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olors5.xml" ContentType="application/vnd.ms-office.chartcolorstyle+xml"/>
  <Override PartName="/ppt/charts/style5.xml" ContentType="application/vnd.ms-office.chartstyle+xml"/>
  <Override PartName="/ppt/theme/themeOverride1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346" r:id="rId3"/>
    <p:sldId id="330" r:id="rId4"/>
    <p:sldId id="329" r:id="rId5"/>
    <p:sldId id="331" r:id="rId6"/>
    <p:sldId id="332" r:id="rId7"/>
    <p:sldId id="345" r:id="rId8"/>
    <p:sldId id="324" r:id="rId9"/>
    <p:sldId id="339" r:id="rId10"/>
    <p:sldId id="282" r:id="rId11"/>
    <p:sldId id="344" r:id="rId12"/>
    <p:sldId id="340" r:id="rId13"/>
    <p:sldId id="341" r:id="rId14"/>
    <p:sldId id="342" r:id="rId15"/>
    <p:sldId id="343" r:id="rId16"/>
    <p:sldId id="270" r:id="rId17"/>
    <p:sldId id="257" r:id="rId18"/>
    <p:sldId id="259" r:id="rId19"/>
    <p:sldId id="289" r:id="rId20"/>
    <p:sldId id="260" r:id="rId21"/>
    <p:sldId id="291" r:id="rId22"/>
    <p:sldId id="292" r:id="rId23"/>
    <p:sldId id="294" r:id="rId24"/>
    <p:sldId id="295" r:id="rId25"/>
    <p:sldId id="29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Rg st="1" end="25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6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14" y="19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zp&amp;ff\Desktop\&#26032;&#24314;%20Microsoft%20Excel%20&#24037;&#20316;&#34920;.xlsx" TargetMode="Externa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41500762186386"/>
          <c:y val="0.11339129483814524"/>
          <c:w val="0.89019685039370078"/>
          <c:h val="0.715748760571595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Sheet1!$B$2:$B$6</c:f>
              <c:strCache>
                <c:ptCount val="5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206</c:v>
                </c:pt>
                <c:pt idx="1">
                  <c:v>256</c:v>
                </c:pt>
                <c:pt idx="2">
                  <c:v>405</c:v>
                </c:pt>
                <c:pt idx="3">
                  <c:v>529</c:v>
                </c:pt>
                <c:pt idx="4">
                  <c:v>654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91-49D0-BB86-752E749DBC49}"/>
            </c:ext>
          </c:extLst>
        </c:ser>
        <c:ser>
          <c:idx val="1"/>
          <c:order val="1"/>
          <c:tx>
            <c:strRef>
              <c:f>Sheet1!$B$8:$E$8</c:f>
              <c:strCache>
                <c:ptCount val="1"/>
                <c:pt idx="0">
                  <c:v>中国酒店电子商务市场规模（单位：百万）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Lit>
              <c:formatCode>General</c:formatCode>
              <c:ptCount val="1"/>
              <c:pt idx="0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1-AA91-49D0-BB86-752E749DBC4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2645536"/>
        <c:axId val="552645864"/>
      </c:barChart>
      <c:catAx>
        <c:axId val="55264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2645864"/>
        <c:crosses val="autoZero"/>
        <c:auto val="1"/>
        <c:lblAlgn val="ctr"/>
        <c:lblOffset val="100"/>
        <c:noMultiLvlLbl val="0"/>
      </c:catAx>
      <c:valAx>
        <c:axId val="552645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2645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0.37664658047656707"/>
          <c:y val="0.903529819189268"/>
          <c:w val="0.32205670372439144"/>
          <c:h val="9.64701808107319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914260717410318E-2"/>
          <c:y val="0.19074074074074077"/>
          <c:w val="0.89019685039370078"/>
          <c:h val="0.60984543598716823"/>
        </c:manualLayout>
      </c:layout>
      <c:barChart>
        <c:barDir val="col"/>
        <c:grouping val="stacked"/>
        <c:varyColors val="0"/>
        <c:ser>
          <c:idx val="0"/>
          <c:order val="0"/>
          <c:tx>
            <c:v>携程</c:v>
          </c:tx>
          <c:spPr>
            <a:solidFill>
              <a:schemeClr val="accent5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Sheet2!$B$2:$B$5</c:f>
              <c:strCach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2018Q1</c:v>
                </c:pt>
              </c:strCache>
            </c:strRef>
          </c:cat>
          <c:val>
            <c:numRef>
              <c:f>Sheet2!$C$7:$F$7</c:f>
              <c:numCache>
                <c:formatCode>General</c:formatCode>
                <c:ptCount val="4"/>
                <c:pt idx="0">
                  <c:v>40.1</c:v>
                </c:pt>
                <c:pt idx="1">
                  <c:v>37.799999999999997</c:v>
                </c:pt>
                <c:pt idx="2">
                  <c:v>33.700000000000003</c:v>
                </c:pt>
                <c:pt idx="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D8-4725-A9AD-D9E14CEA381D}"/>
            </c:ext>
          </c:extLst>
        </c:ser>
        <c:ser>
          <c:idx val="1"/>
          <c:order val="1"/>
          <c:tx>
            <c:v>美团</c:v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Sheet2!$B$2:$B$5</c:f>
              <c:strCach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2018Q1</c:v>
                </c:pt>
              </c:strCache>
            </c:strRef>
          </c:cat>
          <c:val>
            <c:numRef>
              <c:f>Sheet2!$C$8:$F$8</c:f>
              <c:numCache>
                <c:formatCode>General</c:formatCode>
                <c:ptCount val="4"/>
                <c:pt idx="0">
                  <c:v>19.600000000000001</c:v>
                </c:pt>
                <c:pt idx="1">
                  <c:v>24.8</c:v>
                </c:pt>
                <c:pt idx="2">
                  <c:v>31.5</c:v>
                </c:pt>
                <c:pt idx="3">
                  <c:v>33.6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D8-4725-A9AD-D9E14CEA381D}"/>
            </c:ext>
          </c:extLst>
        </c:ser>
        <c:ser>
          <c:idx val="2"/>
          <c:order val="2"/>
          <c:tx>
            <c:v>去哪儿</c:v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Sheet2!$B$2:$B$5</c:f>
              <c:strCach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2018Q1</c:v>
                </c:pt>
              </c:strCache>
            </c:strRef>
          </c:cat>
          <c:val>
            <c:numRef>
              <c:f>Sheet2!$C$9:$F$9</c:f>
              <c:numCache>
                <c:formatCode>General</c:formatCode>
                <c:ptCount val="4"/>
                <c:pt idx="0">
                  <c:v>11.6</c:v>
                </c:pt>
                <c:pt idx="1">
                  <c:v>11.2</c:v>
                </c:pt>
                <c:pt idx="2">
                  <c:v>11.9</c:v>
                </c:pt>
                <c:pt idx="3">
                  <c:v>12.1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D8-4725-A9AD-D9E14CEA381D}"/>
            </c:ext>
          </c:extLst>
        </c:ser>
        <c:ser>
          <c:idx val="3"/>
          <c:order val="3"/>
          <c:tx>
            <c:v>其他</c:v>
          </c:tx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Sheet2!$B$2:$B$5</c:f>
              <c:strCach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2018Q1</c:v>
                </c:pt>
              </c:strCache>
            </c:strRef>
          </c:cat>
          <c:val>
            <c:numRef>
              <c:f>Sheet2!$C$10:$F$10</c:f>
              <c:numCache>
                <c:formatCode>General</c:formatCode>
                <c:ptCount val="4"/>
                <c:pt idx="0">
                  <c:v>28.7</c:v>
                </c:pt>
                <c:pt idx="1">
                  <c:v>26.2</c:v>
                </c:pt>
                <c:pt idx="2">
                  <c:v>22.9</c:v>
                </c:pt>
                <c:pt idx="3">
                  <c:v>21.3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0D8-4725-A9AD-D9E14CEA381D}"/>
            </c:ext>
          </c:extLst>
        </c:ser>
        <c:ser>
          <c:idx val="4"/>
          <c:order val="4"/>
          <c:tx>
            <c:strRef>
              <c:f>Sheet2!$B$2:$B$5</c:f>
              <c:strCache>
                <c:ptCount val="1"/>
                <c:pt idx="0">
                  <c:v>2015 2016 2017 2018Q1</c:v>
                </c:pt>
              </c:strCache>
            </c:strRef>
          </c:tx>
          <c:spPr>
            <a:solidFill>
              <a:schemeClr val="accent5">
                <a:tint val="54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Sheet2!$B$2:$B$5</c:f>
              <c:strCach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2018Q1</c:v>
                </c:pt>
              </c:strCache>
            </c:strRef>
          </c:cat>
          <c:val>
            <c:numLit>
              <c:formatCode>General</c:formatCode>
              <c:ptCount val="1"/>
              <c:pt idx="0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4-B0D8-4725-A9AD-D9E14CEA38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6153536"/>
        <c:axId val="556150584"/>
      </c:barChart>
      <c:catAx>
        <c:axId val="55615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6150584"/>
        <c:crosses val="autoZero"/>
        <c:auto val="1"/>
        <c:lblAlgn val="ctr"/>
        <c:lblOffset val="100"/>
        <c:noMultiLvlLbl val="0"/>
      </c:catAx>
      <c:valAx>
        <c:axId val="556150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6153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酒店预定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6.0459492140266021E-3"/>
                  <c:y val="1.023541453428863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0BAB-4609-9FA8-426A579D2D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Sheet1!$F$112:$N$112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2018前3Q</c:v>
                </c:pt>
              </c:strCache>
            </c:strRef>
          </c:cat>
          <c:val>
            <c:numRef>
              <c:f>Sheet1!$Q$98:$Y$98</c:f>
              <c:numCache>
                <c:formatCode>0%</c:formatCode>
                <c:ptCount val="9"/>
                <c:pt idx="0">
                  <c:v>0.38</c:v>
                </c:pt>
                <c:pt idx="1">
                  <c:v>0.34</c:v>
                </c:pt>
                <c:pt idx="2">
                  <c:v>0.33</c:v>
                </c:pt>
                <c:pt idx="3">
                  <c:v>0.42</c:v>
                </c:pt>
                <c:pt idx="4">
                  <c:v>0.5</c:v>
                </c:pt>
                <c:pt idx="5">
                  <c:v>0.4</c:v>
                </c:pt>
                <c:pt idx="6">
                  <c:v>0.32</c:v>
                </c:pt>
                <c:pt idx="7">
                  <c:v>0.31</c:v>
                </c:pt>
                <c:pt idx="8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AB-4609-9FA8-426A579D2D8A}"/>
            </c:ext>
          </c:extLst>
        </c:ser>
        <c:ser>
          <c:idx val="1"/>
          <c:order val="1"/>
          <c:tx>
            <c:v>机票预定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0076582023377651E-2"/>
                  <c:y val="6.82360968952575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0BAB-4609-9FA8-426A579D2D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Sheet1!$F$112:$N$112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2018前3Q</c:v>
                </c:pt>
              </c:strCache>
            </c:strRef>
          </c:cat>
          <c:val>
            <c:numRef>
              <c:f>Sheet1!$Q$99:$Y$99</c:f>
              <c:numCache>
                <c:formatCode>0%</c:formatCode>
                <c:ptCount val="9"/>
                <c:pt idx="0">
                  <c:v>0.38</c:v>
                </c:pt>
                <c:pt idx="1">
                  <c:v>0.37</c:v>
                </c:pt>
                <c:pt idx="2">
                  <c:v>0.38</c:v>
                </c:pt>
                <c:pt idx="3">
                  <c:v>0.38</c:v>
                </c:pt>
                <c:pt idx="4">
                  <c:v>0.4</c:v>
                </c:pt>
                <c:pt idx="5">
                  <c:v>0.42</c:v>
                </c:pt>
                <c:pt idx="6">
                  <c:v>0.52</c:v>
                </c:pt>
                <c:pt idx="7">
                  <c:v>0.43</c:v>
                </c:pt>
                <c:pt idx="8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BAB-4609-9FA8-426A579D2D8A}"/>
            </c:ext>
          </c:extLst>
        </c:ser>
        <c:ser>
          <c:idx val="2"/>
          <c:order val="2"/>
          <c:tx>
            <c:v>跟团游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Sheet1!$F$112:$N$112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2018前3Q</c:v>
                </c:pt>
              </c:strCache>
            </c:strRef>
          </c:cat>
          <c:val>
            <c:numRef>
              <c:f>Sheet1!$Q$100:$Y$100</c:f>
              <c:numCache>
                <c:formatCode>0%</c:formatCode>
                <c:ptCount val="9"/>
                <c:pt idx="0">
                  <c:v>0.23</c:v>
                </c:pt>
                <c:pt idx="1">
                  <c:v>0.25</c:v>
                </c:pt>
                <c:pt idx="2">
                  <c:v>0.23</c:v>
                </c:pt>
                <c:pt idx="3">
                  <c:v>0.2</c:v>
                </c:pt>
                <c:pt idx="4">
                  <c:v>0.06</c:v>
                </c:pt>
                <c:pt idx="5">
                  <c:v>0.17</c:v>
                </c:pt>
                <c:pt idx="6">
                  <c:v>0.08</c:v>
                </c:pt>
                <c:pt idx="7">
                  <c:v>0.09</c:v>
                </c:pt>
                <c:pt idx="8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AB-4609-9FA8-426A579D2D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1954648"/>
        <c:axId val="741951368"/>
      </c:barChart>
      <c:catAx>
        <c:axId val="741954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1951368"/>
        <c:crosses val="autoZero"/>
        <c:auto val="1"/>
        <c:lblAlgn val="ctr"/>
        <c:lblOffset val="100"/>
        <c:noMultiLvlLbl val="0"/>
      </c:catAx>
      <c:valAx>
        <c:axId val="741951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1954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23195121520944E-2"/>
          <c:y val="0.11448501834068335"/>
          <c:w val="0.88498840769903764"/>
          <c:h val="0.71169728783902009"/>
        </c:manualLayout>
      </c:layout>
      <c:lineChart>
        <c:grouping val="standard"/>
        <c:varyColors val="0"/>
        <c:ser>
          <c:idx val="0"/>
          <c:order val="0"/>
          <c:tx>
            <c:v>酒店</c:v>
          </c:tx>
          <c:spPr>
            <a:ln w="28575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Sheet1!$F$34:$F$39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2018前3Q</c:v>
                </c:pt>
              </c:strCache>
            </c:strRef>
          </c:cat>
          <c:val>
            <c:numRef>
              <c:f>Sheet1!$G$34:$G$39</c:f>
              <c:numCache>
                <c:formatCode>0%</c:formatCode>
                <c:ptCount val="6"/>
                <c:pt idx="0">
                  <c:v>0.38</c:v>
                </c:pt>
                <c:pt idx="1">
                  <c:v>0.41</c:v>
                </c:pt>
                <c:pt idx="2">
                  <c:v>0.39</c:v>
                </c:pt>
                <c:pt idx="3">
                  <c:v>0.37</c:v>
                </c:pt>
                <c:pt idx="4">
                  <c:v>0.36</c:v>
                </c:pt>
                <c:pt idx="5">
                  <c:v>0.38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D3-4570-B3C5-066BE9FAA1DF}"/>
            </c:ext>
          </c:extLst>
        </c:ser>
        <c:ser>
          <c:idx val="1"/>
          <c:order val="1"/>
          <c:tx>
            <c:v>机票</c:v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Sheet1!$F$34:$F$39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2018前3Q</c:v>
                </c:pt>
              </c:strCache>
            </c:strRef>
          </c:cat>
          <c:val>
            <c:numRef>
              <c:f>Sheet1!$H$34:$H$39</c:f>
              <c:numCache>
                <c:formatCode>0%</c:formatCode>
                <c:ptCount val="6"/>
                <c:pt idx="0">
                  <c:v>0.39</c:v>
                </c:pt>
                <c:pt idx="1">
                  <c:v>0.38</c:v>
                </c:pt>
                <c:pt idx="2">
                  <c:v>0.39</c:v>
                </c:pt>
                <c:pt idx="3">
                  <c:v>0.45</c:v>
                </c:pt>
                <c:pt idx="4">
                  <c:v>0.45</c:v>
                </c:pt>
                <c:pt idx="5">
                  <c:v>0.41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D3-4570-B3C5-066BE9FAA1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1450376"/>
        <c:axId val="551449720"/>
      </c:lineChart>
      <c:catAx>
        <c:axId val="551450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1449720"/>
        <c:crosses val="autoZero"/>
        <c:auto val="1"/>
        <c:lblAlgn val="ctr"/>
        <c:lblOffset val="100"/>
        <c:noMultiLvlLbl val="0"/>
      </c:catAx>
      <c:valAx>
        <c:axId val="551449720"/>
        <c:scaling>
          <c:orientation val="minMax"/>
          <c:max val="0.49000000000000005"/>
          <c:min val="0.30000000000000004"/>
        </c:scaling>
        <c:delete val="0"/>
        <c:axPos val="l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>
            <a:glow rad="127000">
              <a:schemeClr val="accent1">
                <a:alpha val="93000"/>
              </a:schemeClr>
            </a:glo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1450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36487624446496086"/>
          <c:y val="0.83905455931488548"/>
          <c:w val="0.31194295900178254"/>
          <c:h val="0.160945332477217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>
      <a:glow rad="127000">
        <a:schemeClr val="bg1">
          <a:alpha val="99000"/>
        </a:schemeClr>
      </a:glow>
      <a:outerShdw blurRad="50800" dist="50800" dir="5400000" sx="2000" sy="2000" algn="ctr" rotWithShape="0">
        <a:srgbClr val="000000">
          <a:alpha val="43137"/>
        </a:srgbClr>
      </a:outerShdw>
    </a:effectLst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Sheet3!$A$2:$A$40</cx:f>
        <cx:lvl ptCount="39">
          <cx:pt idx="0">Reservation</cx:pt>
          <cx:pt idx="1">cr</cx:pt>
          <cx:pt idx="2">iforderpv_24h</cx:pt>
          <cx:pt idx="3">h</cx:pt>
          <cx:pt idx="4">visitnum_oneyear</cx:pt>
          <cx:pt idx="5">cityorders</cx:pt>
          <cx:pt idx="6">avgprice</cx:pt>
          <cx:pt idx="7">customer_value_profit</cx:pt>
          <cx:pt idx="8">lasthtlordergap</cx:pt>
          <cx:pt idx="9">ctrip_profits</cx:pt>
          <cx:pt idx="10">lastpvgap</cx:pt>
          <cx:pt idx="11">cr_pre</cx:pt>
          <cx:pt idx="12">cityuvs</cx:pt>
          <cx:pt idx="13">arrival_week</cx:pt>
          <cx:pt idx="14">price_sensitive</cx:pt>
          <cx:pt idx="15">firstorder_bu</cx:pt>
          <cx:pt idx="16">ordercanncelednum</cx:pt>
          <cx:pt idx="17">cus_label</cx:pt>
          <cx:pt idx="18">businessrate_pre2</cx:pt>
          <cx:pt idx="19">uv_pre</cx:pt>
          <cx:pt idx="20">consuming_capacity</cx:pt>
          <cx:pt idx="21">historyvisit_visit_detailpagenum</cx:pt>
          <cx:pt idx="22">starprefer</cx:pt>
          <cx:pt idx="23">lowestprice_pre</cx:pt>
          <cx:pt idx="24">uv_pre2</cx:pt>
          <cx:pt idx="25">lowestprice_pre2</cx:pt>
          <cx:pt idx="26">ordercanceledprecent</cx:pt>
          <cx:pt idx="27">delta_price2</cx:pt>
          <cx:pt idx="28">cancelrate_pre</cx:pt>
          <cx:pt idx="29">landhalfhours</cx:pt>
          <cx:pt idx="30">businessrate_pre</cx:pt>
          <cx:pt idx="31">delta_price1</cx:pt>
          <cx:pt idx="32">historyvisit_7ordernum</cx:pt>
          <cx:pt idx="33">historyvisit_totalordernum</cx:pt>
          <cx:pt idx="34">lowestprice</cx:pt>
          <cx:pt idx="35">hoteluv</cx:pt>
          <cx:pt idx="36">hotelcr</cx:pt>
          <cx:pt idx="37">d_week</cx:pt>
          <cx:pt idx="38">historyvisit_7ordernum_null</cx:pt>
        </cx:lvl>
      </cx:strDim>
      <cx:numDim type="val">
        <cx:f>Sheet3!$B$2:$B$40</cx:f>
        <cx:lvl ptCount="39" formatCode="0.00%">
          <cx:pt idx="0">0.069399000000000002</cx:pt>
          <cx:pt idx="1">0.062129999999999998</cx:pt>
          <cx:pt idx="2">0.040585000000000003</cx:pt>
          <cx:pt idx="3">0.038928999999999998</cx:pt>
          <cx:pt idx="4">0.036117000000000003</cx:pt>
          <cx:pt idx="5">0.03372</cx:pt>
          <cx:pt idx="6">0.031934999999999998</cx:pt>
          <cx:pt idx="7">0.031551000000000003</cx:pt>
          <cx:pt idx="8">0.031440000000000003</cx:pt>
          <cx:pt idx="9">0.030765000000000001</cx:pt>
          <cx:pt idx="10">0.030275</cx:pt>
          <cx:pt idx="11">0.028825</cx:pt>
          <cx:pt idx="12">0.028691000000000001</cx:pt>
          <cx:pt idx="13">0.027671999999999999</cx:pt>
          <cx:pt idx="14">0.026549</cx:pt>
          <cx:pt idx="15">0.025922000000000001</cx:pt>
          <cx:pt idx="16">0.025895999999999999</cx:pt>
          <cx:pt idx="17">0.025190000000000001</cx:pt>
          <cx:pt idx="18">0.024627</cx:pt>
          <cx:pt idx="19">0.024315</cx:pt>
          <cx:pt idx="20">0.024240000000000001</cx:pt>
          <cx:pt idx="21">0.023313</cx:pt>
          <cx:pt idx="22">0.023147999999999998</cx:pt>
          <cx:pt idx="23">0.022404</cx:pt>
          <cx:pt idx="24">0.021845</cx:pt>
          <cx:pt idx="25">0.021285999999999999</cx:pt>
          <cx:pt idx="26">0.020782999999999999</cx:pt>
          <cx:pt idx="27">0.020729999999999998</cx:pt>
          <cx:pt idx="28">0.020500999999999998</cx:pt>
          <cx:pt idx="29">0.019681000000000001</cx:pt>
          <cx:pt idx="30">0.019498999999999999</cx:pt>
          <cx:pt idx="31">0.019307000000000001</cx:pt>
          <cx:pt idx="32">0.017219999999999999</cx:pt>
          <cx:pt idx="33">0.016111</cx:pt>
          <cx:pt idx="34">0.012198000000000001</cx:pt>
          <cx:pt idx="35">0.01191</cx:pt>
          <cx:pt idx="36">0.011287999999999999</cx:pt>
          <cx:pt idx="37">0</cx:pt>
          <cx:pt idx="38">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zh-CN" altLang="zh-CN" sz="1400" b="1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</a:rPr>
              <a:t>用户流失关键因素</a:t>
            </a:r>
            <a:r>
              <a:rPr lang="zh-CN" altLang="en-US" sz="1400" b="1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</a:rPr>
              <a:t>排行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6C7338D2-FE96-439A-B1B7-EF835C34B30D}">
          <cx:tx>
            <cx:txData>
              <cx:f>Sheet3!$B$1</cx:f>
              <cx:v>权重</cx:v>
            </cx:txData>
          </cx:tx>
          <cx:dataId val="0"/>
          <cx:layoutPr>
            <cx:aggregation/>
          </cx:layoutPr>
          <cx:axisId val="1"/>
        </cx:series>
        <cx:series layoutId="paretoLine" ownerIdx="0" uniqueId="{65FDEA7E-EC1F-488C-B5E7-CD921E49F52C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0.40731</cdr:x>
      <cdr:y>0.14583</cdr:y>
    </cdr:from>
    <cdr:to>
      <cdr:x>0.56292</cdr:x>
      <cdr:y>0.23194</cdr:y>
    </cdr:to>
    <cdr:sp macro="" textlink="">
      <cdr:nvSpPr>
        <cdr:cNvPr id="3" name="文本框 2">
          <a:extLst xmlns:a="http://schemas.openxmlformats.org/drawingml/2006/main">
            <a:ext uri="{FF2B5EF4-FFF2-40B4-BE49-F238E27FC236}">
              <a16:creationId xmlns:a16="http://schemas.microsoft.com/office/drawing/2014/main" id="{C7256D00-5E80-446C-BD5F-0A1D434D270F}"/>
            </a:ext>
          </a:extLst>
        </cdr:cNvPr>
        <cdr:cNvSpPr txBox="1"/>
      </cdr:nvSpPr>
      <cdr:spPr>
        <a:xfrm xmlns:a="http://schemas.openxmlformats.org/drawingml/2006/main">
          <a:off x="2293620" y="400050"/>
          <a:ext cx="876300" cy="2362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zh-CN" altLang="en-US" sz="1100"/>
        </a:p>
      </cdr:txBody>
    </cdr:sp>
  </cdr:relSizeAnchor>
  <cdr:relSizeAnchor xmlns:cdr="http://schemas.openxmlformats.org/drawingml/2006/chartDrawing">
    <cdr:from>
      <cdr:x>0.24994</cdr:x>
      <cdr:y>0.07254</cdr:y>
    </cdr:from>
    <cdr:to>
      <cdr:x>0.91406</cdr:x>
      <cdr:y>0.19198</cdr:y>
    </cdr:to>
    <cdr:sp macro="" textlink="">
      <cdr:nvSpPr>
        <cdr:cNvPr id="4" name="文本框 3">
          <a:extLst xmlns:a="http://schemas.openxmlformats.org/drawingml/2006/main">
            <a:ext uri="{FF2B5EF4-FFF2-40B4-BE49-F238E27FC236}">
              <a16:creationId xmlns:a16="http://schemas.microsoft.com/office/drawing/2014/main" id="{52E1F70A-BD09-4D42-9C10-3396BF53C3A7}"/>
            </a:ext>
          </a:extLst>
        </cdr:cNvPr>
        <cdr:cNvSpPr txBox="1"/>
      </cdr:nvSpPr>
      <cdr:spPr>
        <a:xfrm xmlns:a="http://schemas.openxmlformats.org/drawingml/2006/main">
          <a:off x="2840173" y="345182"/>
          <a:ext cx="7546702" cy="5683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CN" sz="2000" dirty="0">
              <a:latin typeface="黑体" panose="02010609060101010101" pitchFamily="49" charset="-122"/>
              <a:ea typeface="黑体" panose="02010609060101010101" pitchFamily="49" charset="-122"/>
            </a:rPr>
            <a:t>2015-2018</a:t>
          </a:r>
          <a:r>
            <a:rPr lang="zh-CN" altLang="en-US" sz="2000" dirty="0">
              <a:latin typeface="黑体" panose="02010609060101010101" pitchFamily="49" charset="-122"/>
              <a:ea typeface="黑体" panose="02010609060101010101" pitchFamily="49" charset="-122"/>
            </a:rPr>
            <a:t>中国在线酒店间夜量市场占有率</a:t>
          </a:r>
          <a:r>
            <a:rPr lang="zh-CN" altLang="en-US" sz="2000" dirty="0"/>
            <a:t>（单位：</a:t>
          </a:r>
          <a:r>
            <a:rPr lang="en-US" altLang="zh-CN" sz="2000" dirty="0"/>
            <a:t>%</a:t>
          </a:r>
          <a:r>
            <a:rPr lang="zh-CN" altLang="en-US" sz="2000" dirty="0"/>
            <a:t>）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ADD72-4C72-4954-8E2E-374FAA08C7BA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52206-99CD-4EDA-8C5E-47D2AF0D1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10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82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629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446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67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573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720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322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155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091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189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796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185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0269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011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233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2AD9C-7749-4FBC-86DE-24B27669E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E02FB6-95E4-4B17-AC55-24EA09A54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E7A3A-874E-4CFC-A3AD-71C92FA3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324D-A556-4E1E-8B16-087316CE66B1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128D3-3DFD-469B-883B-3C33CEE6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53650-2DF9-4F8D-AC91-5F720EE2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360D-75BE-44E8-8C7B-9E0088E9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1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0352E-DB42-4343-8A4A-A03E5C77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C209F2-AACA-4252-9F00-4B414F427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DE88D-80D0-42B0-AAB9-46B63D16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324D-A556-4E1E-8B16-087316CE66B1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2BF44-9DE7-41B0-9EA7-810A0840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E4A57-467D-4D77-AB8B-09BCAA4A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360D-75BE-44E8-8C7B-9E0088E9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4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9CF083-6BCD-4869-BB65-EE6128614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D703F2-A5A0-46F3-A365-C6AE40089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70AE5-38DD-43B7-A287-A0E6FDE4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324D-A556-4E1E-8B16-087316CE66B1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4114B-D412-4997-807F-D0CCF39D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6BD36-AABF-44AF-8C18-C407CA2B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360D-75BE-44E8-8C7B-9E0088E9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42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1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9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335360" y="277338"/>
            <a:ext cx="576064" cy="559375"/>
            <a:chOff x="298460" y="987574"/>
            <a:chExt cx="288032" cy="279687"/>
          </a:xfrm>
        </p:grpSpPr>
        <p:sp>
          <p:nvSpPr>
            <p:cNvPr id="5" name="矩形 4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矩形 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145270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986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310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84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2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F6B41-CBAE-4C23-8F9F-E8B1CC0C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193C6-ABF4-4637-A307-422CE8362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27FB9F-8DC0-45F5-9CFA-3595D1B1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324D-A556-4E1E-8B16-087316CE66B1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DD362-9A7A-4A45-9745-AAC44962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FE2E7-1E58-4714-A854-CF7A3F2B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360D-75BE-44E8-8C7B-9E0088E9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37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EC68B-1AFE-40A8-895A-49805E9D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EDB5CD-6CD8-4499-8CA0-023051EC1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11C99-21B4-407F-A2B9-CEE2E996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324D-A556-4E1E-8B16-087316CE66B1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94956-E183-4F1E-BF61-25762BCF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F3CC7-4A76-40EB-A594-B1063BE5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360D-75BE-44E8-8C7B-9E0088E9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10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83D23-5DC8-4ABB-B6F4-C94BE73E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058C0-0789-4B60-A90C-B6311A5A1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F1154E-4CC7-4632-A506-5C9162ECE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660CD1-6A30-4238-AC3F-EB071374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324D-A556-4E1E-8B16-087316CE66B1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F4629F-535F-434A-B82C-843AC46C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2ED4AF-96E1-4007-BF17-E8D2F1D9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360D-75BE-44E8-8C7B-9E0088E9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56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61B67-B33A-4B4E-A575-F6842F41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507257-20F5-4728-A6B1-1AFFEE8A2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0C65AB-0215-441E-AC40-816248CBC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E40307-B014-407A-B4E4-4401140B5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C11A7E-B69C-4D0D-A17D-31991DB5D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0C4BE-3E24-4109-AC4E-F20A8E2E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324D-A556-4E1E-8B16-087316CE66B1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BD33F8-B9EA-40E7-885B-B3AF481C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56B08A-691F-42BD-8794-9B201F00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360D-75BE-44E8-8C7B-9E0088E9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2A54E-0359-457A-B2D3-BE092BE5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6A9848-462D-49FB-B65D-14599420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324D-A556-4E1E-8B16-087316CE66B1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7B19BE-56FF-4BF5-B65D-66763F04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69DF41-E0F9-4237-8EF6-EE93A01E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360D-75BE-44E8-8C7B-9E0088E9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45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3326E6-F55B-4B18-83AF-382C33AA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324D-A556-4E1E-8B16-087316CE66B1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FF2348-6EE2-40E2-B1B4-4BD7B179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B9EBD3-A5D0-44C8-B8C0-FB3BB97E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360D-75BE-44E8-8C7B-9E0088E9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5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41B11-FC31-4DD0-96C1-0C08708E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531A7-2161-4381-B36C-7130EDD38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A6796F-36C8-4A25-8741-551936489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7946F4-E37F-418D-9D46-29E79C68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324D-A556-4E1E-8B16-087316CE66B1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2F9EA7-B1ED-4F9F-AA03-CA347F94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A4903D-70FB-48A2-9CB9-7786F94D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360D-75BE-44E8-8C7B-9E0088E9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B19CE-ACEA-46D2-8412-0EA5A45D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8BFA8B-49B6-4A1F-BB4B-9B3716355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F9F245-A33A-4323-8709-6B59C54F1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70E5AA-3F48-4D89-81C3-626E21E9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324D-A556-4E1E-8B16-087316CE66B1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458F52-A8D8-4A06-96B3-99EC2AE5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F47EA2-7E24-4364-9B10-E2BB41FF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360D-75BE-44E8-8C7B-9E0088E9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64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5C770F-342C-434C-B868-088533CB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5C084B-BC21-4704-AFCC-44CA50EEA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8FF8F-4484-416B-8911-E90E5F7BC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E324D-A556-4E1E-8B16-087316CE66B1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0CA40-074A-49A4-8E48-5799DC730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86291-116C-4688-AE77-FA1DA740D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B360D-75BE-44E8-8C7B-9E0088E98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6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6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4"/>
          <p:cNvSpPr txBox="1">
            <a:spLocks/>
          </p:cNvSpPr>
          <p:nvPr/>
        </p:nvSpPr>
        <p:spPr>
          <a:xfrm>
            <a:off x="815414" y="462365"/>
            <a:ext cx="3008380" cy="6623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9170">
              <a:buNone/>
            </a:pPr>
            <a:r>
              <a: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GB" sz="1867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984763" y="1124744"/>
            <a:ext cx="1019980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87436EFE-142B-46D1-BED2-8B52CCF2B6C5}"/>
              </a:ext>
            </a:extLst>
          </p:cNvPr>
          <p:cNvSpPr/>
          <p:nvPr/>
        </p:nvSpPr>
        <p:spPr>
          <a:xfrm>
            <a:off x="2644700" y="2175436"/>
            <a:ext cx="1509483" cy="9649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EC6EF4-9A0E-4761-BCEF-BABCF4F9FED2}"/>
              </a:ext>
            </a:extLst>
          </p:cNvPr>
          <p:cNvSpPr txBox="1"/>
          <p:nvPr/>
        </p:nvSpPr>
        <p:spPr>
          <a:xfrm>
            <a:off x="2580416" y="2451308"/>
            <a:ext cx="1509483" cy="4203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35" dirty="0">
                <a:solidFill>
                  <a:srgbClr val="FFFFFF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01</a:t>
            </a:r>
          </a:p>
        </p:txBody>
      </p:sp>
      <p:sp>
        <p:nvSpPr>
          <p:cNvPr id="56" name="TextBox 51">
            <a:extLst>
              <a:ext uri="{FF2B5EF4-FFF2-40B4-BE49-F238E27FC236}">
                <a16:creationId xmlns:a16="http://schemas.microsoft.com/office/drawing/2014/main" id="{D882A5B0-1CC7-47A3-A804-96C4021FF2FF}"/>
              </a:ext>
            </a:extLst>
          </p:cNvPr>
          <p:cNvSpPr txBox="1"/>
          <p:nvPr/>
        </p:nvSpPr>
        <p:spPr>
          <a:xfrm>
            <a:off x="5086145" y="2442385"/>
            <a:ext cx="3456384" cy="4203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135" dirty="0">
                <a:solidFill>
                  <a:srgbClr val="0070C0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客户价值分析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C156F99-EA49-45F3-A71D-A80FEFCEFB09}"/>
              </a:ext>
            </a:extLst>
          </p:cNvPr>
          <p:cNvSpPr/>
          <p:nvPr/>
        </p:nvSpPr>
        <p:spPr>
          <a:xfrm>
            <a:off x="2708984" y="3878900"/>
            <a:ext cx="1509483" cy="9015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58" name="TextBox 53">
            <a:extLst>
              <a:ext uri="{FF2B5EF4-FFF2-40B4-BE49-F238E27FC236}">
                <a16:creationId xmlns:a16="http://schemas.microsoft.com/office/drawing/2014/main" id="{278BEADE-850D-4CD5-8435-99BACC640B84}"/>
              </a:ext>
            </a:extLst>
          </p:cNvPr>
          <p:cNvSpPr txBox="1"/>
          <p:nvPr/>
        </p:nvSpPr>
        <p:spPr>
          <a:xfrm>
            <a:off x="2778307" y="4119507"/>
            <a:ext cx="1509483" cy="4203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35" dirty="0">
                <a:solidFill>
                  <a:srgbClr val="FFFFFF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02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6183808-B9EC-4586-96E0-D75001F42552}"/>
              </a:ext>
            </a:extLst>
          </p:cNvPr>
          <p:cNvSpPr/>
          <p:nvPr/>
        </p:nvSpPr>
        <p:spPr>
          <a:xfrm>
            <a:off x="4526580" y="2377437"/>
            <a:ext cx="3936437" cy="494241"/>
          </a:xfrm>
          <a:prstGeom prst="rect">
            <a:avLst/>
          </a:prstGeom>
          <a:noFill/>
          <a:ln w="6350"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60" name="TextBox 55">
            <a:extLst>
              <a:ext uri="{FF2B5EF4-FFF2-40B4-BE49-F238E27FC236}">
                <a16:creationId xmlns:a16="http://schemas.microsoft.com/office/drawing/2014/main" id="{F6AD01B5-0B92-4DF5-BFE6-3894104EEDF5}"/>
              </a:ext>
            </a:extLst>
          </p:cNvPr>
          <p:cNvSpPr txBox="1"/>
          <p:nvPr/>
        </p:nvSpPr>
        <p:spPr>
          <a:xfrm>
            <a:off x="4906489" y="4135616"/>
            <a:ext cx="2997723" cy="4203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135" dirty="0">
                <a:solidFill>
                  <a:srgbClr val="0070C0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   客户流失分析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3EF3B43-D2E5-48F4-831B-E09002F0761B}"/>
              </a:ext>
            </a:extLst>
          </p:cNvPr>
          <p:cNvSpPr/>
          <p:nvPr/>
        </p:nvSpPr>
        <p:spPr>
          <a:xfrm>
            <a:off x="4606092" y="4082571"/>
            <a:ext cx="3936437" cy="494241"/>
          </a:xfrm>
          <a:prstGeom prst="rect">
            <a:avLst/>
          </a:prstGeom>
          <a:noFill/>
          <a:ln w="6350"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/>
          </a:p>
        </p:txBody>
      </p:sp>
    </p:spTree>
    <p:extLst>
      <p:ext uri="{BB962C8B-B14F-4D97-AF65-F5344CB8AC3E}">
        <p14:creationId xmlns:p14="http://schemas.microsoft.com/office/powerpoint/2010/main" val="133272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59" grpId="0" bldLvl="0" animBg="1"/>
      <p:bldP spid="60" grpId="0" bldLvl="0" animBg="1"/>
      <p:bldP spid="60" grpId="1" bldLvl="0" animBg="1"/>
      <p:bldP spid="6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A4FC5D-F8CA-4CBF-8B7A-F9BFFE4C10BD}"/>
              </a:ext>
            </a:extLst>
          </p:cNvPr>
          <p:cNvSpPr txBox="1"/>
          <p:nvPr/>
        </p:nvSpPr>
        <p:spPr>
          <a:xfrm>
            <a:off x="1162877" y="278295"/>
            <a:ext cx="305131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RMF</a:t>
            </a:r>
            <a:r>
              <a:rPr lang="zh-CN" altLang="en-US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模型介绍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5AE0B5-3CE0-4975-89F9-16AF723E0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" y="954156"/>
            <a:ext cx="11936896" cy="59038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BE09998-77B9-44F5-970B-3E31E002A280}"/>
              </a:ext>
            </a:extLst>
          </p:cNvPr>
          <p:cNvSpPr/>
          <p:nvPr/>
        </p:nvSpPr>
        <p:spPr>
          <a:xfrm>
            <a:off x="89452" y="954156"/>
            <a:ext cx="11936896" cy="74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2B5CB6-384E-46ED-A976-15E0E4ABF9B4}"/>
              </a:ext>
            </a:extLst>
          </p:cNvPr>
          <p:cNvSpPr txBox="1"/>
          <p:nvPr/>
        </p:nvSpPr>
        <p:spPr>
          <a:xfrm>
            <a:off x="4532243" y="1075490"/>
            <a:ext cx="3051313" cy="5027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RFM</a:t>
            </a:r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337212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E1A0FF6-617D-4C4F-8937-1E61F2E8B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23" y="1053850"/>
            <a:ext cx="3299746" cy="65537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4A44825-0651-4667-890F-7AE77CDB1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23" y="2016454"/>
            <a:ext cx="3373348" cy="6782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4B7BE71-4901-4022-8525-ED7E30810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96" y="5069665"/>
            <a:ext cx="3445542" cy="882884"/>
          </a:xfrm>
          <a:prstGeom prst="rect">
            <a:avLst/>
          </a:prstGeom>
        </p:spPr>
      </p:pic>
      <p:sp>
        <p:nvSpPr>
          <p:cNvPr id="5" name="右大括号 4">
            <a:extLst>
              <a:ext uri="{FF2B5EF4-FFF2-40B4-BE49-F238E27FC236}">
                <a16:creationId xmlns:a16="http://schemas.microsoft.com/office/drawing/2014/main" id="{AD703B86-B39D-4132-8EEA-E17ABE853D51}"/>
              </a:ext>
            </a:extLst>
          </p:cNvPr>
          <p:cNvSpPr/>
          <p:nvPr/>
        </p:nvSpPr>
        <p:spPr>
          <a:xfrm>
            <a:off x="4512366" y="1242391"/>
            <a:ext cx="1573328" cy="14064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9C28A6-D3C4-4057-AF9E-3C9992A4C4BE}"/>
              </a:ext>
            </a:extLst>
          </p:cNvPr>
          <p:cNvSpPr/>
          <p:nvPr/>
        </p:nvSpPr>
        <p:spPr>
          <a:xfrm>
            <a:off x="6168567" y="1362366"/>
            <a:ext cx="3756991" cy="10759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</a:t>
            </a:r>
            <a:r>
              <a:rPr lang="en-US" altLang="zh-CN" dirty="0" err="1"/>
              <a:t>Rencency</a:t>
            </a:r>
            <a:r>
              <a:rPr lang="zh-CN" altLang="en-US" dirty="0"/>
              <a:t>距离最近一次交易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35A6D5-DB6A-43EC-BAB8-64965EB24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560" y="3661458"/>
            <a:ext cx="3398815" cy="8828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D8995C7-1661-4B2F-A0FC-BB2D66346D1C}"/>
              </a:ext>
            </a:extLst>
          </p:cNvPr>
          <p:cNvSpPr/>
          <p:nvPr/>
        </p:nvSpPr>
        <p:spPr>
          <a:xfrm>
            <a:off x="6085694" y="3618846"/>
            <a:ext cx="4082036" cy="8828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</a:t>
            </a:r>
            <a:r>
              <a:rPr lang="en-US" altLang="zh-CN" dirty="0"/>
              <a:t>Frequency</a:t>
            </a:r>
            <a:r>
              <a:rPr lang="zh-CN" altLang="en-US" dirty="0"/>
              <a:t>交易频率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08489D-1641-43C3-B173-EA558AC16C8D}"/>
              </a:ext>
            </a:extLst>
          </p:cNvPr>
          <p:cNvSpPr/>
          <p:nvPr/>
        </p:nvSpPr>
        <p:spPr>
          <a:xfrm>
            <a:off x="6165574" y="5069665"/>
            <a:ext cx="4002156" cy="8828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</a:t>
            </a:r>
            <a:r>
              <a:rPr lang="en-US" altLang="zh-CN" dirty="0"/>
              <a:t>Monetary</a:t>
            </a:r>
            <a:r>
              <a:rPr lang="zh-CN" altLang="en-US" dirty="0"/>
              <a:t>交易金额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56A582-33C6-4E38-AC05-EBC5FA0201AC}"/>
              </a:ext>
            </a:extLst>
          </p:cNvPr>
          <p:cNvSpPr txBox="1"/>
          <p:nvPr/>
        </p:nvSpPr>
        <p:spPr>
          <a:xfrm>
            <a:off x="1242403" y="326720"/>
            <a:ext cx="294858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B4CE09A-D075-4880-BCF6-2E550801F13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565375" y="4102900"/>
            <a:ext cx="1368286" cy="1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E9B9B3D-BFAD-4062-93BF-9BD68804A50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4588738" y="5511107"/>
            <a:ext cx="1576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97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1133D06-C14E-43FF-819F-A0DA735ADF65}"/>
              </a:ext>
            </a:extLst>
          </p:cNvPr>
          <p:cNvSpPr txBox="1"/>
          <p:nvPr/>
        </p:nvSpPr>
        <p:spPr>
          <a:xfrm>
            <a:off x="805070" y="1182757"/>
            <a:ext cx="2365513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</a:t>
            </a:r>
            <a:r>
              <a:rPr lang="zh-CN" altLang="en-US" dirty="0">
                <a:solidFill>
                  <a:schemeClr val="bg1"/>
                </a:solidFill>
              </a:rPr>
              <a:t>创建参数（天）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R=5</a:t>
            </a:r>
            <a:r>
              <a:rPr lang="zh-CN" altLang="en-US" dirty="0">
                <a:solidFill>
                  <a:schemeClr val="bg1"/>
                </a:solidFill>
              </a:rPr>
              <a:t>分 </a:t>
            </a:r>
            <a:r>
              <a:rPr lang="en-US" altLang="zh-CN" dirty="0">
                <a:solidFill>
                  <a:schemeClr val="bg1"/>
                </a:solidFill>
              </a:rPr>
              <a:t>:  30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R=4</a:t>
            </a:r>
            <a:r>
              <a:rPr lang="zh-CN" altLang="en-US" dirty="0">
                <a:solidFill>
                  <a:schemeClr val="bg1"/>
                </a:solidFill>
              </a:rPr>
              <a:t>分 </a:t>
            </a:r>
            <a:r>
              <a:rPr lang="en-US" altLang="zh-CN" dirty="0">
                <a:solidFill>
                  <a:schemeClr val="bg1"/>
                </a:solidFill>
              </a:rPr>
              <a:t>:  90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R=3</a:t>
            </a:r>
            <a:r>
              <a:rPr lang="zh-CN" altLang="en-US" dirty="0">
                <a:solidFill>
                  <a:schemeClr val="bg1"/>
                </a:solidFill>
              </a:rPr>
              <a:t>分 ：</a:t>
            </a:r>
            <a:r>
              <a:rPr lang="en-US" altLang="zh-CN" dirty="0">
                <a:solidFill>
                  <a:schemeClr val="bg1"/>
                </a:solidFill>
              </a:rPr>
              <a:t>180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R=2</a:t>
            </a:r>
            <a:r>
              <a:rPr lang="zh-CN" altLang="en-US" dirty="0">
                <a:solidFill>
                  <a:schemeClr val="bg1"/>
                </a:solidFill>
              </a:rPr>
              <a:t>分：</a:t>
            </a:r>
            <a:r>
              <a:rPr lang="en-US" altLang="zh-CN" dirty="0">
                <a:solidFill>
                  <a:schemeClr val="bg1"/>
                </a:solidFill>
              </a:rPr>
              <a:t>365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B600A9-A030-49BD-975B-EB6D49342403}"/>
              </a:ext>
            </a:extLst>
          </p:cNvPr>
          <p:cNvSpPr txBox="1"/>
          <p:nvPr/>
        </p:nvSpPr>
        <p:spPr>
          <a:xfrm>
            <a:off x="855683" y="4731297"/>
            <a:ext cx="2365513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</a:t>
            </a:r>
            <a:r>
              <a:rPr lang="zh-CN" altLang="en-US" dirty="0">
                <a:solidFill>
                  <a:schemeClr val="bg1"/>
                </a:solidFill>
              </a:rPr>
              <a:t>创建参数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R=5</a:t>
            </a:r>
            <a:r>
              <a:rPr lang="zh-CN" altLang="en-US" dirty="0">
                <a:solidFill>
                  <a:schemeClr val="bg1"/>
                </a:solidFill>
              </a:rPr>
              <a:t>分 </a:t>
            </a:r>
            <a:r>
              <a:rPr lang="en-US" altLang="zh-CN" dirty="0">
                <a:solidFill>
                  <a:schemeClr val="bg1"/>
                </a:solidFill>
              </a:rPr>
              <a:t>:  10000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R=4</a:t>
            </a:r>
            <a:r>
              <a:rPr lang="zh-CN" altLang="en-US" dirty="0">
                <a:solidFill>
                  <a:schemeClr val="bg1"/>
                </a:solidFill>
              </a:rPr>
              <a:t>分 </a:t>
            </a:r>
            <a:r>
              <a:rPr lang="en-US" altLang="zh-CN" dirty="0">
                <a:solidFill>
                  <a:schemeClr val="bg1"/>
                </a:solidFill>
              </a:rPr>
              <a:t>:  5000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R=3</a:t>
            </a:r>
            <a:r>
              <a:rPr lang="zh-CN" altLang="en-US" dirty="0">
                <a:solidFill>
                  <a:schemeClr val="bg1"/>
                </a:solidFill>
              </a:rPr>
              <a:t>分 ：</a:t>
            </a:r>
            <a:r>
              <a:rPr lang="en-US" altLang="zh-CN" dirty="0">
                <a:solidFill>
                  <a:schemeClr val="bg1"/>
                </a:solidFill>
              </a:rPr>
              <a:t>2000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R=2</a:t>
            </a:r>
            <a:r>
              <a:rPr lang="zh-CN" altLang="en-US" dirty="0">
                <a:solidFill>
                  <a:schemeClr val="bg1"/>
                </a:solidFill>
              </a:rPr>
              <a:t>分：</a:t>
            </a:r>
            <a:r>
              <a:rPr lang="en-US" altLang="zh-CN" dirty="0">
                <a:solidFill>
                  <a:schemeClr val="bg1"/>
                </a:solidFill>
              </a:rPr>
              <a:t>1000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1EFD4C-926A-41DA-B951-393A40AFAD5E}"/>
              </a:ext>
            </a:extLst>
          </p:cNvPr>
          <p:cNvSpPr txBox="1"/>
          <p:nvPr/>
        </p:nvSpPr>
        <p:spPr>
          <a:xfrm>
            <a:off x="855683" y="2872409"/>
            <a:ext cx="2365513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</a:t>
            </a:r>
            <a:r>
              <a:rPr lang="zh-CN" altLang="en-US" dirty="0">
                <a:solidFill>
                  <a:schemeClr val="bg1"/>
                </a:solidFill>
              </a:rPr>
              <a:t>创建参数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单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R=5</a:t>
            </a:r>
            <a:r>
              <a:rPr lang="zh-CN" altLang="en-US" dirty="0">
                <a:solidFill>
                  <a:schemeClr val="bg1"/>
                </a:solidFill>
              </a:rPr>
              <a:t>分 </a:t>
            </a:r>
            <a:r>
              <a:rPr lang="en-US" altLang="zh-CN" dirty="0">
                <a:solidFill>
                  <a:schemeClr val="bg1"/>
                </a:solidFill>
              </a:rPr>
              <a:t>:  10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R=4</a:t>
            </a:r>
            <a:r>
              <a:rPr lang="zh-CN" altLang="en-US" dirty="0">
                <a:solidFill>
                  <a:schemeClr val="bg1"/>
                </a:solidFill>
              </a:rPr>
              <a:t>分 </a:t>
            </a:r>
            <a:r>
              <a:rPr lang="en-US" altLang="zh-CN" dirty="0">
                <a:solidFill>
                  <a:schemeClr val="bg1"/>
                </a:solidFill>
              </a:rPr>
              <a:t>:  8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R=3</a:t>
            </a:r>
            <a:r>
              <a:rPr lang="zh-CN" altLang="en-US" dirty="0">
                <a:solidFill>
                  <a:schemeClr val="bg1"/>
                </a:solidFill>
              </a:rPr>
              <a:t>分 ：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R=2</a:t>
            </a:r>
            <a:r>
              <a:rPr lang="zh-CN" altLang="en-US" dirty="0">
                <a:solidFill>
                  <a:schemeClr val="bg1"/>
                </a:solidFill>
              </a:rPr>
              <a:t>分：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EA7C14B-39F9-4B06-84F3-3D3C3FEEB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980" y="1182758"/>
            <a:ext cx="3429297" cy="13001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61F1523-A45B-4213-8334-14DC4EAC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341" y="2660085"/>
            <a:ext cx="3162574" cy="15698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FC9512-384E-458D-B405-21042F81B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857" y="4731297"/>
            <a:ext cx="3276782" cy="161558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A911DAC-D8AD-4E8F-976E-F8E22D31862B}"/>
              </a:ext>
            </a:extLst>
          </p:cNvPr>
          <p:cNvSpPr txBox="1"/>
          <p:nvPr/>
        </p:nvSpPr>
        <p:spPr>
          <a:xfrm>
            <a:off x="1262269" y="345656"/>
            <a:ext cx="210709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二</a:t>
            </a:r>
          </a:p>
        </p:txBody>
      </p:sp>
    </p:spTree>
    <p:extLst>
      <p:ext uri="{BB962C8B-B14F-4D97-AF65-F5344CB8AC3E}">
        <p14:creationId xmlns:p14="http://schemas.microsoft.com/office/powerpoint/2010/main" val="156945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870BC02-7339-4A60-B959-83CAE5C41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836" y="2400887"/>
            <a:ext cx="2133785" cy="9037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DDB106-B5D1-47CC-8C9A-7E4ECB6C8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220" y="1111013"/>
            <a:ext cx="2126164" cy="9274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7558CD-37E6-41D4-9809-F5134FA8C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451" y="3667054"/>
            <a:ext cx="2110923" cy="79006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8ECE3CDD-08D0-4299-993C-0943215A9DF7}"/>
              </a:ext>
            </a:extLst>
          </p:cNvPr>
          <p:cNvGrpSpPr/>
          <p:nvPr/>
        </p:nvGrpSpPr>
        <p:grpSpPr>
          <a:xfrm>
            <a:off x="893936" y="2257717"/>
            <a:ext cx="2154433" cy="2199396"/>
            <a:chOff x="8837543" y="2786197"/>
            <a:chExt cx="2015286" cy="168761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B00A015-4B47-4015-9541-38FB5A6F0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37543" y="3833678"/>
              <a:ext cx="1777926" cy="64013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935A06D-721A-4161-8773-1FF2133EE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37543" y="2786197"/>
              <a:ext cx="2015286" cy="693480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2E361274-BF06-406D-AB10-E83C6BEE8E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510" y="1111013"/>
            <a:ext cx="2015286" cy="90685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56298B2-FE2B-4A3F-AE56-B47E73D537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936" y="4819497"/>
            <a:ext cx="4410247" cy="1981372"/>
          </a:xfrm>
          <a:prstGeom prst="rect">
            <a:avLst/>
          </a:prstGeom>
        </p:spPr>
      </p:pic>
      <p:sp>
        <p:nvSpPr>
          <p:cNvPr id="13" name="右大括号 12">
            <a:extLst>
              <a:ext uri="{FF2B5EF4-FFF2-40B4-BE49-F238E27FC236}">
                <a16:creationId xmlns:a16="http://schemas.microsoft.com/office/drawing/2014/main" id="{435105C1-1A1C-49DB-B641-A4A8F153C1E0}"/>
              </a:ext>
            </a:extLst>
          </p:cNvPr>
          <p:cNvSpPr/>
          <p:nvPr/>
        </p:nvSpPr>
        <p:spPr>
          <a:xfrm>
            <a:off x="5511384" y="1391478"/>
            <a:ext cx="1376434" cy="49170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4A7E4FD-27FA-4331-807C-4427433EE469}"/>
              </a:ext>
            </a:extLst>
          </p:cNvPr>
          <p:cNvSpPr txBox="1"/>
          <p:nvPr/>
        </p:nvSpPr>
        <p:spPr>
          <a:xfrm>
            <a:off x="1242403" y="326720"/>
            <a:ext cx="294858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三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54F00DF-129D-45C9-BA10-74A6BE7DD5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817" y="964096"/>
            <a:ext cx="5373935" cy="58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58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2A911DAC-D8AD-4E8F-976E-F8E22D31862B}"/>
              </a:ext>
            </a:extLst>
          </p:cNvPr>
          <p:cNvSpPr txBox="1"/>
          <p:nvPr/>
        </p:nvSpPr>
        <p:spPr>
          <a:xfrm>
            <a:off x="1222513" y="279155"/>
            <a:ext cx="210709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pic>
        <p:nvPicPr>
          <p:cNvPr id="12" name="Picture 2" descr="preview">
            <a:extLst>
              <a:ext uri="{FF2B5EF4-FFF2-40B4-BE49-F238E27FC236}">
                <a16:creationId xmlns:a16="http://schemas.microsoft.com/office/drawing/2014/main" id="{6446DBC4-C4C3-4EFE-96E2-63A6E4823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7" y="1305791"/>
            <a:ext cx="10913165" cy="468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BD94E47-E76B-463E-9D12-7D48E1E9E24D}"/>
              </a:ext>
            </a:extLst>
          </p:cNvPr>
          <p:cNvSpPr/>
          <p:nvPr/>
        </p:nvSpPr>
        <p:spPr>
          <a:xfrm>
            <a:off x="824948" y="4117887"/>
            <a:ext cx="10774013" cy="2331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4C4AD65-CE43-46C8-AFBF-9BD25355F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6" y="3649543"/>
            <a:ext cx="10913165" cy="311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9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389091"/>
            <a:ext cx="12192000" cy="1292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4450112" y="2686634"/>
            <a:ext cx="431942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42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客户流失分析</a:t>
            </a:r>
            <a:endParaRPr lang="en-US" altLang="zh-CN" sz="4267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4655840" y="1532163"/>
            <a:ext cx="552688" cy="552688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5400575" y="1532163"/>
            <a:ext cx="552688" cy="552688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6839723" y="1532163"/>
            <a:ext cx="552688" cy="552688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6099657" y="1532163"/>
            <a:ext cx="552688" cy="552688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srgbClr val="000000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srgbClr val="000000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srgbClr val="000000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srgbClr val="000000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srgbClr val="000000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srgbClr val="000000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srgbClr val="000000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822608" y="1985808"/>
            <a:ext cx="2114741" cy="2115265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 defTabSz="1219170">
                <a:defRPr/>
              </a:pPr>
              <a:endParaRPr lang="zh-CN" altLang="en-US" sz="5867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 defTabSz="1219170"/>
              <a:r>
                <a:rPr lang="en-US" altLang="zh-CN" sz="88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231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4"/>
          <p:cNvSpPr txBox="1">
            <a:spLocks/>
          </p:cNvSpPr>
          <p:nvPr/>
        </p:nvSpPr>
        <p:spPr>
          <a:xfrm>
            <a:off x="815414" y="462365"/>
            <a:ext cx="3008380" cy="6623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9170">
              <a:buNone/>
            </a:pPr>
            <a:r>
              <a: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67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67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984763" y="1124744"/>
            <a:ext cx="1019980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87436EFE-142B-46D1-BED2-8B52CCF2B6C5}"/>
              </a:ext>
            </a:extLst>
          </p:cNvPr>
          <p:cNvSpPr/>
          <p:nvPr/>
        </p:nvSpPr>
        <p:spPr>
          <a:xfrm>
            <a:off x="2717133" y="1871453"/>
            <a:ext cx="1440160" cy="4942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EC6EF4-9A0E-4761-BCEF-BABCF4F9FED2}"/>
              </a:ext>
            </a:extLst>
          </p:cNvPr>
          <p:cNvSpPr txBox="1"/>
          <p:nvPr/>
        </p:nvSpPr>
        <p:spPr>
          <a:xfrm>
            <a:off x="2717133" y="1870857"/>
            <a:ext cx="1509483" cy="4203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35" dirty="0">
                <a:solidFill>
                  <a:srgbClr val="FFFFFF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01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B71A83F-1D23-483D-A85A-0A0D74AABBDD}"/>
              </a:ext>
            </a:extLst>
          </p:cNvPr>
          <p:cNvSpPr/>
          <p:nvPr/>
        </p:nvSpPr>
        <p:spPr>
          <a:xfrm>
            <a:off x="4218467" y="1871453"/>
            <a:ext cx="3936437" cy="494241"/>
          </a:xfrm>
          <a:prstGeom prst="rect">
            <a:avLst/>
          </a:prstGeom>
          <a:noFill/>
          <a:ln w="6350"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56" name="TextBox 51">
            <a:extLst>
              <a:ext uri="{FF2B5EF4-FFF2-40B4-BE49-F238E27FC236}">
                <a16:creationId xmlns:a16="http://schemas.microsoft.com/office/drawing/2014/main" id="{D882A5B0-1CC7-47A3-A804-96C4021FF2FF}"/>
              </a:ext>
            </a:extLst>
          </p:cNvPr>
          <p:cNvSpPr txBox="1"/>
          <p:nvPr/>
        </p:nvSpPr>
        <p:spPr>
          <a:xfrm>
            <a:off x="4218467" y="1871281"/>
            <a:ext cx="3456384" cy="4203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135" dirty="0">
                <a:solidFill>
                  <a:srgbClr val="0070C0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问题分析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C156F99-EA49-45F3-A71D-A80FEFCEFB09}"/>
              </a:ext>
            </a:extLst>
          </p:cNvPr>
          <p:cNvSpPr/>
          <p:nvPr/>
        </p:nvSpPr>
        <p:spPr>
          <a:xfrm>
            <a:off x="2717133" y="2574574"/>
            <a:ext cx="1440160" cy="4942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58" name="TextBox 53">
            <a:extLst>
              <a:ext uri="{FF2B5EF4-FFF2-40B4-BE49-F238E27FC236}">
                <a16:creationId xmlns:a16="http://schemas.microsoft.com/office/drawing/2014/main" id="{278BEADE-850D-4CD5-8435-99BACC640B84}"/>
              </a:ext>
            </a:extLst>
          </p:cNvPr>
          <p:cNvSpPr txBox="1"/>
          <p:nvPr/>
        </p:nvSpPr>
        <p:spPr>
          <a:xfrm>
            <a:off x="2717133" y="2611231"/>
            <a:ext cx="1509483" cy="4203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35" dirty="0">
                <a:solidFill>
                  <a:srgbClr val="FFFFFF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02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6183808-B9EC-4586-96E0-D75001F42552}"/>
              </a:ext>
            </a:extLst>
          </p:cNvPr>
          <p:cNvSpPr/>
          <p:nvPr/>
        </p:nvSpPr>
        <p:spPr>
          <a:xfrm>
            <a:off x="4218467" y="2574574"/>
            <a:ext cx="3936437" cy="494241"/>
          </a:xfrm>
          <a:prstGeom prst="rect">
            <a:avLst/>
          </a:prstGeom>
          <a:noFill/>
          <a:ln w="6350"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60" name="TextBox 55">
            <a:extLst>
              <a:ext uri="{FF2B5EF4-FFF2-40B4-BE49-F238E27FC236}">
                <a16:creationId xmlns:a16="http://schemas.microsoft.com/office/drawing/2014/main" id="{F6AD01B5-0B92-4DF5-BFE6-3894104EEDF5}"/>
              </a:ext>
            </a:extLst>
          </p:cNvPr>
          <p:cNvSpPr txBox="1"/>
          <p:nvPr/>
        </p:nvSpPr>
        <p:spPr>
          <a:xfrm>
            <a:off x="4218467" y="2611231"/>
            <a:ext cx="3456384" cy="4203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135" dirty="0">
                <a:solidFill>
                  <a:srgbClr val="0070C0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特征工程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41AC3FA-3C62-4C76-A0C2-8291A9A818AB}"/>
              </a:ext>
            </a:extLst>
          </p:cNvPr>
          <p:cNvSpPr/>
          <p:nvPr/>
        </p:nvSpPr>
        <p:spPr>
          <a:xfrm>
            <a:off x="2717133" y="3335286"/>
            <a:ext cx="1440160" cy="4942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FF16E2-6E4D-4F2B-92C0-0C4508DE9D7B}"/>
              </a:ext>
            </a:extLst>
          </p:cNvPr>
          <p:cNvSpPr txBox="1"/>
          <p:nvPr/>
        </p:nvSpPr>
        <p:spPr>
          <a:xfrm>
            <a:off x="2717133" y="3356703"/>
            <a:ext cx="1509483" cy="4203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35" dirty="0">
                <a:solidFill>
                  <a:srgbClr val="FFFFFF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03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4C93DE4-D173-446A-A38B-1CC6E5188AD9}"/>
              </a:ext>
            </a:extLst>
          </p:cNvPr>
          <p:cNvSpPr/>
          <p:nvPr/>
        </p:nvSpPr>
        <p:spPr>
          <a:xfrm>
            <a:off x="4218467" y="3335286"/>
            <a:ext cx="3936437" cy="494241"/>
          </a:xfrm>
          <a:prstGeom prst="rect">
            <a:avLst/>
          </a:prstGeom>
          <a:noFill/>
          <a:ln w="6350"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64" name="TextBox 74">
            <a:extLst>
              <a:ext uri="{FF2B5EF4-FFF2-40B4-BE49-F238E27FC236}">
                <a16:creationId xmlns:a16="http://schemas.microsoft.com/office/drawing/2014/main" id="{2999814E-C875-4557-8A22-A509E1C1D693}"/>
              </a:ext>
            </a:extLst>
          </p:cNvPr>
          <p:cNvSpPr txBox="1"/>
          <p:nvPr/>
        </p:nvSpPr>
        <p:spPr>
          <a:xfrm>
            <a:off x="4218467" y="3380410"/>
            <a:ext cx="3456384" cy="4203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135" dirty="0">
                <a:solidFill>
                  <a:srgbClr val="0070C0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建模及评估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3A18220-850A-40D9-AC6E-375B72A25EFF}"/>
              </a:ext>
            </a:extLst>
          </p:cNvPr>
          <p:cNvSpPr/>
          <p:nvPr/>
        </p:nvSpPr>
        <p:spPr>
          <a:xfrm>
            <a:off x="2717133" y="4121416"/>
            <a:ext cx="1440160" cy="4942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66" name="TextBox 61">
            <a:extLst>
              <a:ext uri="{FF2B5EF4-FFF2-40B4-BE49-F238E27FC236}">
                <a16:creationId xmlns:a16="http://schemas.microsoft.com/office/drawing/2014/main" id="{1A11953A-E344-4E04-9A05-66007F741C09}"/>
              </a:ext>
            </a:extLst>
          </p:cNvPr>
          <p:cNvSpPr txBox="1"/>
          <p:nvPr/>
        </p:nvSpPr>
        <p:spPr>
          <a:xfrm>
            <a:off x="2717133" y="4142833"/>
            <a:ext cx="1509483" cy="4203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35" dirty="0">
                <a:solidFill>
                  <a:srgbClr val="FFFFFF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04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056D904-0E55-4617-BF5A-11FFB8F361E0}"/>
              </a:ext>
            </a:extLst>
          </p:cNvPr>
          <p:cNvSpPr/>
          <p:nvPr/>
        </p:nvSpPr>
        <p:spPr>
          <a:xfrm>
            <a:off x="4218467" y="4121416"/>
            <a:ext cx="3936437" cy="494241"/>
          </a:xfrm>
          <a:prstGeom prst="rect">
            <a:avLst/>
          </a:prstGeom>
          <a:noFill/>
          <a:ln w="6350"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68" name="TextBox 74">
            <a:extLst>
              <a:ext uri="{FF2B5EF4-FFF2-40B4-BE49-F238E27FC236}">
                <a16:creationId xmlns:a16="http://schemas.microsoft.com/office/drawing/2014/main" id="{DE0B131F-1226-450D-A632-5498EA640D00}"/>
              </a:ext>
            </a:extLst>
          </p:cNvPr>
          <p:cNvSpPr txBox="1"/>
          <p:nvPr/>
        </p:nvSpPr>
        <p:spPr>
          <a:xfrm>
            <a:off x="4218467" y="4166540"/>
            <a:ext cx="3456384" cy="4203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135" dirty="0">
                <a:solidFill>
                  <a:srgbClr val="0070C0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结果应用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3EF3B43-D2E5-48F4-831B-E09002F0761B}"/>
              </a:ext>
            </a:extLst>
          </p:cNvPr>
          <p:cNvSpPr/>
          <p:nvPr/>
        </p:nvSpPr>
        <p:spPr>
          <a:xfrm>
            <a:off x="4218467" y="2571407"/>
            <a:ext cx="3936437" cy="494241"/>
          </a:xfrm>
          <a:prstGeom prst="rect">
            <a:avLst/>
          </a:prstGeom>
          <a:noFill/>
          <a:ln w="6350"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11067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59" grpId="0" bldLvl="0" animBg="1"/>
      <p:bldP spid="60" grpId="0" bldLvl="0" animBg="1"/>
      <p:bldP spid="60" grpId="1" bldLvl="0" animBg="1"/>
      <p:bldP spid="6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259" y="1222184"/>
            <a:ext cx="10688185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defRPr/>
            </a:pPr>
            <a:r>
              <a:rPr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目标：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用户画像及行为偏好，挖掘出影响</a:t>
            </a:r>
            <a:r>
              <a:rPr lang="zh-CN" altLang="zh-CN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用户流失的关键因素</a:t>
            </a:r>
            <a:r>
              <a:rPr lang="zh-CN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，并通过算法</a:t>
            </a:r>
            <a:r>
              <a:rPr lang="zh-CN" altLang="zh-CN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预测客户访问的转化结果</a:t>
            </a:r>
            <a:r>
              <a:rPr lang="zh-CN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，从而更好地完善产品设计、提升用户体验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763" y="274165"/>
            <a:ext cx="155042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问题分析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04FBC9-FBF1-4EBF-9591-CAA894C0C103}"/>
              </a:ext>
            </a:extLst>
          </p:cNvPr>
          <p:cNvSpPr/>
          <p:nvPr/>
        </p:nvSpPr>
        <p:spPr>
          <a:xfrm>
            <a:off x="669258" y="2390502"/>
            <a:ext cx="10688185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defRPr/>
            </a:pPr>
            <a:r>
              <a:rPr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问题定性：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目标字段“用户是否流失” 为离散型，其中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代表不流失，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代表流失。所以这个问题为</a:t>
            </a:r>
            <a:r>
              <a:rPr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分类问题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4F26810-3DFF-4793-AC5F-330ED774940A}"/>
              </a:ext>
            </a:extLst>
          </p:cNvPr>
          <p:cNvSpPr/>
          <p:nvPr/>
        </p:nvSpPr>
        <p:spPr>
          <a:xfrm>
            <a:off x="669258" y="4229111"/>
            <a:ext cx="1747371" cy="70212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原始数据集</a:t>
            </a: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01AB8AC4-0D30-4F39-B060-E8F076E8790F}"/>
              </a:ext>
            </a:extLst>
          </p:cNvPr>
          <p:cNvSpPr/>
          <p:nvPr/>
        </p:nvSpPr>
        <p:spPr>
          <a:xfrm>
            <a:off x="3003956" y="4229111"/>
            <a:ext cx="1747371" cy="70212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0A950B33-4D81-4590-AB30-9ABD10B2EDEB}"/>
              </a:ext>
            </a:extLst>
          </p:cNvPr>
          <p:cNvSpPr/>
          <p:nvPr/>
        </p:nvSpPr>
        <p:spPr>
          <a:xfrm>
            <a:off x="5338654" y="4229111"/>
            <a:ext cx="1747371" cy="70212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建模训练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E4B5E29D-EE7D-4EE0-8519-5E8C8B0ACB58}"/>
              </a:ext>
            </a:extLst>
          </p:cNvPr>
          <p:cNvSpPr/>
          <p:nvPr/>
        </p:nvSpPr>
        <p:spPr>
          <a:xfrm>
            <a:off x="7673352" y="4229110"/>
            <a:ext cx="1747371" cy="70212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A18158A-D63C-4BF3-A2F6-7C81797163EC}"/>
              </a:ext>
            </a:extLst>
          </p:cNvPr>
          <p:cNvCxnSpPr>
            <a:cxnSpLocks/>
            <a:stCxn id="4" idx="3"/>
            <a:endCxn id="96" idx="1"/>
          </p:cNvCxnSpPr>
          <p:nvPr/>
        </p:nvCxnSpPr>
        <p:spPr>
          <a:xfrm>
            <a:off x="2416629" y="4580176"/>
            <a:ext cx="587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B190D825-1468-42B0-BC1C-DA971CDC885C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4620449" y="4567927"/>
            <a:ext cx="718205" cy="1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8B87D701-C921-473E-BF5B-18DB74F65242}"/>
              </a:ext>
            </a:extLst>
          </p:cNvPr>
          <p:cNvCxnSpPr>
            <a:cxnSpLocks/>
            <a:endCxn id="98" idx="1"/>
          </p:cNvCxnSpPr>
          <p:nvPr/>
        </p:nvCxnSpPr>
        <p:spPr>
          <a:xfrm flipV="1">
            <a:off x="7086025" y="4580175"/>
            <a:ext cx="58732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46C1CAC8-1527-4ECE-8D22-1951383085E0}"/>
              </a:ext>
            </a:extLst>
          </p:cNvPr>
          <p:cNvCxnSpPr>
            <a:stCxn id="98" idx="0"/>
            <a:endCxn id="96" idx="0"/>
          </p:cNvCxnSpPr>
          <p:nvPr/>
        </p:nvCxnSpPr>
        <p:spPr>
          <a:xfrm rot="16200000" flipH="1" flipV="1">
            <a:off x="6212339" y="1894412"/>
            <a:ext cx="1" cy="4669396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D9DF6A88-41ED-46BE-B8D3-F3379E10EEB3}"/>
              </a:ext>
            </a:extLst>
          </p:cNvPr>
          <p:cNvSpPr/>
          <p:nvPr/>
        </p:nvSpPr>
        <p:spPr>
          <a:xfrm>
            <a:off x="10294409" y="4233189"/>
            <a:ext cx="1747371" cy="70212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结果输出</a:t>
            </a: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90BCF21A-7F07-45BA-923E-439E972DCE97}"/>
              </a:ext>
            </a:extLst>
          </p:cNvPr>
          <p:cNvCxnSpPr>
            <a:cxnSpLocks/>
            <a:endCxn id="104" idx="1"/>
          </p:cNvCxnSpPr>
          <p:nvPr/>
        </p:nvCxnSpPr>
        <p:spPr>
          <a:xfrm flipV="1">
            <a:off x="9420723" y="4584254"/>
            <a:ext cx="873686" cy="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76CF52FA-9E50-4166-98F9-3B741FEB3A71}"/>
              </a:ext>
            </a:extLst>
          </p:cNvPr>
          <p:cNvSpPr/>
          <p:nvPr/>
        </p:nvSpPr>
        <p:spPr>
          <a:xfrm>
            <a:off x="669257" y="3375933"/>
            <a:ext cx="10688185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defRPr/>
            </a:pPr>
            <a:r>
              <a:rPr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解决问题流程：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17EC20C-F667-4B70-92B3-D1AB1C53FEBF}"/>
              </a:ext>
            </a:extLst>
          </p:cNvPr>
          <p:cNvSpPr txBox="1"/>
          <p:nvPr/>
        </p:nvSpPr>
        <p:spPr>
          <a:xfrm>
            <a:off x="3003956" y="5108096"/>
            <a:ext cx="1637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用户特征聚类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衍生特征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特征标准化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3F801CF1-9E1F-4DB7-ACDA-119365D14B6F}"/>
              </a:ext>
            </a:extLst>
          </p:cNvPr>
          <p:cNvCxnSpPr>
            <a:cxnSpLocks/>
            <a:stCxn id="96" idx="1"/>
          </p:cNvCxnSpPr>
          <p:nvPr/>
        </p:nvCxnSpPr>
        <p:spPr>
          <a:xfrm>
            <a:off x="3003956" y="4580176"/>
            <a:ext cx="0" cy="214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4B8F915-AAFF-46DF-B250-EA8704D4378B}"/>
              </a:ext>
            </a:extLst>
          </p:cNvPr>
          <p:cNvSpPr txBox="1"/>
          <p:nvPr/>
        </p:nvSpPr>
        <p:spPr>
          <a:xfrm>
            <a:off x="5338652" y="5108096"/>
            <a:ext cx="2046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随机森林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GBDT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等算法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ACE5611E-669F-4DCB-83A3-02F50DA4BA9C}"/>
              </a:ext>
            </a:extLst>
          </p:cNvPr>
          <p:cNvCxnSpPr>
            <a:cxnSpLocks/>
          </p:cNvCxnSpPr>
          <p:nvPr/>
        </p:nvCxnSpPr>
        <p:spPr>
          <a:xfrm>
            <a:off x="5338653" y="4580176"/>
            <a:ext cx="0" cy="214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34C1DDE-C25E-42CE-987A-4A0183337E6F}"/>
              </a:ext>
            </a:extLst>
          </p:cNvPr>
          <p:cNvSpPr txBox="1"/>
          <p:nvPr/>
        </p:nvSpPr>
        <p:spPr>
          <a:xfrm>
            <a:off x="7673350" y="5160350"/>
            <a:ext cx="2046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精确度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召回率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曲线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184ED4F2-E8E4-4588-B435-22101A252131}"/>
              </a:ext>
            </a:extLst>
          </p:cNvPr>
          <p:cNvCxnSpPr>
            <a:cxnSpLocks/>
          </p:cNvCxnSpPr>
          <p:nvPr/>
        </p:nvCxnSpPr>
        <p:spPr>
          <a:xfrm>
            <a:off x="7673351" y="4632430"/>
            <a:ext cx="0" cy="214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69FFBEC-0475-4819-8125-CA8B7D8F7340}"/>
              </a:ext>
            </a:extLst>
          </p:cNvPr>
          <p:cNvSpPr txBox="1"/>
          <p:nvPr/>
        </p:nvSpPr>
        <p:spPr>
          <a:xfrm>
            <a:off x="10294409" y="5160350"/>
            <a:ext cx="2046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影响流失的因素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营运管理重点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494E9C50-0C4E-495C-971C-988DA228A799}"/>
              </a:ext>
            </a:extLst>
          </p:cNvPr>
          <p:cNvCxnSpPr>
            <a:cxnSpLocks/>
          </p:cNvCxnSpPr>
          <p:nvPr/>
        </p:nvCxnSpPr>
        <p:spPr>
          <a:xfrm>
            <a:off x="10294410" y="4632430"/>
            <a:ext cx="0" cy="214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82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6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312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2" grpId="0"/>
      <p:bldP spid="1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097763" y="274165"/>
            <a:ext cx="365356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特征工程</a:t>
            </a:r>
            <a:r>
              <a:rPr lang="en-US" altLang="zh-CN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数据清洗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F2FB5FD-7E9B-489A-ACB5-C92FFD51467C}"/>
              </a:ext>
            </a:extLst>
          </p:cNvPr>
          <p:cNvSpPr txBox="1"/>
          <p:nvPr/>
        </p:nvSpPr>
        <p:spPr>
          <a:xfrm>
            <a:off x="376588" y="1204693"/>
            <a:ext cx="11118726" cy="25757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1219170">
              <a:defRPr sz="1467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因变量：</a:t>
            </a:r>
            <a:r>
              <a:rPr lang="en-US" altLang="zh-CN" b="0" dirty="0" err="1"/>
              <a:t>lable</a:t>
            </a:r>
            <a:r>
              <a:rPr lang="zh-CN" altLang="en-US" b="0" dirty="0"/>
              <a:t>正负样本比例为</a:t>
            </a:r>
            <a:r>
              <a:rPr lang="en-US" altLang="zh-CN" b="0" dirty="0"/>
              <a:t>5</a:t>
            </a:r>
            <a:r>
              <a:rPr lang="zh-CN" altLang="en-US" b="0" dirty="0"/>
              <a:t>：</a:t>
            </a:r>
            <a:r>
              <a:rPr lang="en-US" altLang="zh-CN" b="0" dirty="0"/>
              <a:t>2</a:t>
            </a:r>
            <a:r>
              <a:rPr lang="zh-CN" altLang="en-US" b="0" dirty="0"/>
              <a:t>较为均衡。</a:t>
            </a:r>
            <a:endParaRPr lang="en-US" altLang="zh-CN" b="0" dirty="0"/>
          </a:p>
          <a:p>
            <a:r>
              <a:rPr lang="zh-CN" altLang="en-US" dirty="0"/>
              <a:t>自变量：</a:t>
            </a:r>
            <a:r>
              <a:rPr lang="zh-CN" altLang="en-US" b="0" dirty="0"/>
              <a:t>合计</a:t>
            </a:r>
            <a:r>
              <a:rPr lang="en-US" altLang="zh-CN" b="0" dirty="0"/>
              <a:t>50</a:t>
            </a:r>
            <a:r>
              <a:rPr lang="zh-CN" altLang="en-US" b="0" dirty="0"/>
              <a:t>个，其中</a:t>
            </a:r>
            <a:r>
              <a:rPr lang="en-US" altLang="zh-CN" b="0" dirty="0"/>
              <a:t>48</a:t>
            </a:r>
            <a:r>
              <a:rPr lang="zh-CN" altLang="en-US" b="0" dirty="0"/>
              <a:t>个浮点型数据类型，</a:t>
            </a:r>
            <a:r>
              <a:rPr lang="en-US" altLang="zh-CN" b="0" dirty="0"/>
              <a:t>2</a:t>
            </a:r>
            <a:r>
              <a:rPr lang="zh-CN" altLang="en-US" b="0" dirty="0"/>
              <a:t>个字符型；根据字段特点可分为</a:t>
            </a:r>
            <a:r>
              <a:rPr lang="zh-CN" altLang="en-US" dirty="0"/>
              <a:t>用户特征，酒店特征，订单特征。</a:t>
            </a:r>
            <a:endParaRPr lang="en-US" altLang="zh-CN" dirty="0"/>
          </a:p>
          <a:p>
            <a:r>
              <a:rPr lang="zh-CN" altLang="en-US" dirty="0"/>
              <a:t>存在问题：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、缺失严重：</a:t>
            </a:r>
            <a:r>
              <a:rPr lang="zh-CN" altLang="en-US" b="0" dirty="0"/>
              <a:t>数据集存在严重的缺失。</a:t>
            </a:r>
            <a:endParaRPr lang="en-US" altLang="zh-CN" b="0" dirty="0"/>
          </a:p>
          <a:p>
            <a:r>
              <a:rPr lang="en-US" altLang="zh-CN" dirty="0"/>
              <a:t>2</a:t>
            </a:r>
            <a:r>
              <a:rPr lang="zh-CN" altLang="en-US" dirty="0"/>
              <a:t>、异常值：</a:t>
            </a:r>
            <a:r>
              <a:rPr lang="zh-CN" altLang="en-US" b="0" dirty="0"/>
              <a:t>价格、价值字段存在负值。</a:t>
            </a:r>
            <a:endParaRPr lang="en-US" altLang="zh-CN" b="0" dirty="0"/>
          </a:p>
          <a:p>
            <a:r>
              <a:rPr lang="en-US" altLang="zh-CN" dirty="0"/>
              <a:t>3</a:t>
            </a:r>
            <a:r>
              <a:rPr lang="zh-CN" altLang="en-US" dirty="0"/>
              <a:t>、多重共线性：</a:t>
            </a:r>
            <a:r>
              <a:rPr lang="en-US" altLang="zh-CN" b="0" dirty="0"/>
              <a:t>8</a:t>
            </a:r>
            <a:r>
              <a:rPr lang="zh-CN" altLang="en-US" b="0" dirty="0"/>
              <a:t>对自变量存在共线性（相关系数大于</a:t>
            </a:r>
            <a:r>
              <a:rPr lang="en-US" altLang="zh-CN" b="0" dirty="0"/>
              <a:t>0.9</a:t>
            </a:r>
            <a:r>
              <a:rPr lang="zh-CN" altLang="en-US" b="0" dirty="0"/>
              <a:t>）。</a:t>
            </a:r>
            <a:endParaRPr lang="en-US" altLang="zh-CN" b="0" dirty="0"/>
          </a:p>
          <a:p>
            <a:r>
              <a:rPr lang="en-US" altLang="zh-CN" dirty="0"/>
              <a:t>4</a:t>
            </a:r>
            <a:r>
              <a:rPr lang="zh-CN" altLang="en-US" dirty="0"/>
              <a:t>、数据分布严重右偏：</a:t>
            </a:r>
            <a:r>
              <a:rPr lang="zh-CN" altLang="en-US" b="0" dirty="0"/>
              <a:t>大多数数据存在极值点。</a:t>
            </a:r>
            <a:endParaRPr lang="en-US" altLang="zh-CN" b="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5" name="图片 3">
            <a:extLst>
              <a:ext uri="{FF2B5EF4-FFF2-40B4-BE49-F238E27FC236}">
                <a16:creationId xmlns:a16="http://schemas.microsoft.com/office/drawing/2014/main" id="{EEC1AF10-F1D3-4127-9D7C-D0854EF38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760" y="3171955"/>
            <a:ext cx="3200903" cy="3508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4">
            <a:extLst>
              <a:ext uri="{FF2B5EF4-FFF2-40B4-BE49-F238E27FC236}">
                <a16:creationId xmlns:a16="http://schemas.microsoft.com/office/drawing/2014/main" id="{175D4899-B98C-41E6-8CDF-57C8D9796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596" y="3171956"/>
            <a:ext cx="4113077" cy="1912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5">
            <a:extLst>
              <a:ext uri="{FF2B5EF4-FFF2-40B4-BE49-F238E27FC236}">
                <a16:creationId xmlns:a16="http://schemas.microsoft.com/office/drawing/2014/main" id="{C762963E-C3D8-4586-A853-4494224D6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4596" y="5243825"/>
            <a:ext cx="4113077" cy="1368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89EA20-1E5E-480C-9126-B0B74274FD7B}"/>
              </a:ext>
            </a:extLst>
          </p:cNvPr>
          <p:cNvSpPr txBox="1"/>
          <p:nvPr/>
        </p:nvSpPr>
        <p:spPr>
          <a:xfrm>
            <a:off x="2768775" y="3012905"/>
            <a:ext cx="934871" cy="3181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1219170">
              <a:defRPr sz="1467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用户特征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430C898-E4F7-49C4-8C4F-8C7C37F8984E}"/>
              </a:ext>
            </a:extLst>
          </p:cNvPr>
          <p:cNvSpPr txBox="1"/>
          <p:nvPr/>
        </p:nvSpPr>
        <p:spPr>
          <a:xfrm>
            <a:off x="6970661" y="3012387"/>
            <a:ext cx="934871" cy="3181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1219170">
              <a:defRPr sz="1467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酒店特征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A74836F-99ED-4555-9531-4D7F55CEBDE3}"/>
              </a:ext>
            </a:extLst>
          </p:cNvPr>
          <p:cNvSpPr txBox="1"/>
          <p:nvPr/>
        </p:nvSpPr>
        <p:spPr>
          <a:xfrm>
            <a:off x="6970661" y="5109878"/>
            <a:ext cx="934871" cy="3181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1219170">
              <a:defRPr sz="1467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订单特征</a:t>
            </a:r>
          </a:p>
        </p:txBody>
      </p:sp>
    </p:spTree>
    <p:extLst>
      <p:ext uri="{BB962C8B-B14F-4D97-AF65-F5344CB8AC3E}">
        <p14:creationId xmlns:p14="http://schemas.microsoft.com/office/powerpoint/2010/main" val="109401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097763" y="274165"/>
            <a:ext cx="365356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特征工程</a:t>
            </a:r>
            <a:r>
              <a:rPr lang="en-US" altLang="zh-CN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数据清洗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E09727D-70CA-463E-BC2A-D8F910B39ACE}"/>
              </a:ext>
            </a:extLst>
          </p:cNvPr>
          <p:cNvCxnSpPr/>
          <p:nvPr/>
        </p:nvCxnSpPr>
        <p:spPr>
          <a:xfrm rot="5400000">
            <a:off x="4274128" y="3756053"/>
            <a:ext cx="3570363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>
            <a:extLst>
              <a:ext uri="{FF2B5EF4-FFF2-40B4-BE49-F238E27FC236}">
                <a16:creationId xmlns:a16="http://schemas.microsoft.com/office/drawing/2014/main" id="{F3CB9E74-C419-4F37-9605-D0F349061755}"/>
              </a:ext>
            </a:extLst>
          </p:cNvPr>
          <p:cNvSpPr/>
          <p:nvPr/>
        </p:nvSpPr>
        <p:spPr>
          <a:xfrm>
            <a:off x="2141715" y="887507"/>
            <a:ext cx="2142758" cy="508330"/>
          </a:xfrm>
          <a:prstGeom prst="rect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28" tIns="45713" rIns="91428" bIns="45713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缺失值</a:t>
            </a:r>
            <a:endParaRPr lang="en-US" altLang="zh-CN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42 Rectángulo">
            <a:extLst>
              <a:ext uri="{FF2B5EF4-FFF2-40B4-BE49-F238E27FC236}">
                <a16:creationId xmlns:a16="http://schemas.microsoft.com/office/drawing/2014/main" id="{9B7F158E-2C0D-4C8C-AAF7-45A33DA0F73C}"/>
              </a:ext>
            </a:extLst>
          </p:cNvPr>
          <p:cNvSpPr/>
          <p:nvPr/>
        </p:nvSpPr>
        <p:spPr>
          <a:xfrm>
            <a:off x="7654384" y="887507"/>
            <a:ext cx="2142760" cy="508330"/>
          </a:xfrm>
          <a:prstGeom prst="rect">
            <a:avLst/>
          </a:prstGeom>
          <a:solidFill>
            <a:schemeClr val="accent2"/>
          </a:solidFill>
          <a:ln w="635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28" tIns="45713" rIns="91428" bIns="45713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异常值</a:t>
            </a:r>
            <a:endParaRPr lang="en-US" altLang="zh-CN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CB11CF-D6CF-4E0C-B3BB-00100FCB599B}"/>
              </a:ext>
            </a:extLst>
          </p:cNvPr>
          <p:cNvSpPr/>
          <p:nvPr/>
        </p:nvSpPr>
        <p:spPr>
          <a:xfrm>
            <a:off x="6509755" y="1605036"/>
            <a:ext cx="5368732" cy="2350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4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、负值处理：</a:t>
            </a:r>
            <a:r>
              <a:rPr lang="zh-CN" altLang="en-US" sz="14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根据业务经验</a:t>
            </a:r>
            <a:r>
              <a:rPr lang="en-US" altLang="zh-CN" sz="14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4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小时浏览最多酒店价格、</a:t>
            </a:r>
            <a:r>
              <a:rPr lang="en-US" altLang="zh-CN" sz="14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4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小时浏览酒店、平均价格客户价值</a:t>
            </a:r>
            <a:r>
              <a:rPr lang="en-US" altLang="zh-CN" sz="14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4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</a:t>
            </a:r>
            <a:r>
              <a:rPr lang="en-US" altLang="zh-CN" sz="14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年、客户价值、当前酒店可定最低价这五个字段不存在负数，故使用</a:t>
            </a:r>
            <a:r>
              <a:rPr lang="en-US" altLang="zh-CN" sz="14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值替换。</a:t>
            </a:r>
            <a:endParaRPr lang="en-US" altLang="zh-CN" sz="1467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/>
            <a:endParaRPr lang="en-US" altLang="zh-CN" sz="1467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/>
            <a:r>
              <a:rPr lang="en-US" altLang="zh-CN" sz="14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、极值处理：</a:t>
            </a:r>
            <a:r>
              <a:rPr lang="zh-CN" altLang="en-US" sz="14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数据为严重偏态分布，极值点将会影响模型预测效果，故盖帽法处理。处理极值数据上下限分别为</a:t>
            </a:r>
            <a:r>
              <a:rPr lang="en-US" altLang="zh-CN" sz="14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0.01</a:t>
            </a:r>
            <a:r>
              <a:rPr lang="zh-CN" altLang="en-US" sz="14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0.99</a:t>
            </a:r>
            <a:r>
              <a:rPr lang="zh-CN" altLang="en-US" sz="14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1467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/>
            <a:endParaRPr lang="en-US" altLang="zh-CN" sz="1467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/>
            <a:endParaRPr lang="en-US" altLang="zh-CN" sz="1467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/>
            <a:endParaRPr lang="en-US" altLang="zh-CN" sz="1467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9B50C34-F058-4ECD-A537-6C8DD9BC5C33}"/>
              </a:ext>
            </a:extLst>
          </p:cNvPr>
          <p:cNvSpPr/>
          <p:nvPr/>
        </p:nvSpPr>
        <p:spPr>
          <a:xfrm>
            <a:off x="557276" y="1605036"/>
            <a:ext cx="5368732" cy="995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4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、缺失填充：</a:t>
            </a:r>
            <a:r>
              <a:rPr lang="zh-CN" altLang="en-US" sz="14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针对右偏数据，使用中位数填充缺失值；针对正态分布数据使用均值填充。</a:t>
            </a:r>
            <a:endParaRPr lang="en-US" altLang="zh-CN" sz="1467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/>
            <a:r>
              <a:rPr lang="en-US" altLang="zh-CN" sz="14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、针对严重缺失列：</a:t>
            </a:r>
            <a:r>
              <a:rPr lang="zh-CN" altLang="en-US" sz="14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特征“近</a:t>
            </a:r>
            <a:r>
              <a:rPr lang="en-US" altLang="zh-CN" sz="14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天用户历史订单数” 数据缺失</a:t>
            </a:r>
            <a:r>
              <a:rPr lang="en-US" altLang="zh-CN" sz="14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87.89%</a:t>
            </a:r>
            <a:r>
              <a:rPr lang="zh-CN" altLang="en-US" sz="14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，生成新列‘近</a:t>
            </a:r>
            <a:r>
              <a:rPr lang="en-US" altLang="zh-CN" sz="14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6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天用户是否存在订单’。</a:t>
            </a:r>
            <a:endParaRPr lang="en-US" altLang="zh-CN" sz="1467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5">
            <a:extLst>
              <a:ext uri="{FF2B5EF4-FFF2-40B4-BE49-F238E27FC236}">
                <a16:creationId xmlns:a16="http://schemas.microsoft.com/office/drawing/2014/main" id="{B832FAAE-8B6E-4CF4-B26E-98DAB3DB5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0" y="3856235"/>
            <a:ext cx="4585055" cy="278551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" name="箭头: 右 30">
            <a:extLst>
              <a:ext uri="{FF2B5EF4-FFF2-40B4-BE49-F238E27FC236}">
                <a16:creationId xmlns:a16="http://schemas.microsoft.com/office/drawing/2014/main" id="{37648BED-A11A-43B9-BE10-2ADE8F7DD47D}"/>
              </a:ext>
            </a:extLst>
          </p:cNvPr>
          <p:cNvSpPr/>
          <p:nvPr/>
        </p:nvSpPr>
        <p:spPr>
          <a:xfrm>
            <a:off x="8948056" y="4540682"/>
            <a:ext cx="235131" cy="97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0E044F53-DCF4-463C-ABB5-8B42FE28C15C}"/>
              </a:ext>
            </a:extLst>
          </p:cNvPr>
          <p:cNvSpPr/>
          <p:nvPr/>
        </p:nvSpPr>
        <p:spPr>
          <a:xfrm>
            <a:off x="8958990" y="5772266"/>
            <a:ext cx="235131" cy="97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FC43F2F-5D0B-45F2-9E86-E034BF726952}"/>
              </a:ext>
            </a:extLst>
          </p:cNvPr>
          <p:cNvSpPr txBox="1"/>
          <p:nvPr/>
        </p:nvSpPr>
        <p:spPr>
          <a:xfrm>
            <a:off x="8193172" y="3511892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盖帽后数据分布变化图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8963231-7D98-4A1D-ACCF-C75E883B0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55" y="3237411"/>
            <a:ext cx="5368731" cy="30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0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97BD16E-7633-40F0-97FF-635218FEACFF}"/>
              </a:ext>
            </a:extLst>
          </p:cNvPr>
          <p:cNvSpPr txBox="1"/>
          <p:nvPr/>
        </p:nvSpPr>
        <p:spPr>
          <a:xfrm>
            <a:off x="340312" y="866780"/>
            <a:ext cx="110970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/>
          </a:p>
          <a:p>
            <a:r>
              <a:rPr lang="zh-CN" altLang="en-US" dirty="0"/>
              <a:t>      所处行业：在线旅游行业</a:t>
            </a:r>
            <a:endParaRPr lang="en-US" altLang="zh-CN" dirty="0"/>
          </a:p>
          <a:p>
            <a:r>
              <a:rPr lang="zh-CN" altLang="en-US" dirty="0"/>
              <a:t>      行业细分：在线酒店预订</a:t>
            </a:r>
            <a:endParaRPr lang="zh-CN" altLang="en-US" b="1" dirty="0"/>
          </a:p>
          <a:p>
            <a:r>
              <a:rPr lang="zh-CN" altLang="en-US" dirty="0"/>
              <a:t>      发展前景：根据比达咨询的数据，中国酒店市场处于快速成长期，未来市场空间巨大，预计</a:t>
            </a:r>
            <a:r>
              <a:rPr lang="en-US" altLang="zh-CN" dirty="0"/>
              <a:t>2019</a:t>
            </a:r>
            <a:r>
              <a:rPr lang="zh-CN" altLang="en-US" dirty="0"/>
              <a:t>年在线酒店间夜量将达到</a:t>
            </a:r>
            <a:r>
              <a:rPr lang="en-US" altLang="zh-CN" dirty="0"/>
              <a:t>7.4</a:t>
            </a:r>
            <a:r>
              <a:rPr lang="zh-CN" altLang="en-US" dirty="0"/>
              <a:t>亿，交易规模将超过</a:t>
            </a:r>
            <a:r>
              <a:rPr lang="en-US" altLang="zh-CN" dirty="0"/>
              <a:t>1500</a:t>
            </a:r>
            <a:r>
              <a:rPr lang="zh-CN" altLang="en-US" dirty="0"/>
              <a:t>亿。</a:t>
            </a:r>
            <a:endParaRPr lang="en-US" altLang="zh-CN" dirty="0"/>
          </a:p>
          <a:p>
            <a:r>
              <a:rPr lang="zh-CN" altLang="en-US" dirty="0"/>
              <a:t>      驱动力：行业利好政策、消费升级；互联网技术的提升，用户上网习惯基本形成；互联网巨头积极布局，产业资本持续投入，积极的推动了在线酒店市场的整体发展。</a:t>
            </a:r>
            <a:endParaRPr lang="en-US" altLang="zh-CN" dirty="0"/>
          </a:p>
          <a:p>
            <a:r>
              <a:rPr lang="zh-CN" altLang="en-US" dirty="0"/>
              <a:t>     市场特征：移动端成为在线酒店市场的新战场，渗透率不断提升；大数据、云计算等成熟技术为在线酒店市场精准营销提供了支撑。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7CA7ADCE-DFFD-4DFC-8B34-2EBA83016F5E}"/>
              </a:ext>
            </a:extLst>
          </p:cNvPr>
          <p:cNvSpPr/>
          <p:nvPr/>
        </p:nvSpPr>
        <p:spPr>
          <a:xfrm>
            <a:off x="539342" y="1268623"/>
            <a:ext cx="124780" cy="12337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E5F0EC37-E880-4D04-A67E-4AAD853AB48E}"/>
              </a:ext>
            </a:extLst>
          </p:cNvPr>
          <p:cNvSpPr/>
          <p:nvPr/>
        </p:nvSpPr>
        <p:spPr>
          <a:xfrm>
            <a:off x="538854" y="1569460"/>
            <a:ext cx="124780" cy="12337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75666665-8CFF-4445-80D4-D75B110267A9}"/>
              </a:ext>
            </a:extLst>
          </p:cNvPr>
          <p:cNvSpPr/>
          <p:nvPr/>
        </p:nvSpPr>
        <p:spPr>
          <a:xfrm>
            <a:off x="540561" y="1828688"/>
            <a:ext cx="124780" cy="12337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C0DF5A11-C2E1-4730-9C03-4B3689210893}"/>
              </a:ext>
            </a:extLst>
          </p:cNvPr>
          <p:cNvSpPr/>
          <p:nvPr/>
        </p:nvSpPr>
        <p:spPr>
          <a:xfrm>
            <a:off x="549681" y="2360085"/>
            <a:ext cx="124780" cy="12337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66B9D5A6-8D44-46BC-BC0C-849BCB18F971}"/>
              </a:ext>
            </a:extLst>
          </p:cNvPr>
          <p:cNvSpPr/>
          <p:nvPr/>
        </p:nvSpPr>
        <p:spPr>
          <a:xfrm>
            <a:off x="549681" y="2921215"/>
            <a:ext cx="124780" cy="12337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545FA99E-4538-4A5F-8A23-0F019EA5CC68}"/>
              </a:ext>
            </a:extLst>
          </p:cNvPr>
          <p:cNvGraphicFramePr>
            <a:graphicFrameLocks/>
          </p:cNvGraphicFramePr>
          <p:nvPr/>
        </p:nvGraphicFramePr>
        <p:xfrm>
          <a:off x="754601" y="3429000"/>
          <a:ext cx="10466773" cy="3253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C5D1D1D4-C3C0-48C2-B96F-C00533F0191B}"/>
              </a:ext>
            </a:extLst>
          </p:cNvPr>
          <p:cNvSpPr/>
          <p:nvPr/>
        </p:nvSpPr>
        <p:spPr>
          <a:xfrm>
            <a:off x="1100832" y="175334"/>
            <a:ext cx="2725933" cy="567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行业概述</a:t>
            </a:r>
          </a:p>
        </p:txBody>
      </p:sp>
    </p:spTree>
    <p:extLst>
      <p:ext uri="{BB962C8B-B14F-4D97-AF65-F5344CB8AC3E}">
        <p14:creationId xmlns:p14="http://schemas.microsoft.com/office/powerpoint/2010/main" val="1135791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097763" y="274165"/>
            <a:ext cx="365356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特征工程</a:t>
            </a:r>
            <a:r>
              <a:rPr lang="en-US" altLang="zh-CN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衍生变量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A2DFDA-EE44-4E01-8C79-D9B746C7C971}"/>
              </a:ext>
            </a:extLst>
          </p:cNvPr>
          <p:cNvSpPr txBox="1"/>
          <p:nvPr/>
        </p:nvSpPr>
        <p:spPr>
          <a:xfrm>
            <a:off x="405265" y="970239"/>
            <a:ext cx="11107466" cy="16727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1219170">
              <a:defRPr sz="1467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根据业务理解生成新字段：</a:t>
            </a:r>
            <a:endParaRPr lang="en-US" altLang="zh-CN" dirty="0"/>
          </a:p>
          <a:p>
            <a:r>
              <a:rPr lang="en-US" altLang="zh-CN" b="0" dirty="0"/>
              <a:t>1</a:t>
            </a:r>
            <a:r>
              <a:rPr lang="zh-CN" altLang="en-US" b="0" dirty="0"/>
              <a:t>、提前预定天数（</a:t>
            </a:r>
            <a:r>
              <a:rPr lang="en-US" altLang="zh-CN" b="0" dirty="0"/>
              <a:t> Reservation </a:t>
            </a:r>
            <a:r>
              <a:rPr lang="zh-CN" altLang="en-US" b="0" dirty="0"/>
              <a:t>）：到店时间</a:t>
            </a:r>
            <a:r>
              <a:rPr lang="en-US" altLang="zh-CN" b="0" dirty="0"/>
              <a:t>-</a:t>
            </a:r>
            <a:r>
              <a:rPr lang="zh-CN" altLang="en-US" b="0" dirty="0"/>
              <a:t>预定时间。</a:t>
            </a:r>
            <a:endParaRPr lang="en-US" altLang="zh-CN" b="0" dirty="0"/>
          </a:p>
          <a:p>
            <a:r>
              <a:rPr lang="en-US" altLang="zh-CN" b="0" dirty="0"/>
              <a:t>2</a:t>
            </a:r>
            <a:r>
              <a:rPr lang="zh-CN" altLang="en-US" b="0" dirty="0"/>
              <a:t>、预定、出行时间是否为周末</a:t>
            </a:r>
            <a:endParaRPr lang="en-US" altLang="zh-CN" b="0" dirty="0"/>
          </a:p>
          <a:p>
            <a:endParaRPr lang="en-US" altLang="zh-CN" b="0" dirty="0"/>
          </a:p>
          <a:p>
            <a:endParaRPr lang="en-US" altLang="zh-CN" dirty="0"/>
          </a:p>
          <a:p>
            <a:r>
              <a:rPr lang="zh-CN" altLang="en-US" dirty="0"/>
              <a:t>根据用户画像生成新字段：</a:t>
            </a:r>
            <a:endParaRPr lang="en-US" altLang="zh-CN" dirty="0"/>
          </a:p>
          <a:p>
            <a:r>
              <a:rPr lang="zh-CN" altLang="en-US" b="0" dirty="0"/>
              <a:t>根据用户特征字段进行</a:t>
            </a:r>
            <a:r>
              <a:rPr lang="en-US" altLang="zh-CN" b="0" dirty="0"/>
              <a:t>K-MEANS</a:t>
            </a:r>
            <a:r>
              <a:rPr lang="zh-CN" altLang="en-US" b="0" dirty="0"/>
              <a:t>聚类，生成客户标签。将客户分为</a:t>
            </a:r>
            <a:r>
              <a:rPr lang="zh-CN" altLang="en-US" dirty="0"/>
              <a:t>新用户，低价值用户，追求高品质用户，高价值</a:t>
            </a:r>
            <a:r>
              <a:rPr lang="zh-CN" altLang="en-US" b="0" dirty="0"/>
              <a:t>用户四类。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3E8E3E7-01FF-458A-9DDC-B20025797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454136"/>
              </p:ext>
            </p:extLst>
          </p:nvPr>
        </p:nvGraphicFramePr>
        <p:xfrm>
          <a:off x="435345" y="2759865"/>
          <a:ext cx="4249866" cy="4084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9043">
                  <a:extLst>
                    <a:ext uri="{9D8B030D-6E8A-4147-A177-3AD203B41FA5}">
                      <a16:colId xmlns:a16="http://schemas.microsoft.com/office/drawing/2014/main" val="1477548397"/>
                    </a:ext>
                  </a:extLst>
                </a:gridCol>
                <a:gridCol w="2200823">
                  <a:extLst>
                    <a:ext uri="{9D8B030D-6E8A-4147-A177-3AD203B41FA5}">
                      <a16:colId xmlns:a16="http://schemas.microsoft.com/office/drawing/2014/main" val="770918887"/>
                    </a:ext>
                  </a:extLst>
                </a:gridCol>
              </a:tblGrid>
              <a:tr h="1663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endParaRPr lang="zh-CN" altLang="en-US" sz="1000" b="1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解释</a:t>
                      </a:r>
                      <a:endParaRPr lang="zh-CN" altLang="en-US" sz="1000" b="1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16898292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historyvisit_7ordernum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近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天用户历史订单数</a:t>
                      </a:r>
                      <a:endParaRPr lang="zh-CN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18871278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historyvisit_visit_detailpagenum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天内访问酒店详情页数</a:t>
                      </a:r>
                      <a:endParaRPr lang="zh-CN" altLang="en-US" sz="10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2574686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firstorder_bu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首单</a:t>
                      </a:r>
                      <a:r>
                        <a:rPr lang="en-US" sz="10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21361031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decisionhabit_user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决策习惯：以用户为单位观察决策习惯</a:t>
                      </a:r>
                      <a:endParaRPr lang="zh-CN" altLang="en-US" sz="10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37856672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historyvisit_totalordernum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近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年用户历史订单数</a:t>
                      </a:r>
                      <a:endParaRPr lang="zh-CN" altLang="en-US" sz="1000" b="0" i="0" u="none" strike="noStrike"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40364222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historyvisit_avghotelnum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近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个月用户历史日均访问酒店数</a:t>
                      </a:r>
                      <a:endParaRPr lang="zh-CN" altLang="en-US" sz="10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35205797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delta_price1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用户偏好价格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-24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小时浏览最多酒店价格</a:t>
                      </a:r>
                      <a:endParaRPr lang="zh-CN" altLang="en-US" sz="1000" b="0" i="0" u="none" strike="noStrike"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33249427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delta_price2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用户偏好价格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-24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小时浏览酒店平均价格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667772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customer_value_profit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客户价值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近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zh-CN" altLang="en-US" sz="10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34958621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ctrip_profits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客户价值</a:t>
                      </a:r>
                      <a:endParaRPr lang="zh-CN" altLang="en-US" sz="1000" b="0" i="0" u="none" strike="noStrike" dirty="0"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1953601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ordercanceledprecent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用户一年内取消订单率</a:t>
                      </a:r>
                      <a:endParaRPr lang="zh-CN" altLang="en-US" sz="10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15591070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ordercanncelednum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用户一年内取消订单数</a:t>
                      </a:r>
                      <a:endParaRPr lang="zh-CN" altLang="en-US" sz="1000" b="0" i="0" u="none" strike="noStrike"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9426991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ordernum_oneyear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用户年订单数</a:t>
                      </a:r>
                      <a:endParaRPr lang="zh-CN" altLang="en-US" sz="1000" b="0" i="0" u="none" strike="noStrike"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11598050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lasthtlordergap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一年内距离上次下单时长</a:t>
                      </a:r>
                      <a:endParaRPr lang="zh-CN" altLang="en-US" sz="1000" b="0" i="0" u="none" strike="noStrike"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1781225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consuming_capacity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消费能力指数</a:t>
                      </a:r>
                      <a:endParaRPr lang="zh-CN" altLang="en-US" sz="1000" b="0" i="0" u="none" strike="noStrike"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11354414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price_sensitive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价格敏感指数</a:t>
                      </a:r>
                      <a:endParaRPr lang="zh-CN" altLang="en-US" sz="1000" b="0" i="0" u="none" strike="noStrike"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17706834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starprefer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星级偏好</a:t>
                      </a:r>
                      <a:endParaRPr lang="zh-CN" altLang="en-US" sz="1000" b="0" i="0" u="none" strike="noStrike"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33590012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lastpvgap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一年内距上次访问时长</a:t>
                      </a:r>
                      <a:endParaRPr lang="zh-CN" altLang="en-US" sz="1000" b="0" i="0" u="none" strike="noStrike"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28536353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visitnum_oneyear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年访问次数</a:t>
                      </a:r>
                      <a:endParaRPr lang="zh-CN" altLang="en-US" sz="1000" b="0" i="0" u="none" strike="noStrike"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3684512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landhalfhours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小时内登陆时长</a:t>
                      </a:r>
                      <a:endParaRPr lang="zh-CN" altLang="en-US" sz="1000" b="0" i="0" u="none" strike="noStrike" dirty="0">
                        <a:solidFill>
                          <a:srgbClr val="0070C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437467026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2786FC28-7E87-4C90-89C0-98A4B73A2392}"/>
              </a:ext>
            </a:extLst>
          </p:cNvPr>
          <p:cNvSpPr/>
          <p:nvPr/>
        </p:nvSpPr>
        <p:spPr>
          <a:xfrm>
            <a:off x="9554700" y="4355076"/>
            <a:ext cx="2368730" cy="404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用户标签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18974A-4056-4429-9146-06A6C48014E3}"/>
              </a:ext>
            </a:extLst>
          </p:cNvPr>
          <p:cNvSpPr/>
          <p:nvPr/>
        </p:nvSpPr>
        <p:spPr>
          <a:xfrm>
            <a:off x="9554700" y="970239"/>
            <a:ext cx="2368730" cy="404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提前预定天数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CA897F1-1849-4695-BDE2-C18E066B0EDF}"/>
              </a:ext>
            </a:extLst>
          </p:cNvPr>
          <p:cNvSpPr/>
          <p:nvPr/>
        </p:nvSpPr>
        <p:spPr>
          <a:xfrm>
            <a:off x="9554699" y="1454846"/>
            <a:ext cx="2368731" cy="404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出行时间是否为周末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40B962E-66CB-4EB2-942D-49FB3C51E124}"/>
              </a:ext>
            </a:extLst>
          </p:cNvPr>
          <p:cNvSpPr/>
          <p:nvPr/>
        </p:nvSpPr>
        <p:spPr>
          <a:xfrm>
            <a:off x="9554699" y="1939453"/>
            <a:ext cx="2368731" cy="404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预定时间是否为周末</a:t>
            </a: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8AA4C004-275A-40E4-9F7E-439136139EF4}"/>
              </a:ext>
            </a:extLst>
          </p:cNvPr>
          <p:cNvSpPr/>
          <p:nvPr/>
        </p:nvSpPr>
        <p:spPr>
          <a:xfrm>
            <a:off x="8434251" y="1337280"/>
            <a:ext cx="809897" cy="2351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901FA3-A50D-49C4-926F-DF95270C8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11" y="2942745"/>
            <a:ext cx="3571364" cy="413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0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097763" y="274165"/>
            <a:ext cx="365356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特征工程</a:t>
            </a:r>
            <a:r>
              <a:rPr lang="en-US" altLang="zh-CN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特征选择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FC0AAB-888D-48A6-851C-CC34EF74F218}"/>
              </a:ext>
            </a:extLst>
          </p:cNvPr>
          <p:cNvSpPr txBox="1"/>
          <p:nvPr/>
        </p:nvSpPr>
        <p:spPr>
          <a:xfrm>
            <a:off x="526611" y="1045029"/>
            <a:ext cx="5532878" cy="99540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1219170">
              <a:defRPr sz="1467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特征选择：</a:t>
            </a:r>
            <a:endParaRPr lang="en-US" altLang="zh-CN" b="0" dirty="0"/>
          </a:p>
          <a:p>
            <a:r>
              <a:rPr lang="en-US" altLang="zh-CN" dirty="0"/>
              <a:t>1</a:t>
            </a:r>
            <a:r>
              <a:rPr lang="zh-CN" altLang="en-US" dirty="0"/>
              <a:t>、数据标准化：</a:t>
            </a:r>
            <a:r>
              <a:rPr lang="zh-CN" altLang="en-US" b="0" dirty="0"/>
              <a:t>通过</a:t>
            </a:r>
            <a:r>
              <a:rPr lang="en-US" altLang="zh-CN" b="0" dirty="0"/>
              <a:t>z-score</a:t>
            </a:r>
            <a:r>
              <a:rPr lang="zh-CN" altLang="en-US" b="0" dirty="0"/>
              <a:t>标准化，统一数据量纲。</a:t>
            </a:r>
            <a:endParaRPr lang="en-US" altLang="zh-CN" b="0" dirty="0"/>
          </a:p>
          <a:p>
            <a:r>
              <a:rPr lang="en-US" altLang="zh-CN" dirty="0"/>
              <a:t>2</a:t>
            </a:r>
            <a:r>
              <a:rPr lang="zh-CN" altLang="en-US" dirty="0"/>
              <a:t>、相关系数</a:t>
            </a:r>
            <a:r>
              <a:rPr lang="zh-CN" altLang="en-US" b="0" dirty="0"/>
              <a:t>：使用计算皮尔森相关系数，筛除具有多重共线性（相关系数大于</a:t>
            </a:r>
            <a:r>
              <a:rPr lang="en-US" altLang="zh-CN" b="0" dirty="0"/>
              <a:t>0.9</a:t>
            </a:r>
            <a:r>
              <a:rPr lang="zh-CN" altLang="en-US" b="0" dirty="0"/>
              <a:t>）的特征。</a:t>
            </a:r>
            <a:endParaRPr lang="en-US" altLang="zh-CN" b="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383E516-B6F2-418C-9E3C-D262669D5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876739"/>
              </p:ext>
            </p:extLst>
          </p:nvPr>
        </p:nvGraphicFramePr>
        <p:xfrm>
          <a:off x="526610" y="2040430"/>
          <a:ext cx="5301923" cy="1583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0616">
                  <a:extLst>
                    <a:ext uri="{9D8B030D-6E8A-4147-A177-3AD203B41FA5}">
                      <a16:colId xmlns:a16="http://schemas.microsoft.com/office/drawing/2014/main" val="3398302918"/>
                    </a:ext>
                  </a:extLst>
                </a:gridCol>
                <a:gridCol w="2084294">
                  <a:extLst>
                    <a:ext uri="{9D8B030D-6E8A-4147-A177-3AD203B41FA5}">
                      <a16:colId xmlns:a16="http://schemas.microsoft.com/office/drawing/2014/main" val="461276126"/>
                    </a:ext>
                  </a:extLst>
                </a:gridCol>
                <a:gridCol w="977013">
                  <a:extLst>
                    <a:ext uri="{9D8B030D-6E8A-4147-A177-3AD203B41FA5}">
                      <a16:colId xmlns:a16="http://schemas.microsoft.com/office/drawing/2014/main" val="450017124"/>
                    </a:ext>
                  </a:extLst>
                </a:gridCol>
              </a:tblGrid>
              <a:tr h="16637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</a:t>
                      </a:r>
                      <a:r>
                        <a:rPr lang="en-US" altLang="zh-CN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</a:t>
                      </a:r>
                      <a:r>
                        <a:rPr lang="en-US" altLang="zh-CN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相关系数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/>
                </a:tc>
                <a:extLst>
                  <a:ext uri="{0D108BD9-81ED-4DB2-BD59-A6C34878D82A}">
                    <a16:rowId xmlns:a16="http://schemas.microsoft.com/office/drawing/2014/main" val="2687304229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decisionhabit_user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historyvisit_avghotelnum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0.93776074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2653467442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historyvisit_totalordernum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ordernum_oneyear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1139346395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commentnums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novoters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0.992747858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2770020158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delta_price1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delta_price2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0.91995662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2885557842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businessrate_pre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businessrate_pre2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0.949552346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1344069869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commentnums_pre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novoters_pre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0.993261541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3475291115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commentnums_pre2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novoters_pre2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0.985437518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1249764852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cityuvs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cityorders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0.988433406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1433235182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1A0ED623-F2D0-4DF3-8102-4D46CB4304DD}"/>
              </a:ext>
            </a:extLst>
          </p:cNvPr>
          <p:cNvSpPr txBox="1"/>
          <p:nvPr/>
        </p:nvSpPr>
        <p:spPr>
          <a:xfrm>
            <a:off x="526610" y="3775386"/>
            <a:ext cx="5532878" cy="5438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1219170">
              <a:defRPr sz="1467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4F4F4F"/>
                </a:solidFill>
              </a:rPr>
              <a:t>方差分析法</a:t>
            </a:r>
            <a:r>
              <a:rPr lang="zh-CN" altLang="en-US" b="0" dirty="0">
                <a:solidFill>
                  <a:srgbClr val="4F4F4F"/>
                </a:solidFill>
              </a:rPr>
              <a:t>：计算单变量的</a:t>
            </a:r>
            <a:r>
              <a:rPr lang="en-US" altLang="zh-CN" b="0" dirty="0" err="1">
                <a:solidFill>
                  <a:srgbClr val="4F4F4F"/>
                </a:solidFill>
              </a:rPr>
              <a:t>f_score</a:t>
            </a:r>
            <a:r>
              <a:rPr lang="en-US" altLang="zh-CN" b="0" dirty="0">
                <a:solidFill>
                  <a:srgbClr val="4F4F4F"/>
                </a:solidFill>
              </a:rPr>
              <a:t>(</a:t>
            </a:r>
            <a:r>
              <a:rPr lang="zh-CN" altLang="en-US" b="0" dirty="0"/>
              <a:t>组间均方 </a:t>
            </a:r>
            <a:r>
              <a:rPr lang="en-US" altLang="zh-CN" b="0" dirty="0"/>
              <a:t>/ </a:t>
            </a:r>
            <a:r>
              <a:rPr lang="zh-CN" altLang="en-US" b="0" dirty="0"/>
              <a:t>组内均方</a:t>
            </a:r>
            <a:r>
              <a:rPr lang="en-US" altLang="zh-CN" b="0" dirty="0"/>
              <a:t>)</a:t>
            </a:r>
            <a:r>
              <a:rPr lang="zh-CN" altLang="en-US" b="0" dirty="0">
                <a:solidFill>
                  <a:srgbClr val="4F4F4F"/>
                </a:solidFill>
              </a:rPr>
              <a:t>，删除</a:t>
            </a:r>
            <a:r>
              <a:rPr lang="en-US" altLang="zh-CN" b="0" dirty="0">
                <a:solidFill>
                  <a:srgbClr val="4F4F4F"/>
                </a:solidFill>
              </a:rPr>
              <a:t>F</a:t>
            </a:r>
            <a:r>
              <a:rPr lang="zh-CN" altLang="en-US" b="0" dirty="0">
                <a:solidFill>
                  <a:srgbClr val="4F4F4F"/>
                </a:solidFill>
              </a:rPr>
              <a:t>值过小的特征如下表。</a:t>
            </a:r>
            <a:endParaRPr lang="en-US" altLang="zh-CN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AE767CD-DFC8-4400-AFBA-A020934EE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603685"/>
              </p:ext>
            </p:extLst>
          </p:nvPr>
        </p:nvGraphicFramePr>
        <p:xfrm>
          <a:off x="593781" y="4413659"/>
          <a:ext cx="2764561" cy="22883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1075">
                  <a:extLst>
                    <a:ext uri="{9D8B030D-6E8A-4147-A177-3AD203B41FA5}">
                      <a16:colId xmlns:a16="http://schemas.microsoft.com/office/drawing/2014/main" val="1651556334"/>
                    </a:ext>
                  </a:extLst>
                </a:gridCol>
                <a:gridCol w="823486">
                  <a:extLst>
                    <a:ext uri="{9D8B030D-6E8A-4147-A177-3AD203B41FA5}">
                      <a16:colId xmlns:a16="http://schemas.microsoft.com/office/drawing/2014/main" val="2777242784"/>
                    </a:ext>
                  </a:extLst>
                </a:gridCol>
              </a:tblGrid>
              <a:tr h="20551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字段名称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1124368328"/>
                  </a:ext>
                </a:extLst>
              </a:tr>
              <a:tr h="17357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commentnums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0.060286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1196645541"/>
                  </a:ext>
                </a:extLst>
              </a:tr>
              <a:tr h="17357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commentnums_pre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0.0994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1917437799"/>
                  </a:ext>
                </a:extLst>
              </a:tr>
              <a:tr h="17357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commentnums_pre2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0.224231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1845298261"/>
                  </a:ext>
                </a:extLst>
              </a:tr>
              <a:tr h="17357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decisionhabit_user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0.817585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3018409092"/>
                  </a:ext>
                </a:extLst>
              </a:tr>
              <a:tr h="17357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historyvisit_avghotelnum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3.863996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3127425786"/>
                  </a:ext>
                </a:extLst>
              </a:tr>
              <a:tr h="17357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novoters_pre2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7.151279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2710654965"/>
                  </a:ext>
                </a:extLst>
              </a:tr>
              <a:tr h="17357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novoters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8.248222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522764952"/>
                  </a:ext>
                </a:extLst>
              </a:tr>
              <a:tr h="17357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novoters_pre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9.651918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860663513"/>
                  </a:ext>
                </a:extLst>
              </a:tr>
              <a:tr h="17357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deltaprice_pre2_t1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42.793554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321564249"/>
                  </a:ext>
                </a:extLst>
              </a:tr>
              <a:tr h="17357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customereval_pre2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47.658903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3530393130"/>
                  </a:ext>
                </a:extLst>
              </a:tr>
              <a:tr h="17357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cancelrate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81.108853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3021949367"/>
                  </a:ext>
                </a:extLst>
              </a:tr>
              <a:tr h="17357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90.583978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ctr"/>
                </a:tc>
                <a:extLst>
                  <a:ext uri="{0D108BD9-81ED-4DB2-BD59-A6C34878D82A}">
                    <a16:rowId xmlns:a16="http://schemas.microsoft.com/office/drawing/2014/main" val="2618455582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0BA979D5-0877-40B7-9C02-F71354D3A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88" y="1295613"/>
            <a:ext cx="6016704" cy="521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5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097763" y="274165"/>
            <a:ext cx="4677884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建模及评估</a:t>
            </a:r>
            <a:r>
              <a:rPr lang="en-US" altLang="zh-CN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建模与优化：</a:t>
            </a:r>
          </a:p>
          <a:p>
            <a:pPr defTabSz="1219170"/>
            <a:endParaRPr lang="zh-CN" altLang="en-US" sz="2667" b="1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EE38C01-0895-4C81-AD89-E6A800B92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186" y="666369"/>
            <a:ext cx="2871806" cy="2031096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05C5BE3-22B0-41F3-B1C9-9243793F5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86766"/>
              </p:ext>
            </p:extLst>
          </p:nvPr>
        </p:nvGraphicFramePr>
        <p:xfrm>
          <a:off x="1877786" y="846014"/>
          <a:ext cx="3124200" cy="173228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130116022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36097667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78880233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524993012"/>
                    </a:ext>
                  </a:extLst>
                </a:gridCol>
              </a:tblGrid>
              <a:tr h="216535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召回率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准确率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AUC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984376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随机森林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70.41%</a:t>
                      </a:r>
                    </a:p>
                  </a:txBody>
                  <a:tcPr marL="8313" marR="8313" marT="83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90.74%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95.24%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048183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决策树模型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80.06%</a:t>
                      </a:r>
                    </a:p>
                  </a:txBody>
                  <a:tcPr marL="8313" marR="8313" marT="83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88.44%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85.84%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716974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gbdt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22.81%</a:t>
                      </a:r>
                    </a:p>
                  </a:txBody>
                  <a:tcPr marL="8313" marR="8313" marT="83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75.36%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74.80%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978301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xgboost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22.04%</a:t>
                      </a:r>
                    </a:p>
                  </a:txBody>
                  <a:tcPr marL="8313" marR="8313" marT="83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75.26%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74.64%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941282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adaboost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24.77%</a:t>
                      </a:r>
                    </a:p>
                  </a:txBody>
                  <a:tcPr marL="8313" marR="8313" marT="83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74.55%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73.01%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715265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逻辑回归模型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15.26%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73.86%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70.14%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724110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朴素贝叶斯模型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52.87%</a:t>
                      </a:r>
                    </a:p>
                  </a:txBody>
                  <a:tcPr marL="8313" marR="8313" marT="83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66.51%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66.96%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254496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DE0555F-771A-44C8-BD27-397D51FD3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216690"/>
              </p:ext>
            </p:extLst>
          </p:nvPr>
        </p:nvGraphicFramePr>
        <p:xfrm>
          <a:off x="1877785" y="3040574"/>
          <a:ext cx="3124201" cy="1732280"/>
        </p:xfrm>
        <a:graphic>
          <a:graphicData uri="http://schemas.openxmlformats.org/drawingml/2006/table">
            <a:tbl>
              <a:tblPr/>
              <a:tblGrid>
                <a:gridCol w="1007807">
                  <a:extLst>
                    <a:ext uri="{9D8B030D-6E8A-4147-A177-3AD203B41FA5}">
                      <a16:colId xmlns:a16="http://schemas.microsoft.com/office/drawing/2014/main" val="4239315208"/>
                    </a:ext>
                  </a:extLst>
                </a:gridCol>
                <a:gridCol w="739058">
                  <a:extLst>
                    <a:ext uri="{9D8B030D-6E8A-4147-A177-3AD203B41FA5}">
                      <a16:colId xmlns:a16="http://schemas.microsoft.com/office/drawing/2014/main" val="1476435569"/>
                    </a:ext>
                  </a:extLst>
                </a:gridCol>
                <a:gridCol w="739058">
                  <a:extLst>
                    <a:ext uri="{9D8B030D-6E8A-4147-A177-3AD203B41FA5}">
                      <a16:colId xmlns:a16="http://schemas.microsoft.com/office/drawing/2014/main" val="223253618"/>
                    </a:ext>
                  </a:extLst>
                </a:gridCol>
                <a:gridCol w="638278">
                  <a:extLst>
                    <a:ext uri="{9D8B030D-6E8A-4147-A177-3AD203B41FA5}">
                      <a16:colId xmlns:a16="http://schemas.microsoft.com/office/drawing/2014/main" val="4239558179"/>
                    </a:ext>
                  </a:extLst>
                </a:gridCol>
              </a:tblGrid>
              <a:tr h="21653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召回率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准确率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AUC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326098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随机森林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72.97%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91.44%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95.71%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187388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决策树模型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80.80%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88.87%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86.36%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947638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gbdt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21.91%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75.15%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74.43%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847162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xgboost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21.47%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75.14%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74.39%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422419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adaboost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23.81%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74.56%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72.92%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780545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逻辑回归模型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14.55%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73.78%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69.86%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38726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朴素贝叶斯模型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54.83%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66.18%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67.36%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375450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D7F42D47-ADCD-409A-BAFF-6E3E4D0949AD}"/>
              </a:ext>
            </a:extLst>
          </p:cNvPr>
          <p:cNvSpPr txBox="1"/>
          <p:nvPr/>
        </p:nvSpPr>
        <p:spPr>
          <a:xfrm>
            <a:off x="130628" y="1522341"/>
            <a:ext cx="1568315" cy="3181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1219170">
              <a:defRPr sz="1467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初始建模：</a:t>
            </a:r>
            <a:endParaRPr lang="en-US" altLang="zh-CN" b="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9305385-1869-44B3-B7E4-D3B5F2C671BF}"/>
              </a:ext>
            </a:extLst>
          </p:cNvPr>
          <p:cNvSpPr txBox="1"/>
          <p:nvPr/>
        </p:nvSpPr>
        <p:spPr>
          <a:xfrm>
            <a:off x="130628" y="3747664"/>
            <a:ext cx="1568315" cy="3181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1219170">
              <a:defRPr sz="1467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特征选择后建模：</a:t>
            </a:r>
            <a:endParaRPr lang="en-US" altLang="zh-CN" b="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8D38F5A-6149-429F-8A0E-3E0256ADE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186" y="2826414"/>
            <a:ext cx="2871806" cy="2031096"/>
          </a:xfrm>
          <a:prstGeom prst="rect">
            <a:avLst/>
          </a:prstGeom>
        </p:spPr>
      </p:pic>
      <p:sp>
        <p:nvSpPr>
          <p:cNvPr id="30" name="左大括号 29">
            <a:extLst>
              <a:ext uri="{FF2B5EF4-FFF2-40B4-BE49-F238E27FC236}">
                <a16:creationId xmlns:a16="http://schemas.microsoft.com/office/drawing/2014/main" id="{3E22DD41-3EE6-4973-A16C-C3D982CE315F}"/>
              </a:ext>
            </a:extLst>
          </p:cNvPr>
          <p:cNvSpPr/>
          <p:nvPr/>
        </p:nvSpPr>
        <p:spPr>
          <a:xfrm rot="10800000">
            <a:off x="5001986" y="1435253"/>
            <a:ext cx="515089" cy="2160599"/>
          </a:xfrm>
          <a:prstGeom prst="leftBrace">
            <a:avLst>
              <a:gd name="adj1" fmla="val 0"/>
              <a:gd name="adj2" fmla="val 481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7B256BD-02B3-478C-A301-40A7D2EE4A0A}"/>
              </a:ext>
            </a:extLst>
          </p:cNvPr>
          <p:cNvSpPr txBox="1"/>
          <p:nvPr/>
        </p:nvSpPr>
        <p:spPr>
          <a:xfrm>
            <a:off x="5517075" y="2306360"/>
            <a:ext cx="2494811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1219170">
              <a:defRPr sz="1000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0" dirty="0"/>
              <a:t>1</a:t>
            </a:r>
            <a:r>
              <a:rPr lang="zh-CN" altLang="en-US" b="0" dirty="0"/>
              <a:t>、使用默认参数时，随机森林在表现较好，</a:t>
            </a:r>
            <a:endParaRPr lang="en-US" altLang="zh-CN" b="0" dirty="0"/>
          </a:p>
          <a:p>
            <a:r>
              <a:rPr lang="en-US" altLang="zh-CN" b="0" dirty="0"/>
              <a:t>2</a:t>
            </a:r>
            <a:r>
              <a:rPr lang="zh-CN" altLang="en-US" b="0" dirty="0"/>
              <a:t>、各模型召回率较低。考虑对</a:t>
            </a:r>
            <a:r>
              <a:rPr lang="en-US" altLang="zh-CN" b="0" dirty="0" err="1"/>
              <a:t>Xgboost</a:t>
            </a:r>
            <a:r>
              <a:rPr lang="zh-CN" altLang="en-US" b="0" dirty="0"/>
              <a:t>调参优化。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C2695CE-E1B6-48A1-A848-EB0C838A9174}"/>
              </a:ext>
            </a:extLst>
          </p:cNvPr>
          <p:cNvSpPr txBox="1"/>
          <p:nvPr/>
        </p:nvSpPr>
        <p:spPr>
          <a:xfrm>
            <a:off x="130627" y="5737572"/>
            <a:ext cx="1568315" cy="5438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1219170">
              <a:defRPr sz="1467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针对</a:t>
            </a:r>
            <a:r>
              <a:rPr lang="en-US" altLang="zh-CN" dirty="0" err="1"/>
              <a:t>Xgboost</a:t>
            </a:r>
            <a:r>
              <a:rPr lang="zh-CN" altLang="en-US" dirty="0"/>
              <a:t>调参后建模：</a:t>
            </a:r>
            <a:endParaRPr lang="en-US" altLang="zh-CN" b="0" dirty="0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8B365465-D1A2-4EAA-A167-9F340B03B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24249"/>
              </p:ext>
            </p:extLst>
          </p:nvPr>
        </p:nvGraphicFramePr>
        <p:xfrm>
          <a:off x="1877785" y="5034846"/>
          <a:ext cx="3124201" cy="1732280"/>
        </p:xfrm>
        <a:graphic>
          <a:graphicData uri="http://schemas.openxmlformats.org/drawingml/2006/table">
            <a:tbl>
              <a:tblPr/>
              <a:tblGrid>
                <a:gridCol w="1007807">
                  <a:extLst>
                    <a:ext uri="{9D8B030D-6E8A-4147-A177-3AD203B41FA5}">
                      <a16:colId xmlns:a16="http://schemas.microsoft.com/office/drawing/2014/main" val="2225084455"/>
                    </a:ext>
                  </a:extLst>
                </a:gridCol>
                <a:gridCol w="739058">
                  <a:extLst>
                    <a:ext uri="{9D8B030D-6E8A-4147-A177-3AD203B41FA5}">
                      <a16:colId xmlns:a16="http://schemas.microsoft.com/office/drawing/2014/main" val="1871594917"/>
                    </a:ext>
                  </a:extLst>
                </a:gridCol>
                <a:gridCol w="739058">
                  <a:extLst>
                    <a:ext uri="{9D8B030D-6E8A-4147-A177-3AD203B41FA5}">
                      <a16:colId xmlns:a16="http://schemas.microsoft.com/office/drawing/2014/main" val="2432226053"/>
                    </a:ext>
                  </a:extLst>
                </a:gridCol>
                <a:gridCol w="638278">
                  <a:extLst>
                    <a:ext uri="{9D8B030D-6E8A-4147-A177-3AD203B41FA5}">
                      <a16:colId xmlns:a16="http://schemas.microsoft.com/office/drawing/2014/main" val="2173278692"/>
                    </a:ext>
                  </a:extLst>
                </a:gridCol>
              </a:tblGrid>
              <a:tr h="2165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召回率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准确率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AUC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320077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xgboost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81.42%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94.10%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97.84%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696058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随机森林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72.97%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91.44%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95.71%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078935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决策树模型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80.80%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88.87%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86.36%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088031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gbdt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21.91%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75.15%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74.43%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759692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adaboost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23.81%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74.56%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72.92%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930427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逻辑回归模型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14.55%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73.78%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69.86%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324373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朴素贝叶斯模型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54.83%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66.18%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67.36%</a:t>
                      </a:r>
                    </a:p>
                  </a:txBody>
                  <a:tcPr marL="8313" marR="8313" marT="83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89177"/>
                  </a:ext>
                </a:extLst>
              </a:tr>
            </a:tbl>
          </a:graphicData>
        </a:graphic>
      </p:graphicFrame>
      <p:pic>
        <p:nvPicPr>
          <p:cNvPr id="36" name="图片 35">
            <a:extLst>
              <a:ext uri="{FF2B5EF4-FFF2-40B4-BE49-F238E27FC236}">
                <a16:creationId xmlns:a16="http://schemas.microsoft.com/office/drawing/2014/main" id="{C6ED9127-5E69-461E-85BA-4010CFCF08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093" y="4857510"/>
            <a:ext cx="2950782" cy="2086952"/>
          </a:xfrm>
          <a:prstGeom prst="rect">
            <a:avLst/>
          </a:prstGeom>
        </p:spPr>
      </p:pic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AEFF56C-A51E-4A3A-8532-3D03AA70D36B}"/>
              </a:ext>
            </a:extLst>
          </p:cNvPr>
          <p:cNvCxnSpPr>
            <a:cxnSpLocks/>
          </p:cNvCxnSpPr>
          <p:nvPr/>
        </p:nvCxnSpPr>
        <p:spPr>
          <a:xfrm>
            <a:off x="1877785" y="4144141"/>
            <a:ext cx="32167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5F1EB24-4442-43BF-95AB-D0E064DDC825}"/>
              </a:ext>
            </a:extLst>
          </p:cNvPr>
          <p:cNvCxnSpPr>
            <a:cxnSpLocks/>
          </p:cNvCxnSpPr>
          <p:nvPr/>
        </p:nvCxnSpPr>
        <p:spPr>
          <a:xfrm>
            <a:off x="1877785" y="5472198"/>
            <a:ext cx="32167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头: 下 42">
            <a:extLst>
              <a:ext uri="{FF2B5EF4-FFF2-40B4-BE49-F238E27FC236}">
                <a16:creationId xmlns:a16="http://schemas.microsoft.com/office/drawing/2014/main" id="{8A5027B9-8133-4EDD-9AD0-26EE6F54E498}"/>
              </a:ext>
            </a:extLst>
          </p:cNvPr>
          <p:cNvSpPr/>
          <p:nvPr/>
        </p:nvSpPr>
        <p:spPr>
          <a:xfrm>
            <a:off x="1586646" y="4380968"/>
            <a:ext cx="291139" cy="7837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EE82149-F268-4D8B-BCB9-554FCBF0B566}"/>
              </a:ext>
            </a:extLst>
          </p:cNvPr>
          <p:cNvSpPr/>
          <p:nvPr/>
        </p:nvSpPr>
        <p:spPr>
          <a:xfrm>
            <a:off x="5517075" y="4341967"/>
            <a:ext cx="347640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调参结果：</a:t>
            </a:r>
            <a:endParaRPr lang="en-US" altLang="zh-CN" sz="1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/>
            <a:r>
              <a:rPr lang="en-US" altLang="zh-CN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max_depth</a:t>
            </a:r>
            <a:r>
              <a:rPr lang="en-US" altLang="zh-CN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20 :</a:t>
            </a:r>
          </a:p>
          <a:p>
            <a:pPr defTabSz="1219170"/>
            <a:r>
              <a:rPr lang="en-US" altLang="zh-CN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min_child_weight</a:t>
            </a:r>
            <a:r>
              <a:rPr lang="en-US" altLang="zh-CN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0.1:</a:t>
            </a:r>
          </a:p>
          <a:p>
            <a:pPr defTabSz="1219170"/>
            <a:r>
              <a:rPr lang="en-US" altLang="zh-CN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gamma = 0.1</a:t>
            </a:r>
          </a:p>
          <a:p>
            <a:pPr defTabSz="1219170"/>
            <a:r>
              <a:rPr lang="en-US" altLang="zh-CN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subsample,colsample_bytree</a:t>
            </a:r>
            <a:r>
              <a:rPr lang="en-US" altLang="zh-CN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0.8</a:t>
            </a:r>
            <a:r>
              <a:rPr lang="en-US" altLang="zh-CN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184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097763" y="274165"/>
            <a:ext cx="1891865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结果应用：</a:t>
            </a:r>
          </a:p>
          <a:p>
            <a:pPr defTabSz="1219170"/>
            <a:endParaRPr lang="zh-CN" altLang="en-US" sz="2667" b="1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0EE5A6-6B11-45CB-87CD-1455DD6C4A3E}"/>
              </a:ext>
            </a:extLst>
          </p:cNvPr>
          <p:cNvSpPr txBox="1"/>
          <p:nvPr/>
        </p:nvSpPr>
        <p:spPr>
          <a:xfrm>
            <a:off x="705394" y="869264"/>
            <a:ext cx="2847703" cy="3181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1219170">
              <a:defRPr sz="1467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预测客户流失的关键因素：</a:t>
            </a:r>
            <a:endParaRPr lang="en-US" altLang="zh-CN" b="0" dirty="0"/>
          </a:p>
        </p:txBody>
      </p:sp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22" name="图表 21">
                <a:extLst>
                  <a:ext uri="{FF2B5EF4-FFF2-40B4-BE49-F238E27FC236}">
                    <a16:creationId xmlns:a16="http://schemas.microsoft.com/office/drawing/2014/main" id="{A7424066-3FC2-49EB-A034-2FECEB7C9DB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03262086"/>
                  </p:ext>
                </p:extLst>
              </p:nvPr>
            </p:nvGraphicFramePr>
            <p:xfrm>
              <a:off x="531224" y="1352006"/>
              <a:ext cx="5050972" cy="463673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2" name="图表 21">
                <a:extLst>
                  <a:ext uri="{FF2B5EF4-FFF2-40B4-BE49-F238E27FC236}">
                    <a16:creationId xmlns:a16="http://schemas.microsoft.com/office/drawing/2014/main" id="{A7424066-3FC2-49EB-A034-2FECEB7C9D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224" y="1352006"/>
                <a:ext cx="5050972" cy="463673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1776FBB-8DB3-42A3-A643-0E2567CEC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093876"/>
              </p:ext>
            </p:extLst>
          </p:nvPr>
        </p:nvGraphicFramePr>
        <p:xfrm>
          <a:off x="6832792" y="1534885"/>
          <a:ext cx="4235802" cy="4944287"/>
        </p:xfrm>
        <a:graphic>
          <a:graphicData uri="http://schemas.openxmlformats.org/drawingml/2006/table">
            <a:tbl>
              <a:tblPr/>
              <a:tblGrid>
                <a:gridCol w="1429716">
                  <a:extLst>
                    <a:ext uri="{9D8B030D-6E8A-4147-A177-3AD203B41FA5}">
                      <a16:colId xmlns:a16="http://schemas.microsoft.com/office/drawing/2014/main" val="3750845284"/>
                    </a:ext>
                  </a:extLst>
                </a:gridCol>
                <a:gridCol w="554816">
                  <a:extLst>
                    <a:ext uri="{9D8B030D-6E8A-4147-A177-3AD203B41FA5}">
                      <a16:colId xmlns:a16="http://schemas.microsoft.com/office/drawing/2014/main" val="2376160496"/>
                    </a:ext>
                  </a:extLst>
                </a:gridCol>
                <a:gridCol w="2251270">
                  <a:extLst>
                    <a:ext uri="{9D8B030D-6E8A-4147-A177-3AD203B41FA5}">
                      <a16:colId xmlns:a16="http://schemas.microsoft.com/office/drawing/2014/main" val="2383278254"/>
                    </a:ext>
                  </a:extLst>
                </a:gridCol>
              </a:tblGrid>
              <a:tr h="15555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</a:p>
                  </a:txBody>
                  <a:tcPr marL="6473" marR="6473" marT="64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权重</a:t>
                      </a:r>
                    </a:p>
                  </a:txBody>
                  <a:tcPr marL="6473" marR="6473" marT="64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解释</a:t>
                      </a:r>
                    </a:p>
                  </a:txBody>
                  <a:tcPr marL="6473" marR="6473" marT="64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848804"/>
                  </a:ext>
                </a:extLst>
              </a:tr>
              <a:tr h="18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Reservation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6.94%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是否提前预定</a:t>
                      </a:r>
                    </a:p>
                  </a:txBody>
                  <a:tcPr marL="6473" marR="6473" marT="64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221285"/>
                  </a:ext>
                </a:extLst>
              </a:tr>
              <a:tr h="18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cr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6.21%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用户转化率</a:t>
                      </a:r>
                    </a:p>
                  </a:txBody>
                  <a:tcPr marL="6473" marR="6473" marT="64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607864"/>
                  </a:ext>
                </a:extLst>
              </a:tr>
              <a:tr h="18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iforderpv_24h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4.06%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小时内是否访问订单填写页</a:t>
                      </a:r>
                    </a:p>
                  </a:txBody>
                  <a:tcPr marL="6473" marR="6473" marT="64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12131"/>
                  </a:ext>
                </a:extLst>
              </a:tr>
              <a:tr h="18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h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3.89%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访问时间点</a:t>
                      </a:r>
                    </a:p>
                  </a:txBody>
                  <a:tcPr marL="6473" marR="6473" marT="64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465685"/>
                  </a:ext>
                </a:extLst>
              </a:tr>
              <a:tr h="18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visitnum_oneyear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3.61%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年访问次数</a:t>
                      </a:r>
                    </a:p>
                  </a:txBody>
                  <a:tcPr marL="6473" marR="6473" marT="64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069662"/>
                  </a:ext>
                </a:extLst>
              </a:tr>
              <a:tr h="18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cityorders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3.37%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昨日提交当前城市同入住日期的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订单数</a:t>
                      </a:r>
                    </a:p>
                  </a:txBody>
                  <a:tcPr marL="6473" marR="6473" marT="64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179493"/>
                  </a:ext>
                </a:extLst>
              </a:tr>
              <a:tr h="18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avgprice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3.19%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平均价格</a:t>
                      </a:r>
                    </a:p>
                  </a:txBody>
                  <a:tcPr marL="6473" marR="6473" marT="64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567157"/>
                  </a:ext>
                </a:extLst>
              </a:tr>
              <a:tr h="18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customer_value_profit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3.16%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客户价值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近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6473" marR="6473" marT="64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255403"/>
                  </a:ext>
                </a:extLst>
              </a:tr>
              <a:tr h="18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lasthtlordergap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3.14%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一年内距离上次下单时长</a:t>
                      </a:r>
                    </a:p>
                  </a:txBody>
                  <a:tcPr marL="6473" marR="6473" marT="64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08361"/>
                  </a:ext>
                </a:extLst>
              </a:tr>
              <a:tr h="18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ctrip_profits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3.08%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客户价值</a:t>
                      </a:r>
                    </a:p>
                  </a:txBody>
                  <a:tcPr marL="6473" marR="6473" marT="64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169406"/>
                  </a:ext>
                </a:extLst>
              </a:tr>
              <a:tr h="18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lastpvgap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3.03%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一年内距上次访问时长</a:t>
                      </a:r>
                    </a:p>
                  </a:txBody>
                  <a:tcPr marL="6473" marR="6473" marT="64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457493"/>
                  </a:ext>
                </a:extLst>
              </a:tr>
              <a:tr h="18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cr_pre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2.88%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小时历史浏览次数最多酒店历史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</a:t>
                      </a:r>
                    </a:p>
                  </a:txBody>
                  <a:tcPr marL="6473" marR="6473" marT="64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741378"/>
                  </a:ext>
                </a:extLst>
              </a:tr>
              <a:tr h="18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cityuvs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2.87%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昨日访问当前城市同入住日期的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 </a:t>
                      </a:r>
                      <a:r>
                        <a:rPr lang="en-US" altLang="zh-C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uv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</a:t>
                      </a:r>
                    </a:p>
                  </a:txBody>
                  <a:tcPr marL="6473" marR="6473" marT="64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738367"/>
                  </a:ext>
                </a:extLst>
              </a:tr>
              <a:tr h="18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arrival_week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2.77%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到达时间是否周末</a:t>
                      </a:r>
                    </a:p>
                  </a:txBody>
                  <a:tcPr marL="6473" marR="6473" marT="64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712796"/>
                  </a:ext>
                </a:extLst>
              </a:tr>
              <a:tr h="18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price_sensitive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2.65%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价格敏感指数</a:t>
                      </a:r>
                    </a:p>
                  </a:txBody>
                  <a:tcPr marL="6473" marR="6473" marT="64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926693"/>
                  </a:ext>
                </a:extLst>
              </a:tr>
              <a:tr h="18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firstorder_bu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2.59%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首单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</a:t>
                      </a:r>
                    </a:p>
                  </a:txBody>
                  <a:tcPr marL="6473" marR="6473" marT="64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417331"/>
                  </a:ext>
                </a:extLst>
              </a:tr>
              <a:tr h="18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ordercanncelednum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2.59%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用户一年内取消订单数</a:t>
                      </a:r>
                    </a:p>
                  </a:txBody>
                  <a:tcPr marL="6473" marR="6473" marT="64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656255"/>
                  </a:ext>
                </a:extLst>
              </a:tr>
              <a:tr h="18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cus_label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2.52%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用户标签</a:t>
                      </a:r>
                    </a:p>
                  </a:txBody>
                  <a:tcPr marL="6473" marR="6473" marT="64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45710"/>
                  </a:ext>
                </a:extLst>
              </a:tr>
              <a:tr h="18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businessrate_pre2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2.46%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小时内已访问酒店商务属性指数均值</a:t>
                      </a:r>
                    </a:p>
                  </a:txBody>
                  <a:tcPr marL="6473" marR="6473" marT="64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284884"/>
                  </a:ext>
                </a:extLst>
              </a:tr>
              <a:tr h="18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uv_pre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2.43%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小时历史浏览次数最多酒店历史</a:t>
                      </a:r>
                      <a:r>
                        <a:rPr lang="en-US" altLang="zh-C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uv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73" marR="6473" marT="64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360145"/>
                  </a:ext>
                </a:extLst>
              </a:tr>
              <a:tr h="18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consuming_capacity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2.42%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消费能力指数</a:t>
                      </a:r>
                    </a:p>
                  </a:txBody>
                  <a:tcPr marL="6473" marR="6473" marT="64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588134"/>
                  </a:ext>
                </a:extLst>
              </a:tr>
              <a:tr h="18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historyvisit_visit_detailpagenum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2.33%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天内访问酒店详情页数</a:t>
                      </a:r>
                    </a:p>
                  </a:txBody>
                  <a:tcPr marL="6473" marR="6473" marT="64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455224"/>
                  </a:ext>
                </a:extLst>
              </a:tr>
              <a:tr h="18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starprefer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2.31%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星级偏好</a:t>
                      </a:r>
                    </a:p>
                  </a:txBody>
                  <a:tcPr marL="6473" marR="6473" marT="64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14656"/>
                  </a:ext>
                </a:extLst>
              </a:tr>
              <a:tr h="18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lowestprice_pre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2.24%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小时内已访问次数最多酒店可订最低价</a:t>
                      </a:r>
                    </a:p>
                  </a:txBody>
                  <a:tcPr marL="6473" marR="6473" marT="64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97733"/>
                  </a:ext>
                </a:extLst>
              </a:tr>
              <a:tr h="18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uv_pre2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2.18%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小时历史浏览酒店历史</a:t>
                      </a:r>
                      <a:r>
                        <a:rPr lang="en-US" altLang="zh-C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uv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均值</a:t>
                      </a:r>
                    </a:p>
                  </a:txBody>
                  <a:tcPr marL="6473" marR="6473" marT="64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57345"/>
                  </a:ext>
                </a:extLst>
              </a:tr>
              <a:tr h="18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lowestprice_pre2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2.13%</a:t>
                      </a:r>
                    </a:p>
                  </a:txBody>
                  <a:tcPr marL="6473" marR="6473" marT="64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小时内已访问酒店可订最低价均值</a:t>
                      </a:r>
                    </a:p>
                  </a:txBody>
                  <a:tcPr marL="6473" marR="6473" marT="64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546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71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:a16="http://schemas.microsoft.com/office/drawing/2014/main" id="{34146D92-5087-4608-BD22-E73C081A16C8}"/>
              </a:ext>
            </a:extLst>
          </p:cNvPr>
          <p:cNvSpPr/>
          <p:nvPr/>
        </p:nvSpPr>
        <p:spPr>
          <a:xfrm>
            <a:off x="6374671" y="1418953"/>
            <a:ext cx="3413760" cy="74107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11F0A0D-7D02-4AA5-AF73-9553C68B78FC}"/>
              </a:ext>
            </a:extLst>
          </p:cNvPr>
          <p:cNvSpPr/>
          <p:nvPr/>
        </p:nvSpPr>
        <p:spPr>
          <a:xfrm>
            <a:off x="6374671" y="3909091"/>
            <a:ext cx="3413760" cy="74107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97763" y="274165"/>
            <a:ext cx="1891865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结果应用：</a:t>
            </a:r>
          </a:p>
          <a:p>
            <a:pPr defTabSz="1219170"/>
            <a:endParaRPr lang="zh-CN" altLang="en-US" sz="2667" b="1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7E201E-E285-4C71-8E31-2BCEE4E01B15}"/>
              </a:ext>
            </a:extLst>
          </p:cNvPr>
          <p:cNvSpPr txBox="1"/>
          <p:nvPr/>
        </p:nvSpPr>
        <p:spPr>
          <a:xfrm>
            <a:off x="705394" y="869264"/>
            <a:ext cx="2847703" cy="3181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1219170">
              <a:defRPr sz="1467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精准营销：</a:t>
            </a:r>
            <a:endParaRPr lang="en-US" altLang="zh-CN" b="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6BD7981-0728-44F0-AF28-0E41A10DEFDD}"/>
              </a:ext>
            </a:extLst>
          </p:cNvPr>
          <p:cNvSpPr/>
          <p:nvPr/>
        </p:nvSpPr>
        <p:spPr>
          <a:xfrm>
            <a:off x="129327" y="3567242"/>
            <a:ext cx="1542719" cy="5072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判断是否流失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560696F-86DE-4C0B-A739-EF0B4BB2282E}"/>
              </a:ext>
            </a:extLst>
          </p:cNvPr>
          <p:cNvSpPr/>
          <p:nvPr/>
        </p:nvSpPr>
        <p:spPr>
          <a:xfrm>
            <a:off x="2218268" y="3567242"/>
            <a:ext cx="1334829" cy="5072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用户类型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2C26D91-8067-4F1B-A88B-2DD268DEE61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1672046" y="3820885"/>
            <a:ext cx="546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503261CD-FA3A-4EC7-9770-E9688632CA15}"/>
              </a:ext>
            </a:extLst>
          </p:cNvPr>
          <p:cNvSpPr txBox="1"/>
          <p:nvPr/>
        </p:nvSpPr>
        <p:spPr>
          <a:xfrm>
            <a:off x="1765043" y="35131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A4E255C-B6CC-4EDF-A6F4-8DCA60928C14}"/>
              </a:ext>
            </a:extLst>
          </p:cNvPr>
          <p:cNvSpPr/>
          <p:nvPr/>
        </p:nvSpPr>
        <p:spPr>
          <a:xfrm>
            <a:off x="3929502" y="1533792"/>
            <a:ext cx="1713652" cy="5072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追求高品质用户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69866B2-9B71-4DA8-8218-A0F674442E2F}"/>
              </a:ext>
            </a:extLst>
          </p:cNvPr>
          <p:cNvGrpSpPr/>
          <p:nvPr/>
        </p:nvGrpSpPr>
        <p:grpSpPr>
          <a:xfrm>
            <a:off x="6552744" y="1533792"/>
            <a:ext cx="1407178" cy="539322"/>
            <a:chOff x="2453418" y="1002124"/>
            <a:chExt cx="1407178" cy="703589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173C332-BFF3-4089-8F16-35D1C17D9F8E}"/>
                </a:ext>
              </a:extLst>
            </p:cNvPr>
            <p:cNvSpPr/>
            <p:nvPr/>
          </p:nvSpPr>
          <p:spPr>
            <a:xfrm>
              <a:off x="2453418" y="1002124"/>
              <a:ext cx="1407178" cy="7035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30106FB-C154-4D17-B027-B52C6E1B3DC6}"/>
                </a:ext>
              </a:extLst>
            </p:cNvPr>
            <p:cNvSpPr txBox="1"/>
            <p:nvPr/>
          </p:nvSpPr>
          <p:spPr>
            <a:xfrm>
              <a:off x="2453418" y="1002124"/>
              <a:ext cx="1407178" cy="7035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 defTabSz="1219170">
                <a:defRPr sz="16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推荐高端酒店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11AE91E-E4DB-43D4-804F-BFF1AFC65780}"/>
              </a:ext>
            </a:extLst>
          </p:cNvPr>
          <p:cNvGrpSpPr/>
          <p:nvPr/>
        </p:nvGrpSpPr>
        <p:grpSpPr>
          <a:xfrm>
            <a:off x="8255430" y="1533792"/>
            <a:ext cx="1407178" cy="539322"/>
            <a:chOff x="4156104" y="1002124"/>
            <a:chExt cx="1407178" cy="703589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A70AEE4-341E-44E4-B31F-3C5ABABF0167}"/>
                </a:ext>
              </a:extLst>
            </p:cNvPr>
            <p:cNvSpPr/>
            <p:nvPr/>
          </p:nvSpPr>
          <p:spPr>
            <a:xfrm>
              <a:off x="4156104" y="1002124"/>
              <a:ext cx="1407178" cy="703589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E423308-FA57-4487-A08A-DC48E2CF6846}"/>
                </a:ext>
              </a:extLst>
            </p:cNvPr>
            <p:cNvSpPr txBox="1"/>
            <p:nvPr/>
          </p:nvSpPr>
          <p:spPr>
            <a:xfrm>
              <a:off x="4156104" y="1002124"/>
              <a:ext cx="1407178" cy="7035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 defTabSz="1219170">
                <a:defRPr sz="16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接送服务</a:t>
              </a: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CA717D1-8801-4876-91D4-CBB6AB4A6C2C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643154" y="1787435"/>
            <a:ext cx="740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A78CEE9-1530-4C9C-AC1F-B1C596C3E435}"/>
              </a:ext>
            </a:extLst>
          </p:cNvPr>
          <p:cNvSpPr/>
          <p:nvPr/>
        </p:nvSpPr>
        <p:spPr>
          <a:xfrm>
            <a:off x="3929501" y="3990696"/>
            <a:ext cx="1561591" cy="5072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新用户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144B3A8-13B4-4B31-9EB2-0D1C481565E3}"/>
              </a:ext>
            </a:extLst>
          </p:cNvPr>
          <p:cNvGrpSpPr/>
          <p:nvPr/>
        </p:nvGrpSpPr>
        <p:grpSpPr>
          <a:xfrm>
            <a:off x="6552744" y="3990696"/>
            <a:ext cx="1407178" cy="539322"/>
            <a:chOff x="2453418" y="2001221"/>
            <a:chExt cx="1407178" cy="703589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47CB695-743B-472C-8126-40D39388ED36}"/>
                </a:ext>
              </a:extLst>
            </p:cNvPr>
            <p:cNvSpPr/>
            <p:nvPr/>
          </p:nvSpPr>
          <p:spPr>
            <a:xfrm>
              <a:off x="2453418" y="2001221"/>
              <a:ext cx="1407178" cy="703589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E7CE300-53D5-4D56-8CDA-7B41CD78F906}"/>
                </a:ext>
              </a:extLst>
            </p:cNvPr>
            <p:cNvSpPr txBox="1"/>
            <p:nvPr/>
          </p:nvSpPr>
          <p:spPr>
            <a:xfrm>
              <a:off x="2453418" y="2001221"/>
              <a:ext cx="1407178" cy="7035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 defTabSz="1219170">
                <a:defRPr sz="16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价格优惠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8DBBC47-9633-4CCF-9328-3CB8061C67A7}"/>
              </a:ext>
            </a:extLst>
          </p:cNvPr>
          <p:cNvGrpSpPr/>
          <p:nvPr/>
        </p:nvGrpSpPr>
        <p:grpSpPr>
          <a:xfrm>
            <a:off x="8212011" y="3990695"/>
            <a:ext cx="1407178" cy="539323"/>
            <a:chOff x="4156104" y="2001220"/>
            <a:chExt cx="1407178" cy="70359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F52C144-68F0-4352-8B58-1E03BE66B18D}"/>
                </a:ext>
              </a:extLst>
            </p:cNvPr>
            <p:cNvSpPr/>
            <p:nvPr/>
          </p:nvSpPr>
          <p:spPr>
            <a:xfrm>
              <a:off x="4156104" y="2001221"/>
              <a:ext cx="1407178" cy="703589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45A6C55-E39D-43D3-A4DD-F6D57723905B}"/>
                </a:ext>
              </a:extLst>
            </p:cNvPr>
            <p:cNvSpPr txBox="1"/>
            <p:nvPr/>
          </p:nvSpPr>
          <p:spPr>
            <a:xfrm>
              <a:off x="4156104" y="2001220"/>
              <a:ext cx="1407178" cy="7035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 defTabSz="1219170">
                <a:defRPr sz="16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性价比高</a:t>
              </a:r>
            </a:p>
          </p:txBody>
        </p:sp>
      </p:grp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7B7DFCD-7152-42BB-9373-3C2DB8C8A1BB}"/>
              </a:ext>
            </a:extLst>
          </p:cNvPr>
          <p:cNvCxnSpPr/>
          <p:nvPr/>
        </p:nvCxnSpPr>
        <p:spPr>
          <a:xfrm>
            <a:off x="5491092" y="4261555"/>
            <a:ext cx="78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EED0C651-BE84-4A8F-B616-A344ED960F1B}"/>
              </a:ext>
            </a:extLst>
          </p:cNvPr>
          <p:cNvSpPr/>
          <p:nvPr/>
        </p:nvSpPr>
        <p:spPr>
          <a:xfrm>
            <a:off x="6374671" y="2642029"/>
            <a:ext cx="3413760" cy="74107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5BA5949-F2BA-445D-A8D8-4801BEF2239C}"/>
              </a:ext>
            </a:extLst>
          </p:cNvPr>
          <p:cNvSpPr/>
          <p:nvPr/>
        </p:nvSpPr>
        <p:spPr>
          <a:xfrm>
            <a:off x="3929501" y="2723634"/>
            <a:ext cx="1561591" cy="5072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高价值用户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D1E5282-B6E0-44F1-AA77-3269FE9A7894}"/>
              </a:ext>
            </a:extLst>
          </p:cNvPr>
          <p:cNvCxnSpPr/>
          <p:nvPr/>
        </p:nvCxnSpPr>
        <p:spPr>
          <a:xfrm>
            <a:off x="5491092" y="2994493"/>
            <a:ext cx="78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31233F9-53B1-470C-9ED7-46E093977B5A}"/>
              </a:ext>
            </a:extLst>
          </p:cNvPr>
          <p:cNvGrpSpPr/>
          <p:nvPr/>
        </p:nvGrpSpPr>
        <p:grpSpPr>
          <a:xfrm>
            <a:off x="6515973" y="2724832"/>
            <a:ext cx="1407178" cy="539322"/>
            <a:chOff x="2453418" y="2001221"/>
            <a:chExt cx="1407178" cy="703589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5D4FAFE-BD7C-4703-B6E7-0A04F8115F66}"/>
                </a:ext>
              </a:extLst>
            </p:cNvPr>
            <p:cNvSpPr/>
            <p:nvPr/>
          </p:nvSpPr>
          <p:spPr>
            <a:xfrm>
              <a:off x="2453418" y="2001221"/>
              <a:ext cx="1407178" cy="703589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FAF81C4C-0196-4E12-9F36-0A1D0EF8A6D9}"/>
                </a:ext>
              </a:extLst>
            </p:cNvPr>
            <p:cNvSpPr txBox="1"/>
            <p:nvPr/>
          </p:nvSpPr>
          <p:spPr>
            <a:xfrm>
              <a:off x="2453418" y="2001221"/>
              <a:ext cx="1407178" cy="7035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 defTabSz="1219170">
                <a:defRPr sz="16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提供餐食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FE124BB-4822-4AF0-A591-2F2807EC0A15}"/>
              </a:ext>
            </a:extLst>
          </p:cNvPr>
          <p:cNvGrpSpPr/>
          <p:nvPr/>
        </p:nvGrpSpPr>
        <p:grpSpPr>
          <a:xfrm>
            <a:off x="8218659" y="2724832"/>
            <a:ext cx="1407178" cy="539323"/>
            <a:chOff x="4156104" y="2001220"/>
            <a:chExt cx="1407178" cy="70359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EF45E029-661C-46DB-BB40-45F133C9C2D4}"/>
                </a:ext>
              </a:extLst>
            </p:cNvPr>
            <p:cNvSpPr/>
            <p:nvPr/>
          </p:nvSpPr>
          <p:spPr>
            <a:xfrm>
              <a:off x="4156104" y="2001221"/>
              <a:ext cx="1407178" cy="703589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F1A5A24-B264-403D-862D-55CDB641A7F6}"/>
                </a:ext>
              </a:extLst>
            </p:cNvPr>
            <p:cNvSpPr txBox="1"/>
            <p:nvPr/>
          </p:nvSpPr>
          <p:spPr>
            <a:xfrm>
              <a:off x="4156104" y="2001220"/>
              <a:ext cx="1407178" cy="7035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 defTabSz="1219170">
                <a:defRPr sz="16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VIP</a:t>
              </a:r>
              <a:r>
                <a:rPr lang="zh-CN" altLang="en-US" dirty="0"/>
                <a:t>折扣</a:t>
              </a:r>
            </a:p>
          </p:txBody>
        </p:sp>
      </p:grpSp>
      <p:sp>
        <p:nvSpPr>
          <p:cNvPr id="70" name="左大括号 69">
            <a:extLst>
              <a:ext uri="{FF2B5EF4-FFF2-40B4-BE49-F238E27FC236}">
                <a16:creationId xmlns:a16="http://schemas.microsoft.com/office/drawing/2014/main" id="{B1B0E4B5-7FF5-4F49-BEAF-8A9D3FD60A8A}"/>
              </a:ext>
            </a:extLst>
          </p:cNvPr>
          <p:cNvSpPr/>
          <p:nvPr/>
        </p:nvSpPr>
        <p:spPr>
          <a:xfrm>
            <a:off x="3596635" y="1070983"/>
            <a:ext cx="134535" cy="55301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07AE40DE-C341-44EA-98AB-3F837ED495BF}"/>
              </a:ext>
            </a:extLst>
          </p:cNvPr>
          <p:cNvSpPr/>
          <p:nvPr/>
        </p:nvSpPr>
        <p:spPr>
          <a:xfrm>
            <a:off x="3929501" y="5409944"/>
            <a:ext cx="1561591" cy="5072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低价值用户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43CFA587-D6E0-4C3F-BDB2-EE076BF49FC9}"/>
              </a:ext>
            </a:extLst>
          </p:cNvPr>
          <p:cNvCxnSpPr/>
          <p:nvPr/>
        </p:nvCxnSpPr>
        <p:spPr>
          <a:xfrm>
            <a:off x="5491092" y="5680803"/>
            <a:ext cx="78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AB68AFD-C812-4D72-B58A-F84E2D236549}"/>
              </a:ext>
            </a:extLst>
          </p:cNvPr>
          <p:cNvGrpSpPr/>
          <p:nvPr/>
        </p:nvGrpSpPr>
        <p:grpSpPr>
          <a:xfrm>
            <a:off x="6515973" y="5411141"/>
            <a:ext cx="1407178" cy="539323"/>
            <a:chOff x="4156104" y="2001220"/>
            <a:chExt cx="1407178" cy="703590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6FE75CF5-964B-4C63-90D3-6BBAD3549FF6}"/>
                </a:ext>
              </a:extLst>
            </p:cNvPr>
            <p:cNvSpPr/>
            <p:nvPr/>
          </p:nvSpPr>
          <p:spPr>
            <a:xfrm>
              <a:off x="4156104" y="2001221"/>
              <a:ext cx="1407178" cy="703589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69D0BFC3-8139-4F72-B4CE-A2B4BCA14A0D}"/>
                </a:ext>
              </a:extLst>
            </p:cNvPr>
            <p:cNvSpPr txBox="1"/>
            <p:nvPr/>
          </p:nvSpPr>
          <p:spPr>
            <a:xfrm>
              <a:off x="4156104" y="2001220"/>
              <a:ext cx="1407178" cy="7035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 defTabSz="1219170">
                <a:defRPr sz="16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性价比高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402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8A6CC11-BCA1-4BC0-82FE-E82A5166F4AF}"/>
              </a:ext>
            </a:extLst>
          </p:cNvPr>
          <p:cNvSpPr txBox="1"/>
          <p:nvPr/>
        </p:nvSpPr>
        <p:spPr>
          <a:xfrm>
            <a:off x="440831" y="843677"/>
            <a:ext cx="105171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/>
          </a:p>
          <a:p>
            <a:r>
              <a:rPr lang="en-US" altLang="zh-CN" b="1" dirty="0"/>
              <a:t>OTA</a:t>
            </a:r>
            <a:r>
              <a:rPr lang="zh-CN" altLang="en-US" b="1" dirty="0"/>
              <a:t>平台：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平台整合上游酒店供应商内容及数据，实时查询、预订房间。玩家：携程旅行、去哪儿旅行等。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/>
              <a:t>团购平台：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平台整合上游酒店供应商内容，无酒店实时住房数据，购买前须预约。玩家：美团、糯米等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直销平台：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酒店官网或官方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，无代理商，数据实时更新，用户直接查询、预订。玩家：华住、如家等。</a:t>
            </a:r>
          </a:p>
          <a:p>
            <a:endParaRPr lang="zh-CN" altLang="en-US" dirty="0"/>
          </a:p>
          <a:p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5F8900-11F1-4FDF-B2BF-0FA2586B1BA3}"/>
              </a:ext>
            </a:extLst>
          </p:cNvPr>
          <p:cNvSpPr txBox="1"/>
          <p:nvPr/>
        </p:nvSpPr>
        <p:spPr>
          <a:xfrm>
            <a:off x="1091953" y="145134"/>
            <a:ext cx="2752079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    市场格局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3AD0CB1-F61A-4644-AE9E-4C5C05D6F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0" y="2562555"/>
            <a:ext cx="11967099" cy="415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9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0EC05DA-CDE7-41F8-AF03-A87654BA8F42}"/>
              </a:ext>
            </a:extLst>
          </p:cNvPr>
          <p:cNvSpPr/>
          <p:nvPr/>
        </p:nvSpPr>
        <p:spPr>
          <a:xfrm>
            <a:off x="239697" y="883327"/>
            <a:ext cx="90235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</a:t>
            </a:r>
            <a:r>
              <a:rPr lang="en-US" altLang="zh-CN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Trustdata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移动互联网大数据监测平台发布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《2018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中国在线酒店预订行业发展分析报告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。报告显示，美团酒店在今年第二季度凭借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6790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万的订单量、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7290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万的间夜量，双双位居行业第一，并超越携程、去哪儿、同程艺龙三家之和，成为当之无愧的在线酒店预订行业“冠军”。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932339-4039-416E-99A1-43A725195585}"/>
              </a:ext>
            </a:extLst>
          </p:cNvPr>
          <p:cNvSpPr txBox="1"/>
          <p:nvPr/>
        </p:nvSpPr>
        <p:spPr>
          <a:xfrm>
            <a:off x="1174651" y="191643"/>
            <a:ext cx="2752079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    市场份额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685C9C4D-D56C-43C3-A4AF-9C90E963BE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910990"/>
              </p:ext>
            </p:extLst>
          </p:nvPr>
        </p:nvGraphicFramePr>
        <p:xfrm>
          <a:off x="414291" y="2190565"/>
          <a:ext cx="11363418" cy="4758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470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F8531D-E447-496F-8DA9-71673C5057FF}"/>
              </a:ext>
            </a:extLst>
          </p:cNvPr>
          <p:cNvSpPr txBox="1"/>
          <p:nvPr/>
        </p:nvSpPr>
        <p:spPr>
          <a:xfrm>
            <a:off x="1100136" y="161401"/>
            <a:ext cx="2886075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酒店业务占比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1D3E0402-85D8-4E02-BACB-5DED824A3C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6166285"/>
              </p:ext>
            </p:extLst>
          </p:nvPr>
        </p:nvGraphicFramePr>
        <p:xfrm>
          <a:off x="5495925" y="2549704"/>
          <a:ext cx="6301740" cy="3773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B58BD78-5C9A-4360-8101-75950CC7BE17}"/>
              </a:ext>
            </a:extLst>
          </p:cNvPr>
          <p:cNvSpPr txBox="1"/>
          <p:nvPr/>
        </p:nvSpPr>
        <p:spPr>
          <a:xfrm>
            <a:off x="7077075" y="1894622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主要业务对营收贡献占比</a:t>
            </a: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9083CE0F-5797-4073-AE40-85014781345F}"/>
              </a:ext>
            </a:extLst>
          </p:cNvPr>
          <p:cNvSpPr txBox="1"/>
          <p:nvPr/>
        </p:nvSpPr>
        <p:spPr>
          <a:xfrm>
            <a:off x="1100136" y="1894622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携程两大主要业务占比变化</a:t>
            </a:r>
          </a:p>
        </p:txBody>
      </p:sp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52A1223F-7803-4C56-AE8D-4C6394DF63BC}"/>
              </a:ext>
            </a:extLst>
          </p:cNvPr>
          <p:cNvGraphicFramePr>
            <a:graphicFrameLocks/>
          </p:cNvGraphicFramePr>
          <p:nvPr/>
        </p:nvGraphicFramePr>
        <p:xfrm>
          <a:off x="394335" y="2647950"/>
          <a:ext cx="5101590" cy="3867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0340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389091"/>
            <a:ext cx="12192000" cy="1292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4450112" y="2686634"/>
            <a:ext cx="617481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42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户价值分析（</a:t>
            </a:r>
            <a:r>
              <a:rPr lang="en-US" altLang="zh-CN" sz="42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RFM</a:t>
            </a:r>
            <a:r>
              <a:rPr lang="zh-CN" altLang="en-US" sz="42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模型）</a:t>
            </a:r>
            <a:endParaRPr lang="en-US" altLang="zh-CN" sz="4267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4655840" y="1532163"/>
            <a:ext cx="552688" cy="552688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5400575" y="1532163"/>
            <a:ext cx="552688" cy="552688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6839723" y="1532163"/>
            <a:ext cx="552688" cy="552688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6099657" y="1532163"/>
            <a:ext cx="552688" cy="552688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srgbClr val="000000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srgbClr val="000000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srgbClr val="000000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srgbClr val="000000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srgbClr val="000000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srgbClr val="000000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>
                  <a:solidFill>
                    <a:srgbClr val="000000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822608" y="1985808"/>
            <a:ext cx="2114741" cy="2115265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 defTabSz="1219170">
                <a:defRPr/>
              </a:pPr>
              <a:endParaRPr lang="zh-CN" altLang="en-US" sz="5867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 defTabSz="1219170"/>
              <a:r>
                <a:rPr lang="en-US" altLang="zh-CN" sz="88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841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箭头: V 形 73">
            <a:extLst>
              <a:ext uri="{FF2B5EF4-FFF2-40B4-BE49-F238E27FC236}">
                <a16:creationId xmlns:a16="http://schemas.microsoft.com/office/drawing/2014/main" id="{2E95F4D2-5B8D-4BDC-A53C-0DF40F83FD05}"/>
              </a:ext>
            </a:extLst>
          </p:cNvPr>
          <p:cNvSpPr/>
          <p:nvPr/>
        </p:nvSpPr>
        <p:spPr>
          <a:xfrm>
            <a:off x="6672701" y="1743792"/>
            <a:ext cx="1788119" cy="982804"/>
          </a:xfrm>
          <a:prstGeom prst="chevro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箭头: V 形 38">
            <a:extLst>
              <a:ext uri="{FF2B5EF4-FFF2-40B4-BE49-F238E27FC236}">
                <a16:creationId xmlns:a16="http://schemas.microsoft.com/office/drawing/2014/main" id="{65A22F7D-0716-4919-B527-0EAF7A535FA9}"/>
              </a:ext>
            </a:extLst>
          </p:cNvPr>
          <p:cNvSpPr/>
          <p:nvPr/>
        </p:nvSpPr>
        <p:spPr>
          <a:xfrm>
            <a:off x="9373807" y="1724188"/>
            <a:ext cx="1634101" cy="930527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箭头: V 形 1">
            <a:extLst>
              <a:ext uri="{FF2B5EF4-FFF2-40B4-BE49-F238E27FC236}">
                <a16:creationId xmlns:a16="http://schemas.microsoft.com/office/drawing/2014/main" id="{5B862134-46B4-4308-B2D4-8AE778A89B8B}"/>
              </a:ext>
            </a:extLst>
          </p:cNvPr>
          <p:cNvSpPr/>
          <p:nvPr/>
        </p:nvSpPr>
        <p:spPr>
          <a:xfrm>
            <a:off x="1184093" y="1653414"/>
            <a:ext cx="1841170" cy="982804"/>
          </a:xfrm>
          <a:prstGeom prst="chevro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箭头: V 形 37">
            <a:extLst>
              <a:ext uri="{FF2B5EF4-FFF2-40B4-BE49-F238E27FC236}">
                <a16:creationId xmlns:a16="http://schemas.microsoft.com/office/drawing/2014/main" id="{2849C977-0A26-425C-8BBB-D3B51DE9576A}"/>
              </a:ext>
            </a:extLst>
          </p:cNvPr>
          <p:cNvSpPr/>
          <p:nvPr/>
        </p:nvSpPr>
        <p:spPr>
          <a:xfrm>
            <a:off x="3897217" y="1653415"/>
            <a:ext cx="1939689" cy="999106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2" name="图片 4" descr="Comp_8028869013.jpg">
            <a:extLst>
              <a:ext uri="{FF2B5EF4-FFF2-40B4-BE49-F238E27FC236}">
                <a16:creationId xmlns:a16="http://schemas.microsoft.com/office/drawing/2014/main" id="{292B4B8A-C7BB-4821-BA94-0DFB90D19BE1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03" y="1835391"/>
            <a:ext cx="644557" cy="61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117">
            <a:extLst>
              <a:ext uri="{FF2B5EF4-FFF2-40B4-BE49-F238E27FC236}">
                <a16:creationId xmlns:a16="http://schemas.microsoft.com/office/drawing/2014/main" id="{C11F5CE0-B2A6-4750-81E2-D0804D4E5522}"/>
              </a:ext>
            </a:extLst>
          </p:cNvPr>
          <p:cNvSpPr>
            <a:spLocks noEditPoints="1"/>
          </p:cNvSpPr>
          <p:nvPr/>
        </p:nvSpPr>
        <p:spPr bwMode="auto">
          <a:xfrm>
            <a:off x="2475037" y="2070632"/>
            <a:ext cx="303213" cy="303213"/>
          </a:xfrm>
          <a:custGeom>
            <a:avLst/>
            <a:gdLst>
              <a:gd name="T0" fmla="*/ 53 w 66"/>
              <a:gd name="T1" fmla="*/ 49 h 66"/>
              <a:gd name="T2" fmla="*/ 60 w 66"/>
              <a:gd name="T3" fmla="*/ 30 h 66"/>
              <a:gd name="T4" fmla="*/ 57 w 66"/>
              <a:gd name="T5" fmla="*/ 19 h 66"/>
              <a:gd name="T6" fmla="*/ 51 w 66"/>
              <a:gd name="T7" fmla="*/ 9 h 66"/>
              <a:gd name="T8" fmla="*/ 41 w 66"/>
              <a:gd name="T9" fmla="*/ 3 h 66"/>
              <a:gd name="T10" fmla="*/ 9 w 66"/>
              <a:gd name="T11" fmla="*/ 9 h 66"/>
              <a:gd name="T12" fmla="*/ 0 w 66"/>
              <a:gd name="T13" fmla="*/ 30 h 66"/>
              <a:gd name="T14" fmla="*/ 3 w 66"/>
              <a:gd name="T15" fmla="*/ 41 h 66"/>
              <a:gd name="T16" fmla="*/ 9 w 66"/>
              <a:gd name="T17" fmla="*/ 51 h 66"/>
              <a:gd name="T18" fmla="*/ 19 w 66"/>
              <a:gd name="T19" fmla="*/ 57 h 66"/>
              <a:gd name="T20" fmla="*/ 41 w 66"/>
              <a:gd name="T21" fmla="*/ 57 h 66"/>
              <a:gd name="T22" fmla="*/ 61 w 66"/>
              <a:gd name="T23" fmla="*/ 64 h 66"/>
              <a:gd name="T24" fmla="*/ 65 w 66"/>
              <a:gd name="T25" fmla="*/ 61 h 66"/>
              <a:gd name="T26" fmla="*/ 47 w 66"/>
              <a:gd name="T27" fmla="*/ 47 h 66"/>
              <a:gd name="T28" fmla="*/ 47 w 66"/>
              <a:gd name="T29" fmla="*/ 47 h 66"/>
              <a:gd name="T30" fmla="*/ 30 w 66"/>
              <a:gd name="T31" fmla="*/ 54 h 66"/>
              <a:gd name="T32" fmla="*/ 21 w 66"/>
              <a:gd name="T33" fmla="*/ 52 h 66"/>
              <a:gd name="T34" fmla="*/ 13 w 66"/>
              <a:gd name="T35" fmla="*/ 47 h 66"/>
              <a:gd name="T36" fmla="*/ 8 w 66"/>
              <a:gd name="T37" fmla="*/ 39 h 66"/>
              <a:gd name="T38" fmla="*/ 6 w 66"/>
              <a:gd name="T39" fmla="*/ 30 h 66"/>
              <a:gd name="T40" fmla="*/ 13 w 66"/>
              <a:gd name="T41" fmla="*/ 13 h 66"/>
              <a:gd name="T42" fmla="*/ 39 w 66"/>
              <a:gd name="T43" fmla="*/ 8 h 66"/>
              <a:gd name="T44" fmla="*/ 47 w 66"/>
              <a:gd name="T45" fmla="*/ 13 h 66"/>
              <a:gd name="T46" fmla="*/ 52 w 66"/>
              <a:gd name="T47" fmla="*/ 21 h 66"/>
              <a:gd name="T48" fmla="*/ 52 w 66"/>
              <a:gd name="T49" fmla="*/ 39 h 66"/>
              <a:gd name="T50" fmla="*/ 23 w 66"/>
              <a:gd name="T51" fmla="*/ 12 h 66"/>
              <a:gd name="T52" fmla="*/ 19 w 66"/>
              <a:gd name="T53" fmla="*/ 14 h 66"/>
              <a:gd name="T54" fmla="*/ 16 w 66"/>
              <a:gd name="T55" fmla="*/ 16 h 66"/>
              <a:gd name="T56" fmla="*/ 14 w 66"/>
              <a:gd name="T57" fmla="*/ 19 h 66"/>
              <a:gd name="T58" fmla="*/ 13 w 66"/>
              <a:gd name="T59" fmla="*/ 25 h 66"/>
              <a:gd name="T60" fmla="*/ 17 w 66"/>
              <a:gd name="T61" fmla="*/ 21 h 66"/>
              <a:gd name="T62" fmla="*/ 19 w 66"/>
              <a:gd name="T63" fmla="*/ 19 h 66"/>
              <a:gd name="T64" fmla="*/ 24 w 66"/>
              <a:gd name="T65" fmla="*/ 15 h 66"/>
              <a:gd name="T66" fmla="*/ 23 w 66"/>
              <a:gd name="T67" fmla="*/ 12 h 66"/>
              <a:gd name="T68" fmla="*/ 48 w 66"/>
              <a:gd name="T69" fmla="*/ 28 h 66"/>
              <a:gd name="T70" fmla="*/ 45 w 66"/>
              <a:gd name="T71" fmla="*/ 36 h 66"/>
              <a:gd name="T72" fmla="*/ 41 w 66"/>
              <a:gd name="T73" fmla="*/ 41 h 66"/>
              <a:gd name="T74" fmla="*/ 30 w 66"/>
              <a:gd name="T75" fmla="*/ 46 h 66"/>
              <a:gd name="T76" fmla="*/ 30 w 66"/>
              <a:gd name="T77" fmla="*/ 49 h 66"/>
              <a:gd name="T78" fmla="*/ 44 w 66"/>
              <a:gd name="T79" fmla="*/ 44 h 66"/>
              <a:gd name="T80" fmla="*/ 48 w 66"/>
              <a:gd name="T81" fmla="*/ 37 h 66"/>
              <a:gd name="T82" fmla="*/ 48 w 66"/>
              <a:gd name="T83" fmla="*/ 2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" h="66">
                <a:moveTo>
                  <a:pt x="65" y="61"/>
                </a:moveTo>
                <a:cubicBezTo>
                  <a:pt x="53" y="49"/>
                  <a:pt x="53" y="49"/>
                  <a:pt x="53" y="49"/>
                </a:cubicBezTo>
                <a:cubicBezTo>
                  <a:pt x="55" y="47"/>
                  <a:pt x="56" y="44"/>
                  <a:pt x="57" y="41"/>
                </a:cubicBezTo>
                <a:cubicBezTo>
                  <a:pt x="59" y="38"/>
                  <a:pt x="60" y="34"/>
                  <a:pt x="60" y="30"/>
                </a:cubicBezTo>
                <a:cubicBezTo>
                  <a:pt x="60" y="26"/>
                  <a:pt x="59" y="22"/>
                  <a:pt x="57" y="19"/>
                </a:cubicBezTo>
                <a:cubicBezTo>
                  <a:pt x="57" y="19"/>
                  <a:pt x="57" y="19"/>
                  <a:pt x="57" y="19"/>
                </a:cubicBezTo>
                <a:cubicBezTo>
                  <a:pt x="56" y="15"/>
                  <a:pt x="54" y="12"/>
                  <a:pt x="51" y="9"/>
                </a:cubicBezTo>
                <a:cubicBezTo>
                  <a:pt x="51" y="9"/>
                  <a:pt x="51" y="9"/>
                  <a:pt x="51" y="9"/>
                </a:cubicBezTo>
                <a:cubicBezTo>
                  <a:pt x="48" y="6"/>
                  <a:pt x="45" y="4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38" y="1"/>
                  <a:pt x="34" y="0"/>
                  <a:pt x="30" y="0"/>
                </a:cubicBezTo>
                <a:cubicBezTo>
                  <a:pt x="22" y="0"/>
                  <a:pt x="14" y="4"/>
                  <a:pt x="9" y="9"/>
                </a:cubicBezTo>
                <a:cubicBezTo>
                  <a:pt x="6" y="12"/>
                  <a:pt x="4" y="15"/>
                  <a:pt x="3" y="19"/>
                </a:cubicBezTo>
                <a:cubicBezTo>
                  <a:pt x="1" y="22"/>
                  <a:pt x="0" y="26"/>
                  <a:pt x="0" y="30"/>
                </a:cubicBezTo>
                <a:cubicBezTo>
                  <a:pt x="0" y="34"/>
                  <a:pt x="1" y="38"/>
                  <a:pt x="3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4" y="45"/>
                  <a:pt x="6" y="48"/>
                  <a:pt x="9" y="51"/>
                </a:cubicBezTo>
                <a:cubicBezTo>
                  <a:pt x="9" y="51"/>
                  <a:pt x="9" y="51"/>
                  <a:pt x="9" y="51"/>
                </a:cubicBezTo>
                <a:cubicBezTo>
                  <a:pt x="12" y="54"/>
                  <a:pt x="15" y="56"/>
                  <a:pt x="19" y="57"/>
                </a:cubicBezTo>
                <a:cubicBezTo>
                  <a:pt x="19" y="57"/>
                  <a:pt x="19" y="57"/>
                  <a:pt x="19" y="57"/>
                </a:cubicBezTo>
                <a:cubicBezTo>
                  <a:pt x="22" y="59"/>
                  <a:pt x="26" y="60"/>
                  <a:pt x="30" y="60"/>
                </a:cubicBezTo>
                <a:cubicBezTo>
                  <a:pt x="34" y="60"/>
                  <a:pt x="38" y="59"/>
                  <a:pt x="41" y="57"/>
                </a:cubicBezTo>
                <a:cubicBezTo>
                  <a:pt x="44" y="56"/>
                  <a:pt x="47" y="55"/>
                  <a:pt x="49" y="53"/>
                </a:cubicBezTo>
                <a:cubicBezTo>
                  <a:pt x="61" y="64"/>
                  <a:pt x="61" y="64"/>
                  <a:pt x="61" y="64"/>
                </a:cubicBezTo>
                <a:cubicBezTo>
                  <a:pt x="62" y="66"/>
                  <a:pt x="63" y="66"/>
                  <a:pt x="65" y="64"/>
                </a:cubicBezTo>
                <a:cubicBezTo>
                  <a:pt x="66" y="63"/>
                  <a:pt x="66" y="62"/>
                  <a:pt x="65" y="61"/>
                </a:cubicBezTo>
                <a:close/>
                <a:moveTo>
                  <a:pt x="47" y="47"/>
                </a:moveTo>
                <a:cubicBezTo>
                  <a:pt x="47" y="47"/>
                  <a:pt x="47" y="47"/>
                  <a:pt x="47" y="47"/>
                </a:cubicBezTo>
                <a:cubicBezTo>
                  <a:pt x="47" y="47"/>
                  <a:pt x="47" y="47"/>
                  <a:pt x="47" y="47"/>
                </a:cubicBezTo>
                <a:cubicBezTo>
                  <a:pt x="47" y="47"/>
                  <a:pt x="47" y="47"/>
                  <a:pt x="47" y="47"/>
                </a:cubicBezTo>
                <a:cubicBezTo>
                  <a:pt x="45" y="49"/>
                  <a:pt x="42" y="51"/>
                  <a:pt x="39" y="52"/>
                </a:cubicBezTo>
                <a:cubicBezTo>
                  <a:pt x="36" y="53"/>
                  <a:pt x="33" y="54"/>
                  <a:pt x="30" y="54"/>
                </a:cubicBezTo>
                <a:cubicBezTo>
                  <a:pt x="27" y="54"/>
                  <a:pt x="24" y="53"/>
                  <a:pt x="21" y="52"/>
                </a:cubicBezTo>
                <a:cubicBezTo>
                  <a:pt x="21" y="52"/>
                  <a:pt x="21" y="52"/>
                  <a:pt x="21" y="52"/>
                </a:cubicBezTo>
                <a:cubicBezTo>
                  <a:pt x="18" y="51"/>
                  <a:pt x="15" y="49"/>
                  <a:pt x="13" y="47"/>
                </a:cubicBezTo>
                <a:cubicBezTo>
                  <a:pt x="13" y="47"/>
                  <a:pt x="13" y="47"/>
                  <a:pt x="13" y="47"/>
                </a:cubicBezTo>
                <a:cubicBezTo>
                  <a:pt x="13" y="47"/>
                  <a:pt x="13" y="47"/>
                  <a:pt x="13" y="47"/>
                </a:cubicBezTo>
                <a:cubicBezTo>
                  <a:pt x="11" y="45"/>
                  <a:pt x="9" y="42"/>
                  <a:pt x="8" y="39"/>
                </a:cubicBezTo>
                <a:cubicBezTo>
                  <a:pt x="8" y="39"/>
                  <a:pt x="8" y="39"/>
                  <a:pt x="8" y="39"/>
                </a:cubicBezTo>
                <a:cubicBezTo>
                  <a:pt x="6" y="36"/>
                  <a:pt x="6" y="33"/>
                  <a:pt x="6" y="30"/>
                </a:cubicBezTo>
                <a:cubicBezTo>
                  <a:pt x="6" y="27"/>
                  <a:pt x="6" y="24"/>
                  <a:pt x="8" y="21"/>
                </a:cubicBezTo>
                <a:cubicBezTo>
                  <a:pt x="9" y="18"/>
                  <a:pt x="11" y="15"/>
                  <a:pt x="13" y="13"/>
                </a:cubicBezTo>
                <a:cubicBezTo>
                  <a:pt x="17" y="8"/>
                  <a:pt x="23" y="6"/>
                  <a:pt x="30" y="6"/>
                </a:cubicBezTo>
                <a:cubicBezTo>
                  <a:pt x="33" y="6"/>
                  <a:pt x="36" y="6"/>
                  <a:pt x="39" y="8"/>
                </a:cubicBezTo>
                <a:cubicBezTo>
                  <a:pt x="42" y="9"/>
                  <a:pt x="45" y="11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9" y="15"/>
                  <a:pt x="51" y="18"/>
                  <a:pt x="5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4" y="24"/>
                  <a:pt x="54" y="27"/>
                  <a:pt x="54" y="30"/>
                </a:cubicBezTo>
                <a:cubicBezTo>
                  <a:pt x="54" y="33"/>
                  <a:pt x="54" y="36"/>
                  <a:pt x="52" y="39"/>
                </a:cubicBezTo>
                <a:cubicBezTo>
                  <a:pt x="51" y="42"/>
                  <a:pt x="49" y="45"/>
                  <a:pt x="47" y="47"/>
                </a:cubicBezTo>
                <a:close/>
                <a:moveTo>
                  <a:pt x="23" y="12"/>
                </a:moveTo>
                <a:cubicBezTo>
                  <a:pt x="23" y="12"/>
                  <a:pt x="23" y="12"/>
                  <a:pt x="23" y="12"/>
                </a:cubicBezTo>
                <a:cubicBezTo>
                  <a:pt x="21" y="13"/>
                  <a:pt x="20" y="13"/>
                  <a:pt x="19" y="14"/>
                </a:cubicBezTo>
                <a:cubicBezTo>
                  <a:pt x="18" y="15"/>
                  <a:pt x="17" y="16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7"/>
                  <a:pt x="15" y="18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3" y="20"/>
                  <a:pt x="13" y="21"/>
                  <a:pt x="12" y="22"/>
                </a:cubicBezTo>
                <a:cubicBezTo>
                  <a:pt x="12" y="23"/>
                  <a:pt x="12" y="24"/>
                  <a:pt x="13" y="25"/>
                </a:cubicBezTo>
                <a:cubicBezTo>
                  <a:pt x="14" y="25"/>
                  <a:pt x="15" y="25"/>
                  <a:pt x="15" y="24"/>
                </a:cubicBezTo>
                <a:cubicBezTo>
                  <a:pt x="16" y="23"/>
                  <a:pt x="16" y="22"/>
                  <a:pt x="1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0"/>
                  <a:pt x="18" y="19"/>
                  <a:pt x="19" y="19"/>
                </a:cubicBezTo>
                <a:cubicBezTo>
                  <a:pt x="19" y="18"/>
                  <a:pt x="20" y="17"/>
                  <a:pt x="21" y="17"/>
                </a:cubicBezTo>
                <a:cubicBezTo>
                  <a:pt x="22" y="16"/>
                  <a:pt x="23" y="16"/>
                  <a:pt x="24" y="15"/>
                </a:cubicBezTo>
                <a:cubicBezTo>
                  <a:pt x="25" y="15"/>
                  <a:pt x="25" y="14"/>
                  <a:pt x="25" y="13"/>
                </a:cubicBezTo>
                <a:cubicBezTo>
                  <a:pt x="24" y="12"/>
                  <a:pt x="23" y="12"/>
                  <a:pt x="23" y="12"/>
                </a:cubicBezTo>
                <a:close/>
                <a:moveTo>
                  <a:pt x="48" y="28"/>
                </a:moveTo>
                <a:cubicBezTo>
                  <a:pt x="48" y="28"/>
                  <a:pt x="48" y="28"/>
                  <a:pt x="48" y="28"/>
                </a:cubicBezTo>
                <a:cubicBezTo>
                  <a:pt x="47" y="28"/>
                  <a:pt x="46" y="29"/>
                  <a:pt x="46" y="30"/>
                </a:cubicBezTo>
                <a:cubicBezTo>
                  <a:pt x="46" y="32"/>
                  <a:pt x="46" y="34"/>
                  <a:pt x="45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4" y="38"/>
                  <a:pt x="43" y="40"/>
                  <a:pt x="41" y="41"/>
                </a:cubicBezTo>
                <a:cubicBezTo>
                  <a:pt x="40" y="43"/>
                  <a:pt x="38" y="44"/>
                  <a:pt x="36" y="45"/>
                </a:cubicBezTo>
                <a:cubicBezTo>
                  <a:pt x="34" y="45"/>
                  <a:pt x="32" y="46"/>
                  <a:pt x="30" y="46"/>
                </a:cubicBezTo>
                <a:cubicBezTo>
                  <a:pt x="29" y="46"/>
                  <a:pt x="28" y="47"/>
                  <a:pt x="28" y="47"/>
                </a:cubicBezTo>
                <a:cubicBezTo>
                  <a:pt x="28" y="48"/>
                  <a:pt x="29" y="49"/>
                  <a:pt x="30" y="49"/>
                </a:cubicBezTo>
                <a:cubicBezTo>
                  <a:pt x="33" y="49"/>
                  <a:pt x="35" y="49"/>
                  <a:pt x="37" y="48"/>
                </a:cubicBezTo>
                <a:cubicBezTo>
                  <a:pt x="40" y="47"/>
                  <a:pt x="42" y="45"/>
                  <a:pt x="44" y="44"/>
                </a:cubicBezTo>
                <a:cubicBezTo>
                  <a:pt x="45" y="42"/>
                  <a:pt x="47" y="40"/>
                  <a:pt x="48" y="37"/>
                </a:cubicBezTo>
                <a:cubicBezTo>
                  <a:pt x="48" y="37"/>
                  <a:pt x="48" y="37"/>
                  <a:pt x="48" y="37"/>
                </a:cubicBezTo>
                <a:cubicBezTo>
                  <a:pt x="49" y="35"/>
                  <a:pt x="49" y="32"/>
                  <a:pt x="49" y="30"/>
                </a:cubicBezTo>
                <a:cubicBezTo>
                  <a:pt x="49" y="29"/>
                  <a:pt x="48" y="28"/>
                  <a:pt x="48" y="2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3" name="图片 2" descr="www.tuweimei.comComp_2133177_5do86zwGjKDxlEgntLEyRBmOL5uiBH.jpg">
            <a:extLst>
              <a:ext uri="{FF2B5EF4-FFF2-40B4-BE49-F238E27FC236}">
                <a16:creationId xmlns:a16="http://schemas.microsoft.com/office/drawing/2014/main" id="{458C0A12-1D96-42FD-A27E-3A41173B2F8E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476" y="1846131"/>
            <a:ext cx="768239" cy="67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图片 1" descr="Comp_8029159983.jpg">
            <a:extLst>
              <a:ext uri="{FF2B5EF4-FFF2-40B4-BE49-F238E27FC236}">
                <a16:creationId xmlns:a16="http://schemas.microsoft.com/office/drawing/2014/main" id="{A7A44F27-8BFE-48C1-81A2-1EFE88EDA48E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453" y="1938180"/>
            <a:ext cx="764645" cy="58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图片 1" descr="www_tuweimei_comComp_6135228_7sMmOraBkKSNBHXjzZhZg5RxwxWHkzBi.jpg">
            <a:extLst>
              <a:ext uri="{FF2B5EF4-FFF2-40B4-BE49-F238E27FC236}">
                <a16:creationId xmlns:a16="http://schemas.microsoft.com/office/drawing/2014/main" id="{E098F674-AD17-4D6B-9276-DB56C4D6F110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113" y="1908151"/>
            <a:ext cx="720080" cy="62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D574C46-0317-4B95-9C2B-5FF06B2C71D0}"/>
              </a:ext>
            </a:extLst>
          </p:cNvPr>
          <p:cNvSpPr/>
          <p:nvPr/>
        </p:nvSpPr>
        <p:spPr>
          <a:xfrm>
            <a:off x="1060193" y="2924944"/>
            <a:ext cx="1862497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/>
              <a:t>用户画像</a:t>
            </a: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7B011355-1FC7-4832-8448-2C85BE038FA2}"/>
              </a:ext>
            </a:extLst>
          </p:cNvPr>
          <p:cNvSpPr/>
          <p:nvPr/>
        </p:nvSpPr>
        <p:spPr>
          <a:xfrm>
            <a:off x="551384" y="3576300"/>
            <a:ext cx="169168" cy="16916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A5594C-6FBD-4240-921B-196CE7E01BFA}"/>
              </a:ext>
            </a:extLst>
          </p:cNvPr>
          <p:cNvSpPr txBox="1"/>
          <p:nvPr/>
        </p:nvSpPr>
        <p:spPr>
          <a:xfrm>
            <a:off x="727942" y="3485690"/>
            <a:ext cx="241573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用户标签体系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sz="1400" dirty="0"/>
              <a:t>基本属性；功能应用</a:t>
            </a:r>
            <a:endParaRPr lang="en-US" altLang="zh-CN" sz="1400" dirty="0"/>
          </a:p>
          <a:p>
            <a:r>
              <a:rPr lang="zh-CN" altLang="en-US" sz="1400" dirty="0"/>
              <a:t> 访问标签；交易标签</a:t>
            </a:r>
            <a:endParaRPr lang="en-US" altLang="zh-CN" sz="1400" dirty="0"/>
          </a:p>
          <a:p>
            <a:r>
              <a:rPr lang="zh-CN" altLang="en-US" sz="1400" dirty="0"/>
              <a:t> 商品标签；社交表现</a:t>
            </a:r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746ECF49-17EB-4433-9946-EDE4FF71E69E}"/>
              </a:ext>
            </a:extLst>
          </p:cNvPr>
          <p:cNvSpPr/>
          <p:nvPr/>
        </p:nvSpPr>
        <p:spPr>
          <a:xfrm>
            <a:off x="580691" y="4963017"/>
            <a:ext cx="169168" cy="169168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6FF7009-983B-4134-A6BD-92FC927B40CA}"/>
              </a:ext>
            </a:extLst>
          </p:cNvPr>
          <p:cNvSpPr txBox="1"/>
          <p:nvPr/>
        </p:nvSpPr>
        <p:spPr>
          <a:xfrm>
            <a:off x="757249" y="4862935"/>
            <a:ext cx="154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模型化标签</a:t>
            </a:r>
          </a:p>
        </p:txBody>
      </p:sp>
      <p:sp>
        <p:nvSpPr>
          <p:cNvPr id="56" name="流程图: 接点 55">
            <a:extLst>
              <a:ext uri="{FF2B5EF4-FFF2-40B4-BE49-F238E27FC236}">
                <a16:creationId xmlns:a16="http://schemas.microsoft.com/office/drawing/2014/main" id="{E73C0948-B8E2-433F-B755-03C10DCB8432}"/>
              </a:ext>
            </a:extLst>
          </p:cNvPr>
          <p:cNvSpPr/>
          <p:nvPr/>
        </p:nvSpPr>
        <p:spPr>
          <a:xfrm>
            <a:off x="580691" y="5456148"/>
            <a:ext cx="169168" cy="16916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776703FE-6A2A-488A-A043-1147DF5F0D3E}"/>
              </a:ext>
            </a:extLst>
          </p:cNvPr>
          <p:cNvSpPr/>
          <p:nvPr/>
        </p:nvSpPr>
        <p:spPr>
          <a:xfrm>
            <a:off x="558774" y="5949280"/>
            <a:ext cx="169168" cy="16916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0B0BB82-868E-40D7-8C46-CF1AD6F6A730}"/>
              </a:ext>
            </a:extLst>
          </p:cNvPr>
          <p:cNvSpPr txBox="1"/>
          <p:nvPr/>
        </p:nvSpPr>
        <p:spPr>
          <a:xfrm>
            <a:off x="713140" y="5341392"/>
            <a:ext cx="160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目标用户分群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0BDCC5A-6B74-4C29-A87A-E0EF4BA47E31}"/>
              </a:ext>
            </a:extLst>
          </p:cNvPr>
          <p:cNvSpPr txBox="1"/>
          <p:nvPr/>
        </p:nvSpPr>
        <p:spPr>
          <a:xfrm>
            <a:off x="727942" y="5876063"/>
            <a:ext cx="16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定性调研分析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338B58E-C532-4644-9A77-5B4D7D7FAB0B}"/>
              </a:ext>
            </a:extLst>
          </p:cNvPr>
          <p:cNvSpPr/>
          <p:nvPr/>
        </p:nvSpPr>
        <p:spPr>
          <a:xfrm>
            <a:off x="3864482" y="2983610"/>
            <a:ext cx="1862497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/>
              <a:t>精准运营</a:t>
            </a:r>
          </a:p>
        </p:txBody>
      </p: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id="{BBA80950-8F0B-44AC-9E5F-A8B07CC7DC97}"/>
              </a:ext>
            </a:extLst>
          </p:cNvPr>
          <p:cNvSpPr/>
          <p:nvPr/>
        </p:nvSpPr>
        <p:spPr>
          <a:xfrm>
            <a:off x="3728048" y="3556359"/>
            <a:ext cx="169168" cy="16916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F061F7-0A0C-4563-BF0B-DA9A8CB1E8E7}"/>
              </a:ext>
            </a:extLst>
          </p:cNvPr>
          <p:cNvSpPr txBox="1"/>
          <p:nvPr/>
        </p:nvSpPr>
        <p:spPr>
          <a:xfrm>
            <a:off x="4058543" y="3483158"/>
            <a:ext cx="179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营销沟通个性化</a:t>
            </a:r>
          </a:p>
        </p:txBody>
      </p: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A1B10611-1F06-4147-BC77-5503D207A40D}"/>
              </a:ext>
            </a:extLst>
          </p:cNvPr>
          <p:cNvSpPr/>
          <p:nvPr/>
        </p:nvSpPr>
        <p:spPr>
          <a:xfrm>
            <a:off x="3719924" y="5087640"/>
            <a:ext cx="169168" cy="16916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7ED7047B-4154-4967-A81C-958DA1096C69}"/>
              </a:ext>
            </a:extLst>
          </p:cNvPr>
          <p:cNvSpPr/>
          <p:nvPr/>
        </p:nvSpPr>
        <p:spPr>
          <a:xfrm>
            <a:off x="3719924" y="4348581"/>
            <a:ext cx="169168" cy="16916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流程图: 接点 65">
            <a:extLst>
              <a:ext uri="{FF2B5EF4-FFF2-40B4-BE49-F238E27FC236}">
                <a16:creationId xmlns:a16="http://schemas.microsoft.com/office/drawing/2014/main" id="{06D92B21-0091-4FDB-A1BC-60886335D8D8}"/>
              </a:ext>
            </a:extLst>
          </p:cNvPr>
          <p:cNvSpPr/>
          <p:nvPr/>
        </p:nvSpPr>
        <p:spPr>
          <a:xfrm>
            <a:off x="3719924" y="5780112"/>
            <a:ext cx="169168" cy="16916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F8CCE45-351D-411D-85CF-7C6327ECF9DB}"/>
              </a:ext>
            </a:extLst>
          </p:cNvPr>
          <p:cNvSpPr txBox="1"/>
          <p:nvPr/>
        </p:nvSpPr>
        <p:spPr>
          <a:xfrm>
            <a:off x="4041493" y="4231643"/>
            <a:ext cx="179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页面呈现个性化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8A026B8-D3D0-464C-B675-C8261E95F0CA}"/>
              </a:ext>
            </a:extLst>
          </p:cNvPr>
          <p:cNvSpPr txBox="1"/>
          <p:nvPr/>
        </p:nvSpPr>
        <p:spPr>
          <a:xfrm>
            <a:off x="3973676" y="4924408"/>
            <a:ext cx="2037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活动玩法个性个性化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65DECDE-5E34-49E2-8687-C740D2CD1BE5}"/>
              </a:ext>
            </a:extLst>
          </p:cNvPr>
          <p:cNvSpPr txBox="1"/>
          <p:nvPr/>
        </p:nvSpPr>
        <p:spPr>
          <a:xfrm>
            <a:off x="4179565" y="5664814"/>
            <a:ext cx="179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场景个性化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75BFEEE-BB87-4E73-B08D-436E07A58AF1}"/>
              </a:ext>
            </a:extLst>
          </p:cNvPr>
          <p:cNvSpPr/>
          <p:nvPr/>
        </p:nvSpPr>
        <p:spPr>
          <a:xfrm>
            <a:off x="6615649" y="2960578"/>
            <a:ext cx="1862497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/>
              <a:t>忠诚度提升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951ACD7-3056-4E4C-9D53-08E1DC2429E3}"/>
              </a:ext>
            </a:extLst>
          </p:cNvPr>
          <p:cNvSpPr/>
          <p:nvPr/>
        </p:nvSpPr>
        <p:spPr>
          <a:xfrm>
            <a:off x="9269313" y="2924944"/>
            <a:ext cx="1862497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/>
              <a:t>用户增长</a:t>
            </a:r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AD009E1B-5993-4A85-BF08-678D1AACA250}"/>
              </a:ext>
            </a:extLst>
          </p:cNvPr>
          <p:cNvSpPr/>
          <p:nvPr/>
        </p:nvSpPr>
        <p:spPr>
          <a:xfrm>
            <a:off x="6706791" y="3576300"/>
            <a:ext cx="169168" cy="16916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27DA1903-B9B3-44EF-B2B3-1C7021815E1A}"/>
              </a:ext>
            </a:extLst>
          </p:cNvPr>
          <p:cNvSpPr/>
          <p:nvPr/>
        </p:nvSpPr>
        <p:spPr>
          <a:xfrm>
            <a:off x="6719500" y="4662989"/>
            <a:ext cx="169168" cy="169168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7212EEDD-AEEE-464F-ABA1-066A0A978948}"/>
              </a:ext>
            </a:extLst>
          </p:cNvPr>
          <p:cNvSpPr/>
          <p:nvPr/>
        </p:nvSpPr>
        <p:spPr>
          <a:xfrm>
            <a:off x="6726700" y="5401570"/>
            <a:ext cx="169168" cy="16916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35F6EE5-BCDB-4535-B9B2-F4EDA8AB2293}"/>
              </a:ext>
            </a:extLst>
          </p:cNvPr>
          <p:cNvSpPr txBox="1"/>
          <p:nvPr/>
        </p:nvSpPr>
        <p:spPr>
          <a:xfrm>
            <a:off x="6811284" y="3429000"/>
            <a:ext cx="20374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用户策略设计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sz="1400" dirty="0"/>
              <a:t>会员体系构建</a:t>
            </a:r>
            <a:endParaRPr lang="en-US" altLang="zh-CN" sz="1400" dirty="0"/>
          </a:p>
          <a:p>
            <a:r>
              <a:rPr lang="en-US" altLang="zh-CN" sz="1400" dirty="0"/>
              <a:t>   </a:t>
            </a:r>
            <a:r>
              <a:rPr lang="zh-CN" altLang="en-US" sz="1400" dirty="0"/>
              <a:t>积分体系构建</a:t>
            </a:r>
            <a:endParaRPr lang="en-US" altLang="zh-CN" sz="1400" dirty="0"/>
          </a:p>
          <a:p>
            <a:r>
              <a:rPr lang="en-US" altLang="zh-CN" sz="1400" dirty="0"/>
              <a:t>   </a:t>
            </a:r>
            <a:r>
              <a:rPr lang="zh-CN" altLang="en-US" sz="1400" dirty="0"/>
              <a:t>付费会策略设计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5C63C7F-E7C2-49F9-B920-0FB00658484C}"/>
              </a:ext>
            </a:extLst>
          </p:cNvPr>
          <p:cNvSpPr txBox="1"/>
          <p:nvPr/>
        </p:nvSpPr>
        <p:spPr>
          <a:xfrm>
            <a:off x="6861266" y="4562907"/>
            <a:ext cx="203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流失用户预警挽留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BEAE986-F362-4AAD-9717-C71D3E42E752}"/>
              </a:ext>
            </a:extLst>
          </p:cNvPr>
          <p:cNvSpPr txBox="1"/>
          <p:nvPr/>
        </p:nvSpPr>
        <p:spPr>
          <a:xfrm>
            <a:off x="6895868" y="5264140"/>
            <a:ext cx="2152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用户生命周期的价值提升</a:t>
            </a:r>
          </a:p>
        </p:txBody>
      </p:sp>
      <p:sp>
        <p:nvSpPr>
          <p:cNvPr id="85" name="流程图: 接点 84">
            <a:extLst>
              <a:ext uri="{FF2B5EF4-FFF2-40B4-BE49-F238E27FC236}">
                <a16:creationId xmlns:a16="http://schemas.microsoft.com/office/drawing/2014/main" id="{AC479C8D-2C9F-48CB-B965-2DE47DBCBE70}"/>
              </a:ext>
            </a:extLst>
          </p:cNvPr>
          <p:cNvSpPr/>
          <p:nvPr/>
        </p:nvSpPr>
        <p:spPr>
          <a:xfrm>
            <a:off x="9504518" y="3518352"/>
            <a:ext cx="169168" cy="16916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6D0BE317-9A19-440B-9D36-7F872346176B}"/>
              </a:ext>
            </a:extLst>
          </p:cNvPr>
          <p:cNvSpPr/>
          <p:nvPr/>
        </p:nvSpPr>
        <p:spPr>
          <a:xfrm>
            <a:off x="9504518" y="4093019"/>
            <a:ext cx="169168" cy="16916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流程图: 接点 86">
            <a:extLst>
              <a:ext uri="{FF2B5EF4-FFF2-40B4-BE49-F238E27FC236}">
                <a16:creationId xmlns:a16="http://schemas.microsoft.com/office/drawing/2014/main" id="{35B343F7-64E3-4848-98D1-B8FFBFC4C050}"/>
              </a:ext>
            </a:extLst>
          </p:cNvPr>
          <p:cNvSpPr/>
          <p:nvPr/>
        </p:nvSpPr>
        <p:spPr>
          <a:xfrm>
            <a:off x="9554273" y="4535289"/>
            <a:ext cx="169168" cy="16916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FF4B82CD-7DD8-4CF3-8CA7-A3701DA9978D}"/>
              </a:ext>
            </a:extLst>
          </p:cNvPr>
          <p:cNvSpPr/>
          <p:nvPr/>
        </p:nvSpPr>
        <p:spPr>
          <a:xfrm>
            <a:off x="9566649" y="5172224"/>
            <a:ext cx="169168" cy="16916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DE39851B-E787-47D4-9A3F-5FC627863690}"/>
              </a:ext>
            </a:extLst>
          </p:cNvPr>
          <p:cNvSpPr txBox="1"/>
          <p:nvPr/>
        </p:nvSpPr>
        <p:spPr>
          <a:xfrm>
            <a:off x="9656484" y="3378706"/>
            <a:ext cx="203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来源渠道分析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C21DF38-3C0F-4E91-B035-96CD4FCA00EB}"/>
              </a:ext>
            </a:extLst>
          </p:cNvPr>
          <p:cNvSpPr txBox="1"/>
          <p:nvPr/>
        </p:nvSpPr>
        <p:spPr>
          <a:xfrm>
            <a:off x="9764277" y="3992937"/>
            <a:ext cx="203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转化漏斗分析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78F3579-9478-41F8-8F71-76047EF32829}"/>
              </a:ext>
            </a:extLst>
          </p:cNvPr>
          <p:cNvSpPr txBox="1"/>
          <p:nvPr/>
        </p:nvSpPr>
        <p:spPr>
          <a:xfrm>
            <a:off x="9794558" y="4391671"/>
            <a:ext cx="203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用户留存优化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919372D-0B6A-466E-AFF1-1094DA2C58FD}"/>
              </a:ext>
            </a:extLst>
          </p:cNvPr>
          <p:cNvSpPr txBox="1"/>
          <p:nvPr/>
        </p:nvSpPr>
        <p:spPr>
          <a:xfrm>
            <a:off x="9735817" y="5111399"/>
            <a:ext cx="2487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核心用户成长路线研究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sz="1400" dirty="0"/>
              <a:t>商品定位</a:t>
            </a:r>
            <a:endParaRPr lang="en-US" altLang="zh-CN" sz="1400" dirty="0"/>
          </a:p>
          <a:p>
            <a:r>
              <a:rPr lang="en-US" altLang="zh-CN" sz="1400" dirty="0"/>
              <a:t>   </a:t>
            </a:r>
            <a:r>
              <a:rPr lang="zh-CN" altLang="en-US" sz="1400" dirty="0"/>
              <a:t>潜客识别</a:t>
            </a:r>
            <a:endParaRPr lang="en-US" altLang="zh-CN" sz="1400" dirty="0"/>
          </a:p>
          <a:p>
            <a:r>
              <a:rPr lang="en-US" altLang="zh-CN" sz="1400" dirty="0"/>
              <a:t>   </a:t>
            </a:r>
            <a:r>
              <a:rPr lang="zh-CN" altLang="en-US" sz="1400" dirty="0"/>
              <a:t>市场目标用户挖掘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9A4D08E-B7C0-425E-976E-9D8005D9DE41}"/>
              </a:ext>
            </a:extLst>
          </p:cNvPr>
          <p:cNvSpPr txBox="1"/>
          <p:nvPr/>
        </p:nvSpPr>
        <p:spPr>
          <a:xfrm>
            <a:off x="163675" y="116379"/>
            <a:ext cx="3810001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用户分析能做什么</a:t>
            </a:r>
          </a:p>
        </p:txBody>
      </p:sp>
    </p:spTree>
    <p:extLst>
      <p:ext uri="{BB962C8B-B14F-4D97-AF65-F5344CB8AC3E}">
        <p14:creationId xmlns:p14="http://schemas.microsoft.com/office/powerpoint/2010/main" val="220134578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50498" y="4861945"/>
            <a:ext cx="1566285" cy="894425"/>
            <a:chOff x="-2145179" y="5092251"/>
            <a:chExt cx="1935848" cy="1512817"/>
          </a:xfrm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-1906354" y="5092251"/>
              <a:ext cx="1514918" cy="1512817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1219170">
                <a:defRPr/>
              </a:pPr>
              <a:endParaRPr lang="zh-CN" altLang="en-US" sz="1867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-2145179" y="5500751"/>
              <a:ext cx="1935848" cy="620153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defTabSz="1219170" eaLnBrk="1" hangingPunct="1"/>
              <a:r>
                <a:rPr lang="zh-CN" altLang="en-US" sz="1867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行为模型</a:t>
              </a:r>
            </a:p>
          </p:txBody>
        </p:sp>
      </p:grpSp>
      <p:grpSp>
        <p:nvGrpSpPr>
          <p:cNvPr id="47" name="组合 40"/>
          <p:cNvGrpSpPr>
            <a:grpSpLocks/>
          </p:cNvGrpSpPr>
          <p:nvPr/>
        </p:nvGrpSpPr>
        <p:grpSpPr bwMode="auto">
          <a:xfrm>
            <a:off x="0" y="2366722"/>
            <a:ext cx="1566285" cy="842800"/>
            <a:chOff x="-2159058" y="4807853"/>
            <a:chExt cx="1935848" cy="1512816"/>
          </a:xfrm>
        </p:grpSpPr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-1882353" y="4807853"/>
              <a:ext cx="1514919" cy="1512816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rgbClr val="FFFFFF"/>
              </a:solidFill>
              <a:round/>
              <a:headEnd/>
              <a:tailEnd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1219170"/>
              <a:endParaRPr lang="zh-CN" altLang="en-US" sz="1867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 Box 9"/>
            <p:cNvSpPr txBox="1">
              <a:spLocks noChangeArrowheads="1"/>
            </p:cNvSpPr>
            <p:nvPr/>
          </p:nvSpPr>
          <p:spPr bwMode="auto">
            <a:xfrm>
              <a:off x="-2159058" y="5276092"/>
              <a:ext cx="1935848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defTabSz="1219170" eaLnBrk="1" hangingPunct="1"/>
              <a:r>
                <a:rPr lang="zh-CN" altLang="en-US" sz="1867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用户标签</a:t>
              </a:r>
              <a:endParaRPr lang="en-US" altLang="zh-CN" sz="1867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6315CA5-42B2-40D5-98D9-7AC2C3CF27E5}"/>
              </a:ext>
            </a:extLst>
          </p:cNvPr>
          <p:cNvSpPr/>
          <p:nvPr/>
        </p:nvSpPr>
        <p:spPr>
          <a:xfrm>
            <a:off x="1405392" y="1846444"/>
            <a:ext cx="4352921" cy="187929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       </a:t>
            </a:r>
            <a:r>
              <a:rPr lang="zh-CN" altLang="en-US" dirty="0"/>
              <a:t>基本属性；功能应用</a:t>
            </a:r>
            <a:endParaRPr lang="en-US" altLang="zh-CN" dirty="0"/>
          </a:p>
          <a:p>
            <a:r>
              <a:rPr lang="zh-CN" altLang="en-US" dirty="0"/>
              <a:t>        访问标签；交易标签</a:t>
            </a:r>
            <a:endParaRPr lang="en-US" altLang="zh-CN" dirty="0"/>
          </a:p>
          <a:p>
            <a:r>
              <a:rPr lang="zh-CN" altLang="en-US" dirty="0"/>
              <a:t>        商品标签；社交表现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D373BB-E92E-44C6-AFB1-0F9EB7BDED95}"/>
              </a:ext>
            </a:extLst>
          </p:cNvPr>
          <p:cNvSpPr txBox="1"/>
          <p:nvPr/>
        </p:nvSpPr>
        <p:spPr>
          <a:xfrm>
            <a:off x="3382392" y="23726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D11EAFD-E2D9-4F50-AED6-D39B34FB154E}"/>
              </a:ext>
            </a:extLst>
          </p:cNvPr>
          <p:cNvGrpSpPr/>
          <p:nvPr/>
        </p:nvGrpSpPr>
        <p:grpSpPr>
          <a:xfrm>
            <a:off x="1355386" y="4227056"/>
            <a:ext cx="4429726" cy="2335704"/>
            <a:chOff x="1158371" y="4566786"/>
            <a:chExt cx="4263098" cy="2040018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383B966-3F05-4CB1-9DD2-74ED973B4C78}"/>
                </a:ext>
              </a:extLst>
            </p:cNvPr>
            <p:cNvSpPr/>
            <p:nvPr/>
          </p:nvSpPr>
          <p:spPr>
            <a:xfrm>
              <a:off x="1158371" y="4566786"/>
              <a:ext cx="4263098" cy="204001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58E4F4C-5553-4507-9F91-C01C6DE192D4}"/>
                </a:ext>
              </a:extLst>
            </p:cNvPr>
            <p:cNvGrpSpPr/>
            <p:nvPr/>
          </p:nvGrpSpPr>
          <p:grpSpPr>
            <a:xfrm>
              <a:off x="1299715" y="4644527"/>
              <a:ext cx="4121753" cy="1962277"/>
              <a:chOff x="1299715" y="4644527"/>
              <a:chExt cx="4121753" cy="1962277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C2FD684-B4D1-4CA3-A413-4218F770F125}"/>
                  </a:ext>
                </a:extLst>
              </p:cNvPr>
              <p:cNvSpPr/>
              <p:nvPr/>
            </p:nvSpPr>
            <p:spPr>
              <a:xfrm>
                <a:off x="1526886" y="5669077"/>
                <a:ext cx="1254228" cy="4377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预测算法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63C7823-C062-4173-BA02-B3877F420F32}"/>
                  </a:ext>
                </a:extLst>
              </p:cNvPr>
              <p:cNvSpPr/>
              <p:nvPr/>
            </p:nvSpPr>
            <p:spPr>
              <a:xfrm>
                <a:off x="1655123" y="5002353"/>
                <a:ext cx="954107" cy="23083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900" dirty="0"/>
                  <a:t>购买预测模型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397642A-1797-4901-B968-6CC5028722EE}"/>
                  </a:ext>
                </a:extLst>
              </p:cNvPr>
              <p:cNvSpPr/>
              <p:nvPr/>
            </p:nvSpPr>
            <p:spPr>
              <a:xfrm>
                <a:off x="1645234" y="5259984"/>
                <a:ext cx="954107" cy="23083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900" dirty="0"/>
                  <a:t>信用评估模型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DAF4776-ACF6-477B-81CB-18E61E6849DC}"/>
                  </a:ext>
                </a:extLst>
              </p:cNvPr>
              <p:cNvSpPr/>
              <p:nvPr/>
            </p:nvSpPr>
            <p:spPr>
              <a:xfrm>
                <a:off x="1299715" y="4644527"/>
                <a:ext cx="122093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/>
                  <a:t>流失预测模型</a:t>
                </a: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06F0337-0092-40E4-AC09-FB486514B9D5}"/>
                  </a:ext>
                </a:extLst>
              </p:cNvPr>
              <p:cNvSpPr/>
              <p:nvPr/>
            </p:nvSpPr>
            <p:spPr>
              <a:xfrm>
                <a:off x="2520648" y="4693224"/>
                <a:ext cx="954107" cy="24622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000" dirty="0"/>
                  <a:t>活跃预测模型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6E4F4E8-0167-4955-9AE6-3F0B52BD26F6}"/>
                  </a:ext>
                </a:extLst>
              </p:cNvPr>
              <p:cNvSpPr/>
              <p:nvPr/>
            </p:nvSpPr>
            <p:spPr>
              <a:xfrm>
                <a:off x="2520649" y="5011023"/>
                <a:ext cx="954107" cy="24622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000" dirty="0"/>
                  <a:t>属性预测模型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8477B36-DC6D-49C2-AB32-BC6489EF85B8}"/>
                  </a:ext>
                </a:extLst>
              </p:cNvPr>
              <p:cNvSpPr/>
              <p:nvPr/>
            </p:nvSpPr>
            <p:spPr>
              <a:xfrm>
                <a:off x="2520649" y="5244595"/>
                <a:ext cx="954107" cy="24622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000" dirty="0"/>
                  <a:t>流失预测模型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145AEBE0-9C5A-4E06-8D7B-F7AB1B7DD2A4}"/>
                  </a:ext>
                </a:extLst>
              </p:cNvPr>
              <p:cNvSpPr/>
              <p:nvPr/>
            </p:nvSpPr>
            <p:spPr>
              <a:xfrm>
                <a:off x="3474755" y="4686900"/>
                <a:ext cx="825867" cy="24622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000" dirty="0"/>
                  <a:t>忠诚度模型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305FA20-15B3-4762-9541-95EF18B7878F}"/>
                  </a:ext>
                </a:extLst>
              </p:cNvPr>
              <p:cNvSpPr/>
              <p:nvPr/>
            </p:nvSpPr>
            <p:spPr>
              <a:xfrm>
                <a:off x="3520139" y="5003509"/>
                <a:ext cx="954107" cy="24622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000" dirty="0"/>
                  <a:t>特定行为预测</a:t>
                </a: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EE1366F8-06B1-4C04-AF94-C170F06373F9}"/>
                  </a:ext>
                </a:extLst>
              </p:cNvPr>
              <p:cNvSpPr/>
              <p:nvPr/>
            </p:nvSpPr>
            <p:spPr>
              <a:xfrm>
                <a:off x="3474757" y="5265679"/>
                <a:ext cx="697627" cy="24622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000" dirty="0"/>
                  <a:t>品类分群</a:t>
                </a: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3928B0B-1980-471E-92D4-99E97F1C7028}"/>
                  </a:ext>
                </a:extLst>
              </p:cNvPr>
              <p:cNvSpPr/>
              <p:nvPr/>
            </p:nvSpPr>
            <p:spPr>
              <a:xfrm>
                <a:off x="4502601" y="4698611"/>
                <a:ext cx="697627" cy="24622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000" dirty="0"/>
                  <a:t>情感分析</a:t>
                </a: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D794927-59E1-48F8-BF00-B187A5707F66}"/>
                  </a:ext>
                </a:extLst>
              </p:cNvPr>
              <p:cNvSpPr/>
              <p:nvPr/>
            </p:nvSpPr>
            <p:spPr>
              <a:xfrm>
                <a:off x="4448926" y="5009123"/>
                <a:ext cx="972542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/>
                  <a:t>RFM</a:t>
                </a:r>
                <a:r>
                  <a:rPr lang="zh-CN" altLang="en-US" sz="1600" dirty="0"/>
                  <a:t>模型</a:t>
                </a: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84AB141-7725-4D5F-B5DB-37B433CDB8F5}"/>
                  </a:ext>
                </a:extLst>
              </p:cNvPr>
              <p:cNvSpPr/>
              <p:nvPr/>
            </p:nvSpPr>
            <p:spPr>
              <a:xfrm>
                <a:off x="2834489" y="5636388"/>
                <a:ext cx="1184513" cy="4377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聚类算法</a:t>
                </a: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160C25F1-82A6-4EDD-99E1-83E4CFC8CE53}"/>
                  </a:ext>
                </a:extLst>
              </p:cNvPr>
              <p:cNvSpPr/>
              <p:nvPr/>
            </p:nvSpPr>
            <p:spPr>
              <a:xfrm>
                <a:off x="4072377" y="5664224"/>
                <a:ext cx="1173675" cy="4377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分类算法</a:t>
                </a: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AA7D264D-E9EF-44F7-B294-67CF94129868}"/>
                  </a:ext>
                </a:extLst>
              </p:cNvPr>
              <p:cNvSpPr/>
              <p:nvPr/>
            </p:nvSpPr>
            <p:spPr>
              <a:xfrm>
                <a:off x="1751226" y="6139685"/>
                <a:ext cx="1675519" cy="4377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自然语言处理</a:t>
                </a: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A57BF340-AB25-476E-89F6-8557AF24B462}"/>
                  </a:ext>
                </a:extLst>
              </p:cNvPr>
              <p:cNvSpPr/>
              <p:nvPr/>
            </p:nvSpPr>
            <p:spPr>
              <a:xfrm>
                <a:off x="3636263" y="6169010"/>
                <a:ext cx="1254227" cy="4377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关联规则</a:t>
                </a: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1D2AAF7-7E75-4013-874E-2AAACC26B7E6}"/>
              </a:ext>
            </a:extLst>
          </p:cNvPr>
          <p:cNvGrpSpPr/>
          <p:nvPr/>
        </p:nvGrpSpPr>
        <p:grpSpPr>
          <a:xfrm>
            <a:off x="7991062" y="1646112"/>
            <a:ext cx="2462778" cy="1782887"/>
            <a:chOff x="8495326" y="1937503"/>
            <a:chExt cx="1825559" cy="147761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AC0D050-1DA9-4BCB-BE4B-907B9223EBA4}"/>
                </a:ext>
              </a:extLst>
            </p:cNvPr>
            <p:cNvSpPr txBox="1"/>
            <p:nvPr/>
          </p:nvSpPr>
          <p:spPr>
            <a:xfrm>
              <a:off x="8509840" y="3045789"/>
              <a:ext cx="1811045" cy="369332"/>
            </a:xfrm>
            <a:prstGeom prst="rect">
              <a:avLst/>
            </a:prstGeom>
            <a:solidFill>
              <a:srgbClr val="FF6378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        用户定性画像</a:t>
              </a:r>
            </a:p>
          </p:txBody>
        </p:sp>
        <p:grpSp>
          <p:nvGrpSpPr>
            <p:cNvPr id="138" name="Group 154">
              <a:extLst>
                <a:ext uri="{FF2B5EF4-FFF2-40B4-BE49-F238E27FC236}">
                  <a16:creationId xmlns:a16="http://schemas.microsoft.com/office/drawing/2014/main" id="{EB6C045C-88F2-48E4-8740-4843A732FD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495326" y="1937503"/>
              <a:ext cx="773828" cy="992236"/>
              <a:chOff x="2186" y="1093"/>
              <a:chExt cx="2133" cy="2134"/>
            </a:xfrm>
          </p:grpSpPr>
          <p:sp>
            <p:nvSpPr>
              <p:cNvPr id="139" name="AutoShape 153">
                <a:extLst>
                  <a:ext uri="{FF2B5EF4-FFF2-40B4-BE49-F238E27FC236}">
                    <a16:creationId xmlns:a16="http://schemas.microsoft.com/office/drawing/2014/main" id="{9F3515CA-936C-406F-B32C-1E24E00B437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186" y="1093"/>
                <a:ext cx="2133" cy="2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140" name="Group 355">
                <a:extLst>
                  <a:ext uri="{FF2B5EF4-FFF2-40B4-BE49-F238E27FC236}">
                    <a16:creationId xmlns:a16="http://schemas.microsoft.com/office/drawing/2014/main" id="{55513EE0-13A0-413A-95C7-7C14D7EADB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6" y="1093"/>
                <a:ext cx="2133" cy="2134"/>
                <a:chOff x="2186" y="1093"/>
                <a:chExt cx="2133" cy="2134"/>
              </a:xfrm>
            </p:grpSpPr>
            <p:sp>
              <p:nvSpPr>
                <p:cNvPr id="163" name="Rectangle 155">
                  <a:extLst>
                    <a:ext uri="{FF2B5EF4-FFF2-40B4-BE49-F238E27FC236}">
                      <a16:creationId xmlns:a16="http://schemas.microsoft.com/office/drawing/2014/main" id="{68F9F521-6467-4AF1-BE57-83D4C3537E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6" y="1093"/>
                  <a:ext cx="2133" cy="2134"/>
                </a:xfrm>
                <a:prstGeom prst="rect">
                  <a:avLst/>
                </a:prstGeom>
                <a:solidFill>
                  <a:srgbClr val="FF63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64" name="Rectangle 156">
                  <a:extLst>
                    <a:ext uri="{FF2B5EF4-FFF2-40B4-BE49-F238E27FC236}">
                      <a16:creationId xmlns:a16="http://schemas.microsoft.com/office/drawing/2014/main" id="{59242AE4-4232-4854-89C0-AB57D97808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6" y="1093"/>
                  <a:ext cx="2133" cy="2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65" name="Freeform 157">
                  <a:extLst>
                    <a:ext uri="{FF2B5EF4-FFF2-40B4-BE49-F238E27FC236}">
                      <a16:creationId xmlns:a16="http://schemas.microsoft.com/office/drawing/2014/main" id="{7517FA37-F83A-4AAB-A727-814FCAEA9C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4" y="1437"/>
                  <a:ext cx="54" cy="107"/>
                </a:xfrm>
                <a:custGeom>
                  <a:avLst/>
                  <a:gdLst>
                    <a:gd name="T0" fmla="*/ 3 w 23"/>
                    <a:gd name="T1" fmla="*/ 23 h 45"/>
                    <a:gd name="T2" fmla="*/ 23 w 23"/>
                    <a:gd name="T3" fmla="*/ 3 h 45"/>
                    <a:gd name="T4" fmla="*/ 23 w 23"/>
                    <a:gd name="T5" fmla="*/ 0 h 45"/>
                    <a:gd name="T6" fmla="*/ 0 w 23"/>
                    <a:gd name="T7" fmla="*/ 23 h 45"/>
                    <a:gd name="T8" fmla="*/ 23 w 23"/>
                    <a:gd name="T9" fmla="*/ 45 h 45"/>
                    <a:gd name="T10" fmla="*/ 23 w 23"/>
                    <a:gd name="T11" fmla="*/ 43 h 45"/>
                    <a:gd name="T12" fmla="*/ 3 w 23"/>
                    <a:gd name="T13" fmla="*/ 23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45">
                      <a:moveTo>
                        <a:pt x="3" y="23"/>
                      </a:moveTo>
                      <a:cubicBezTo>
                        <a:pt x="3" y="12"/>
                        <a:pt x="12" y="3"/>
                        <a:pt x="23" y="3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0" y="0"/>
                        <a:pt x="0" y="10"/>
                        <a:pt x="0" y="23"/>
                      </a:cubicBezTo>
                      <a:cubicBezTo>
                        <a:pt x="0" y="35"/>
                        <a:pt x="10" y="45"/>
                        <a:pt x="23" y="45"/>
                      </a:cubicBezTo>
                      <a:cubicBezTo>
                        <a:pt x="23" y="43"/>
                        <a:pt x="23" y="43"/>
                        <a:pt x="23" y="43"/>
                      </a:cubicBezTo>
                      <a:cubicBezTo>
                        <a:pt x="12" y="42"/>
                        <a:pt x="3" y="34"/>
                        <a:pt x="3" y="23"/>
                      </a:cubicBez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66" name="Freeform 158">
                  <a:extLst>
                    <a:ext uri="{FF2B5EF4-FFF2-40B4-BE49-F238E27FC236}">
                      <a16:creationId xmlns:a16="http://schemas.microsoft.com/office/drawing/2014/main" id="{CE003852-3088-47E4-A7BB-7C9672E186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98" y="1437"/>
                  <a:ext cx="53" cy="107"/>
                </a:xfrm>
                <a:custGeom>
                  <a:avLst/>
                  <a:gdLst>
                    <a:gd name="T0" fmla="*/ 22 w 22"/>
                    <a:gd name="T1" fmla="*/ 23 h 45"/>
                    <a:gd name="T2" fmla="*/ 0 w 22"/>
                    <a:gd name="T3" fmla="*/ 0 h 45"/>
                    <a:gd name="T4" fmla="*/ 0 w 22"/>
                    <a:gd name="T5" fmla="*/ 0 h 45"/>
                    <a:gd name="T6" fmla="*/ 0 w 22"/>
                    <a:gd name="T7" fmla="*/ 3 h 45"/>
                    <a:gd name="T8" fmla="*/ 0 w 22"/>
                    <a:gd name="T9" fmla="*/ 3 h 45"/>
                    <a:gd name="T10" fmla="*/ 20 w 22"/>
                    <a:gd name="T11" fmla="*/ 23 h 45"/>
                    <a:gd name="T12" fmla="*/ 0 w 22"/>
                    <a:gd name="T13" fmla="*/ 43 h 45"/>
                    <a:gd name="T14" fmla="*/ 0 w 22"/>
                    <a:gd name="T15" fmla="*/ 43 h 45"/>
                    <a:gd name="T16" fmla="*/ 0 w 22"/>
                    <a:gd name="T17" fmla="*/ 45 h 45"/>
                    <a:gd name="T18" fmla="*/ 0 w 22"/>
                    <a:gd name="T19" fmla="*/ 45 h 45"/>
                    <a:gd name="T20" fmla="*/ 22 w 22"/>
                    <a:gd name="T21" fmla="*/ 23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" h="45">
                      <a:moveTo>
                        <a:pt x="22" y="23"/>
                      </a:moveTo>
                      <a:cubicBezTo>
                        <a:pt x="22" y="10"/>
                        <a:pt x="12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1" y="3"/>
                        <a:pt x="20" y="12"/>
                        <a:pt x="20" y="23"/>
                      </a:cubicBezTo>
                      <a:cubicBezTo>
                        <a:pt x="20" y="34"/>
                        <a:pt x="11" y="43"/>
                        <a:pt x="0" y="43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2" y="45"/>
                        <a:pt x="22" y="35"/>
                        <a:pt x="22" y="23"/>
                      </a:cubicBez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67" name="Freeform 159">
                  <a:extLst>
                    <a:ext uri="{FF2B5EF4-FFF2-40B4-BE49-F238E27FC236}">
                      <a16:creationId xmlns:a16="http://schemas.microsoft.com/office/drawing/2014/main" id="{D2B1B93D-96AA-418D-B8AA-75EFF2373C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98" y="1446"/>
                  <a:ext cx="43" cy="88"/>
                </a:xfrm>
                <a:custGeom>
                  <a:avLst/>
                  <a:gdLst>
                    <a:gd name="T0" fmla="*/ 0 w 18"/>
                    <a:gd name="T1" fmla="*/ 37 h 37"/>
                    <a:gd name="T2" fmla="*/ 18 w 18"/>
                    <a:gd name="T3" fmla="*/ 19 h 37"/>
                    <a:gd name="T4" fmla="*/ 0 w 18"/>
                    <a:gd name="T5" fmla="*/ 0 h 37"/>
                    <a:gd name="T6" fmla="*/ 0 w 18"/>
                    <a:gd name="T7" fmla="*/ 0 h 37"/>
                    <a:gd name="T8" fmla="*/ 0 w 18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7">
                      <a:moveTo>
                        <a:pt x="0" y="37"/>
                      </a:moveTo>
                      <a:cubicBezTo>
                        <a:pt x="10" y="37"/>
                        <a:pt x="18" y="29"/>
                        <a:pt x="18" y="19"/>
                      </a:cubicBezTo>
                      <a:cubicBezTo>
                        <a:pt x="18" y="9"/>
                        <a:pt x="1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68" name="Freeform 160">
                  <a:extLst>
                    <a:ext uri="{FF2B5EF4-FFF2-40B4-BE49-F238E27FC236}">
                      <a16:creationId xmlns:a16="http://schemas.microsoft.com/office/drawing/2014/main" id="{F5855938-5871-43C3-9236-F3BBCA88FC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3" y="1446"/>
                  <a:ext cx="45" cy="88"/>
                </a:xfrm>
                <a:custGeom>
                  <a:avLst/>
                  <a:gdLst>
                    <a:gd name="T0" fmla="*/ 0 w 19"/>
                    <a:gd name="T1" fmla="*/ 19 h 37"/>
                    <a:gd name="T2" fmla="*/ 19 w 19"/>
                    <a:gd name="T3" fmla="*/ 37 h 37"/>
                    <a:gd name="T4" fmla="*/ 19 w 19"/>
                    <a:gd name="T5" fmla="*/ 0 h 37"/>
                    <a:gd name="T6" fmla="*/ 0 w 19"/>
                    <a:gd name="T7" fmla="*/ 19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37">
                      <a:moveTo>
                        <a:pt x="0" y="19"/>
                      </a:moveTo>
                      <a:cubicBezTo>
                        <a:pt x="0" y="29"/>
                        <a:pt x="9" y="37"/>
                        <a:pt x="19" y="37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9" y="0"/>
                        <a:pt x="0" y="9"/>
                        <a:pt x="0" y="19"/>
                      </a:cubicBez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69" name="Freeform 161">
                  <a:extLst>
                    <a:ext uri="{FF2B5EF4-FFF2-40B4-BE49-F238E27FC236}">
                      <a16:creationId xmlns:a16="http://schemas.microsoft.com/office/drawing/2014/main" id="{B0EBB876-B9FC-48A4-B74D-56F7429B88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1" y="1444"/>
                  <a:ext cx="47" cy="95"/>
                </a:xfrm>
                <a:custGeom>
                  <a:avLst/>
                  <a:gdLst>
                    <a:gd name="T0" fmla="*/ 0 w 20"/>
                    <a:gd name="T1" fmla="*/ 20 h 40"/>
                    <a:gd name="T2" fmla="*/ 20 w 20"/>
                    <a:gd name="T3" fmla="*/ 40 h 40"/>
                    <a:gd name="T4" fmla="*/ 20 w 20"/>
                    <a:gd name="T5" fmla="*/ 39 h 40"/>
                    <a:gd name="T6" fmla="*/ 1 w 20"/>
                    <a:gd name="T7" fmla="*/ 20 h 40"/>
                    <a:gd name="T8" fmla="*/ 20 w 20"/>
                    <a:gd name="T9" fmla="*/ 0 h 40"/>
                    <a:gd name="T10" fmla="*/ 20 w 20"/>
                    <a:gd name="T11" fmla="*/ 0 h 40"/>
                    <a:gd name="T12" fmla="*/ 0 w 20"/>
                    <a:gd name="T13" fmla="*/ 2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40">
                      <a:moveTo>
                        <a:pt x="0" y="20"/>
                      </a:moveTo>
                      <a:cubicBezTo>
                        <a:pt x="0" y="31"/>
                        <a:pt x="9" y="39"/>
                        <a:pt x="20" y="40"/>
                      </a:cubicBezTo>
                      <a:cubicBezTo>
                        <a:pt x="20" y="39"/>
                        <a:pt x="20" y="39"/>
                        <a:pt x="20" y="39"/>
                      </a:cubicBezTo>
                      <a:cubicBezTo>
                        <a:pt x="9" y="39"/>
                        <a:pt x="1" y="30"/>
                        <a:pt x="1" y="20"/>
                      </a:cubicBezTo>
                      <a:cubicBezTo>
                        <a:pt x="1" y="9"/>
                        <a:pt x="9" y="1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9" y="0"/>
                        <a:pt x="0" y="9"/>
                        <a:pt x="0" y="20"/>
                      </a:cubicBez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70" name="Freeform 162">
                  <a:extLst>
                    <a:ext uri="{FF2B5EF4-FFF2-40B4-BE49-F238E27FC236}">
                      <a16:creationId xmlns:a16="http://schemas.microsoft.com/office/drawing/2014/main" id="{A857F60B-2158-4A83-B72C-10ADC14E8C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98" y="1444"/>
                  <a:ext cx="48" cy="95"/>
                </a:xfrm>
                <a:custGeom>
                  <a:avLst/>
                  <a:gdLst>
                    <a:gd name="T0" fmla="*/ 0 w 20"/>
                    <a:gd name="T1" fmla="*/ 0 h 40"/>
                    <a:gd name="T2" fmla="*/ 19 w 20"/>
                    <a:gd name="T3" fmla="*/ 20 h 40"/>
                    <a:gd name="T4" fmla="*/ 0 w 20"/>
                    <a:gd name="T5" fmla="*/ 39 h 40"/>
                    <a:gd name="T6" fmla="*/ 0 w 20"/>
                    <a:gd name="T7" fmla="*/ 39 h 40"/>
                    <a:gd name="T8" fmla="*/ 0 w 20"/>
                    <a:gd name="T9" fmla="*/ 40 h 40"/>
                    <a:gd name="T10" fmla="*/ 0 w 20"/>
                    <a:gd name="T11" fmla="*/ 40 h 40"/>
                    <a:gd name="T12" fmla="*/ 20 w 20"/>
                    <a:gd name="T13" fmla="*/ 20 h 40"/>
                    <a:gd name="T14" fmla="*/ 0 w 20"/>
                    <a:gd name="T15" fmla="*/ 0 h 40"/>
                    <a:gd name="T16" fmla="*/ 0 w 20"/>
                    <a:gd name="T17" fmla="*/ 0 h 40"/>
                    <a:gd name="T18" fmla="*/ 0 w 20"/>
                    <a:gd name="T19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" h="40">
                      <a:moveTo>
                        <a:pt x="0" y="0"/>
                      </a:moveTo>
                      <a:cubicBezTo>
                        <a:pt x="10" y="0"/>
                        <a:pt x="19" y="9"/>
                        <a:pt x="19" y="20"/>
                      </a:cubicBezTo>
                      <a:cubicBezTo>
                        <a:pt x="19" y="30"/>
                        <a:pt x="10" y="39"/>
                        <a:pt x="0" y="39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1" y="40"/>
                        <a:pt x="20" y="31"/>
                        <a:pt x="20" y="20"/>
                      </a:cubicBezTo>
                      <a:cubicBezTo>
                        <a:pt x="20" y="9"/>
                        <a:pt x="1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71" name="Freeform 163">
                  <a:extLst>
                    <a:ext uri="{FF2B5EF4-FFF2-40B4-BE49-F238E27FC236}">
                      <a16:creationId xmlns:a16="http://schemas.microsoft.com/office/drawing/2014/main" id="{8C86F47B-C67C-4F5D-AA62-61AD3AABEF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98" y="1444"/>
                  <a:ext cx="45" cy="92"/>
                </a:xfrm>
                <a:custGeom>
                  <a:avLst/>
                  <a:gdLst>
                    <a:gd name="T0" fmla="*/ 19 w 19"/>
                    <a:gd name="T1" fmla="*/ 20 h 39"/>
                    <a:gd name="T2" fmla="*/ 0 w 19"/>
                    <a:gd name="T3" fmla="*/ 0 h 39"/>
                    <a:gd name="T4" fmla="*/ 0 w 19"/>
                    <a:gd name="T5" fmla="*/ 0 h 39"/>
                    <a:gd name="T6" fmla="*/ 0 w 19"/>
                    <a:gd name="T7" fmla="*/ 1 h 39"/>
                    <a:gd name="T8" fmla="*/ 0 w 19"/>
                    <a:gd name="T9" fmla="*/ 1 h 39"/>
                    <a:gd name="T10" fmla="*/ 18 w 19"/>
                    <a:gd name="T11" fmla="*/ 20 h 39"/>
                    <a:gd name="T12" fmla="*/ 0 w 19"/>
                    <a:gd name="T13" fmla="*/ 38 h 39"/>
                    <a:gd name="T14" fmla="*/ 0 w 19"/>
                    <a:gd name="T15" fmla="*/ 38 h 39"/>
                    <a:gd name="T16" fmla="*/ 0 w 19"/>
                    <a:gd name="T17" fmla="*/ 39 h 39"/>
                    <a:gd name="T18" fmla="*/ 0 w 19"/>
                    <a:gd name="T19" fmla="*/ 39 h 39"/>
                    <a:gd name="T20" fmla="*/ 19 w 19"/>
                    <a:gd name="T21" fmla="*/ 2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" h="39">
                      <a:moveTo>
                        <a:pt x="19" y="20"/>
                      </a:moveTo>
                      <a:cubicBezTo>
                        <a:pt x="19" y="9"/>
                        <a:pt x="1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0" y="1"/>
                        <a:pt x="18" y="10"/>
                        <a:pt x="18" y="20"/>
                      </a:cubicBezTo>
                      <a:cubicBezTo>
                        <a:pt x="18" y="30"/>
                        <a:pt x="10" y="38"/>
                        <a:pt x="0" y="38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10" y="39"/>
                        <a:pt x="19" y="30"/>
                        <a:pt x="19" y="20"/>
                      </a:cubicBez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72" name="Freeform 164">
                  <a:extLst>
                    <a:ext uri="{FF2B5EF4-FFF2-40B4-BE49-F238E27FC236}">
                      <a16:creationId xmlns:a16="http://schemas.microsoft.com/office/drawing/2014/main" id="{1CE2BA2F-F81F-4541-A657-EECA2983C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3" y="1444"/>
                  <a:ext cx="45" cy="92"/>
                </a:xfrm>
                <a:custGeom>
                  <a:avLst/>
                  <a:gdLst>
                    <a:gd name="T0" fmla="*/ 0 w 19"/>
                    <a:gd name="T1" fmla="*/ 20 h 39"/>
                    <a:gd name="T2" fmla="*/ 19 w 19"/>
                    <a:gd name="T3" fmla="*/ 1 h 39"/>
                    <a:gd name="T4" fmla="*/ 19 w 19"/>
                    <a:gd name="T5" fmla="*/ 0 h 39"/>
                    <a:gd name="T6" fmla="*/ 0 w 19"/>
                    <a:gd name="T7" fmla="*/ 20 h 39"/>
                    <a:gd name="T8" fmla="*/ 19 w 19"/>
                    <a:gd name="T9" fmla="*/ 39 h 39"/>
                    <a:gd name="T10" fmla="*/ 19 w 19"/>
                    <a:gd name="T11" fmla="*/ 38 h 39"/>
                    <a:gd name="T12" fmla="*/ 0 w 19"/>
                    <a:gd name="T13" fmla="*/ 2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39">
                      <a:moveTo>
                        <a:pt x="0" y="20"/>
                      </a:moveTo>
                      <a:cubicBezTo>
                        <a:pt x="0" y="10"/>
                        <a:pt x="9" y="1"/>
                        <a:pt x="19" y="1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8" y="1"/>
                        <a:pt x="0" y="9"/>
                        <a:pt x="0" y="20"/>
                      </a:cubicBezTo>
                      <a:cubicBezTo>
                        <a:pt x="0" y="30"/>
                        <a:pt x="8" y="39"/>
                        <a:pt x="19" y="39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9" y="38"/>
                        <a:pt x="0" y="30"/>
                        <a:pt x="0" y="20"/>
                      </a:cubicBez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73" name="Freeform 165">
                  <a:extLst>
                    <a:ext uri="{FF2B5EF4-FFF2-40B4-BE49-F238E27FC236}">
                      <a16:creationId xmlns:a16="http://schemas.microsoft.com/office/drawing/2014/main" id="{5F25F58A-8DC4-44FB-8FEB-746FED15C7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4" y="1411"/>
                  <a:ext cx="14" cy="21"/>
                </a:xfrm>
                <a:custGeom>
                  <a:avLst/>
                  <a:gdLst>
                    <a:gd name="T0" fmla="*/ 10 w 14"/>
                    <a:gd name="T1" fmla="*/ 7 h 21"/>
                    <a:gd name="T2" fmla="*/ 0 w 14"/>
                    <a:gd name="T3" fmla="*/ 21 h 21"/>
                    <a:gd name="T4" fmla="*/ 14 w 14"/>
                    <a:gd name="T5" fmla="*/ 21 h 21"/>
                    <a:gd name="T6" fmla="*/ 14 w 14"/>
                    <a:gd name="T7" fmla="*/ 0 h 21"/>
                    <a:gd name="T8" fmla="*/ 10 w 14"/>
                    <a:gd name="T9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1">
                      <a:moveTo>
                        <a:pt x="10" y="7"/>
                      </a:moveTo>
                      <a:lnTo>
                        <a:pt x="0" y="21"/>
                      </a:lnTo>
                      <a:lnTo>
                        <a:pt x="14" y="21"/>
                      </a:lnTo>
                      <a:lnTo>
                        <a:pt x="14" y="0"/>
                      </a:lnTo>
                      <a:lnTo>
                        <a:pt x="10" y="7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74" name="Freeform 166">
                  <a:extLst>
                    <a:ext uri="{FF2B5EF4-FFF2-40B4-BE49-F238E27FC236}">
                      <a16:creationId xmlns:a16="http://schemas.microsoft.com/office/drawing/2014/main" id="{4F224BD9-AD7A-402D-944A-0B8C8D2788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98" y="1406"/>
                  <a:ext cx="19" cy="26"/>
                </a:xfrm>
                <a:custGeom>
                  <a:avLst/>
                  <a:gdLst>
                    <a:gd name="T0" fmla="*/ 19 w 19"/>
                    <a:gd name="T1" fmla="*/ 26 h 26"/>
                    <a:gd name="T2" fmla="*/ 12 w 19"/>
                    <a:gd name="T3" fmla="*/ 12 h 26"/>
                    <a:gd name="T4" fmla="*/ 3 w 19"/>
                    <a:gd name="T5" fmla="*/ 0 h 26"/>
                    <a:gd name="T6" fmla="*/ 0 w 19"/>
                    <a:gd name="T7" fmla="*/ 5 h 26"/>
                    <a:gd name="T8" fmla="*/ 0 w 19"/>
                    <a:gd name="T9" fmla="*/ 26 h 26"/>
                    <a:gd name="T10" fmla="*/ 3 w 19"/>
                    <a:gd name="T11" fmla="*/ 26 h 26"/>
                    <a:gd name="T12" fmla="*/ 19 w 19"/>
                    <a:gd name="T13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6">
                      <a:moveTo>
                        <a:pt x="19" y="26"/>
                      </a:moveTo>
                      <a:lnTo>
                        <a:pt x="12" y="12"/>
                      </a:lnTo>
                      <a:lnTo>
                        <a:pt x="3" y="0"/>
                      </a:lnTo>
                      <a:lnTo>
                        <a:pt x="0" y="5"/>
                      </a:lnTo>
                      <a:lnTo>
                        <a:pt x="0" y="26"/>
                      </a:lnTo>
                      <a:lnTo>
                        <a:pt x="3" y="26"/>
                      </a:lnTo>
                      <a:lnTo>
                        <a:pt x="19" y="26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75" name="Freeform 167">
                  <a:extLst>
                    <a:ext uri="{FF2B5EF4-FFF2-40B4-BE49-F238E27FC236}">
                      <a16:creationId xmlns:a16="http://schemas.microsoft.com/office/drawing/2014/main" id="{FBDBDFE2-435C-4F7A-B8B4-69746E4DA3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7" y="1420"/>
                  <a:ext cx="29" cy="31"/>
                </a:xfrm>
                <a:custGeom>
                  <a:avLst/>
                  <a:gdLst>
                    <a:gd name="T0" fmla="*/ 26 w 29"/>
                    <a:gd name="T1" fmla="*/ 31 h 31"/>
                    <a:gd name="T2" fmla="*/ 29 w 29"/>
                    <a:gd name="T3" fmla="*/ 17 h 31"/>
                    <a:gd name="T4" fmla="*/ 29 w 29"/>
                    <a:gd name="T5" fmla="*/ 0 h 31"/>
                    <a:gd name="T6" fmla="*/ 15 w 29"/>
                    <a:gd name="T7" fmla="*/ 7 h 31"/>
                    <a:gd name="T8" fmla="*/ 0 w 29"/>
                    <a:gd name="T9" fmla="*/ 14 h 31"/>
                    <a:gd name="T10" fmla="*/ 15 w 29"/>
                    <a:gd name="T11" fmla="*/ 24 h 31"/>
                    <a:gd name="T12" fmla="*/ 26 w 29"/>
                    <a:gd name="T13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" h="31">
                      <a:moveTo>
                        <a:pt x="26" y="31"/>
                      </a:moveTo>
                      <a:lnTo>
                        <a:pt x="29" y="17"/>
                      </a:lnTo>
                      <a:lnTo>
                        <a:pt x="29" y="0"/>
                      </a:lnTo>
                      <a:lnTo>
                        <a:pt x="15" y="7"/>
                      </a:lnTo>
                      <a:lnTo>
                        <a:pt x="0" y="14"/>
                      </a:lnTo>
                      <a:lnTo>
                        <a:pt x="15" y="24"/>
                      </a:lnTo>
                      <a:lnTo>
                        <a:pt x="26" y="31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76" name="Freeform 168">
                  <a:extLst>
                    <a:ext uri="{FF2B5EF4-FFF2-40B4-BE49-F238E27FC236}">
                      <a16:creationId xmlns:a16="http://schemas.microsoft.com/office/drawing/2014/main" id="{A9397A65-861E-4853-AD95-98B477316D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6" y="1453"/>
                  <a:ext cx="31" cy="29"/>
                </a:xfrm>
                <a:custGeom>
                  <a:avLst/>
                  <a:gdLst>
                    <a:gd name="T0" fmla="*/ 5 w 31"/>
                    <a:gd name="T1" fmla="*/ 15 h 29"/>
                    <a:gd name="T2" fmla="*/ 12 w 31"/>
                    <a:gd name="T3" fmla="*/ 29 h 29"/>
                    <a:gd name="T4" fmla="*/ 21 w 31"/>
                    <a:gd name="T5" fmla="*/ 17 h 29"/>
                    <a:gd name="T6" fmla="*/ 31 w 31"/>
                    <a:gd name="T7" fmla="*/ 5 h 29"/>
                    <a:gd name="T8" fmla="*/ 14 w 31"/>
                    <a:gd name="T9" fmla="*/ 3 h 29"/>
                    <a:gd name="T10" fmla="*/ 0 w 31"/>
                    <a:gd name="T11" fmla="*/ 0 h 29"/>
                    <a:gd name="T12" fmla="*/ 5 w 31"/>
                    <a:gd name="T13" fmla="*/ 15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29">
                      <a:moveTo>
                        <a:pt x="5" y="15"/>
                      </a:moveTo>
                      <a:lnTo>
                        <a:pt x="12" y="29"/>
                      </a:lnTo>
                      <a:lnTo>
                        <a:pt x="21" y="17"/>
                      </a:lnTo>
                      <a:lnTo>
                        <a:pt x="31" y="5"/>
                      </a:lnTo>
                      <a:lnTo>
                        <a:pt x="14" y="3"/>
                      </a:lnTo>
                      <a:lnTo>
                        <a:pt x="0" y="0"/>
                      </a:lnTo>
                      <a:lnTo>
                        <a:pt x="5" y="15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77" name="Freeform 169">
                  <a:extLst>
                    <a:ext uri="{FF2B5EF4-FFF2-40B4-BE49-F238E27FC236}">
                      <a16:creationId xmlns:a16="http://schemas.microsoft.com/office/drawing/2014/main" id="{B745C626-B26F-41DF-B957-68A0A01BB8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3" y="1484"/>
                  <a:ext cx="28" cy="33"/>
                </a:xfrm>
                <a:custGeom>
                  <a:avLst/>
                  <a:gdLst>
                    <a:gd name="T0" fmla="*/ 17 w 28"/>
                    <a:gd name="T1" fmla="*/ 12 h 33"/>
                    <a:gd name="T2" fmla="*/ 5 w 28"/>
                    <a:gd name="T3" fmla="*/ 0 h 33"/>
                    <a:gd name="T4" fmla="*/ 2 w 28"/>
                    <a:gd name="T5" fmla="*/ 17 h 33"/>
                    <a:gd name="T6" fmla="*/ 0 w 28"/>
                    <a:gd name="T7" fmla="*/ 33 h 33"/>
                    <a:gd name="T8" fmla="*/ 14 w 28"/>
                    <a:gd name="T9" fmla="*/ 26 h 33"/>
                    <a:gd name="T10" fmla="*/ 28 w 28"/>
                    <a:gd name="T11" fmla="*/ 22 h 33"/>
                    <a:gd name="T12" fmla="*/ 17 w 28"/>
                    <a:gd name="T13" fmla="*/ 12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33">
                      <a:moveTo>
                        <a:pt x="17" y="12"/>
                      </a:moveTo>
                      <a:lnTo>
                        <a:pt x="5" y="0"/>
                      </a:lnTo>
                      <a:lnTo>
                        <a:pt x="2" y="17"/>
                      </a:lnTo>
                      <a:lnTo>
                        <a:pt x="0" y="33"/>
                      </a:lnTo>
                      <a:lnTo>
                        <a:pt x="14" y="26"/>
                      </a:lnTo>
                      <a:lnTo>
                        <a:pt x="28" y="22"/>
                      </a:lnTo>
                      <a:lnTo>
                        <a:pt x="17" y="12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78" name="Freeform 170">
                  <a:extLst>
                    <a:ext uri="{FF2B5EF4-FFF2-40B4-BE49-F238E27FC236}">
                      <a16:creationId xmlns:a16="http://schemas.microsoft.com/office/drawing/2014/main" id="{9ADA3D76-628F-4627-A23C-C62169B1E3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9" y="1520"/>
                  <a:ext cx="31" cy="31"/>
                </a:xfrm>
                <a:custGeom>
                  <a:avLst/>
                  <a:gdLst>
                    <a:gd name="T0" fmla="*/ 22 w 31"/>
                    <a:gd name="T1" fmla="*/ 0 h 31"/>
                    <a:gd name="T2" fmla="*/ 12 w 31"/>
                    <a:gd name="T3" fmla="*/ 12 h 31"/>
                    <a:gd name="T4" fmla="*/ 0 w 31"/>
                    <a:gd name="T5" fmla="*/ 21 h 31"/>
                    <a:gd name="T6" fmla="*/ 14 w 31"/>
                    <a:gd name="T7" fmla="*/ 26 h 31"/>
                    <a:gd name="T8" fmla="*/ 31 w 31"/>
                    <a:gd name="T9" fmla="*/ 31 h 31"/>
                    <a:gd name="T10" fmla="*/ 26 w 31"/>
                    <a:gd name="T11" fmla="*/ 14 h 31"/>
                    <a:gd name="T12" fmla="*/ 22 w 31"/>
                    <a:gd name="T13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1">
                      <a:moveTo>
                        <a:pt x="22" y="0"/>
                      </a:moveTo>
                      <a:lnTo>
                        <a:pt x="12" y="12"/>
                      </a:lnTo>
                      <a:lnTo>
                        <a:pt x="0" y="21"/>
                      </a:lnTo>
                      <a:lnTo>
                        <a:pt x="14" y="26"/>
                      </a:lnTo>
                      <a:lnTo>
                        <a:pt x="31" y="31"/>
                      </a:lnTo>
                      <a:lnTo>
                        <a:pt x="26" y="14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79" name="Freeform 171">
                  <a:extLst>
                    <a:ext uri="{FF2B5EF4-FFF2-40B4-BE49-F238E27FC236}">
                      <a16:creationId xmlns:a16="http://schemas.microsoft.com/office/drawing/2014/main" id="{D69B1AD0-857D-4EDE-906B-8644357DDA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98" y="1544"/>
                  <a:ext cx="29" cy="30"/>
                </a:xfrm>
                <a:custGeom>
                  <a:avLst/>
                  <a:gdLst>
                    <a:gd name="T0" fmla="*/ 0 w 29"/>
                    <a:gd name="T1" fmla="*/ 7 h 30"/>
                    <a:gd name="T2" fmla="*/ 0 w 29"/>
                    <a:gd name="T3" fmla="*/ 9 h 30"/>
                    <a:gd name="T4" fmla="*/ 8 w 29"/>
                    <a:gd name="T5" fmla="*/ 18 h 30"/>
                    <a:gd name="T6" fmla="*/ 19 w 29"/>
                    <a:gd name="T7" fmla="*/ 30 h 30"/>
                    <a:gd name="T8" fmla="*/ 24 w 29"/>
                    <a:gd name="T9" fmla="*/ 14 h 30"/>
                    <a:gd name="T10" fmla="*/ 29 w 29"/>
                    <a:gd name="T11" fmla="*/ 0 h 30"/>
                    <a:gd name="T12" fmla="*/ 12 w 29"/>
                    <a:gd name="T13" fmla="*/ 4 h 30"/>
                    <a:gd name="T14" fmla="*/ 0 w 29"/>
                    <a:gd name="T15" fmla="*/ 7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0">
                      <a:moveTo>
                        <a:pt x="0" y="7"/>
                      </a:moveTo>
                      <a:lnTo>
                        <a:pt x="0" y="9"/>
                      </a:lnTo>
                      <a:lnTo>
                        <a:pt x="8" y="18"/>
                      </a:lnTo>
                      <a:lnTo>
                        <a:pt x="19" y="30"/>
                      </a:lnTo>
                      <a:lnTo>
                        <a:pt x="24" y="14"/>
                      </a:lnTo>
                      <a:lnTo>
                        <a:pt x="29" y="0"/>
                      </a:lnTo>
                      <a:lnTo>
                        <a:pt x="12" y="4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80" name="Freeform 172">
                  <a:extLst>
                    <a:ext uri="{FF2B5EF4-FFF2-40B4-BE49-F238E27FC236}">
                      <a16:creationId xmlns:a16="http://schemas.microsoft.com/office/drawing/2014/main" id="{1D618945-BB40-4119-8B09-349321DB3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96" y="1551"/>
                  <a:ext cx="2" cy="2"/>
                </a:xfrm>
                <a:custGeom>
                  <a:avLst/>
                  <a:gdLst>
                    <a:gd name="T0" fmla="*/ 0 w 2"/>
                    <a:gd name="T1" fmla="*/ 0 h 2"/>
                    <a:gd name="T2" fmla="*/ 2 w 2"/>
                    <a:gd name="T3" fmla="*/ 2 h 2"/>
                    <a:gd name="T4" fmla="*/ 2 w 2"/>
                    <a:gd name="T5" fmla="*/ 0 h 2"/>
                    <a:gd name="T6" fmla="*/ 0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81" name="Freeform 173">
                  <a:extLst>
                    <a:ext uri="{FF2B5EF4-FFF2-40B4-BE49-F238E27FC236}">
                      <a16:creationId xmlns:a16="http://schemas.microsoft.com/office/drawing/2014/main" id="{EFF232E4-06D0-4F57-8BC2-315D71CC43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3" y="1539"/>
                  <a:ext cx="31" cy="31"/>
                </a:xfrm>
                <a:custGeom>
                  <a:avLst/>
                  <a:gdLst>
                    <a:gd name="T0" fmla="*/ 0 w 31"/>
                    <a:gd name="T1" fmla="*/ 0 h 31"/>
                    <a:gd name="T2" fmla="*/ 2 w 31"/>
                    <a:gd name="T3" fmla="*/ 16 h 31"/>
                    <a:gd name="T4" fmla="*/ 5 w 31"/>
                    <a:gd name="T5" fmla="*/ 31 h 31"/>
                    <a:gd name="T6" fmla="*/ 16 w 31"/>
                    <a:gd name="T7" fmla="*/ 21 h 31"/>
                    <a:gd name="T8" fmla="*/ 31 w 31"/>
                    <a:gd name="T9" fmla="*/ 12 h 31"/>
                    <a:gd name="T10" fmla="*/ 14 w 31"/>
                    <a:gd name="T11" fmla="*/ 7 h 31"/>
                    <a:gd name="T12" fmla="*/ 0 w 31"/>
                    <a:gd name="T13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1">
                      <a:moveTo>
                        <a:pt x="0" y="0"/>
                      </a:moveTo>
                      <a:lnTo>
                        <a:pt x="2" y="16"/>
                      </a:lnTo>
                      <a:lnTo>
                        <a:pt x="5" y="31"/>
                      </a:lnTo>
                      <a:lnTo>
                        <a:pt x="16" y="21"/>
                      </a:lnTo>
                      <a:lnTo>
                        <a:pt x="31" y="12"/>
                      </a:lnTo>
                      <a:lnTo>
                        <a:pt x="14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82" name="Freeform 174">
                  <a:extLst>
                    <a:ext uri="{FF2B5EF4-FFF2-40B4-BE49-F238E27FC236}">
                      <a16:creationId xmlns:a16="http://schemas.microsoft.com/office/drawing/2014/main" id="{A1A01EAE-EC6B-4E18-84F0-152AD61085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30" y="1513"/>
                  <a:ext cx="31" cy="28"/>
                </a:xfrm>
                <a:custGeom>
                  <a:avLst/>
                  <a:gdLst>
                    <a:gd name="T0" fmla="*/ 12 w 31"/>
                    <a:gd name="T1" fmla="*/ 0 h 28"/>
                    <a:gd name="T2" fmla="*/ 4 w 31"/>
                    <a:gd name="T3" fmla="*/ 14 h 28"/>
                    <a:gd name="T4" fmla="*/ 0 w 31"/>
                    <a:gd name="T5" fmla="*/ 28 h 28"/>
                    <a:gd name="T6" fmla="*/ 14 w 31"/>
                    <a:gd name="T7" fmla="*/ 26 h 28"/>
                    <a:gd name="T8" fmla="*/ 31 w 31"/>
                    <a:gd name="T9" fmla="*/ 26 h 28"/>
                    <a:gd name="T10" fmla="*/ 21 w 31"/>
                    <a:gd name="T11" fmla="*/ 12 h 28"/>
                    <a:gd name="T12" fmla="*/ 12 w 31"/>
                    <a:gd name="T1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28">
                      <a:moveTo>
                        <a:pt x="12" y="0"/>
                      </a:moveTo>
                      <a:lnTo>
                        <a:pt x="4" y="14"/>
                      </a:lnTo>
                      <a:lnTo>
                        <a:pt x="0" y="28"/>
                      </a:lnTo>
                      <a:lnTo>
                        <a:pt x="14" y="26"/>
                      </a:lnTo>
                      <a:lnTo>
                        <a:pt x="31" y="26"/>
                      </a:lnTo>
                      <a:lnTo>
                        <a:pt x="21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83" name="Freeform 175">
                  <a:extLst>
                    <a:ext uri="{FF2B5EF4-FFF2-40B4-BE49-F238E27FC236}">
                      <a16:creationId xmlns:a16="http://schemas.microsoft.com/office/drawing/2014/main" id="{2FEE8EB3-FEA0-4705-B598-7B0A20D561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3" y="1477"/>
                  <a:ext cx="29" cy="33"/>
                </a:xfrm>
                <a:custGeom>
                  <a:avLst/>
                  <a:gdLst>
                    <a:gd name="T0" fmla="*/ 26 w 29"/>
                    <a:gd name="T1" fmla="*/ 17 h 33"/>
                    <a:gd name="T2" fmla="*/ 26 w 29"/>
                    <a:gd name="T3" fmla="*/ 0 h 33"/>
                    <a:gd name="T4" fmla="*/ 12 w 29"/>
                    <a:gd name="T5" fmla="*/ 10 h 33"/>
                    <a:gd name="T6" fmla="*/ 0 w 29"/>
                    <a:gd name="T7" fmla="*/ 17 h 33"/>
                    <a:gd name="T8" fmla="*/ 14 w 29"/>
                    <a:gd name="T9" fmla="*/ 26 h 33"/>
                    <a:gd name="T10" fmla="*/ 29 w 29"/>
                    <a:gd name="T11" fmla="*/ 33 h 33"/>
                    <a:gd name="T12" fmla="*/ 26 w 29"/>
                    <a:gd name="T13" fmla="*/ 1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" h="33">
                      <a:moveTo>
                        <a:pt x="26" y="17"/>
                      </a:moveTo>
                      <a:lnTo>
                        <a:pt x="26" y="0"/>
                      </a:lnTo>
                      <a:lnTo>
                        <a:pt x="12" y="10"/>
                      </a:lnTo>
                      <a:lnTo>
                        <a:pt x="0" y="17"/>
                      </a:lnTo>
                      <a:lnTo>
                        <a:pt x="14" y="26"/>
                      </a:lnTo>
                      <a:lnTo>
                        <a:pt x="29" y="33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84" name="Freeform 176">
                  <a:extLst>
                    <a:ext uri="{FF2B5EF4-FFF2-40B4-BE49-F238E27FC236}">
                      <a16:creationId xmlns:a16="http://schemas.microsoft.com/office/drawing/2014/main" id="{82481A5E-F04A-4AB8-BDDE-0E21F25352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5" y="1446"/>
                  <a:ext cx="31" cy="29"/>
                </a:xfrm>
                <a:custGeom>
                  <a:avLst/>
                  <a:gdLst>
                    <a:gd name="T0" fmla="*/ 14 w 31"/>
                    <a:gd name="T1" fmla="*/ 29 h 29"/>
                    <a:gd name="T2" fmla="*/ 24 w 31"/>
                    <a:gd name="T3" fmla="*/ 15 h 29"/>
                    <a:gd name="T4" fmla="*/ 31 w 31"/>
                    <a:gd name="T5" fmla="*/ 3 h 29"/>
                    <a:gd name="T6" fmla="*/ 17 w 31"/>
                    <a:gd name="T7" fmla="*/ 0 h 29"/>
                    <a:gd name="T8" fmla="*/ 0 w 31"/>
                    <a:gd name="T9" fmla="*/ 0 h 29"/>
                    <a:gd name="T10" fmla="*/ 7 w 31"/>
                    <a:gd name="T11" fmla="*/ 15 h 29"/>
                    <a:gd name="T12" fmla="*/ 14 w 31"/>
                    <a:gd name="T13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29">
                      <a:moveTo>
                        <a:pt x="14" y="29"/>
                      </a:moveTo>
                      <a:lnTo>
                        <a:pt x="24" y="15"/>
                      </a:lnTo>
                      <a:lnTo>
                        <a:pt x="31" y="3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7" y="15"/>
                      </a:lnTo>
                      <a:lnTo>
                        <a:pt x="14" y="29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85" name="Freeform 177">
                  <a:extLst>
                    <a:ext uri="{FF2B5EF4-FFF2-40B4-BE49-F238E27FC236}">
                      <a16:creationId xmlns:a16="http://schemas.microsoft.com/office/drawing/2014/main" id="{C1490621-8E8F-4EF6-8375-CDF936410C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6" y="1415"/>
                  <a:ext cx="28" cy="31"/>
                </a:xfrm>
                <a:custGeom>
                  <a:avLst/>
                  <a:gdLst>
                    <a:gd name="T0" fmla="*/ 28 w 28"/>
                    <a:gd name="T1" fmla="*/ 17 h 31"/>
                    <a:gd name="T2" fmla="*/ 16 w 28"/>
                    <a:gd name="T3" fmla="*/ 10 h 31"/>
                    <a:gd name="T4" fmla="*/ 2 w 28"/>
                    <a:gd name="T5" fmla="*/ 0 h 31"/>
                    <a:gd name="T6" fmla="*/ 2 w 28"/>
                    <a:gd name="T7" fmla="*/ 15 h 31"/>
                    <a:gd name="T8" fmla="*/ 0 w 28"/>
                    <a:gd name="T9" fmla="*/ 31 h 31"/>
                    <a:gd name="T10" fmla="*/ 14 w 28"/>
                    <a:gd name="T11" fmla="*/ 24 h 31"/>
                    <a:gd name="T12" fmla="*/ 28 w 28"/>
                    <a:gd name="T13" fmla="*/ 1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31">
                      <a:moveTo>
                        <a:pt x="28" y="17"/>
                      </a:moveTo>
                      <a:lnTo>
                        <a:pt x="16" y="10"/>
                      </a:lnTo>
                      <a:lnTo>
                        <a:pt x="2" y="0"/>
                      </a:lnTo>
                      <a:lnTo>
                        <a:pt x="2" y="15"/>
                      </a:lnTo>
                      <a:lnTo>
                        <a:pt x="0" y="31"/>
                      </a:lnTo>
                      <a:lnTo>
                        <a:pt x="14" y="24"/>
                      </a:lnTo>
                      <a:lnTo>
                        <a:pt x="28" y="17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86" name="Freeform 178">
                  <a:extLst>
                    <a:ext uri="{FF2B5EF4-FFF2-40B4-BE49-F238E27FC236}">
                      <a16:creationId xmlns:a16="http://schemas.microsoft.com/office/drawing/2014/main" id="{EB628161-6E5F-44CC-A772-C67EF79130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17" y="1883"/>
                  <a:ext cx="52" cy="106"/>
                </a:xfrm>
                <a:custGeom>
                  <a:avLst/>
                  <a:gdLst>
                    <a:gd name="T0" fmla="*/ 2 w 22"/>
                    <a:gd name="T1" fmla="*/ 22 h 45"/>
                    <a:gd name="T2" fmla="*/ 22 w 22"/>
                    <a:gd name="T3" fmla="*/ 2 h 45"/>
                    <a:gd name="T4" fmla="*/ 22 w 22"/>
                    <a:gd name="T5" fmla="*/ 0 h 45"/>
                    <a:gd name="T6" fmla="*/ 0 w 22"/>
                    <a:gd name="T7" fmla="*/ 22 h 45"/>
                    <a:gd name="T8" fmla="*/ 22 w 22"/>
                    <a:gd name="T9" fmla="*/ 45 h 45"/>
                    <a:gd name="T10" fmla="*/ 22 w 22"/>
                    <a:gd name="T11" fmla="*/ 42 h 45"/>
                    <a:gd name="T12" fmla="*/ 2 w 22"/>
                    <a:gd name="T13" fmla="*/ 22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45">
                      <a:moveTo>
                        <a:pt x="2" y="22"/>
                      </a:moveTo>
                      <a:cubicBezTo>
                        <a:pt x="2" y="11"/>
                        <a:pt x="11" y="2"/>
                        <a:pt x="22" y="2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0" y="0"/>
                        <a:pt x="0" y="10"/>
                        <a:pt x="0" y="22"/>
                      </a:cubicBezTo>
                      <a:cubicBezTo>
                        <a:pt x="0" y="34"/>
                        <a:pt x="10" y="44"/>
                        <a:pt x="22" y="45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1" y="42"/>
                        <a:pt x="2" y="33"/>
                        <a:pt x="2" y="22"/>
                      </a:cubicBez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87" name="Freeform 179">
                  <a:extLst>
                    <a:ext uri="{FF2B5EF4-FFF2-40B4-BE49-F238E27FC236}">
                      <a16:creationId xmlns:a16="http://schemas.microsoft.com/office/drawing/2014/main" id="{5E4D7698-59FD-4AA6-A949-2667C6FFD8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69" y="1883"/>
                  <a:ext cx="54" cy="106"/>
                </a:xfrm>
                <a:custGeom>
                  <a:avLst/>
                  <a:gdLst>
                    <a:gd name="T0" fmla="*/ 23 w 23"/>
                    <a:gd name="T1" fmla="*/ 22 h 45"/>
                    <a:gd name="T2" fmla="*/ 0 w 23"/>
                    <a:gd name="T3" fmla="*/ 0 h 45"/>
                    <a:gd name="T4" fmla="*/ 0 w 23"/>
                    <a:gd name="T5" fmla="*/ 0 h 45"/>
                    <a:gd name="T6" fmla="*/ 0 w 23"/>
                    <a:gd name="T7" fmla="*/ 2 h 45"/>
                    <a:gd name="T8" fmla="*/ 0 w 23"/>
                    <a:gd name="T9" fmla="*/ 2 h 45"/>
                    <a:gd name="T10" fmla="*/ 20 w 23"/>
                    <a:gd name="T11" fmla="*/ 22 h 45"/>
                    <a:gd name="T12" fmla="*/ 0 w 23"/>
                    <a:gd name="T13" fmla="*/ 42 h 45"/>
                    <a:gd name="T14" fmla="*/ 0 w 23"/>
                    <a:gd name="T15" fmla="*/ 42 h 45"/>
                    <a:gd name="T16" fmla="*/ 0 w 23"/>
                    <a:gd name="T17" fmla="*/ 45 h 45"/>
                    <a:gd name="T18" fmla="*/ 0 w 23"/>
                    <a:gd name="T19" fmla="*/ 45 h 45"/>
                    <a:gd name="T20" fmla="*/ 23 w 23"/>
                    <a:gd name="T21" fmla="*/ 22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3" h="45">
                      <a:moveTo>
                        <a:pt x="23" y="22"/>
                      </a:moveTo>
                      <a:cubicBezTo>
                        <a:pt x="23" y="10"/>
                        <a:pt x="13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1" y="2"/>
                        <a:pt x="20" y="11"/>
                        <a:pt x="20" y="22"/>
                      </a:cubicBezTo>
                      <a:cubicBezTo>
                        <a:pt x="20" y="33"/>
                        <a:pt x="11" y="42"/>
                        <a:pt x="0" y="4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3" y="45"/>
                        <a:pt x="23" y="34"/>
                        <a:pt x="23" y="22"/>
                      </a:cubicBez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88" name="Freeform 180">
                  <a:extLst>
                    <a:ext uri="{FF2B5EF4-FFF2-40B4-BE49-F238E27FC236}">
                      <a16:creationId xmlns:a16="http://schemas.microsoft.com/office/drawing/2014/main" id="{F6F43525-54AC-4B23-A662-7A43CA8E5A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69" y="1892"/>
                  <a:ext cx="45" cy="88"/>
                </a:xfrm>
                <a:custGeom>
                  <a:avLst/>
                  <a:gdLst>
                    <a:gd name="T0" fmla="*/ 0 w 19"/>
                    <a:gd name="T1" fmla="*/ 37 h 37"/>
                    <a:gd name="T2" fmla="*/ 19 w 19"/>
                    <a:gd name="T3" fmla="*/ 18 h 37"/>
                    <a:gd name="T4" fmla="*/ 0 w 19"/>
                    <a:gd name="T5" fmla="*/ 0 h 37"/>
                    <a:gd name="T6" fmla="*/ 0 w 19"/>
                    <a:gd name="T7" fmla="*/ 0 h 37"/>
                    <a:gd name="T8" fmla="*/ 0 w 19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37">
                      <a:moveTo>
                        <a:pt x="0" y="37"/>
                      </a:moveTo>
                      <a:cubicBezTo>
                        <a:pt x="11" y="37"/>
                        <a:pt x="19" y="28"/>
                        <a:pt x="19" y="18"/>
                      </a:cubicBezTo>
                      <a:cubicBezTo>
                        <a:pt x="19" y="8"/>
                        <a:pt x="1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89" name="Freeform 181">
                  <a:extLst>
                    <a:ext uri="{FF2B5EF4-FFF2-40B4-BE49-F238E27FC236}">
                      <a16:creationId xmlns:a16="http://schemas.microsoft.com/office/drawing/2014/main" id="{6C1B0CC7-A10F-41C4-B4D1-8D9416435F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6" y="1892"/>
                  <a:ext cx="43" cy="88"/>
                </a:xfrm>
                <a:custGeom>
                  <a:avLst/>
                  <a:gdLst>
                    <a:gd name="T0" fmla="*/ 0 w 18"/>
                    <a:gd name="T1" fmla="*/ 18 h 37"/>
                    <a:gd name="T2" fmla="*/ 18 w 18"/>
                    <a:gd name="T3" fmla="*/ 37 h 37"/>
                    <a:gd name="T4" fmla="*/ 18 w 18"/>
                    <a:gd name="T5" fmla="*/ 0 h 37"/>
                    <a:gd name="T6" fmla="*/ 0 w 18"/>
                    <a:gd name="T7" fmla="*/ 1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37">
                      <a:moveTo>
                        <a:pt x="0" y="18"/>
                      </a:moveTo>
                      <a:cubicBezTo>
                        <a:pt x="0" y="28"/>
                        <a:pt x="8" y="36"/>
                        <a:pt x="18" y="37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8" y="0"/>
                        <a:pt x="0" y="8"/>
                        <a:pt x="0" y="18"/>
                      </a:cubicBez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90" name="Freeform 182">
                  <a:extLst>
                    <a:ext uri="{FF2B5EF4-FFF2-40B4-BE49-F238E27FC236}">
                      <a16:creationId xmlns:a16="http://schemas.microsoft.com/office/drawing/2014/main" id="{09EE9AE0-B07D-40BC-8ED2-4EA1A2A39A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1" y="1887"/>
                  <a:ext cx="48" cy="95"/>
                </a:xfrm>
                <a:custGeom>
                  <a:avLst/>
                  <a:gdLst>
                    <a:gd name="T0" fmla="*/ 0 w 20"/>
                    <a:gd name="T1" fmla="*/ 20 h 40"/>
                    <a:gd name="T2" fmla="*/ 20 w 20"/>
                    <a:gd name="T3" fmla="*/ 40 h 40"/>
                    <a:gd name="T4" fmla="*/ 20 w 20"/>
                    <a:gd name="T5" fmla="*/ 39 h 40"/>
                    <a:gd name="T6" fmla="*/ 1 w 20"/>
                    <a:gd name="T7" fmla="*/ 20 h 40"/>
                    <a:gd name="T8" fmla="*/ 20 w 20"/>
                    <a:gd name="T9" fmla="*/ 1 h 40"/>
                    <a:gd name="T10" fmla="*/ 20 w 20"/>
                    <a:gd name="T11" fmla="*/ 0 h 40"/>
                    <a:gd name="T12" fmla="*/ 0 w 20"/>
                    <a:gd name="T13" fmla="*/ 2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40">
                      <a:moveTo>
                        <a:pt x="0" y="20"/>
                      </a:moveTo>
                      <a:cubicBezTo>
                        <a:pt x="0" y="31"/>
                        <a:pt x="9" y="40"/>
                        <a:pt x="20" y="40"/>
                      </a:cubicBezTo>
                      <a:cubicBezTo>
                        <a:pt x="20" y="39"/>
                        <a:pt x="20" y="39"/>
                        <a:pt x="20" y="39"/>
                      </a:cubicBezTo>
                      <a:cubicBezTo>
                        <a:pt x="10" y="39"/>
                        <a:pt x="1" y="31"/>
                        <a:pt x="1" y="20"/>
                      </a:cubicBezTo>
                      <a:cubicBezTo>
                        <a:pt x="1" y="10"/>
                        <a:pt x="10" y="1"/>
                        <a:pt x="20" y="1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9" y="0"/>
                        <a:pt x="0" y="9"/>
                        <a:pt x="0" y="20"/>
                      </a:cubicBez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91" name="Freeform 183">
                  <a:extLst>
                    <a:ext uri="{FF2B5EF4-FFF2-40B4-BE49-F238E27FC236}">
                      <a16:creationId xmlns:a16="http://schemas.microsoft.com/office/drawing/2014/main" id="{AB1E2868-30E2-4995-A660-20D1704BDD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69" y="1887"/>
                  <a:ext cx="47" cy="95"/>
                </a:xfrm>
                <a:custGeom>
                  <a:avLst/>
                  <a:gdLst>
                    <a:gd name="T0" fmla="*/ 0 w 20"/>
                    <a:gd name="T1" fmla="*/ 1 h 40"/>
                    <a:gd name="T2" fmla="*/ 20 w 20"/>
                    <a:gd name="T3" fmla="*/ 20 h 40"/>
                    <a:gd name="T4" fmla="*/ 0 w 20"/>
                    <a:gd name="T5" fmla="*/ 39 h 40"/>
                    <a:gd name="T6" fmla="*/ 0 w 20"/>
                    <a:gd name="T7" fmla="*/ 39 h 40"/>
                    <a:gd name="T8" fmla="*/ 0 w 20"/>
                    <a:gd name="T9" fmla="*/ 40 h 40"/>
                    <a:gd name="T10" fmla="*/ 0 w 20"/>
                    <a:gd name="T11" fmla="*/ 40 h 40"/>
                    <a:gd name="T12" fmla="*/ 20 w 20"/>
                    <a:gd name="T13" fmla="*/ 20 h 40"/>
                    <a:gd name="T14" fmla="*/ 0 w 20"/>
                    <a:gd name="T15" fmla="*/ 0 h 40"/>
                    <a:gd name="T16" fmla="*/ 0 w 20"/>
                    <a:gd name="T17" fmla="*/ 0 h 40"/>
                    <a:gd name="T18" fmla="*/ 0 w 20"/>
                    <a:gd name="T19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" h="40">
                      <a:moveTo>
                        <a:pt x="0" y="1"/>
                      </a:moveTo>
                      <a:cubicBezTo>
                        <a:pt x="11" y="1"/>
                        <a:pt x="20" y="9"/>
                        <a:pt x="20" y="20"/>
                      </a:cubicBezTo>
                      <a:cubicBezTo>
                        <a:pt x="20" y="31"/>
                        <a:pt x="11" y="39"/>
                        <a:pt x="0" y="39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1" y="40"/>
                        <a:pt x="20" y="31"/>
                        <a:pt x="20" y="20"/>
                      </a:cubicBezTo>
                      <a:cubicBezTo>
                        <a:pt x="20" y="9"/>
                        <a:pt x="1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92" name="Freeform 184">
                  <a:extLst>
                    <a:ext uri="{FF2B5EF4-FFF2-40B4-BE49-F238E27FC236}">
                      <a16:creationId xmlns:a16="http://schemas.microsoft.com/office/drawing/2014/main" id="{87902BE5-59A4-452E-BB02-71E34F25CA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69" y="1890"/>
                  <a:ext cx="47" cy="90"/>
                </a:xfrm>
                <a:custGeom>
                  <a:avLst/>
                  <a:gdLst>
                    <a:gd name="T0" fmla="*/ 20 w 20"/>
                    <a:gd name="T1" fmla="*/ 19 h 38"/>
                    <a:gd name="T2" fmla="*/ 0 w 20"/>
                    <a:gd name="T3" fmla="*/ 0 h 38"/>
                    <a:gd name="T4" fmla="*/ 0 w 20"/>
                    <a:gd name="T5" fmla="*/ 0 h 38"/>
                    <a:gd name="T6" fmla="*/ 0 w 20"/>
                    <a:gd name="T7" fmla="*/ 1 h 38"/>
                    <a:gd name="T8" fmla="*/ 0 w 20"/>
                    <a:gd name="T9" fmla="*/ 1 h 38"/>
                    <a:gd name="T10" fmla="*/ 19 w 20"/>
                    <a:gd name="T11" fmla="*/ 19 h 38"/>
                    <a:gd name="T12" fmla="*/ 0 w 20"/>
                    <a:gd name="T13" fmla="*/ 38 h 38"/>
                    <a:gd name="T14" fmla="*/ 0 w 20"/>
                    <a:gd name="T15" fmla="*/ 38 h 38"/>
                    <a:gd name="T16" fmla="*/ 0 w 20"/>
                    <a:gd name="T17" fmla="*/ 38 h 38"/>
                    <a:gd name="T18" fmla="*/ 0 w 20"/>
                    <a:gd name="T19" fmla="*/ 38 h 38"/>
                    <a:gd name="T20" fmla="*/ 20 w 20"/>
                    <a:gd name="T21" fmla="*/ 1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" h="38">
                      <a:moveTo>
                        <a:pt x="20" y="19"/>
                      </a:moveTo>
                      <a:cubicBezTo>
                        <a:pt x="20" y="8"/>
                        <a:pt x="1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1" y="1"/>
                        <a:pt x="19" y="9"/>
                        <a:pt x="19" y="19"/>
                      </a:cubicBezTo>
                      <a:cubicBezTo>
                        <a:pt x="19" y="29"/>
                        <a:pt x="11" y="38"/>
                        <a:pt x="0" y="38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11" y="38"/>
                        <a:pt x="20" y="30"/>
                        <a:pt x="20" y="19"/>
                      </a:cubicBez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93" name="Freeform 185">
                  <a:extLst>
                    <a:ext uri="{FF2B5EF4-FFF2-40B4-BE49-F238E27FC236}">
                      <a16:creationId xmlns:a16="http://schemas.microsoft.com/office/drawing/2014/main" id="{E0A4CA8B-BC70-4BBF-B61E-6F55E8F5F6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4" y="1890"/>
                  <a:ext cx="45" cy="90"/>
                </a:xfrm>
                <a:custGeom>
                  <a:avLst/>
                  <a:gdLst>
                    <a:gd name="T0" fmla="*/ 1 w 19"/>
                    <a:gd name="T1" fmla="*/ 19 h 38"/>
                    <a:gd name="T2" fmla="*/ 19 w 19"/>
                    <a:gd name="T3" fmla="*/ 1 h 38"/>
                    <a:gd name="T4" fmla="*/ 19 w 19"/>
                    <a:gd name="T5" fmla="*/ 0 h 38"/>
                    <a:gd name="T6" fmla="*/ 0 w 19"/>
                    <a:gd name="T7" fmla="*/ 19 h 38"/>
                    <a:gd name="T8" fmla="*/ 19 w 19"/>
                    <a:gd name="T9" fmla="*/ 38 h 38"/>
                    <a:gd name="T10" fmla="*/ 19 w 19"/>
                    <a:gd name="T11" fmla="*/ 38 h 38"/>
                    <a:gd name="T12" fmla="*/ 1 w 19"/>
                    <a:gd name="T13" fmla="*/ 1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38">
                      <a:moveTo>
                        <a:pt x="1" y="19"/>
                      </a:moveTo>
                      <a:cubicBezTo>
                        <a:pt x="1" y="9"/>
                        <a:pt x="9" y="1"/>
                        <a:pt x="19" y="1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9" y="0"/>
                        <a:pt x="0" y="9"/>
                        <a:pt x="0" y="19"/>
                      </a:cubicBezTo>
                      <a:cubicBezTo>
                        <a:pt x="0" y="30"/>
                        <a:pt x="9" y="38"/>
                        <a:pt x="19" y="38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9" y="37"/>
                        <a:pt x="1" y="29"/>
                        <a:pt x="1" y="19"/>
                      </a:cubicBez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94" name="Freeform 186">
                  <a:extLst>
                    <a:ext uri="{FF2B5EF4-FFF2-40B4-BE49-F238E27FC236}">
                      <a16:creationId xmlns:a16="http://schemas.microsoft.com/office/drawing/2014/main" id="{BB628FD4-0EA1-44AD-BAC1-8C712B3FDD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7" y="1856"/>
                  <a:ext cx="12" cy="22"/>
                </a:xfrm>
                <a:custGeom>
                  <a:avLst/>
                  <a:gdLst>
                    <a:gd name="T0" fmla="*/ 7 w 12"/>
                    <a:gd name="T1" fmla="*/ 8 h 22"/>
                    <a:gd name="T2" fmla="*/ 0 w 12"/>
                    <a:gd name="T3" fmla="*/ 22 h 22"/>
                    <a:gd name="T4" fmla="*/ 12 w 12"/>
                    <a:gd name="T5" fmla="*/ 22 h 22"/>
                    <a:gd name="T6" fmla="*/ 12 w 12"/>
                    <a:gd name="T7" fmla="*/ 0 h 22"/>
                    <a:gd name="T8" fmla="*/ 7 w 12"/>
                    <a:gd name="T9" fmla="*/ 8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2">
                      <a:moveTo>
                        <a:pt x="7" y="8"/>
                      </a:moveTo>
                      <a:lnTo>
                        <a:pt x="0" y="22"/>
                      </a:lnTo>
                      <a:lnTo>
                        <a:pt x="12" y="22"/>
                      </a:lnTo>
                      <a:lnTo>
                        <a:pt x="12" y="0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95" name="Freeform 187">
                  <a:extLst>
                    <a:ext uri="{FF2B5EF4-FFF2-40B4-BE49-F238E27FC236}">
                      <a16:creationId xmlns:a16="http://schemas.microsoft.com/office/drawing/2014/main" id="{5CAEFA57-E25A-48CD-96F0-CF3FD7686A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69" y="1849"/>
                  <a:ext cx="19" cy="29"/>
                </a:xfrm>
                <a:custGeom>
                  <a:avLst/>
                  <a:gdLst>
                    <a:gd name="T0" fmla="*/ 19 w 19"/>
                    <a:gd name="T1" fmla="*/ 29 h 29"/>
                    <a:gd name="T2" fmla="*/ 12 w 19"/>
                    <a:gd name="T3" fmla="*/ 15 h 29"/>
                    <a:gd name="T4" fmla="*/ 4 w 19"/>
                    <a:gd name="T5" fmla="*/ 0 h 29"/>
                    <a:gd name="T6" fmla="*/ 0 w 19"/>
                    <a:gd name="T7" fmla="*/ 7 h 29"/>
                    <a:gd name="T8" fmla="*/ 0 w 19"/>
                    <a:gd name="T9" fmla="*/ 29 h 29"/>
                    <a:gd name="T10" fmla="*/ 4 w 19"/>
                    <a:gd name="T11" fmla="*/ 29 h 29"/>
                    <a:gd name="T12" fmla="*/ 19 w 19"/>
                    <a:gd name="T13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9">
                      <a:moveTo>
                        <a:pt x="19" y="29"/>
                      </a:moveTo>
                      <a:lnTo>
                        <a:pt x="12" y="15"/>
                      </a:lnTo>
                      <a:lnTo>
                        <a:pt x="4" y="0"/>
                      </a:lnTo>
                      <a:lnTo>
                        <a:pt x="0" y="7"/>
                      </a:lnTo>
                      <a:lnTo>
                        <a:pt x="0" y="29"/>
                      </a:lnTo>
                      <a:lnTo>
                        <a:pt x="4" y="29"/>
                      </a:lnTo>
                      <a:lnTo>
                        <a:pt x="19" y="29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96" name="Freeform 188">
                  <a:extLst>
                    <a:ext uri="{FF2B5EF4-FFF2-40B4-BE49-F238E27FC236}">
                      <a16:creationId xmlns:a16="http://schemas.microsoft.com/office/drawing/2014/main" id="{E9752539-36D8-42FC-A5F1-3EB077B4C0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0" y="1864"/>
                  <a:ext cx="28" cy="33"/>
                </a:xfrm>
                <a:custGeom>
                  <a:avLst/>
                  <a:gdLst>
                    <a:gd name="T0" fmla="*/ 26 w 28"/>
                    <a:gd name="T1" fmla="*/ 33 h 33"/>
                    <a:gd name="T2" fmla="*/ 26 w 28"/>
                    <a:gd name="T3" fmla="*/ 16 h 33"/>
                    <a:gd name="T4" fmla="*/ 28 w 28"/>
                    <a:gd name="T5" fmla="*/ 0 h 33"/>
                    <a:gd name="T6" fmla="*/ 14 w 28"/>
                    <a:gd name="T7" fmla="*/ 7 h 33"/>
                    <a:gd name="T8" fmla="*/ 0 w 28"/>
                    <a:gd name="T9" fmla="*/ 14 h 33"/>
                    <a:gd name="T10" fmla="*/ 12 w 28"/>
                    <a:gd name="T11" fmla="*/ 23 h 33"/>
                    <a:gd name="T12" fmla="*/ 26 w 28"/>
                    <a:gd name="T13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33">
                      <a:moveTo>
                        <a:pt x="26" y="33"/>
                      </a:moveTo>
                      <a:lnTo>
                        <a:pt x="26" y="16"/>
                      </a:lnTo>
                      <a:lnTo>
                        <a:pt x="28" y="0"/>
                      </a:lnTo>
                      <a:lnTo>
                        <a:pt x="14" y="7"/>
                      </a:lnTo>
                      <a:lnTo>
                        <a:pt x="0" y="14"/>
                      </a:lnTo>
                      <a:lnTo>
                        <a:pt x="12" y="23"/>
                      </a:lnTo>
                      <a:lnTo>
                        <a:pt x="26" y="33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97" name="Freeform 189">
                  <a:extLst>
                    <a:ext uri="{FF2B5EF4-FFF2-40B4-BE49-F238E27FC236}">
                      <a16:creationId xmlns:a16="http://schemas.microsoft.com/office/drawing/2014/main" id="{EE7281CC-DF30-40DC-A1E9-54EE98FC80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16" y="1897"/>
                  <a:ext cx="31" cy="31"/>
                </a:xfrm>
                <a:custGeom>
                  <a:avLst/>
                  <a:gdLst>
                    <a:gd name="T0" fmla="*/ 7 w 31"/>
                    <a:gd name="T1" fmla="*/ 14 h 31"/>
                    <a:gd name="T2" fmla="*/ 12 w 31"/>
                    <a:gd name="T3" fmla="*/ 31 h 31"/>
                    <a:gd name="T4" fmla="*/ 21 w 31"/>
                    <a:gd name="T5" fmla="*/ 16 h 31"/>
                    <a:gd name="T6" fmla="*/ 31 w 31"/>
                    <a:gd name="T7" fmla="*/ 5 h 31"/>
                    <a:gd name="T8" fmla="*/ 17 w 31"/>
                    <a:gd name="T9" fmla="*/ 2 h 31"/>
                    <a:gd name="T10" fmla="*/ 0 w 31"/>
                    <a:gd name="T11" fmla="*/ 0 h 31"/>
                    <a:gd name="T12" fmla="*/ 7 w 31"/>
                    <a:gd name="T13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1">
                      <a:moveTo>
                        <a:pt x="7" y="14"/>
                      </a:moveTo>
                      <a:lnTo>
                        <a:pt x="12" y="31"/>
                      </a:lnTo>
                      <a:lnTo>
                        <a:pt x="21" y="16"/>
                      </a:lnTo>
                      <a:lnTo>
                        <a:pt x="31" y="5"/>
                      </a:lnTo>
                      <a:lnTo>
                        <a:pt x="17" y="2"/>
                      </a:lnTo>
                      <a:lnTo>
                        <a:pt x="0" y="0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98" name="Freeform 190">
                  <a:extLst>
                    <a:ext uri="{FF2B5EF4-FFF2-40B4-BE49-F238E27FC236}">
                      <a16:creationId xmlns:a16="http://schemas.microsoft.com/office/drawing/2014/main" id="{7CA339F4-3DDA-4AE2-92CD-96F1F8E466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23" y="1930"/>
                  <a:ext cx="31" cy="31"/>
                </a:xfrm>
                <a:custGeom>
                  <a:avLst/>
                  <a:gdLst>
                    <a:gd name="T0" fmla="*/ 19 w 31"/>
                    <a:gd name="T1" fmla="*/ 9 h 31"/>
                    <a:gd name="T2" fmla="*/ 7 w 31"/>
                    <a:gd name="T3" fmla="*/ 0 h 31"/>
                    <a:gd name="T4" fmla="*/ 3 w 31"/>
                    <a:gd name="T5" fmla="*/ 14 h 31"/>
                    <a:gd name="T6" fmla="*/ 0 w 31"/>
                    <a:gd name="T7" fmla="*/ 31 h 31"/>
                    <a:gd name="T8" fmla="*/ 14 w 31"/>
                    <a:gd name="T9" fmla="*/ 26 h 31"/>
                    <a:gd name="T10" fmla="*/ 31 w 31"/>
                    <a:gd name="T11" fmla="*/ 19 h 31"/>
                    <a:gd name="T12" fmla="*/ 19 w 31"/>
                    <a:gd name="T13" fmla="*/ 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1">
                      <a:moveTo>
                        <a:pt x="19" y="9"/>
                      </a:moveTo>
                      <a:lnTo>
                        <a:pt x="7" y="0"/>
                      </a:lnTo>
                      <a:lnTo>
                        <a:pt x="3" y="14"/>
                      </a:lnTo>
                      <a:lnTo>
                        <a:pt x="0" y="31"/>
                      </a:lnTo>
                      <a:lnTo>
                        <a:pt x="14" y="26"/>
                      </a:lnTo>
                      <a:lnTo>
                        <a:pt x="31" y="19"/>
                      </a:lnTo>
                      <a:lnTo>
                        <a:pt x="19" y="9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99" name="Freeform 191">
                  <a:extLst>
                    <a:ext uri="{FF2B5EF4-FFF2-40B4-BE49-F238E27FC236}">
                      <a16:creationId xmlns:a16="http://schemas.microsoft.com/office/drawing/2014/main" id="{EB02C2ED-23EC-4CA6-B4BE-6BDF9B3A48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00" y="1963"/>
                  <a:ext cx="30" cy="31"/>
                </a:xfrm>
                <a:custGeom>
                  <a:avLst/>
                  <a:gdLst>
                    <a:gd name="T0" fmla="*/ 23 w 30"/>
                    <a:gd name="T1" fmla="*/ 0 h 31"/>
                    <a:gd name="T2" fmla="*/ 11 w 30"/>
                    <a:gd name="T3" fmla="*/ 12 h 31"/>
                    <a:gd name="T4" fmla="*/ 0 w 30"/>
                    <a:gd name="T5" fmla="*/ 24 h 31"/>
                    <a:gd name="T6" fmla="*/ 16 w 30"/>
                    <a:gd name="T7" fmla="*/ 26 h 31"/>
                    <a:gd name="T8" fmla="*/ 30 w 30"/>
                    <a:gd name="T9" fmla="*/ 31 h 31"/>
                    <a:gd name="T10" fmla="*/ 28 w 30"/>
                    <a:gd name="T11" fmla="*/ 17 h 31"/>
                    <a:gd name="T12" fmla="*/ 23 w 30"/>
                    <a:gd name="T13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31">
                      <a:moveTo>
                        <a:pt x="23" y="0"/>
                      </a:moveTo>
                      <a:lnTo>
                        <a:pt x="11" y="12"/>
                      </a:lnTo>
                      <a:lnTo>
                        <a:pt x="0" y="24"/>
                      </a:lnTo>
                      <a:lnTo>
                        <a:pt x="16" y="26"/>
                      </a:lnTo>
                      <a:lnTo>
                        <a:pt x="30" y="31"/>
                      </a:lnTo>
                      <a:lnTo>
                        <a:pt x="28" y="17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0" name="Freeform 192">
                  <a:extLst>
                    <a:ext uri="{FF2B5EF4-FFF2-40B4-BE49-F238E27FC236}">
                      <a16:creationId xmlns:a16="http://schemas.microsoft.com/office/drawing/2014/main" id="{A4033467-DC6B-4220-980C-9836818D13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69" y="1987"/>
                  <a:ext cx="28" cy="31"/>
                </a:xfrm>
                <a:custGeom>
                  <a:avLst/>
                  <a:gdLst>
                    <a:gd name="T0" fmla="*/ 0 w 28"/>
                    <a:gd name="T1" fmla="*/ 7 h 31"/>
                    <a:gd name="T2" fmla="*/ 0 w 28"/>
                    <a:gd name="T3" fmla="*/ 9 h 31"/>
                    <a:gd name="T4" fmla="*/ 9 w 28"/>
                    <a:gd name="T5" fmla="*/ 19 h 31"/>
                    <a:gd name="T6" fmla="*/ 19 w 28"/>
                    <a:gd name="T7" fmla="*/ 31 h 31"/>
                    <a:gd name="T8" fmla="*/ 23 w 28"/>
                    <a:gd name="T9" fmla="*/ 17 h 31"/>
                    <a:gd name="T10" fmla="*/ 28 w 28"/>
                    <a:gd name="T11" fmla="*/ 0 h 31"/>
                    <a:gd name="T12" fmla="*/ 14 w 28"/>
                    <a:gd name="T13" fmla="*/ 5 h 31"/>
                    <a:gd name="T14" fmla="*/ 0 w 28"/>
                    <a:gd name="T15" fmla="*/ 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" h="31">
                      <a:moveTo>
                        <a:pt x="0" y="7"/>
                      </a:moveTo>
                      <a:lnTo>
                        <a:pt x="0" y="9"/>
                      </a:lnTo>
                      <a:lnTo>
                        <a:pt x="9" y="19"/>
                      </a:lnTo>
                      <a:lnTo>
                        <a:pt x="19" y="31"/>
                      </a:lnTo>
                      <a:lnTo>
                        <a:pt x="23" y="17"/>
                      </a:lnTo>
                      <a:lnTo>
                        <a:pt x="28" y="0"/>
                      </a:lnTo>
                      <a:lnTo>
                        <a:pt x="14" y="5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1" name="Freeform 193">
                  <a:extLst>
                    <a:ext uri="{FF2B5EF4-FFF2-40B4-BE49-F238E27FC236}">
                      <a16:creationId xmlns:a16="http://schemas.microsoft.com/office/drawing/2014/main" id="{CDDB15FA-62D0-42D2-9DC3-DAF13C461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66" y="1994"/>
                  <a:ext cx="3" cy="2"/>
                </a:xfrm>
                <a:custGeom>
                  <a:avLst/>
                  <a:gdLst>
                    <a:gd name="T0" fmla="*/ 0 w 3"/>
                    <a:gd name="T1" fmla="*/ 0 h 2"/>
                    <a:gd name="T2" fmla="*/ 3 w 3"/>
                    <a:gd name="T3" fmla="*/ 2 h 2"/>
                    <a:gd name="T4" fmla="*/ 3 w 3"/>
                    <a:gd name="T5" fmla="*/ 0 h 2"/>
                    <a:gd name="T6" fmla="*/ 0 w 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0" y="0"/>
                      </a:moveTo>
                      <a:lnTo>
                        <a:pt x="3" y="2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2" name="Freeform 194">
                  <a:extLst>
                    <a:ext uri="{FF2B5EF4-FFF2-40B4-BE49-F238E27FC236}">
                      <a16:creationId xmlns:a16="http://schemas.microsoft.com/office/drawing/2014/main" id="{96639C51-B82D-499E-A858-7CC9F918E5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36" y="1985"/>
                  <a:ext cx="28" cy="30"/>
                </a:xfrm>
                <a:custGeom>
                  <a:avLst/>
                  <a:gdLst>
                    <a:gd name="T0" fmla="*/ 0 w 28"/>
                    <a:gd name="T1" fmla="*/ 0 h 30"/>
                    <a:gd name="T2" fmla="*/ 2 w 28"/>
                    <a:gd name="T3" fmla="*/ 14 h 30"/>
                    <a:gd name="T4" fmla="*/ 4 w 28"/>
                    <a:gd name="T5" fmla="*/ 30 h 30"/>
                    <a:gd name="T6" fmla="*/ 16 w 28"/>
                    <a:gd name="T7" fmla="*/ 21 h 30"/>
                    <a:gd name="T8" fmla="*/ 28 w 28"/>
                    <a:gd name="T9" fmla="*/ 9 h 30"/>
                    <a:gd name="T10" fmla="*/ 14 w 28"/>
                    <a:gd name="T11" fmla="*/ 4 h 30"/>
                    <a:gd name="T12" fmla="*/ 0 w 28"/>
                    <a:gd name="T1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30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4" y="30"/>
                      </a:lnTo>
                      <a:lnTo>
                        <a:pt x="16" y="21"/>
                      </a:lnTo>
                      <a:lnTo>
                        <a:pt x="28" y="9"/>
                      </a:lnTo>
                      <a:lnTo>
                        <a:pt x="14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3" name="Freeform 195">
                  <a:extLst>
                    <a:ext uri="{FF2B5EF4-FFF2-40B4-BE49-F238E27FC236}">
                      <a16:creationId xmlns:a16="http://schemas.microsoft.com/office/drawing/2014/main" id="{EB2A3082-C67D-4D60-913C-9277069F86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0" y="1956"/>
                  <a:ext cx="33" cy="29"/>
                </a:xfrm>
                <a:custGeom>
                  <a:avLst/>
                  <a:gdLst>
                    <a:gd name="T0" fmla="*/ 14 w 33"/>
                    <a:gd name="T1" fmla="*/ 0 h 29"/>
                    <a:gd name="T2" fmla="*/ 7 w 33"/>
                    <a:gd name="T3" fmla="*/ 14 h 29"/>
                    <a:gd name="T4" fmla="*/ 0 w 33"/>
                    <a:gd name="T5" fmla="*/ 29 h 29"/>
                    <a:gd name="T6" fmla="*/ 17 w 33"/>
                    <a:gd name="T7" fmla="*/ 29 h 29"/>
                    <a:gd name="T8" fmla="*/ 33 w 33"/>
                    <a:gd name="T9" fmla="*/ 26 h 29"/>
                    <a:gd name="T10" fmla="*/ 24 w 33"/>
                    <a:gd name="T11" fmla="*/ 14 h 29"/>
                    <a:gd name="T12" fmla="*/ 14 w 33"/>
                    <a:gd name="T13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29">
                      <a:moveTo>
                        <a:pt x="14" y="0"/>
                      </a:moveTo>
                      <a:lnTo>
                        <a:pt x="7" y="14"/>
                      </a:lnTo>
                      <a:lnTo>
                        <a:pt x="0" y="29"/>
                      </a:lnTo>
                      <a:lnTo>
                        <a:pt x="17" y="29"/>
                      </a:lnTo>
                      <a:lnTo>
                        <a:pt x="33" y="26"/>
                      </a:lnTo>
                      <a:lnTo>
                        <a:pt x="24" y="1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4" name="Freeform 196">
                  <a:extLst>
                    <a:ext uri="{FF2B5EF4-FFF2-40B4-BE49-F238E27FC236}">
                      <a16:creationId xmlns:a16="http://schemas.microsoft.com/office/drawing/2014/main" id="{C800730D-C7C6-40DF-A0E0-385A731E55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83" y="1923"/>
                  <a:ext cx="29" cy="31"/>
                </a:xfrm>
                <a:custGeom>
                  <a:avLst/>
                  <a:gdLst>
                    <a:gd name="T0" fmla="*/ 29 w 29"/>
                    <a:gd name="T1" fmla="*/ 14 h 31"/>
                    <a:gd name="T2" fmla="*/ 29 w 29"/>
                    <a:gd name="T3" fmla="*/ 0 h 31"/>
                    <a:gd name="T4" fmla="*/ 15 w 29"/>
                    <a:gd name="T5" fmla="*/ 7 h 31"/>
                    <a:gd name="T6" fmla="*/ 0 w 29"/>
                    <a:gd name="T7" fmla="*/ 16 h 31"/>
                    <a:gd name="T8" fmla="*/ 15 w 29"/>
                    <a:gd name="T9" fmla="*/ 24 h 31"/>
                    <a:gd name="T10" fmla="*/ 29 w 29"/>
                    <a:gd name="T11" fmla="*/ 31 h 31"/>
                    <a:gd name="T12" fmla="*/ 29 w 29"/>
                    <a:gd name="T13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" h="31">
                      <a:moveTo>
                        <a:pt x="29" y="14"/>
                      </a:moveTo>
                      <a:lnTo>
                        <a:pt x="29" y="0"/>
                      </a:lnTo>
                      <a:lnTo>
                        <a:pt x="15" y="7"/>
                      </a:lnTo>
                      <a:lnTo>
                        <a:pt x="0" y="16"/>
                      </a:lnTo>
                      <a:lnTo>
                        <a:pt x="15" y="24"/>
                      </a:lnTo>
                      <a:lnTo>
                        <a:pt x="29" y="31"/>
                      </a:lnTo>
                      <a:lnTo>
                        <a:pt x="29" y="14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5" name="Freeform 197">
                  <a:extLst>
                    <a:ext uri="{FF2B5EF4-FFF2-40B4-BE49-F238E27FC236}">
                      <a16:creationId xmlns:a16="http://schemas.microsoft.com/office/drawing/2014/main" id="{8B4A52DF-3CD2-4284-9D7B-C31C5F6D4D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5" y="1892"/>
                  <a:ext cx="33" cy="26"/>
                </a:xfrm>
                <a:custGeom>
                  <a:avLst/>
                  <a:gdLst>
                    <a:gd name="T0" fmla="*/ 17 w 33"/>
                    <a:gd name="T1" fmla="*/ 26 h 26"/>
                    <a:gd name="T2" fmla="*/ 24 w 33"/>
                    <a:gd name="T3" fmla="*/ 14 h 26"/>
                    <a:gd name="T4" fmla="*/ 33 w 33"/>
                    <a:gd name="T5" fmla="*/ 0 h 26"/>
                    <a:gd name="T6" fmla="*/ 17 w 33"/>
                    <a:gd name="T7" fmla="*/ 0 h 26"/>
                    <a:gd name="T8" fmla="*/ 0 w 33"/>
                    <a:gd name="T9" fmla="*/ 0 h 26"/>
                    <a:gd name="T10" fmla="*/ 10 w 33"/>
                    <a:gd name="T11" fmla="*/ 14 h 26"/>
                    <a:gd name="T12" fmla="*/ 17 w 33"/>
                    <a:gd name="T13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26">
                      <a:moveTo>
                        <a:pt x="17" y="26"/>
                      </a:moveTo>
                      <a:lnTo>
                        <a:pt x="24" y="14"/>
                      </a:lnTo>
                      <a:lnTo>
                        <a:pt x="33" y="0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10" y="14"/>
                      </a:lnTo>
                      <a:lnTo>
                        <a:pt x="17" y="26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6" name="Freeform 198">
                  <a:extLst>
                    <a:ext uri="{FF2B5EF4-FFF2-40B4-BE49-F238E27FC236}">
                      <a16:creationId xmlns:a16="http://schemas.microsoft.com/office/drawing/2014/main" id="{99889547-5B21-40D6-AC1E-443F9770E1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8" y="1859"/>
                  <a:ext cx="29" cy="31"/>
                </a:xfrm>
                <a:custGeom>
                  <a:avLst/>
                  <a:gdLst>
                    <a:gd name="T0" fmla="*/ 29 w 29"/>
                    <a:gd name="T1" fmla="*/ 19 h 31"/>
                    <a:gd name="T2" fmla="*/ 15 w 29"/>
                    <a:gd name="T3" fmla="*/ 9 h 31"/>
                    <a:gd name="T4" fmla="*/ 3 w 29"/>
                    <a:gd name="T5" fmla="*/ 0 h 31"/>
                    <a:gd name="T6" fmla="*/ 0 w 29"/>
                    <a:gd name="T7" fmla="*/ 16 h 31"/>
                    <a:gd name="T8" fmla="*/ 0 w 29"/>
                    <a:gd name="T9" fmla="*/ 31 h 31"/>
                    <a:gd name="T10" fmla="*/ 15 w 29"/>
                    <a:gd name="T11" fmla="*/ 26 h 31"/>
                    <a:gd name="T12" fmla="*/ 29 w 29"/>
                    <a:gd name="T13" fmla="*/ 1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" h="31">
                      <a:moveTo>
                        <a:pt x="29" y="19"/>
                      </a:moveTo>
                      <a:lnTo>
                        <a:pt x="15" y="9"/>
                      </a:lnTo>
                      <a:lnTo>
                        <a:pt x="3" y="0"/>
                      </a:lnTo>
                      <a:lnTo>
                        <a:pt x="0" y="16"/>
                      </a:lnTo>
                      <a:lnTo>
                        <a:pt x="0" y="31"/>
                      </a:lnTo>
                      <a:lnTo>
                        <a:pt x="15" y="26"/>
                      </a:lnTo>
                      <a:lnTo>
                        <a:pt x="29" y="19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7" name="Freeform 199">
                  <a:extLst>
                    <a:ext uri="{FF2B5EF4-FFF2-40B4-BE49-F238E27FC236}">
                      <a16:creationId xmlns:a16="http://schemas.microsoft.com/office/drawing/2014/main" id="{B0772258-58FB-4281-AF66-3FE712A1F2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0" y="2762"/>
                  <a:ext cx="52" cy="107"/>
                </a:xfrm>
                <a:custGeom>
                  <a:avLst/>
                  <a:gdLst>
                    <a:gd name="T0" fmla="*/ 2 w 22"/>
                    <a:gd name="T1" fmla="*/ 23 h 45"/>
                    <a:gd name="T2" fmla="*/ 22 w 22"/>
                    <a:gd name="T3" fmla="*/ 3 h 45"/>
                    <a:gd name="T4" fmla="*/ 22 w 22"/>
                    <a:gd name="T5" fmla="*/ 0 h 45"/>
                    <a:gd name="T6" fmla="*/ 0 w 22"/>
                    <a:gd name="T7" fmla="*/ 23 h 45"/>
                    <a:gd name="T8" fmla="*/ 22 w 22"/>
                    <a:gd name="T9" fmla="*/ 45 h 45"/>
                    <a:gd name="T10" fmla="*/ 22 w 22"/>
                    <a:gd name="T11" fmla="*/ 43 h 45"/>
                    <a:gd name="T12" fmla="*/ 2 w 22"/>
                    <a:gd name="T13" fmla="*/ 23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45">
                      <a:moveTo>
                        <a:pt x="2" y="23"/>
                      </a:moveTo>
                      <a:cubicBezTo>
                        <a:pt x="2" y="12"/>
                        <a:pt x="11" y="3"/>
                        <a:pt x="22" y="3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0" y="0"/>
                        <a:pt x="0" y="10"/>
                        <a:pt x="0" y="23"/>
                      </a:cubicBezTo>
                      <a:cubicBezTo>
                        <a:pt x="0" y="35"/>
                        <a:pt x="10" y="45"/>
                        <a:pt x="22" y="45"/>
                      </a:cubicBezTo>
                      <a:cubicBezTo>
                        <a:pt x="22" y="43"/>
                        <a:pt x="22" y="43"/>
                        <a:pt x="22" y="43"/>
                      </a:cubicBezTo>
                      <a:cubicBezTo>
                        <a:pt x="11" y="43"/>
                        <a:pt x="2" y="34"/>
                        <a:pt x="2" y="23"/>
                      </a:cubicBez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8" name="Freeform 200">
                  <a:extLst>
                    <a:ext uri="{FF2B5EF4-FFF2-40B4-BE49-F238E27FC236}">
                      <a16:creationId xmlns:a16="http://schemas.microsoft.com/office/drawing/2014/main" id="{3A89E3F9-3EEC-412B-9889-1D99810169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2" y="2762"/>
                  <a:ext cx="55" cy="107"/>
                </a:xfrm>
                <a:custGeom>
                  <a:avLst/>
                  <a:gdLst>
                    <a:gd name="T0" fmla="*/ 23 w 23"/>
                    <a:gd name="T1" fmla="*/ 23 h 45"/>
                    <a:gd name="T2" fmla="*/ 0 w 23"/>
                    <a:gd name="T3" fmla="*/ 0 h 45"/>
                    <a:gd name="T4" fmla="*/ 0 w 23"/>
                    <a:gd name="T5" fmla="*/ 0 h 45"/>
                    <a:gd name="T6" fmla="*/ 0 w 23"/>
                    <a:gd name="T7" fmla="*/ 3 h 45"/>
                    <a:gd name="T8" fmla="*/ 0 w 23"/>
                    <a:gd name="T9" fmla="*/ 3 h 45"/>
                    <a:gd name="T10" fmla="*/ 20 w 23"/>
                    <a:gd name="T11" fmla="*/ 23 h 45"/>
                    <a:gd name="T12" fmla="*/ 0 w 23"/>
                    <a:gd name="T13" fmla="*/ 43 h 45"/>
                    <a:gd name="T14" fmla="*/ 0 w 23"/>
                    <a:gd name="T15" fmla="*/ 43 h 45"/>
                    <a:gd name="T16" fmla="*/ 0 w 23"/>
                    <a:gd name="T17" fmla="*/ 45 h 45"/>
                    <a:gd name="T18" fmla="*/ 0 w 23"/>
                    <a:gd name="T19" fmla="*/ 45 h 45"/>
                    <a:gd name="T20" fmla="*/ 23 w 23"/>
                    <a:gd name="T21" fmla="*/ 23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3" h="45">
                      <a:moveTo>
                        <a:pt x="23" y="23"/>
                      </a:moveTo>
                      <a:cubicBezTo>
                        <a:pt x="23" y="10"/>
                        <a:pt x="13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1" y="3"/>
                        <a:pt x="20" y="12"/>
                        <a:pt x="20" y="23"/>
                      </a:cubicBezTo>
                      <a:cubicBezTo>
                        <a:pt x="20" y="34"/>
                        <a:pt x="11" y="43"/>
                        <a:pt x="0" y="43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3" y="45"/>
                        <a:pt x="23" y="35"/>
                        <a:pt x="23" y="23"/>
                      </a:cubicBez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9" name="Freeform 201">
                  <a:extLst>
                    <a:ext uri="{FF2B5EF4-FFF2-40B4-BE49-F238E27FC236}">
                      <a16:creationId xmlns:a16="http://schemas.microsoft.com/office/drawing/2014/main" id="{EE73B63B-6A0C-4280-8FAE-C28489CDE6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2" y="2772"/>
                  <a:ext cx="45" cy="87"/>
                </a:xfrm>
                <a:custGeom>
                  <a:avLst/>
                  <a:gdLst>
                    <a:gd name="T0" fmla="*/ 0 w 19"/>
                    <a:gd name="T1" fmla="*/ 37 h 37"/>
                    <a:gd name="T2" fmla="*/ 19 w 19"/>
                    <a:gd name="T3" fmla="*/ 19 h 37"/>
                    <a:gd name="T4" fmla="*/ 0 w 19"/>
                    <a:gd name="T5" fmla="*/ 0 h 37"/>
                    <a:gd name="T6" fmla="*/ 0 w 19"/>
                    <a:gd name="T7" fmla="*/ 0 h 37"/>
                    <a:gd name="T8" fmla="*/ 0 w 19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37">
                      <a:moveTo>
                        <a:pt x="0" y="37"/>
                      </a:moveTo>
                      <a:cubicBezTo>
                        <a:pt x="11" y="37"/>
                        <a:pt x="19" y="29"/>
                        <a:pt x="19" y="19"/>
                      </a:cubicBezTo>
                      <a:cubicBezTo>
                        <a:pt x="19" y="9"/>
                        <a:pt x="1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0" name="Freeform 202">
                  <a:extLst>
                    <a:ext uri="{FF2B5EF4-FFF2-40B4-BE49-F238E27FC236}">
                      <a16:creationId xmlns:a16="http://schemas.microsoft.com/office/drawing/2014/main" id="{E3B0FC4E-990C-493E-9A8A-4189222272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9" y="2772"/>
                  <a:ext cx="43" cy="87"/>
                </a:xfrm>
                <a:custGeom>
                  <a:avLst/>
                  <a:gdLst>
                    <a:gd name="T0" fmla="*/ 0 w 18"/>
                    <a:gd name="T1" fmla="*/ 19 h 37"/>
                    <a:gd name="T2" fmla="*/ 18 w 18"/>
                    <a:gd name="T3" fmla="*/ 37 h 37"/>
                    <a:gd name="T4" fmla="*/ 18 w 18"/>
                    <a:gd name="T5" fmla="*/ 0 h 37"/>
                    <a:gd name="T6" fmla="*/ 0 w 18"/>
                    <a:gd name="T7" fmla="*/ 19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37">
                      <a:moveTo>
                        <a:pt x="0" y="19"/>
                      </a:moveTo>
                      <a:cubicBezTo>
                        <a:pt x="0" y="29"/>
                        <a:pt x="8" y="37"/>
                        <a:pt x="18" y="37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8" y="0"/>
                        <a:pt x="0" y="9"/>
                        <a:pt x="0" y="19"/>
                      </a:cubicBez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1" name="Freeform 203">
                  <a:extLst>
                    <a:ext uri="{FF2B5EF4-FFF2-40B4-BE49-F238E27FC236}">
                      <a16:creationId xmlns:a16="http://schemas.microsoft.com/office/drawing/2014/main" id="{AA6AA59A-2785-45CD-BACF-686E9E844F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5" y="2769"/>
                  <a:ext cx="47" cy="95"/>
                </a:xfrm>
                <a:custGeom>
                  <a:avLst/>
                  <a:gdLst>
                    <a:gd name="T0" fmla="*/ 0 w 20"/>
                    <a:gd name="T1" fmla="*/ 20 h 40"/>
                    <a:gd name="T2" fmla="*/ 20 w 20"/>
                    <a:gd name="T3" fmla="*/ 40 h 40"/>
                    <a:gd name="T4" fmla="*/ 20 w 20"/>
                    <a:gd name="T5" fmla="*/ 39 h 40"/>
                    <a:gd name="T6" fmla="*/ 1 w 20"/>
                    <a:gd name="T7" fmla="*/ 20 h 40"/>
                    <a:gd name="T8" fmla="*/ 20 w 20"/>
                    <a:gd name="T9" fmla="*/ 0 h 40"/>
                    <a:gd name="T10" fmla="*/ 20 w 20"/>
                    <a:gd name="T11" fmla="*/ 0 h 40"/>
                    <a:gd name="T12" fmla="*/ 0 w 20"/>
                    <a:gd name="T13" fmla="*/ 2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40">
                      <a:moveTo>
                        <a:pt x="0" y="20"/>
                      </a:moveTo>
                      <a:cubicBezTo>
                        <a:pt x="0" y="31"/>
                        <a:pt x="9" y="40"/>
                        <a:pt x="20" y="40"/>
                      </a:cubicBezTo>
                      <a:cubicBezTo>
                        <a:pt x="20" y="39"/>
                        <a:pt x="20" y="39"/>
                        <a:pt x="20" y="39"/>
                      </a:cubicBezTo>
                      <a:cubicBezTo>
                        <a:pt x="10" y="39"/>
                        <a:pt x="1" y="30"/>
                        <a:pt x="1" y="20"/>
                      </a:cubicBezTo>
                      <a:cubicBezTo>
                        <a:pt x="1" y="9"/>
                        <a:pt x="10" y="1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9" y="0"/>
                        <a:pt x="0" y="9"/>
                        <a:pt x="0" y="20"/>
                      </a:cubicBez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2" name="Freeform 204">
                  <a:extLst>
                    <a:ext uri="{FF2B5EF4-FFF2-40B4-BE49-F238E27FC236}">
                      <a16:creationId xmlns:a16="http://schemas.microsoft.com/office/drawing/2014/main" id="{D9D2D24D-EB99-4DD3-9C14-6F45C0B361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2" y="2769"/>
                  <a:ext cx="48" cy="95"/>
                </a:xfrm>
                <a:custGeom>
                  <a:avLst/>
                  <a:gdLst>
                    <a:gd name="T0" fmla="*/ 0 w 20"/>
                    <a:gd name="T1" fmla="*/ 0 h 40"/>
                    <a:gd name="T2" fmla="*/ 20 w 20"/>
                    <a:gd name="T3" fmla="*/ 20 h 40"/>
                    <a:gd name="T4" fmla="*/ 0 w 20"/>
                    <a:gd name="T5" fmla="*/ 39 h 40"/>
                    <a:gd name="T6" fmla="*/ 0 w 20"/>
                    <a:gd name="T7" fmla="*/ 39 h 40"/>
                    <a:gd name="T8" fmla="*/ 0 w 20"/>
                    <a:gd name="T9" fmla="*/ 40 h 40"/>
                    <a:gd name="T10" fmla="*/ 0 w 20"/>
                    <a:gd name="T11" fmla="*/ 40 h 40"/>
                    <a:gd name="T12" fmla="*/ 20 w 20"/>
                    <a:gd name="T13" fmla="*/ 20 h 40"/>
                    <a:gd name="T14" fmla="*/ 0 w 20"/>
                    <a:gd name="T15" fmla="*/ 0 h 40"/>
                    <a:gd name="T16" fmla="*/ 0 w 20"/>
                    <a:gd name="T17" fmla="*/ 0 h 40"/>
                    <a:gd name="T18" fmla="*/ 0 w 20"/>
                    <a:gd name="T19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" h="40">
                      <a:moveTo>
                        <a:pt x="0" y="0"/>
                      </a:moveTo>
                      <a:cubicBezTo>
                        <a:pt x="11" y="0"/>
                        <a:pt x="20" y="9"/>
                        <a:pt x="20" y="20"/>
                      </a:cubicBezTo>
                      <a:cubicBezTo>
                        <a:pt x="20" y="30"/>
                        <a:pt x="11" y="39"/>
                        <a:pt x="0" y="39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1" y="40"/>
                        <a:pt x="20" y="31"/>
                        <a:pt x="20" y="20"/>
                      </a:cubicBezTo>
                      <a:cubicBezTo>
                        <a:pt x="20" y="9"/>
                        <a:pt x="1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3" name="Freeform 205">
                  <a:extLst>
                    <a:ext uri="{FF2B5EF4-FFF2-40B4-BE49-F238E27FC236}">
                      <a16:creationId xmlns:a16="http://schemas.microsoft.com/office/drawing/2014/main" id="{58A25D50-DD82-40AA-A31F-414D520550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2" y="2769"/>
                  <a:ext cx="48" cy="93"/>
                </a:xfrm>
                <a:custGeom>
                  <a:avLst/>
                  <a:gdLst>
                    <a:gd name="T0" fmla="*/ 20 w 20"/>
                    <a:gd name="T1" fmla="*/ 20 h 39"/>
                    <a:gd name="T2" fmla="*/ 0 w 20"/>
                    <a:gd name="T3" fmla="*/ 0 h 39"/>
                    <a:gd name="T4" fmla="*/ 0 w 20"/>
                    <a:gd name="T5" fmla="*/ 0 h 39"/>
                    <a:gd name="T6" fmla="*/ 0 w 20"/>
                    <a:gd name="T7" fmla="*/ 1 h 39"/>
                    <a:gd name="T8" fmla="*/ 0 w 20"/>
                    <a:gd name="T9" fmla="*/ 1 h 39"/>
                    <a:gd name="T10" fmla="*/ 19 w 20"/>
                    <a:gd name="T11" fmla="*/ 20 h 39"/>
                    <a:gd name="T12" fmla="*/ 0 w 20"/>
                    <a:gd name="T13" fmla="*/ 38 h 39"/>
                    <a:gd name="T14" fmla="*/ 0 w 20"/>
                    <a:gd name="T15" fmla="*/ 38 h 39"/>
                    <a:gd name="T16" fmla="*/ 0 w 20"/>
                    <a:gd name="T17" fmla="*/ 39 h 39"/>
                    <a:gd name="T18" fmla="*/ 0 w 20"/>
                    <a:gd name="T19" fmla="*/ 39 h 39"/>
                    <a:gd name="T20" fmla="*/ 20 w 20"/>
                    <a:gd name="T21" fmla="*/ 2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" h="39">
                      <a:moveTo>
                        <a:pt x="20" y="20"/>
                      </a:moveTo>
                      <a:cubicBezTo>
                        <a:pt x="20" y="9"/>
                        <a:pt x="1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1" y="1"/>
                        <a:pt x="19" y="10"/>
                        <a:pt x="19" y="20"/>
                      </a:cubicBezTo>
                      <a:cubicBezTo>
                        <a:pt x="19" y="30"/>
                        <a:pt x="11" y="38"/>
                        <a:pt x="0" y="38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11" y="39"/>
                        <a:pt x="20" y="30"/>
                        <a:pt x="20" y="20"/>
                      </a:cubicBez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4" name="Freeform 206">
                  <a:extLst>
                    <a:ext uri="{FF2B5EF4-FFF2-40B4-BE49-F238E27FC236}">
                      <a16:creationId xmlns:a16="http://schemas.microsoft.com/office/drawing/2014/main" id="{157F79D2-7213-4D25-A862-C235C4EFAA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7" y="2769"/>
                  <a:ext cx="45" cy="93"/>
                </a:xfrm>
                <a:custGeom>
                  <a:avLst/>
                  <a:gdLst>
                    <a:gd name="T0" fmla="*/ 1 w 19"/>
                    <a:gd name="T1" fmla="*/ 20 h 39"/>
                    <a:gd name="T2" fmla="*/ 19 w 19"/>
                    <a:gd name="T3" fmla="*/ 1 h 39"/>
                    <a:gd name="T4" fmla="*/ 19 w 19"/>
                    <a:gd name="T5" fmla="*/ 0 h 39"/>
                    <a:gd name="T6" fmla="*/ 0 w 19"/>
                    <a:gd name="T7" fmla="*/ 20 h 39"/>
                    <a:gd name="T8" fmla="*/ 19 w 19"/>
                    <a:gd name="T9" fmla="*/ 39 h 39"/>
                    <a:gd name="T10" fmla="*/ 19 w 19"/>
                    <a:gd name="T11" fmla="*/ 38 h 39"/>
                    <a:gd name="T12" fmla="*/ 1 w 19"/>
                    <a:gd name="T13" fmla="*/ 2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39">
                      <a:moveTo>
                        <a:pt x="1" y="20"/>
                      </a:moveTo>
                      <a:cubicBezTo>
                        <a:pt x="1" y="10"/>
                        <a:pt x="9" y="1"/>
                        <a:pt x="19" y="1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9" y="1"/>
                        <a:pt x="0" y="9"/>
                        <a:pt x="0" y="20"/>
                      </a:cubicBezTo>
                      <a:cubicBezTo>
                        <a:pt x="0" y="30"/>
                        <a:pt x="9" y="39"/>
                        <a:pt x="19" y="39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9" y="38"/>
                        <a:pt x="1" y="30"/>
                        <a:pt x="1" y="20"/>
                      </a:cubicBez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5" name="Freeform 207">
                  <a:extLst>
                    <a:ext uri="{FF2B5EF4-FFF2-40B4-BE49-F238E27FC236}">
                      <a16:creationId xmlns:a16="http://schemas.microsoft.com/office/drawing/2014/main" id="{5338C1F8-B82D-404B-8A2E-EEA01175A2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0" y="2739"/>
                  <a:ext cx="12" cy="19"/>
                </a:xfrm>
                <a:custGeom>
                  <a:avLst/>
                  <a:gdLst>
                    <a:gd name="T0" fmla="*/ 7 w 12"/>
                    <a:gd name="T1" fmla="*/ 7 h 19"/>
                    <a:gd name="T2" fmla="*/ 0 w 12"/>
                    <a:gd name="T3" fmla="*/ 19 h 19"/>
                    <a:gd name="T4" fmla="*/ 12 w 12"/>
                    <a:gd name="T5" fmla="*/ 19 h 19"/>
                    <a:gd name="T6" fmla="*/ 12 w 12"/>
                    <a:gd name="T7" fmla="*/ 0 h 19"/>
                    <a:gd name="T8" fmla="*/ 7 w 12"/>
                    <a:gd name="T9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7" y="7"/>
                      </a:moveTo>
                      <a:lnTo>
                        <a:pt x="0" y="19"/>
                      </a:lnTo>
                      <a:lnTo>
                        <a:pt x="12" y="19"/>
                      </a:lnTo>
                      <a:lnTo>
                        <a:pt x="12" y="0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6" name="Freeform 208">
                  <a:extLst>
                    <a:ext uri="{FF2B5EF4-FFF2-40B4-BE49-F238E27FC236}">
                      <a16:creationId xmlns:a16="http://schemas.microsoft.com/office/drawing/2014/main" id="{8E2DB27A-0AA4-4717-B142-9354F8E040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2" y="2731"/>
                  <a:ext cx="19" cy="27"/>
                </a:xfrm>
                <a:custGeom>
                  <a:avLst/>
                  <a:gdLst>
                    <a:gd name="T0" fmla="*/ 19 w 19"/>
                    <a:gd name="T1" fmla="*/ 27 h 27"/>
                    <a:gd name="T2" fmla="*/ 12 w 19"/>
                    <a:gd name="T3" fmla="*/ 15 h 27"/>
                    <a:gd name="T4" fmla="*/ 5 w 19"/>
                    <a:gd name="T5" fmla="*/ 0 h 27"/>
                    <a:gd name="T6" fmla="*/ 0 w 19"/>
                    <a:gd name="T7" fmla="*/ 8 h 27"/>
                    <a:gd name="T8" fmla="*/ 0 w 19"/>
                    <a:gd name="T9" fmla="*/ 27 h 27"/>
                    <a:gd name="T10" fmla="*/ 5 w 19"/>
                    <a:gd name="T11" fmla="*/ 27 h 27"/>
                    <a:gd name="T12" fmla="*/ 19 w 19"/>
                    <a:gd name="T13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lnTo>
                        <a:pt x="12" y="15"/>
                      </a:lnTo>
                      <a:lnTo>
                        <a:pt x="5" y="0"/>
                      </a:lnTo>
                      <a:lnTo>
                        <a:pt x="0" y="8"/>
                      </a:lnTo>
                      <a:lnTo>
                        <a:pt x="0" y="27"/>
                      </a:lnTo>
                      <a:lnTo>
                        <a:pt x="5" y="27"/>
                      </a:lnTo>
                      <a:lnTo>
                        <a:pt x="19" y="27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7" name="Freeform 209">
                  <a:extLst>
                    <a:ext uri="{FF2B5EF4-FFF2-40B4-BE49-F238E27FC236}">
                      <a16:creationId xmlns:a16="http://schemas.microsoft.com/office/drawing/2014/main" id="{A91DFA3C-8B7F-4529-A878-9400DFB922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3" y="2746"/>
                  <a:ext cx="29" cy="33"/>
                </a:xfrm>
                <a:custGeom>
                  <a:avLst/>
                  <a:gdLst>
                    <a:gd name="T0" fmla="*/ 27 w 29"/>
                    <a:gd name="T1" fmla="*/ 33 h 33"/>
                    <a:gd name="T2" fmla="*/ 27 w 29"/>
                    <a:gd name="T3" fmla="*/ 16 h 33"/>
                    <a:gd name="T4" fmla="*/ 29 w 29"/>
                    <a:gd name="T5" fmla="*/ 0 h 33"/>
                    <a:gd name="T6" fmla="*/ 15 w 29"/>
                    <a:gd name="T7" fmla="*/ 7 h 33"/>
                    <a:gd name="T8" fmla="*/ 0 w 29"/>
                    <a:gd name="T9" fmla="*/ 14 h 33"/>
                    <a:gd name="T10" fmla="*/ 12 w 29"/>
                    <a:gd name="T11" fmla="*/ 23 h 33"/>
                    <a:gd name="T12" fmla="*/ 27 w 29"/>
                    <a:gd name="T13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" h="33">
                      <a:moveTo>
                        <a:pt x="27" y="33"/>
                      </a:moveTo>
                      <a:lnTo>
                        <a:pt x="27" y="16"/>
                      </a:lnTo>
                      <a:lnTo>
                        <a:pt x="29" y="0"/>
                      </a:lnTo>
                      <a:lnTo>
                        <a:pt x="15" y="7"/>
                      </a:lnTo>
                      <a:lnTo>
                        <a:pt x="0" y="14"/>
                      </a:lnTo>
                      <a:lnTo>
                        <a:pt x="12" y="2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8" name="Freeform 210">
                  <a:extLst>
                    <a:ext uri="{FF2B5EF4-FFF2-40B4-BE49-F238E27FC236}">
                      <a16:creationId xmlns:a16="http://schemas.microsoft.com/office/drawing/2014/main" id="{9D12E49C-74D3-4376-AAC5-1738821EC0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0" y="2779"/>
                  <a:ext cx="33" cy="28"/>
                </a:xfrm>
                <a:custGeom>
                  <a:avLst/>
                  <a:gdLst>
                    <a:gd name="T0" fmla="*/ 7 w 33"/>
                    <a:gd name="T1" fmla="*/ 14 h 28"/>
                    <a:gd name="T2" fmla="*/ 14 w 33"/>
                    <a:gd name="T3" fmla="*/ 28 h 28"/>
                    <a:gd name="T4" fmla="*/ 23 w 33"/>
                    <a:gd name="T5" fmla="*/ 16 h 28"/>
                    <a:gd name="T6" fmla="*/ 33 w 33"/>
                    <a:gd name="T7" fmla="*/ 5 h 28"/>
                    <a:gd name="T8" fmla="*/ 16 w 33"/>
                    <a:gd name="T9" fmla="*/ 2 h 28"/>
                    <a:gd name="T10" fmla="*/ 0 w 33"/>
                    <a:gd name="T11" fmla="*/ 0 h 28"/>
                    <a:gd name="T12" fmla="*/ 7 w 33"/>
                    <a:gd name="T13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28">
                      <a:moveTo>
                        <a:pt x="7" y="14"/>
                      </a:moveTo>
                      <a:lnTo>
                        <a:pt x="14" y="28"/>
                      </a:lnTo>
                      <a:lnTo>
                        <a:pt x="23" y="16"/>
                      </a:lnTo>
                      <a:lnTo>
                        <a:pt x="33" y="5"/>
                      </a:lnTo>
                      <a:lnTo>
                        <a:pt x="16" y="2"/>
                      </a:lnTo>
                      <a:lnTo>
                        <a:pt x="0" y="0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9" name="Freeform 211">
                  <a:extLst>
                    <a:ext uri="{FF2B5EF4-FFF2-40B4-BE49-F238E27FC236}">
                      <a16:creationId xmlns:a16="http://schemas.microsoft.com/office/drawing/2014/main" id="{CC7C0DC1-D82E-43B0-937D-728553C948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7" y="2812"/>
                  <a:ext cx="30" cy="31"/>
                </a:xfrm>
                <a:custGeom>
                  <a:avLst/>
                  <a:gdLst>
                    <a:gd name="T0" fmla="*/ 19 w 30"/>
                    <a:gd name="T1" fmla="*/ 10 h 31"/>
                    <a:gd name="T2" fmla="*/ 7 w 30"/>
                    <a:gd name="T3" fmla="*/ 0 h 31"/>
                    <a:gd name="T4" fmla="*/ 2 w 30"/>
                    <a:gd name="T5" fmla="*/ 14 h 31"/>
                    <a:gd name="T6" fmla="*/ 0 w 30"/>
                    <a:gd name="T7" fmla="*/ 31 h 31"/>
                    <a:gd name="T8" fmla="*/ 16 w 30"/>
                    <a:gd name="T9" fmla="*/ 24 h 31"/>
                    <a:gd name="T10" fmla="*/ 30 w 30"/>
                    <a:gd name="T11" fmla="*/ 19 h 31"/>
                    <a:gd name="T12" fmla="*/ 19 w 30"/>
                    <a:gd name="T13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31">
                      <a:moveTo>
                        <a:pt x="19" y="10"/>
                      </a:moveTo>
                      <a:lnTo>
                        <a:pt x="7" y="0"/>
                      </a:lnTo>
                      <a:lnTo>
                        <a:pt x="2" y="14"/>
                      </a:lnTo>
                      <a:lnTo>
                        <a:pt x="0" y="31"/>
                      </a:lnTo>
                      <a:lnTo>
                        <a:pt x="16" y="24"/>
                      </a:lnTo>
                      <a:lnTo>
                        <a:pt x="30" y="19"/>
                      </a:lnTo>
                      <a:lnTo>
                        <a:pt x="19" y="10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20" name="Freeform 212">
                  <a:extLst>
                    <a:ext uri="{FF2B5EF4-FFF2-40B4-BE49-F238E27FC236}">
                      <a16:creationId xmlns:a16="http://schemas.microsoft.com/office/drawing/2014/main" id="{06773DCC-9942-4BE0-B12A-41314F65DA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5" y="2845"/>
                  <a:ext cx="31" cy="31"/>
                </a:xfrm>
                <a:custGeom>
                  <a:avLst/>
                  <a:gdLst>
                    <a:gd name="T0" fmla="*/ 22 w 31"/>
                    <a:gd name="T1" fmla="*/ 0 h 31"/>
                    <a:gd name="T2" fmla="*/ 10 w 31"/>
                    <a:gd name="T3" fmla="*/ 12 h 31"/>
                    <a:gd name="T4" fmla="*/ 0 w 31"/>
                    <a:gd name="T5" fmla="*/ 22 h 31"/>
                    <a:gd name="T6" fmla="*/ 15 w 31"/>
                    <a:gd name="T7" fmla="*/ 26 h 31"/>
                    <a:gd name="T8" fmla="*/ 31 w 31"/>
                    <a:gd name="T9" fmla="*/ 31 h 31"/>
                    <a:gd name="T10" fmla="*/ 26 w 31"/>
                    <a:gd name="T11" fmla="*/ 14 h 31"/>
                    <a:gd name="T12" fmla="*/ 22 w 31"/>
                    <a:gd name="T13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1">
                      <a:moveTo>
                        <a:pt x="22" y="0"/>
                      </a:moveTo>
                      <a:lnTo>
                        <a:pt x="10" y="12"/>
                      </a:lnTo>
                      <a:lnTo>
                        <a:pt x="0" y="22"/>
                      </a:lnTo>
                      <a:lnTo>
                        <a:pt x="15" y="26"/>
                      </a:lnTo>
                      <a:lnTo>
                        <a:pt x="31" y="31"/>
                      </a:lnTo>
                      <a:lnTo>
                        <a:pt x="26" y="14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21" name="Freeform 213">
                  <a:extLst>
                    <a:ext uri="{FF2B5EF4-FFF2-40B4-BE49-F238E27FC236}">
                      <a16:creationId xmlns:a16="http://schemas.microsoft.com/office/drawing/2014/main" id="{61E4DD57-167B-451D-AF9D-D4C995EBFA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2" y="2869"/>
                  <a:ext cx="29" cy="31"/>
                </a:xfrm>
                <a:custGeom>
                  <a:avLst/>
                  <a:gdLst>
                    <a:gd name="T0" fmla="*/ 0 w 29"/>
                    <a:gd name="T1" fmla="*/ 7 h 31"/>
                    <a:gd name="T2" fmla="*/ 0 w 29"/>
                    <a:gd name="T3" fmla="*/ 9 h 31"/>
                    <a:gd name="T4" fmla="*/ 10 w 29"/>
                    <a:gd name="T5" fmla="*/ 19 h 31"/>
                    <a:gd name="T6" fmla="*/ 21 w 29"/>
                    <a:gd name="T7" fmla="*/ 31 h 31"/>
                    <a:gd name="T8" fmla="*/ 24 w 29"/>
                    <a:gd name="T9" fmla="*/ 14 h 31"/>
                    <a:gd name="T10" fmla="*/ 29 w 29"/>
                    <a:gd name="T11" fmla="*/ 0 h 31"/>
                    <a:gd name="T12" fmla="*/ 14 w 29"/>
                    <a:gd name="T13" fmla="*/ 5 h 31"/>
                    <a:gd name="T14" fmla="*/ 0 w 29"/>
                    <a:gd name="T15" fmla="*/ 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1">
                      <a:moveTo>
                        <a:pt x="0" y="7"/>
                      </a:moveTo>
                      <a:lnTo>
                        <a:pt x="0" y="9"/>
                      </a:lnTo>
                      <a:lnTo>
                        <a:pt x="10" y="19"/>
                      </a:lnTo>
                      <a:lnTo>
                        <a:pt x="21" y="31"/>
                      </a:lnTo>
                      <a:lnTo>
                        <a:pt x="24" y="14"/>
                      </a:lnTo>
                      <a:lnTo>
                        <a:pt x="29" y="0"/>
                      </a:lnTo>
                      <a:lnTo>
                        <a:pt x="14" y="5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22" name="Freeform 214">
                  <a:extLst>
                    <a:ext uri="{FF2B5EF4-FFF2-40B4-BE49-F238E27FC236}">
                      <a16:creationId xmlns:a16="http://schemas.microsoft.com/office/drawing/2014/main" id="{C4D8CB49-3357-46AF-9D5C-F28D4A503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0" y="2876"/>
                  <a:ext cx="2" cy="2"/>
                </a:xfrm>
                <a:custGeom>
                  <a:avLst/>
                  <a:gdLst>
                    <a:gd name="T0" fmla="*/ 0 w 2"/>
                    <a:gd name="T1" fmla="*/ 0 h 2"/>
                    <a:gd name="T2" fmla="*/ 2 w 2"/>
                    <a:gd name="T3" fmla="*/ 2 h 2"/>
                    <a:gd name="T4" fmla="*/ 2 w 2"/>
                    <a:gd name="T5" fmla="*/ 0 h 2"/>
                    <a:gd name="T6" fmla="*/ 0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23" name="Freeform 215">
                  <a:extLst>
                    <a:ext uri="{FF2B5EF4-FFF2-40B4-BE49-F238E27FC236}">
                      <a16:creationId xmlns:a16="http://schemas.microsoft.com/office/drawing/2014/main" id="{7FF43CEF-036B-4AB5-9539-4BA6579E56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9" y="2864"/>
                  <a:ext cx="28" cy="33"/>
                </a:xfrm>
                <a:custGeom>
                  <a:avLst/>
                  <a:gdLst>
                    <a:gd name="T0" fmla="*/ 0 w 28"/>
                    <a:gd name="T1" fmla="*/ 0 h 33"/>
                    <a:gd name="T2" fmla="*/ 2 w 28"/>
                    <a:gd name="T3" fmla="*/ 17 h 33"/>
                    <a:gd name="T4" fmla="*/ 5 w 28"/>
                    <a:gd name="T5" fmla="*/ 33 h 33"/>
                    <a:gd name="T6" fmla="*/ 17 w 28"/>
                    <a:gd name="T7" fmla="*/ 22 h 33"/>
                    <a:gd name="T8" fmla="*/ 28 w 28"/>
                    <a:gd name="T9" fmla="*/ 12 h 33"/>
                    <a:gd name="T10" fmla="*/ 14 w 28"/>
                    <a:gd name="T11" fmla="*/ 7 h 33"/>
                    <a:gd name="T12" fmla="*/ 0 w 28"/>
                    <a:gd name="T13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33">
                      <a:moveTo>
                        <a:pt x="0" y="0"/>
                      </a:moveTo>
                      <a:lnTo>
                        <a:pt x="2" y="17"/>
                      </a:lnTo>
                      <a:lnTo>
                        <a:pt x="5" y="33"/>
                      </a:lnTo>
                      <a:lnTo>
                        <a:pt x="17" y="22"/>
                      </a:lnTo>
                      <a:lnTo>
                        <a:pt x="28" y="12"/>
                      </a:lnTo>
                      <a:lnTo>
                        <a:pt x="14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24" name="Freeform 216">
                  <a:extLst>
                    <a:ext uri="{FF2B5EF4-FFF2-40B4-BE49-F238E27FC236}">
                      <a16:creationId xmlns:a16="http://schemas.microsoft.com/office/drawing/2014/main" id="{405963DB-7A3D-4347-925E-CB42C54B78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3" y="2838"/>
                  <a:ext cx="34" cy="29"/>
                </a:xfrm>
                <a:custGeom>
                  <a:avLst/>
                  <a:gdLst>
                    <a:gd name="T0" fmla="*/ 15 w 34"/>
                    <a:gd name="T1" fmla="*/ 0 h 29"/>
                    <a:gd name="T2" fmla="*/ 8 w 34"/>
                    <a:gd name="T3" fmla="*/ 14 h 29"/>
                    <a:gd name="T4" fmla="*/ 0 w 34"/>
                    <a:gd name="T5" fmla="*/ 29 h 29"/>
                    <a:gd name="T6" fmla="*/ 17 w 34"/>
                    <a:gd name="T7" fmla="*/ 26 h 29"/>
                    <a:gd name="T8" fmla="*/ 34 w 34"/>
                    <a:gd name="T9" fmla="*/ 26 h 29"/>
                    <a:gd name="T10" fmla="*/ 24 w 34"/>
                    <a:gd name="T11" fmla="*/ 12 h 29"/>
                    <a:gd name="T12" fmla="*/ 15 w 34"/>
                    <a:gd name="T13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29">
                      <a:moveTo>
                        <a:pt x="15" y="0"/>
                      </a:moveTo>
                      <a:lnTo>
                        <a:pt x="8" y="14"/>
                      </a:lnTo>
                      <a:lnTo>
                        <a:pt x="0" y="29"/>
                      </a:lnTo>
                      <a:lnTo>
                        <a:pt x="17" y="26"/>
                      </a:lnTo>
                      <a:lnTo>
                        <a:pt x="34" y="26"/>
                      </a:lnTo>
                      <a:lnTo>
                        <a:pt x="24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25" name="Freeform 217">
                  <a:extLst>
                    <a:ext uri="{FF2B5EF4-FFF2-40B4-BE49-F238E27FC236}">
                      <a16:creationId xmlns:a16="http://schemas.microsoft.com/office/drawing/2014/main" id="{DF46B416-BFC7-4A1E-AA97-4E23905A7B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37" y="2803"/>
                  <a:ext cx="28" cy="33"/>
                </a:xfrm>
                <a:custGeom>
                  <a:avLst/>
                  <a:gdLst>
                    <a:gd name="T0" fmla="*/ 28 w 28"/>
                    <a:gd name="T1" fmla="*/ 16 h 33"/>
                    <a:gd name="T2" fmla="*/ 28 w 28"/>
                    <a:gd name="T3" fmla="*/ 0 h 33"/>
                    <a:gd name="T4" fmla="*/ 14 w 28"/>
                    <a:gd name="T5" fmla="*/ 9 h 33"/>
                    <a:gd name="T6" fmla="*/ 0 w 28"/>
                    <a:gd name="T7" fmla="*/ 19 h 33"/>
                    <a:gd name="T8" fmla="*/ 14 w 28"/>
                    <a:gd name="T9" fmla="*/ 26 h 33"/>
                    <a:gd name="T10" fmla="*/ 28 w 28"/>
                    <a:gd name="T11" fmla="*/ 33 h 33"/>
                    <a:gd name="T12" fmla="*/ 28 w 28"/>
                    <a:gd name="T13" fmla="*/ 1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33">
                      <a:moveTo>
                        <a:pt x="28" y="16"/>
                      </a:moveTo>
                      <a:lnTo>
                        <a:pt x="28" y="0"/>
                      </a:lnTo>
                      <a:lnTo>
                        <a:pt x="14" y="9"/>
                      </a:lnTo>
                      <a:lnTo>
                        <a:pt x="0" y="19"/>
                      </a:lnTo>
                      <a:lnTo>
                        <a:pt x="14" y="26"/>
                      </a:lnTo>
                      <a:lnTo>
                        <a:pt x="28" y="33"/>
                      </a:lnTo>
                      <a:lnTo>
                        <a:pt x="28" y="16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26" name="Freeform 218">
                  <a:extLst>
                    <a:ext uri="{FF2B5EF4-FFF2-40B4-BE49-F238E27FC236}">
                      <a16:creationId xmlns:a16="http://schemas.microsoft.com/office/drawing/2014/main" id="{81B927E9-8834-4072-ABAA-4AEE7DF3DE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9" y="2772"/>
                  <a:ext cx="33" cy="28"/>
                </a:xfrm>
                <a:custGeom>
                  <a:avLst/>
                  <a:gdLst>
                    <a:gd name="T0" fmla="*/ 16 w 33"/>
                    <a:gd name="T1" fmla="*/ 28 h 28"/>
                    <a:gd name="T2" fmla="*/ 23 w 33"/>
                    <a:gd name="T3" fmla="*/ 14 h 28"/>
                    <a:gd name="T4" fmla="*/ 33 w 33"/>
                    <a:gd name="T5" fmla="*/ 2 h 28"/>
                    <a:gd name="T6" fmla="*/ 16 w 33"/>
                    <a:gd name="T7" fmla="*/ 2 h 28"/>
                    <a:gd name="T8" fmla="*/ 0 w 33"/>
                    <a:gd name="T9" fmla="*/ 0 h 28"/>
                    <a:gd name="T10" fmla="*/ 9 w 33"/>
                    <a:gd name="T11" fmla="*/ 14 h 28"/>
                    <a:gd name="T12" fmla="*/ 16 w 33"/>
                    <a:gd name="T1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28">
                      <a:moveTo>
                        <a:pt x="16" y="28"/>
                      </a:moveTo>
                      <a:lnTo>
                        <a:pt x="23" y="14"/>
                      </a:lnTo>
                      <a:lnTo>
                        <a:pt x="33" y="2"/>
                      </a:lnTo>
                      <a:lnTo>
                        <a:pt x="16" y="2"/>
                      </a:lnTo>
                      <a:lnTo>
                        <a:pt x="0" y="0"/>
                      </a:lnTo>
                      <a:lnTo>
                        <a:pt x="9" y="14"/>
                      </a:lnTo>
                      <a:lnTo>
                        <a:pt x="16" y="28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27" name="Freeform 219">
                  <a:extLst>
                    <a:ext uri="{FF2B5EF4-FFF2-40B4-BE49-F238E27FC236}">
                      <a16:creationId xmlns:a16="http://schemas.microsoft.com/office/drawing/2014/main" id="{1221DF67-BF1C-4A24-8B31-2B723A4A54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2" y="2741"/>
                  <a:ext cx="28" cy="31"/>
                </a:xfrm>
                <a:custGeom>
                  <a:avLst/>
                  <a:gdLst>
                    <a:gd name="T0" fmla="*/ 28 w 28"/>
                    <a:gd name="T1" fmla="*/ 17 h 31"/>
                    <a:gd name="T2" fmla="*/ 14 w 28"/>
                    <a:gd name="T3" fmla="*/ 9 h 31"/>
                    <a:gd name="T4" fmla="*/ 2 w 28"/>
                    <a:gd name="T5" fmla="*/ 0 h 31"/>
                    <a:gd name="T6" fmla="*/ 0 w 28"/>
                    <a:gd name="T7" fmla="*/ 17 h 31"/>
                    <a:gd name="T8" fmla="*/ 0 w 28"/>
                    <a:gd name="T9" fmla="*/ 31 h 31"/>
                    <a:gd name="T10" fmla="*/ 14 w 28"/>
                    <a:gd name="T11" fmla="*/ 24 h 31"/>
                    <a:gd name="T12" fmla="*/ 28 w 28"/>
                    <a:gd name="T13" fmla="*/ 1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31">
                      <a:moveTo>
                        <a:pt x="28" y="17"/>
                      </a:moveTo>
                      <a:lnTo>
                        <a:pt x="14" y="9"/>
                      </a:lnTo>
                      <a:lnTo>
                        <a:pt x="2" y="0"/>
                      </a:lnTo>
                      <a:lnTo>
                        <a:pt x="0" y="17"/>
                      </a:lnTo>
                      <a:lnTo>
                        <a:pt x="0" y="31"/>
                      </a:lnTo>
                      <a:lnTo>
                        <a:pt x="14" y="24"/>
                      </a:lnTo>
                      <a:lnTo>
                        <a:pt x="28" y="17"/>
                      </a:lnTo>
                      <a:close/>
                    </a:path>
                  </a:pathLst>
                </a:cu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28" name="Oval 220">
                  <a:extLst>
                    <a:ext uri="{FF2B5EF4-FFF2-40B4-BE49-F238E27FC236}">
                      <a16:creationId xmlns:a16="http://schemas.microsoft.com/office/drawing/2014/main" id="{97EB9AEB-88D0-40A8-A29D-DB0FF40C17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8" y="1631"/>
                  <a:ext cx="1081" cy="1081"/>
                </a:xfrm>
                <a:prstGeom prst="ellipse">
                  <a:avLst/>
                </a:prstGeom>
                <a:solidFill>
                  <a:srgbClr val="E048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29" name="Oval 221">
                  <a:extLst>
                    <a:ext uri="{FF2B5EF4-FFF2-40B4-BE49-F238E27FC236}">
                      <a16:creationId xmlns:a16="http://schemas.microsoft.com/office/drawing/2014/main" id="{FB91580B-332C-4715-BCB4-19D7EFEEBA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2" y="1534"/>
                  <a:ext cx="403" cy="403"/>
                </a:xfrm>
                <a:prstGeom prst="ellipse">
                  <a:avLst/>
                </a:prstGeom>
                <a:solidFill>
                  <a:srgbClr val="679C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30" name="Oval 222">
                  <a:extLst>
                    <a:ext uri="{FF2B5EF4-FFF2-40B4-BE49-F238E27FC236}">
                      <a16:creationId xmlns:a16="http://schemas.microsoft.com/office/drawing/2014/main" id="{6F80BB4E-8742-44A4-A90A-976758B515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0" y="2407"/>
                  <a:ext cx="403" cy="405"/>
                </a:xfrm>
                <a:prstGeom prst="ellipse">
                  <a:avLst/>
                </a:prstGeom>
                <a:solidFill>
                  <a:srgbClr val="679C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31" name="Freeform 223">
                  <a:extLst>
                    <a:ext uri="{FF2B5EF4-FFF2-40B4-BE49-F238E27FC236}">
                      <a16:creationId xmlns:a16="http://schemas.microsoft.com/office/drawing/2014/main" id="{7CC3AFF7-D49E-476C-9EE2-AC8CA62810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9" y="1679"/>
                  <a:ext cx="81" cy="194"/>
                </a:xfrm>
                <a:custGeom>
                  <a:avLst/>
                  <a:gdLst>
                    <a:gd name="T0" fmla="*/ 0 w 81"/>
                    <a:gd name="T1" fmla="*/ 194 h 194"/>
                    <a:gd name="T2" fmla="*/ 59 w 81"/>
                    <a:gd name="T3" fmla="*/ 194 h 194"/>
                    <a:gd name="T4" fmla="*/ 81 w 81"/>
                    <a:gd name="T5" fmla="*/ 0 h 194"/>
                    <a:gd name="T6" fmla="*/ 0 w 81"/>
                    <a:gd name="T7" fmla="*/ 0 h 194"/>
                    <a:gd name="T8" fmla="*/ 0 w 81"/>
                    <a:gd name="T9" fmla="*/ 194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194">
                      <a:moveTo>
                        <a:pt x="0" y="194"/>
                      </a:moveTo>
                      <a:lnTo>
                        <a:pt x="59" y="194"/>
                      </a:lnTo>
                      <a:lnTo>
                        <a:pt x="81" y="0"/>
                      </a:lnTo>
                      <a:lnTo>
                        <a:pt x="0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solidFill>
                  <a:srgbClr val="FFE1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32" name="Freeform 224">
                  <a:extLst>
                    <a:ext uri="{FF2B5EF4-FFF2-40B4-BE49-F238E27FC236}">
                      <a16:creationId xmlns:a16="http://schemas.microsoft.com/office/drawing/2014/main" id="{4AD2628D-025F-40A5-896B-0640322511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9" y="1679"/>
                  <a:ext cx="81" cy="194"/>
                </a:xfrm>
                <a:custGeom>
                  <a:avLst/>
                  <a:gdLst>
                    <a:gd name="T0" fmla="*/ 0 w 81"/>
                    <a:gd name="T1" fmla="*/ 194 h 194"/>
                    <a:gd name="T2" fmla="*/ 59 w 81"/>
                    <a:gd name="T3" fmla="*/ 194 h 194"/>
                    <a:gd name="T4" fmla="*/ 81 w 81"/>
                    <a:gd name="T5" fmla="*/ 0 h 194"/>
                    <a:gd name="T6" fmla="*/ 0 w 81"/>
                    <a:gd name="T7" fmla="*/ 0 h 194"/>
                    <a:gd name="T8" fmla="*/ 0 w 81"/>
                    <a:gd name="T9" fmla="*/ 194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194">
                      <a:moveTo>
                        <a:pt x="0" y="194"/>
                      </a:moveTo>
                      <a:lnTo>
                        <a:pt x="59" y="194"/>
                      </a:lnTo>
                      <a:lnTo>
                        <a:pt x="81" y="0"/>
                      </a:lnTo>
                      <a:lnTo>
                        <a:pt x="0" y="0"/>
                      </a:lnTo>
                      <a:lnTo>
                        <a:pt x="0" y="19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33" name="Freeform 225">
                  <a:extLst>
                    <a:ext uri="{FF2B5EF4-FFF2-40B4-BE49-F238E27FC236}">
                      <a16:creationId xmlns:a16="http://schemas.microsoft.com/office/drawing/2014/main" id="{BB6A2EC3-3DC3-428B-B63D-F7E8180E4E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" y="1679"/>
                  <a:ext cx="83" cy="194"/>
                </a:xfrm>
                <a:custGeom>
                  <a:avLst/>
                  <a:gdLst>
                    <a:gd name="T0" fmla="*/ 0 w 83"/>
                    <a:gd name="T1" fmla="*/ 0 h 194"/>
                    <a:gd name="T2" fmla="*/ 21 w 83"/>
                    <a:gd name="T3" fmla="*/ 194 h 194"/>
                    <a:gd name="T4" fmla="*/ 83 w 83"/>
                    <a:gd name="T5" fmla="*/ 194 h 194"/>
                    <a:gd name="T6" fmla="*/ 83 w 83"/>
                    <a:gd name="T7" fmla="*/ 0 h 194"/>
                    <a:gd name="T8" fmla="*/ 0 w 83"/>
                    <a:gd name="T9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194">
                      <a:moveTo>
                        <a:pt x="0" y="0"/>
                      </a:moveTo>
                      <a:lnTo>
                        <a:pt x="21" y="194"/>
                      </a:lnTo>
                      <a:lnTo>
                        <a:pt x="83" y="194"/>
                      </a:lnTo>
                      <a:lnTo>
                        <a:pt x="8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1C5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34" name="Freeform 226">
                  <a:extLst>
                    <a:ext uri="{FF2B5EF4-FFF2-40B4-BE49-F238E27FC236}">
                      <a16:creationId xmlns:a16="http://schemas.microsoft.com/office/drawing/2014/main" id="{235E4264-8005-4C20-98F9-C3A23FC045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" y="1679"/>
                  <a:ext cx="83" cy="194"/>
                </a:xfrm>
                <a:custGeom>
                  <a:avLst/>
                  <a:gdLst>
                    <a:gd name="T0" fmla="*/ 0 w 83"/>
                    <a:gd name="T1" fmla="*/ 0 h 194"/>
                    <a:gd name="T2" fmla="*/ 21 w 83"/>
                    <a:gd name="T3" fmla="*/ 194 h 194"/>
                    <a:gd name="T4" fmla="*/ 83 w 83"/>
                    <a:gd name="T5" fmla="*/ 194 h 194"/>
                    <a:gd name="T6" fmla="*/ 83 w 83"/>
                    <a:gd name="T7" fmla="*/ 0 h 194"/>
                    <a:gd name="T8" fmla="*/ 0 w 83"/>
                    <a:gd name="T9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194">
                      <a:moveTo>
                        <a:pt x="0" y="0"/>
                      </a:moveTo>
                      <a:lnTo>
                        <a:pt x="21" y="194"/>
                      </a:lnTo>
                      <a:lnTo>
                        <a:pt x="83" y="194"/>
                      </a:lnTo>
                      <a:lnTo>
                        <a:pt x="83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35" name="Freeform 227">
                  <a:extLst>
                    <a:ext uri="{FF2B5EF4-FFF2-40B4-BE49-F238E27FC236}">
                      <a16:creationId xmlns:a16="http://schemas.microsoft.com/office/drawing/2014/main" id="{75197AB3-3132-4504-9751-7F4A6BFCE0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9" y="1627"/>
                  <a:ext cx="90" cy="52"/>
                </a:xfrm>
                <a:custGeom>
                  <a:avLst/>
                  <a:gdLst>
                    <a:gd name="T0" fmla="*/ 90 w 90"/>
                    <a:gd name="T1" fmla="*/ 0 h 52"/>
                    <a:gd name="T2" fmla="*/ 0 w 90"/>
                    <a:gd name="T3" fmla="*/ 0 h 52"/>
                    <a:gd name="T4" fmla="*/ 7 w 90"/>
                    <a:gd name="T5" fmla="*/ 52 h 52"/>
                    <a:gd name="T6" fmla="*/ 90 w 90"/>
                    <a:gd name="T7" fmla="*/ 52 h 52"/>
                    <a:gd name="T8" fmla="*/ 90 w 90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52">
                      <a:moveTo>
                        <a:pt x="90" y="0"/>
                      </a:moveTo>
                      <a:lnTo>
                        <a:pt x="0" y="0"/>
                      </a:lnTo>
                      <a:lnTo>
                        <a:pt x="7" y="52"/>
                      </a:lnTo>
                      <a:lnTo>
                        <a:pt x="90" y="52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4CB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36" name="Freeform 228">
                  <a:extLst>
                    <a:ext uri="{FF2B5EF4-FFF2-40B4-BE49-F238E27FC236}">
                      <a16:creationId xmlns:a16="http://schemas.microsoft.com/office/drawing/2014/main" id="{EDBB5A7D-CD3A-477C-93F1-7CC6496474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9" y="1627"/>
                  <a:ext cx="88" cy="52"/>
                </a:xfrm>
                <a:custGeom>
                  <a:avLst/>
                  <a:gdLst>
                    <a:gd name="T0" fmla="*/ 0 w 88"/>
                    <a:gd name="T1" fmla="*/ 0 h 52"/>
                    <a:gd name="T2" fmla="*/ 0 w 88"/>
                    <a:gd name="T3" fmla="*/ 52 h 52"/>
                    <a:gd name="T4" fmla="*/ 81 w 88"/>
                    <a:gd name="T5" fmla="*/ 52 h 52"/>
                    <a:gd name="T6" fmla="*/ 88 w 88"/>
                    <a:gd name="T7" fmla="*/ 0 h 52"/>
                    <a:gd name="T8" fmla="*/ 0 w 88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52">
                      <a:moveTo>
                        <a:pt x="0" y="0"/>
                      </a:moveTo>
                      <a:lnTo>
                        <a:pt x="0" y="52"/>
                      </a:lnTo>
                      <a:lnTo>
                        <a:pt x="81" y="52"/>
                      </a:lnTo>
                      <a:lnTo>
                        <a:pt x="8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37" name="Freeform 229">
                  <a:extLst>
                    <a:ext uri="{FF2B5EF4-FFF2-40B4-BE49-F238E27FC236}">
                      <a16:creationId xmlns:a16="http://schemas.microsoft.com/office/drawing/2014/main" id="{DFA2C715-6BF8-4C61-9136-47FBC82EBD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9" y="1627"/>
                  <a:ext cx="88" cy="52"/>
                </a:xfrm>
                <a:custGeom>
                  <a:avLst/>
                  <a:gdLst>
                    <a:gd name="T0" fmla="*/ 0 w 88"/>
                    <a:gd name="T1" fmla="*/ 0 h 52"/>
                    <a:gd name="T2" fmla="*/ 0 w 88"/>
                    <a:gd name="T3" fmla="*/ 52 h 52"/>
                    <a:gd name="T4" fmla="*/ 81 w 88"/>
                    <a:gd name="T5" fmla="*/ 52 h 52"/>
                    <a:gd name="T6" fmla="*/ 88 w 88"/>
                    <a:gd name="T7" fmla="*/ 0 h 52"/>
                    <a:gd name="T8" fmla="*/ 0 w 88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52">
                      <a:moveTo>
                        <a:pt x="0" y="0"/>
                      </a:moveTo>
                      <a:lnTo>
                        <a:pt x="0" y="52"/>
                      </a:lnTo>
                      <a:lnTo>
                        <a:pt x="81" y="52"/>
                      </a:lnTo>
                      <a:lnTo>
                        <a:pt x="88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38" name="Oval 230">
                  <a:extLst>
                    <a:ext uri="{FF2B5EF4-FFF2-40B4-BE49-F238E27FC236}">
                      <a16:creationId xmlns:a16="http://schemas.microsoft.com/office/drawing/2014/main" id="{267A6FC8-7A05-49FE-8C2C-28DDECB6A0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6" y="1700"/>
                  <a:ext cx="26" cy="26"/>
                </a:xfrm>
                <a:prstGeom prst="ellipse">
                  <a:avLst/>
                </a:prstGeom>
                <a:solidFill>
                  <a:srgbClr val="FFF7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39" name="Oval 231">
                  <a:extLst>
                    <a:ext uri="{FF2B5EF4-FFF2-40B4-BE49-F238E27FC236}">
                      <a16:creationId xmlns:a16="http://schemas.microsoft.com/office/drawing/2014/main" id="{73A802A5-8E5D-42CB-B794-F942565CC9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4" y="1750"/>
                  <a:ext cx="26" cy="26"/>
                </a:xfrm>
                <a:prstGeom prst="ellipse">
                  <a:avLst/>
                </a:prstGeom>
                <a:solidFill>
                  <a:srgbClr val="FFF7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40" name="Oval 232">
                  <a:extLst>
                    <a:ext uri="{FF2B5EF4-FFF2-40B4-BE49-F238E27FC236}">
                      <a16:creationId xmlns:a16="http://schemas.microsoft.com/office/drawing/2014/main" id="{E92309DC-956D-47A7-9663-D2994C99F3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8" y="1783"/>
                  <a:ext cx="16" cy="17"/>
                </a:xfrm>
                <a:prstGeom prst="ellipse">
                  <a:avLst/>
                </a:prstGeom>
                <a:solidFill>
                  <a:srgbClr val="FFF7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41" name="Oval 233">
                  <a:extLst>
                    <a:ext uri="{FF2B5EF4-FFF2-40B4-BE49-F238E27FC236}">
                      <a16:creationId xmlns:a16="http://schemas.microsoft.com/office/drawing/2014/main" id="{71DAAF57-E1B1-4610-BEB1-A322046C5B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0" y="1838"/>
                  <a:ext cx="12" cy="11"/>
                </a:xfrm>
                <a:prstGeom prst="ellipse">
                  <a:avLst/>
                </a:prstGeom>
                <a:solidFill>
                  <a:srgbClr val="FFF7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42" name="Freeform 234">
                  <a:extLst>
                    <a:ext uri="{FF2B5EF4-FFF2-40B4-BE49-F238E27FC236}">
                      <a16:creationId xmlns:a16="http://schemas.microsoft.com/office/drawing/2014/main" id="{6171456B-4ED9-47CA-8B0C-F95E5CF7C7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4" y="1622"/>
                  <a:ext cx="190" cy="256"/>
                </a:xfrm>
                <a:custGeom>
                  <a:avLst/>
                  <a:gdLst>
                    <a:gd name="T0" fmla="*/ 159 w 190"/>
                    <a:gd name="T1" fmla="*/ 256 h 256"/>
                    <a:gd name="T2" fmla="*/ 29 w 190"/>
                    <a:gd name="T3" fmla="*/ 256 h 256"/>
                    <a:gd name="T4" fmla="*/ 0 w 190"/>
                    <a:gd name="T5" fmla="*/ 0 h 256"/>
                    <a:gd name="T6" fmla="*/ 190 w 190"/>
                    <a:gd name="T7" fmla="*/ 0 h 256"/>
                    <a:gd name="T8" fmla="*/ 159 w 190"/>
                    <a:gd name="T9" fmla="*/ 256 h 256"/>
                    <a:gd name="T10" fmla="*/ 38 w 190"/>
                    <a:gd name="T11" fmla="*/ 246 h 256"/>
                    <a:gd name="T12" fmla="*/ 150 w 190"/>
                    <a:gd name="T13" fmla="*/ 246 h 256"/>
                    <a:gd name="T14" fmla="*/ 178 w 190"/>
                    <a:gd name="T15" fmla="*/ 9 h 256"/>
                    <a:gd name="T16" fmla="*/ 12 w 190"/>
                    <a:gd name="T17" fmla="*/ 9 h 256"/>
                    <a:gd name="T18" fmla="*/ 38 w 190"/>
                    <a:gd name="T19" fmla="*/ 246 h 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0" h="256">
                      <a:moveTo>
                        <a:pt x="159" y="256"/>
                      </a:moveTo>
                      <a:lnTo>
                        <a:pt x="29" y="256"/>
                      </a:lnTo>
                      <a:lnTo>
                        <a:pt x="0" y="0"/>
                      </a:lnTo>
                      <a:lnTo>
                        <a:pt x="190" y="0"/>
                      </a:lnTo>
                      <a:lnTo>
                        <a:pt x="159" y="256"/>
                      </a:lnTo>
                      <a:close/>
                      <a:moveTo>
                        <a:pt x="38" y="246"/>
                      </a:moveTo>
                      <a:lnTo>
                        <a:pt x="150" y="246"/>
                      </a:lnTo>
                      <a:lnTo>
                        <a:pt x="178" y="9"/>
                      </a:lnTo>
                      <a:lnTo>
                        <a:pt x="12" y="9"/>
                      </a:lnTo>
                      <a:lnTo>
                        <a:pt x="38" y="246"/>
                      </a:lnTo>
                      <a:close/>
                    </a:path>
                  </a:pathLst>
                </a:custGeom>
                <a:solidFill>
                  <a:srgbClr val="FFF7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43" name="Freeform 235">
                  <a:extLst>
                    <a:ext uri="{FF2B5EF4-FFF2-40B4-BE49-F238E27FC236}">
                      <a16:creationId xmlns:a16="http://schemas.microsoft.com/office/drawing/2014/main" id="{A3D1FA46-12FF-44D9-BA60-987D38EC9A3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4" y="1622"/>
                  <a:ext cx="190" cy="256"/>
                </a:xfrm>
                <a:custGeom>
                  <a:avLst/>
                  <a:gdLst>
                    <a:gd name="T0" fmla="*/ 159 w 190"/>
                    <a:gd name="T1" fmla="*/ 256 h 256"/>
                    <a:gd name="T2" fmla="*/ 29 w 190"/>
                    <a:gd name="T3" fmla="*/ 256 h 256"/>
                    <a:gd name="T4" fmla="*/ 0 w 190"/>
                    <a:gd name="T5" fmla="*/ 0 h 256"/>
                    <a:gd name="T6" fmla="*/ 190 w 190"/>
                    <a:gd name="T7" fmla="*/ 0 h 256"/>
                    <a:gd name="T8" fmla="*/ 159 w 190"/>
                    <a:gd name="T9" fmla="*/ 256 h 256"/>
                    <a:gd name="T10" fmla="*/ 38 w 190"/>
                    <a:gd name="T11" fmla="*/ 246 h 256"/>
                    <a:gd name="T12" fmla="*/ 150 w 190"/>
                    <a:gd name="T13" fmla="*/ 246 h 256"/>
                    <a:gd name="T14" fmla="*/ 178 w 190"/>
                    <a:gd name="T15" fmla="*/ 9 h 256"/>
                    <a:gd name="T16" fmla="*/ 12 w 190"/>
                    <a:gd name="T17" fmla="*/ 9 h 256"/>
                    <a:gd name="T18" fmla="*/ 38 w 190"/>
                    <a:gd name="T19" fmla="*/ 246 h 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0" h="256">
                      <a:moveTo>
                        <a:pt x="159" y="256"/>
                      </a:moveTo>
                      <a:lnTo>
                        <a:pt x="29" y="256"/>
                      </a:lnTo>
                      <a:lnTo>
                        <a:pt x="0" y="0"/>
                      </a:lnTo>
                      <a:lnTo>
                        <a:pt x="190" y="0"/>
                      </a:lnTo>
                      <a:lnTo>
                        <a:pt x="159" y="256"/>
                      </a:lnTo>
                      <a:moveTo>
                        <a:pt x="38" y="246"/>
                      </a:moveTo>
                      <a:lnTo>
                        <a:pt x="150" y="246"/>
                      </a:lnTo>
                      <a:lnTo>
                        <a:pt x="178" y="9"/>
                      </a:lnTo>
                      <a:lnTo>
                        <a:pt x="12" y="9"/>
                      </a:lnTo>
                      <a:lnTo>
                        <a:pt x="38" y="24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44" name="Freeform 236">
                  <a:extLst>
                    <a:ext uri="{FF2B5EF4-FFF2-40B4-BE49-F238E27FC236}">
                      <a16:creationId xmlns:a16="http://schemas.microsoft.com/office/drawing/2014/main" id="{0BC3E978-C01B-4C3E-BD87-9C055724E0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9" y="1679"/>
                  <a:ext cx="66" cy="187"/>
                </a:xfrm>
                <a:custGeom>
                  <a:avLst/>
                  <a:gdLst>
                    <a:gd name="T0" fmla="*/ 66 w 66"/>
                    <a:gd name="T1" fmla="*/ 0 h 187"/>
                    <a:gd name="T2" fmla="*/ 52 w 66"/>
                    <a:gd name="T3" fmla="*/ 0 h 187"/>
                    <a:gd name="T4" fmla="*/ 0 w 66"/>
                    <a:gd name="T5" fmla="*/ 159 h 187"/>
                    <a:gd name="T6" fmla="*/ 0 w 66"/>
                    <a:gd name="T7" fmla="*/ 187 h 187"/>
                    <a:gd name="T8" fmla="*/ 2 w 66"/>
                    <a:gd name="T9" fmla="*/ 187 h 187"/>
                    <a:gd name="T10" fmla="*/ 66 w 66"/>
                    <a:gd name="T11" fmla="*/ 0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" h="187">
                      <a:moveTo>
                        <a:pt x="66" y="0"/>
                      </a:moveTo>
                      <a:lnTo>
                        <a:pt x="52" y="0"/>
                      </a:lnTo>
                      <a:lnTo>
                        <a:pt x="0" y="159"/>
                      </a:lnTo>
                      <a:lnTo>
                        <a:pt x="0" y="187"/>
                      </a:lnTo>
                      <a:lnTo>
                        <a:pt x="2" y="187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solidFill>
                  <a:srgbClr val="ADA5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45" name="Freeform 237">
                  <a:extLst>
                    <a:ext uri="{FF2B5EF4-FFF2-40B4-BE49-F238E27FC236}">
                      <a16:creationId xmlns:a16="http://schemas.microsoft.com/office/drawing/2014/main" id="{C960B913-14AA-41C4-9B16-F648CDD12E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9" y="1679"/>
                  <a:ext cx="66" cy="187"/>
                </a:xfrm>
                <a:custGeom>
                  <a:avLst/>
                  <a:gdLst>
                    <a:gd name="T0" fmla="*/ 66 w 66"/>
                    <a:gd name="T1" fmla="*/ 0 h 187"/>
                    <a:gd name="T2" fmla="*/ 52 w 66"/>
                    <a:gd name="T3" fmla="*/ 0 h 187"/>
                    <a:gd name="T4" fmla="*/ 0 w 66"/>
                    <a:gd name="T5" fmla="*/ 159 h 187"/>
                    <a:gd name="T6" fmla="*/ 0 w 66"/>
                    <a:gd name="T7" fmla="*/ 187 h 187"/>
                    <a:gd name="T8" fmla="*/ 2 w 66"/>
                    <a:gd name="T9" fmla="*/ 187 h 187"/>
                    <a:gd name="T10" fmla="*/ 66 w 66"/>
                    <a:gd name="T11" fmla="*/ 0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" h="187">
                      <a:moveTo>
                        <a:pt x="66" y="0"/>
                      </a:moveTo>
                      <a:lnTo>
                        <a:pt x="52" y="0"/>
                      </a:lnTo>
                      <a:lnTo>
                        <a:pt x="0" y="159"/>
                      </a:lnTo>
                      <a:lnTo>
                        <a:pt x="0" y="187"/>
                      </a:lnTo>
                      <a:lnTo>
                        <a:pt x="2" y="187"/>
                      </a:lnTo>
                      <a:lnTo>
                        <a:pt x="6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46" name="Freeform 238">
                  <a:extLst>
                    <a:ext uri="{FF2B5EF4-FFF2-40B4-BE49-F238E27FC236}">
                      <a16:creationId xmlns:a16="http://schemas.microsoft.com/office/drawing/2014/main" id="{644FCDF8-6F6C-400C-BC4A-EF0E746D6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0" y="1838"/>
                  <a:ext cx="9" cy="28"/>
                </a:xfrm>
                <a:custGeom>
                  <a:avLst/>
                  <a:gdLst>
                    <a:gd name="T0" fmla="*/ 9 w 9"/>
                    <a:gd name="T1" fmla="*/ 0 h 28"/>
                    <a:gd name="T2" fmla="*/ 0 w 9"/>
                    <a:gd name="T3" fmla="*/ 28 h 28"/>
                    <a:gd name="T4" fmla="*/ 9 w 9"/>
                    <a:gd name="T5" fmla="*/ 28 h 28"/>
                    <a:gd name="T6" fmla="*/ 9 w 9"/>
                    <a:gd name="T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28">
                      <a:moveTo>
                        <a:pt x="9" y="0"/>
                      </a:moveTo>
                      <a:lnTo>
                        <a:pt x="0" y="28"/>
                      </a:lnTo>
                      <a:lnTo>
                        <a:pt x="9" y="2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A595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47" name="Freeform 239">
                  <a:extLst>
                    <a:ext uri="{FF2B5EF4-FFF2-40B4-BE49-F238E27FC236}">
                      <a16:creationId xmlns:a16="http://schemas.microsoft.com/office/drawing/2014/main" id="{8710EAC5-904E-43C5-802A-B9262E0299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0" y="1838"/>
                  <a:ext cx="9" cy="28"/>
                </a:xfrm>
                <a:custGeom>
                  <a:avLst/>
                  <a:gdLst>
                    <a:gd name="T0" fmla="*/ 9 w 9"/>
                    <a:gd name="T1" fmla="*/ 0 h 28"/>
                    <a:gd name="T2" fmla="*/ 0 w 9"/>
                    <a:gd name="T3" fmla="*/ 28 h 28"/>
                    <a:gd name="T4" fmla="*/ 9 w 9"/>
                    <a:gd name="T5" fmla="*/ 28 h 28"/>
                    <a:gd name="T6" fmla="*/ 9 w 9"/>
                    <a:gd name="T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28">
                      <a:moveTo>
                        <a:pt x="9" y="0"/>
                      </a:moveTo>
                      <a:lnTo>
                        <a:pt x="0" y="28"/>
                      </a:lnTo>
                      <a:lnTo>
                        <a:pt x="9" y="28"/>
                      </a:lnTo>
                      <a:lnTo>
                        <a:pt x="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48" name="Rectangle 240">
                  <a:extLst>
                    <a:ext uri="{FF2B5EF4-FFF2-40B4-BE49-F238E27FC236}">
                      <a16:creationId xmlns:a16="http://schemas.microsoft.com/office/drawing/2014/main" id="{FEC0B67E-B61B-4A5A-B34E-852483E2FC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1" y="1676"/>
                  <a:ext cx="14" cy="3"/>
                </a:xfrm>
                <a:prstGeom prst="rect">
                  <a:avLst/>
                </a:prstGeom>
                <a:solidFill>
                  <a:srgbClr val="ADB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49" name="Rectangle 241">
                  <a:extLst>
                    <a:ext uri="{FF2B5EF4-FFF2-40B4-BE49-F238E27FC236}">
                      <a16:creationId xmlns:a16="http://schemas.microsoft.com/office/drawing/2014/main" id="{2C098A71-B32B-4C70-8729-018F02F7DD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1" y="1676"/>
                  <a:ext cx="14" cy="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0" name="Freeform 242">
                  <a:extLst>
                    <a:ext uri="{FF2B5EF4-FFF2-40B4-BE49-F238E27FC236}">
                      <a16:creationId xmlns:a16="http://schemas.microsoft.com/office/drawing/2014/main" id="{AF5CA3C0-26CB-4EEC-848E-48DE3C93D9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1" y="1593"/>
                  <a:ext cx="104" cy="86"/>
                </a:xfrm>
                <a:custGeom>
                  <a:avLst/>
                  <a:gdLst>
                    <a:gd name="T0" fmla="*/ 29 w 104"/>
                    <a:gd name="T1" fmla="*/ 0 h 86"/>
                    <a:gd name="T2" fmla="*/ 0 w 104"/>
                    <a:gd name="T3" fmla="*/ 86 h 86"/>
                    <a:gd name="T4" fmla="*/ 14 w 104"/>
                    <a:gd name="T5" fmla="*/ 86 h 86"/>
                    <a:gd name="T6" fmla="*/ 38 w 104"/>
                    <a:gd name="T7" fmla="*/ 15 h 86"/>
                    <a:gd name="T8" fmla="*/ 102 w 104"/>
                    <a:gd name="T9" fmla="*/ 26 h 86"/>
                    <a:gd name="T10" fmla="*/ 104 w 104"/>
                    <a:gd name="T11" fmla="*/ 15 h 86"/>
                    <a:gd name="T12" fmla="*/ 29 w 104"/>
                    <a:gd name="T13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4" h="86">
                      <a:moveTo>
                        <a:pt x="29" y="0"/>
                      </a:moveTo>
                      <a:lnTo>
                        <a:pt x="0" y="86"/>
                      </a:lnTo>
                      <a:lnTo>
                        <a:pt x="14" y="86"/>
                      </a:lnTo>
                      <a:lnTo>
                        <a:pt x="38" y="15"/>
                      </a:lnTo>
                      <a:lnTo>
                        <a:pt x="102" y="26"/>
                      </a:lnTo>
                      <a:lnTo>
                        <a:pt x="104" y="15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324C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1" name="Freeform 243">
                  <a:extLst>
                    <a:ext uri="{FF2B5EF4-FFF2-40B4-BE49-F238E27FC236}">
                      <a16:creationId xmlns:a16="http://schemas.microsoft.com/office/drawing/2014/main" id="{A24F2F27-0C00-4E8A-B461-2BE2E13D03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35" y="1427"/>
                  <a:ext cx="94" cy="150"/>
                </a:xfrm>
                <a:custGeom>
                  <a:avLst/>
                  <a:gdLst>
                    <a:gd name="T0" fmla="*/ 17 w 40"/>
                    <a:gd name="T1" fmla="*/ 0 h 63"/>
                    <a:gd name="T2" fmla="*/ 0 w 40"/>
                    <a:gd name="T3" fmla="*/ 24 h 63"/>
                    <a:gd name="T4" fmla="*/ 17 w 40"/>
                    <a:gd name="T5" fmla="*/ 60 h 63"/>
                    <a:gd name="T6" fmla="*/ 17 w 40"/>
                    <a:gd name="T7" fmla="*/ 63 h 63"/>
                    <a:gd name="T8" fmla="*/ 40 w 40"/>
                    <a:gd name="T9" fmla="*/ 40 h 63"/>
                    <a:gd name="T10" fmla="*/ 17 w 40"/>
                    <a:gd name="T11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" h="63">
                      <a:moveTo>
                        <a:pt x="17" y="0"/>
                      </a:moveTo>
                      <a:cubicBezTo>
                        <a:pt x="17" y="0"/>
                        <a:pt x="7" y="12"/>
                        <a:pt x="0" y="24"/>
                      </a:cubicBezTo>
                      <a:cubicBezTo>
                        <a:pt x="8" y="36"/>
                        <a:pt x="17" y="51"/>
                        <a:pt x="17" y="60"/>
                      </a:cubicBezTo>
                      <a:cubicBezTo>
                        <a:pt x="17" y="63"/>
                        <a:pt x="17" y="63"/>
                        <a:pt x="17" y="63"/>
                      </a:cubicBezTo>
                      <a:cubicBezTo>
                        <a:pt x="30" y="63"/>
                        <a:pt x="40" y="52"/>
                        <a:pt x="40" y="40"/>
                      </a:cubicBezTo>
                      <a:cubicBezTo>
                        <a:pt x="40" y="27"/>
                        <a:pt x="17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C8DB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2" name="Freeform 244">
                  <a:extLst>
                    <a:ext uri="{FF2B5EF4-FFF2-40B4-BE49-F238E27FC236}">
                      <a16:creationId xmlns:a16="http://schemas.microsoft.com/office/drawing/2014/main" id="{A28AB2C8-5611-46DB-8B6D-C2D7D9E02B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7" y="1451"/>
                  <a:ext cx="133" cy="185"/>
                </a:xfrm>
                <a:custGeom>
                  <a:avLst/>
                  <a:gdLst>
                    <a:gd name="T0" fmla="*/ 28 w 56"/>
                    <a:gd name="T1" fmla="*/ 0 h 78"/>
                    <a:gd name="T2" fmla="*/ 0 w 56"/>
                    <a:gd name="T3" fmla="*/ 50 h 78"/>
                    <a:gd name="T4" fmla="*/ 28 w 56"/>
                    <a:gd name="T5" fmla="*/ 78 h 78"/>
                    <a:gd name="T6" fmla="*/ 56 w 56"/>
                    <a:gd name="T7" fmla="*/ 50 h 78"/>
                    <a:gd name="T8" fmla="*/ 28 w 56"/>
                    <a:gd name="T9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78">
                      <a:moveTo>
                        <a:pt x="28" y="0"/>
                      </a:moveTo>
                      <a:cubicBezTo>
                        <a:pt x="28" y="0"/>
                        <a:pt x="0" y="35"/>
                        <a:pt x="0" y="50"/>
                      </a:cubicBezTo>
                      <a:cubicBezTo>
                        <a:pt x="0" y="66"/>
                        <a:pt x="12" y="78"/>
                        <a:pt x="28" y="78"/>
                      </a:cubicBezTo>
                      <a:cubicBezTo>
                        <a:pt x="43" y="78"/>
                        <a:pt x="56" y="66"/>
                        <a:pt x="56" y="50"/>
                      </a:cubicBezTo>
                      <a:cubicBezTo>
                        <a:pt x="56" y="35"/>
                        <a:pt x="28" y="0"/>
                        <a:pt x="28" y="0"/>
                      </a:cubicBezTo>
                      <a:close/>
                    </a:path>
                  </a:pathLst>
                </a:custGeom>
                <a:solidFill>
                  <a:srgbClr val="C8DB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3" name="Freeform 245">
                  <a:extLst>
                    <a:ext uri="{FF2B5EF4-FFF2-40B4-BE49-F238E27FC236}">
                      <a16:creationId xmlns:a16="http://schemas.microsoft.com/office/drawing/2014/main" id="{9BDA55EB-A2DD-4A5C-ADD8-5A120951F8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37" y="1425"/>
                  <a:ext cx="40" cy="145"/>
                </a:xfrm>
                <a:custGeom>
                  <a:avLst/>
                  <a:gdLst>
                    <a:gd name="T0" fmla="*/ 17 w 17"/>
                    <a:gd name="T1" fmla="*/ 0 h 61"/>
                    <a:gd name="T2" fmla="*/ 0 w 17"/>
                    <a:gd name="T3" fmla="*/ 25 h 61"/>
                    <a:gd name="T4" fmla="*/ 17 w 17"/>
                    <a:gd name="T5" fmla="*/ 61 h 61"/>
                    <a:gd name="T6" fmla="*/ 17 w 17"/>
                    <a:gd name="T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61">
                      <a:moveTo>
                        <a:pt x="17" y="0"/>
                      </a:moveTo>
                      <a:cubicBezTo>
                        <a:pt x="17" y="0"/>
                        <a:pt x="7" y="13"/>
                        <a:pt x="0" y="25"/>
                      </a:cubicBezTo>
                      <a:cubicBezTo>
                        <a:pt x="8" y="36"/>
                        <a:pt x="17" y="51"/>
                        <a:pt x="17" y="61"/>
                      </a:cubicBez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4" name="Freeform 246">
                  <a:extLst>
                    <a:ext uri="{FF2B5EF4-FFF2-40B4-BE49-F238E27FC236}">
                      <a16:creationId xmlns:a16="http://schemas.microsoft.com/office/drawing/2014/main" id="{E9F031F1-E362-48E0-9227-A1B8A0AAF8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7" y="1425"/>
                  <a:ext cx="52" cy="149"/>
                </a:xfrm>
                <a:custGeom>
                  <a:avLst/>
                  <a:gdLst>
                    <a:gd name="T0" fmla="*/ 0 w 22"/>
                    <a:gd name="T1" fmla="*/ 0 h 63"/>
                    <a:gd name="T2" fmla="*/ 0 w 22"/>
                    <a:gd name="T3" fmla="*/ 61 h 63"/>
                    <a:gd name="T4" fmla="*/ 0 w 22"/>
                    <a:gd name="T5" fmla="*/ 63 h 63"/>
                    <a:gd name="T6" fmla="*/ 22 w 22"/>
                    <a:gd name="T7" fmla="*/ 40 h 63"/>
                    <a:gd name="T8" fmla="*/ 0 w 22"/>
                    <a:gd name="T9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3">
                      <a:moveTo>
                        <a:pt x="0" y="0"/>
                      </a:move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12" y="63"/>
                        <a:pt x="22" y="53"/>
                        <a:pt x="22" y="40"/>
                      </a:cubicBezTo>
                      <a:cubicBezTo>
                        <a:pt x="22" y="28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C8DB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5" name="Freeform 247">
                  <a:extLst>
                    <a:ext uri="{FF2B5EF4-FFF2-40B4-BE49-F238E27FC236}">
                      <a16:creationId xmlns:a16="http://schemas.microsoft.com/office/drawing/2014/main" id="{84B3F34E-0C09-4D3F-ABDF-7C74C8823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7" y="1451"/>
                  <a:ext cx="67" cy="185"/>
                </a:xfrm>
                <a:custGeom>
                  <a:avLst/>
                  <a:gdLst>
                    <a:gd name="T0" fmla="*/ 0 w 28"/>
                    <a:gd name="T1" fmla="*/ 50 h 78"/>
                    <a:gd name="T2" fmla="*/ 28 w 28"/>
                    <a:gd name="T3" fmla="*/ 78 h 78"/>
                    <a:gd name="T4" fmla="*/ 28 w 28"/>
                    <a:gd name="T5" fmla="*/ 0 h 78"/>
                    <a:gd name="T6" fmla="*/ 0 w 28"/>
                    <a:gd name="T7" fmla="*/ 5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78">
                      <a:moveTo>
                        <a:pt x="0" y="50"/>
                      </a:moveTo>
                      <a:cubicBezTo>
                        <a:pt x="0" y="66"/>
                        <a:pt x="12" y="78"/>
                        <a:pt x="28" y="78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8" y="0"/>
                        <a:pt x="0" y="35"/>
                        <a:pt x="0" y="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6" name="Freeform 248">
                  <a:extLst>
                    <a:ext uri="{FF2B5EF4-FFF2-40B4-BE49-F238E27FC236}">
                      <a16:creationId xmlns:a16="http://schemas.microsoft.com/office/drawing/2014/main" id="{7D49C549-FC09-4694-9746-E5F1B8B277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4" y="1451"/>
                  <a:ext cx="66" cy="185"/>
                </a:xfrm>
                <a:custGeom>
                  <a:avLst/>
                  <a:gdLst>
                    <a:gd name="T0" fmla="*/ 0 w 28"/>
                    <a:gd name="T1" fmla="*/ 0 h 78"/>
                    <a:gd name="T2" fmla="*/ 0 w 28"/>
                    <a:gd name="T3" fmla="*/ 78 h 78"/>
                    <a:gd name="T4" fmla="*/ 28 w 28"/>
                    <a:gd name="T5" fmla="*/ 50 h 78"/>
                    <a:gd name="T6" fmla="*/ 0 w 28"/>
                    <a:gd name="T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78">
                      <a:moveTo>
                        <a:pt x="0" y="0"/>
                      </a:move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15" y="78"/>
                        <a:pt x="28" y="66"/>
                        <a:pt x="28" y="50"/>
                      </a:cubicBezTo>
                      <a:cubicBezTo>
                        <a:pt x="28" y="35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C8DB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7" name="Freeform 249">
                  <a:extLst>
                    <a:ext uri="{FF2B5EF4-FFF2-40B4-BE49-F238E27FC236}">
                      <a16:creationId xmlns:a16="http://schemas.microsoft.com/office/drawing/2014/main" id="{9395852E-2103-4D2D-B05C-233C1D05EF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79" y="2551"/>
                  <a:ext cx="4" cy="3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0 h 1"/>
                    <a:gd name="T4" fmla="*/ 0 w 2"/>
                    <a:gd name="T5" fmla="*/ 1 h 1"/>
                    <a:gd name="T6" fmla="*/ 2 w 2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2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54A1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8" name="Freeform 250">
                  <a:extLst>
                    <a:ext uri="{FF2B5EF4-FFF2-40B4-BE49-F238E27FC236}">
                      <a16:creationId xmlns:a16="http://schemas.microsoft.com/office/drawing/2014/main" id="{C8317905-5719-4364-8323-6BEB80B37A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9" y="2551"/>
                  <a:ext cx="2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54A1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9" name="Freeform 251">
                  <a:extLst>
                    <a:ext uri="{FF2B5EF4-FFF2-40B4-BE49-F238E27FC236}">
                      <a16:creationId xmlns:a16="http://schemas.microsoft.com/office/drawing/2014/main" id="{E6369D94-929E-4AC7-B754-5337413B8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76" y="2549"/>
                  <a:ext cx="5" cy="2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0 h 1"/>
                    <a:gd name="T4" fmla="*/ 0 w 2"/>
                    <a:gd name="T5" fmla="*/ 1 h 1"/>
                    <a:gd name="T6" fmla="*/ 2 w 2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2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5FB5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0" name="Freeform 252">
                  <a:extLst>
                    <a:ext uri="{FF2B5EF4-FFF2-40B4-BE49-F238E27FC236}">
                      <a16:creationId xmlns:a16="http://schemas.microsoft.com/office/drawing/2014/main" id="{D3A9227B-C339-4327-B148-BF44A130AC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7" y="2549"/>
                  <a:ext cx="2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5FB5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1" name="Freeform 253">
                  <a:extLst>
                    <a:ext uri="{FF2B5EF4-FFF2-40B4-BE49-F238E27FC236}">
                      <a16:creationId xmlns:a16="http://schemas.microsoft.com/office/drawing/2014/main" id="{24FCCD9D-5F29-4F8C-9BAB-B4F0F3EB56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5" y="2466"/>
                  <a:ext cx="79" cy="83"/>
                </a:xfrm>
                <a:custGeom>
                  <a:avLst/>
                  <a:gdLst>
                    <a:gd name="T0" fmla="*/ 13 w 33"/>
                    <a:gd name="T1" fmla="*/ 34 h 35"/>
                    <a:gd name="T2" fmla="*/ 13 w 33"/>
                    <a:gd name="T3" fmla="*/ 31 h 35"/>
                    <a:gd name="T4" fmla="*/ 13 w 33"/>
                    <a:gd name="T5" fmla="*/ 30 h 35"/>
                    <a:gd name="T6" fmla="*/ 13 w 33"/>
                    <a:gd name="T7" fmla="*/ 30 h 35"/>
                    <a:gd name="T8" fmla="*/ 27 w 33"/>
                    <a:gd name="T9" fmla="*/ 20 h 35"/>
                    <a:gd name="T10" fmla="*/ 30 w 33"/>
                    <a:gd name="T11" fmla="*/ 0 h 35"/>
                    <a:gd name="T12" fmla="*/ 13 w 33"/>
                    <a:gd name="T13" fmla="*/ 11 h 35"/>
                    <a:gd name="T14" fmla="*/ 10 w 33"/>
                    <a:gd name="T15" fmla="*/ 21 h 35"/>
                    <a:gd name="T16" fmla="*/ 9 w 33"/>
                    <a:gd name="T17" fmla="*/ 19 h 35"/>
                    <a:gd name="T18" fmla="*/ 6 w 33"/>
                    <a:gd name="T19" fmla="*/ 14 h 35"/>
                    <a:gd name="T20" fmla="*/ 2 w 33"/>
                    <a:gd name="T21" fmla="*/ 10 h 35"/>
                    <a:gd name="T22" fmla="*/ 0 w 33"/>
                    <a:gd name="T23" fmla="*/ 8 h 35"/>
                    <a:gd name="T24" fmla="*/ 4 w 33"/>
                    <a:gd name="T25" fmla="*/ 17 h 35"/>
                    <a:gd name="T26" fmla="*/ 6 w 33"/>
                    <a:gd name="T27" fmla="*/ 20 h 35"/>
                    <a:gd name="T28" fmla="*/ 8 w 33"/>
                    <a:gd name="T29" fmla="*/ 26 h 35"/>
                    <a:gd name="T30" fmla="*/ 10 w 33"/>
                    <a:gd name="T31" fmla="*/ 32 h 35"/>
                    <a:gd name="T32" fmla="*/ 10 w 33"/>
                    <a:gd name="T33" fmla="*/ 35 h 35"/>
                    <a:gd name="T34" fmla="*/ 10 w 33"/>
                    <a:gd name="T35" fmla="*/ 35 h 35"/>
                    <a:gd name="T36" fmla="*/ 13 w 33"/>
                    <a:gd name="T37" fmla="*/ 35 h 35"/>
                    <a:gd name="T38" fmla="*/ 13 w 33"/>
                    <a:gd name="T39" fmla="*/ 3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3" h="35">
                      <a:moveTo>
                        <a:pt x="13" y="34"/>
                      </a:moveTo>
                      <a:cubicBezTo>
                        <a:pt x="13" y="33"/>
                        <a:pt x="13" y="32"/>
                        <a:pt x="13" y="31"/>
                      </a:cubicBezTo>
                      <a:cubicBezTo>
                        <a:pt x="13" y="31"/>
                        <a:pt x="13" y="30"/>
                        <a:pt x="13" y="30"/>
                      </a:cubicBezTo>
                      <a:cubicBezTo>
                        <a:pt x="13" y="30"/>
                        <a:pt x="13" y="30"/>
                        <a:pt x="13" y="30"/>
                      </a:cubicBezTo>
                      <a:cubicBezTo>
                        <a:pt x="17" y="29"/>
                        <a:pt x="24" y="26"/>
                        <a:pt x="27" y="20"/>
                      </a:cubicBezTo>
                      <a:cubicBezTo>
                        <a:pt x="33" y="11"/>
                        <a:pt x="30" y="0"/>
                        <a:pt x="30" y="0"/>
                      </a:cubicBezTo>
                      <a:cubicBezTo>
                        <a:pt x="30" y="0"/>
                        <a:pt x="19" y="2"/>
                        <a:pt x="13" y="11"/>
                      </a:cubicBezTo>
                      <a:cubicBezTo>
                        <a:pt x="11" y="14"/>
                        <a:pt x="10" y="18"/>
                        <a:pt x="10" y="21"/>
                      </a:cubicBezTo>
                      <a:cubicBezTo>
                        <a:pt x="10" y="20"/>
                        <a:pt x="9" y="20"/>
                        <a:pt x="9" y="19"/>
                      </a:cubicBezTo>
                      <a:cubicBezTo>
                        <a:pt x="8" y="17"/>
                        <a:pt x="7" y="16"/>
                        <a:pt x="6" y="14"/>
                      </a:cubicBezTo>
                      <a:cubicBezTo>
                        <a:pt x="4" y="11"/>
                        <a:pt x="2" y="10"/>
                        <a:pt x="2" y="1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5" y="18"/>
                        <a:pt x="5" y="19"/>
                        <a:pt x="6" y="20"/>
                      </a:cubicBezTo>
                      <a:cubicBezTo>
                        <a:pt x="7" y="22"/>
                        <a:pt x="7" y="24"/>
                        <a:pt x="8" y="26"/>
                      </a:cubicBezTo>
                      <a:cubicBezTo>
                        <a:pt x="9" y="28"/>
                        <a:pt x="9" y="30"/>
                        <a:pt x="10" y="32"/>
                      </a:cubicBezTo>
                      <a:cubicBezTo>
                        <a:pt x="10" y="35"/>
                        <a:pt x="10" y="35"/>
                        <a:pt x="10" y="35"/>
                      </a:cubicBezTo>
                      <a:cubicBezTo>
                        <a:pt x="10" y="35"/>
                        <a:pt x="10" y="35"/>
                        <a:pt x="10" y="35"/>
                      </a:cubicBezTo>
                      <a:cubicBezTo>
                        <a:pt x="13" y="35"/>
                        <a:pt x="13" y="35"/>
                        <a:pt x="13" y="35"/>
                      </a:cubicBezTo>
                      <a:lnTo>
                        <a:pt x="13" y="34"/>
                      </a:lnTo>
                      <a:close/>
                    </a:path>
                  </a:pathLst>
                </a:custGeom>
                <a:solidFill>
                  <a:srgbClr val="E0F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2" name="Freeform 254">
                  <a:extLst>
                    <a:ext uri="{FF2B5EF4-FFF2-40B4-BE49-F238E27FC236}">
                      <a16:creationId xmlns:a16="http://schemas.microsoft.com/office/drawing/2014/main" id="{C4644E67-9D88-4413-8CBC-F9D4C6BBD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5" y="2539"/>
                  <a:ext cx="220" cy="178"/>
                </a:xfrm>
                <a:custGeom>
                  <a:avLst/>
                  <a:gdLst>
                    <a:gd name="T0" fmla="*/ 69 w 93"/>
                    <a:gd name="T1" fmla="*/ 1 h 75"/>
                    <a:gd name="T2" fmla="*/ 47 w 93"/>
                    <a:gd name="T3" fmla="*/ 5 h 75"/>
                    <a:gd name="T4" fmla="*/ 46 w 93"/>
                    <a:gd name="T5" fmla="*/ 4 h 75"/>
                    <a:gd name="T6" fmla="*/ 44 w 93"/>
                    <a:gd name="T7" fmla="*/ 4 h 75"/>
                    <a:gd name="T8" fmla="*/ 23 w 93"/>
                    <a:gd name="T9" fmla="*/ 1 h 75"/>
                    <a:gd name="T10" fmla="*/ 0 w 93"/>
                    <a:gd name="T11" fmla="*/ 33 h 75"/>
                    <a:gd name="T12" fmla="*/ 45 w 93"/>
                    <a:gd name="T13" fmla="*/ 75 h 75"/>
                    <a:gd name="T14" fmla="*/ 46 w 93"/>
                    <a:gd name="T15" fmla="*/ 75 h 75"/>
                    <a:gd name="T16" fmla="*/ 93 w 93"/>
                    <a:gd name="T17" fmla="*/ 33 h 75"/>
                    <a:gd name="T18" fmla="*/ 69 w 93"/>
                    <a:gd name="T19" fmla="*/ 1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3" h="75">
                      <a:moveTo>
                        <a:pt x="69" y="1"/>
                      </a:moveTo>
                      <a:cubicBezTo>
                        <a:pt x="65" y="0"/>
                        <a:pt x="52" y="3"/>
                        <a:pt x="47" y="5"/>
                      </a:cubicBezTo>
                      <a:cubicBezTo>
                        <a:pt x="47" y="4"/>
                        <a:pt x="46" y="4"/>
                        <a:pt x="46" y="4"/>
                      </a:cubicBezTo>
                      <a:cubicBezTo>
                        <a:pt x="45" y="4"/>
                        <a:pt x="44" y="4"/>
                        <a:pt x="44" y="4"/>
                      </a:cubicBezTo>
                      <a:cubicBezTo>
                        <a:pt x="39" y="3"/>
                        <a:pt x="28" y="0"/>
                        <a:pt x="23" y="1"/>
                      </a:cubicBezTo>
                      <a:cubicBezTo>
                        <a:pt x="6" y="4"/>
                        <a:pt x="0" y="14"/>
                        <a:pt x="0" y="33"/>
                      </a:cubicBezTo>
                      <a:cubicBezTo>
                        <a:pt x="0" y="63"/>
                        <a:pt x="26" y="75"/>
                        <a:pt x="45" y="75"/>
                      </a:cubicBezTo>
                      <a:cubicBezTo>
                        <a:pt x="46" y="75"/>
                        <a:pt x="46" y="75"/>
                        <a:pt x="46" y="75"/>
                      </a:cubicBezTo>
                      <a:cubicBezTo>
                        <a:pt x="65" y="75"/>
                        <a:pt x="93" y="63"/>
                        <a:pt x="93" y="33"/>
                      </a:cubicBezTo>
                      <a:cubicBezTo>
                        <a:pt x="93" y="14"/>
                        <a:pt x="87" y="4"/>
                        <a:pt x="69" y="1"/>
                      </a:cubicBezTo>
                      <a:close/>
                    </a:path>
                  </a:pathLst>
                </a:custGeom>
                <a:solidFill>
                  <a:srgbClr val="E0F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3" name="Freeform 255">
                  <a:extLst>
                    <a:ext uri="{FF2B5EF4-FFF2-40B4-BE49-F238E27FC236}">
                      <a16:creationId xmlns:a16="http://schemas.microsoft.com/office/drawing/2014/main" id="{F40E7CEE-E605-4F9E-91E6-DB0CB0CB17D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65" y="2539"/>
                  <a:ext cx="220" cy="178"/>
                </a:xfrm>
                <a:custGeom>
                  <a:avLst/>
                  <a:gdLst>
                    <a:gd name="T0" fmla="*/ 69 w 93"/>
                    <a:gd name="T1" fmla="*/ 1 h 75"/>
                    <a:gd name="T2" fmla="*/ 47 w 93"/>
                    <a:gd name="T3" fmla="*/ 5 h 75"/>
                    <a:gd name="T4" fmla="*/ 46 w 93"/>
                    <a:gd name="T5" fmla="*/ 4 h 75"/>
                    <a:gd name="T6" fmla="*/ 45 w 93"/>
                    <a:gd name="T7" fmla="*/ 4 h 75"/>
                    <a:gd name="T8" fmla="*/ 23 w 93"/>
                    <a:gd name="T9" fmla="*/ 1 h 75"/>
                    <a:gd name="T10" fmla="*/ 0 w 93"/>
                    <a:gd name="T11" fmla="*/ 33 h 75"/>
                    <a:gd name="T12" fmla="*/ 45 w 93"/>
                    <a:gd name="T13" fmla="*/ 75 h 75"/>
                    <a:gd name="T14" fmla="*/ 46 w 93"/>
                    <a:gd name="T15" fmla="*/ 75 h 75"/>
                    <a:gd name="T16" fmla="*/ 93 w 93"/>
                    <a:gd name="T17" fmla="*/ 33 h 75"/>
                    <a:gd name="T18" fmla="*/ 69 w 93"/>
                    <a:gd name="T19" fmla="*/ 1 h 75"/>
                    <a:gd name="T20" fmla="*/ 60 w 93"/>
                    <a:gd name="T21" fmla="*/ 62 h 75"/>
                    <a:gd name="T22" fmla="*/ 57 w 93"/>
                    <a:gd name="T23" fmla="*/ 59 h 75"/>
                    <a:gd name="T24" fmla="*/ 60 w 93"/>
                    <a:gd name="T25" fmla="*/ 56 h 75"/>
                    <a:gd name="T26" fmla="*/ 63 w 93"/>
                    <a:gd name="T27" fmla="*/ 59 h 75"/>
                    <a:gd name="T28" fmla="*/ 60 w 93"/>
                    <a:gd name="T29" fmla="*/ 62 h 75"/>
                    <a:gd name="T30" fmla="*/ 70 w 93"/>
                    <a:gd name="T31" fmla="*/ 57 h 75"/>
                    <a:gd name="T32" fmla="*/ 63 w 93"/>
                    <a:gd name="T33" fmla="*/ 50 h 75"/>
                    <a:gd name="T34" fmla="*/ 70 w 93"/>
                    <a:gd name="T35" fmla="*/ 42 h 75"/>
                    <a:gd name="T36" fmla="*/ 77 w 93"/>
                    <a:gd name="T37" fmla="*/ 50 h 75"/>
                    <a:gd name="T38" fmla="*/ 70 w 93"/>
                    <a:gd name="T39" fmla="*/ 57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93" h="75">
                      <a:moveTo>
                        <a:pt x="69" y="1"/>
                      </a:moveTo>
                      <a:cubicBezTo>
                        <a:pt x="65" y="0"/>
                        <a:pt x="52" y="3"/>
                        <a:pt x="47" y="5"/>
                      </a:cubicBezTo>
                      <a:cubicBezTo>
                        <a:pt x="47" y="4"/>
                        <a:pt x="46" y="4"/>
                        <a:pt x="46" y="4"/>
                      </a:cubicBezTo>
                      <a:cubicBezTo>
                        <a:pt x="45" y="4"/>
                        <a:pt x="44" y="4"/>
                        <a:pt x="45" y="4"/>
                      </a:cubicBezTo>
                      <a:cubicBezTo>
                        <a:pt x="39" y="3"/>
                        <a:pt x="28" y="0"/>
                        <a:pt x="23" y="1"/>
                      </a:cubicBezTo>
                      <a:cubicBezTo>
                        <a:pt x="6" y="4"/>
                        <a:pt x="0" y="14"/>
                        <a:pt x="0" y="33"/>
                      </a:cubicBezTo>
                      <a:cubicBezTo>
                        <a:pt x="0" y="63"/>
                        <a:pt x="26" y="75"/>
                        <a:pt x="45" y="75"/>
                      </a:cubicBezTo>
                      <a:cubicBezTo>
                        <a:pt x="46" y="75"/>
                        <a:pt x="46" y="75"/>
                        <a:pt x="46" y="75"/>
                      </a:cubicBezTo>
                      <a:cubicBezTo>
                        <a:pt x="65" y="75"/>
                        <a:pt x="93" y="63"/>
                        <a:pt x="93" y="33"/>
                      </a:cubicBezTo>
                      <a:cubicBezTo>
                        <a:pt x="93" y="14"/>
                        <a:pt x="86" y="4"/>
                        <a:pt x="69" y="1"/>
                      </a:cubicBezTo>
                      <a:close/>
                      <a:moveTo>
                        <a:pt x="60" y="62"/>
                      </a:moveTo>
                      <a:cubicBezTo>
                        <a:pt x="58" y="62"/>
                        <a:pt x="57" y="61"/>
                        <a:pt x="57" y="59"/>
                      </a:cubicBezTo>
                      <a:cubicBezTo>
                        <a:pt x="57" y="57"/>
                        <a:pt x="58" y="56"/>
                        <a:pt x="60" y="56"/>
                      </a:cubicBezTo>
                      <a:cubicBezTo>
                        <a:pt x="61" y="56"/>
                        <a:pt x="63" y="57"/>
                        <a:pt x="63" y="59"/>
                      </a:cubicBezTo>
                      <a:cubicBezTo>
                        <a:pt x="63" y="61"/>
                        <a:pt x="61" y="62"/>
                        <a:pt x="60" y="62"/>
                      </a:cubicBezTo>
                      <a:close/>
                      <a:moveTo>
                        <a:pt x="70" y="57"/>
                      </a:moveTo>
                      <a:cubicBezTo>
                        <a:pt x="66" y="57"/>
                        <a:pt x="63" y="53"/>
                        <a:pt x="63" y="50"/>
                      </a:cubicBezTo>
                      <a:cubicBezTo>
                        <a:pt x="63" y="46"/>
                        <a:pt x="66" y="42"/>
                        <a:pt x="70" y="42"/>
                      </a:cubicBezTo>
                      <a:cubicBezTo>
                        <a:pt x="74" y="42"/>
                        <a:pt x="77" y="46"/>
                        <a:pt x="77" y="50"/>
                      </a:cubicBezTo>
                      <a:cubicBezTo>
                        <a:pt x="77" y="53"/>
                        <a:pt x="74" y="57"/>
                        <a:pt x="70" y="57"/>
                      </a:cubicBezTo>
                      <a:close/>
                    </a:path>
                  </a:pathLst>
                </a:custGeom>
                <a:solidFill>
                  <a:srgbClr val="D92E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4" name="Freeform 256">
                  <a:extLst>
                    <a:ext uri="{FF2B5EF4-FFF2-40B4-BE49-F238E27FC236}">
                      <a16:creationId xmlns:a16="http://schemas.microsoft.com/office/drawing/2014/main" id="{F08DF8F2-B1DB-43AA-AD70-89A35084A2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0" y="2537"/>
                  <a:ext cx="114" cy="183"/>
                </a:xfrm>
                <a:custGeom>
                  <a:avLst/>
                  <a:gdLst>
                    <a:gd name="T0" fmla="*/ 46 w 48"/>
                    <a:gd name="T1" fmla="*/ 4 h 77"/>
                    <a:gd name="T2" fmla="*/ 24 w 48"/>
                    <a:gd name="T3" fmla="*/ 1 h 77"/>
                    <a:gd name="T4" fmla="*/ 0 w 48"/>
                    <a:gd name="T5" fmla="*/ 34 h 77"/>
                    <a:gd name="T6" fmla="*/ 47 w 48"/>
                    <a:gd name="T7" fmla="*/ 77 h 77"/>
                    <a:gd name="T8" fmla="*/ 48 w 48"/>
                    <a:gd name="T9" fmla="*/ 77 h 77"/>
                    <a:gd name="T10" fmla="*/ 48 w 48"/>
                    <a:gd name="T11" fmla="*/ 4 h 77"/>
                    <a:gd name="T12" fmla="*/ 46 w 48"/>
                    <a:gd name="T13" fmla="*/ 4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77">
                      <a:moveTo>
                        <a:pt x="46" y="4"/>
                      </a:moveTo>
                      <a:cubicBezTo>
                        <a:pt x="41" y="3"/>
                        <a:pt x="29" y="0"/>
                        <a:pt x="24" y="1"/>
                      </a:cubicBezTo>
                      <a:cubicBezTo>
                        <a:pt x="7" y="4"/>
                        <a:pt x="0" y="14"/>
                        <a:pt x="0" y="34"/>
                      </a:cubicBezTo>
                      <a:cubicBezTo>
                        <a:pt x="0" y="64"/>
                        <a:pt x="27" y="77"/>
                        <a:pt x="47" y="77"/>
                      </a:cubicBezTo>
                      <a:cubicBezTo>
                        <a:pt x="48" y="77"/>
                        <a:pt x="48" y="77"/>
                        <a:pt x="48" y="77"/>
                      </a:cubicBezTo>
                      <a:cubicBezTo>
                        <a:pt x="48" y="4"/>
                        <a:pt x="48" y="4"/>
                        <a:pt x="48" y="4"/>
                      </a:cubicBezTo>
                      <a:cubicBezTo>
                        <a:pt x="47" y="4"/>
                        <a:pt x="46" y="4"/>
                        <a:pt x="46" y="4"/>
                      </a:cubicBezTo>
                      <a:close/>
                    </a:path>
                  </a:pathLst>
                </a:custGeom>
                <a:solidFill>
                  <a:srgbClr val="FF3B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5" name="Freeform 257">
                  <a:extLst>
                    <a:ext uri="{FF2B5EF4-FFF2-40B4-BE49-F238E27FC236}">
                      <a16:creationId xmlns:a16="http://schemas.microsoft.com/office/drawing/2014/main" id="{BBAB55C8-4525-499E-A086-37CE804077B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74" y="2537"/>
                  <a:ext cx="114" cy="183"/>
                </a:xfrm>
                <a:custGeom>
                  <a:avLst/>
                  <a:gdLst>
                    <a:gd name="T0" fmla="*/ 48 w 48"/>
                    <a:gd name="T1" fmla="*/ 34 h 77"/>
                    <a:gd name="T2" fmla="*/ 24 w 48"/>
                    <a:gd name="T3" fmla="*/ 1 h 77"/>
                    <a:gd name="T4" fmla="*/ 1 w 48"/>
                    <a:gd name="T5" fmla="*/ 5 h 77"/>
                    <a:gd name="T6" fmla="*/ 0 w 48"/>
                    <a:gd name="T7" fmla="*/ 4 h 77"/>
                    <a:gd name="T8" fmla="*/ 0 w 48"/>
                    <a:gd name="T9" fmla="*/ 77 h 77"/>
                    <a:gd name="T10" fmla="*/ 48 w 48"/>
                    <a:gd name="T11" fmla="*/ 34 h 77"/>
                    <a:gd name="T12" fmla="*/ 14 w 48"/>
                    <a:gd name="T13" fmla="*/ 64 h 77"/>
                    <a:gd name="T14" fmla="*/ 11 w 48"/>
                    <a:gd name="T15" fmla="*/ 61 h 77"/>
                    <a:gd name="T16" fmla="*/ 14 w 48"/>
                    <a:gd name="T17" fmla="*/ 58 h 77"/>
                    <a:gd name="T18" fmla="*/ 17 w 48"/>
                    <a:gd name="T19" fmla="*/ 61 h 77"/>
                    <a:gd name="T20" fmla="*/ 14 w 48"/>
                    <a:gd name="T21" fmla="*/ 64 h 77"/>
                    <a:gd name="T22" fmla="*/ 25 w 48"/>
                    <a:gd name="T23" fmla="*/ 58 h 77"/>
                    <a:gd name="T24" fmla="*/ 17 w 48"/>
                    <a:gd name="T25" fmla="*/ 51 h 77"/>
                    <a:gd name="T26" fmla="*/ 25 w 48"/>
                    <a:gd name="T27" fmla="*/ 44 h 77"/>
                    <a:gd name="T28" fmla="*/ 32 w 48"/>
                    <a:gd name="T29" fmla="*/ 51 h 77"/>
                    <a:gd name="T30" fmla="*/ 25 w 48"/>
                    <a:gd name="T31" fmla="*/ 5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8" h="77">
                      <a:moveTo>
                        <a:pt x="48" y="34"/>
                      </a:moveTo>
                      <a:cubicBezTo>
                        <a:pt x="48" y="14"/>
                        <a:pt x="42" y="4"/>
                        <a:pt x="24" y="1"/>
                      </a:cubicBezTo>
                      <a:cubicBezTo>
                        <a:pt x="19" y="0"/>
                        <a:pt x="6" y="3"/>
                        <a:pt x="1" y="5"/>
                      </a:cubicBezTo>
                      <a:cubicBezTo>
                        <a:pt x="1" y="4"/>
                        <a:pt x="0" y="4"/>
                        <a:pt x="0" y="4"/>
                      </a:cubicBezTo>
                      <a:cubicBezTo>
                        <a:pt x="0" y="77"/>
                        <a:pt x="0" y="77"/>
                        <a:pt x="0" y="77"/>
                      </a:cubicBezTo>
                      <a:cubicBezTo>
                        <a:pt x="20" y="77"/>
                        <a:pt x="48" y="64"/>
                        <a:pt x="48" y="34"/>
                      </a:cubicBezTo>
                      <a:close/>
                      <a:moveTo>
                        <a:pt x="14" y="64"/>
                      </a:moveTo>
                      <a:cubicBezTo>
                        <a:pt x="13" y="64"/>
                        <a:pt x="11" y="62"/>
                        <a:pt x="11" y="61"/>
                      </a:cubicBezTo>
                      <a:cubicBezTo>
                        <a:pt x="11" y="59"/>
                        <a:pt x="13" y="58"/>
                        <a:pt x="14" y="58"/>
                      </a:cubicBezTo>
                      <a:cubicBezTo>
                        <a:pt x="16" y="58"/>
                        <a:pt x="17" y="59"/>
                        <a:pt x="17" y="61"/>
                      </a:cubicBezTo>
                      <a:cubicBezTo>
                        <a:pt x="17" y="62"/>
                        <a:pt x="16" y="64"/>
                        <a:pt x="14" y="64"/>
                      </a:cubicBezTo>
                      <a:close/>
                      <a:moveTo>
                        <a:pt x="25" y="58"/>
                      </a:moveTo>
                      <a:cubicBezTo>
                        <a:pt x="21" y="58"/>
                        <a:pt x="17" y="55"/>
                        <a:pt x="17" y="51"/>
                      </a:cubicBezTo>
                      <a:cubicBezTo>
                        <a:pt x="17" y="47"/>
                        <a:pt x="21" y="44"/>
                        <a:pt x="25" y="44"/>
                      </a:cubicBezTo>
                      <a:cubicBezTo>
                        <a:pt x="29" y="44"/>
                        <a:pt x="32" y="47"/>
                        <a:pt x="32" y="51"/>
                      </a:cubicBezTo>
                      <a:cubicBezTo>
                        <a:pt x="32" y="55"/>
                        <a:pt x="29" y="58"/>
                        <a:pt x="25" y="58"/>
                      </a:cubicBezTo>
                      <a:close/>
                    </a:path>
                  </a:pathLst>
                </a:custGeom>
                <a:solidFill>
                  <a:srgbClr val="D92E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6" name="Oval 258">
                  <a:extLst>
                    <a:ext uri="{FF2B5EF4-FFF2-40B4-BE49-F238E27FC236}">
                      <a16:creationId xmlns:a16="http://schemas.microsoft.com/office/drawing/2014/main" id="{055EF3D0-6724-4B3F-9755-C902A50687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5" y="2044"/>
                  <a:ext cx="431" cy="431"/>
                </a:xfrm>
                <a:prstGeom prst="ellipse">
                  <a:avLst/>
                </a:prstGeom>
                <a:solidFill>
                  <a:srgbClr val="679C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7" name="Freeform 259">
                  <a:extLst>
                    <a:ext uri="{FF2B5EF4-FFF2-40B4-BE49-F238E27FC236}">
                      <a16:creationId xmlns:a16="http://schemas.microsoft.com/office/drawing/2014/main" id="{0A8B282D-6E26-4468-A471-F4253735CA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2" y="2139"/>
                  <a:ext cx="114" cy="242"/>
                </a:xfrm>
                <a:custGeom>
                  <a:avLst/>
                  <a:gdLst>
                    <a:gd name="T0" fmla="*/ 13 w 48"/>
                    <a:gd name="T1" fmla="*/ 51 h 102"/>
                    <a:gd name="T2" fmla="*/ 48 w 48"/>
                    <a:gd name="T3" fmla="*/ 14 h 102"/>
                    <a:gd name="T4" fmla="*/ 48 w 48"/>
                    <a:gd name="T5" fmla="*/ 0 h 102"/>
                    <a:gd name="T6" fmla="*/ 0 w 48"/>
                    <a:gd name="T7" fmla="*/ 51 h 102"/>
                    <a:gd name="T8" fmla="*/ 48 w 48"/>
                    <a:gd name="T9" fmla="*/ 102 h 102"/>
                    <a:gd name="T10" fmla="*/ 48 w 48"/>
                    <a:gd name="T11" fmla="*/ 88 h 102"/>
                    <a:gd name="T12" fmla="*/ 13 w 48"/>
                    <a:gd name="T13" fmla="*/ 5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102">
                      <a:moveTo>
                        <a:pt x="13" y="51"/>
                      </a:moveTo>
                      <a:cubicBezTo>
                        <a:pt x="13" y="31"/>
                        <a:pt x="29" y="15"/>
                        <a:pt x="48" y="14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1" y="2"/>
                        <a:pt x="0" y="24"/>
                        <a:pt x="0" y="51"/>
                      </a:cubicBezTo>
                      <a:cubicBezTo>
                        <a:pt x="0" y="78"/>
                        <a:pt x="21" y="100"/>
                        <a:pt x="48" y="102"/>
                      </a:cubicBezTo>
                      <a:cubicBezTo>
                        <a:pt x="48" y="88"/>
                        <a:pt x="48" y="88"/>
                        <a:pt x="48" y="88"/>
                      </a:cubicBezTo>
                      <a:cubicBezTo>
                        <a:pt x="29" y="87"/>
                        <a:pt x="13" y="71"/>
                        <a:pt x="13" y="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8" name="Freeform 260">
                  <a:extLst>
                    <a:ext uri="{FF2B5EF4-FFF2-40B4-BE49-F238E27FC236}">
                      <a16:creationId xmlns:a16="http://schemas.microsoft.com/office/drawing/2014/main" id="{7A347F73-AC2D-4A48-9C3E-FAEFBF4F1A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6" y="2139"/>
                  <a:ext cx="128" cy="242"/>
                </a:xfrm>
                <a:custGeom>
                  <a:avLst/>
                  <a:gdLst>
                    <a:gd name="T0" fmla="*/ 3 w 54"/>
                    <a:gd name="T1" fmla="*/ 0 h 102"/>
                    <a:gd name="T2" fmla="*/ 0 w 54"/>
                    <a:gd name="T3" fmla="*/ 0 h 102"/>
                    <a:gd name="T4" fmla="*/ 0 w 54"/>
                    <a:gd name="T5" fmla="*/ 14 h 102"/>
                    <a:gd name="T6" fmla="*/ 3 w 54"/>
                    <a:gd name="T7" fmla="*/ 14 h 102"/>
                    <a:gd name="T8" fmla="*/ 40 w 54"/>
                    <a:gd name="T9" fmla="*/ 51 h 102"/>
                    <a:gd name="T10" fmla="*/ 3 w 54"/>
                    <a:gd name="T11" fmla="*/ 88 h 102"/>
                    <a:gd name="T12" fmla="*/ 0 w 54"/>
                    <a:gd name="T13" fmla="*/ 88 h 102"/>
                    <a:gd name="T14" fmla="*/ 0 w 54"/>
                    <a:gd name="T15" fmla="*/ 102 h 102"/>
                    <a:gd name="T16" fmla="*/ 3 w 54"/>
                    <a:gd name="T17" fmla="*/ 102 h 102"/>
                    <a:gd name="T18" fmla="*/ 54 w 54"/>
                    <a:gd name="T19" fmla="*/ 51 h 102"/>
                    <a:gd name="T20" fmla="*/ 3 w 54"/>
                    <a:gd name="T21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4" h="102">
                      <a:moveTo>
                        <a:pt x="3" y="0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1" y="14"/>
                        <a:pt x="2" y="14"/>
                        <a:pt x="3" y="14"/>
                      </a:cubicBezTo>
                      <a:cubicBezTo>
                        <a:pt x="23" y="14"/>
                        <a:pt x="40" y="30"/>
                        <a:pt x="40" y="51"/>
                      </a:cubicBezTo>
                      <a:cubicBezTo>
                        <a:pt x="40" y="72"/>
                        <a:pt x="23" y="88"/>
                        <a:pt x="3" y="88"/>
                      </a:cubicBezTo>
                      <a:cubicBezTo>
                        <a:pt x="2" y="88"/>
                        <a:pt x="1" y="88"/>
                        <a:pt x="0" y="88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1" y="102"/>
                        <a:pt x="2" y="102"/>
                        <a:pt x="3" y="102"/>
                      </a:cubicBezTo>
                      <a:cubicBezTo>
                        <a:pt x="31" y="102"/>
                        <a:pt x="54" y="79"/>
                        <a:pt x="54" y="51"/>
                      </a:cubicBezTo>
                      <a:cubicBezTo>
                        <a:pt x="54" y="23"/>
                        <a:pt x="31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C8DB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9" name="Freeform 261">
                  <a:extLst>
                    <a:ext uri="{FF2B5EF4-FFF2-40B4-BE49-F238E27FC236}">
                      <a16:creationId xmlns:a16="http://schemas.microsoft.com/office/drawing/2014/main" id="{DD07C81F-6ACE-4B8A-BDBE-3386A991B3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6" y="2181"/>
                  <a:ext cx="85" cy="157"/>
                </a:xfrm>
                <a:custGeom>
                  <a:avLst/>
                  <a:gdLst>
                    <a:gd name="T0" fmla="*/ 36 w 36"/>
                    <a:gd name="T1" fmla="*/ 33 h 66"/>
                    <a:gd name="T2" fmla="*/ 3 w 36"/>
                    <a:gd name="T3" fmla="*/ 0 h 66"/>
                    <a:gd name="T4" fmla="*/ 0 w 36"/>
                    <a:gd name="T5" fmla="*/ 0 h 66"/>
                    <a:gd name="T6" fmla="*/ 0 w 36"/>
                    <a:gd name="T7" fmla="*/ 66 h 66"/>
                    <a:gd name="T8" fmla="*/ 3 w 36"/>
                    <a:gd name="T9" fmla="*/ 66 h 66"/>
                    <a:gd name="T10" fmla="*/ 36 w 36"/>
                    <a:gd name="T11" fmla="*/ 33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" h="66">
                      <a:moveTo>
                        <a:pt x="36" y="33"/>
                      </a:moveTo>
                      <a:cubicBezTo>
                        <a:pt x="36" y="15"/>
                        <a:pt x="21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1" y="66"/>
                        <a:pt x="2" y="66"/>
                        <a:pt x="3" y="66"/>
                      </a:cubicBezTo>
                      <a:cubicBezTo>
                        <a:pt x="21" y="66"/>
                        <a:pt x="36" y="51"/>
                        <a:pt x="36" y="33"/>
                      </a:cubicBezTo>
                      <a:close/>
                    </a:path>
                  </a:pathLst>
                </a:custGeom>
                <a:solidFill>
                  <a:srgbClr val="C8DB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70" name="Freeform 262">
                  <a:extLst>
                    <a:ext uri="{FF2B5EF4-FFF2-40B4-BE49-F238E27FC236}">
                      <a16:creationId xmlns:a16="http://schemas.microsoft.com/office/drawing/2014/main" id="{BBADBC64-9311-41E8-BEFF-D7B344457E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3" y="2181"/>
                  <a:ext cx="73" cy="157"/>
                </a:xfrm>
                <a:custGeom>
                  <a:avLst/>
                  <a:gdLst>
                    <a:gd name="T0" fmla="*/ 0 w 31"/>
                    <a:gd name="T1" fmla="*/ 33 h 66"/>
                    <a:gd name="T2" fmla="*/ 31 w 31"/>
                    <a:gd name="T3" fmla="*/ 66 h 66"/>
                    <a:gd name="T4" fmla="*/ 31 w 31"/>
                    <a:gd name="T5" fmla="*/ 0 h 66"/>
                    <a:gd name="T6" fmla="*/ 0 w 31"/>
                    <a:gd name="T7" fmla="*/ 33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33"/>
                      </a:moveTo>
                      <a:cubicBezTo>
                        <a:pt x="0" y="51"/>
                        <a:pt x="14" y="65"/>
                        <a:pt x="31" y="66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1"/>
                        <a:pt x="0" y="15"/>
                        <a:pt x="0" y="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71" name="Freeform 263">
                  <a:extLst>
                    <a:ext uri="{FF2B5EF4-FFF2-40B4-BE49-F238E27FC236}">
                      <a16:creationId xmlns:a16="http://schemas.microsoft.com/office/drawing/2014/main" id="{2DF9D912-6CAA-41FB-BF3B-7993570304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4" y="2162"/>
                  <a:ext cx="28" cy="192"/>
                </a:xfrm>
                <a:custGeom>
                  <a:avLst/>
                  <a:gdLst>
                    <a:gd name="T0" fmla="*/ 8 w 12"/>
                    <a:gd name="T1" fmla="*/ 0 h 81"/>
                    <a:gd name="T2" fmla="*/ 7 w 12"/>
                    <a:gd name="T3" fmla="*/ 2 h 81"/>
                    <a:gd name="T4" fmla="*/ 0 w 12"/>
                    <a:gd name="T5" fmla="*/ 29 h 81"/>
                    <a:gd name="T6" fmla="*/ 7 w 12"/>
                    <a:gd name="T7" fmla="*/ 41 h 81"/>
                    <a:gd name="T8" fmla="*/ 7 w 12"/>
                    <a:gd name="T9" fmla="*/ 60 h 81"/>
                    <a:gd name="T10" fmla="*/ 7 w 12"/>
                    <a:gd name="T11" fmla="*/ 79 h 81"/>
                    <a:gd name="T12" fmla="*/ 10 w 12"/>
                    <a:gd name="T13" fmla="*/ 81 h 81"/>
                    <a:gd name="T14" fmla="*/ 12 w 12"/>
                    <a:gd name="T15" fmla="*/ 79 h 81"/>
                    <a:gd name="T16" fmla="*/ 12 w 12"/>
                    <a:gd name="T17" fmla="*/ 1 h 81"/>
                    <a:gd name="T18" fmla="*/ 8 w 12"/>
                    <a:gd name="T19" fmla="*/ 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81">
                      <a:moveTo>
                        <a:pt x="8" y="0"/>
                      </a:move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0" y="25"/>
                        <a:pt x="0" y="29"/>
                      </a:cubicBezTo>
                      <a:cubicBezTo>
                        <a:pt x="0" y="32"/>
                        <a:pt x="7" y="41"/>
                        <a:pt x="7" y="41"/>
                      </a:cubicBezTo>
                      <a:cubicBezTo>
                        <a:pt x="7" y="41"/>
                        <a:pt x="7" y="56"/>
                        <a:pt x="7" y="60"/>
                      </a:cubicBezTo>
                      <a:cubicBezTo>
                        <a:pt x="7" y="69"/>
                        <a:pt x="7" y="79"/>
                        <a:pt x="7" y="79"/>
                      </a:cubicBezTo>
                      <a:cubicBezTo>
                        <a:pt x="10" y="81"/>
                        <a:pt x="10" y="81"/>
                        <a:pt x="10" y="81"/>
                      </a:cubicBezTo>
                      <a:cubicBezTo>
                        <a:pt x="12" y="79"/>
                        <a:pt x="12" y="79"/>
                        <a:pt x="12" y="79"/>
                      </a:cubicBezTo>
                      <a:cubicBezTo>
                        <a:pt x="12" y="1"/>
                        <a:pt x="12" y="1"/>
                        <a:pt x="12" y="1"/>
                      </a:cubicBez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C8DB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72" name="Freeform 264">
                  <a:extLst>
                    <a:ext uri="{FF2B5EF4-FFF2-40B4-BE49-F238E27FC236}">
                      <a16:creationId xmlns:a16="http://schemas.microsoft.com/office/drawing/2014/main" id="{3A421214-1D23-4409-B01A-9CB6E07618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0" y="2162"/>
                  <a:ext cx="43" cy="195"/>
                </a:xfrm>
                <a:custGeom>
                  <a:avLst/>
                  <a:gdLst>
                    <a:gd name="T0" fmla="*/ 16 w 18"/>
                    <a:gd name="T1" fmla="*/ 0 h 82"/>
                    <a:gd name="T2" fmla="*/ 16 w 18"/>
                    <a:gd name="T3" fmla="*/ 19 h 82"/>
                    <a:gd name="T4" fmla="*/ 12 w 18"/>
                    <a:gd name="T5" fmla="*/ 19 h 82"/>
                    <a:gd name="T6" fmla="*/ 12 w 18"/>
                    <a:gd name="T7" fmla="*/ 0 h 82"/>
                    <a:gd name="T8" fmla="*/ 11 w 18"/>
                    <a:gd name="T9" fmla="*/ 0 h 82"/>
                    <a:gd name="T10" fmla="*/ 11 w 18"/>
                    <a:gd name="T11" fmla="*/ 19 h 82"/>
                    <a:gd name="T12" fmla="*/ 10 w 18"/>
                    <a:gd name="T13" fmla="*/ 19 h 82"/>
                    <a:gd name="T14" fmla="*/ 9 w 18"/>
                    <a:gd name="T15" fmla="*/ 19 h 82"/>
                    <a:gd name="T16" fmla="*/ 8 w 18"/>
                    <a:gd name="T17" fmla="*/ 19 h 82"/>
                    <a:gd name="T18" fmla="*/ 8 w 18"/>
                    <a:gd name="T19" fmla="*/ 0 h 82"/>
                    <a:gd name="T20" fmla="*/ 6 w 18"/>
                    <a:gd name="T21" fmla="*/ 0 h 82"/>
                    <a:gd name="T22" fmla="*/ 6 w 18"/>
                    <a:gd name="T23" fmla="*/ 19 h 82"/>
                    <a:gd name="T24" fmla="*/ 3 w 18"/>
                    <a:gd name="T25" fmla="*/ 19 h 82"/>
                    <a:gd name="T26" fmla="*/ 3 w 18"/>
                    <a:gd name="T27" fmla="*/ 0 h 82"/>
                    <a:gd name="T28" fmla="*/ 2 w 18"/>
                    <a:gd name="T29" fmla="*/ 0 h 82"/>
                    <a:gd name="T30" fmla="*/ 0 w 18"/>
                    <a:gd name="T31" fmla="*/ 22 h 82"/>
                    <a:gd name="T32" fmla="*/ 2 w 18"/>
                    <a:gd name="T33" fmla="*/ 27 h 82"/>
                    <a:gd name="T34" fmla="*/ 7 w 18"/>
                    <a:gd name="T35" fmla="*/ 31 h 82"/>
                    <a:gd name="T36" fmla="*/ 6 w 18"/>
                    <a:gd name="T37" fmla="*/ 67 h 82"/>
                    <a:gd name="T38" fmla="*/ 7 w 18"/>
                    <a:gd name="T39" fmla="*/ 79 h 82"/>
                    <a:gd name="T40" fmla="*/ 9 w 18"/>
                    <a:gd name="T41" fmla="*/ 82 h 82"/>
                    <a:gd name="T42" fmla="*/ 12 w 18"/>
                    <a:gd name="T43" fmla="*/ 79 h 82"/>
                    <a:gd name="T44" fmla="*/ 13 w 18"/>
                    <a:gd name="T45" fmla="*/ 67 h 82"/>
                    <a:gd name="T46" fmla="*/ 12 w 18"/>
                    <a:gd name="T47" fmla="*/ 31 h 82"/>
                    <a:gd name="T48" fmla="*/ 16 w 18"/>
                    <a:gd name="T49" fmla="*/ 27 h 82"/>
                    <a:gd name="T50" fmla="*/ 18 w 18"/>
                    <a:gd name="T51" fmla="*/ 22 h 82"/>
                    <a:gd name="T52" fmla="*/ 17 w 18"/>
                    <a:gd name="T53" fmla="*/ 0 h 82"/>
                    <a:gd name="T54" fmla="*/ 16 w 18"/>
                    <a:gd name="T55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" h="82">
                      <a:moveTo>
                        <a:pt x="16" y="0"/>
                      </a:move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12" y="19"/>
                        <a:pt x="12" y="19"/>
                        <a:pt x="12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3"/>
                        <a:pt x="1" y="26"/>
                        <a:pt x="2" y="27"/>
                      </a:cubicBezTo>
                      <a:cubicBezTo>
                        <a:pt x="3" y="29"/>
                        <a:pt x="5" y="30"/>
                        <a:pt x="7" y="31"/>
                      </a:cubicBezTo>
                      <a:cubicBezTo>
                        <a:pt x="7" y="39"/>
                        <a:pt x="6" y="62"/>
                        <a:pt x="6" y="67"/>
                      </a:cubicBezTo>
                      <a:cubicBezTo>
                        <a:pt x="5" y="74"/>
                        <a:pt x="6" y="74"/>
                        <a:pt x="7" y="79"/>
                      </a:cubicBezTo>
                      <a:cubicBezTo>
                        <a:pt x="7" y="80"/>
                        <a:pt x="8" y="82"/>
                        <a:pt x="9" y="82"/>
                      </a:cubicBezTo>
                      <a:cubicBezTo>
                        <a:pt x="11" y="82"/>
                        <a:pt x="11" y="80"/>
                        <a:pt x="12" y="79"/>
                      </a:cubicBezTo>
                      <a:cubicBezTo>
                        <a:pt x="12" y="74"/>
                        <a:pt x="13" y="74"/>
                        <a:pt x="13" y="67"/>
                      </a:cubicBezTo>
                      <a:cubicBezTo>
                        <a:pt x="13" y="62"/>
                        <a:pt x="12" y="39"/>
                        <a:pt x="12" y="31"/>
                      </a:cubicBezTo>
                      <a:cubicBezTo>
                        <a:pt x="13" y="30"/>
                        <a:pt x="15" y="29"/>
                        <a:pt x="16" y="27"/>
                      </a:cubicBezTo>
                      <a:cubicBezTo>
                        <a:pt x="17" y="26"/>
                        <a:pt x="18" y="23"/>
                        <a:pt x="18" y="22"/>
                      </a:cubicBezTo>
                      <a:cubicBezTo>
                        <a:pt x="17" y="0"/>
                        <a:pt x="17" y="0"/>
                        <a:pt x="17" y="0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73" name="Freeform 265">
                  <a:extLst>
                    <a:ext uri="{FF2B5EF4-FFF2-40B4-BE49-F238E27FC236}">
                      <a16:creationId xmlns:a16="http://schemas.microsoft.com/office/drawing/2014/main" id="{34B3D974-C82A-4B55-A022-2365BEB93F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76" y="2215"/>
                  <a:ext cx="107" cy="94"/>
                </a:xfrm>
                <a:custGeom>
                  <a:avLst/>
                  <a:gdLst>
                    <a:gd name="T0" fmla="*/ 35 w 45"/>
                    <a:gd name="T1" fmla="*/ 1 h 40"/>
                    <a:gd name="T2" fmla="*/ 33 w 45"/>
                    <a:gd name="T3" fmla="*/ 0 h 40"/>
                    <a:gd name="T4" fmla="*/ 23 w 45"/>
                    <a:gd name="T5" fmla="*/ 6 h 40"/>
                    <a:gd name="T6" fmla="*/ 23 w 45"/>
                    <a:gd name="T7" fmla="*/ 6 h 40"/>
                    <a:gd name="T8" fmla="*/ 22 w 45"/>
                    <a:gd name="T9" fmla="*/ 6 h 40"/>
                    <a:gd name="T10" fmla="*/ 12 w 45"/>
                    <a:gd name="T11" fmla="*/ 0 h 40"/>
                    <a:gd name="T12" fmla="*/ 10 w 45"/>
                    <a:gd name="T13" fmla="*/ 1 h 40"/>
                    <a:gd name="T14" fmla="*/ 0 w 45"/>
                    <a:gd name="T15" fmla="*/ 12 h 40"/>
                    <a:gd name="T16" fmla="*/ 0 w 45"/>
                    <a:gd name="T17" fmla="*/ 14 h 40"/>
                    <a:gd name="T18" fmla="*/ 5 w 45"/>
                    <a:gd name="T19" fmla="*/ 26 h 40"/>
                    <a:gd name="T20" fmla="*/ 23 w 45"/>
                    <a:gd name="T21" fmla="*/ 40 h 40"/>
                    <a:gd name="T22" fmla="*/ 40 w 45"/>
                    <a:gd name="T23" fmla="*/ 26 h 40"/>
                    <a:gd name="T24" fmla="*/ 45 w 45"/>
                    <a:gd name="T25" fmla="*/ 14 h 40"/>
                    <a:gd name="T26" fmla="*/ 45 w 45"/>
                    <a:gd name="T27" fmla="*/ 12 h 40"/>
                    <a:gd name="T28" fmla="*/ 35 w 45"/>
                    <a:gd name="T29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5" h="40">
                      <a:moveTo>
                        <a:pt x="35" y="1"/>
                      </a:moveTo>
                      <a:cubicBezTo>
                        <a:pt x="35" y="0"/>
                        <a:pt x="34" y="0"/>
                        <a:pt x="33" y="0"/>
                      </a:cubicBezTo>
                      <a:cubicBezTo>
                        <a:pt x="28" y="0"/>
                        <a:pt x="26" y="3"/>
                        <a:pt x="23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19" y="3"/>
                        <a:pt x="17" y="0"/>
                        <a:pt x="12" y="0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5" y="1"/>
                        <a:pt x="1" y="5"/>
                        <a:pt x="0" y="1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8"/>
                        <a:pt x="2" y="22"/>
                        <a:pt x="5" y="26"/>
                      </a:cubicBezTo>
                      <a:cubicBezTo>
                        <a:pt x="9" y="30"/>
                        <a:pt x="15" y="35"/>
                        <a:pt x="23" y="40"/>
                      </a:cubicBezTo>
                      <a:cubicBezTo>
                        <a:pt x="30" y="35"/>
                        <a:pt x="36" y="30"/>
                        <a:pt x="40" y="26"/>
                      </a:cubicBezTo>
                      <a:cubicBezTo>
                        <a:pt x="43" y="22"/>
                        <a:pt x="45" y="18"/>
                        <a:pt x="45" y="14"/>
                      </a:cubicBezTo>
                      <a:cubicBezTo>
                        <a:pt x="45" y="12"/>
                        <a:pt x="45" y="12"/>
                        <a:pt x="45" y="12"/>
                      </a:cubicBezTo>
                      <a:cubicBezTo>
                        <a:pt x="44" y="5"/>
                        <a:pt x="40" y="1"/>
                        <a:pt x="35" y="1"/>
                      </a:cubicBezTo>
                      <a:close/>
                    </a:path>
                  </a:pathLst>
                </a:custGeom>
                <a:solidFill>
                  <a:srgbClr val="FF3B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74" name="Freeform 266">
                  <a:extLst>
                    <a:ext uri="{FF2B5EF4-FFF2-40B4-BE49-F238E27FC236}">
                      <a16:creationId xmlns:a16="http://schemas.microsoft.com/office/drawing/2014/main" id="{74780B40-C200-432F-BCFF-8CCB990AF4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3" y="1586"/>
                  <a:ext cx="415" cy="337"/>
                </a:xfrm>
                <a:custGeom>
                  <a:avLst/>
                  <a:gdLst>
                    <a:gd name="T0" fmla="*/ 9 w 175"/>
                    <a:gd name="T1" fmla="*/ 142 h 142"/>
                    <a:gd name="T2" fmla="*/ 3 w 175"/>
                    <a:gd name="T3" fmla="*/ 140 h 142"/>
                    <a:gd name="T4" fmla="*/ 2 w 175"/>
                    <a:gd name="T5" fmla="*/ 139 h 142"/>
                    <a:gd name="T6" fmla="*/ 2 w 175"/>
                    <a:gd name="T7" fmla="*/ 139 h 142"/>
                    <a:gd name="T8" fmla="*/ 2 w 175"/>
                    <a:gd name="T9" fmla="*/ 139 h 142"/>
                    <a:gd name="T10" fmla="*/ 1 w 175"/>
                    <a:gd name="T11" fmla="*/ 132 h 142"/>
                    <a:gd name="T12" fmla="*/ 36 w 175"/>
                    <a:gd name="T13" fmla="*/ 102 h 142"/>
                    <a:gd name="T14" fmla="*/ 56 w 175"/>
                    <a:gd name="T15" fmla="*/ 94 h 142"/>
                    <a:gd name="T16" fmla="*/ 57 w 175"/>
                    <a:gd name="T17" fmla="*/ 96 h 142"/>
                    <a:gd name="T18" fmla="*/ 67 w 175"/>
                    <a:gd name="T19" fmla="*/ 89 h 142"/>
                    <a:gd name="T20" fmla="*/ 66 w 175"/>
                    <a:gd name="T21" fmla="*/ 88 h 142"/>
                    <a:gd name="T22" fmla="*/ 58 w 175"/>
                    <a:gd name="T23" fmla="*/ 59 h 142"/>
                    <a:gd name="T24" fmla="*/ 116 w 175"/>
                    <a:gd name="T25" fmla="*/ 0 h 142"/>
                    <a:gd name="T26" fmla="*/ 163 w 175"/>
                    <a:gd name="T27" fmla="*/ 24 h 142"/>
                    <a:gd name="T28" fmla="*/ 175 w 175"/>
                    <a:gd name="T29" fmla="*/ 58 h 142"/>
                    <a:gd name="T30" fmla="*/ 166 w 175"/>
                    <a:gd name="T31" fmla="*/ 90 h 142"/>
                    <a:gd name="T32" fmla="*/ 160 w 175"/>
                    <a:gd name="T33" fmla="*/ 98 h 142"/>
                    <a:gd name="T34" fmla="*/ 117 w 175"/>
                    <a:gd name="T35" fmla="*/ 117 h 142"/>
                    <a:gd name="T36" fmla="*/ 71 w 175"/>
                    <a:gd name="T37" fmla="*/ 95 h 142"/>
                    <a:gd name="T38" fmla="*/ 70 w 175"/>
                    <a:gd name="T39" fmla="*/ 94 h 142"/>
                    <a:gd name="T40" fmla="*/ 61 w 175"/>
                    <a:gd name="T41" fmla="*/ 100 h 142"/>
                    <a:gd name="T42" fmla="*/ 62 w 175"/>
                    <a:gd name="T43" fmla="*/ 102 h 142"/>
                    <a:gd name="T44" fmla="*/ 47 w 175"/>
                    <a:gd name="T45" fmla="*/ 118 h 142"/>
                    <a:gd name="T46" fmla="*/ 9 w 175"/>
                    <a:gd name="T47" fmla="*/ 142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75" h="142">
                      <a:moveTo>
                        <a:pt x="9" y="142"/>
                      </a:moveTo>
                      <a:cubicBezTo>
                        <a:pt x="6" y="142"/>
                        <a:pt x="4" y="141"/>
                        <a:pt x="3" y="140"/>
                      </a:cubicBezTo>
                      <a:cubicBezTo>
                        <a:pt x="2" y="139"/>
                        <a:pt x="2" y="139"/>
                        <a:pt x="2" y="139"/>
                      </a:cubicBezTo>
                      <a:cubicBezTo>
                        <a:pt x="2" y="139"/>
                        <a:pt x="2" y="139"/>
                        <a:pt x="2" y="139"/>
                      </a:cubicBezTo>
                      <a:cubicBezTo>
                        <a:pt x="2" y="139"/>
                        <a:pt x="2" y="139"/>
                        <a:pt x="2" y="139"/>
                      </a:cubicBezTo>
                      <a:cubicBezTo>
                        <a:pt x="0" y="137"/>
                        <a:pt x="0" y="134"/>
                        <a:pt x="1" y="132"/>
                      </a:cubicBezTo>
                      <a:cubicBezTo>
                        <a:pt x="3" y="124"/>
                        <a:pt x="15" y="113"/>
                        <a:pt x="36" y="102"/>
                      </a:cubicBezTo>
                      <a:cubicBezTo>
                        <a:pt x="41" y="99"/>
                        <a:pt x="52" y="95"/>
                        <a:pt x="56" y="94"/>
                      </a:cubicBezTo>
                      <a:cubicBezTo>
                        <a:pt x="57" y="96"/>
                        <a:pt x="57" y="96"/>
                        <a:pt x="57" y="96"/>
                      </a:cubicBezTo>
                      <a:cubicBezTo>
                        <a:pt x="67" y="89"/>
                        <a:pt x="67" y="89"/>
                        <a:pt x="67" y="89"/>
                      </a:cubicBezTo>
                      <a:cubicBezTo>
                        <a:pt x="66" y="88"/>
                        <a:pt x="66" y="88"/>
                        <a:pt x="66" y="88"/>
                      </a:cubicBezTo>
                      <a:cubicBezTo>
                        <a:pt x="61" y="79"/>
                        <a:pt x="58" y="69"/>
                        <a:pt x="58" y="59"/>
                      </a:cubicBezTo>
                      <a:cubicBezTo>
                        <a:pt x="58" y="27"/>
                        <a:pt x="84" y="0"/>
                        <a:pt x="116" y="0"/>
                      </a:cubicBezTo>
                      <a:cubicBezTo>
                        <a:pt x="135" y="0"/>
                        <a:pt x="152" y="9"/>
                        <a:pt x="163" y="24"/>
                      </a:cubicBezTo>
                      <a:cubicBezTo>
                        <a:pt x="171" y="34"/>
                        <a:pt x="175" y="46"/>
                        <a:pt x="175" y="58"/>
                      </a:cubicBezTo>
                      <a:cubicBezTo>
                        <a:pt x="175" y="70"/>
                        <a:pt x="172" y="81"/>
                        <a:pt x="166" y="90"/>
                      </a:cubicBezTo>
                      <a:cubicBezTo>
                        <a:pt x="164" y="93"/>
                        <a:pt x="162" y="96"/>
                        <a:pt x="160" y="98"/>
                      </a:cubicBezTo>
                      <a:cubicBezTo>
                        <a:pt x="149" y="110"/>
                        <a:pt x="133" y="117"/>
                        <a:pt x="117" y="117"/>
                      </a:cubicBezTo>
                      <a:cubicBezTo>
                        <a:pt x="98" y="117"/>
                        <a:pt x="82" y="109"/>
                        <a:pt x="71" y="95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61" y="100"/>
                        <a:pt x="61" y="100"/>
                        <a:pt x="61" y="100"/>
                      </a:cubicBezTo>
                      <a:cubicBezTo>
                        <a:pt x="62" y="102"/>
                        <a:pt x="62" y="102"/>
                        <a:pt x="62" y="102"/>
                      </a:cubicBezTo>
                      <a:cubicBezTo>
                        <a:pt x="60" y="105"/>
                        <a:pt x="52" y="113"/>
                        <a:pt x="47" y="118"/>
                      </a:cubicBezTo>
                      <a:cubicBezTo>
                        <a:pt x="31" y="133"/>
                        <a:pt x="17" y="142"/>
                        <a:pt x="9" y="142"/>
                      </a:cubicBezTo>
                      <a:close/>
                    </a:path>
                  </a:pathLst>
                </a:custGeom>
                <a:solidFill>
                  <a:srgbClr val="3538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75" name="Freeform 267">
                  <a:extLst>
                    <a:ext uri="{FF2B5EF4-FFF2-40B4-BE49-F238E27FC236}">
                      <a16:creationId xmlns:a16="http://schemas.microsoft.com/office/drawing/2014/main" id="{822DF05D-4B6C-47D5-A5DC-2FA328B40D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9" y="1624"/>
                  <a:ext cx="201" cy="202"/>
                </a:xfrm>
                <a:custGeom>
                  <a:avLst/>
                  <a:gdLst>
                    <a:gd name="T0" fmla="*/ 42 w 85"/>
                    <a:gd name="T1" fmla="*/ 0 h 85"/>
                    <a:gd name="T2" fmla="*/ 0 w 85"/>
                    <a:gd name="T3" fmla="*/ 43 h 85"/>
                    <a:gd name="T4" fmla="*/ 43 w 85"/>
                    <a:gd name="T5" fmla="*/ 85 h 85"/>
                    <a:gd name="T6" fmla="*/ 85 w 85"/>
                    <a:gd name="T7" fmla="*/ 42 h 85"/>
                    <a:gd name="T8" fmla="*/ 42 w 85"/>
                    <a:gd name="T9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85">
                      <a:moveTo>
                        <a:pt x="42" y="0"/>
                      </a:moveTo>
                      <a:cubicBezTo>
                        <a:pt x="19" y="0"/>
                        <a:pt x="0" y="19"/>
                        <a:pt x="0" y="43"/>
                      </a:cubicBezTo>
                      <a:cubicBezTo>
                        <a:pt x="0" y="66"/>
                        <a:pt x="19" y="85"/>
                        <a:pt x="43" y="85"/>
                      </a:cubicBezTo>
                      <a:cubicBezTo>
                        <a:pt x="66" y="85"/>
                        <a:pt x="85" y="66"/>
                        <a:pt x="85" y="42"/>
                      </a:cubicBezTo>
                      <a:cubicBezTo>
                        <a:pt x="85" y="19"/>
                        <a:pt x="66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FC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76" name="Freeform 268">
                  <a:extLst>
                    <a:ext uri="{FF2B5EF4-FFF2-40B4-BE49-F238E27FC236}">
                      <a16:creationId xmlns:a16="http://schemas.microsoft.com/office/drawing/2014/main" id="{A39013B7-424B-4E6E-80F6-DDC47B1EFDD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15" y="1600"/>
                  <a:ext cx="249" cy="249"/>
                </a:xfrm>
                <a:custGeom>
                  <a:avLst/>
                  <a:gdLst>
                    <a:gd name="T0" fmla="*/ 105 w 105"/>
                    <a:gd name="T1" fmla="*/ 52 h 105"/>
                    <a:gd name="T2" fmla="*/ 52 w 105"/>
                    <a:gd name="T3" fmla="*/ 0 h 105"/>
                    <a:gd name="T4" fmla="*/ 0 w 105"/>
                    <a:gd name="T5" fmla="*/ 53 h 105"/>
                    <a:gd name="T6" fmla="*/ 53 w 105"/>
                    <a:gd name="T7" fmla="*/ 105 h 105"/>
                    <a:gd name="T8" fmla="*/ 91 w 105"/>
                    <a:gd name="T9" fmla="*/ 88 h 105"/>
                    <a:gd name="T10" fmla="*/ 97 w 105"/>
                    <a:gd name="T11" fmla="*/ 81 h 105"/>
                    <a:gd name="T12" fmla="*/ 105 w 105"/>
                    <a:gd name="T13" fmla="*/ 52 h 105"/>
                    <a:gd name="T14" fmla="*/ 53 w 105"/>
                    <a:gd name="T15" fmla="*/ 93 h 105"/>
                    <a:gd name="T16" fmla="*/ 12 w 105"/>
                    <a:gd name="T17" fmla="*/ 53 h 105"/>
                    <a:gd name="T18" fmla="*/ 52 w 105"/>
                    <a:gd name="T19" fmla="*/ 12 h 105"/>
                    <a:gd name="T20" fmla="*/ 93 w 105"/>
                    <a:gd name="T21" fmla="*/ 52 h 105"/>
                    <a:gd name="T22" fmla="*/ 53 w 105"/>
                    <a:gd name="T23" fmla="*/ 93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5" h="105">
                      <a:moveTo>
                        <a:pt x="105" y="52"/>
                      </a:moveTo>
                      <a:cubicBezTo>
                        <a:pt x="105" y="23"/>
                        <a:pt x="81" y="0"/>
                        <a:pt x="52" y="0"/>
                      </a:cubicBezTo>
                      <a:cubicBezTo>
                        <a:pt x="23" y="0"/>
                        <a:pt x="0" y="24"/>
                        <a:pt x="0" y="53"/>
                      </a:cubicBezTo>
                      <a:cubicBezTo>
                        <a:pt x="0" y="82"/>
                        <a:pt x="24" y="105"/>
                        <a:pt x="53" y="105"/>
                      </a:cubicBezTo>
                      <a:cubicBezTo>
                        <a:pt x="68" y="105"/>
                        <a:pt x="82" y="99"/>
                        <a:pt x="91" y="88"/>
                      </a:cubicBezTo>
                      <a:cubicBezTo>
                        <a:pt x="93" y="86"/>
                        <a:pt x="95" y="83"/>
                        <a:pt x="97" y="81"/>
                      </a:cubicBezTo>
                      <a:cubicBezTo>
                        <a:pt x="102" y="73"/>
                        <a:pt x="105" y="63"/>
                        <a:pt x="105" y="52"/>
                      </a:cubicBezTo>
                      <a:close/>
                      <a:moveTo>
                        <a:pt x="53" y="93"/>
                      </a:moveTo>
                      <a:cubicBezTo>
                        <a:pt x="30" y="93"/>
                        <a:pt x="12" y="75"/>
                        <a:pt x="12" y="53"/>
                      </a:cubicBezTo>
                      <a:cubicBezTo>
                        <a:pt x="12" y="31"/>
                        <a:pt x="30" y="12"/>
                        <a:pt x="52" y="12"/>
                      </a:cubicBezTo>
                      <a:cubicBezTo>
                        <a:pt x="74" y="12"/>
                        <a:pt x="93" y="30"/>
                        <a:pt x="93" y="52"/>
                      </a:cubicBezTo>
                      <a:cubicBezTo>
                        <a:pt x="93" y="75"/>
                        <a:pt x="75" y="93"/>
                        <a:pt x="53" y="93"/>
                      </a:cubicBezTo>
                      <a:close/>
                    </a:path>
                  </a:pathLst>
                </a:custGeom>
                <a:solidFill>
                  <a:srgbClr val="5FB5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77" name="Freeform 269">
                  <a:extLst>
                    <a:ext uri="{FF2B5EF4-FFF2-40B4-BE49-F238E27FC236}">
                      <a16:creationId xmlns:a16="http://schemas.microsoft.com/office/drawing/2014/main" id="{8C371A60-1E36-42B8-8F84-60E669998F3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72" y="1688"/>
                  <a:ext cx="57" cy="57"/>
                </a:xfrm>
                <a:custGeom>
                  <a:avLst/>
                  <a:gdLst>
                    <a:gd name="T0" fmla="*/ 5 w 24"/>
                    <a:gd name="T1" fmla="*/ 4 h 24"/>
                    <a:gd name="T2" fmla="*/ 4 w 24"/>
                    <a:gd name="T3" fmla="*/ 19 h 24"/>
                    <a:gd name="T4" fmla="*/ 19 w 24"/>
                    <a:gd name="T5" fmla="*/ 20 h 24"/>
                    <a:gd name="T6" fmla="*/ 21 w 24"/>
                    <a:gd name="T7" fmla="*/ 5 h 24"/>
                    <a:gd name="T8" fmla="*/ 5 w 24"/>
                    <a:gd name="T9" fmla="*/ 4 h 24"/>
                    <a:gd name="T10" fmla="*/ 11 w 24"/>
                    <a:gd name="T11" fmla="*/ 6 h 24"/>
                    <a:gd name="T12" fmla="*/ 4 w 24"/>
                    <a:gd name="T13" fmla="*/ 14 h 24"/>
                    <a:gd name="T14" fmla="*/ 10 w 24"/>
                    <a:gd name="T15" fmla="*/ 4 h 24"/>
                    <a:gd name="T16" fmla="*/ 20 w 24"/>
                    <a:gd name="T17" fmla="*/ 9 h 24"/>
                    <a:gd name="T18" fmla="*/ 11 w 24"/>
                    <a:gd name="T19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" h="24">
                      <a:moveTo>
                        <a:pt x="5" y="4"/>
                      </a:moveTo>
                      <a:cubicBezTo>
                        <a:pt x="1" y="8"/>
                        <a:pt x="0" y="14"/>
                        <a:pt x="4" y="19"/>
                      </a:cubicBezTo>
                      <a:cubicBezTo>
                        <a:pt x="8" y="24"/>
                        <a:pt x="15" y="24"/>
                        <a:pt x="19" y="20"/>
                      </a:cubicBezTo>
                      <a:cubicBezTo>
                        <a:pt x="24" y="17"/>
                        <a:pt x="24" y="10"/>
                        <a:pt x="21" y="5"/>
                      </a:cubicBezTo>
                      <a:cubicBezTo>
                        <a:pt x="17" y="1"/>
                        <a:pt x="10" y="0"/>
                        <a:pt x="5" y="4"/>
                      </a:cubicBezTo>
                      <a:close/>
                      <a:moveTo>
                        <a:pt x="11" y="6"/>
                      </a:moveTo>
                      <a:cubicBezTo>
                        <a:pt x="7" y="7"/>
                        <a:pt x="4" y="10"/>
                        <a:pt x="4" y="14"/>
                      </a:cubicBezTo>
                      <a:cubicBezTo>
                        <a:pt x="3" y="10"/>
                        <a:pt x="6" y="6"/>
                        <a:pt x="10" y="4"/>
                      </a:cubicBezTo>
                      <a:cubicBezTo>
                        <a:pt x="14" y="3"/>
                        <a:pt x="19" y="5"/>
                        <a:pt x="20" y="9"/>
                      </a:cubicBezTo>
                      <a:cubicBezTo>
                        <a:pt x="18" y="6"/>
                        <a:pt x="14" y="5"/>
                        <a:pt x="11" y="6"/>
                      </a:cubicBezTo>
                      <a:close/>
                    </a:path>
                  </a:pathLst>
                </a:custGeom>
                <a:solidFill>
                  <a:srgbClr val="FDB2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78" name="Freeform 270">
                  <a:extLst>
                    <a:ext uri="{FF2B5EF4-FFF2-40B4-BE49-F238E27FC236}">
                      <a16:creationId xmlns:a16="http://schemas.microsoft.com/office/drawing/2014/main" id="{F2D70C59-CD54-44AA-ABE5-4F28CA42B34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736" y="1688"/>
                  <a:ext cx="73" cy="76"/>
                </a:xfrm>
                <a:custGeom>
                  <a:avLst/>
                  <a:gdLst>
                    <a:gd name="T0" fmla="*/ 7 w 31"/>
                    <a:gd name="T1" fmla="*/ 5 h 32"/>
                    <a:gd name="T2" fmla="*/ 5 w 31"/>
                    <a:gd name="T3" fmla="*/ 25 h 32"/>
                    <a:gd name="T4" fmla="*/ 25 w 31"/>
                    <a:gd name="T5" fmla="*/ 27 h 32"/>
                    <a:gd name="T6" fmla="*/ 26 w 31"/>
                    <a:gd name="T7" fmla="*/ 7 h 32"/>
                    <a:gd name="T8" fmla="*/ 7 w 31"/>
                    <a:gd name="T9" fmla="*/ 5 h 32"/>
                    <a:gd name="T10" fmla="*/ 13 w 31"/>
                    <a:gd name="T11" fmla="*/ 7 h 32"/>
                    <a:gd name="T12" fmla="*/ 5 w 31"/>
                    <a:gd name="T13" fmla="*/ 18 h 32"/>
                    <a:gd name="T14" fmla="*/ 13 w 31"/>
                    <a:gd name="T15" fmla="*/ 5 h 32"/>
                    <a:gd name="T16" fmla="*/ 26 w 31"/>
                    <a:gd name="T17" fmla="*/ 11 h 32"/>
                    <a:gd name="T18" fmla="*/ 13 w 31"/>
                    <a:gd name="T19" fmla="*/ 7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32">
                      <a:moveTo>
                        <a:pt x="7" y="5"/>
                      </a:moveTo>
                      <a:cubicBezTo>
                        <a:pt x="1" y="10"/>
                        <a:pt x="0" y="19"/>
                        <a:pt x="5" y="25"/>
                      </a:cubicBezTo>
                      <a:cubicBezTo>
                        <a:pt x="10" y="31"/>
                        <a:pt x="19" y="32"/>
                        <a:pt x="25" y="27"/>
                      </a:cubicBezTo>
                      <a:cubicBezTo>
                        <a:pt x="31" y="22"/>
                        <a:pt x="31" y="13"/>
                        <a:pt x="26" y="7"/>
                      </a:cubicBezTo>
                      <a:cubicBezTo>
                        <a:pt x="22" y="1"/>
                        <a:pt x="13" y="0"/>
                        <a:pt x="7" y="5"/>
                      </a:cubicBezTo>
                      <a:close/>
                      <a:moveTo>
                        <a:pt x="13" y="7"/>
                      </a:moveTo>
                      <a:cubicBezTo>
                        <a:pt x="8" y="9"/>
                        <a:pt x="5" y="13"/>
                        <a:pt x="5" y="18"/>
                      </a:cubicBezTo>
                      <a:cubicBezTo>
                        <a:pt x="3" y="12"/>
                        <a:pt x="7" y="7"/>
                        <a:pt x="13" y="5"/>
                      </a:cubicBezTo>
                      <a:cubicBezTo>
                        <a:pt x="18" y="4"/>
                        <a:pt x="24" y="6"/>
                        <a:pt x="26" y="11"/>
                      </a:cubicBezTo>
                      <a:cubicBezTo>
                        <a:pt x="23" y="7"/>
                        <a:pt x="18" y="6"/>
                        <a:pt x="13" y="7"/>
                      </a:cubicBezTo>
                      <a:close/>
                    </a:path>
                  </a:pathLst>
                </a:custGeom>
                <a:solidFill>
                  <a:srgbClr val="FDB2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79" name="Freeform 271">
                  <a:extLst>
                    <a:ext uri="{FF2B5EF4-FFF2-40B4-BE49-F238E27FC236}">
                      <a16:creationId xmlns:a16="http://schemas.microsoft.com/office/drawing/2014/main" id="{2F21251B-1BD4-4CFF-BAF2-4FFD20A1D4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39" y="1624"/>
                  <a:ext cx="201" cy="202"/>
                </a:xfrm>
                <a:custGeom>
                  <a:avLst/>
                  <a:gdLst>
                    <a:gd name="T0" fmla="*/ 42 w 85"/>
                    <a:gd name="T1" fmla="*/ 0 h 85"/>
                    <a:gd name="T2" fmla="*/ 0 w 85"/>
                    <a:gd name="T3" fmla="*/ 43 h 85"/>
                    <a:gd name="T4" fmla="*/ 43 w 85"/>
                    <a:gd name="T5" fmla="*/ 85 h 85"/>
                    <a:gd name="T6" fmla="*/ 85 w 85"/>
                    <a:gd name="T7" fmla="*/ 42 h 85"/>
                    <a:gd name="T8" fmla="*/ 42 w 85"/>
                    <a:gd name="T9" fmla="*/ 0 h 85"/>
                    <a:gd name="T10" fmla="*/ 62 w 85"/>
                    <a:gd name="T11" fmla="*/ 66 h 85"/>
                    <a:gd name="T12" fmla="*/ 50 w 85"/>
                    <a:gd name="T13" fmla="*/ 78 h 85"/>
                    <a:gd name="T14" fmla="*/ 29 w 85"/>
                    <a:gd name="T15" fmla="*/ 73 h 85"/>
                    <a:gd name="T16" fmla="*/ 22 w 85"/>
                    <a:gd name="T17" fmla="*/ 62 h 85"/>
                    <a:gd name="T18" fmla="*/ 11 w 85"/>
                    <a:gd name="T19" fmla="*/ 56 h 85"/>
                    <a:gd name="T20" fmla="*/ 9 w 85"/>
                    <a:gd name="T21" fmla="*/ 39 h 85"/>
                    <a:gd name="T22" fmla="*/ 12 w 85"/>
                    <a:gd name="T23" fmla="*/ 20 h 85"/>
                    <a:gd name="T24" fmla="*/ 29 w 85"/>
                    <a:gd name="T25" fmla="*/ 14 h 85"/>
                    <a:gd name="T26" fmla="*/ 49 w 85"/>
                    <a:gd name="T27" fmla="*/ 8 h 85"/>
                    <a:gd name="T28" fmla="*/ 59 w 85"/>
                    <a:gd name="T29" fmla="*/ 21 h 85"/>
                    <a:gd name="T30" fmla="*/ 76 w 85"/>
                    <a:gd name="T31" fmla="*/ 33 h 85"/>
                    <a:gd name="T32" fmla="*/ 75 w 85"/>
                    <a:gd name="T33" fmla="*/ 58 h 85"/>
                    <a:gd name="T34" fmla="*/ 62 w 85"/>
                    <a:gd name="T35" fmla="*/ 6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5" h="85">
                      <a:moveTo>
                        <a:pt x="42" y="0"/>
                      </a:moveTo>
                      <a:cubicBezTo>
                        <a:pt x="19" y="0"/>
                        <a:pt x="0" y="19"/>
                        <a:pt x="0" y="43"/>
                      </a:cubicBezTo>
                      <a:cubicBezTo>
                        <a:pt x="0" y="66"/>
                        <a:pt x="19" y="85"/>
                        <a:pt x="43" y="85"/>
                      </a:cubicBezTo>
                      <a:cubicBezTo>
                        <a:pt x="66" y="85"/>
                        <a:pt x="85" y="66"/>
                        <a:pt x="85" y="42"/>
                      </a:cubicBezTo>
                      <a:cubicBezTo>
                        <a:pt x="85" y="19"/>
                        <a:pt x="66" y="0"/>
                        <a:pt x="42" y="0"/>
                      </a:cubicBezTo>
                      <a:close/>
                      <a:moveTo>
                        <a:pt x="62" y="66"/>
                      </a:moveTo>
                      <a:cubicBezTo>
                        <a:pt x="60" y="69"/>
                        <a:pt x="59" y="73"/>
                        <a:pt x="50" y="78"/>
                      </a:cubicBezTo>
                      <a:cubicBezTo>
                        <a:pt x="42" y="84"/>
                        <a:pt x="32" y="77"/>
                        <a:pt x="29" y="73"/>
                      </a:cubicBezTo>
                      <a:cubicBezTo>
                        <a:pt x="26" y="70"/>
                        <a:pt x="25" y="64"/>
                        <a:pt x="22" y="62"/>
                      </a:cubicBezTo>
                      <a:cubicBezTo>
                        <a:pt x="19" y="59"/>
                        <a:pt x="16" y="61"/>
                        <a:pt x="11" y="56"/>
                      </a:cubicBezTo>
                      <a:cubicBezTo>
                        <a:pt x="6" y="51"/>
                        <a:pt x="6" y="44"/>
                        <a:pt x="9" y="39"/>
                      </a:cubicBezTo>
                      <a:cubicBezTo>
                        <a:pt x="12" y="34"/>
                        <a:pt x="5" y="32"/>
                        <a:pt x="12" y="20"/>
                      </a:cubicBezTo>
                      <a:cubicBezTo>
                        <a:pt x="16" y="14"/>
                        <a:pt x="23" y="16"/>
                        <a:pt x="29" y="14"/>
                      </a:cubicBezTo>
                      <a:cubicBezTo>
                        <a:pt x="31" y="14"/>
                        <a:pt x="40" y="3"/>
                        <a:pt x="49" y="8"/>
                      </a:cubicBezTo>
                      <a:cubicBezTo>
                        <a:pt x="57" y="12"/>
                        <a:pt x="57" y="18"/>
                        <a:pt x="59" y="21"/>
                      </a:cubicBezTo>
                      <a:cubicBezTo>
                        <a:pt x="61" y="23"/>
                        <a:pt x="70" y="21"/>
                        <a:pt x="76" y="33"/>
                      </a:cubicBezTo>
                      <a:cubicBezTo>
                        <a:pt x="82" y="45"/>
                        <a:pt x="81" y="51"/>
                        <a:pt x="75" y="58"/>
                      </a:cubicBezTo>
                      <a:cubicBezTo>
                        <a:pt x="72" y="62"/>
                        <a:pt x="66" y="63"/>
                        <a:pt x="62" y="66"/>
                      </a:cubicBezTo>
                      <a:close/>
                    </a:path>
                  </a:pathLst>
                </a:custGeom>
                <a:solidFill>
                  <a:srgbClr val="6D73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80" name="Freeform 272">
                  <a:extLst>
                    <a:ext uri="{FF2B5EF4-FFF2-40B4-BE49-F238E27FC236}">
                      <a16:creationId xmlns:a16="http://schemas.microsoft.com/office/drawing/2014/main" id="{FC787B12-1BDC-43CD-9566-FFB2733490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52" y="1584"/>
                  <a:ext cx="400" cy="332"/>
                </a:xfrm>
                <a:custGeom>
                  <a:avLst/>
                  <a:gdLst>
                    <a:gd name="T0" fmla="*/ 121 w 169"/>
                    <a:gd name="T1" fmla="*/ 0 h 140"/>
                    <a:gd name="T2" fmla="*/ 62 w 169"/>
                    <a:gd name="T3" fmla="*/ 60 h 140"/>
                    <a:gd name="T4" fmla="*/ 70 w 169"/>
                    <a:gd name="T5" fmla="*/ 90 h 140"/>
                    <a:gd name="T6" fmla="*/ 63 w 169"/>
                    <a:gd name="T7" fmla="*/ 95 h 140"/>
                    <a:gd name="T8" fmla="*/ 62 w 169"/>
                    <a:gd name="T9" fmla="*/ 94 h 140"/>
                    <a:gd name="T10" fmla="*/ 40 w 169"/>
                    <a:gd name="T11" fmla="*/ 102 h 140"/>
                    <a:gd name="T12" fmla="*/ 6 w 169"/>
                    <a:gd name="T13" fmla="*/ 140 h 140"/>
                    <a:gd name="T14" fmla="*/ 83 w 169"/>
                    <a:gd name="T15" fmla="*/ 85 h 140"/>
                    <a:gd name="T16" fmla="*/ 76 w 169"/>
                    <a:gd name="T17" fmla="*/ 60 h 140"/>
                    <a:gd name="T18" fmla="*/ 121 w 169"/>
                    <a:gd name="T19" fmla="*/ 14 h 140"/>
                    <a:gd name="T20" fmla="*/ 158 w 169"/>
                    <a:gd name="T21" fmla="*/ 32 h 140"/>
                    <a:gd name="T22" fmla="*/ 169 w 169"/>
                    <a:gd name="T23" fmla="*/ 24 h 140"/>
                    <a:gd name="T24" fmla="*/ 121 w 169"/>
                    <a:gd name="T25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9" h="140">
                      <a:moveTo>
                        <a:pt x="121" y="0"/>
                      </a:moveTo>
                      <a:cubicBezTo>
                        <a:pt x="88" y="0"/>
                        <a:pt x="61" y="27"/>
                        <a:pt x="62" y="60"/>
                      </a:cubicBezTo>
                      <a:cubicBezTo>
                        <a:pt x="62" y="71"/>
                        <a:pt x="65" y="81"/>
                        <a:pt x="70" y="90"/>
                      </a:cubicBezTo>
                      <a:cubicBezTo>
                        <a:pt x="63" y="95"/>
                        <a:pt x="63" y="95"/>
                        <a:pt x="63" y="95"/>
                      </a:cubicBezTo>
                      <a:cubicBezTo>
                        <a:pt x="62" y="94"/>
                        <a:pt x="62" y="94"/>
                        <a:pt x="62" y="94"/>
                      </a:cubicBezTo>
                      <a:cubicBezTo>
                        <a:pt x="58" y="94"/>
                        <a:pt x="45" y="99"/>
                        <a:pt x="40" y="102"/>
                      </a:cubicBezTo>
                      <a:cubicBezTo>
                        <a:pt x="8" y="119"/>
                        <a:pt x="0" y="132"/>
                        <a:pt x="6" y="140"/>
                      </a:cubicBezTo>
                      <a:cubicBezTo>
                        <a:pt x="83" y="85"/>
                        <a:pt x="83" y="85"/>
                        <a:pt x="83" y="85"/>
                      </a:cubicBezTo>
                      <a:cubicBezTo>
                        <a:pt x="79" y="78"/>
                        <a:pt x="76" y="69"/>
                        <a:pt x="76" y="60"/>
                      </a:cubicBezTo>
                      <a:cubicBezTo>
                        <a:pt x="76" y="35"/>
                        <a:pt x="96" y="14"/>
                        <a:pt x="121" y="14"/>
                      </a:cubicBezTo>
                      <a:cubicBezTo>
                        <a:pt x="136" y="14"/>
                        <a:pt x="149" y="21"/>
                        <a:pt x="158" y="32"/>
                      </a:cubicBezTo>
                      <a:cubicBezTo>
                        <a:pt x="169" y="24"/>
                        <a:pt x="169" y="24"/>
                        <a:pt x="169" y="24"/>
                      </a:cubicBezTo>
                      <a:cubicBezTo>
                        <a:pt x="158" y="9"/>
                        <a:pt x="141" y="0"/>
                        <a:pt x="121" y="0"/>
                      </a:cubicBezTo>
                      <a:close/>
                    </a:path>
                  </a:pathLst>
                </a:custGeom>
                <a:solidFill>
                  <a:srgbClr val="4B50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81" name="Freeform 273">
                  <a:extLst>
                    <a:ext uri="{FF2B5EF4-FFF2-40B4-BE49-F238E27FC236}">
                      <a16:creationId xmlns:a16="http://schemas.microsoft.com/office/drawing/2014/main" id="{BBCF78DD-775E-4FC1-8351-1BC4C5EC70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6" y="1641"/>
                  <a:ext cx="415" cy="294"/>
                </a:xfrm>
                <a:custGeom>
                  <a:avLst/>
                  <a:gdLst>
                    <a:gd name="T0" fmla="*/ 163 w 175"/>
                    <a:gd name="T1" fmla="*/ 0 h 124"/>
                    <a:gd name="T2" fmla="*/ 152 w 175"/>
                    <a:gd name="T3" fmla="*/ 8 h 124"/>
                    <a:gd name="T4" fmla="*/ 161 w 175"/>
                    <a:gd name="T5" fmla="*/ 35 h 124"/>
                    <a:gd name="T6" fmla="*/ 116 w 175"/>
                    <a:gd name="T7" fmla="*/ 81 h 124"/>
                    <a:gd name="T8" fmla="*/ 77 w 175"/>
                    <a:gd name="T9" fmla="*/ 61 h 124"/>
                    <a:gd name="T10" fmla="*/ 0 w 175"/>
                    <a:gd name="T11" fmla="*/ 116 h 124"/>
                    <a:gd name="T12" fmla="*/ 0 w 175"/>
                    <a:gd name="T13" fmla="*/ 117 h 124"/>
                    <a:gd name="T14" fmla="*/ 0 w 175"/>
                    <a:gd name="T15" fmla="*/ 117 h 124"/>
                    <a:gd name="T16" fmla="*/ 47 w 175"/>
                    <a:gd name="T17" fmla="*/ 96 h 124"/>
                    <a:gd name="T18" fmla="*/ 62 w 175"/>
                    <a:gd name="T19" fmla="*/ 79 h 124"/>
                    <a:gd name="T20" fmla="*/ 62 w 175"/>
                    <a:gd name="T21" fmla="*/ 78 h 124"/>
                    <a:gd name="T22" fmla="*/ 68 w 175"/>
                    <a:gd name="T23" fmla="*/ 73 h 124"/>
                    <a:gd name="T24" fmla="*/ 116 w 175"/>
                    <a:gd name="T25" fmla="*/ 96 h 124"/>
                    <a:gd name="T26" fmla="*/ 160 w 175"/>
                    <a:gd name="T27" fmla="*/ 76 h 124"/>
                    <a:gd name="T28" fmla="*/ 166 w 175"/>
                    <a:gd name="T29" fmla="*/ 68 h 124"/>
                    <a:gd name="T30" fmla="*/ 175 w 175"/>
                    <a:gd name="T31" fmla="*/ 35 h 124"/>
                    <a:gd name="T32" fmla="*/ 163 w 175"/>
                    <a:gd name="T33" fmla="*/ 0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5" h="124">
                      <a:moveTo>
                        <a:pt x="163" y="0"/>
                      </a:moveTo>
                      <a:cubicBezTo>
                        <a:pt x="152" y="8"/>
                        <a:pt x="152" y="8"/>
                        <a:pt x="152" y="8"/>
                      </a:cubicBezTo>
                      <a:cubicBezTo>
                        <a:pt x="158" y="16"/>
                        <a:pt x="161" y="25"/>
                        <a:pt x="161" y="35"/>
                      </a:cubicBezTo>
                      <a:cubicBezTo>
                        <a:pt x="161" y="61"/>
                        <a:pt x="141" y="81"/>
                        <a:pt x="116" y="81"/>
                      </a:cubicBezTo>
                      <a:cubicBezTo>
                        <a:pt x="100" y="81"/>
                        <a:pt x="86" y="73"/>
                        <a:pt x="77" y="61"/>
                      </a:cubicBezTo>
                      <a:cubicBezTo>
                        <a:pt x="0" y="116"/>
                        <a:pt x="0" y="116"/>
                        <a:pt x="0" y="116"/>
                      </a:cubicBez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7" y="124"/>
                        <a:pt x="23" y="120"/>
                        <a:pt x="47" y="96"/>
                      </a:cubicBezTo>
                      <a:cubicBezTo>
                        <a:pt x="52" y="92"/>
                        <a:pt x="61" y="82"/>
                        <a:pt x="62" y="79"/>
                      </a:cubicBezTo>
                      <a:cubicBezTo>
                        <a:pt x="62" y="78"/>
                        <a:pt x="62" y="78"/>
                        <a:pt x="62" y="78"/>
                      </a:cubicBezTo>
                      <a:cubicBezTo>
                        <a:pt x="68" y="73"/>
                        <a:pt x="68" y="73"/>
                        <a:pt x="68" y="73"/>
                      </a:cubicBezTo>
                      <a:cubicBezTo>
                        <a:pt x="79" y="87"/>
                        <a:pt x="97" y="96"/>
                        <a:pt x="116" y="96"/>
                      </a:cubicBezTo>
                      <a:cubicBezTo>
                        <a:pt x="133" y="95"/>
                        <a:pt x="149" y="88"/>
                        <a:pt x="160" y="76"/>
                      </a:cubicBezTo>
                      <a:cubicBezTo>
                        <a:pt x="162" y="73"/>
                        <a:pt x="164" y="71"/>
                        <a:pt x="166" y="68"/>
                      </a:cubicBezTo>
                      <a:cubicBezTo>
                        <a:pt x="172" y="58"/>
                        <a:pt x="175" y="47"/>
                        <a:pt x="175" y="35"/>
                      </a:cubicBezTo>
                      <a:cubicBezTo>
                        <a:pt x="175" y="22"/>
                        <a:pt x="171" y="10"/>
                        <a:pt x="163" y="0"/>
                      </a:cubicBezTo>
                      <a:close/>
                    </a:path>
                  </a:pathLst>
                </a:custGeom>
                <a:solidFill>
                  <a:srgbClr val="3538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82" name="Freeform 274">
                  <a:extLst>
                    <a:ext uri="{FF2B5EF4-FFF2-40B4-BE49-F238E27FC236}">
                      <a16:creationId xmlns:a16="http://schemas.microsoft.com/office/drawing/2014/main" id="{F1792140-D61F-400D-977E-2C08F6A858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17" y="1795"/>
                  <a:ext cx="8" cy="9"/>
                </a:xfrm>
                <a:custGeom>
                  <a:avLst/>
                  <a:gdLst>
                    <a:gd name="T0" fmla="*/ 3 w 3"/>
                    <a:gd name="T1" fmla="*/ 3 h 4"/>
                    <a:gd name="T2" fmla="*/ 1 w 3"/>
                    <a:gd name="T3" fmla="*/ 0 h 4"/>
                    <a:gd name="T4" fmla="*/ 0 w 3"/>
                    <a:gd name="T5" fmla="*/ 1 h 4"/>
                    <a:gd name="T6" fmla="*/ 2 w 3"/>
                    <a:gd name="T7" fmla="*/ 4 h 4"/>
                    <a:gd name="T8" fmla="*/ 3 w 3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3" y="3"/>
                      </a:moveTo>
                      <a:cubicBezTo>
                        <a:pt x="2" y="2"/>
                        <a:pt x="2" y="1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3"/>
                        <a:pt x="2" y="4"/>
                      </a:cubicBezTo>
                      <a:lnTo>
                        <a:pt x="3" y="3"/>
                      </a:lnTo>
                      <a:close/>
                    </a:path>
                  </a:pathLst>
                </a:custGeom>
                <a:solidFill>
                  <a:srgbClr val="3538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83" name="Freeform 275">
                  <a:extLst>
                    <a:ext uri="{FF2B5EF4-FFF2-40B4-BE49-F238E27FC236}">
                      <a16:creationId xmlns:a16="http://schemas.microsoft.com/office/drawing/2014/main" id="{44157170-7153-4B38-9ABC-783B3DF127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36" y="2267"/>
                  <a:ext cx="64" cy="78"/>
                </a:xfrm>
                <a:custGeom>
                  <a:avLst/>
                  <a:gdLst>
                    <a:gd name="T0" fmla="*/ 0 w 27"/>
                    <a:gd name="T1" fmla="*/ 0 h 33"/>
                    <a:gd name="T2" fmla="*/ 0 w 27"/>
                    <a:gd name="T3" fmla="*/ 30 h 33"/>
                    <a:gd name="T4" fmla="*/ 0 w 27"/>
                    <a:gd name="T5" fmla="*/ 33 h 33"/>
                    <a:gd name="T6" fmla="*/ 27 w 27"/>
                    <a:gd name="T7" fmla="*/ 33 h 33"/>
                    <a:gd name="T8" fmla="*/ 27 w 27"/>
                    <a:gd name="T9" fmla="*/ 0 h 33"/>
                    <a:gd name="T10" fmla="*/ 0 w 27"/>
                    <a:gd name="T11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33">
                      <a:moveTo>
                        <a:pt x="0" y="0"/>
                      </a:move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1"/>
                        <a:pt x="0" y="32"/>
                        <a:pt x="0" y="33"/>
                      </a:cubicBezTo>
                      <a:cubicBezTo>
                        <a:pt x="27" y="33"/>
                        <a:pt x="27" y="33"/>
                        <a:pt x="27" y="33"/>
                      </a:cubicBezTo>
                      <a:cubicBezTo>
                        <a:pt x="27" y="0"/>
                        <a:pt x="27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C48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84" name="Freeform 276">
                  <a:extLst>
                    <a:ext uri="{FF2B5EF4-FFF2-40B4-BE49-F238E27FC236}">
                      <a16:creationId xmlns:a16="http://schemas.microsoft.com/office/drawing/2014/main" id="{8D71B4CE-9C6B-48C7-9378-C981AD4D93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0" y="2267"/>
                  <a:ext cx="62" cy="78"/>
                </a:xfrm>
                <a:custGeom>
                  <a:avLst/>
                  <a:gdLst>
                    <a:gd name="T0" fmla="*/ 0 w 26"/>
                    <a:gd name="T1" fmla="*/ 33 h 33"/>
                    <a:gd name="T2" fmla="*/ 26 w 26"/>
                    <a:gd name="T3" fmla="*/ 33 h 33"/>
                    <a:gd name="T4" fmla="*/ 26 w 26"/>
                    <a:gd name="T5" fmla="*/ 30 h 33"/>
                    <a:gd name="T6" fmla="*/ 26 w 26"/>
                    <a:gd name="T7" fmla="*/ 0 h 33"/>
                    <a:gd name="T8" fmla="*/ 0 w 26"/>
                    <a:gd name="T9" fmla="*/ 0 h 33"/>
                    <a:gd name="T10" fmla="*/ 0 w 26"/>
                    <a:gd name="T11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33">
                      <a:moveTo>
                        <a:pt x="0" y="33"/>
                      </a:moveTo>
                      <a:cubicBezTo>
                        <a:pt x="26" y="33"/>
                        <a:pt x="26" y="33"/>
                        <a:pt x="26" y="33"/>
                      </a:cubicBezTo>
                      <a:cubicBezTo>
                        <a:pt x="26" y="32"/>
                        <a:pt x="26" y="31"/>
                        <a:pt x="26" y="3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3D64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85" name="Freeform 277">
                  <a:extLst>
                    <a:ext uri="{FF2B5EF4-FFF2-40B4-BE49-F238E27FC236}">
                      <a16:creationId xmlns:a16="http://schemas.microsoft.com/office/drawing/2014/main" id="{03300CD9-A5FE-4198-A139-2C0A65444C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36" y="2039"/>
                  <a:ext cx="64" cy="154"/>
                </a:xfrm>
                <a:custGeom>
                  <a:avLst/>
                  <a:gdLst>
                    <a:gd name="T0" fmla="*/ 27 w 27"/>
                    <a:gd name="T1" fmla="*/ 0 h 65"/>
                    <a:gd name="T2" fmla="*/ 20 w 27"/>
                    <a:gd name="T3" fmla="*/ 0 h 65"/>
                    <a:gd name="T4" fmla="*/ 18 w 27"/>
                    <a:gd name="T5" fmla="*/ 30 h 65"/>
                    <a:gd name="T6" fmla="*/ 0 w 27"/>
                    <a:gd name="T7" fmla="*/ 52 h 65"/>
                    <a:gd name="T8" fmla="*/ 0 w 27"/>
                    <a:gd name="T9" fmla="*/ 65 h 65"/>
                    <a:gd name="T10" fmla="*/ 27 w 27"/>
                    <a:gd name="T11" fmla="*/ 65 h 65"/>
                    <a:gd name="T12" fmla="*/ 27 w 27"/>
                    <a:gd name="T13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65">
                      <a:moveTo>
                        <a:pt x="27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14"/>
                        <a:pt x="19" y="26"/>
                        <a:pt x="18" y="30"/>
                      </a:cubicBezTo>
                      <a:cubicBezTo>
                        <a:pt x="15" y="37"/>
                        <a:pt x="0" y="45"/>
                        <a:pt x="0" y="52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27" y="65"/>
                        <a:pt x="27" y="65"/>
                        <a:pt x="27" y="65"/>
                      </a:cubicBez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2C48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86" name="Freeform 278">
                  <a:extLst>
                    <a:ext uri="{FF2B5EF4-FFF2-40B4-BE49-F238E27FC236}">
                      <a16:creationId xmlns:a16="http://schemas.microsoft.com/office/drawing/2014/main" id="{6C38D0E2-14A5-4D79-896A-399F432D69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0" y="2039"/>
                  <a:ext cx="62" cy="154"/>
                </a:xfrm>
                <a:custGeom>
                  <a:avLst/>
                  <a:gdLst>
                    <a:gd name="T0" fmla="*/ 8 w 26"/>
                    <a:gd name="T1" fmla="*/ 30 h 65"/>
                    <a:gd name="T2" fmla="*/ 6 w 26"/>
                    <a:gd name="T3" fmla="*/ 0 h 65"/>
                    <a:gd name="T4" fmla="*/ 0 w 26"/>
                    <a:gd name="T5" fmla="*/ 0 h 65"/>
                    <a:gd name="T6" fmla="*/ 0 w 26"/>
                    <a:gd name="T7" fmla="*/ 65 h 65"/>
                    <a:gd name="T8" fmla="*/ 26 w 26"/>
                    <a:gd name="T9" fmla="*/ 65 h 65"/>
                    <a:gd name="T10" fmla="*/ 26 w 26"/>
                    <a:gd name="T11" fmla="*/ 52 h 65"/>
                    <a:gd name="T12" fmla="*/ 8 w 26"/>
                    <a:gd name="T13" fmla="*/ 3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" h="65">
                      <a:moveTo>
                        <a:pt x="8" y="30"/>
                      </a:moveTo>
                      <a:cubicBezTo>
                        <a:pt x="7" y="26"/>
                        <a:pt x="7" y="14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cubicBezTo>
                        <a:pt x="26" y="52"/>
                        <a:pt x="26" y="52"/>
                        <a:pt x="26" y="52"/>
                      </a:cubicBezTo>
                      <a:cubicBezTo>
                        <a:pt x="26" y="45"/>
                        <a:pt x="11" y="37"/>
                        <a:pt x="8" y="30"/>
                      </a:cubicBezTo>
                      <a:close/>
                    </a:path>
                  </a:pathLst>
                </a:custGeom>
                <a:solidFill>
                  <a:srgbClr val="3D64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87" name="Rectangle 279">
                  <a:extLst>
                    <a:ext uri="{FF2B5EF4-FFF2-40B4-BE49-F238E27FC236}">
                      <a16:creationId xmlns:a16="http://schemas.microsoft.com/office/drawing/2014/main" id="{D3AE1F2B-770F-4380-81DC-57F2827531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6" y="2193"/>
                  <a:ext cx="64" cy="74"/>
                </a:xfrm>
                <a:prstGeom prst="rect">
                  <a:avLst/>
                </a:prstGeom>
                <a:solidFill>
                  <a:srgbClr val="EBE8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88" name="Rectangle 280">
                  <a:extLst>
                    <a:ext uri="{FF2B5EF4-FFF2-40B4-BE49-F238E27FC236}">
                      <a16:creationId xmlns:a16="http://schemas.microsoft.com/office/drawing/2014/main" id="{0C8BD13E-268A-408C-8374-DE370B14AB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2193"/>
                  <a:ext cx="62" cy="7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89" name="Freeform 281">
                  <a:extLst>
                    <a:ext uri="{FF2B5EF4-FFF2-40B4-BE49-F238E27FC236}">
                      <a16:creationId xmlns:a16="http://schemas.microsoft.com/office/drawing/2014/main" id="{5A6C38A8-06AD-4413-8AEF-2636E97BD4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0" y="2011"/>
                  <a:ext cx="19" cy="28"/>
                </a:xfrm>
                <a:custGeom>
                  <a:avLst/>
                  <a:gdLst>
                    <a:gd name="T0" fmla="*/ 6 w 8"/>
                    <a:gd name="T1" fmla="*/ 10 h 12"/>
                    <a:gd name="T2" fmla="*/ 6 w 8"/>
                    <a:gd name="T3" fmla="*/ 12 h 12"/>
                    <a:gd name="T4" fmla="*/ 8 w 8"/>
                    <a:gd name="T5" fmla="*/ 12 h 12"/>
                    <a:gd name="T6" fmla="*/ 8 w 8"/>
                    <a:gd name="T7" fmla="*/ 10 h 12"/>
                    <a:gd name="T8" fmla="*/ 8 w 8"/>
                    <a:gd name="T9" fmla="*/ 2 h 12"/>
                    <a:gd name="T10" fmla="*/ 6 w 8"/>
                    <a:gd name="T11" fmla="*/ 0 h 12"/>
                    <a:gd name="T12" fmla="*/ 0 w 8"/>
                    <a:gd name="T13" fmla="*/ 0 h 12"/>
                    <a:gd name="T14" fmla="*/ 0 w 8"/>
                    <a:gd name="T15" fmla="*/ 10 h 12"/>
                    <a:gd name="T16" fmla="*/ 6 w 8"/>
                    <a:gd name="T17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12">
                      <a:moveTo>
                        <a:pt x="6" y="10"/>
                      </a:moveTo>
                      <a:cubicBezTo>
                        <a:pt x="6" y="10"/>
                        <a:pt x="6" y="11"/>
                        <a:pt x="6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lnTo>
                        <a:pt x="6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0" name="Freeform 282">
                  <a:extLst>
                    <a:ext uri="{FF2B5EF4-FFF2-40B4-BE49-F238E27FC236}">
                      <a16:creationId xmlns:a16="http://schemas.microsoft.com/office/drawing/2014/main" id="{DA240D62-A6C6-4319-A7BF-78BCCF559B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9" y="2011"/>
                  <a:ext cx="21" cy="28"/>
                </a:xfrm>
                <a:custGeom>
                  <a:avLst/>
                  <a:gdLst>
                    <a:gd name="T0" fmla="*/ 9 w 9"/>
                    <a:gd name="T1" fmla="*/ 10 h 12"/>
                    <a:gd name="T2" fmla="*/ 9 w 9"/>
                    <a:gd name="T3" fmla="*/ 0 h 12"/>
                    <a:gd name="T4" fmla="*/ 2 w 9"/>
                    <a:gd name="T5" fmla="*/ 0 h 12"/>
                    <a:gd name="T6" fmla="*/ 0 w 9"/>
                    <a:gd name="T7" fmla="*/ 2 h 12"/>
                    <a:gd name="T8" fmla="*/ 0 w 9"/>
                    <a:gd name="T9" fmla="*/ 10 h 12"/>
                    <a:gd name="T10" fmla="*/ 0 w 9"/>
                    <a:gd name="T11" fmla="*/ 12 h 12"/>
                    <a:gd name="T12" fmla="*/ 2 w 9"/>
                    <a:gd name="T13" fmla="*/ 12 h 12"/>
                    <a:gd name="T14" fmla="*/ 2 w 9"/>
                    <a:gd name="T15" fmla="*/ 10 h 12"/>
                    <a:gd name="T16" fmla="*/ 9 w 9"/>
                    <a:gd name="T17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12">
                      <a:moveTo>
                        <a:pt x="9" y="1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1"/>
                        <a:pt x="2" y="10"/>
                        <a:pt x="2" y="10"/>
                      </a:cubicBezTo>
                      <a:lnTo>
                        <a:pt x="9" y="10"/>
                      </a:lnTo>
                      <a:close/>
                    </a:path>
                  </a:pathLst>
                </a:custGeom>
                <a:solidFill>
                  <a:srgbClr val="EBE8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1" name="Freeform 283">
                  <a:extLst>
                    <a:ext uri="{FF2B5EF4-FFF2-40B4-BE49-F238E27FC236}">
                      <a16:creationId xmlns:a16="http://schemas.microsoft.com/office/drawing/2014/main" id="{4FB0C8BC-AA31-4E21-AD1A-FFE529C20B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4" y="2034"/>
                  <a:ext cx="16" cy="5"/>
                </a:xfrm>
                <a:custGeom>
                  <a:avLst/>
                  <a:gdLst>
                    <a:gd name="T0" fmla="*/ 7 w 7"/>
                    <a:gd name="T1" fmla="*/ 0 h 2"/>
                    <a:gd name="T2" fmla="*/ 0 w 7"/>
                    <a:gd name="T3" fmla="*/ 0 h 2"/>
                    <a:gd name="T4" fmla="*/ 0 w 7"/>
                    <a:gd name="T5" fmla="*/ 2 h 2"/>
                    <a:gd name="T6" fmla="*/ 7 w 7"/>
                    <a:gd name="T7" fmla="*/ 2 h 2"/>
                    <a:gd name="T8" fmla="*/ 7 w 7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2">
                      <a:moveTo>
                        <a:pt x="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EBE8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2" name="Freeform 284">
                  <a:extLst>
                    <a:ext uri="{FF2B5EF4-FFF2-40B4-BE49-F238E27FC236}">
                      <a16:creationId xmlns:a16="http://schemas.microsoft.com/office/drawing/2014/main" id="{1EA79508-960E-4CF9-AF43-801F638DFD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0" y="2034"/>
                  <a:ext cx="15" cy="5"/>
                </a:xfrm>
                <a:custGeom>
                  <a:avLst/>
                  <a:gdLst>
                    <a:gd name="T0" fmla="*/ 0 w 6"/>
                    <a:gd name="T1" fmla="*/ 0 h 2"/>
                    <a:gd name="T2" fmla="*/ 0 w 6"/>
                    <a:gd name="T3" fmla="*/ 2 h 2"/>
                    <a:gd name="T4" fmla="*/ 6 w 6"/>
                    <a:gd name="T5" fmla="*/ 2 h 2"/>
                    <a:gd name="T6" fmla="*/ 6 w 6"/>
                    <a:gd name="T7" fmla="*/ 0 h 2"/>
                    <a:gd name="T8" fmla="*/ 0 w 6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2">
                      <a:moveTo>
                        <a:pt x="0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1"/>
                        <a:pt x="6" y="0"/>
                        <a:pt x="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3" name="Freeform 285">
                  <a:extLst>
                    <a:ext uri="{FF2B5EF4-FFF2-40B4-BE49-F238E27FC236}">
                      <a16:creationId xmlns:a16="http://schemas.microsoft.com/office/drawing/2014/main" id="{0DA36091-C771-4E14-B275-D294CF6EB6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46" y="2302"/>
                  <a:ext cx="62" cy="79"/>
                </a:xfrm>
                <a:custGeom>
                  <a:avLst/>
                  <a:gdLst>
                    <a:gd name="T0" fmla="*/ 0 w 26"/>
                    <a:gd name="T1" fmla="*/ 0 h 33"/>
                    <a:gd name="T2" fmla="*/ 0 w 26"/>
                    <a:gd name="T3" fmla="*/ 30 h 33"/>
                    <a:gd name="T4" fmla="*/ 0 w 26"/>
                    <a:gd name="T5" fmla="*/ 33 h 33"/>
                    <a:gd name="T6" fmla="*/ 26 w 26"/>
                    <a:gd name="T7" fmla="*/ 33 h 33"/>
                    <a:gd name="T8" fmla="*/ 26 w 26"/>
                    <a:gd name="T9" fmla="*/ 0 h 33"/>
                    <a:gd name="T10" fmla="*/ 0 w 26"/>
                    <a:gd name="T11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33">
                      <a:moveTo>
                        <a:pt x="0" y="0"/>
                      </a:move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1"/>
                        <a:pt x="0" y="32"/>
                        <a:pt x="0" y="33"/>
                      </a:cubicBezTo>
                      <a:cubicBezTo>
                        <a:pt x="26" y="33"/>
                        <a:pt x="26" y="33"/>
                        <a:pt x="26" y="33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12D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4" name="Freeform 286">
                  <a:extLst>
                    <a:ext uri="{FF2B5EF4-FFF2-40B4-BE49-F238E27FC236}">
                      <a16:creationId xmlns:a16="http://schemas.microsoft.com/office/drawing/2014/main" id="{943C481A-AE48-4772-A5F2-D69D5E263E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08" y="2302"/>
                  <a:ext cx="64" cy="79"/>
                </a:xfrm>
                <a:custGeom>
                  <a:avLst/>
                  <a:gdLst>
                    <a:gd name="T0" fmla="*/ 0 w 27"/>
                    <a:gd name="T1" fmla="*/ 33 h 33"/>
                    <a:gd name="T2" fmla="*/ 26 w 27"/>
                    <a:gd name="T3" fmla="*/ 33 h 33"/>
                    <a:gd name="T4" fmla="*/ 27 w 27"/>
                    <a:gd name="T5" fmla="*/ 30 h 33"/>
                    <a:gd name="T6" fmla="*/ 27 w 27"/>
                    <a:gd name="T7" fmla="*/ 0 h 33"/>
                    <a:gd name="T8" fmla="*/ 0 w 27"/>
                    <a:gd name="T9" fmla="*/ 0 h 33"/>
                    <a:gd name="T10" fmla="*/ 0 w 27"/>
                    <a:gd name="T11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33">
                      <a:moveTo>
                        <a:pt x="0" y="33"/>
                      </a:moveTo>
                      <a:cubicBezTo>
                        <a:pt x="26" y="33"/>
                        <a:pt x="26" y="33"/>
                        <a:pt x="26" y="33"/>
                      </a:cubicBezTo>
                      <a:cubicBezTo>
                        <a:pt x="27" y="32"/>
                        <a:pt x="27" y="31"/>
                        <a:pt x="27" y="3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D93C5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5" name="Freeform 287">
                  <a:extLst>
                    <a:ext uri="{FF2B5EF4-FFF2-40B4-BE49-F238E27FC236}">
                      <a16:creationId xmlns:a16="http://schemas.microsoft.com/office/drawing/2014/main" id="{7C4590A1-0F4B-4233-9B5F-582797D58E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46" y="2075"/>
                  <a:ext cx="62" cy="154"/>
                </a:xfrm>
                <a:custGeom>
                  <a:avLst/>
                  <a:gdLst>
                    <a:gd name="T0" fmla="*/ 26 w 26"/>
                    <a:gd name="T1" fmla="*/ 0 h 65"/>
                    <a:gd name="T2" fmla="*/ 19 w 26"/>
                    <a:gd name="T3" fmla="*/ 0 h 65"/>
                    <a:gd name="T4" fmla="*/ 18 w 26"/>
                    <a:gd name="T5" fmla="*/ 30 h 65"/>
                    <a:gd name="T6" fmla="*/ 0 w 26"/>
                    <a:gd name="T7" fmla="*/ 52 h 65"/>
                    <a:gd name="T8" fmla="*/ 0 w 26"/>
                    <a:gd name="T9" fmla="*/ 65 h 65"/>
                    <a:gd name="T10" fmla="*/ 26 w 26"/>
                    <a:gd name="T11" fmla="*/ 65 h 65"/>
                    <a:gd name="T12" fmla="*/ 26 w 26"/>
                    <a:gd name="T13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" h="65">
                      <a:moveTo>
                        <a:pt x="26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14"/>
                        <a:pt x="19" y="26"/>
                        <a:pt x="18" y="30"/>
                      </a:cubicBezTo>
                      <a:cubicBezTo>
                        <a:pt x="15" y="37"/>
                        <a:pt x="0" y="45"/>
                        <a:pt x="0" y="52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A12D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6" name="Freeform 288">
                  <a:extLst>
                    <a:ext uri="{FF2B5EF4-FFF2-40B4-BE49-F238E27FC236}">
                      <a16:creationId xmlns:a16="http://schemas.microsoft.com/office/drawing/2014/main" id="{174615C4-2C50-4F28-88D2-085DE58709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08" y="2075"/>
                  <a:ext cx="64" cy="154"/>
                </a:xfrm>
                <a:custGeom>
                  <a:avLst/>
                  <a:gdLst>
                    <a:gd name="T0" fmla="*/ 9 w 27"/>
                    <a:gd name="T1" fmla="*/ 30 h 65"/>
                    <a:gd name="T2" fmla="*/ 7 w 27"/>
                    <a:gd name="T3" fmla="*/ 0 h 65"/>
                    <a:gd name="T4" fmla="*/ 0 w 27"/>
                    <a:gd name="T5" fmla="*/ 0 h 65"/>
                    <a:gd name="T6" fmla="*/ 0 w 27"/>
                    <a:gd name="T7" fmla="*/ 65 h 65"/>
                    <a:gd name="T8" fmla="*/ 27 w 27"/>
                    <a:gd name="T9" fmla="*/ 65 h 65"/>
                    <a:gd name="T10" fmla="*/ 27 w 27"/>
                    <a:gd name="T11" fmla="*/ 52 h 65"/>
                    <a:gd name="T12" fmla="*/ 9 w 27"/>
                    <a:gd name="T13" fmla="*/ 3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65">
                      <a:moveTo>
                        <a:pt x="9" y="30"/>
                      </a:moveTo>
                      <a:cubicBezTo>
                        <a:pt x="8" y="26"/>
                        <a:pt x="7" y="14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27" y="65"/>
                        <a:pt x="27" y="65"/>
                        <a:pt x="27" y="65"/>
                      </a:cubicBezTo>
                      <a:cubicBezTo>
                        <a:pt x="27" y="52"/>
                        <a:pt x="27" y="52"/>
                        <a:pt x="27" y="52"/>
                      </a:cubicBezTo>
                      <a:cubicBezTo>
                        <a:pt x="27" y="45"/>
                        <a:pt x="11" y="37"/>
                        <a:pt x="9" y="30"/>
                      </a:cubicBezTo>
                      <a:close/>
                    </a:path>
                  </a:pathLst>
                </a:custGeom>
                <a:solidFill>
                  <a:srgbClr val="D93C5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7" name="Rectangle 289">
                  <a:extLst>
                    <a:ext uri="{FF2B5EF4-FFF2-40B4-BE49-F238E27FC236}">
                      <a16:creationId xmlns:a16="http://schemas.microsoft.com/office/drawing/2014/main" id="{1E7B1FBE-91C2-4CF5-96EA-8716EE74E1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6" y="2229"/>
                  <a:ext cx="62" cy="73"/>
                </a:xfrm>
                <a:prstGeom prst="rect">
                  <a:avLst/>
                </a:prstGeom>
                <a:solidFill>
                  <a:srgbClr val="EBE8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8" name="Rectangle 290">
                  <a:extLst>
                    <a:ext uri="{FF2B5EF4-FFF2-40B4-BE49-F238E27FC236}">
                      <a16:creationId xmlns:a16="http://schemas.microsoft.com/office/drawing/2014/main" id="{70BA9547-D761-47A5-B5CE-F9B88F2093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8" y="2229"/>
                  <a:ext cx="64" cy="7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9" name="Freeform 291">
                  <a:extLst>
                    <a:ext uri="{FF2B5EF4-FFF2-40B4-BE49-F238E27FC236}">
                      <a16:creationId xmlns:a16="http://schemas.microsoft.com/office/drawing/2014/main" id="{D83ECE36-41AE-42FF-9E41-BC19DE189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08" y="2046"/>
                  <a:ext cx="21" cy="29"/>
                </a:xfrm>
                <a:custGeom>
                  <a:avLst/>
                  <a:gdLst>
                    <a:gd name="T0" fmla="*/ 7 w 9"/>
                    <a:gd name="T1" fmla="*/ 10 h 12"/>
                    <a:gd name="T2" fmla="*/ 7 w 9"/>
                    <a:gd name="T3" fmla="*/ 12 h 12"/>
                    <a:gd name="T4" fmla="*/ 9 w 9"/>
                    <a:gd name="T5" fmla="*/ 12 h 12"/>
                    <a:gd name="T6" fmla="*/ 9 w 9"/>
                    <a:gd name="T7" fmla="*/ 10 h 12"/>
                    <a:gd name="T8" fmla="*/ 9 w 9"/>
                    <a:gd name="T9" fmla="*/ 2 h 12"/>
                    <a:gd name="T10" fmla="*/ 7 w 9"/>
                    <a:gd name="T11" fmla="*/ 0 h 12"/>
                    <a:gd name="T12" fmla="*/ 0 w 9"/>
                    <a:gd name="T13" fmla="*/ 0 h 12"/>
                    <a:gd name="T14" fmla="*/ 0 w 9"/>
                    <a:gd name="T15" fmla="*/ 10 h 12"/>
                    <a:gd name="T16" fmla="*/ 7 w 9"/>
                    <a:gd name="T17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12">
                      <a:moveTo>
                        <a:pt x="7" y="10"/>
                      </a:moveTo>
                      <a:cubicBezTo>
                        <a:pt x="7" y="10"/>
                        <a:pt x="7" y="11"/>
                        <a:pt x="7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lnTo>
                        <a:pt x="7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00" name="Freeform 292">
                  <a:extLst>
                    <a:ext uri="{FF2B5EF4-FFF2-40B4-BE49-F238E27FC236}">
                      <a16:creationId xmlns:a16="http://schemas.microsoft.com/office/drawing/2014/main" id="{F6891C50-95C9-4ED0-A08A-BACDEFAEC5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9" y="2046"/>
                  <a:ext cx="19" cy="29"/>
                </a:xfrm>
                <a:custGeom>
                  <a:avLst/>
                  <a:gdLst>
                    <a:gd name="T0" fmla="*/ 8 w 8"/>
                    <a:gd name="T1" fmla="*/ 10 h 12"/>
                    <a:gd name="T2" fmla="*/ 8 w 8"/>
                    <a:gd name="T3" fmla="*/ 0 h 12"/>
                    <a:gd name="T4" fmla="*/ 2 w 8"/>
                    <a:gd name="T5" fmla="*/ 0 h 12"/>
                    <a:gd name="T6" fmla="*/ 0 w 8"/>
                    <a:gd name="T7" fmla="*/ 2 h 12"/>
                    <a:gd name="T8" fmla="*/ 0 w 8"/>
                    <a:gd name="T9" fmla="*/ 10 h 12"/>
                    <a:gd name="T10" fmla="*/ 0 w 8"/>
                    <a:gd name="T11" fmla="*/ 12 h 12"/>
                    <a:gd name="T12" fmla="*/ 1 w 8"/>
                    <a:gd name="T13" fmla="*/ 12 h 12"/>
                    <a:gd name="T14" fmla="*/ 1 w 8"/>
                    <a:gd name="T15" fmla="*/ 10 h 12"/>
                    <a:gd name="T16" fmla="*/ 8 w 8"/>
                    <a:gd name="T17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12">
                      <a:moveTo>
                        <a:pt x="8" y="1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10"/>
                      </a:cubicBezTo>
                      <a:lnTo>
                        <a:pt x="8" y="10"/>
                      </a:lnTo>
                      <a:close/>
                    </a:path>
                  </a:pathLst>
                </a:custGeom>
                <a:solidFill>
                  <a:srgbClr val="EBE8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01" name="Freeform 293">
                  <a:extLst>
                    <a:ext uri="{FF2B5EF4-FFF2-40B4-BE49-F238E27FC236}">
                      <a16:creationId xmlns:a16="http://schemas.microsoft.com/office/drawing/2014/main" id="{1260ED5B-38A4-4198-9F7E-DD9883224E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1" y="2070"/>
                  <a:ext cx="17" cy="5"/>
                </a:xfrm>
                <a:custGeom>
                  <a:avLst/>
                  <a:gdLst>
                    <a:gd name="T0" fmla="*/ 7 w 7"/>
                    <a:gd name="T1" fmla="*/ 0 h 2"/>
                    <a:gd name="T2" fmla="*/ 0 w 7"/>
                    <a:gd name="T3" fmla="*/ 0 h 2"/>
                    <a:gd name="T4" fmla="*/ 0 w 7"/>
                    <a:gd name="T5" fmla="*/ 2 h 2"/>
                    <a:gd name="T6" fmla="*/ 7 w 7"/>
                    <a:gd name="T7" fmla="*/ 2 h 2"/>
                    <a:gd name="T8" fmla="*/ 7 w 7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2">
                      <a:moveTo>
                        <a:pt x="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EBE8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02" name="Freeform 294">
                  <a:extLst>
                    <a:ext uri="{FF2B5EF4-FFF2-40B4-BE49-F238E27FC236}">
                      <a16:creationId xmlns:a16="http://schemas.microsoft.com/office/drawing/2014/main" id="{B2733124-7E60-436A-A01A-77812C4330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08" y="2070"/>
                  <a:ext cx="16" cy="5"/>
                </a:xfrm>
                <a:custGeom>
                  <a:avLst/>
                  <a:gdLst>
                    <a:gd name="T0" fmla="*/ 0 w 7"/>
                    <a:gd name="T1" fmla="*/ 0 h 2"/>
                    <a:gd name="T2" fmla="*/ 0 w 7"/>
                    <a:gd name="T3" fmla="*/ 2 h 2"/>
                    <a:gd name="T4" fmla="*/ 7 w 7"/>
                    <a:gd name="T5" fmla="*/ 2 h 2"/>
                    <a:gd name="T6" fmla="*/ 7 w 7"/>
                    <a:gd name="T7" fmla="*/ 0 h 2"/>
                    <a:gd name="T8" fmla="*/ 0 w 7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2">
                      <a:moveTo>
                        <a:pt x="0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1"/>
                        <a:pt x="7" y="0"/>
                        <a:pt x="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03" name="Freeform 295">
                  <a:extLst>
                    <a:ext uri="{FF2B5EF4-FFF2-40B4-BE49-F238E27FC236}">
                      <a16:creationId xmlns:a16="http://schemas.microsoft.com/office/drawing/2014/main" id="{E5240E98-85E5-4B6B-A991-C8BDC42CCB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44" y="2556"/>
                  <a:ext cx="346" cy="164"/>
                </a:xfrm>
                <a:custGeom>
                  <a:avLst/>
                  <a:gdLst>
                    <a:gd name="T0" fmla="*/ 134 w 146"/>
                    <a:gd name="T1" fmla="*/ 39 h 69"/>
                    <a:gd name="T2" fmla="*/ 127 w 146"/>
                    <a:gd name="T3" fmla="*/ 32 h 69"/>
                    <a:gd name="T4" fmla="*/ 126 w 146"/>
                    <a:gd name="T5" fmla="*/ 33 h 69"/>
                    <a:gd name="T6" fmla="*/ 74 w 146"/>
                    <a:gd name="T7" fmla="*/ 56 h 69"/>
                    <a:gd name="T8" fmla="*/ 59 w 146"/>
                    <a:gd name="T9" fmla="*/ 47 h 69"/>
                    <a:gd name="T10" fmla="*/ 76 w 146"/>
                    <a:gd name="T11" fmla="*/ 15 h 69"/>
                    <a:gd name="T12" fmla="*/ 90 w 146"/>
                    <a:gd name="T13" fmla="*/ 8 h 69"/>
                    <a:gd name="T14" fmla="*/ 71 w 146"/>
                    <a:gd name="T15" fmla="*/ 0 h 69"/>
                    <a:gd name="T16" fmla="*/ 30 w 146"/>
                    <a:gd name="T17" fmla="*/ 17 h 69"/>
                    <a:gd name="T18" fmla="*/ 0 w 146"/>
                    <a:gd name="T19" fmla="*/ 53 h 69"/>
                    <a:gd name="T20" fmla="*/ 17 w 146"/>
                    <a:gd name="T21" fmla="*/ 69 h 69"/>
                    <a:gd name="T22" fmla="*/ 122 w 146"/>
                    <a:gd name="T23" fmla="*/ 69 h 69"/>
                    <a:gd name="T24" fmla="*/ 134 w 146"/>
                    <a:gd name="T25" fmla="*/ 55 h 69"/>
                    <a:gd name="T26" fmla="*/ 144 w 146"/>
                    <a:gd name="T27" fmla="*/ 42 h 69"/>
                    <a:gd name="T28" fmla="*/ 134 w 146"/>
                    <a:gd name="T29" fmla="*/ 3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6" h="69">
                      <a:moveTo>
                        <a:pt x="134" y="39"/>
                      </a:moveTo>
                      <a:cubicBezTo>
                        <a:pt x="132" y="37"/>
                        <a:pt x="130" y="34"/>
                        <a:pt x="127" y="32"/>
                      </a:cubicBezTo>
                      <a:cubicBezTo>
                        <a:pt x="126" y="33"/>
                        <a:pt x="126" y="33"/>
                        <a:pt x="126" y="33"/>
                      </a:cubicBezTo>
                      <a:cubicBezTo>
                        <a:pt x="111" y="54"/>
                        <a:pt x="101" y="56"/>
                        <a:pt x="74" y="56"/>
                      </a:cubicBezTo>
                      <a:cubicBezTo>
                        <a:pt x="61" y="56"/>
                        <a:pt x="59" y="49"/>
                        <a:pt x="59" y="47"/>
                      </a:cubicBezTo>
                      <a:cubicBezTo>
                        <a:pt x="58" y="46"/>
                        <a:pt x="51" y="29"/>
                        <a:pt x="76" y="15"/>
                      </a:cubicBezTo>
                      <a:cubicBezTo>
                        <a:pt x="82" y="12"/>
                        <a:pt x="86" y="9"/>
                        <a:pt x="90" y="8"/>
                      </a:cubicBezTo>
                      <a:cubicBezTo>
                        <a:pt x="85" y="4"/>
                        <a:pt x="79" y="0"/>
                        <a:pt x="71" y="0"/>
                      </a:cubicBezTo>
                      <a:cubicBezTo>
                        <a:pt x="49" y="0"/>
                        <a:pt x="43" y="10"/>
                        <a:pt x="30" y="17"/>
                      </a:cubicBezTo>
                      <a:cubicBezTo>
                        <a:pt x="18" y="25"/>
                        <a:pt x="0" y="31"/>
                        <a:pt x="0" y="53"/>
                      </a:cubicBezTo>
                      <a:cubicBezTo>
                        <a:pt x="0" y="62"/>
                        <a:pt x="7" y="67"/>
                        <a:pt x="17" y="69"/>
                      </a:cubicBezTo>
                      <a:cubicBezTo>
                        <a:pt x="122" y="69"/>
                        <a:pt x="122" y="69"/>
                        <a:pt x="122" y="69"/>
                      </a:cubicBezTo>
                      <a:cubicBezTo>
                        <a:pt x="132" y="67"/>
                        <a:pt x="139" y="62"/>
                        <a:pt x="134" y="55"/>
                      </a:cubicBezTo>
                      <a:cubicBezTo>
                        <a:pt x="134" y="55"/>
                        <a:pt x="146" y="51"/>
                        <a:pt x="144" y="42"/>
                      </a:cubicBezTo>
                      <a:cubicBezTo>
                        <a:pt x="144" y="42"/>
                        <a:pt x="140" y="44"/>
                        <a:pt x="134" y="39"/>
                      </a:cubicBezTo>
                      <a:close/>
                    </a:path>
                  </a:pathLst>
                </a:custGeom>
                <a:solidFill>
                  <a:srgbClr val="FFE1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04" name="Freeform 296">
                  <a:extLst>
                    <a:ext uri="{FF2B5EF4-FFF2-40B4-BE49-F238E27FC236}">
                      <a16:creationId xmlns:a16="http://schemas.microsoft.com/office/drawing/2014/main" id="{4ADA1E92-D56F-43C7-A338-7C04C48BA9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49" y="2720"/>
                  <a:ext cx="315" cy="33"/>
                </a:xfrm>
                <a:custGeom>
                  <a:avLst/>
                  <a:gdLst>
                    <a:gd name="T0" fmla="*/ 0 w 315"/>
                    <a:gd name="T1" fmla="*/ 0 h 33"/>
                    <a:gd name="T2" fmla="*/ 24 w 315"/>
                    <a:gd name="T3" fmla="*/ 21 h 33"/>
                    <a:gd name="T4" fmla="*/ 29 w 315"/>
                    <a:gd name="T5" fmla="*/ 23 h 33"/>
                    <a:gd name="T6" fmla="*/ 29 w 315"/>
                    <a:gd name="T7" fmla="*/ 33 h 33"/>
                    <a:gd name="T8" fmla="*/ 287 w 315"/>
                    <a:gd name="T9" fmla="*/ 33 h 33"/>
                    <a:gd name="T10" fmla="*/ 287 w 315"/>
                    <a:gd name="T11" fmla="*/ 23 h 33"/>
                    <a:gd name="T12" fmla="*/ 289 w 315"/>
                    <a:gd name="T13" fmla="*/ 21 h 33"/>
                    <a:gd name="T14" fmla="*/ 315 w 315"/>
                    <a:gd name="T15" fmla="*/ 0 h 33"/>
                    <a:gd name="T16" fmla="*/ 0 w 315"/>
                    <a:gd name="T17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5" h="33">
                      <a:moveTo>
                        <a:pt x="0" y="0"/>
                      </a:moveTo>
                      <a:lnTo>
                        <a:pt x="24" y="21"/>
                      </a:lnTo>
                      <a:lnTo>
                        <a:pt x="29" y="23"/>
                      </a:lnTo>
                      <a:lnTo>
                        <a:pt x="29" y="33"/>
                      </a:lnTo>
                      <a:lnTo>
                        <a:pt x="287" y="33"/>
                      </a:lnTo>
                      <a:lnTo>
                        <a:pt x="287" y="23"/>
                      </a:lnTo>
                      <a:lnTo>
                        <a:pt x="289" y="21"/>
                      </a:lnTo>
                      <a:lnTo>
                        <a:pt x="3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BC9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05" name="Freeform 297">
                  <a:extLst>
                    <a:ext uri="{FF2B5EF4-FFF2-40B4-BE49-F238E27FC236}">
                      <a16:creationId xmlns:a16="http://schemas.microsoft.com/office/drawing/2014/main" id="{430BB803-A48A-4111-975C-639F945B46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49" y="2720"/>
                  <a:ext cx="315" cy="21"/>
                </a:xfrm>
                <a:custGeom>
                  <a:avLst/>
                  <a:gdLst>
                    <a:gd name="T0" fmla="*/ 315 w 315"/>
                    <a:gd name="T1" fmla="*/ 0 h 21"/>
                    <a:gd name="T2" fmla="*/ 0 w 315"/>
                    <a:gd name="T3" fmla="*/ 0 h 21"/>
                    <a:gd name="T4" fmla="*/ 24 w 315"/>
                    <a:gd name="T5" fmla="*/ 21 h 21"/>
                    <a:gd name="T6" fmla="*/ 289 w 315"/>
                    <a:gd name="T7" fmla="*/ 21 h 21"/>
                    <a:gd name="T8" fmla="*/ 315 w 315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5" h="21">
                      <a:moveTo>
                        <a:pt x="315" y="0"/>
                      </a:moveTo>
                      <a:lnTo>
                        <a:pt x="0" y="0"/>
                      </a:lnTo>
                      <a:lnTo>
                        <a:pt x="24" y="21"/>
                      </a:lnTo>
                      <a:lnTo>
                        <a:pt x="289" y="21"/>
                      </a:lnTo>
                      <a:lnTo>
                        <a:pt x="315" y="0"/>
                      </a:lnTo>
                      <a:close/>
                    </a:path>
                  </a:pathLst>
                </a:custGeom>
                <a:solidFill>
                  <a:srgbClr val="1750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06" name="Freeform 298">
                  <a:extLst>
                    <a:ext uri="{FF2B5EF4-FFF2-40B4-BE49-F238E27FC236}">
                      <a16:creationId xmlns:a16="http://schemas.microsoft.com/office/drawing/2014/main" id="{40E9FE29-B515-415C-A580-D3857732BF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3" y="2741"/>
                  <a:ext cx="265" cy="12"/>
                </a:xfrm>
                <a:custGeom>
                  <a:avLst/>
                  <a:gdLst>
                    <a:gd name="T0" fmla="*/ 0 w 265"/>
                    <a:gd name="T1" fmla="*/ 0 h 12"/>
                    <a:gd name="T2" fmla="*/ 5 w 265"/>
                    <a:gd name="T3" fmla="*/ 2 h 12"/>
                    <a:gd name="T4" fmla="*/ 5 w 265"/>
                    <a:gd name="T5" fmla="*/ 12 h 12"/>
                    <a:gd name="T6" fmla="*/ 263 w 265"/>
                    <a:gd name="T7" fmla="*/ 12 h 12"/>
                    <a:gd name="T8" fmla="*/ 263 w 265"/>
                    <a:gd name="T9" fmla="*/ 2 h 12"/>
                    <a:gd name="T10" fmla="*/ 265 w 265"/>
                    <a:gd name="T11" fmla="*/ 0 h 12"/>
                    <a:gd name="T12" fmla="*/ 0 w 265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5" h="12">
                      <a:moveTo>
                        <a:pt x="0" y="0"/>
                      </a:moveTo>
                      <a:lnTo>
                        <a:pt x="5" y="2"/>
                      </a:lnTo>
                      <a:lnTo>
                        <a:pt x="5" y="12"/>
                      </a:lnTo>
                      <a:lnTo>
                        <a:pt x="263" y="12"/>
                      </a:lnTo>
                      <a:lnTo>
                        <a:pt x="263" y="2"/>
                      </a:lnTo>
                      <a:lnTo>
                        <a:pt x="26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750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07" name="Freeform 299">
                  <a:extLst>
                    <a:ext uri="{FF2B5EF4-FFF2-40B4-BE49-F238E27FC236}">
                      <a16:creationId xmlns:a16="http://schemas.microsoft.com/office/drawing/2014/main" id="{AFAB2C7E-A95D-48D1-B33A-259F900306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0" y="2544"/>
                  <a:ext cx="292" cy="145"/>
                </a:xfrm>
                <a:custGeom>
                  <a:avLst/>
                  <a:gdLst>
                    <a:gd name="T0" fmla="*/ 19 w 123"/>
                    <a:gd name="T1" fmla="*/ 61 h 61"/>
                    <a:gd name="T2" fmla="*/ 4 w 123"/>
                    <a:gd name="T3" fmla="*/ 52 h 61"/>
                    <a:gd name="T4" fmla="*/ 25 w 123"/>
                    <a:gd name="T5" fmla="*/ 18 h 61"/>
                    <a:gd name="T6" fmla="*/ 39 w 123"/>
                    <a:gd name="T7" fmla="*/ 12 h 61"/>
                    <a:gd name="T8" fmla="*/ 53 w 123"/>
                    <a:gd name="T9" fmla="*/ 10 h 61"/>
                    <a:gd name="T10" fmla="*/ 64 w 123"/>
                    <a:gd name="T11" fmla="*/ 10 h 61"/>
                    <a:gd name="T12" fmla="*/ 78 w 123"/>
                    <a:gd name="T13" fmla="*/ 11 h 61"/>
                    <a:gd name="T14" fmla="*/ 81 w 123"/>
                    <a:gd name="T15" fmla="*/ 11 h 61"/>
                    <a:gd name="T16" fmla="*/ 107 w 123"/>
                    <a:gd name="T17" fmla="*/ 4 h 61"/>
                    <a:gd name="T18" fmla="*/ 114 w 123"/>
                    <a:gd name="T19" fmla="*/ 0 h 61"/>
                    <a:gd name="T20" fmla="*/ 121 w 123"/>
                    <a:gd name="T21" fmla="*/ 5 h 61"/>
                    <a:gd name="T22" fmla="*/ 119 w 123"/>
                    <a:gd name="T23" fmla="*/ 12 h 61"/>
                    <a:gd name="T24" fmla="*/ 119 w 123"/>
                    <a:gd name="T25" fmla="*/ 14 h 61"/>
                    <a:gd name="T26" fmla="*/ 119 w 123"/>
                    <a:gd name="T27" fmla="*/ 14 h 61"/>
                    <a:gd name="T28" fmla="*/ 123 w 123"/>
                    <a:gd name="T29" fmla="*/ 19 h 61"/>
                    <a:gd name="T30" fmla="*/ 117 w 123"/>
                    <a:gd name="T31" fmla="*/ 27 h 61"/>
                    <a:gd name="T32" fmla="*/ 115 w 123"/>
                    <a:gd name="T33" fmla="*/ 27 h 61"/>
                    <a:gd name="T34" fmla="*/ 108 w 123"/>
                    <a:gd name="T35" fmla="*/ 24 h 61"/>
                    <a:gd name="T36" fmla="*/ 105 w 123"/>
                    <a:gd name="T37" fmla="*/ 23 h 61"/>
                    <a:gd name="T38" fmla="*/ 103 w 123"/>
                    <a:gd name="T39" fmla="*/ 23 h 61"/>
                    <a:gd name="T40" fmla="*/ 75 w 123"/>
                    <a:gd name="T41" fmla="*/ 38 h 61"/>
                    <a:gd name="T42" fmla="*/ 19 w 123"/>
                    <a:gd name="T43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61">
                      <a:moveTo>
                        <a:pt x="19" y="61"/>
                      </a:moveTo>
                      <a:cubicBezTo>
                        <a:pt x="6" y="61"/>
                        <a:pt x="4" y="53"/>
                        <a:pt x="4" y="52"/>
                      </a:cubicBezTo>
                      <a:cubicBezTo>
                        <a:pt x="4" y="50"/>
                        <a:pt x="0" y="31"/>
                        <a:pt x="25" y="18"/>
                      </a:cubicBezTo>
                      <a:cubicBezTo>
                        <a:pt x="30" y="15"/>
                        <a:pt x="34" y="13"/>
                        <a:pt x="39" y="12"/>
                      </a:cubicBezTo>
                      <a:cubicBezTo>
                        <a:pt x="43" y="10"/>
                        <a:pt x="48" y="10"/>
                        <a:pt x="53" y="10"/>
                      </a:cubicBezTo>
                      <a:cubicBezTo>
                        <a:pt x="56" y="10"/>
                        <a:pt x="60" y="10"/>
                        <a:pt x="64" y="10"/>
                      </a:cubicBezTo>
                      <a:cubicBezTo>
                        <a:pt x="68" y="11"/>
                        <a:pt x="73" y="11"/>
                        <a:pt x="78" y="11"/>
                      </a:cubicBezTo>
                      <a:cubicBezTo>
                        <a:pt x="79" y="11"/>
                        <a:pt x="80" y="11"/>
                        <a:pt x="81" y="11"/>
                      </a:cubicBezTo>
                      <a:cubicBezTo>
                        <a:pt x="104" y="11"/>
                        <a:pt x="105" y="7"/>
                        <a:pt x="107" y="4"/>
                      </a:cubicBezTo>
                      <a:cubicBezTo>
                        <a:pt x="108" y="2"/>
                        <a:pt x="111" y="0"/>
                        <a:pt x="114" y="0"/>
                      </a:cubicBezTo>
                      <a:cubicBezTo>
                        <a:pt x="117" y="0"/>
                        <a:pt x="120" y="2"/>
                        <a:pt x="121" y="5"/>
                      </a:cubicBezTo>
                      <a:cubicBezTo>
                        <a:pt x="122" y="9"/>
                        <a:pt x="120" y="11"/>
                        <a:pt x="119" y="12"/>
                      </a:cubicBezTo>
                      <a:cubicBezTo>
                        <a:pt x="119" y="13"/>
                        <a:pt x="119" y="13"/>
                        <a:pt x="119" y="14"/>
                      </a:cubicBezTo>
                      <a:cubicBezTo>
                        <a:pt x="119" y="14"/>
                        <a:pt x="119" y="14"/>
                        <a:pt x="119" y="14"/>
                      </a:cubicBezTo>
                      <a:cubicBezTo>
                        <a:pt x="120" y="15"/>
                        <a:pt x="122" y="17"/>
                        <a:pt x="123" y="19"/>
                      </a:cubicBezTo>
                      <a:cubicBezTo>
                        <a:pt x="123" y="23"/>
                        <a:pt x="121" y="26"/>
                        <a:pt x="117" y="27"/>
                      </a:cubicBezTo>
                      <a:cubicBezTo>
                        <a:pt x="116" y="27"/>
                        <a:pt x="116" y="27"/>
                        <a:pt x="115" y="27"/>
                      </a:cubicBezTo>
                      <a:cubicBezTo>
                        <a:pt x="112" y="27"/>
                        <a:pt x="110" y="26"/>
                        <a:pt x="108" y="24"/>
                      </a:cubicBezTo>
                      <a:cubicBezTo>
                        <a:pt x="107" y="24"/>
                        <a:pt x="106" y="23"/>
                        <a:pt x="105" y="23"/>
                      </a:cubicBezTo>
                      <a:cubicBezTo>
                        <a:pt x="105" y="23"/>
                        <a:pt x="104" y="23"/>
                        <a:pt x="103" y="23"/>
                      </a:cubicBezTo>
                      <a:cubicBezTo>
                        <a:pt x="99" y="23"/>
                        <a:pt x="85" y="24"/>
                        <a:pt x="75" y="38"/>
                      </a:cubicBezTo>
                      <a:cubicBezTo>
                        <a:pt x="60" y="59"/>
                        <a:pt x="47" y="61"/>
                        <a:pt x="19" y="61"/>
                      </a:cubicBezTo>
                      <a:close/>
                    </a:path>
                  </a:pathLst>
                </a:custGeom>
                <a:solidFill>
                  <a:srgbClr val="FF63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08" name="Freeform 300">
                  <a:extLst>
                    <a:ext uri="{FF2B5EF4-FFF2-40B4-BE49-F238E27FC236}">
                      <a16:creationId xmlns:a16="http://schemas.microsoft.com/office/drawing/2014/main" id="{BBDC4E4B-C3A8-42D4-A4FD-AA8C6D068F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0" y="2542"/>
                  <a:ext cx="287" cy="142"/>
                </a:xfrm>
                <a:custGeom>
                  <a:avLst/>
                  <a:gdLst>
                    <a:gd name="T0" fmla="*/ 120 w 121"/>
                    <a:gd name="T1" fmla="*/ 19 h 60"/>
                    <a:gd name="T2" fmla="*/ 116 w 121"/>
                    <a:gd name="T3" fmla="*/ 13 h 60"/>
                    <a:gd name="T4" fmla="*/ 119 w 121"/>
                    <a:gd name="T5" fmla="*/ 5 h 60"/>
                    <a:gd name="T6" fmla="*/ 108 w 121"/>
                    <a:gd name="T7" fmla="*/ 4 h 60"/>
                    <a:gd name="T8" fmla="*/ 81 w 121"/>
                    <a:gd name="T9" fmla="*/ 13 h 60"/>
                    <a:gd name="T10" fmla="*/ 38 w 121"/>
                    <a:gd name="T11" fmla="*/ 13 h 60"/>
                    <a:gd name="T12" fmla="*/ 25 w 121"/>
                    <a:gd name="T13" fmla="*/ 19 h 60"/>
                    <a:gd name="T14" fmla="*/ 5 w 121"/>
                    <a:gd name="T15" fmla="*/ 52 h 60"/>
                    <a:gd name="T16" fmla="*/ 18 w 121"/>
                    <a:gd name="T17" fmla="*/ 60 h 60"/>
                    <a:gd name="T18" fmla="*/ 72 w 121"/>
                    <a:gd name="T19" fmla="*/ 37 h 60"/>
                    <a:gd name="T20" fmla="*/ 72 w 121"/>
                    <a:gd name="T21" fmla="*/ 37 h 60"/>
                    <a:gd name="T22" fmla="*/ 105 w 121"/>
                    <a:gd name="T23" fmla="*/ 20 h 60"/>
                    <a:gd name="T24" fmla="*/ 116 w 121"/>
                    <a:gd name="T25" fmla="*/ 25 h 60"/>
                    <a:gd name="T26" fmla="*/ 120 w 121"/>
                    <a:gd name="T27" fmla="*/ 1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1" h="60">
                      <a:moveTo>
                        <a:pt x="120" y="19"/>
                      </a:moveTo>
                      <a:cubicBezTo>
                        <a:pt x="120" y="16"/>
                        <a:pt x="117" y="15"/>
                        <a:pt x="116" y="13"/>
                      </a:cubicBezTo>
                      <a:cubicBezTo>
                        <a:pt x="116" y="11"/>
                        <a:pt x="120" y="10"/>
                        <a:pt x="119" y="5"/>
                      </a:cubicBezTo>
                      <a:cubicBezTo>
                        <a:pt x="118" y="0"/>
                        <a:pt x="111" y="0"/>
                        <a:pt x="108" y="4"/>
                      </a:cubicBezTo>
                      <a:cubicBezTo>
                        <a:pt x="106" y="9"/>
                        <a:pt x="103" y="12"/>
                        <a:pt x="81" y="13"/>
                      </a:cubicBezTo>
                      <a:cubicBezTo>
                        <a:pt x="63" y="14"/>
                        <a:pt x="54" y="8"/>
                        <a:pt x="38" y="13"/>
                      </a:cubicBezTo>
                      <a:cubicBezTo>
                        <a:pt x="34" y="14"/>
                        <a:pt x="30" y="16"/>
                        <a:pt x="25" y="19"/>
                      </a:cubicBezTo>
                      <a:cubicBezTo>
                        <a:pt x="0" y="33"/>
                        <a:pt x="5" y="52"/>
                        <a:pt x="5" y="52"/>
                      </a:cubicBezTo>
                      <a:cubicBezTo>
                        <a:pt x="5" y="52"/>
                        <a:pt x="5" y="60"/>
                        <a:pt x="18" y="60"/>
                      </a:cubicBezTo>
                      <a:cubicBezTo>
                        <a:pt x="46" y="60"/>
                        <a:pt x="58" y="57"/>
                        <a:pt x="72" y="37"/>
                      </a:cubicBezTo>
                      <a:cubicBezTo>
                        <a:pt x="72" y="37"/>
                        <a:pt x="72" y="37"/>
                        <a:pt x="72" y="37"/>
                      </a:cubicBezTo>
                      <a:cubicBezTo>
                        <a:pt x="85" y="19"/>
                        <a:pt x="103" y="20"/>
                        <a:pt x="105" y="20"/>
                      </a:cubicBezTo>
                      <a:cubicBezTo>
                        <a:pt x="109" y="21"/>
                        <a:pt x="112" y="25"/>
                        <a:pt x="116" y="25"/>
                      </a:cubicBezTo>
                      <a:cubicBezTo>
                        <a:pt x="120" y="24"/>
                        <a:pt x="121" y="21"/>
                        <a:pt x="120" y="19"/>
                      </a:cubicBezTo>
                      <a:close/>
                    </a:path>
                  </a:pathLst>
                </a:custGeom>
                <a:solidFill>
                  <a:srgbClr val="FFF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09" name="Freeform 301">
                  <a:extLst>
                    <a:ext uri="{FF2B5EF4-FFF2-40B4-BE49-F238E27FC236}">
                      <a16:creationId xmlns:a16="http://schemas.microsoft.com/office/drawing/2014/main" id="{F275D8CE-0CA6-452C-B931-6D17A2642B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96" y="2179"/>
                  <a:ext cx="284" cy="322"/>
                </a:xfrm>
                <a:custGeom>
                  <a:avLst/>
                  <a:gdLst>
                    <a:gd name="T0" fmla="*/ 65 w 120"/>
                    <a:gd name="T1" fmla="*/ 136 h 136"/>
                    <a:gd name="T2" fmla="*/ 55 w 120"/>
                    <a:gd name="T3" fmla="*/ 136 h 136"/>
                    <a:gd name="T4" fmla="*/ 0 w 120"/>
                    <a:gd name="T5" fmla="*/ 49 h 136"/>
                    <a:gd name="T6" fmla="*/ 5 w 120"/>
                    <a:gd name="T7" fmla="*/ 47 h 136"/>
                    <a:gd name="T8" fmla="*/ 34 w 120"/>
                    <a:gd name="T9" fmla="*/ 4 h 136"/>
                    <a:gd name="T10" fmla="*/ 34 w 120"/>
                    <a:gd name="T11" fmla="*/ 0 h 136"/>
                    <a:gd name="T12" fmla="*/ 86 w 120"/>
                    <a:gd name="T13" fmla="*/ 0 h 136"/>
                    <a:gd name="T14" fmla="*/ 86 w 120"/>
                    <a:gd name="T15" fmla="*/ 4 h 136"/>
                    <a:gd name="T16" fmla="*/ 115 w 120"/>
                    <a:gd name="T17" fmla="*/ 47 h 136"/>
                    <a:gd name="T18" fmla="*/ 120 w 120"/>
                    <a:gd name="T19" fmla="*/ 49 h 136"/>
                    <a:gd name="T20" fmla="*/ 65 w 120"/>
                    <a:gd name="T21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0" h="136">
                      <a:moveTo>
                        <a:pt x="65" y="136"/>
                      </a:moveTo>
                      <a:cubicBezTo>
                        <a:pt x="55" y="136"/>
                        <a:pt x="55" y="136"/>
                        <a:pt x="55" y="136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6" y="46"/>
                        <a:pt x="34" y="35"/>
                        <a:pt x="34" y="4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4"/>
                        <a:pt x="86" y="4"/>
                        <a:pt x="86" y="4"/>
                      </a:cubicBezTo>
                      <a:cubicBezTo>
                        <a:pt x="86" y="35"/>
                        <a:pt x="115" y="47"/>
                        <a:pt x="115" y="47"/>
                      </a:cubicBezTo>
                      <a:cubicBezTo>
                        <a:pt x="120" y="49"/>
                        <a:pt x="120" y="49"/>
                        <a:pt x="120" y="49"/>
                      </a:cubicBezTo>
                      <a:cubicBezTo>
                        <a:pt x="65" y="136"/>
                        <a:pt x="65" y="136"/>
                        <a:pt x="65" y="136"/>
                      </a:cubicBezTo>
                    </a:path>
                  </a:pathLst>
                </a:custGeom>
                <a:solidFill>
                  <a:srgbClr val="E3C7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0" name="Freeform 302">
                  <a:extLst>
                    <a:ext uri="{FF2B5EF4-FFF2-40B4-BE49-F238E27FC236}">
                      <a16:creationId xmlns:a16="http://schemas.microsoft.com/office/drawing/2014/main" id="{F51F44EF-AFAD-44E5-A81E-9ED426D1AE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7" y="1911"/>
                  <a:ext cx="325" cy="330"/>
                </a:xfrm>
                <a:custGeom>
                  <a:avLst/>
                  <a:gdLst>
                    <a:gd name="T0" fmla="*/ 130 w 137"/>
                    <a:gd name="T1" fmla="*/ 61 h 139"/>
                    <a:gd name="T2" fmla="*/ 130 w 137"/>
                    <a:gd name="T3" fmla="*/ 59 h 139"/>
                    <a:gd name="T4" fmla="*/ 68 w 137"/>
                    <a:gd name="T5" fmla="*/ 0 h 139"/>
                    <a:gd name="T6" fmla="*/ 6 w 137"/>
                    <a:gd name="T7" fmla="*/ 59 h 139"/>
                    <a:gd name="T8" fmla="*/ 6 w 137"/>
                    <a:gd name="T9" fmla="*/ 61 h 139"/>
                    <a:gd name="T10" fmla="*/ 0 w 137"/>
                    <a:gd name="T11" fmla="*/ 73 h 139"/>
                    <a:gd name="T12" fmla="*/ 8 w 137"/>
                    <a:gd name="T13" fmla="*/ 86 h 139"/>
                    <a:gd name="T14" fmla="*/ 10 w 137"/>
                    <a:gd name="T15" fmla="*/ 86 h 139"/>
                    <a:gd name="T16" fmla="*/ 68 w 137"/>
                    <a:gd name="T17" fmla="*/ 139 h 139"/>
                    <a:gd name="T18" fmla="*/ 126 w 137"/>
                    <a:gd name="T19" fmla="*/ 86 h 139"/>
                    <a:gd name="T20" fmla="*/ 128 w 137"/>
                    <a:gd name="T21" fmla="*/ 86 h 139"/>
                    <a:gd name="T22" fmla="*/ 137 w 137"/>
                    <a:gd name="T23" fmla="*/ 73 h 139"/>
                    <a:gd name="T24" fmla="*/ 130 w 137"/>
                    <a:gd name="T25" fmla="*/ 61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" h="139">
                      <a:moveTo>
                        <a:pt x="130" y="61"/>
                      </a:moveTo>
                      <a:cubicBezTo>
                        <a:pt x="130" y="60"/>
                        <a:pt x="130" y="59"/>
                        <a:pt x="130" y="59"/>
                      </a:cubicBezTo>
                      <a:cubicBezTo>
                        <a:pt x="130" y="21"/>
                        <a:pt x="102" y="0"/>
                        <a:pt x="68" y="0"/>
                      </a:cubicBezTo>
                      <a:cubicBezTo>
                        <a:pt x="34" y="0"/>
                        <a:pt x="6" y="21"/>
                        <a:pt x="6" y="59"/>
                      </a:cubicBezTo>
                      <a:cubicBezTo>
                        <a:pt x="6" y="59"/>
                        <a:pt x="6" y="60"/>
                        <a:pt x="6" y="61"/>
                      </a:cubicBezTo>
                      <a:cubicBezTo>
                        <a:pt x="2" y="63"/>
                        <a:pt x="0" y="68"/>
                        <a:pt x="0" y="73"/>
                      </a:cubicBezTo>
                      <a:cubicBezTo>
                        <a:pt x="0" y="80"/>
                        <a:pt x="3" y="86"/>
                        <a:pt x="8" y="86"/>
                      </a:cubicBezTo>
                      <a:cubicBezTo>
                        <a:pt x="9" y="86"/>
                        <a:pt x="9" y="86"/>
                        <a:pt x="10" y="86"/>
                      </a:cubicBezTo>
                      <a:cubicBezTo>
                        <a:pt x="19" y="114"/>
                        <a:pt x="42" y="139"/>
                        <a:pt x="68" y="139"/>
                      </a:cubicBezTo>
                      <a:cubicBezTo>
                        <a:pt x="94" y="139"/>
                        <a:pt x="117" y="114"/>
                        <a:pt x="126" y="86"/>
                      </a:cubicBezTo>
                      <a:cubicBezTo>
                        <a:pt x="127" y="86"/>
                        <a:pt x="127" y="86"/>
                        <a:pt x="128" y="86"/>
                      </a:cubicBezTo>
                      <a:cubicBezTo>
                        <a:pt x="133" y="86"/>
                        <a:pt x="137" y="80"/>
                        <a:pt x="137" y="73"/>
                      </a:cubicBezTo>
                      <a:cubicBezTo>
                        <a:pt x="137" y="68"/>
                        <a:pt x="134" y="63"/>
                        <a:pt x="130" y="61"/>
                      </a:cubicBezTo>
                    </a:path>
                  </a:pathLst>
                </a:custGeom>
                <a:solidFill>
                  <a:srgbClr val="FFE5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1" name="Freeform 303">
                  <a:extLst>
                    <a:ext uri="{FF2B5EF4-FFF2-40B4-BE49-F238E27FC236}">
                      <a16:creationId xmlns:a16="http://schemas.microsoft.com/office/drawing/2014/main" id="{0FD006FC-427B-4EB8-88A6-39F90FFA5D6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72" y="1906"/>
                  <a:ext cx="332" cy="339"/>
                </a:xfrm>
                <a:custGeom>
                  <a:avLst/>
                  <a:gdLst>
                    <a:gd name="T0" fmla="*/ 70 w 140"/>
                    <a:gd name="T1" fmla="*/ 143 h 143"/>
                    <a:gd name="T2" fmla="*/ 11 w 140"/>
                    <a:gd name="T3" fmla="*/ 90 h 143"/>
                    <a:gd name="T4" fmla="*/ 0 w 140"/>
                    <a:gd name="T5" fmla="*/ 75 h 143"/>
                    <a:gd name="T6" fmla="*/ 6 w 140"/>
                    <a:gd name="T7" fmla="*/ 62 h 143"/>
                    <a:gd name="T8" fmla="*/ 6 w 140"/>
                    <a:gd name="T9" fmla="*/ 61 h 143"/>
                    <a:gd name="T10" fmla="*/ 70 w 140"/>
                    <a:gd name="T11" fmla="*/ 0 h 143"/>
                    <a:gd name="T12" fmla="*/ 134 w 140"/>
                    <a:gd name="T13" fmla="*/ 61 h 143"/>
                    <a:gd name="T14" fmla="*/ 134 w 140"/>
                    <a:gd name="T15" fmla="*/ 62 h 143"/>
                    <a:gd name="T16" fmla="*/ 140 w 140"/>
                    <a:gd name="T17" fmla="*/ 75 h 143"/>
                    <a:gd name="T18" fmla="*/ 130 w 140"/>
                    <a:gd name="T19" fmla="*/ 90 h 143"/>
                    <a:gd name="T20" fmla="*/ 129 w 140"/>
                    <a:gd name="T21" fmla="*/ 90 h 143"/>
                    <a:gd name="T22" fmla="*/ 70 w 140"/>
                    <a:gd name="T23" fmla="*/ 143 h 143"/>
                    <a:gd name="T24" fmla="*/ 13 w 140"/>
                    <a:gd name="T25" fmla="*/ 85 h 143"/>
                    <a:gd name="T26" fmla="*/ 14 w 140"/>
                    <a:gd name="T27" fmla="*/ 87 h 143"/>
                    <a:gd name="T28" fmla="*/ 70 w 140"/>
                    <a:gd name="T29" fmla="*/ 140 h 143"/>
                    <a:gd name="T30" fmla="*/ 126 w 140"/>
                    <a:gd name="T31" fmla="*/ 87 h 143"/>
                    <a:gd name="T32" fmla="*/ 127 w 140"/>
                    <a:gd name="T33" fmla="*/ 85 h 143"/>
                    <a:gd name="T34" fmla="*/ 129 w 140"/>
                    <a:gd name="T35" fmla="*/ 86 h 143"/>
                    <a:gd name="T36" fmla="*/ 130 w 140"/>
                    <a:gd name="T37" fmla="*/ 86 h 143"/>
                    <a:gd name="T38" fmla="*/ 137 w 140"/>
                    <a:gd name="T39" fmla="*/ 75 h 143"/>
                    <a:gd name="T40" fmla="*/ 132 w 140"/>
                    <a:gd name="T41" fmla="*/ 65 h 143"/>
                    <a:gd name="T42" fmla="*/ 130 w 140"/>
                    <a:gd name="T43" fmla="*/ 64 h 143"/>
                    <a:gd name="T44" fmla="*/ 130 w 140"/>
                    <a:gd name="T45" fmla="*/ 63 h 143"/>
                    <a:gd name="T46" fmla="*/ 130 w 140"/>
                    <a:gd name="T47" fmla="*/ 61 h 143"/>
                    <a:gd name="T48" fmla="*/ 70 w 140"/>
                    <a:gd name="T49" fmla="*/ 4 h 143"/>
                    <a:gd name="T50" fmla="*/ 9 w 140"/>
                    <a:gd name="T51" fmla="*/ 61 h 143"/>
                    <a:gd name="T52" fmla="*/ 10 w 140"/>
                    <a:gd name="T53" fmla="*/ 63 h 143"/>
                    <a:gd name="T54" fmla="*/ 10 w 140"/>
                    <a:gd name="T55" fmla="*/ 64 h 143"/>
                    <a:gd name="T56" fmla="*/ 8 w 140"/>
                    <a:gd name="T57" fmla="*/ 65 h 143"/>
                    <a:gd name="T58" fmla="*/ 3 w 140"/>
                    <a:gd name="T59" fmla="*/ 75 h 143"/>
                    <a:gd name="T60" fmla="*/ 10 w 140"/>
                    <a:gd name="T61" fmla="*/ 86 h 143"/>
                    <a:gd name="T62" fmla="*/ 11 w 140"/>
                    <a:gd name="T63" fmla="*/ 86 h 143"/>
                    <a:gd name="T64" fmla="*/ 13 w 140"/>
                    <a:gd name="T65" fmla="*/ 85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40" h="143">
                      <a:moveTo>
                        <a:pt x="70" y="143"/>
                      </a:moveTo>
                      <a:cubicBezTo>
                        <a:pt x="42" y="143"/>
                        <a:pt x="20" y="116"/>
                        <a:pt x="11" y="90"/>
                      </a:cubicBezTo>
                      <a:cubicBezTo>
                        <a:pt x="5" y="91"/>
                        <a:pt x="0" y="84"/>
                        <a:pt x="0" y="75"/>
                      </a:cubicBezTo>
                      <a:cubicBezTo>
                        <a:pt x="0" y="70"/>
                        <a:pt x="2" y="64"/>
                        <a:pt x="6" y="62"/>
                      </a:cubicBezTo>
                      <a:cubicBezTo>
                        <a:pt x="6" y="62"/>
                        <a:pt x="6" y="61"/>
                        <a:pt x="6" y="61"/>
                      </a:cubicBezTo>
                      <a:cubicBezTo>
                        <a:pt x="6" y="24"/>
                        <a:pt x="32" y="0"/>
                        <a:pt x="70" y="0"/>
                      </a:cubicBezTo>
                      <a:cubicBezTo>
                        <a:pt x="108" y="0"/>
                        <a:pt x="134" y="24"/>
                        <a:pt x="134" y="61"/>
                      </a:cubicBezTo>
                      <a:cubicBezTo>
                        <a:pt x="134" y="61"/>
                        <a:pt x="134" y="62"/>
                        <a:pt x="134" y="62"/>
                      </a:cubicBezTo>
                      <a:cubicBezTo>
                        <a:pt x="138" y="64"/>
                        <a:pt x="140" y="69"/>
                        <a:pt x="140" y="75"/>
                      </a:cubicBezTo>
                      <a:cubicBezTo>
                        <a:pt x="140" y="84"/>
                        <a:pt x="136" y="90"/>
                        <a:pt x="130" y="90"/>
                      </a:cubicBezTo>
                      <a:cubicBezTo>
                        <a:pt x="129" y="90"/>
                        <a:pt x="129" y="90"/>
                        <a:pt x="129" y="90"/>
                      </a:cubicBezTo>
                      <a:cubicBezTo>
                        <a:pt x="120" y="116"/>
                        <a:pt x="98" y="143"/>
                        <a:pt x="70" y="143"/>
                      </a:cubicBezTo>
                      <a:moveTo>
                        <a:pt x="13" y="85"/>
                      </a:moveTo>
                      <a:cubicBezTo>
                        <a:pt x="14" y="87"/>
                        <a:pt x="14" y="87"/>
                        <a:pt x="14" y="87"/>
                      </a:cubicBezTo>
                      <a:cubicBezTo>
                        <a:pt x="22" y="112"/>
                        <a:pt x="43" y="140"/>
                        <a:pt x="70" y="140"/>
                      </a:cubicBezTo>
                      <a:cubicBezTo>
                        <a:pt x="97" y="140"/>
                        <a:pt x="118" y="112"/>
                        <a:pt x="126" y="87"/>
                      </a:cubicBezTo>
                      <a:cubicBezTo>
                        <a:pt x="127" y="85"/>
                        <a:pt x="127" y="85"/>
                        <a:pt x="127" y="85"/>
                      </a:cubicBezTo>
                      <a:cubicBezTo>
                        <a:pt x="129" y="86"/>
                        <a:pt x="129" y="86"/>
                        <a:pt x="129" y="86"/>
                      </a:cubicBezTo>
                      <a:cubicBezTo>
                        <a:pt x="129" y="86"/>
                        <a:pt x="130" y="86"/>
                        <a:pt x="130" y="86"/>
                      </a:cubicBezTo>
                      <a:cubicBezTo>
                        <a:pt x="134" y="86"/>
                        <a:pt x="137" y="81"/>
                        <a:pt x="137" y="75"/>
                      </a:cubicBezTo>
                      <a:cubicBezTo>
                        <a:pt x="137" y="70"/>
                        <a:pt x="135" y="66"/>
                        <a:pt x="132" y="65"/>
                      </a:cubicBezTo>
                      <a:cubicBezTo>
                        <a:pt x="130" y="64"/>
                        <a:pt x="130" y="64"/>
                        <a:pt x="130" y="64"/>
                      </a:cubicBezTo>
                      <a:cubicBezTo>
                        <a:pt x="130" y="63"/>
                        <a:pt x="130" y="63"/>
                        <a:pt x="130" y="63"/>
                      </a:cubicBezTo>
                      <a:cubicBezTo>
                        <a:pt x="130" y="62"/>
                        <a:pt x="130" y="61"/>
                        <a:pt x="130" y="61"/>
                      </a:cubicBezTo>
                      <a:cubicBezTo>
                        <a:pt x="130" y="21"/>
                        <a:pt x="100" y="4"/>
                        <a:pt x="70" y="4"/>
                      </a:cubicBezTo>
                      <a:cubicBezTo>
                        <a:pt x="40" y="4"/>
                        <a:pt x="9" y="21"/>
                        <a:pt x="9" y="61"/>
                      </a:cubicBezTo>
                      <a:cubicBezTo>
                        <a:pt x="9" y="61"/>
                        <a:pt x="10" y="62"/>
                        <a:pt x="10" y="63"/>
                      </a:cubicBezTo>
                      <a:cubicBezTo>
                        <a:pt x="10" y="64"/>
                        <a:pt x="10" y="64"/>
                        <a:pt x="10" y="64"/>
                      </a:cubicBezTo>
                      <a:cubicBezTo>
                        <a:pt x="8" y="65"/>
                        <a:pt x="8" y="65"/>
                        <a:pt x="8" y="65"/>
                      </a:cubicBezTo>
                      <a:cubicBezTo>
                        <a:pt x="5" y="66"/>
                        <a:pt x="3" y="70"/>
                        <a:pt x="3" y="75"/>
                      </a:cubicBezTo>
                      <a:cubicBezTo>
                        <a:pt x="3" y="81"/>
                        <a:pt x="6" y="86"/>
                        <a:pt x="10" y="86"/>
                      </a:cubicBezTo>
                      <a:cubicBezTo>
                        <a:pt x="10" y="86"/>
                        <a:pt x="11" y="86"/>
                        <a:pt x="11" y="86"/>
                      </a:cubicBezTo>
                      <a:cubicBezTo>
                        <a:pt x="13" y="85"/>
                        <a:pt x="13" y="85"/>
                        <a:pt x="13" y="85"/>
                      </a:cubicBezTo>
                    </a:path>
                  </a:pathLst>
                </a:custGeom>
                <a:solidFill>
                  <a:srgbClr val="E3C7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2" name="Freeform 304">
                  <a:extLst>
                    <a:ext uri="{FF2B5EF4-FFF2-40B4-BE49-F238E27FC236}">
                      <a16:creationId xmlns:a16="http://schemas.microsoft.com/office/drawing/2014/main" id="{D171EB96-CA7F-4A2C-94FA-1CB4084DD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9" y="1864"/>
                  <a:ext cx="12" cy="0"/>
                </a:xfrm>
                <a:custGeom>
                  <a:avLst/>
                  <a:gdLst>
                    <a:gd name="T0" fmla="*/ 0 w 5"/>
                    <a:gd name="T1" fmla="*/ 2 w 5"/>
                    <a:gd name="T2" fmla="*/ 5 w 5"/>
                    <a:gd name="T3" fmla="*/ 0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0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339E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3" name="Freeform 305">
                  <a:extLst>
                    <a:ext uri="{FF2B5EF4-FFF2-40B4-BE49-F238E27FC236}">
                      <a16:creationId xmlns:a16="http://schemas.microsoft.com/office/drawing/2014/main" id="{2DAC8A06-92FE-42AE-B209-115C1C595C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2" y="1830"/>
                  <a:ext cx="429" cy="294"/>
                </a:xfrm>
                <a:custGeom>
                  <a:avLst/>
                  <a:gdLst>
                    <a:gd name="T0" fmla="*/ 64 w 181"/>
                    <a:gd name="T1" fmla="*/ 0 h 124"/>
                    <a:gd name="T2" fmla="*/ 0 w 181"/>
                    <a:gd name="T3" fmla="*/ 97 h 124"/>
                    <a:gd name="T4" fmla="*/ 91 w 181"/>
                    <a:gd name="T5" fmla="*/ 41 h 124"/>
                    <a:gd name="T6" fmla="*/ 121 w 181"/>
                    <a:gd name="T7" fmla="*/ 106 h 124"/>
                    <a:gd name="T8" fmla="*/ 64 w 181"/>
                    <a:gd name="T9" fmla="*/ 0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1" h="124">
                      <a:moveTo>
                        <a:pt x="64" y="0"/>
                      </a:moveTo>
                      <a:cubicBezTo>
                        <a:pt x="2" y="2"/>
                        <a:pt x="0" y="97"/>
                        <a:pt x="0" y="97"/>
                      </a:cubicBezTo>
                      <a:cubicBezTo>
                        <a:pt x="0" y="97"/>
                        <a:pt x="84" y="81"/>
                        <a:pt x="91" y="41"/>
                      </a:cubicBezTo>
                      <a:cubicBezTo>
                        <a:pt x="114" y="56"/>
                        <a:pt x="122" y="77"/>
                        <a:pt x="121" y="106"/>
                      </a:cubicBezTo>
                      <a:cubicBezTo>
                        <a:pt x="120" y="124"/>
                        <a:pt x="181" y="29"/>
                        <a:pt x="64" y="0"/>
                      </a:cubicBezTo>
                    </a:path>
                  </a:pathLst>
                </a:custGeom>
                <a:solidFill>
                  <a:srgbClr val="F0DE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4" name="Freeform 306">
                  <a:extLst>
                    <a:ext uri="{FF2B5EF4-FFF2-40B4-BE49-F238E27FC236}">
                      <a16:creationId xmlns:a16="http://schemas.microsoft.com/office/drawing/2014/main" id="{14C6248C-D0D1-40BA-97EA-548F088C9E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0" y="2264"/>
                  <a:ext cx="597" cy="292"/>
                </a:xfrm>
                <a:custGeom>
                  <a:avLst/>
                  <a:gdLst>
                    <a:gd name="T0" fmla="*/ 235 w 252"/>
                    <a:gd name="T1" fmla="*/ 35 h 123"/>
                    <a:gd name="T2" fmla="*/ 165 w 252"/>
                    <a:gd name="T3" fmla="*/ 0 h 123"/>
                    <a:gd name="T4" fmla="*/ 164 w 252"/>
                    <a:gd name="T5" fmla="*/ 0 h 123"/>
                    <a:gd name="T6" fmla="*/ 168 w 252"/>
                    <a:gd name="T7" fmla="*/ 13 h 123"/>
                    <a:gd name="T8" fmla="*/ 146 w 252"/>
                    <a:gd name="T9" fmla="*/ 35 h 123"/>
                    <a:gd name="T10" fmla="*/ 127 w 252"/>
                    <a:gd name="T11" fmla="*/ 23 h 123"/>
                    <a:gd name="T12" fmla="*/ 107 w 252"/>
                    <a:gd name="T13" fmla="*/ 35 h 123"/>
                    <a:gd name="T14" fmla="*/ 85 w 252"/>
                    <a:gd name="T15" fmla="*/ 13 h 123"/>
                    <a:gd name="T16" fmla="*/ 89 w 252"/>
                    <a:gd name="T17" fmla="*/ 1 h 123"/>
                    <a:gd name="T18" fmla="*/ 87 w 252"/>
                    <a:gd name="T19" fmla="*/ 0 h 123"/>
                    <a:gd name="T20" fmla="*/ 17 w 252"/>
                    <a:gd name="T21" fmla="*/ 35 h 123"/>
                    <a:gd name="T22" fmla="*/ 6 w 252"/>
                    <a:gd name="T23" fmla="*/ 123 h 123"/>
                    <a:gd name="T24" fmla="*/ 246 w 252"/>
                    <a:gd name="T25" fmla="*/ 123 h 123"/>
                    <a:gd name="T26" fmla="*/ 235 w 252"/>
                    <a:gd name="T27" fmla="*/ 35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52" h="123">
                      <a:moveTo>
                        <a:pt x="235" y="35"/>
                      </a:moveTo>
                      <a:cubicBezTo>
                        <a:pt x="225" y="25"/>
                        <a:pt x="200" y="9"/>
                        <a:pt x="165" y="0"/>
                      </a:cubicBezTo>
                      <a:cubicBezTo>
                        <a:pt x="165" y="0"/>
                        <a:pt x="165" y="0"/>
                        <a:pt x="164" y="0"/>
                      </a:cubicBezTo>
                      <a:cubicBezTo>
                        <a:pt x="167" y="4"/>
                        <a:pt x="168" y="8"/>
                        <a:pt x="168" y="13"/>
                      </a:cubicBezTo>
                      <a:cubicBezTo>
                        <a:pt x="168" y="25"/>
                        <a:pt x="158" y="35"/>
                        <a:pt x="146" y="35"/>
                      </a:cubicBezTo>
                      <a:cubicBezTo>
                        <a:pt x="138" y="35"/>
                        <a:pt x="130" y="30"/>
                        <a:pt x="127" y="23"/>
                      </a:cubicBezTo>
                      <a:cubicBezTo>
                        <a:pt x="123" y="30"/>
                        <a:pt x="116" y="35"/>
                        <a:pt x="107" y="35"/>
                      </a:cubicBezTo>
                      <a:cubicBezTo>
                        <a:pt x="95" y="35"/>
                        <a:pt x="85" y="25"/>
                        <a:pt x="85" y="13"/>
                      </a:cubicBezTo>
                      <a:cubicBezTo>
                        <a:pt x="85" y="9"/>
                        <a:pt x="86" y="5"/>
                        <a:pt x="89" y="1"/>
                      </a:cubicBezTo>
                      <a:cubicBezTo>
                        <a:pt x="88" y="0"/>
                        <a:pt x="87" y="0"/>
                        <a:pt x="87" y="0"/>
                      </a:cubicBezTo>
                      <a:cubicBezTo>
                        <a:pt x="52" y="9"/>
                        <a:pt x="27" y="25"/>
                        <a:pt x="17" y="35"/>
                      </a:cubicBezTo>
                      <a:cubicBezTo>
                        <a:pt x="0" y="52"/>
                        <a:pt x="6" y="97"/>
                        <a:pt x="6" y="123"/>
                      </a:cubicBezTo>
                      <a:cubicBezTo>
                        <a:pt x="246" y="123"/>
                        <a:pt x="246" y="123"/>
                        <a:pt x="246" y="123"/>
                      </a:cubicBezTo>
                      <a:cubicBezTo>
                        <a:pt x="246" y="97"/>
                        <a:pt x="252" y="52"/>
                        <a:pt x="235" y="35"/>
                      </a:cubicBezTo>
                    </a:path>
                  </a:pathLst>
                </a:custGeom>
                <a:solidFill>
                  <a:srgbClr val="339E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5" name="Freeform 307">
                  <a:extLst>
                    <a:ext uri="{FF2B5EF4-FFF2-40B4-BE49-F238E27FC236}">
                      <a16:creationId xmlns:a16="http://schemas.microsoft.com/office/drawing/2014/main" id="{986123A1-8882-4389-965F-790E25138C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1" y="2262"/>
                  <a:ext cx="197" cy="81"/>
                </a:xfrm>
                <a:custGeom>
                  <a:avLst/>
                  <a:gdLst>
                    <a:gd name="T0" fmla="*/ 79 w 83"/>
                    <a:gd name="T1" fmla="*/ 0 h 34"/>
                    <a:gd name="T2" fmla="*/ 49 w 83"/>
                    <a:gd name="T3" fmla="*/ 19 h 34"/>
                    <a:gd name="T4" fmla="*/ 42 w 83"/>
                    <a:gd name="T5" fmla="*/ 18 h 34"/>
                    <a:gd name="T6" fmla="*/ 42 w 83"/>
                    <a:gd name="T7" fmla="*/ 18 h 34"/>
                    <a:gd name="T8" fmla="*/ 33 w 83"/>
                    <a:gd name="T9" fmla="*/ 18 h 34"/>
                    <a:gd name="T10" fmla="*/ 4 w 83"/>
                    <a:gd name="T11" fmla="*/ 0 h 34"/>
                    <a:gd name="T12" fmla="*/ 0 w 83"/>
                    <a:gd name="T13" fmla="*/ 12 h 34"/>
                    <a:gd name="T14" fmla="*/ 22 w 83"/>
                    <a:gd name="T15" fmla="*/ 34 h 34"/>
                    <a:gd name="T16" fmla="*/ 61 w 83"/>
                    <a:gd name="T17" fmla="*/ 34 h 34"/>
                    <a:gd name="T18" fmla="*/ 83 w 83"/>
                    <a:gd name="T19" fmla="*/ 12 h 34"/>
                    <a:gd name="T20" fmla="*/ 79 w 83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3" h="34">
                      <a:moveTo>
                        <a:pt x="79" y="0"/>
                      </a:moveTo>
                      <a:cubicBezTo>
                        <a:pt x="77" y="3"/>
                        <a:pt x="67" y="16"/>
                        <a:pt x="49" y="19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18" y="15"/>
                        <a:pt x="7" y="4"/>
                        <a:pt x="4" y="0"/>
                      </a:cubicBezTo>
                      <a:cubicBezTo>
                        <a:pt x="1" y="4"/>
                        <a:pt x="0" y="8"/>
                        <a:pt x="0" y="12"/>
                      </a:cubicBezTo>
                      <a:cubicBezTo>
                        <a:pt x="0" y="24"/>
                        <a:pt x="10" y="34"/>
                        <a:pt x="22" y="34"/>
                      </a:cubicBezTo>
                      <a:cubicBezTo>
                        <a:pt x="31" y="34"/>
                        <a:pt x="53" y="34"/>
                        <a:pt x="61" y="34"/>
                      </a:cubicBezTo>
                      <a:cubicBezTo>
                        <a:pt x="73" y="34"/>
                        <a:pt x="83" y="24"/>
                        <a:pt x="83" y="12"/>
                      </a:cubicBezTo>
                      <a:cubicBezTo>
                        <a:pt x="83" y="8"/>
                        <a:pt x="82" y="3"/>
                        <a:pt x="79" y="0"/>
                      </a:cubicBezTo>
                    </a:path>
                  </a:pathLst>
                </a:custGeom>
                <a:solidFill>
                  <a:srgbClr val="339E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6" name="Freeform 308">
                  <a:extLst>
                    <a:ext uri="{FF2B5EF4-FFF2-40B4-BE49-F238E27FC236}">
                      <a16:creationId xmlns:a16="http://schemas.microsoft.com/office/drawing/2014/main" id="{AA7E4657-9195-41A5-BCC0-04EC3B3DC0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4" y="2269"/>
                  <a:ext cx="213" cy="83"/>
                </a:xfrm>
                <a:custGeom>
                  <a:avLst/>
                  <a:gdLst>
                    <a:gd name="T0" fmla="*/ 84 w 90"/>
                    <a:gd name="T1" fmla="*/ 0 h 35"/>
                    <a:gd name="T2" fmla="*/ 54 w 90"/>
                    <a:gd name="T3" fmla="*/ 19 h 35"/>
                    <a:gd name="T4" fmla="*/ 45 w 90"/>
                    <a:gd name="T5" fmla="*/ 19 h 35"/>
                    <a:gd name="T6" fmla="*/ 45 w 90"/>
                    <a:gd name="T7" fmla="*/ 19 h 35"/>
                    <a:gd name="T8" fmla="*/ 34 w 90"/>
                    <a:gd name="T9" fmla="*/ 19 h 35"/>
                    <a:gd name="T10" fmla="*/ 5 w 90"/>
                    <a:gd name="T11" fmla="*/ 1 h 35"/>
                    <a:gd name="T12" fmla="*/ 0 w 90"/>
                    <a:gd name="T13" fmla="*/ 13 h 35"/>
                    <a:gd name="T14" fmla="*/ 23 w 90"/>
                    <a:gd name="T15" fmla="*/ 35 h 35"/>
                    <a:gd name="T16" fmla="*/ 45 w 90"/>
                    <a:gd name="T17" fmla="*/ 23 h 35"/>
                    <a:gd name="T18" fmla="*/ 66 w 90"/>
                    <a:gd name="T19" fmla="*/ 35 h 35"/>
                    <a:gd name="T20" fmla="*/ 90 w 90"/>
                    <a:gd name="T21" fmla="*/ 13 h 35"/>
                    <a:gd name="T22" fmla="*/ 84 w 90"/>
                    <a:gd name="T23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0" h="35">
                      <a:moveTo>
                        <a:pt x="84" y="0"/>
                      </a:moveTo>
                      <a:cubicBezTo>
                        <a:pt x="82" y="3"/>
                        <a:pt x="72" y="16"/>
                        <a:pt x="54" y="19"/>
                      </a:cubicBezTo>
                      <a:cubicBezTo>
                        <a:pt x="45" y="19"/>
                        <a:pt x="45" y="19"/>
                        <a:pt x="45" y="19"/>
                      </a:cubicBezTo>
                      <a:cubicBezTo>
                        <a:pt x="45" y="19"/>
                        <a:pt x="45" y="19"/>
                        <a:pt x="45" y="19"/>
                      </a:cubicBezTo>
                      <a:cubicBezTo>
                        <a:pt x="34" y="19"/>
                        <a:pt x="34" y="19"/>
                        <a:pt x="34" y="19"/>
                      </a:cubicBezTo>
                      <a:cubicBezTo>
                        <a:pt x="19" y="16"/>
                        <a:pt x="8" y="5"/>
                        <a:pt x="5" y="1"/>
                      </a:cubicBezTo>
                      <a:cubicBezTo>
                        <a:pt x="3" y="4"/>
                        <a:pt x="0" y="8"/>
                        <a:pt x="0" y="13"/>
                      </a:cubicBezTo>
                      <a:cubicBezTo>
                        <a:pt x="0" y="25"/>
                        <a:pt x="11" y="35"/>
                        <a:pt x="23" y="35"/>
                      </a:cubicBezTo>
                      <a:cubicBezTo>
                        <a:pt x="32" y="35"/>
                        <a:pt x="41" y="30"/>
                        <a:pt x="45" y="23"/>
                      </a:cubicBezTo>
                      <a:cubicBezTo>
                        <a:pt x="48" y="30"/>
                        <a:pt x="57" y="35"/>
                        <a:pt x="66" y="35"/>
                      </a:cubicBezTo>
                      <a:cubicBezTo>
                        <a:pt x="78" y="35"/>
                        <a:pt x="90" y="25"/>
                        <a:pt x="90" y="13"/>
                      </a:cubicBezTo>
                      <a:cubicBezTo>
                        <a:pt x="90" y="8"/>
                        <a:pt x="86" y="4"/>
                        <a:pt x="84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7" name="Oval 309">
                  <a:extLst>
                    <a:ext uri="{FF2B5EF4-FFF2-40B4-BE49-F238E27FC236}">
                      <a16:creationId xmlns:a16="http://schemas.microsoft.com/office/drawing/2014/main" id="{DADFD23B-56F8-4C3E-9FDD-A69DE4779A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9" y="2347"/>
                  <a:ext cx="19" cy="2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" name="Oval 310">
                  <a:extLst>
                    <a:ext uri="{FF2B5EF4-FFF2-40B4-BE49-F238E27FC236}">
                      <a16:creationId xmlns:a16="http://schemas.microsoft.com/office/drawing/2014/main" id="{C6CD40F0-32C5-458A-9098-3977A0C01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9" y="2383"/>
                  <a:ext cx="19" cy="2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9" name="Oval 311">
                  <a:extLst>
                    <a:ext uri="{FF2B5EF4-FFF2-40B4-BE49-F238E27FC236}">
                      <a16:creationId xmlns:a16="http://schemas.microsoft.com/office/drawing/2014/main" id="{F83476C6-DD9E-4910-8007-01157BA433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9" y="2421"/>
                  <a:ext cx="19" cy="19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20" name="Oval 312">
                  <a:extLst>
                    <a:ext uri="{FF2B5EF4-FFF2-40B4-BE49-F238E27FC236}">
                      <a16:creationId xmlns:a16="http://schemas.microsoft.com/office/drawing/2014/main" id="{13355C49-2191-4BC0-AE0C-4FF6D2D70D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9" y="2456"/>
                  <a:ext cx="19" cy="19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21" name="Oval 313">
                  <a:extLst>
                    <a:ext uri="{FF2B5EF4-FFF2-40B4-BE49-F238E27FC236}">
                      <a16:creationId xmlns:a16="http://schemas.microsoft.com/office/drawing/2014/main" id="{B3E963CF-62F8-4AB7-B0DB-BF5BFDC7CC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9" y="2492"/>
                  <a:ext cx="19" cy="2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22" name="Oval 314">
                  <a:extLst>
                    <a:ext uri="{FF2B5EF4-FFF2-40B4-BE49-F238E27FC236}">
                      <a16:creationId xmlns:a16="http://schemas.microsoft.com/office/drawing/2014/main" id="{D43836A6-04DE-4EAA-B95A-ED504D3746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9" y="2528"/>
                  <a:ext cx="19" cy="2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23" name="Freeform 315">
                  <a:extLst>
                    <a:ext uri="{FF2B5EF4-FFF2-40B4-BE49-F238E27FC236}">
                      <a16:creationId xmlns:a16="http://schemas.microsoft.com/office/drawing/2014/main" id="{7EC8DD61-8B2E-4ECE-AFA0-A294234E91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96" y="2179"/>
                  <a:ext cx="284" cy="322"/>
                </a:xfrm>
                <a:custGeom>
                  <a:avLst/>
                  <a:gdLst>
                    <a:gd name="T0" fmla="*/ 65 w 120"/>
                    <a:gd name="T1" fmla="*/ 136 h 136"/>
                    <a:gd name="T2" fmla="*/ 55 w 120"/>
                    <a:gd name="T3" fmla="*/ 136 h 136"/>
                    <a:gd name="T4" fmla="*/ 0 w 120"/>
                    <a:gd name="T5" fmla="*/ 49 h 136"/>
                    <a:gd name="T6" fmla="*/ 5 w 120"/>
                    <a:gd name="T7" fmla="*/ 47 h 136"/>
                    <a:gd name="T8" fmla="*/ 34 w 120"/>
                    <a:gd name="T9" fmla="*/ 4 h 136"/>
                    <a:gd name="T10" fmla="*/ 34 w 120"/>
                    <a:gd name="T11" fmla="*/ 0 h 136"/>
                    <a:gd name="T12" fmla="*/ 86 w 120"/>
                    <a:gd name="T13" fmla="*/ 0 h 136"/>
                    <a:gd name="T14" fmla="*/ 86 w 120"/>
                    <a:gd name="T15" fmla="*/ 4 h 136"/>
                    <a:gd name="T16" fmla="*/ 115 w 120"/>
                    <a:gd name="T17" fmla="*/ 47 h 136"/>
                    <a:gd name="T18" fmla="*/ 120 w 120"/>
                    <a:gd name="T19" fmla="*/ 49 h 136"/>
                    <a:gd name="T20" fmla="*/ 65 w 120"/>
                    <a:gd name="T21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0" h="136">
                      <a:moveTo>
                        <a:pt x="65" y="136"/>
                      </a:moveTo>
                      <a:cubicBezTo>
                        <a:pt x="55" y="136"/>
                        <a:pt x="55" y="136"/>
                        <a:pt x="55" y="136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6" y="46"/>
                        <a:pt x="34" y="35"/>
                        <a:pt x="34" y="4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4"/>
                        <a:pt x="86" y="4"/>
                        <a:pt x="86" y="4"/>
                      </a:cubicBezTo>
                      <a:cubicBezTo>
                        <a:pt x="86" y="35"/>
                        <a:pt x="115" y="47"/>
                        <a:pt x="115" y="47"/>
                      </a:cubicBezTo>
                      <a:cubicBezTo>
                        <a:pt x="120" y="49"/>
                        <a:pt x="120" y="49"/>
                        <a:pt x="120" y="49"/>
                      </a:cubicBezTo>
                      <a:cubicBezTo>
                        <a:pt x="65" y="136"/>
                        <a:pt x="65" y="136"/>
                        <a:pt x="65" y="136"/>
                      </a:cubicBezTo>
                    </a:path>
                  </a:pathLst>
                </a:custGeom>
                <a:solidFill>
                  <a:srgbClr val="E3C7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24" name="Freeform 316">
                  <a:extLst>
                    <a:ext uri="{FF2B5EF4-FFF2-40B4-BE49-F238E27FC236}">
                      <a16:creationId xmlns:a16="http://schemas.microsoft.com/office/drawing/2014/main" id="{BCA97563-F962-4A60-AC3C-AA0081A668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3" y="1819"/>
                  <a:ext cx="421" cy="398"/>
                </a:xfrm>
                <a:custGeom>
                  <a:avLst/>
                  <a:gdLst>
                    <a:gd name="T0" fmla="*/ 90 w 178"/>
                    <a:gd name="T1" fmla="*/ 0 h 168"/>
                    <a:gd name="T2" fmla="*/ 90 w 178"/>
                    <a:gd name="T3" fmla="*/ 0 h 168"/>
                    <a:gd name="T4" fmla="*/ 89 w 178"/>
                    <a:gd name="T5" fmla="*/ 0 h 168"/>
                    <a:gd name="T6" fmla="*/ 88 w 178"/>
                    <a:gd name="T7" fmla="*/ 0 h 168"/>
                    <a:gd name="T8" fmla="*/ 88 w 178"/>
                    <a:gd name="T9" fmla="*/ 0 h 168"/>
                    <a:gd name="T10" fmla="*/ 4 w 178"/>
                    <a:gd name="T11" fmla="*/ 90 h 168"/>
                    <a:gd name="T12" fmla="*/ 89 w 178"/>
                    <a:gd name="T13" fmla="*/ 168 h 168"/>
                    <a:gd name="T14" fmla="*/ 89 w 178"/>
                    <a:gd name="T15" fmla="*/ 168 h 168"/>
                    <a:gd name="T16" fmla="*/ 89 w 178"/>
                    <a:gd name="T17" fmla="*/ 168 h 168"/>
                    <a:gd name="T18" fmla="*/ 90 w 178"/>
                    <a:gd name="T19" fmla="*/ 168 h 168"/>
                    <a:gd name="T20" fmla="*/ 90 w 178"/>
                    <a:gd name="T21" fmla="*/ 168 h 168"/>
                    <a:gd name="T22" fmla="*/ 174 w 178"/>
                    <a:gd name="T23" fmla="*/ 90 h 168"/>
                    <a:gd name="T24" fmla="*/ 90 w 178"/>
                    <a:gd name="T25" fmla="*/ 0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8" h="168">
                      <a:moveTo>
                        <a:pt x="90" y="0"/>
                      </a:moveTo>
                      <a:cubicBezTo>
                        <a:pt x="90" y="0"/>
                        <a:pt x="90" y="0"/>
                        <a:pt x="90" y="0"/>
                      </a:cubicBezTo>
                      <a:cubicBezTo>
                        <a:pt x="90" y="0"/>
                        <a:pt x="90" y="0"/>
                        <a:pt x="89" y="0"/>
                      </a:cubicBezTo>
                      <a:cubicBezTo>
                        <a:pt x="89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49" y="1"/>
                        <a:pt x="0" y="26"/>
                        <a:pt x="4" y="90"/>
                      </a:cubicBezTo>
                      <a:cubicBezTo>
                        <a:pt x="7" y="145"/>
                        <a:pt x="44" y="168"/>
                        <a:pt x="89" y="168"/>
                      </a:cubicBezTo>
                      <a:cubicBezTo>
                        <a:pt x="89" y="168"/>
                        <a:pt x="89" y="168"/>
                        <a:pt x="89" y="168"/>
                      </a:cubicBezTo>
                      <a:cubicBezTo>
                        <a:pt x="89" y="168"/>
                        <a:pt x="89" y="168"/>
                        <a:pt x="89" y="168"/>
                      </a:cubicBezTo>
                      <a:cubicBezTo>
                        <a:pt x="90" y="168"/>
                        <a:pt x="90" y="168"/>
                        <a:pt x="90" y="168"/>
                      </a:cubicBezTo>
                      <a:cubicBezTo>
                        <a:pt x="90" y="168"/>
                        <a:pt x="90" y="168"/>
                        <a:pt x="90" y="168"/>
                      </a:cubicBezTo>
                      <a:cubicBezTo>
                        <a:pt x="134" y="168"/>
                        <a:pt x="171" y="145"/>
                        <a:pt x="174" y="90"/>
                      </a:cubicBezTo>
                      <a:cubicBezTo>
                        <a:pt x="178" y="26"/>
                        <a:pt x="130" y="1"/>
                        <a:pt x="90" y="0"/>
                      </a:cubicBezTo>
                    </a:path>
                  </a:pathLst>
                </a:custGeom>
                <a:solidFill>
                  <a:srgbClr val="3A3E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25" name="Freeform 317">
                  <a:extLst>
                    <a:ext uri="{FF2B5EF4-FFF2-40B4-BE49-F238E27FC236}">
                      <a16:creationId xmlns:a16="http://schemas.microsoft.com/office/drawing/2014/main" id="{DA908838-CD2D-4F21-9972-288315A2A4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7" y="1911"/>
                  <a:ext cx="325" cy="330"/>
                </a:xfrm>
                <a:custGeom>
                  <a:avLst/>
                  <a:gdLst>
                    <a:gd name="T0" fmla="*/ 130 w 137"/>
                    <a:gd name="T1" fmla="*/ 61 h 139"/>
                    <a:gd name="T2" fmla="*/ 130 w 137"/>
                    <a:gd name="T3" fmla="*/ 59 h 139"/>
                    <a:gd name="T4" fmla="*/ 68 w 137"/>
                    <a:gd name="T5" fmla="*/ 0 h 139"/>
                    <a:gd name="T6" fmla="*/ 6 w 137"/>
                    <a:gd name="T7" fmla="*/ 59 h 139"/>
                    <a:gd name="T8" fmla="*/ 6 w 137"/>
                    <a:gd name="T9" fmla="*/ 61 h 139"/>
                    <a:gd name="T10" fmla="*/ 0 w 137"/>
                    <a:gd name="T11" fmla="*/ 73 h 139"/>
                    <a:gd name="T12" fmla="*/ 8 w 137"/>
                    <a:gd name="T13" fmla="*/ 86 h 139"/>
                    <a:gd name="T14" fmla="*/ 10 w 137"/>
                    <a:gd name="T15" fmla="*/ 86 h 139"/>
                    <a:gd name="T16" fmla="*/ 68 w 137"/>
                    <a:gd name="T17" fmla="*/ 139 h 139"/>
                    <a:gd name="T18" fmla="*/ 126 w 137"/>
                    <a:gd name="T19" fmla="*/ 86 h 139"/>
                    <a:gd name="T20" fmla="*/ 128 w 137"/>
                    <a:gd name="T21" fmla="*/ 86 h 139"/>
                    <a:gd name="T22" fmla="*/ 137 w 137"/>
                    <a:gd name="T23" fmla="*/ 73 h 139"/>
                    <a:gd name="T24" fmla="*/ 130 w 137"/>
                    <a:gd name="T25" fmla="*/ 61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" h="139">
                      <a:moveTo>
                        <a:pt x="130" y="61"/>
                      </a:moveTo>
                      <a:cubicBezTo>
                        <a:pt x="130" y="60"/>
                        <a:pt x="130" y="59"/>
                        <a:pt x="130" y="59"/>
                      </a:cubicBezTo>
                      <a:cubicBezTo>
                        <a:pt x="130" y="21"/>
                        <a:pt x="102" y="0"/>
                        <a:pt x="68" y="0"/>
                      </a:cubicBezTo>
                      <a:cubicBezTo>
                        <a:pt x="34" y="0"/>
                        <a:pt x="6" y="21"/>
                        <a:pt x="6" y="59"/>
                      </a:cubicBezTo>
                      <a:cubicBezTo>
                        <a:pt x="6" y="59"/>
                        <a:pt x="6" y="60"/>
                        <a:pt x="6" y="61"/>
                      </a:cubicBezTo>
                      <a:cubicBezTo>
                        <a:pt x="2" y="63"/>
                        <a:pt x="0" y="68"/>
                        <a:pt x="0" y="73"/>
                      </a:cubicBezTo>
                      <a:cubicBezTo>
                        <a:pt x="0" y="80"/>
                        <a:pt x="3" y="86"/>
                        <a:pt x="8" y="86"/>
                      </a:cubicBezTo>
                      <a:cubicBezTo>
                        <a:pt x="9" y="86"/>
                        <a:pt x="9" y="86"/>
                        <a:pt x="10" y="86"/>
                      </a:cubicBezTo>
                      <a:cubicBezTo>
                        <a:pt x="19" y="114"/>
                        <a:pt x="42" y="139"/>
                        <a:pt x="68" y="139"/>
                      </a:cubicBezTo>
                      <a:cubicBezTo>
                        <a:pt x="94" y="139"/>
                        <a:pt x="117" y="114"/>
                        <a:pt x="126" y="86"/>
                      </a:cubicBezTo>
                      <a:cubicBezTo>
                        <a:pt x="127" y="86"/>
                        <a:pt x="127" y="86"/>
                        <a:pt x="128" y="86"/>
                      </a:cubicBezTo>
                      <a:cubicBezTo>
                        <a:pt x="133" y="86"/>
                        <a:pt x="137" y="80"/>
                        <a:pt x="137" y="73"/>
                      </a:cubicBezTo>
                      <a:cubicBezTo>
                        <a:pt x="137" y="68"/>
                        <a:pt x="134" y="63"/>
                        <a:pt x="130" y="61"/>
                      </a:cubicBezTo>
                    </a:path>
                  </a:pathLst>
                </a:custGeom>
                <a:solidFill>
                  <a:srgbClr val="FFE5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26" name="Freeform 318">
                  <a:extLst>
                    <a:ext uri="{FF2B5EF4-FFF2-40B4-BE49-F238E27FC236}">
                      <a16:creationId xmlns:a16="http://schemas.microsoft.com/office/drawing/2014/main" id="{CB35682A-404A-4C12-9EAB-845630C2DC2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72" y="1906"/>
                  <a:ext cx="332" cy="339"/>
                </a:xfrm>
                <a:custGeom>
                  <a:avLst/>
                  <a:gdLst>
                    <a:gd name="T0" fmla="*/ 70 w 140"/>
                    <a:gd name="T1" fmla="*/ 143 h 143"/>
                    <a:gd name="T2" fmla="*/ 11 w 140"/>
                    <a:gd name="T3" fmla="*/ 90 h 143"/>
                    <a:gd name="T4" fmla="*/ 0 w 140"/>
                    <a:gd name="T5" fmla="*/ 75 h 143"/>
                    <a:gd name="T6" fmla="*/ 6 w 140"/>
                    <a:gd name="T7" fmla="*/ 62 h 143"/>
                    <a:gd name="T8" fmla="*/ 6 w 140"/>
                    <a:gd name="T9" fmla="*/ 61 h 143"/>
                    <a:gd name="T10" fmla="*/ 70 w 140"/>
                    <a:gd name="T11" fmla="*/ 0 h 143"/>
                    <a:gd name="T12" fmla="*/ 134 w 140"/>
                    <a:gd name="T13" fmla="*/ 61 h 143"/>
                    <a:gd name="T14" fmla="*/ 134 w 140"/>
                    <a:gd name="T15" fmla="*/ 62 h 143"/>
                    <a:gd name="T16" fmla="*/ 140 w 140"/>
                    <a:gd name="T17" fmla="*/ 75 h 143"/>
                    <a:gd name="T18" fmla="*/ 130 w 140"/>
                    <a:gd name="T19" fmla="*/ 90 h 143"/>
                    <a:gd name="T20" fmla="*/ 129 w 140"/>
                    <a:gd name="T21" fmla="*/ 90 h 143"/>
                    <a:gd name="T22" fmla="*/ 70 w 140"/>
                    <a:gd name="T23" fmla="*/ 143 h 143"/>
                    <a:gd name="T24" fmla="*/ 13 w 140"/>
                    <a:gd name="T25" fmla="*/ 85 h 143"/>
                    <a:gd name="T26" fmla="*/ 14 w 140"/>
                    <a:gd name="T27" fmla="*/ 87 h 143"/>
                    <a:gd name="T28" fmla="*/ 70 w 140"/>
                    <a:gd name="T29" fmla="*/ 140 h 143"/>
                    <a:gd name="T30" fmla="*/ 126 w 140"/>
                    <a:gd name="T31" fmla="*/ 87 h 143"/>
                    <a:gd name="T32" fmla="*/ 127 w 140"/>
                    <a:gd name="T33" fmla="*/ 85 h 143"/>
                    <a:gd name="T34" fmla="*/ 129 w 140"/>
                    <a:gd name="T35" fmla="*/ 86 h 143"/>
                    <a:gd name="T36" fmla="*/ 130 w 140"/>
                    <a:gd name="T37" fmla="*/ 86 h 143"/>
                    <a:gd name="T38" fmla="*/ 137 w 140"/>
                    <a:gd name="T39" fmla="*/ 75 h 143"/>
                    <a:gd name="T40" fmla="*/ 132 w 140"/>
                    <a:gd name="T41" fmla="*/ 65 h 143"/>
                    <a:gd name="T42" fmla="*/ 130 w 140"/>
                    <a:gd name="T43" fmla="*/ 64 h 143"/>
                    <a:gd name="T44" fmla="*/ 130 w 140"/>
                    <a:gd name="T45" fmla="*/ 63 h 143"/>
                    <a:gd name="T46" fmla="*/ 130 w 140"/>
                    <a:gd name="T47" fmla="*/ 61 h 143"/>
                    <a:gd name="T48" fmla="*/ 70 w 140"/>
                    <a:gd name="T49" fmla="*/ 4 h 143"/>
                    <a:gd name="T50" fmla="*/ 9 w 140"/>
                    <a:gd name="T51" fmla="*/ 61 h 143"/>
                    <a:gd name="T52" fmla="*/ 10 w 140"/>
                    <a:gd name="T53" fmla="*/ 63 h 143"/>
                    <a:gd name="T54" fmla="*/ 10 w 140"/>
                    <a:gd name="T55" fmla="*/ 64 h 143"/>
                    <a:gd name="T56" fmla="*/ 8 w 140"/>
                    <a:gd name="T57" fmla="*/ 65 h 143"/>
                    <a:gd name="T58" fmla="*/ 3 w 140"/>
                    <a:gd name="T59" fmla="*/ 75 h 143"/>
                    <a:gd name="T60" fmla="*/ 10 w 140"/>
                    <a:gd name="T61" fmla="*/ 86 h 143"/>
                    <a:gd name="T62" fmla="*/ 11 w 140"/>
                    <a:gd name="T63" fmla="*/ 86 h 143"/>
                    <a:gd name="T64" fmla="*/ 13 w 140"/>
                    <a:gd name="T65" fmla="*/ 85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40" h="143">
                      <a:moveTo>
                        <a:pt x="70" y="143"/>
                      </a:moveTo>
                      <a:cubicBezTo>
                        <a:pt x="42" y="143"/>
                        <a:pt x="20" y="116"/>
                        <a:pt x="11" y="90"/>
                      </a:cubicBezTo>
                      <a:cubicBezTo>
                        <a:pt x="5" y="91"/>
                        <a:pt x="0" y="84"/>
                        <a:pt x="0" y="75"/>
                      </a:cubicBezTo>
                      <a:cubicBezTo>
                        <a:pt x="0" y="70"/>
                        <a:pt x="2" y="64"/>
                        <a:pt x="6" y="62"/>
                      </a:cubicBezTo>
                      <a:cubicBezTo>
                        <a:pt x="6" y="62"/>
                        <a:pt x="6" y="61"/>
                        <a:pt x="6" y="61"/>
                      </a:cubicBezTo>
                      <a:cubicBezTo>
                        <a:pt x="6" y="24"/>
                        <a:pt x="32" y="0"/>
                        <a:pt x="70" y="0"/>
                      </a:cubicBezTo>
                      <a:cubicBezTo>
                        <a:pt x="108" y="0"/>
                        <a:pt x="134" y="24"/>
                        <a:pt x="134" y="61"/>
                      </a:cubicBezTo>
                      <a:cubicBezTo>
                        <a:pt x="134" y="61"/>
                        <a:pt x="134" y="62"/>
                        <a:pt x="134" y="62"/>
                      </a:cubicBezTo>
                      <a:cubicBezTo>
                        <a:pt x="138" y="64"/>
                        <a:pt x="140" y="69"/>
                        <a:pt x="140" y="75"/>
                      </a:cubicBezTo>
                      <a:cubicBezTo>
                        <a:pt x="140" y="84"/>
                        <a:pt x="136" y="90"/>
                        <a:pt x="130" y="90"/>
                      </a:cubicBezTo>
                      <a:cubicBezTo>
                        <a:pt x="129" y="90"/>
                        <a:pt x="129" y="90"/>
                        <a:pt x="129" y="90"/>
                      </a:cubicBezTo>
                      <a:cubicBezTo>
                        <a:pt x="120" y="116"/>
                        <a:pt x="98" y="143"/>
                        <a:pt x="70" y="143"/>
                      </a:cubicBezTo>
                      <a:moveTo>
                        <a:pt x="13" y="85"/>
                      </a:moveTo>
                      <a:cubicBezTo>
                        <a:pt x="14" y="87"/>
                        <a:pt x="14" y="87"/>
                        <a:pt x="14" y="87"/>
                      </a:cubicBezTo>
                      <a:cubicBezTo>
                        <a:pt x="22" y="112"/>
                        <a:pt x="43" y="140"/>
                        <a:pt x="70" y="140"/>
                      </a:cubicBezTo>
                      <a:cubicBezTo>
                        <a:pt x="97" y="140"/>
                        <a:pt x="118" y="112"/>
                        <a:pt x="126" y="87"/>
                      </a:cubicBezTo>
                      <a:cubicBezTo>
                        <a:pt x="127" y="85"/>
                        <a:pt x="127" y="85"/>
                        <a:pt x="127" y="85"/>
                      </a:cubicBezTo>
                      <a:cubicBezTo>
                        <a:pt x="129" y="86"/>
                        <a:pt x="129" y="86"/>
                        <a:pt x="129" y="86"/>
                      </a:cubicBezTo>
                      <a:cubicBezTo>
                        <a:pt x="129" y="86"/>
                        <a:pt x="130" y="86"/>
                        <a:pt x="130" y="86"/>
                      </a:cubicBezTo>
                      <a:cubicBezTo>
                        <a:pt x="134" y="86"/>
                        <a:pt x="137" y="81"/>
                        <a:pt x="137" y="75"/>
                      </a:cubicBezTo>
                      <a:cubicBezTo>
                        <a:pt x="137" y="70"/>
                        <a:pt x="135" y="66"/>
                        <a:pt x="132" y="65"/>
                      </a:cubicBezTo>
                      <a:cubicBezTo>
                        <a:pt x="130" y="64"/>
                        <a:pt x="130" y="64"/>
                        <a:pt x="130" y="64"/>
                      </a:cubicBezTo>
                      <a:cubicBezTo>
                        <a:pt x="130" y="63"/>
                        <a:pt x="130" y="63"/>
                        <a:pt x="130" y="63"/>
                      </a:cubicBezTo>
                      <a:cubicBezTo>
                        <a:pt x="130" y="62"/>
                        <a:pt x="130" y="61"/>
                        <a:pt x="130" y="61"/>
                      </a:cubicBezTo>
                      <a:cubicBezTo>
                        <a:pt x="130" y="21"/>
                        <a:pt x="100" y="4"/>
                        <a:pt x="70" y="4"/>
                      </a:cubicBezTo>
                      <a:cubicBezTo>
                        <a:pt x="40" y="4"/>
                        <a:pt x="9" y="21"/>
                        <a:pt x="9" y="61"/>
                      </a:cubicBezTo>
                      <a:cubicBezTo>
                        <a:pt x="9" y="61"/>
                        <a:pt x="10" y="62"/>
                        <a:pt x="10" y="63"/>
                      </a:cubicBezTo>
                      <a:cubicBezTo>
                        <a:pt x="10" y="64"/>
                        <a:pt x="10" y="64"/>
                        <a:pt x="10" y="64"/>
                      </a:cubicBezTo>
                      <a:cubicBezTo>
                        <a:pt x="8" y="65"/>
                        <a:pt x="8" y="65"/>
                        <a:pt x="8" y="65"/>
                      </a:cubicBezTo>
                      <a:cubicBezTo>
                        <a:pt x="5" y="66"/>
                        <a:pt x="3" y="70"/>
                        <a:pt x="3" y="75"/>
                      </a:cubicBezTo>
                      <a:cubicBezTo>
                        <a:pt x="3" y="81"/>
                        <a:pt x="6" y="86"/>
                        <a:pt x="10" y="86"/>
                      </a:cubicBezTo>
                      <a:cubicBezTo>
                        <a:pt x="10" y="86"/>
                        <a:pt x="11" y="86"/>
                        <a:pt x="11" y="86"/>
                      </a:cubicBezTo>
                      <a:cubicBezTo>
                        <a:pt x="13" y="85"/>
                        <a:pt x="13" y="85"/>
                        <a:pt x="13" y="85"/>
                      </a:cubicBezTo>
                    </a:path>
                  </a:pathLst>
                </a:custGeom>
                <a:solidFill>
                  <a:srgbClr val="E3C7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27" name="Freeform 319">
                  <a:extLst>
                    <a:ext uri="{FF2B5EF4-FFF2-40B4-BE49-F238E27FC236}">
                      <a16:creationId xmlns:a16="http://schemas.microsoft.com/office/drawing/2014/main" id="{C3DC3122-3E55-40F7-B739-FE5755AB3E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9" y="1864"/>
                  <a:ext cx="12" cy="0"/>
                </a:xfrm>
                <a:custGeom>
                  <a:avLst/>
                  <a:gdLst>
                    <a:gd name="T0" fmla="*/ 0 w 5"/>
                    <a:gd name="T1" fmla="*/ 2 w 5"/>
                    <a:gd name="T2" fmla="*/ 5 w 5"/>
                    <a:gd name="T3" fmla="*/ 0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0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339E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28" name="Freeform 320">
                  <a:extLst>
                    <a:ext uri="{FF2B5EF4-FFF2-40B4-BE49-F238E27FC236}">
                      <a16:creationId xmlns:a16="http://schemas.microsoft.com/office/drawing/2014/main" id="{05A41A74-B463-49B5-8947-720D873BF4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2" y="1830"/>
                  <a:ext cx="429" cy="294"/>
                </a:xfrm>
                <a:custGeom>
                  <a:avLst/>
                  <a:gdLst>
                    <a:gd name="T0" fmla="*/ 64 w 181"/>
                    <a:gd name="T1" fmla="*/ 0 h 124"/>
                    <a:gd name="T2" fmla="*/ 0 w 181"/>
                    <a:gd name="T3" fmla="*/ 97 h 124"/>
                    <a:gd name="T4" fmla="*/ 91 w 181"/>
                    <a:gd name="T5" fmla="*/ 41 h 124"/>
                    <a:gd name="T6" fmla="*/ 121 w 181"/>
                    <a:gd name="T7" fmla="*/ 106 h 124"/>
                    <a:gd name="T8" fmla="*/ 64 w 181"/>
                    <a:gd name="T9" fmla="*/ 0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1" h="124">
                      <a:moveTo>
                        <a:pt x="64" y="0"/>
                      </a:moveTo>
                      <a:cubicBezTo>
                        <a:pt x="2" y="2"/>
                        <a:pt x="0" y="97"/>
                        <a:pt x="0" y="97"/>
                      </a:cubicBezTo>
                      <a:cubicBezTo>
                        <a:pt x="0" y="97"/>
                        <a:pt x="84" y="81"/>
                        <a:pt x="91" y="41"/>
                      </a:cubicBezTo>
                      <a:cubicBezTo>
                        <a:pt x="114" y="56"/>
                        <a:pt x="122" y="77"/>
                        <a:pt x="121" y="106"/>
                      </a:cubicBezTo>
                      <a:cubicBezTo>
                        <a:pt x="120" y="124"/>
                        <a:pt x="181" y="29"/>
                        <a:pt x="64" y="0"/>
                      </a:cubicBezTo>
                    </a:path>
                  </a:pathLst>
                </a:custGeom>
                <a:solidFill>
                  <a:srgbClr val="3A3E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29" name="Freeform 321">
                  <a:extLst>
                    <a:ext uri="{FF2B5EF4-FFF2-40B4-BE49-F238E27FC236}">
                      <a16:creationId xmlns:a16="http://schemas.microsoft.com/office/drawing/2014/main" id="{EDD6E2A1-62A3-45B4-863D-E53A3BA27F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0" y="2264"/>
                  <a:ext cx="597" cy="292"/>
                </a:xfrm>
                <a:custGeom>
                  <a:avLst/>
                  <a:gdLst>
                    <a:gd name="T0" fmla="*/ 235 w 252"/>
                    <a:gd name="T1" fmla="*/ 35 h 123"/>
                    <a:gd name="T2" fmla="*/ 165 w 252"/>
                    <a:gd name="T3" fmla="*/ 0 h 123"/>
                    <a:gd name="T4" fmla="*/ 164 w 252"/>
                    <a:gd name="T5" fmla="*/ 0 h 123"/>
                    <a:gd name="T6" fmla="*/ 168 w 252"/>
                    <a:gd name="T7" fmla="*/ 13 h 123"/>
                    <a:gd name="T8" fmla="*/ 146 w 252"/>
                    <a:gd name="T9" fmla="*/ 35 h 123"/>
                    <a:gd name="T10" fmla="*/ 127 w 252"/>
                    <a:gd name="T11" fmla="*/ 23 h 123"/>
                    <a:gd name="T12" fmla="*/ 107 w 252"/>
                    <a:gd name="T13" fmla="*/ 35 h 123"/>
                    <a:gd name="T14" fmla="*/ 85 w 252"/>
                    <a:gd name="T15" fmla="*/ 13 h 123"/>
                    <a:gd name="T16" fmla="*/ 89 w 252"/>
                    <a:gd name="T17" fmla="*/ 1 h 123"/>
                    <a:gd name="T18" fmla="*/ 87 w 252"/>
                    <a:gd name="T19" fmla="*/ 0 h 123"/>
                    <a:gd name="T20" fmla="*/ 17 w 252"/>
                    <a:gd name="T21" fmla="*/ 35 h 123"/>
                    <a:gd name="T22" fmla="*/ 6 w 252"/>
                    <a:gd name="T23" fmla="*/ 123 h 123"/>
                    <a:gd name="T24" fmla="*/ 246 w 252"/>
                    <a:gd name="T25" fmla="*/ 123 h 123"/>
                    <a:gd name="T26" fmla="*/ 235 w 252"/>
                    <a:gd name="T27" fmla="*/ 35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52" h="123">
                      <a:moveTo>
                        <a:pt x="235" y="35"/>
                      </a:moveTo>
                      <a:cubicBezTo>
                        <a:pt x="225" y="25"/>
                        <a:pt x="200" y="9"/>
                        <a:pt x="165" y="0"/>
                      </a:cubicBezTo>
                      <a:cubicBezTo>
                        <a:pt x="165" y="0"/>
                        <a:pt x="165" y="0"/>
                        <a:pt x="164" y="0"/>
                      </a:cubicBezTo>
                      <a:cubicBezTo>
                        <a:pt x="167" y="4"/>
                        <a:pt x="168" y="8"/>
                        <a:pt x="168" y="13"/>
                      </a:cubicBezTo>
                      <a:cubicBezTo>
                        <a:pt x="168" y="25"/>
                        <a:pt x="158" y="35"/>
                        <a:pt x="146" y="35"/>
                      </a:cubicBezTo>
                      <a:cubicBezTo>
                        <a:pt x="138" y="35"/>
                        <a:pt x="130" y="30"/>
                        <a:pt x="127" y="23"/>
                      </a:cubicBezTo>
                      <a:cubicBezTo>
                        <a:pt x="123" y="30"/>
                        <a:pt x="116" y="35"/>
                        <a:pt x="107" y="35"/>
                      </a:cubicBezTo>
                      <a:cubicBezTo>
                        <a:pt x="95" y="35"/>
                        <a:pt x="85" y="25"/>
                        <a:pt x="85" y="13"/>
                      </a:cubicBezTo>
                      <a:cubicBezTo>
                        <a:pt x="85" y="9"/>
                        <a:pt x="86" y="5"/>
                        <a:pt x="89" y="1"/>
                      </a:cubicBezTo>
                      <a:cubicBezTo>
                        <a:pt x="88" y="0"/>
                        <a:pt x="87" y="0"/>
                        <a:pt x="87" y="0"/>
                      </a:cubicBezTo>
                      <a:cubicBezTo>
                        <a:pt x="52" y="9"/>
                        <a:pt x="27" y="25"/>
                        <a:pt x="17" y="35"/>
                      </a:cubicBezTo>
                      <a:cubicBezTo>
                        <a:pt x="0" y="52"/>
                        <a:pt x="6" y="97"/>
                        <a:pt x="6" y="123"/>
                      </a:cubicBezTo>
                      <a:cubicBezTo>
                        <a:pt x="246" y="123"/>
                        <a:pt x="246" y="123"/>
                        <a:pt x="246" y="123"/>
                      </a:cubicBezTo>
                      <a:cubicBezTo>
                        <a:pt x="246" y="97"/>
                        <a:pt x="252" y="52"/>
                        <a:pt x="235" y="35"/>
                      </a:cubicBezTo>
                    </a:path>
                  </a:pathLst>
                </a:custGeom>
                <a:solidFill>
                  <a:srgbClr val="1750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30" name="Freeform 322">
                  <a:extLst>
                    <a:ext uri="{FF2B5EF4-FFF2-40B4-BE49-F238E27FC236}">
                      <a16:creationId xmlns:a16="http://schemas.microsoft.com/office/drawing/2014/main" id="{31B1F9EF-7328-4DBD-9D27-368A775651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1" y="2262"/>
                  <a:ext cx="197" cy="81"/>
                </a:xfrm>
                <a:custGeom>
                  <a:avLst/>
                  <a:gdLst>
                    <a:gd name="T0" fmla="*/ 79 w 83"/>
                    <a:gd name="T1" fmla="*/ 0 h 34"/>
                    <a:gd name="T2" fmla="*/ 49 w 83"/>
                    <a:gd name="T3" fmla="*/ 19 h 34"/>
                    <a:gd name="T4" fmla="*/ 42 w 83"/>
                    <a:gd name="T5" fmla="*/ 18 h 34"/>
                    <a:gd name="T6" fmla="*/ 42 w 83"/>
                    <a:gd name="T7" fmla="*/ 18 h 34"/>
                    <a:gd name="T8" fmla="*/ 33 w 83"/>
                    <a:gd name="T9" fmla="*/ 18 h 34"/>
                    <a:gd name="T10" fmla="*/ 4 w 83"/>
                    <a:gd name="T11" fmla="*/ 0 h 34"/>
                    <a:gd name="T12" fmla="*/ 0 w 83"/>
                    <a:gd name="T13" fmla="*/ 12 h 34"/>
                    <a:gd name="T14" fmla="*/ 22 w 83"/>
                    <a:gd name="T15" fmla="*/ 34 h 34"/>
                    <a:gd name="T16" fmla="*/ 61 w 83"/>
                    <a:gd name="T17" fmla="*/ 34 h 34"/>
                    <a:gd name="T18" fmla="*/ 83 w 83"/>
                    <a:gd name="T19" fmla="*/ 12 h 34"/>
                    <a:gd name="T20" fmla="*/ 79 w 83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3" h="34">
                      <a:moveTo>
                        <a:pt x="79" y="0"/>
                      </a:moveTo>
                      <a:cubicBezTo>
                        <a:pt x="77" y="3"/>
                        <a:pt x="67" y="16"/>
                        <a:pt x="49" y="19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18" y="15"/>
                        <a:pt x="7" y="4"/>
                        <a:pt x="4" y="0"/>
                      </a:cubicBezTo>
                      <a:cubicBezTo>
                        <a:pt x="1" y="4"/>
                        <a:pt x="0" y="8"/>
                        <a:pt x="0" y="12"/>
                      </a:cubicBezTo>
                      <a:cubicBezTo>
                        <a:pt x="0" y="24"/>
                        <a:pt x="10" y="34"/>
                        <a:pt x="22" y="34"/>
                      </a:cubicBezTo>
                      <a:cubicBezTo>
                        <a:pt x="31" y="34"/>
                        <a:pt x="53" y="34"/>
                        <a:pt x="61" y="34"/>
                      </a:cubicBezTo>
                      <a:cubicBezTo>
                        <a:pt x="73" y="34"/>
                        <a:pt x="83" y="24"/>
                        <a:pt x="83" y="12"/>
                      </a:cubicBezTo>
                      <a:cubicBezTo>
                        <a:pt x="83" y="8"/>
                        <a:pt x="82" y="3"/>
                        <a:pt x="79" y="0"/>
                      </a:cubicBezTo>
                    </a:path>
                  </a:pathLst>
                </a:custGeom>
                <a:solidFill>
                  <a:srgbClr val="339E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31" name="Freeform 323">
                  <a:extLst>
                    <a:ext uri="{FF2B5EF4-FFF2-40B4-BE49-F238E27FC236}">
                      <a16:creationId xmlns:a16="http://schemas.microsoft.com/office/drawing/2014/main" id="{321C68CE-38AB-4DAA-AC7D-0E4AA70482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4" y="2269"/>
                  <a:ext cx="213" cy="83"/>
                </a:xfrm>
                <a:custGeom>
                  <a:avLst/>
                  <a:gdLst>
                    <a:gd name="T0" fmla="*/ 84 w 90"/>
                    <a:gd name="T1" fmla="*/ 0 h 35"/>
                    <a:gd name="T2" fmla="*/ 54 w 90"/>
                    <a:gd name="T3" fmla="*/ 19 h 35"/>
                    <a:gd name="T4" fmla="*/ 45 w 90"/>
                    <a:gd name="T5" fmla="*/ 19 h 35"/>
                    <a:gd name="T6" fmla="*/ 45 w 90"/>
                    <a:gd name="T7" fmla="*/ 19 h 35"/>
                    <a:gd name="T8" fmla="*/ 34 w 90"/>
                    <a:gd name="T9" fmla="*/ 19 h 35"/>
                    <a:gd name="T10" fmla="*/ 5 w 90"/>
                    <a:gd name="T11" fmla="*/ 1 h 35"/>
                    <a:gd name="T12" fmla="*/ 0 w 90"/>
                    <a:gd name="T13" fmla="*/ 13 h 35"/>
                    <a:gd name="T14" fmla="*/ 23 w 90"/>
                    <a:gd name="T15" fmla="*/ 35 h 35"/>
                    <a:gd name="T16" fmla="*/ 45 w 90"/>
                    <a:gd name="T17" fmla="*/ 23 h 35"/>
                    <a:gd name="T18" fmla="*/ 66 w 90"/>
                    <a:gd name="T19" fmla="*/ 35 h 35"/>
                    <a:gd name="T20" fmla="*/ 90 w 90"/>
                    <a:gd name="T21" fmla="*/ 13 h 35"/>
                    <a:gd name="T22" fmla="*/ 84 w 90"/>
                    <a:gd name="T23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0" h="35">
                      <a:moveTo>
                        <a:pt x="84" y="0"/>
                      </a:moveTo>
                      <a:cubicBezTo>
                        <a:pt x="82" y="3"/>
                        <a:pt x="72" y="16"/>
                        <a:pt x="54" y="19"/>
                      </a:cubicBezTo>
                      <a:cubicBezTo>
                        <a:pt x="45" y="19"/>
                        <a:pt x="45" y="19"/>
                        <a:pt x="45" y="19"/>
                      </a:cubicBezTo>
                      <a:cubicBezTo>
                        <a:pt x="45" y="19"/>
                        <a:pt x="45" y="19"/>
                        <a:pt x="45" y="19"/>
                      </a:cubicBezTo>
                      <a:cubicBezTo>
                        <a:pt x="34" y="19"/>
                        <a:pt x="34" y="19"/>
                        <a:pt x="34" y="19"/>
                      </a:cubicBezTo>
                      <a:cubicBezTo>
                        <a:pt x="19" y="16"/>
                        <a:pt x="8" y="5"/>
                        <a:pt x="5" y="1"/>
                      </a:cubicBezTo>
                      <a:cubicBezTo>
                        <a:pt x="3" y="4"/>
                        <a:pt x="0" y="8"/>
                        <a:pt x="0" y="13"/>
                      </a:cubicBezTo>
                      <a:cubicBezTo>
                        <a:pt x="0" y="25"/>
                        <a:pt x="11" y="35"/>
                        <a:pt x="23" y="35"/>
                      </a:cubicBezTo>
                      <a:cubicBezTo>
                        <a:pt x="32" y="35"/>
                        <a:pt x="41" y="30"/>
                        <a:pt x="45" y="23"/>
                      </a:cubicBezTo>
                      <a:cubicBezTo>
                        <a:pt x="48" y="30"/>
                        <a:pt x="57" y="35"/>
                        <a:pt x="66" y="35"/>
                      </a:cubicBezTo>
                      <a:cubicBezTo>
                        <a:pt x="78" y="35"/>
                        <a:pt x="90" y="25"/>
                        <a:pt x="90" y="13"/>
                      </a:cubicBezTo>
                      <a:cubicBezTo>
                        <a:pt x="90" y="8"/>
                        <a:pt x="86" y="4"/>
                        <a:pt x="84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32" name="Oval 324">
                  <a:extLst>
                    <a:ext uri="{FF2B5EF4-FFF2-40B4-BE49-F238E27FC236}">
                      <a16:creationId xmlns:a16="http://schemas.microsoft.com/office/drawing/2014/main" id="{E857786E-2DAE-460C-A1E2-46A3772D06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9" y="2347"/>
                  <a:ext cx="19" cy="2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33" name="Oval 325">
                  <a:extLst>
                    <a:ext uri="{FF2B5EF4-FFF2-40B4-BE49-F238E27FC236}">
                      <a16:creationId xmlns:a16="http://schemas.microsoft.com/office/drawing/2014/main" id="{60DC50F8-C8CD-46D2-8EF4-BD916E9392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9" y="2383"/>
                  <a:ext cx="19" cy="2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34" name="Oval 326">
                  <a:extLst>
                    <a:ext uri="{FF2B5EF4-FFF2-40B4-BE49-F238E27FC236}">
                      <a16:creationId xmlns:a16="http://schemas.microsoft.com/office/drawing/2014/main" id="{145C8419-4D31-4837-B394-B65CF9B0AC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9" y="2421"/>
                  <a:ext cx="19" cy="19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35" name="Oval 327">
                  <a:extLst>
                    <a:ext uri="{FF2B5EF4-FFF2-40B4-BE49-F238E27FC236}">
                      <a16:creationId xmlns:a16="http://schemas.microsoft.com/office/drawing/2014/main" id="{C7CA0100-B200-4F63-BDF7-623950BE29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9" y="2456"/>
                  <a:ext cx="19" cy="19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36" name="Oval 328">
                  <a:extLst>
                    <a:ext uri="{FF2B5EF4-FFF2-40B4-BE49-F238E27FC236}">
                      <a16:creationId xmlns:a16="http://schemas.microsoft.com/office/drawing/2014/main" id="{AF7201BF-D24E-4711-A411-F1939FCB3E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9" y="2492"/>
                  <a:ext cx="19" cy="2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37" name="Oval 329">
                  <a:extLst>
                    <a:ext uri="{FF2B5EF4-FFF2-40B4-BE49-F238E27FC236}">
                      <a16:creationId xmlns:a16="http://schemas.microsoft.com/office/drawing/2014/main" id="{31A81EA7-3BF2-4E1A-BCB4-6F0F385CBF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9" y="2528"/>
                  <a:ext cx="19" cy="2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38" name="Freeform 330">
                  <a:extLst>
                    <a:ext uri="{FF2B5EF4-FFF2-40B4-BE49-F238E27FC236}">
                      <a16:creationId xmlns:a16="http://schemas.microsoft.com/office/drawing/2014/main" id="{53906489-9E2B-44C5-AE98-C0F25904AA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39" y="1544"/>
                  <a:ext cx="398" cy="315"/>
                </a:xfrm>
                <a:custGeom>
                  <a:avLst/>
                  <a:gdLst>
                    <a:gd name="T0" fmla="*/ 168 w 168"/>
                    <a:gd name="T1" fmla="*/ 65 h 133"/>
                    <a:gd name="T2" fmla="*/ 129 w 168"/>
                    <a:gd name="T3" fmla="*/ 27 h 133"/>
                    <a:gd name="T4" fmla="*/ 120 w 168"/>
                    <a:gd name="T5" fmla="*/ 29 h 133"/>
                    <a:gd name="T6" fmla="*/ 82 w 168"/>
                    <a:gd name="T7" fmla="*/ 0 h 133"/>
                    <a:gd name="T8" fmla="*/ 45 w 168"/>
                    <a:gd name="T9" fmla="*/ 28 h 133"/>
                    <a:gd name="T10" fmla="*/ 39 w 168"/>
                    <a:gd name="T11" fmla="*/ 27 h 133"/>
                    <a:gd name="T12" fmla="*/ 0 w 168"/>
                    <a:gd name="T13" fmla="*/ 65 h 133"/>
                    <a:gd name="T14" fmla="*/ 28 w 168"/>
                    <a:gd name="T15" fmla="*/ 94 h 133"/>
                    <a:gd name="T16" fmla="*/ 28 w 168"/>
                    <a:gd name="T17" fmla="*/ 133 h 133"/>
                    <a:gd name="T18" fmla="*/ 140 w 168"/>
                    <a:gd name="T19" fmla="*/ 133 h 133"/>
                    <a:gd name="T20" fmla="*/ 140 w 168"/>
                    <a:gd name="T21" fmla="*/ 94 h 133"/>
                    <a:gd name="T22" fmla="*/ 168 w 168"/>
                    <a:gd name="T23" fmla="*/ 65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8" h="133">
                      <a:moveTo>
                        <a:pt x="168" y="65"/>
                      </a:moveTo>
                      <a:cubicBezTo>
                        <a:pt x="168" y="43"/>
                        <a:pt x="150" y="27"/>
                        <a:pt x="129" y="27"/>
                      </a:cubicBezTo>
                      <a:cubicBezTo>
                        <a:pt x="126" y="27"/>
                        <a:pt x="123" y="28"/>
                        <a:pt x="120" y="29"/>
                      </a:cubicBezTo>
                      <a:cubicBezTo>
                        <a:pt x="115" y="12"/>
                        <a:pt x="100" y="0"/>
                        <a:pt x="82" y="0"/>
                      </a:cubicBezTo>
                      <a:cubicBezTo>
                        <a:pt x="64" y="0"/>
                        <a:pt x="50" y="12"/>
                        <a:pt x="45" y="28"/>
                      </a:cubicBezTo>
                      <a:cubicBezTo>
                        <a:pt x="43" y="28"/>
                        <a:pt x="41" y="27"/>
                        <a:pt x="39" y="27"/>
                      </a:cubicBezTo>
                      <a:cubicBezTo>
                        <a:pt x="18" y="27"/>
                        <a:pt x="0" y="43"/>
                        <a:pt x="0" y="65"/>
                      </a:cubicBezTo>
                      <a:cubicBezTo>
                        <a:pt x="0" y="83"/>
                        <a:pt x="10" y="91"/>
                        <a:pt x="28" y="94"/>
                      </a:cubicBezTo>
                      <a:cubicBezTo>
                        <a:pt x="28" y="133"/>
                        <a:pt x="28" y="133"/>
                        <a:pt x="28" y="133"/>
                      </a:cubicBezTo>
                      <a:cubicBezTo>
                        <a:pt x="140" y="133"/>
                        <a:pt x="140" y="133"/>
                        <a:pt x="140" y="133"/>
                      </a:cubicBezTo>
                      <a:cubicBezTo>
                        <a:pt x="140" y="94"/>
                        <a:pt x="140" y="94"/>
                        <a:pt x="140" y="94"/>
                      </a:cubicBezTo>
                      <a:cubicBezTo>
                        <a:pt x="158" y="91"/>
                        <a:pt x="168" y="83"/>
                        <a:pt x="168" y="6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39" name="Rectangle 331">
                  <a:extLst>
                    <a:ext uri="{FF2B5EF4-FFF2-40B4-BE49-F238E27FC236}">
                      <a16:creationId xmlns:a16="http://schemas.microsoft.com/office/drawing/2014/main" id="{E46268F1-F621-4E8F-8E79-9E68717365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6" y="1823"/>
                  <a:ext cx="265" cy="36"/>
                </a:xfrm>
                <a:prstGeom prst="rect">
                  <a:avLst/>
                </a:prstGeom>
                <a:solidFill>
                  <a:srgbClr val="1750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40" name="Rectangle 332">
                  <a:extLst>
                    <a:ext uri="{FF2B5EF4-FFF2-40B4-BE49-F238E27FC236}">
                      <a16:creationId xmlns:a16="http://schemas.microsoft.com/office/drawing/2014/main" id="{220F9509-279D-4CEE-A164-EF384130FE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6" y="1823"/>
                  <a:ext cx="265" cy="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41" name="Freeform 333">
                  <a:extLst>
                    <a:ext uri="{FF2B5EF4-FFF2-40B4-BE49-F238E27FC236}">
                      <a16:creationId xmlns:a16="http://schemas.microsoft.com/office/drawing/2014/main" id="{1622DB1D-307E-4215-B9E2-BB3AAD25BF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39" y="1544"/>
                  <a:ext cx="199" cy="279"/>
                </a:xfrm>
                <a:custGeom>
                  <a:avLst/>
                  <a:gdLst>
                    <a:gd name="T0" fmla="*/ 82 w 84"/>
                    <a:gd name="T1" fmla="*/ 0 h 118"/>
                    <a:gd name="T2" fmla="*/ 45 w 84"/>
                    <a:gd name="T3" fmla="*/ 28 h 118"/>
                    <a:gd name="T4" fmla="*/ 39 w 84"/>
                    <a:gd name="T5" fmla="*/ 27 h 118"/>
                    <a:gd name="T6" fmla="*/ 0 w 84"/>
                    <a:gd name="T7" fmla="*/ 65 h 118"/>
                    <a:gd name="T8" fmla="*/ 28 w 84"/>
                    <a:gd name="T9" fmla="*/ 94 h 118"/>
                    <a:gd name="T10" fmla="*/ 28 w 84"/>
                    <a:gd name="T11" fmla="*/ 118 h 118"/>
                    <a:gd name="T12" fmla="*/ 84 w 84"/>
                    <a:gd name="T13" fmla="*/ 118 h 118"/>
                    <a:gd name="T14" fmla="*/ 84 w 84"/>
                    <a:gd name="T15" fmla="*/ 0 h 118"/>
                    <a:gd name="T16" fmla="*/ 82 w 84"/>
                    <a:gd name="T17" fmla="*/ 0 h 118"/>
                    <a:gd name="T18" fmla="*/ 82 w 84"/>
                    <a:gd name="T19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4" h="118">
                      <a:moveTo>
                        <a:pt x="82" y="0"/>
                      </a:moveTo>
                      <a:cubicBezTo>
                        <a:pt x="64" y="0"/>
                        <a:pt x="50" y="12"/>
                        <a:pt x="45" y="28"/>
                      </a:cubicBezTo>
                      <a:cubicBezTo>
                        <a:pt x="43" y="28"/>
                        <a:pt x="41" y="27"/>
                        <a:pt x="39" y="27"/>
                      </a:cubicBezTo>
                      <a:cubicBezTo>
                        <a:pt x="18" y="27"/>
                        <a:pt x="0" y="43"/>
                        <a:pt x="0" y="65"/>
                      </a:cubicBezTo>
                      <a:cubicBezTo>
                        <a:pt x="0" y="83"/>
                        <a:pt x="10" y="91"/>
                        <a:pt x="28" y="94"/>
                      </a:cubicBezTo>
                      <a:cubicBezTo>
                        <a:pt x="28" y="118"/>
                        <a:pt x="28" y="118"/>
                        <a:pt x="28" y="118"/>
                      </a:cubicBezTo>
                      <a:cubicBezTo>
                        <a:pt x="84" y="118"/>
                        <a:pt x="84" y="118"/>
                        <a:pt x="84" y="118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3" y="0"/>
                        <a:pt x="83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42" name="Freeform 334">
                  <a:extLst>
                    <a:ext uri="{FF2B5EF4-FFF2-40B4-BE49-F238E27FC236}">
                      <a16:creationId xmlns:a16="http://schemas.microsoft.com/office/drawing/2014/main" id="{4ECB0883-C440-45BF-9EFF-7587EB3AD74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32" y="2032"/>
                  <a:ext cx="138" cy="232"/>
                </a:xfrm>
                <a:custGeom>
                  <a:avLst/>
                  <a:gdLst>
                    <a:gd name="T0" fmla="*/ 58 w 58"/>
                    <a:gd name="T1" fmla="*/ 80 h 98"/>
                    <a:gd name="T2" fmla="*/ 47 w 58"/>
                    <a:gd name="T3" fmla="*/ 98 h 98"/>
                    <a:gd name="T4" fmla="*/ 47 w 58"/>
                    <a:gd name="T5" fmla="*/ 98 h 98"/>
                    <a:gd name="T6" fmla="*/ 58 w 58"/>
                    <a:gd name="T7" fmla="*/ 80 h 98"/>
                    <a:gd name="T8" fmla="*/ 58 w 58"/>
                    <a:gd name="T9" fmla="*/ 80 h 98"/>
                    <a:gd name="T10" fmla="*/ 0 w 58"/>
                    <a:gd name="T11" fmla="*/ 0 h 98"/>
                    <a:gd name="T12" fmla="*/ 0 w 58"/>
                    <a:gd name="T13" fmla="*/ 0 h 98"/>
                    <a:gd name="T14" fmla="*/ 0 w 58"/>
                    <a:gd name="T15" fmla="*/ 0 h 98"/>
                    <a:gd name="T16" fmla="*/ 0 w 58"/>
                    <a:gd name="T17" fmla="*/ 0 h 98"/>
                    <a:gd name="T18" fmla="*/ 0 w 58"/>
                    <a:gd name="T19" fmla="*/ 0 h 98"/>
                    <a:gd name="T20" fmla="*/ 0 w 58"/>
                    <a:gd name="T21" fmla="*/ 0 h 98"/>
                    <a:gd name="T22" fmla="*/ 0 w 58"/>
                    <a:gd name="T23" fmla="*/ 0 h 98"/>
                    <a:gd name="T24" fmla="*/ 0 w 58"/>
                    <a:gd name="T25" fmla="*/ 0 h 98"/>
                    <a:gd name="T26" fmla="*/ 0 w 58"/>
                    <a:gd name="T27" fmla="*/ 0 h 98"/>
                    <a:gd name="T28" fmla="*/ 0 w 58"/>
                    <a:gd name="T29" fmla="*/ 0 h 98"/>
                    <a:gd name="T30" fmla="*/ 0 w 58"/>
                    <a:gd name="T31" fmla="*/ 0 h 98"/>
                    <a:gd name="T32" fmla="*/ 0 w 58"/>
                    <a:gd name="T33" fmla="*/ 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8" h="98">
                      <a:moveTo>
                        <a:pt x="58" y="80"/>
                      </a:moveTo>
                      <a:cubicBezTo>
                        <a:pt x="56" y="88"/>
                        <a:pt x="52" y="94"/>
                        <a:pt x="47" y="98"/>
                      </a:cubicBezTo>
                      <a:cubicBezTo>
                        <a:pt x="47" y="98"/>
                        <a:pt x="47" y="98"/>
                        <a:pt x="47" y="98"/>
                      </a:cubicBezTo>
                      <a:cubicBezTo>
                        <a:pt x="52" y="94"/>
                        <a:pt x="56" y="88"/>
                        <a:pt x="58" y="80"/>
                      </a:cubicBezTo>
                      <a:cubicBezTo>
                        <a:pt x="58" y="80"/>
                        <a:pt x="58" y="80"/>
                        <a:pt x="58" y="8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BF3D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43" name="Freeform 335">
                  <a:extLst>
                    <a:ext uri="{FF2B5EF4-FFF2-40B4-BE49-F238E27FC236}">
                      <a16:creationId xmlns:a16="http://schemas.microsoft.com/office/drawing/2014/main" id="{73795549-EDCA-4CA7-9000-F4C5C616A0B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80" y="2347"/>
                  <a:ext cx="2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  <a:gd name="T3" fmla="*/ 1 w 1"/>
                    <a:gd name="T4" fmla="*/ 1 w 1"/>
                    <a:gd name="T5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BF3D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44" name="Freeform 336">
                  <a:extLst>
                    <a:ext uri="{FF2B5EF4-FFF2-40B4-BE49-F238E27FC236}">
                      <a16:creationId xmlns:a16="http://schemas.microsoft.com/office/drawing/2014/main" id="{EE398D7C-8F2C-4FD7-96E0-CB6F6D6E3F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3" y="2222"/>
                  <a:ext cx="95" cy="83"/>
                </a:xfrm>
                <a:custGeom>
                  <a:avLst/>
                  <a:gdLst>
                    <a:gd name="T0" fmla="*/ 11 w 40"/>
                    <a:gd name="T1" fmla="*/ 0 h 35"/>
                    <a:gd name="T2" fmla="*/ 11 w 40"/>
                    <a:gd name="T3" fmla="*/ 0 h 35"/>
                    <a:gd name="T4" fmla="*/ 0 w 40"/>
                    <a:gd name="T5" fmla="*/ 18 h 35"/>
                    <a:gd name="T6" fmla="*/ 1 w 40"/>
                    <a:gd name="T7" fmla="*/ 18 h 35"/>
                    <a:gd name="T8" fmla="*/ 2 w 40"/>
                    <a:gd name="T9" fmla="*/ 19 h 35"/>
                    <a:gd name="T10" fmla="*/ 3 w 40"/>
                    <a:gd name="T11" fmla="*/ 17 h 35"/>
                    <a:gd name="T12" fmla="*/ 32 w 40"/>
                    <a:gd name="T13" fmla="*/ 35 h 35"/>
                    <a:gd name="T14" fmla="*/ 40 w 40"/>
                    <a:gd name="T15" fmla="*/ 35 h 35"/>
                    <a:gd name="T16" fmla="*/ 40 w 40"/>
                    <a:gd name="T17" fmla="*/ 10 h 35"/>
                    <a:gd name="T18" fmla="*/ 11 w 40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0" h="35">
                      <a:moveTo>
                        <a:pt x="11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9" y="8"/>
                        <a:pt x="5" y="14"/>
                        <a:pt x="0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9"/>
                      </a:cubicBezTo>
                      <a:cubicBezTo>
                        <a:pt x="2" y="18"/>
                        <a:pt x="2" y="18"/>
                        <a:pt x="3" y="17"/>
                      </a:cubicBezTo>
                      <a:cubicBezTo>
                        <a:pt x="6" y="21"/>
                        <a:pt x="17" y="32"/>
                        <a:pt x="32" y="35"/>
                      </a:cubicBezTo>
                      <a:cubicBezTo>
                        <a:pt x="40" y="35"/>
                        <a:pt x="40" y="35"/>
                        <a:pt x="40" y="35"/>
                      </a:cubicBezTo>
                      <a:cubicBezTo>
                        <a:pt x="40" y="10"/>
                        <a:pt x="40" y="10"/>
                        <a:pt x="40" y="10"/>
                      </a:cubicBezTo>
                      <a:cubicBezTo>
                        <a:pt x="29" y="10"/>
                        <a:pt x="20" y="6"/>
                        <a:pt x="11" y="0"/>
                      </a:cubicBezTo>
                    </a:path>
                  </a:pathLst>
                </a:custGeom>
                <a:solidFill>
                  <a:srgbClr val="C1A9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45" name="Freeform 337">
                  <a:extLst>
                    <a:ext uri="{FF2B5EF4-FFF2-40B4-BE49-F238E27FC236}">
                      <a16:creationId xmlns:a16="http://schemas.microsoft.com/office/drawing/2014/main" id="{BF223350-ECC5-4E92-95E8-947088BEDD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7" y="1859"/>
                  <a:ext cx="128" cy="344"/>
                </a:xfrm>
                <a:custGeom>
                  <a:avLst/>
                  <a:gdLst>
                    <a:gd name="T0" fmla="*/ 54 w 54"/>
                    <a:gd name="T1" fmla="*/ 0 h 145"/>
                    <a:gd name="T2" fmla="*/ 33 w 54"/>
                    <a:gd name="T3" fmla="*/ 0 h 145"/>
                    <a:gd name="T4" fmla="*/ 2 w 54"/>
                    <a:gd name="T5" fmla="*/ 73 h 145"/>
                    <a:gd name="T6" fmla="*/ 2 w 54"/>
                    <a:gd name="T7" fmla="*/ 73 h 145"/>
                    <a:gd name="T8" fmla="*/ 2 w 54"/>
                    <a:gd name="T9" fmla="*/ 73 h 145"/>
                    <a:gd name="T10" fmla="*/ 2 w 54"/>
                    <a:gd name="T11" fmla="*/ 73 h 145"/>
                    <a:gd name="T12" fmla="*/ 2 w 54"/>
                    <a:gd name="T13" fmla="*/ 73 h 145"/>
                    <a:gd name="T14" fmla="*/ 2 w 54"/>
                    <a:gd name="T15" fmla="*/ 73 h 145"/>
                    <a:gd name="T16" fmla="*/ 2 w 54"/>
                    <a:gd name="T17" fmla="*/ 73 h 145"/>
                    <a:gd name="T18" fmla="*/ 2 w 54"/>
                    <a:gd name="T19" fmla="*/ 73 h 145"/>
                    <a:gd name="T20" fmla="*/ 2 w 54"/>
                    <a:gd name="T21" fmla="*/ 73 h 145"/>
                    <a:gd name="T22" fmla="*/ 51 w 54"/>
                    <a:gd name="T23" fmla="*/ 145 h 145"/>
                    <a:gd name="T24" fmla="*/ 30 w 54"/>
                    <a:gd name="T25" fmla="*/ 110 h 145"/>
                    <a:gd name="T26" fmla="*/ 29 w 54"/>
                    <a:gd name="T27" fmla="*/ 110 h 145"/>
                    <a:gd name="T28" fmla="*/ 19 w 54"/>
                    <a:gd name="T29" fmla="*/ 95 h 145"/>
                    <a:gd name="T30" fmla="*/ 23 w 54"/>
                    <a:gd name="T31" fmla="*/ 84 h 145"/>
                    <a:gd name="T32" fmla="*/ 54 w 54"/>
                    <a:gd name="T33" fmla="*/ 0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4" h="145">
                      <a:moveTo>
                        <a:pt x="54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14" y="14"/>
                        <a:pt x="0" y="38"/>
                        <a:pt x="2" y="73"/>
                      </a:cubicBezTo>
                      <a:cubicBezTo>
                        <a:pt x="2" y="73"/>
                        <a:pt x="2" y="73"/>
                        <a:pt x="2" y="73"/>
                      </a:cubicBezTo>
                      <a:cubicBezTo>
                        <a:pt x="2" y="73"/>
                        <a:pt x="2" y="73"/>
                        <a:pt x="2" y="73"/>
                      </a:cubicBezTo>
                      <a:cubicBezTo>
                        <a:pt x="2" y="73"/>
                        <a:pt x="2" y="73"/>
                        <a:pt x="2" y="73"/>
                      </a:cubicBezTo>
                      <a:cubicBezTo>
                        <a:pt x="2" y="73"/>
                        <a:pt x="2" y="73"/>
                        <a:pt x="2" y="73"/>
                      </a:cubicBezTo>
                      <a:cubicBezTo>
                        <a:pt x="2" y="73"/>
                        <a:pt x="2" y="73"/>
                        <a:pt x="2" y="73"/>
                      </a:cubicBezTo>
                      <a:cubicBezTo>
                        <a:pt x="2" y="73"/>
                        <a:pt x="2" y="73"/>
                        <a:pt x="2" y="73"/>
                      </a:cubicBezTo>
                      <a:cubicBezTo>
                        <a:pt x="2" y="73"/>
                        <a:pt x="2" y="73"/>
                        <a:pt x="2" y="73"/>
                      </a:cubicBezTo>
                      <a:cubicBezTo>
                        <a:pt x="2" y="73"/>
                        <a:pt x="2" y="73"/>
                        <a:pt x="2" y="73"/>
                      </a:cubicBezTo>
                      <a:cubicBezTo>
                        <a:pt x="5" y="112"/>
                        <a:pt x="24" y="135"/>
                        <a:pt x="51" y="145"/>
                      </a:cubicBezTo>
                      <a:cubicBezTo>
                        <a:pt x="41" y="135"/>
                        <a:pt x="34" y="122"/>
                        <a:pt x="30" y="110"/>
                      </a:cubicBezTo>
                      <a:cubicBezTo>
                        <a:pt x="30" y="110"/>
                        <a:pt x="29" y="110"/>
                        <a:pt x="29" y="110"/>
                      </a:cubicBezTo>
                      <a:cubicBezTo>
                        <a:pt x="23" y="110"/>
                        <a:pt x="19" y="104"/>
                        <a:pt x="19" y="95"/>
                      </a:cubicBezTo>
                      <a:cubicBezTo>
                        <a:pt x="19" y="91"/>
                        <a:pt x="20" y="87"/>
                        <a:pt x="23" y="84"/>
                      </a:cubicBezTo>
                      <a:cubicBezTo>
                        <a:pt x="23" y="74"/>
                        <a:pt x="27" y="24"/>
                        <a:pt x="54" y="0"/>
                      </a:cubicBezTo>
                    </a:path>
                  </a:pathLst>
                </a:custGeom>
                <a:solidFill>
                  <a:srgbClr val="3135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46" name="Freeform 338">
                  <a:extLst>
                    <a:ext uri="{FF2B5EF4-FFF2-40B4-BE49-F238E27FC236}">
                      <a16:creationId xmlns:a16="http://schemas.microsoft.com/office/drawing/2014/main" id="{B4EF5677-2106-4709-B5E2-02DC30EE58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9" y="2004"/>
                  <a:ext cx="159" cy="234"/>
                </a:xfrm>
                <a:custGeom>
                  <a:avLst/>
                  <a:gdLst>
                    <a:gd name="T0" fmla="*/ 67 w 67"/>
                    <a:gd name="T1" fmla="*/ 0 h 99"/>
                    <a:gd name="T2" fmla="*/ 6 w 67"/>
                    <a:gd name="T3" fmla="*/ 23 h 99"/>
                    <a:gd name="T4" fmla="*/ 5 w 67"/>
                    <a:gd name="T5" fmla="*/ 24 h 99"/>
                    <a:gd name="T6" fmla="*/ 0 w 67"/>
                    <a:gd name="T7" fmla="*/ 34 h 99"/>
                    <a:gd name="T8" fmla="*/ 7 w 67"/>
                    <a:gd name="T9" fmla="*/ 45 h 99"/>
                    <a:gd name="T10" fmla="*/ 8 w 67"/>
                    <a:gd name="T11" fmla="*/ 45 h 99"/>
                    <a:gd name="T12" fmla="*/ 10 w 67"/>
                    <a:gd name="T13" fmla="*/ 44 h 99"/>
                    <a:gd name="T14" fmla="*/ 11 w 67"/>
                    <a:gd name="T15" fmla="*/ 46 h 99"/>
                    <a:gd name="T16" fmla="*/ 67 w 67"/>
                    <a:gd name="T17" fmla="*/ 99 h 99"/>
                    <a:gd name="T18" fmla="*/ 67 w 67"/>
                    <a:gd name="T1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7" h="99">
                      <a:moveTo>
                        <a:pt x="67" y="0"/>
                      </a:moveTo>
                      <a:cubicBezTo>
                        <a:pt x="46" y="13"/>
                        <a:pt x="18" y="20"/>
                        <a:pt x="6" y="23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2" y="25"/>
                        <a:pt x="0" y="29"/>
                        <a:pt x="0" y="34"/>
                      </a:cubicBezTo>
                      <a:cubicBezTo>
                        <a:pt x="0" y="40"/>
                        <a:pt x="3" y="45"/>
                        <a:pt x="7" y="45"/>
                      </a:cubicBezTo>
                      <a:cubicBezTo>
                        <a:pt x="7" y="45"/>
                        <a:pt x="8" y="45"/>
                        <a:pt x="8" y="45"/>
                      </a:cubicBezTo>
                      <a:cubicBezTo>
                        <a:pt x="10" y="44"/>
                        <a:pt x="10" y="44"/>
                        <a:pt x="10" y="44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19" y="71"/>
                        <a:pt x="40" y="98"/>
                        <a:pt x="67" y="99"/>
                      </a:cubicBezTo>
                      <a:cubicBezTo>
                        <a:pt x="67" y="0"/>
                        <a:pt x="67" y="0"/>
                        <a:pt x="67" y="0"/>
                      </a:cubicBezTo>
                    </a:path>
                  </a:pathLst>
                </a:custGeom>
                <a:solidFill>
                  <a:srgbClr val="D9C3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47" name="Freeform 339">
                  <a:extLst>
                    <a:ext uri="{FF2B5EF4-FFF2-40B4-BE49-F238E27FC236}">
                      <a16:creationId xmlns:a16="http://schemas.microsoft.com/office/drawing/2014/main" id="{8D565E81-3B72-4255-BE13-091CE3C7B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2" y="2058"/>
                  <a:ext cx="166" cy="187"/>
                </a:xfrm>
                <a:custGeom>
                  <a:avLst/>
                  <a:gdLst>
                    <a:gd name="T0" fmla="*/ 4 w 70"/>
                    <a:gd name="T1" fmla="*/ 0 h 79"/>
                    <a:gd name="T2" fmla="*/ 0 w 70"/>
                    <a:gd name="T3" fmla="*/ 11 h 79"/>
                    <a:gd name="T4" fmla="*/ 10 w 70"/>
                    <a:gd name="T5" fmla="*/ 26 h 79"/>
                    <a:gd name="T6" fmla="*/ 11 w 70"/>
                    <a:gd name="T7" fmla="*/ 26 h 79"/>
                    <a:gd name="T8" fmla="*/ 32 w 70"/>
                    <a:gd name="T9" fmla="*/ 61 h 79"/>
                    <a:gd name="T10" fmla="*/ 32 w 70"/>
                    <a:gd name="T11" fmla="*/ 61 h 79"/>
                    <a:gd name="T12" fmla="*/ 41 w 70"/>
                    <a:gd name="T13" fmla="*/ 69 h 79"/>
                    <a:gd name="T14" fmla="*/ 41 w 70"/>
                    <a:gd name="T15" fmla="*/ 69 h 79"/>
                    <a:gd name="T16" fmla="*/ 41 w 70"/>
                    <a:gd name="T17" fmla="*/ 69 h 79"/>
                    <a:gd name="T18" fmla="*/ 70 w 70"/>
                    <a:gd name="T19" fmla="*/ 79 h 79"/>
                    <a:gd name="T20" fmla="*/ 70 w 70"/>
                    <a:gd name="T21" fmla="*/ 76 h 79"/>
                    <a:gd name="T22" fmla="*/ 14 w 70"/>
                    <a:gd name="T23" fmla="*/ 23 h 79"/>
                    <a:gd name="T24" fmla="*/ 13 w 70"/>
                    <a:gd name="T25" fmla="*/ 21 h 79"/>
                    <a:gd name="T26" fmla="*/ 11 w 70"/>
                    <a:gd name="T27" fmla="*/ 22 h 79"/>
                    <a:gd name="T28" fmla="*/ 10 w 70"/>
                    <a:gd name="T29" fmla="*/ 22 h 79"/>
                    <a:gd name="T30" fmla="*/ 3 w 70"/>
                    <a:gd name="T31" fmla="*/ 11 h 79"/>
                    <a:gd name="T32" fmla="*/ 8 w 70"/>
                    <a:gd name="T33" fmla="*/ 1 h 79"/>
                    <a:gd name="T34" fmla="*/ 9 w 70"/>
                    <a:gd name="T35" fmla="*/ 0 h 79"/>
                    <a:gd name="T36" fmla="*/ 4 w 70"/>
                    <a:gd name="T37" fmla="*/ 1 h 79"/>
                    <a:gd name="T38" fmla="*/ 4 w 70"/>
                    <a:gd name="T39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0" h="79">
                      <a:moveTo>
                        <a:pt x="4" y="0"/>
                      </a:moveTo>
                      <a:cubicBezTo>
                        <a:pt x="1" y="3"/>
                        <a:pt x="0" y="7"/>
                        <a:pt x="0" y="11"/>
                      </a:cubicBezTo>
                      <a:cubicBezTo>
                        <a:pt x="0" y="20"/>
                        <a:pt x="4" y="26"/>
                        <a:pt x="10" y="26"/>
                      </a:cubicBezTo>
                      <a:cubicBezTo>
                        <a:pt x="10" y="26"/>
                        <a:pt x="11" y="26"/>
                        <a:pt x="11" y="26"/>
                      </a:cubicBezTo>
                      <a:cubicBezTo>
                        <a:pt x="15" y="38"/>
                        <a:pt x="22" y="51"/>
                        <a:pt x="32" y="61"/>
                      </a:cubicBezTo>
                      <a:cubicBezTo>
                        <a:pt x="32" y="61"/>
                        <a:pt x="32" y="61"/>
                        <a:pt x="32" y="61"/>
                      </a:cubicBezTo>
                      <a:cubicBezTo>
                        <a:pt x="35" y="64"/>
                        <a:pt x="38" y="67"/>
                        <a:pt x="41" y="69"/>
                      </a:cubicBezTo>
                      <a:cubicBezTo>
                        <a:pt x="41" y="69"/>
                        <a:pt x="41" y="69"/>
                        <a:pt x="41" y="69"/>
                      </a:cubicBezTo>
                      <a:cubicBezTo>
                        <a:pt x="41" y="69"/>
                        <a:pt x="41" y="69"/>
                        <a:pt x="41" y="69"/>
                      </a:cubicBezTo>
                      <a:cubicBezTo>
                        <a:pt x="50" y="75"/>
                        <a:pt x="59" y="79"/>
                        <a:pt x="70" y="79"/>
                      </a:cubicBezTo>
                      <a:cubicBezTo>
                        <a:pt x="70" y="76"/>
                        <a:pt x="70" y="76"/>
                        <a:pt x="70" y="76"/>
                      </a:cubicBezTo>
                      <a:cubicBezTo>
                        <a:pt x="43" y="75"/>
                        <a:pt x="22" y="48"/>
                        <a:pt x="14" y="23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11" y="22"/>
                        <a:pt x="10" y="22"/>
                        <a:pt x="10" y="22"/>
                      </a:cubicBezTo>
                      <a:cubicBezTo>
                        <a:pt x="6" y="22"/>
                        <a:pt x="3" y="17"/>
                        <a:pt x="3" y="11"/>
                      </a:cubicBezTo>
                      <a:cubicBezTo>
                        <a:pt x="3" y="6"/>
                        <a:pt x="5" y="2"/>
                        <a:pt x="8" y="1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0"/>
                      </a:cubicBezTo>
                    </a:path>
                  </a:pathLst>
                </a:custGeom>
                <a:solidFill>
                  <a:srgbClr val="C1A9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48" name="Freeform 340">
                  <a:extLst>
                    <a:ext uri="{FF2B5EF4-FFF2-40B4-BE49-F238E27FC236}">
                      <a16:creationId xmlns:a16="http://schemas.microsoft.com/office/drawing/2014/main" id="{70046ABD-55E8-43C2-B035-6A01B3B251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2" y="1859"/>
                  <a:ext cx="156" cy="201"/>
                </a:xfrm>
                <a:custGeom>
                  <a:avLst/>
                  <a:gdLst>
                    <a:gd name="T0" fmla="*/ 66 w 66"/>
                    <a:gd name="T1" fmla="*/ 0 h 85"/>
                    <a:gd name="T2" fmla="*/ 31 w 66"/>
                    <a:gd name="T3" fmla="*/ 0 h 85"/>
                    <a:gd name="T4" fmla="*/ 0 w 66"/>
                    <a:gd name="T5" fmla="*/ 84 h 85"/>
                    <a:gd name="T6" fmla="*/ 0 w 66"/>
                    <a:gd name="T7" fmla="*/ 85 h 85"/>
                    <a:gd name="T8" fmla="*/ 5 w 66"/>
                    <a:gd name="T9" fmla="*/ 84 h 85"/>
                    <a:gd name="T10" fmla="*/ 66 w 66"/>
                    <a:gd name="T11" fmla="*/ 61 h 85"/>
                    <a:gd name="T12" fmla="*/ 66 w 66"/>
                    <a:gd name="T13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85">
                      <a:moveTo>
                        <a:pt x="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4" y="24"/>
                        <a:pt x="0" y="74"/>
                        <a:pt x="0" y="84"/>
                      </a:cubicBezTo>
                      <a:cubicBezTo>
                        <a:pt x="0" y="85"/>
                        <a:pt x="0" y="85"/>
                        <a:pt x="0" y="85"/>
                      </a:cubicBezTo>
                      <a:cubicBezTo>
                        <a:pt x="0" y="85"/>
                        <a:pt x="2" y="85"/>
                        <a:pt x="5" y="84"/>
                      </a:cubicBezTo>
                      <a:cubicBezTo>
                        <a:pt x="17" y="81"/>
                        <a:pt x="45" y="74"/>
                        <a:pt x="66" y="61"/>
                      </a:cubicBezTo>
                      <a:cubicBezTo>
                        <a:pt x="66" y="0"/>
                        <a:pt x="66" y="0"/>
                        <a:pt x="66" y="0"/>
                      </a:cubicBezTo>
                    </a:path>
                  </a:pathLst>
                </a:custGeom>
                <a:solidFill>
                  <a:srgbClr val="3135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49" name="Freeform 341">
                  <a:extLst>
                    <a:ext uri="{FF2B5EF4-FFF2-40B4-BE49-F238E27FC236}">
                      <a16:creationId xmlns:a16="http://schemas.microsoft.com/office/drawing/2014/main" id="{C6819214-36DB-4DB1-B274-FEA288033A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52" y="2264"/>
                  <a:ext cx="286" cy="292"/>
                </a:xfrm>
                <a:custGeom>
                  <a:avLst/>
                  <a:gdLst>
                    <a:gd name="T0" fmla="*/ 82 w 121"/>
                    <a:gd name="T1" fmla="*/ 0 h 123"/>
                    <a:gd name="T2" fmla="*/ 81 w 121"/>
                    <a:gd name="T3" fmla="*/ 0 h 123"/>
                    <a:gd name="T4" fmla="*/ 81 w 121"/>
                    <a:gd name="T5" fmla="*/ 0 h 123"/>
                    <a:gd name="T6" fmla="*/ 81 w 121"/>
                    <a:gd name="T7" fmla="*/ 0 h 123"/>
                    <a:gd name="T8" fmla="*/ 13 w 121"/>
                    <a:gd name="T9" fmla="*/ 35 h 123"/>
                    <a:gd name="T10" fmla="*/ 13 w 121"/>
                    <a:gd name="T11" fmla="*/ 35 h 123"/>
                    <a:gd name="T12" fmla="*/ 12 w 121"/>
                    <a:gd name="T13" fmla="*/ 35 h 123"/>
                    <a:gd name="T14" fmla="*/ 12 w 121"/>
                    <a:gd name="T15" fmla="*/ 35 h 123"/>
                    <a:gd name="T16" fmla="*/ 12 w 121"/>
                    <a:gd name="T17" fmla="*/ 35 h 123"/>
                    <a:gd name="T18" fmla="*/ 12 w 121"/>
                    <a:gd name="T19" fmla="*/ 35 h 123"/>
                    <a:gd name="T20" fmla="*/ 0 w 121"/>
                    <a:gd name="T21" fmla="*/ 84 h 123"/>
                    <a:gd name="T22" fmla="*/ 1 w 121"/>
                    <a:gd name="T23" fmla="*/ 123 h 123"/>
                    <a:gd name="T24" fmla="*/ 121 w 121"/>
                    <a:gd name="T25" fmla="*/ 123 h 123"/>
                    <a:gd name="T26" fmla="*/ 121 w 121"/>
                    <a:gd name="T27" fmla="*/ 120 h 123"/>
                    <a:gd name="T28" fmla="*/ 117 w 121"/>
                    <a:gd name="T29" fmla="*/ 115 h 123"/>
                    <a:gd name="T30" fmla="*/ 121 w 121"/>
                    <a:gd name="T31" fmla="*/ 111 h 123"/>
                    <a:gd name="T32" fmla="*/ 121 w 121"/>
                    <a:gd name="T33" fmla="*/ 104 h 123"/>
                    <a:gd name="T34" fmla="*/ 117 w 121"/>
                    <a:gd name="T35" fmla="*/ 100 h 123"/>
                    <a:gd name="T36" fmla="*/ 121 w 121"/>
                    <a:gd name="T37" fmla="*/ 96 h 123"/>
                    <a:gd name="T38" fmla="*/ 121 w 121"/>
                    <a:gd name="T39" fmla="*/ 89 h 123"/>
                    <a:gd name="T40" fmla="*/ 117 w 121"/>
                    <a:gd name="T41" fmla="*/ 85 h 123"/>
                    <a:gd name="T42" fmla="*/ 121 w 121"/>
                    <a:gd name="T43" fmla="*/ 81 h 123"/>
                    <a:gd name="T44" fmla="*/ 121 w 121"/>
                    <a:gd name="T45" fmla="*/ 74 h 123"/>
                    <a:gd name="T46" fmla="*/ 117 w 121"/>
                    <a:gd name="T47" fmla="*/ 70 h 123"/>
                    <a:gd name="T48" fmla="*/ 121 w 121"/>
                    <a:gd name="T49" fmla="*/ 66 h 123"/>
                    <a:gd name="T50" fmla="*/ 121 w 121"/>
                    <a:gd name="T51" fmla="*/ 59 h 123"/>
                    <a:gd name="T52" fmla="*/ 117 w 121"/>
                    <a:gd name="T53" fmla="*/ 55 h 123"/>
                    <a:gd name="T54" fmla="*/ 121 w 121"/>
                    <a:gd name="T55" fmla="*/ 50 h 123"/>
                    <a:gd name="T56" fmla="*/ 121 w 121"/>
                    <a:gd name="T57" fmla="*/ 44 h 123"/>
                    <a:gd name="T58" fmla="*/ 117 w 121"/>
                    <a:gd name="T59" fmla="*/ 39 h 123"/>
                    <a:gd name="T60" fmla="*/ 121 w 121"/>
                    <a:gd name="T61" fmla="*/ 35 h 123"/>
                    <a:gd name="T62" fmla="*/ 121 w 121"/>
                    <a:gd name="T63" fmla="*/ 33 h 123"/>
                    <a:gd name="T64" fmla="*/ 113 w 121"/>
                    <a:gd name="T65" fmla="*/ 33 h 123"/>
                    <a:gd name="T66" fmla="*/ 100 w 121"/>
                    <a:gd name="T67" fmla="*/ 37 h 123"/>
                    <a:gd name="T68" fmla="*/ 77 w 121"/>
                    <a:gd name="T69" fmla="*/ 15 h 123"/>
                    <a:gd name="T70" fmla="*/ 82 w 121"/>
                    <a:gd name="T71" fmla="*/ 3 h 123"/>
                    <a:gd name="T72" fmla="*/ 83 w 121"/>
                    <a:gd name="T73" fmla="*/ 1 h 123"/>
                    <a:gd name="T74" fmla="*/ 82 w 121"/>
                    <a:gd name="T75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1" h="123">
                      <a:moveTo>
                        <a:pt x="82" y="0"/>
                      </a:moveTo>
                      <a:cubicBezTo>
                        <a:pt x="82" y="0"/>
                        <a:pt x="82" y="0"/>
                        <a:pt x="81" y="0"/>
                      </a:cubicBez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47" y="9"/>
                        <a:pt x="22" y="25"/>
                        <a:pt x="13" y="35"/>
                      </a:cubicBezTo>
                      <a:cubicBezTo>
                        <a:pt x="13" y="35"/>
                        <a:pt x="13" y="35"/>
                        <a:pt x="13" y="35"/>
                      </a:cubicBezTo>
                      <a:cubicBezTo>
                        <a:pt x="13" y="35"/>
                        <a:pt x="12" y="35"/>
                        <a:pt x="12" y="35"/>
                      </a:cubicBezTo>
                      <a:cubicBezTo>
                        <a:pt x="12" y="35"/>
                        <a:pt x="12" y="35"/>
                        <a:pt x="12" y="35"/>
                      </a:cubicBezTo>
                      <a:cubicBezTo>
                        <a:pt x="12" y="35"/>
                        <a:pt x="12" y="35"/>
                        <a:pt x="12" y="35"/>
                      </a:cubicBezTo>
                      <a:cubicBezTo>
                        <a:pt x="12" y="35"/>
                        <a:pt x="12" y="35"/>
                        <a:pt x="12" y="35"/>
                      </a:cubicBezTo>
                      <a:cubicBezTo>
                        <a:pt x="2" y="45"/>
                        <a:pt x="0" y="64"/>
                        <a:pt x="0" y="84"/>
                      </a:cubicBezTo>
                      <a:cubicBezTo>
                        <a:pt x="0" y="98"/>
                        <a:pt x="1" y="112"/>
                        <a:pt x="1" y="123"/>
                      </a:cubicBezTo>
                      <a:cubicBezTo>
                        <a:pt x="121" y="123"/>
                        <a:pt x="121" y="123"/>
                        <a:pt x="121" y="123"/>
                      </a:cubicBezTo>
                      <a:cubicBezTo>
                        <a:pt x="121" y="120"/>
                        <a:pt x="121" y="120"/>
                        <a:pt x="121" y="120"/>
                      </a:cubicBezTo>
                      <a:cubicBezTo>
                        <a:pt x="118" y="119"/>
                        <a:pt x="117" y="118"/>
                        <a:pt x="117" y="115"/>
                      </a:cubicBezTo>
                      <a:cubicBezTo>
                        <a:pt x="117" y="113"/>
                        <a:pt x="118" y="111"/>
                        <a:pt x="121" y="111"/>
                      </a:cubicBezTo>
                      <a:cubicBezTo>
                        <a:pt x="121" y="104"/>
                        <a:pt x="121" y="104"/>
                        <a:pt x="121" y="104"/>
                      </a:cubicBezTo>
                      <a:cubicBezTo>
                        <a:pt x="118" y="104"/>
                        <a:pt x="117" y="102"/>
                        <a:pt x="117" y="100"/>
                      </a:cubicBezTo>
                      <a:cubicBezTo>
                        <a:pt x="117" y="98"/>
                        <a:pt x="118" y="96"/>
                        <a:pt x="121" y="96"/>
                      </a:cubicBezTo>
                      <a:cubicBezTo>
                        <a:pt x="121" y="89"/>
                        <a:pt x="121" y="89"/>
                        <a:pt x="121" y="89"/>
                      </a:cubicBezTo>
                      <a:cubicBezTo>
                        <a:pt x="118" y="89"/>
                        <a:pt x="117" y="87"/>
                        <a:pt x="117" y="85"/>
                      </a:cubicBezTo>
                      <a:cubicBezTo>
                        <a:pt x="117" y="83"/>
                        <a:pt x="118" y="81"/>
                        <a:pt x="121" y="81"/>
                      </a:cubicBezTo>
                      <a:cubicBezTo>
                        <a:pt x="121" y="74"/>
                        <a:pt x="121" y="74"/>
                        <a:pt x="121" y="74"/>
                      </a:cubicBezTo>
                      <a:cubicBezTo>
                        <a:pt x="118" y="74"/>
                        <a:pt x="117" y="72"/>
                        <a:pt x="117" y="70"/>
                      </a:cubicBezTo>
                      <a:cubicBezTo>
                        <a:pt x="117" y="68"/>
                        <a:pt x="118" y="66"/>
                        <a:pt x="121" y="66"/>
                      </a:cubicBezTo>
                      <a:cubicBezTo>
                        <a:pt x="121" y="59"/>
                        <a:pt x="121" y="59"/>
                        <a:pt x="121" y="59"/>
                      </a:cubicBezTo>
                      <a:cubicBezTo>
                        <a:pt x="118" y="59"/>
                        <a:pt x="117" y="57"/>
                        <a:pt x="117" y="55"/>
                      </a:cubicBezTo>
                      <a:cubicBezTo>
                        <a:pt x="117" y="52"/>
                        <a:pt x="118" y="51"/>
                        <a:pt x="121" y="50"/>
                      </a:cubicBezTo>
                      <a:cubicBezTo>
                        <a:pt x="121" y="44"/>
                        <a:pt x="121" y="44"/>
                        <a:pt x="121" y="44"/>
                      </a:cubicBezTo>
                      <a:cubicBezTo>
                        <a:pt x="118" y="43"/>
                        <a:pt x="117" y="42"/>
                        <a:pt x="117" y="39"/>
                      </a:cubicBezTo>
                      <a:cubicBezTo>
                        <a:pt x="117" y="37"/>
                        <a:pt x="118" y="35"/>
                        <a:pt x="121" y="35"/>
                      </a:cubicBezTo>
                      <a:cubicBezTo>
                        <a:pt x="121" y="33"/>
                        <a:pt x="121" y="33"/>
                        <a:pt x="121" y="33"/>
                      </a:cubicBezTo>
                      <a:cubicBezTo>
                        <a:pt x="118" y="33"/>
                        <a:pt x="115" y="33"/>
                        <a:pt x="113" y="33"/>
                      </a:cubicBezTo>
                      <a:cubicBezTo>
                        <a:pt x="109" y="35"/>
                        <a:pt x="105" y="37"/>
                        <a:pt x="100" y="37"/>
                      </a:cubicBezTo>
                      <a:cubicBezTo>
                        <a:pt x="88" y="37"/>
                        <a:pt x="77" y="27"/>
                        <a:pt x="77" y="15"/>
                      </a:cubicBezTo>
                      <a:cubicBezTo>
                        <a:pt x="77" y="10"/>
                        <a:pt x="80" y="6"/>
                        <a:pt x="82" y="3"/>
                      </a:cubicBezTo>
                      <a:cubicBezTo>
                        <a:pt x="82" y="2"/>
                        <a:pt x="82" y="1"/>
                        <a:pt x="83" y="1"/>
                      </a:cubicBezTo>
                      <a:cubicBezTo>
                        <a:pt x="83" y="0"/>
                        <a:pt x="82" y="0"/>
                        <a:pt x="82" y="0"/>
                      </a:cubicBezTo>
                    </a:path>
                  </a:pathLst>
                </a:custGeom>
                <a:solidFill>
                  <a:srgbClr val="1444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50" name="Freeform 342">
                  <a:extLst>
                    <a:ext uri="{FF2B5EF4-FFF2-40B4-BE49-F238E27FC236}">
                      <a16:creationId xmlns:a16="http://schemas.microsoft.com/office/drawing/2014/main" id="{01EC448D-CF1A-4864-9FC9-2E18BA9EA3D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46" y="2262"/>
                  <a:ext cx="92" cy="81"/>
                </a:xfrm>
                <a:custGeom>
                  <a:avLst/>
                  <a:gdLst>
                    <a:gd name="T0" fmla="*/ 39 w 39"/>
                    <a:gd name="T1" fmla="*/ 27 h 34"/>
                    <a:gd name="T2" fmla="*/ 31 w 39"/>
                    <a:gd name="T3" fmla="*/ 34 h 34"/>
                    <a:gd name="T4" fmla="*/ 39 w 39"/>
                    <a:gd name="T5" fmla="*/ 34 h 34"/>
                    <a:gd name="T6" fmla="*/ 39 w 39"/>
                    <a:gd name="T7" fmla="*/ 27 h 34"/>
                    <a:gd name="T8" fmla="*/ 2 w 39"/>
                    <a:gd name="T9" fmla="*/ 0 h 34"/>
                    <a:gd name="T10" fmla="*/ 1 w 39"/>
                    <a:gd name="T11" fmla="*/ 2 h 34"/>
                    <a:gd name="T12" fmla="*/ 0 w 39"/>
                    <a:gd name="T13" fmla="*/ 4 h 34"/>
                    <a:gd name="T14" fmla="*/ 0 w 39"/>
                    <a:gd name="T15" fmla="*/ 4 h 34"/>
                    <a:gd name="T16" fmla="*/ 29 w 39"/>
                    <a:gd name="T17" fmla="*/ 22 h 34"/>
                    <a:gd name="T18" fmla="*/ 39 w 39"/>
                    <a:gd name="T19" fmla="*/ 22 h 34"/>
                    <a:gd name="T20" fmla="*/ 39 w 39"/>
                    <a:gd name="T21" fmla="*/ 18 h 34"/>
                    <a:gd name="T22" fmla="*/ 31 w 39"/>
                    <a:gd name="T23" fmla="*/ 18 h 34"/>
                    <a:gd name="T24" fmla="*/ 2 w 39"/>
                    <a:gd name="T2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9" h="34">
                      <a:moveTo>
                        <a:pt x="39" y="27"/>
                      </a:moveTo>
                      <a:cubicBezTo>
                        <a:pt x="37" y="30"/>
                        <a:pt x="34" y="32"/>
                        <a:pt x="31" y="34"/>
                      </a:cubicBezTo>
                      <a:cubicBezTo>
                        <a:pt x="33" y="34"/>
                        <a:pt x="36" y="34"/>
                        <a:pt x="39" y="34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moveTo>
                        <a:pt x="2" y="0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3" y="8"/>
                        <a:pt x="14" y="19"/>
                        <a:pt x="2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18"/>
                        <a:pt x="39" y="18"/>
                        <a:pt x="39" y="18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cubicBezTo>
                        <a:pt x="16" y="15"/>
                        <a:pt x="5" y="4"/>
                        <a:pt x="2" y="0"/>
                      </a:cubicBezTo>
                    </a:path>
                  </a:pathLst>
                </a:custGeom>
                <a:solidFill>
                  <a:srgbClr val="2B86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51" name="Freeform 343">
                  <a:extLst>
                    <a:ext uri="{FF2B5EF4-FFF2-40B4-BE49-F238E27FC236}">
                      <a16:creationId xmlns:a16="http://schemas.microsoft.com/office/drawing/2014/main" id="{400E9CD9-CCAB-43E5-9EE4-3933FC283D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4" y="2271"/>
                  <a:ext cx="104" cy="81"/>
                </a:xfrm>
                <a:custGeom>
                  <a:avLst/>
                  <a:gdLst>
                    <a:gd name="T0" fmla="*/ 5 w 44"/>
                    <a:gd name="T1" fmla="*/ 0 h 34"/>
                    <a:gd name="T2" fmla="*/ 5 w 44"/>
                    <a:gd name="T3" fmla="*/ 0 h 34"/>
                    <a:gd name="T4" fmla="*/ 0 w 44"/>
                    <a:gd name="T5" fmla="*/ 12 h 34"/>
                    <a:gd name="T6" fmla="*/ 23 w 44"/>
                    <a:gd name="T7" fmla="*/ 34 h 34"/>
                    <a:gd name="T8" fmla="*/ 36 w 44"/>
                    <a:gd name="T9" fmla="*/ 30 h 34"/>
                    <a:gd name="T10" fmla="*/ 44 w 44"/>
                    <a:gd name="T11" fmla="*/ 23 h 34"/>
                    <a:gd name="T12" fmla="*/ 44 w 44"/>
                    <a:gd name="T13" fmla="*/ 18 h 34"/>
                    <a:gd name="T14" fmla="*/ 34 w 44"/>
                    <a:gd name="T15" fmla="*/ 18 h 34"/>
                    <a:gd name="T16" fmla="*/ 5 w 44"/>
                    <a:gd name="T1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34">
                      <a:moveTo>
                        <a:pt x="5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3"/>
                        <a:pt x="0" y="7"/>
                        <a:pt x="0" y="12"/>
                      </a:cubicBezTo>
                      <a:cubicBezTo>
                        <a:pt x="0" y="24"/>
                        <a:pt x="11" y="34"/>
                        <a:pt x="23" y="34"/>
                      </a:cubicBezTo>
                      <a:cubicBezTo>
                        <a:pt x="28" y="34"/>
                        <a:pt x="32" y="32"/>
                        <a:pt x="36" y="30"/>
                      </a:cubicBezTo>
                      <a:cubicBezTo>
                        <a:pt x="39" y="28"/>
                        <a:pt x="42" y="26"/>
                        <a:pt x="44" y="23"/>
                      </a:cubicBezTo>
                      <a:cubicBezTo>
                        <a:pt x="44" y="18"/>
                        <a:pt x="44" y="18"/>
                        <a:pt x="44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19" y="15"/>
                        <a:pt x="8" y="4"/>
                        <a:pt x="5" y="0"/>
                      </a:cubicBezTo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52" name="Freeform 344">
                  <a:extLst>
                    <a:ext uri="{FF2B5EF4-FFF2-40B4-BE49-F238E27FC236}">
                      <a16:creationId xmlns:a16="http://schemas.microsoft.com/office/drawing/2014/main" id="{FFF4E376-469A-47DF-B06D-EC27F47BD3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9" y="2347"/>
                  <a:ext cx="9" cy="22"/>
                </a:xfrm>
                <a:custGeom>
                  <a:avLst/>
                  <a:gdLst>
                    <a:gd name="T0" fmla="*/ 4 w 4"/>
                    <a:gd name="T1" fmla="*/ 0 h 9"/>
                    <a:gd name="T2" fmla="*/ 0 w 4"/>
                    <a:gd name="T3" fmla="*/ 4 h 9"/>
                    <a:gd name="T4" fmla="*/ 4 w 4"/>
                    <a:gd name="T5" fmla="*/ 9 h 9"/>
                    <a:gd name="T6" fmla="*/ 4 w 4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9">
                      <a:moveTo>
                        <a:pt x="4" y="0"/>
                      </a:moveTo>
                      <a:cubicBezTo>
                        <a:pt x="1" y="0"/>
                        <a:pt x="0" y="2"/>
                        <a:pt x="0" y="4"/>
                      </a:cubicBezTo>
                      <a:cubicBezTo>
                        <a:pt x="0" y="7"/>
                        <a:pt x="1" y="8"/>
                        <a:pt x="4" y="9"/>
                      </a:cubicBez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53" name="Freeform 345">
                  <a:extLst>
                    <a:ext uri="{FF2B5EF4-FFF2-40B4-BE49-F238E27FC236}">
                      <a16:creationId xmlns:a16="http://schemas.microsoft.com/office/drawing/2014/main" id="{380199DB-D23C-406F-89D9-681FA60A38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9" y="2383"/>
                  <a:ext cx="9" cy="21"/>
                </a:xfrm>
                <a:custGeom>
                  <a:avLst/>
                  <a:gdLst>
                    <a:gd name="T0" fmla="*/ 4 w 4"/>
                    <a:gd name="T1" fmla="*/ 0 h 9"/>
                    <a:gd name="T2" fmla="*/ 0 w 4"/>
                    <a:gd name="T3" fmla="*/ 5 h 9"/>
                    <a:gd name="T4" fmla="*/ 4 w 4"/>
                    <a:gd name="T5" fmla="*/ 9 h 9"/>
                    <a:gd name="T6" fmla="*/ 4 w 4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9">
                      <a:moveTo>
                        <a:pt x="4" y="0"/>
                      </a:moveTo>
                      <a:cubicBezTo>
                        <a:pt x="1" y="1"/>
                        <a:pt x="0" y="2"/>
                        <a:pt x="0" y="5"/>
                      </a:cubicBezTo>
                      <a:cubicBezTo>
                        <a:pt x="0" y="7"/>
                        <a:pt x="1" y="9"/>
                        <a:pt x="4" y="9"/>
                      </a:cubicBez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54" name="Freeform 346">
                  <a:extLst>
                    <a:ext uri="{FF2B5EF4-FFF2-40B4-BE49-F238E27FC236}">
                      <a16:creationId xmlns:a16="http://schemas.microsoft.com/office/drawing/2014/main" id="{A47A129B-323A-4A12-941A-168D895C8E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9" y="2421"/>
                  <a:ext cx="9" cy="19"/>
                </a:xfrm>
                <a:custGeom>
                  <a:avLst/>
                  <a:gdLst>
                    <a:gd name="T0" fmla="*/ 4 w 4"/>
                    <a:gd name="T1" fmla="*/ 0 h 8"/>
                    <a:gd name="T2" fmla="*/ 0 w 4"/>
                    <a:gd name="T3" fmla="*/ 4 h 8"/>
                    <a:gd name="T4" fmla="*/ 4 w 4"/>
                    <a:gd name="T5" fmla="*/ 8 h 8"/>
                    <a:gd name="T6" fmla="*/ 4 w 4"/>
                    <a:gd name="T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8">
                      <a:moveTo>
                        <a:pt x="4" y="0"/>
                      </a:moveTo>
                      <a:cubicBezTo>
                        <a:pt x="1" y="0"/>
                        <a:pt x="0" y="2"/>
                        <a:pt x="0" y="4"/>
                      </a:cubicBezTo>
                      <a:cubicBezTo>
                        <a:pt x="0" y="6"/>
                        <a:pt x="1" y="8"/>
                        <a:pt x="4" y="8"/>
                      </a:cubicBez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55" name="Freeform 347">
                  <a:extLst>
                    <a:ext uri="{FF2B5EF4-FFF2-40B4-BE49-F238E27FC236}">
                      <a16:creationId xmlns:a16="http://schemas.microsoft.com/office/drawing/2014/main" id="{AF01F661-6786-49E8-A110-09AE62EBBA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9" y="2456"/>
                  <a:ext cx="9" cy="19"/>
                </a:xfrm>
                <a:custGeom>
                  <a:avLst/>
                  <a:gdLst>
                    <a:gd name="T0" fmla="*/ 4 w 4"/>
                    <a:gd name="T1" fmla="*/ 0 h 8"/>
                    <a:gd name="T2" fmla="*/ 0 w 4"/>
                    <a:gd name="T3" fmla="*/ 4 h 8"/>
                    <a:gd name="T4" fmla="*/ 4 w 4"/>
                    <a:gd name="T5" fmla="*/ 8 h 8"/>
                    <a:gd name="T6" fmla="*/ 4 w 4"/>
                    <a:gd name="T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8">
                      <a:moveTo>
                        <a:pt x="4" y="0"/>
                      </a:moveTo>
                      <a:cubicBezTo>
                        <a:pt x="1" y="0"/>
                        <a:pt x="0" y="2"/>
                        <a:pt x="0" y="4"/>
                      </a:cubicBezTo>
                      <a:cubicBezTo>
                        <a:pt x="0" y="6"/>
                        <a:pt x="1" y="8"/>
                        <a:pt x="4" y="8"/>
                      </a:cubicBez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56" name="Freeform 348">
                  <a:extLst>
                    <a:ext uri="{FF2B5EF4-FFF2-40B4-BE49-F238E27FC236}">
                      <a16:creationId xmlns:a16="http://schemas.microsoft.com/office/drawing/2014/main" id="{6E615DAE-256C-4B13-9D1C-715D442D84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9" y="2492"/>
                  <a:ext cx="9" cy="19"/>
                </a:xfrm>
                <a:custGeom>
                  <a:avLst/>
                  <a:gdLst>
                    <a:gd name="T0" fmla="*/ 4 w 4"/>
                    <a:gd name="T1" fmla="*/ 0 h 8"/>
                    <a:gd name="T2" fmla="*/ 0 w 4"/>
                    <a:gd name="T3" fmla="*/ 4 h 8"/>
                    <a:gd name="T4" fmla="*/ 4 w 4"/>
                    <a:gd name="T5" fmla="*/ 8 h 8"/>
                    <a:gd name="T6" fmla="*/ 4 w 4"/>
                    <a:gd name="T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8">
                      <a:moveTo>
                        <a:pt x="4" y="0"/>
                      </a:moveTo>
                      <a:cubicBezTo>
                        <a:pt x="1" y="0"/>
                        <a:pt x="0" y="2"/>
                        <a:pt x="0" y="4"/>
                      </a:cubicBezTo>
                      <a:cubicBezTo>
                        <a:pt x="0" y="6"/>
                        <a:pt x="1" y="8"/>
                        <a:pt x="4" y="8"/>
                      </a:cubicBez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57" name="Freeform 349">
                  <a:extLst>
                    <a:ext uri="{FF2B5EF4-FFF2-40B4-BE49-F238E27FC236}">
                      <a16:creationId xmlns:a16="http://schemas.microsoft.com/office/drawing/2014/main" id="{00BC3778-726E-4051-A8DD-42CED010A3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9" y="2528"/>
                  <a:ext cx="9" cy="21"/>
                </a:xfrm>
                <a:custGeom>
                  <a:avLst/>
                  <a:gdLst>
                    <a:gd name="T0" fmla="*/ 4 w 4"/>
                    <a:gd name="T1" fmla="*/ 0 h 9"/>
                    <a:gd name="T2" fmla="*/ 0 w 4"/>
                    <a:gd name="T3" fmla="*/ 4 h 9"/>
                    <a:gd name="T4" fmla="*/ 4 w 4"/>
                    <a:gd name="T5" fmla="*/ 9 h 9"/>
                    <a:gd name="T6" fmla="*/ 4 w 4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9">
                      <a:moveTo>
                        <a:pt x="4" y="0"/>
                      </a:moveTo>
                      <a:cubicBezTo>
                        <a:pt x="1" y="0"/>
                        <a:pt x="0" y="2"/>
                        <a:pt x="0" y="4"/>
                      </a:cubicBezTo>
                      <a:cubicBezTo>
                        <a:pt x="0" y="7"/>
                        <a:pt x="1" y="8"/>
                        <a:pt x="4" y="9"/>
                      </a:cubicBez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58" name="Freeform 350">
                  <a:extLst>
                    <a:ext uri="{FF2B5EF4-FFF2-40B4-BE49-F238E27FC236}">
                      <a16:creationId xmlns:a16="http://schemas.microsoft.com/office/drawing/2014/main" id="{0843F089-2600-4EA7-9EEC-09FE7850A7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06" y="1823"/>
                  <a:ext cx="132" cy="36"/>
                </a:xfrm>
                <a:custGeom>
                  <a:avLst/>
                  <a:gdLst>
                    <a:gd name="T0" fmla="*/ 132 w 132"/>
                    <a:gd name="T1" fmla="*/ 0 h 36"/>
                    <a:gd name="T2" fmla="*/ 0 w 132"/>
                    <a:gd name="T3" fmla="*/ 0 h 36"/>
                    <a:gd name="T4" fmla="*/ 0 w 132"/>
                    <a:gd name="T5" fmla="*/ 36 h 36"/>
                    <a:gd name="T6" fmla="*/ 0 w 132"/>
                    <a:gd name="T7" fmla="*/ 36 h 36"/>
                    <a:gd name="T8" fmla="*/ 0 w 132"/>
                    <a:gd name="T9" fmla="*/ 36 h 36"/>
                    <a:gd name="T10" fmla="*/ 132 w 132"/>
                    <a:gd name="T11" fmla="*/ 36 h 36"/>
                    <a:gd name="T12" fmla="*/ 132 w 132"/>
                    <a:gd name="T13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2" h="36">
                      <a:moveTo>
                        <a:pt x="132" y="0"/>
                      </a:moveTo>
                      <a:lnTo>
                        <a:pt x="0" y="0"/>
                      </a:lnTo>
                      <a:lnTo>
                        <a:pt x="0" y="36"/>
                      </a:lnTo>
                      <a:lnTo>
                        <a:pt x="0" y="36"/>
                      </a:lnTo>
                      <a:lnTo>
                        <a:pt x="0" y="36"/>
                      </a:lnTo>
                      <a:lnTo>
                        <a:pt x="132" y="36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solidFill>
                  <a:srgbClr val="1444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59" name="Freeform 351">
                  <a:extLst>
                    <a:ext uri="{FF2B5EF4-FFF2-40B4-BE49-F238E27FC236}">
                      <a16:creationId xmlns:a16="http://schemas.microsoft.com/office/drawing/2014/main" id="{0EF7CB17-DF37-405D-89F9-5BA278C174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06" y="1823"/>
                  <a:ext cx="132" cy="36"/>
                </a:xfrm>
                <a:custGeom>
                  <a:avLst/>
                  <a:gdLst>
                    <a:gd name="T0" fmla="*/ 132 w 132"/>
                    <a:gd name="T1" fmla="*/ 0 h 36"/>
                    <a:gd name="T2" fmla="*/ 0 w 132"/>
                    <a:gd name="T3" fmla="*/ 0 h 36"/>
                    <a:gd name="T4" fmla="*/ 0 w 132"/>
                    <a:gd name="T5" fmla="*/ 36 h 36"/>
                    <a:gd name="T6" fmla="*/ 0 w 132"/>
                    <a:gd name="T7" fmla="*/ 36 h 36"/>
                    <a:gd name="T8" fmla="*/ 0 w 132"/>
                    <a:gd name="T9" fmla="*/ 36 h 36"/>
                    <a:gd name="T10" fmla="*/ 132 w 132"/>
                    <a:gd name="T11" fmla="*/ 36 h 36"/>
                    <a:gd name="T12" fmla="*/ 132 w 132"/>
                    <a:gd name="T13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2" h="36">
                      <a:moveTo>
                        <a:pt x="132" y="0"/>
                      </a:moveTo>
                      <a:lnTo>
                        <a:pt x="0" y="0"/>
                      </a:lnTo>
                      <a:lnTo>
                        <a:pt x="0" y="36"/>
                      </a:lnTo>
                      <a:lnTo>
                        <a:pt x="0" y="36"/>
                      </a:lnTo>
                      <a:lnTo>
                        <a:pt x="0" y="36"/>
                      </a:lnTo>
                      <a:lnTo>
                        <a:pt x="132" y="36"/>
                      </a:lnTo>
                      <a:lnTo>
                        <a:pt x="13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60" name="Freeform 352">
                  <a:extLst>
                    <a:ext uri="{FF2B5EF4-FFF2-40B4-BE49-F238E27FC236}">
                      <a16:creationId xmlns:a16="http://schemas.microsoft.com/office/drawing/2014/main" id="{3B9707C3-259E-4C46-A9A4-CA7E8C5B99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0" y="2058"/>
                  <a:ext cx="52" cy="107"/>
                </a:xfrm>
                <a:custGeom>
                  <a:avLst/>
                  <a:gdLst>
                    <a:gd name="T0" fmla="*/ 2 w 22"/>
                    <a:gd name="T1" fmla="*/ 23 h 45"/>
                    <a:gd name="T2" fmla="*/ 22 w 22"/>
                    <a:gd name="T3" fmla="*/ 3 h 45"/>
                    <a:gd name="T4" fmla="*/ 22 w 22"/>
                    <a:gd name="T5" fmla="*/ 0 h 45"/>
                    <a:gd name="T6" fmla="*/ 0 w 22"/>
                    <a:gd name="T7" fmla="*/ 23 h 45"/>
                    <a:gd name="T8" fmla="*/ 22 w 22"/>
                    <a:gd name="T9" fmla="*/ 45 h 45"/>
                    <a:gd name="T10" fmla="*/ 22 w 22"/>
                    <a:gd name="T11" fmla="*/ 43 h 45"/>
                    <a:gd name="T12" fmla="*/ 2 w 22"/>
                    <a:gd name="T13" fmla="*/ 23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45">
                      <a:moveTo>
                        <a:pt x="2" y="23"/>
                      </a:moveTo>
                      <a:cubicBezTo>
                        <a:pt x="2" y="12"/>
                        <a:pt x="11" y="3"/>
                        <a:pt x="22" y="3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0" y="1"/>
                        <a:pt x="0" y="11"/>
                        <a:pt x="0" y="23"/>
                      </a:cubicBezTo>
                      <a:cubicBezTo>
                        <a:pt x="0" y="35"/>
                        <a:pt x="10" y="45"/>
                        <a:pt x="22" y="45"/>
                      </a:cubicBezTo>
                      <a:cubicBezTo>
                        <a:pt x="22" y="43"/>
                        <a:pt x="22" y="43"/>
                        <a:pt x="22" y="43"/>
                      </a:cubicBezTo>
                      <a:cubicBezTo>
                        <a:pt x="11" y="43"/>
                        <a:pt x="2" y="34"/>
                        <a:pt x="2" y="23"/>
                      </a:cubicBezTo>
                      <a:close/>
                    </a:path>
                  </a:pathLst>
                </a:custGeom>
                <a:solidFill>
                  <a:srgbClr val="FF63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61" name="Freeform 353">
                  <a:extLst>
                    <a:ext uri="{FF2B5EF4-FFF2-40B4-BE49-F238E27FC236}">
                      <a16:creationId xmlns:a16="http://schemas.microsoft.com/office/drawing/2014/main" id="{C5CF8031-704F-4D2C-B2F2-3CBE8ED45F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" y="2058"/>
                  <a:ext cx="55" cy="107"/>
                </a:xfrm>
                <a:custGeom>
                  <a:avLst/>
                  <a:gdLst>
                    <a:gd name="T0" fmla="*/ 23 w 23"/>
                    <a:gd name="T1" fmla="*/ 23 h 45"/>
                    <a:gd name="T2" fmla="*/ 0 w 23"/>
                    <a:gd name="T3" fmla="*/ 0 h 45"/>
                    <a:gd name="T4" fmla="*/ 0 w 23"/>
                    <a:gd name="T5" fmla="*/ 0 h 45"/>
                    <a:gd name="T6" fmla="*/ 0 w 23"/>
                    <a:gd name="T7" fmla="*/ 3 h 45"/>
                    <a:gd name="T8" fmla="*/ 0 w 23"/>
                    <a:gd name="T9" fmla="*/ 3 h 45"/>
                    <a:gd name="T10" fmla="*/ 20 w 23"/>
                    <a:gd name="T11" fmla="*/ 23 h 45"/>
                    <a:gd name="T12" fmla="*/ 0 w 23"/>
                    <a:gd name="T13" fmla="*/ 43 h 45"/>
                    <a:gd name="T14" fmla="*/ 0 w 23"/>
                    <a:gd name="T15" fmla="*/ 43 h 45"/>
                    <a:gd name="T16" fmla="*/ 0 w 23"/>
                    <a:gd name="T17" fmla="*/ 45 h 45"/>
                    <a:gd name="T18" fmla="*/ 0 w 23"/>
                    <a:gd name="T19" fmla="*/ 45 h 45"/>
                    <a:gd name="T20" fmla="*/ 23 w 23"/>
                    <a:gd name="T21" fmla="*/ 23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3" h="45">
                      <a:moveTo>
                        <a:pt x="23" y="23"/>
                      </a:moveTo>
                      <a:cubicBezTo>
                        <a:pt x="23" y="10"/>
                        <a:pt x="13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1" y="3"/>
                        <a:pt x="20" y="12"/>
                        <a:pt x="20" y="23"/>
                      </a:cubicBezTo>
                      <a:cubicBezTo>
                        <a:pt x="20" y="34"/>
                        <a:pt x="11" y="43"/>
                        <a:pt x="0" y="43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3" y="45"/>
                        <a:pt x="23" y="35"/>
                        <a:pt x="23" y="23"/>
                      </a:cubicBezTo>
                      <a:close/>
                    </a:path>
                  </a:pathLst>
                </a:custGeom>
                <a:solidFill>
                  <a:srgbClr val="FF63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62" name="Freeform 354">
                  <a:extLst>
                    <a:ext uri="{FF2B5EF4-FFF2-40B4-BE49-F238E27FC236}">
                      <a16:creationId xmlns:a16="http://schemas.microsoft.com/office/drawing/2014/main" id="{9D70E849-5DB1-4C14-B92C-8CF91C8A71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" y="2068"/>
                  <a:ext cx="45" cy="87"/>
                </a:xfrm>
                <a:custGeom>
                  <a:avLst/>
                  <a:gdLst>
                    <a:gd name="T0" fmla="*/ 0 w 19"/>
                    <a:gd name="T1" fmla="*/ 37 h 37"/>
                    <a:gd name="T2" fmla="*/ 19 w 19"/>
                    <a:gd name="T3" fmla="*/ 19 h 37"/>
                    <a:gd name="T4" fmla="*/ 0 w 19"/>
                    <a:gd name="T5" fmla="*/ 0 h 37"/>
                    <a:gd name="T6" fmla="*/ 0 w 19"/>
                    <a:gd name="T7" fmla="*/ 0 h 37"/>
                    <a:gd name="T8" fmla="*/ 0 w 19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37">
                      <a:moveTo>
                        <a:pt x="0" y="37"/>
                      </a:moveTo>
                      <a:cubicBezTo>
                        <a:pt x="10" y="37"/>
                        <a:pt x="19" y="29"/>
                        <a:pt x="19" y="19"/>
                      </a:cubicBezTo>
                      <a:cubicBezTo>
                        <a:pt x="19" y="9"/>
                        <a:pt x="1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lose/>
                    </a:path>
                  </a:pathLst>
                </a:custGeom>
                <a:solidFill>
                  <a:srgbClr val="FF63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141" name="Freeform 356">
                <a:extLst>
                  <a:ext uri="{FF2B5EF4-FFF2-40B4-BE49-F238E27FC236}">
                    <a16:creationId xmlns:a16="http://schemas.microsoft.com/office/drawing/2014/main" id="{2FCEDE10-17A2-487B-BDF8-72B6DE506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0" y="2068"/>
                <a:ext cx="42" cy="87"/>
              </a:xfrm>
              <a:custGeom>
                <a:avLst/>
                <a:gdLst>
                  <a:gd name="T0" fmla="*/ 0 w 18"/>
                  <a:gd name="T1" fmla="*/ 19 h 37"/>
                  <a:gd name="T2" fmla="*/ 18 w 18"/>
                  <a:gd name="T3" fmla="*/ 37 h 37"/>
                  <a:gd name="T4" fmla="*/ 18 w 18"/>
                  <a:gd name="T5" fmla="*/ 0 h 37"/>
                  <a:gd name="T6" fmla="*/ 0 w 18"/>
                  <a:gd name="T7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37">
                    <a:moveTo>
                      <a:pt x="0" y="19"/>
                    </a:moveTo>
                    <a:cubicBezTo>
                      <a:pt x="0" y="29"/>
                      <a:pt x="8" y="37"/>
                      <a:pt x="18" y="3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8" y="1"/>
                      <a:pt x="0" y="9"/>
                      <a:pt x="0" y="19"/>
                    </a:cubicBezTo>
                    <a:close/>
                  </a:path>
                </a:pathLst>
              </a:custGeom>
              <a:solidFill>
                <a:srgbClr val="FF6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2" name="Freeform 357">
                <a:extLst>
                  <a:ext uri="{FF2B5EF4-FFF2-40B4-BE49-F238E27FC236}">
                    <a16:creationId xmlns:a16="http://schemas.microsoft.com/office/drawing/2014/main" id="{D866B4EF-CA72-45C1-8683-F7FB890F9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5" y="2065"/>
                <a:ext cx="47" cy="95"/>
              </a:xfrm>
              <a:custGeom>
                <a:avLst/>
                <a:gdLst>
                  <a:gd name="T0" fmla="*/ 0 w 20"/>
                  <a:gd name="T1" fmla="*/ 20 h 40"/>
                  <a:gd name="T2" fmla="*/ 20 w 20"/>
                  <a:gd name="T3" fmla="*/ 40 h 40"/>
                  <a:gd name="T4" fmla="*/ 20 w 20"/>
                  <a:gd name="T5" fmla="*/ 39 h 40"/>
                  <a:gd name="T6" fmla="*/ 1 w 20"/>
                  <a:gd name="T7" fmla="*/ 20 h 40"/>
                  <a:gd name="T8" fmla="*/ 20 w 20"/>
                  <a:gd name="T9" fmla="*/ 1 h 40"/>
                  <a:gd name="T10" fmla="*/ 20 w 20"/>
                  <a:gd name="T11" fmla="*/ 0 h 40"/>
                  <a:gd name="T12" fmla="*/ 0 w 20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40">
                    <a:moveTo>
                      <a:pt x="0" y="20"/>
                    </a:moveTo>
                    <a:cubicBezTo>
                      <a:pt x="0" y="31"/>
                      <a:pt x="9" y="40"/>
                      <a:pt x="20" y="40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1" y="30"/>
                      <a:pt x="1" y="20"/>
                    </a:cubicBezTo>
                    <a:cubicBezTo>
                      <a:pt x="1" y="9"/>
                      <a:pt x="9" y="1"/>
                      <a:pt x="20" y="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lose/>
                  </a:path>
                </a:pathLst>
              </a:custGeom>
              <a:solidFill>
                <a:srgbClr val="FF6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3" name="Freeform 358">
                <a:extLst>
                  <a:ext uri="{FF2B5EF4-FFF2-40B4-BE49-F238E27FC236}">
                    <a16:creationId xmlns:a16="http://schemas.microsoft.com/office/drawing/2014/main" id="{83660D98-4BC2-44D4-ABC2-324A2D6C9A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2" y="2065"/>
                <a:ext cx="48" cy="95"/>
              </a:xfrm>
              <a:custGeom>
                <a:avLst/>
                <a:gdLst>
                  <a:gd name="T0" fmla="*/ 0 w 20"/>
                  <a:gd name="T1" fmla="*/ 1 h 40"/>
                  <a:gd name="T2" fmla="*/ 20 w 20"/>
                  <a:gd name="T3" fmla="*/ 20 h 40"/>
                  <a:gd name="T4" fmla="*/ 0 w 20"/>
                  <a:gd name="T5" fmla="*/ 39 h 40"/>
                  <a:gd name="T6" fmla="*/ 0 w 20"/>
                  <a:gd name="T7" fmla="*/ 39 h 40"/>
                  <a:gd name="T8" fmla="*/ 0 w 20"/>
                  <a:gd name="T9" fmla="*/ 40 h 40"/>
                  <a:gd name="T10" fmla="*/ 0 w 20"/>
                  <a:gd name="T11" fmla="*/ 40 h 40"/>
                  <a:gd name="T12" fmla="*/ 20 w 20"/>
                  <a:gd name="T13" fmla="*/ 20 h 40"/>
                  <a:gd name="T14" fmla="*/ 0 w 20"/>
                  <a:gd name="T15" fmla="*/ 0 h 40"/>
                  <a:gd name="T16" fmla="*/ 0 w 20"/>
                  <a:gd name="T17" fmla="*/ 0 h 40"/>
                  <a:gd name="T18" fmla="*/ 0 w 20"/>
                  <a:gd name="T19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40">
                    <a:moveTo>
                      <a:pt x="0" y="1"/>
                    </a:moveTo>
                    <a:cubicBezTo>
                      <a:pt x="11" y="1"/>
                      <a:pt x="20" y="9"/>
                      <a:pt x="20" y="20"/>
                    </a:cubicBezTo>
                    <a:cubicBezTo>
                      <a:pt x="20" y="31"/>
                      <a:pt x="11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11" y="40"/>
                      <a:pt x="20" y="31"/>
                      <a:pt x="20" y="20"/>
                    </a:cubicBezTo>
                    <a:cubicBezTo>
                      <a:pt x="20" y="9"/>
                      <a:pt x="1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6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4" name="Freeform 359">
                <a:extLst>
                  <a:ext uri="{FF2B5EF4-FFF2-40B4-BE49-F238E27FC236}">
                    <a16:creationId xmlns:a16="http://schemas.microsoft.com/office/drawing/2014/main" id="{0FEAA1C4-5CCE-40FB-ACDC-55518B167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2" y="2068"/>
                <a:ext cx="48" cy="90"/>
              </a:xfrm>
              <a:custGeom>
                <a:avLst/>
                <a:gdLst>
                  <a:gd name="T0" fmla="*/ 20 w 20"/>
                  <a:gd name="T1" fmla="*/ 19 h 38"/>
                  <a:gd name="T2" fmla="*/ 0 w 20"/>
                  <a:gd name="T3" fmla="*/ 0 h 38"/>
                  <a:gd name="T4" fmla="*/ 0 w 20"/>
                  <a:gd name="T5" fmla="*/ 0 h 38"/>
                  <a:gd name="T6" fmla="*/ 0 w 20"/>
                  <a:gd name="T7" fmla="*/ 0 h 38"/>
                  <a:gd name="T8" fmla="*/ 0 w 20"/>
                  <a:gd name="T9" fmla="*/ 0 h 38"/>
                  <a:gd name="T10" fmla="*/ 19 w 20"/>
                  <a:gd name="T11" fmla="*/ 19 h 38"/>
                  <a:gd name="T12" fmla="*/ 0 w 20"/>
                  <a:gd name="T13" fmla="*/ 37 h 38"/>
                  <a:gd name="T14" fmla="*/ 0 w 20"/>
                  <a:gd name="T15" fmla="*/ 37 h 38"/>
                  <a:gd name="T16" fmla="*/ 0 w 20"/>
                  <a:gd name="T17" fmla="*/ 38 h 38"/>
                  <a:gd name="T18" fmla="*/ 0 w 20"/>
                  <a:gd name="T19" fmla="*/ 38 h 38"/>
                  <a:gd name="T20" fmla="*/ 20 w 20"/>
                  <a:gd name="T21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38">
                    <a:moveTo>
                      <a:pt x="20" y="19"/>
                    </a:moveTo>
                    <a:cubicBezTo>
                      <a:pt x="20" y="8"/>
                      <a:pt x="1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9" y="9"/>
                      <a:pt x="19" y="19"/>
                    </a:cubicBezTo>
                    <a:cubicBezTo>
                      <a:pt x="19" y="29"/>
                      <a:pt x="1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1" y="38"/>
                      <a:pt x="20" y="30"/>
                      <a:pt x="20" y="19"/>
                    </a:cubicBezTo>
                    <a:close/>
                  </a:path>
                </a:pathLst>
              </a:custGeom>
              <a:solidFill>
                <a:srgbClr val="FF6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5" name="Freeform 360">
                <a:extLst>
                  <a:ext uri="{FF2B5EF4-FFF2-40B4-BE49-F238E27FC236}">
                    <a16:creationId xmlns:a16="http://schemas.microsoft.com/office/drawing/2014/main" id="{82D8A5BA-A761-48AA-8037-8B574658F3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" y="2068"/>
                <a:ext cx="45" cy="90"/>
              </a:xfrm>
              <a:custGeom>
                <a:avLst/>
                <a:gdLst>
                  <a:gd name="T0" fmla="*/ 1 w 19"/>
                  <a:gd name="T1" fmla="*/ 19 h 38"/>
                  <a:gd name="T2" fmla="*/ 19 w 19"/>
                  <a:gd name="T3" fmla="*/ 0 h 38"/>
                  <a:gd name="T4" fmla="*/ 19 w 19"/>
                  <a:gd name="T5" fmla="*/ 0 h 38"/>
                  <a:gd name="T6" fmla="*/ 0 w 19"/>
                  <a:gd name="T7" fmla="*/ 19 h 38"/>
                  <a:gd name="T8" fmla="*/ 19 w 19"/>
                  <a:gd name="T9" fmla="*/ 38 h 38"/>
                  <a:gd name="T10" fmla="*/ 19 w 19"/>
                  <a:gd name="T11" fmla="*/ 37 h 38"/>
                  <a:gd name="T12" fmla="*/ 1 w 19"/>
                  <a:gd name="T13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38">
                    <a:moveTo>
                      <a:pt x="1" y="19"/>
                    </a:moveTo>
                    <a:cubicBezTo>
                      <a:pt x="1" y="9"/>
                      <a:pt x="9" y="1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9"/>
                      <a:pt x="8" y="38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1" y="29"/>
                      <a:pt x="1" y="19"/>
                    </a:cubicBezTo>
                    <a:close/>
                  </a:path>
                </a:pathLst>
              </a:custGeom>
              <a:solidFill>
                <a:srgbClr val="FF6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6" name="Freeform 361">
                <a:extLst>
                  <a:ext uri="{FF2B5EF4-FFF2-40B4-BE49-F238E27FC236}">
                    <a16:creationId xmlns:a16="http://schemas.microsoft.com/office/drawing/2014/main" id="{076D00EE-9596-4968-BD5F-5A3F57ABFB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2034"/>
                <a:ext cx="12" cy="19"/>
              </a:xfrm>
              <a:custGeom>
                <a:avLst/>
                <a:gdLst>
                  <a:gd name="T0" fmla="*/ 8 w 12"/>
                  <a:gd name="T1" fmla="*/ 7 h 19"/>
                  <a:gd name="T2" fmla="*/ 0 w 12"/>
                  <a:gd name="T3" fmla="*/ 19 h 19"/>
                  <a:gd name="T4" fmla="*/ 12 w 12"/>
                  <a:gd name="T5" fmla="*/ 19 h 19"/>
                  <a:gd name="T6" fmla="*/ 12 w 12"/>
                  <a:gd name="T7" fmla="*/ 0 h 19"/>
                  <a:gd name="T8" fmla="*/ 8 w 12"/>
                  <a:gd name="T9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9">
                    <a:moveTo>
                      <a:pt x="8" y="7"/>
                    </a:moveTo>
                    <a:lnTo>
                      <a:pt x="0" y="19"/>
                    </a:lnTo>
                    <a:lnTo>
                      <a:pt x="12" y="19"/>
                    </a:lnTo>
                    <a:lnTo>
                      <a:pt x="12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6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7" name="Freeform 362">
                <a:extLst>
                  <a:ext uri="{FF2B5EF4-FFF2-40B4-BE49-F238E27FC236}">
                    <a16:creationId xmlns:a16="http://schemas.microsoft.com/office/drawing/2014/main" id="{6D77AD4F-AAAC-4F9A-839D-DBCAE966B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2" y="2027"/>
                <a:ext cx="19" cy="26"/>
              </a:xfrm>
              <a:custGeom>
                <a:avLst/>
                <a:gdLst>
                  <a:gd name="T0" fmla="*/ 19 w 19"/>
                  <a:gd name="T1" fmla="*/ 26 h 26"/>
                  <a:gd name="T2" fmla="*/ 12 w 19"/>
                  <a:gd name="T3" fmla="*/ 14 h 26"/>
                  <a:gd name="T4" fmla="*/ 5 w 19"/>
                  <a:gd name="T5" fmla="*/ 0 h 26"/>
                  <a:gd name="T6" fmla="*/ 0 w 19"/>
                  <a:gd name="T7" fmla="*/ 7 h 26"/>
                  <a:gd name="T8" fmla="*/ 0 w 19"/>
                  <a:gd name="T9" fmla="*/ 26 h 26"/>
                  <a:gd name="T10" fmla="*/ 5 w 19"/>
                  <a:gd name="T11" fmla="*/ 26 h 26"/>
                  <a:gd name="T12" fmla="*/ 19 w 19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6">
                    <a:moveTo>
                      <a:pt x="19" y="26"/>
                    </a:moveTo>
                    <a:lnTo>
                      <a:pt x="12" y="14"/>
                    </a:lnTo>
                    <a:lnTo>
                      <a:pt x="5" y="0"/>
                    </a:lnTo>
                    <a:lnTo>
                      <a:pt x="0" y="7"/>
                    </a:lnTo>
                    <a:lnTo>
                      <a:pt x="0" y="26"/>
                    </a:lnTo>
                    <a:lnTo>
                      <a:pt x="5" y="26"/>
                    </a:lnTo>
                    <a:lnTo>
                      <a:pt x="19" y="26"/>
                    </a:lnTo>
                    <a:close/>
                  </a:path>
                </a:pathLst>
              </a:custGeom>
              <a:solidFill>
                <a:srgbClr val="FF6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8" name="Freeform 363">
                <a:extLst>
                  <a:ext uri="{FF2B5EF4-FFF2-40B4-BE49-F238E27FC236}">
                    <a16:creationId xmlns:a16="http://schemas.microsoft.com/office/drawing/2014/main" id="{35FBBB85-7192-4140-AC6D-94C918C5D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4" y="2041"/>
                <a:ext cx="28" cy="34"/>
              </a:xfrm>
              <a:custGeom>
                <a:avLst/>
                <a:gdLst>
                  <a:gd name="T0" fmla="*/ 26 w 28"/>
                  <a:gd name="T1" fmla="*/ 34 h 34"/>
                  <a:gd name="T2" fmla="*/ 26 w 28"/>
                  <a:gd name="T3" fmla="*/ 17 h 34"/>
                  <a:gd name="T4" fmla="*/ 28 w 28"/>
                  <a:gd name="T5" fmla="*/ 0 h 34"/>
                  <a:gd name="T6" fmla="*/ 14 w 28"/>
                  <a:gd name="T7" fmla="*/ 8 h 34"/>
                  <a:gd name="T8" fmla="*/ 0 w 28"/>
                  <a:gd name="T9" fmla="*/ 15 h 34"/>
                  <a:gd name="T10" fmla="*/ 11 w 28"/>
                  <a:gd name="T11" fmla="*/ 24 h 34"/>
                  <a:gd name="T12" fmla="*/ 26 w 28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34">
                    <a:moveTo>
                      <a:pt x="26" y="34"/>
                    </a:moveTo>
                    <a:lnTo>
                      <a:pt x="26" y="17"/>
                    </a:lnTo>
                    <a:lnTo>
                      <a:pt x="28" y="0"/>
                    </a:lnTo>
                    <a:lnTo>
                      <a:pt x="14" y="8"/>
                    </a:lnTo>
                    <a:lnTo>
                      <a:pt x="0" y="15"/>
                    </a:lnTo>
                    <a:lnTo>
                      <a:pt x="11" y="24"/>
                    </a:lnTo>
                    <a:lnTo>
                      <a:pt x="26" y="34"/>
                    </a:lnTo>
                    <a:close/>
                  </a:path>
                </a:pathLst>
              </a:custGeom>
              <a:solidFill>
                <a:srgbClr val="FF6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9" name="Freeform 364">
                <a:extLst>
                  <a:ext uri="{FF2B5EF4-FFF2-40B4-BE49-F238E27FC236}">
                    <a16:creationId xmlns:a16="http://schemas.microsoft.com/office/drawing/2014/main" id="{6A107CD0-6095-4ECA-97C4-C7641EC8A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0" y="2075"/>
                <a:ext cx="30" cy="28"/>
              </a:xfrm>
              <a:custGeom>
                <a:avLst/>
                <a:gdLst>
                  <a:gd name="T0" fmla="*/ 7 w 30"/>
                  <a:gd name="T1" fmla="*/ 14 h 28"/>
                  <a:gd name="T2" fmla="*/ 12 w 30"/>
                  <a:gd name="T3" fmla="*/ 28 h 28"/>
                  <a:gd name="T4" fmla="*/ 21 w 30"/>
                  <a:gd name="T5" fmla="*/ 16 h 28"/>
                  <a:gd name="T6" fmla="*/ 30 w 30"/>
                  <a:gd name="T7" fmla="*/ 4 h 28"/>
                  <a:gd name="T8" fmla="*/ 16 w 30"/>
                  <a:gd name="T9" fmla="*/ 2 h 28"/>
                  <a:gd name="T10" fmla="*/ 0 w 30"/>
                  <a:gd name="T11" fmla="*/ 0 h 28"/>
                  <a:gd name="T12" fmla="*/ 7 w 30"/>
                  <a:gd name="T13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7" y="14"/>
                    </a:moveTo>
                    <a:lnTo>
                      <a:pt x="12" y="28"/>
                    </a:lnTo>
                    <a:lnTo>
                      <a:pt x="21" y="16"/>
                    </a:lnTo>
                    <a:lnTo>
                      <a:pt x="30" y="4"/>
                    </a:lnTo>
                    <a:lnTo>
                      <a:pt x="16" y="2"/>
                    </a:lnTo>
                    <a:lnTo>
                      <a:pt x="0" y="0"/>
                    </a:lnTo>
                    <a:lnTo>
                      <a:pt x="7" y="14"/>
                    </a:lnTo>
                    <a:close/>
                  </a:path>
                </a:pathLst>
              </a:custGeom>
              <a:solidFill>
                <a:srgbClr val="FF6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0" name="Freeform 365">
                <a:extLst>
                  <a:ext uri="{FF2B5EF4-FFF2-40B4-BE49-F238E27FC236}">
                    <a16:creationId xmlns:a16="http://schemas.microsoft.com/office/drawing/2014/main" id="{8E1DD044-A12C-44FA-9F42-1E9C00DE3D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7" y="2108"/>
                <a:ext cx="31" cy="31"/>
              </a:xfrm>
              <a:custGeom>
                <a:avLst/>
                <a:gdLst>
                  <a:gd name="T0" fmla="*/ 19 w 31"/>
                  <a:gd name="T1" fmla="*/ 9 h 31"/>
                  <a:gd name="T2" fmla="*/ 7 w 31"/>
                  <a:gd name="T3" fmla="*/ 0 h 31"/>
                  <a:gd name="T4" fmla="*/ 2 w 31"/>
                  <a:gd name="T5" fmla="*/ 14 h 31"/>
                  <a:gd name="T6" fmla="*/ 0 w 31"/>
                  <a:gd name="T7" fmla="*/ 31 h 31"/>
                  <a:gd name="T8" fmla="*/ 14 w 31"/>
                  <a:gd name="T9" fmla="*/ 26 h 31"/>
                  <a:gd name="T10" fmla="*/ 31 w 31"/>
                  <a:gd name="T11" fmla="*/ 19 h 31"/>
                  <a:gd name="T12" fmla="*/ 19 w 31"/>
                  <a:gd name="T13" fmla="*/ 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1">
                    <a:moveTo>
                      <a:pt x="19" y="9"/>
                    </a:moveTo>
                    <a:lnTo>
                      <a:pt x="7" y="0"/>
                    </a:lnTo>
                    <a:lnTo>
                      <a:pt x="2" y="14"/>
                    </a:lnTo>
                    <a:lnTo>
                      <a:pt x="0" y="31"/>
                    </a:lnTo>
                    <a:lnTo>
                      <a:pt x="14" y="26"/>
                    </a:lnTo>
                    <a:lnTo>
                      <a:pt x="31" y="19"/>
                    </a:ln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FF6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1" name="Freeform 366">
                <a:extLst>
                  <a:ext uri="{FF2B5EF4-FFF2-40B4-BE49-F238E27FC236}">
                    <a16:creationId xmlns:a16="http://schemas.microsoft.com/office/drawing/2014/main" id="{028B3C69-8365-4E8C-A470-077517CE4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3" y="2141"/>
                <a:ext cx="31" cy="31"/>
              </a:xfrm>
              <a:custGeom>
                <a:avLst/>
                <a:gdLst>
                  <a:gd name="T0" fmla="*/ 24 w 31"/>
                  <a:gd name="T1" fmla="*/ 0 h 31"/>
                  <a:gd name="T2" fmla="*/ 12 w 31"/>
                  <a:gd name="T3" fmla="*/ 12 h 31"/>
                  <a:gd name="T4" fmla="*/ 0 w 31"/>
                  <a:gd name="T5" fmla="*/ 24 h 31"/>
                  <a:gd name="T6" fmla="*/ 17 w 31"/>
                  <a:gd name="T7" fmla="*/ 26 h 31"/>
                  <a:gd name="T8" fmla="*/ 31 w 31"/>
                  <a:gd name="T9" fmla="*/ 31 h 31"/>
                  <a:gd name="T10" fmla="*/ 26 w 31"/>
                  <a:gd name="T11" fmla="*/ 14 h 31"/>
                  <a:gd name="T12" fmla="*/ 24 w 31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1">
                    <a:moveTo>
                      <a:pt x="24" y="0"/>
                    </a:moveTo>
                    <a:lnTo>
                      <a:pt x="12" y="12"/>
                    </a:lnTo>
                    <a:lnTo>
                      <a:pt x="0" y="24"/>
                    </a:lnTo>
                    <a:lnTo>
                      <a:pt x="17" y="26"/>
                    </a:lnTo>
                    <a:lnTo>
                      <a:pt x="31" y="31"/>
                    </a:lnTo>
                    <a:lnTo>
                      <a:pt x="26" y="1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6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2" name="Freeform 367">
                <a:extLst>
                  <a:ext uri="{FF2B5EF4-FFF2-40B4-BE49-F238E27FC236}">
                    <a16:creationId xmlns:a16="http://schemas.microsoft.com/office/drawing/2014/main" id="{807A22B0-899B-48E4-885F-26405D0EC2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2" y="2165"/>
                <a:ext cx="29" cy="31"/>
              </a:xfrm>
              <a:custGeom>
                <a:avLst/>
                <a:gdLst>
                  <a:gd name="T0" fmla="*/ 0 w 29"/>
                  <a:gd name="T1" fmla="*/ 7 h 31"/>
                  <a:gd name="T2" fmla="*/ 0 w 29"/>
                  <a:gd name="T3" fmla="*/ 9 h 31"/>
                  <a:gd name="T4" fmla="*/ 10 w 29"/>
                  <a:gd name="T5" fmla="*/ 19 h 31"/>
                  <a:gd name="T6" fmla="*/ 19 w 29"/>
                  <a:gd name="T7" fmla="*/ 31 h 31"/>
                  <a:gd name="T8" fmla="*/ 24 w 29"/>
                  <a:gd name="T9" fmla="*/ 16 h 31"/>
                  <a:gd name="T10" fmla="*/ 29 w 29"/>
                  <a:gd name="T11" fmla="*/ 0 h 31"/>
                  <a:gd name="T12" fmla="*/ 14 w 29"/>
                  <a:gd name="T13" fmla="*/ 4 h 31"/>
                  <a:gd name="T14" fmla="*/ 0 w 29"/>
                  <a:gd name="T15" fmla="*/ 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31">
                    <a:moveTo>
                      <a:pt x="0" y="7"/>
                    </a:moveTo>
                    <a:lnTo>
                      <a:pt x="0" y="9"/>
                    </a:lnTo>
                    <a:lnTo>
                      <a:pt x="10" y="19"/>
                    </a:lnTo>
                    <a:lnTo>
                      <a:pt x="19" y="31"/>
                    </a:lnTo>
                    <a:lnTo>
                      <a:pt x="24" y="16"/>
                    </a:lnTo>
                    <a:lnTo>
                      <a:pt x="29" y="0"/>
                    </a:lnTo>
                    <a:lnTo>
                      <a:pt x="14" y="4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6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3" name="Freeform 368">
                <a:extLst>
                  <a:ext uri="{FF2B5EF4-FFF2-40B4-BE49-F238E27FC236}">
                    <a16:creationId xmlns:a16="http://schemas.microsoft.com/office/drawing/2014/main" id="{392EF63B-5E35-43F7-9BCC-B04F4705AC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0" y="217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4" name="Freeform 369">
                <a:extLst>
                  <a:ext uri="{FF2B5EF4-FFF2-40B4-BE49-F238E27FC236}">
                    <a16:creationId xmlns:a16="http://schemas.microsoft.com/office/drawing/2014/main" id="{680EB6E3-9643-4705-9848-5C83F24C6D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7" y="2160"/>
                <a:ext cx="31" cy="33"/>
              </a:xfrm>
              <a:custGeom>
                <a:avLst/>
                <a:gdLst>
                  <a:gd name="T0" fmla="*/ 0 w 31"/>
                  <a:gd name="T1" fmla="*/ 0 h 33"/>
                  <a:gd name="T2" fmla="*/ 4 w 31"/>
                  <a:gd name="T3" fmla="*/ 17 h 33"/>
                  <a:gd name="T4" fmla="*/ 7 w 31"/>
                  <a:gd name="T5" fmla="*/ 33 h 33"/>
                  <a:gd name="T6" fmla="*/ 19 w 31"/>
                  <a:gd name="T7" fmla="*/ 21 h 33"/>
                  <a:gd name="T8" fmla="*/ 31 w 31"/>
                  <a:gd name="T9" fmla="*/ 12 h 33"/>
                  <a:gd name="T10" fmla="*/ 16 w 31"/>
                  <a:gd name="T11" fmla="*/ 7 h 33"/>
                  <a:gd name="T12" fmla="*/ 0 w 31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3">
                    <a:moveTo>
                      <a:pt x="0" y="0"/>
                    </a:moveTo>
                    <a:lnTo>
                      <a:pt x="4" y="17"/>
                    </a:lnTo>
                    <a:lnTo>
                      <a:pt x="7" y="33"/>
                    </a:lnTo>
                    <a:lnTo>
                      <a:pt x="19" y="21"/>
                    </a:lnTo>
                    <a:lnTo>
                      <a:pt x="31" y="12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5" name="Freeform 370">
                <a:extLst>
                  <a:ext uri="{FF2B5EF4-FFF2-40B4-BE49-F238E27FC236}">
                    <a16:creationId xmlns:a16="http://schemas.microsoft.com/office/drawing/2014/main" id="{F1FA24BE-C8C0-4B70-8232-7BF117B04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4" y="2134"/>
                <a:ext cx="33" cy="28"/>
              </a:xfrm>
              <a:custGeom>
                <a:avLst/>
                <a:gdLst>
                  <a:gd name="T0" fmla="*/ 14 w 33"/>
                  <a:gd name="T1" fmla="*/ 0 h 28"/>
                  <a:gd name="T2" fmla="*/ 7 w 33"/>
                  <a:gd name="T3" fmla="*/ 14 h 28"/>
                  <a:gd name="T4" fmla="*/ 0 w 33"/>
                  <a:gd name="T5" fmla="*/ 28 h 28"/>
                  <a:gd name="T6" fmla="*/ 16 w 33"/>
                  <a:gd name="T7" fmla="*/ 26 h 28"/>
                  <a:gd name="T8" fmla="*/ 33 w 33"/>
                  <a:gd name="T9" fmla="*/ 26 h 28"/>
                  <a:gd name="T10" fmla="*/ 23 w 33"/>
                  <a:gd name="T11" fmla="*/ 12 h 28"/>
                  <a:gd name="T12" fmla="*/ 14 w 33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28">
                    <a:moveTo>
                      <a:pt x="14" y="0"/>
                    </a:moveTo>
                    <a:lnTo>
                      <a:pt x="7" y="14"/>
                    </a:lnTo>
                    <a:lnTo>
                      <a:pt x="0" y="28"/>
                    </a:lnTo>
                    <a:lnTo>
                      <a:pt x="16" y="26"/>
                    </a:lnTo>
                    <a:lnTo>
                      <a:pt x="33" y="26"/>
                    </a:lnTo>
                    <a:lnTo>
                      <a:pt x="23" y="1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6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6" name="Freeform 371">
                <a:extLst>
                  <a:ext uri="{FF2B5EF4-FFF2-40B4-BE49-F238E27FC236}">
                    <a16:creationId xmlns:a16="http://schemas.microsoft.com/office/drawing/2014/main" id="{84BBABA3-4F3E-4BDE-82E7-1415D2B75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7" y="2098"/>
                <a:ext cx="28" cy="34"/>
              </a:xfrm>
              <a:custGeom>
                <a:avLst/>
                <a:gdLst>
                  <a:gd name="T0" fmla="*/ 28 w 28"/>
                  <a:gd name="T1" fmla="*/ 17 h 34"/>
                  <a:gd name="T2" fmla="*/ 28 w 28"/>
                  <a:gd name="T3" fmla="*/ 0 h 34"/>
                  <a:gd name="T4" fmla="*/ 14 w 28"/>
                  <a:gd name="T5" fmla="*/ 10 h 34"/>
                  <a:gd name="T6" fmla="*/ 0 w 28"/>
                  <a:gd name="T7" fmla="*/ 19 h 34"/>
                  <a:gd name="T8" fmla="*/ 14 w 28"/>
                  <a:gd name="T9" fmla="*/ 26 h 34"/>
                  <a:gd name="T10" fmla="*/ 28 w 28"/>
                  <a:gd name="T11" fmla="*/ 34 h 34"/>
                  <a:gd name="T12" fmla="*/ 28 w 28"/>
                  <a:gd name="T13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34">
                    <a:moveTo>
                      <a:pt x="28" y="17"/>
                    </a:moveTo>
                    <a:lnTo>
                      <a:pt x="28" y="0"/>
                    </a:lnTo>
                    <a:lnTo>
                      <a:pt x="14" y="10"/>
                    </a:lnTo>
                    <a:lnTo>
                      <a:pt x="0" y="19"/>
                    </a:lnTo>
                    <a:lnTo>
                      <a:pt x="14" y="26"/>
                    </a:lnTo>
                    <a:lnTo>
                      <a:pt x="28" y="34"/>
                    </a:lnTo>
                    <a:lnTo>
                      <a:pt x="28" y="17"/>
                    </a:lnTo>
                    <a:close/>
                  </a:path>
                </a:pathLst>
              </a:custGeom>
              <a:solidFill>
                <a:srgbClr val="FF6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7" name="Freeform 372">
                <a:extLst>
                  <a:ext uri="{FF2B5EF4-FFF2-40B4-BE49-F238E27FC236}">
                    <a16:creationId xmlns:a16="http://schemas.microsoft.com/office/drawing/2014/main" id="{4D2647E0-8047-4F6A-B52F-BFC4BE0EA4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9" y="2070"/>
                <a:ext cx="33" cy="26"/>
              </a:xfrm>
              <a:custGeom>
                <a:avLst/>
                <a:gdLst>
                  <a:gd name="T0" fmla="*/ 16 w 33"/>
                  <a:gd name="T1" fmla="*/ 26 h 26"/>
                  <a:gd name="T2" fmla="*/ 23 w 33"/>
                  <a:gd name="T3" fmla="*/ 12 h 26"/>
                  <a:gd name="T4" fmla="*/ 33 w 33"/>
                  <a:gd name="T5" fmla="*/ 0 h 26"/>
                  <a:gd name="T6" fmla="*/ 16 w 33"/>
                  <a:gd name="T7" fmla="*/ 0 h 26"/>
                  <a:gd name="T8" fmla="*/ 0 w 33"/>
                  <a:gd name="T9" fmla="*/ 0 h 26"/>
                  <a:gd name="T10" fmla="*/ 9 w 33"/>
                  <a:gd name="T11" fmla="*/ 12 h 26"/>
                  <a:gd name="T12" fmla="*/ 16 w 33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26">
                    <a:moveTo>
                      <a:pt x="16" y="26"/>
                    </a:moveTo>
                    <a:lnTo>
                      <a:pt x="23" y="12"/>
                    </a:lnTo>
                    <a:lnTo>
                      <a:pt x="33" y="0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9" y="12"/>
                    </a:lnTo>
                    <a:lnTo>
                      <a:pt x="16" y="26"/>
                    </a:lnTo>
                    <a:close/>
                  </a:path>
                </a:pathLst>
              </a:custGeom>
              <a:solidFill>
                <a:srgbClr val="FF6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8" name="Freeform 373">
                <a:extLst>
                  <a:ext uri="{FF2B5EF4-FFF2-40B4-BE49-F238E27FC236}">
                    <a16:creationId xmlns:a16="http://schemas.microsoft.com/office/drawing/2014/main" id="{EEFB7661-08E1-46C0-B24F-43EF980CB8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2" y="2037"/>
                <a:ext cx="28" cy="31"/>
              </a:xfrm>
              <a:custGeom>
                <a:avLst/>
                <a:gdLst>
                  <a:gd name="T0" fmla="*/ 28 w 28"/>
                  <a:gd name="T1" fmla="*/ 16 h 31"/>
                  <a:gd name="T2" fmla="*/ 14 w 28"/>
                  <a:gd name="T3" fmla="*/ 9 h 31"/>
                  <a:gd name="T4" fmla="*/ 2 w 28"/>
                  <a:gd name="T5" fmla="*/ 0 h 31"/>
                  <a:gd name="T6" fmla="*/ 0 w 28"/>
                  <a:gd name="T7" fmla="*/ 16 h 31"/>
                  <a:gd name="T8" fmla="*/ 0 w 28"/>
                  <a:gd name="T9" fmla="*/ 31 h 31"/>
                  <a:gd name="T10" fmla="*/ 14 w 28"/>
                  <a:gd name="T11" fmla="*/ 23 h 31"/>
                  <a:gd name="T12" fmla="*/ 28 w 28"/>
                  <a:gd name="T13" fmla="*/ 1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31">
                    <a:moveTo>
                      <a:pt x="28" y="16"/>
                    </a:moveTo>
                    <a:lnTo>
                      <a:pt x="14" y="9"/>
                    </a:lnTo>
                    <a:lnTo>
                      <a:pt x="2" y="0"/>
                    </a:lnTo>
                    <a:lnTo>
                      <a:pt x="0" y="16"/>
                    </a:lnTo>
                    <a:lnTo>
                      <a:pt x="0" y="31"/>
                    </a:lnTo>
                    <a:lnTo>
                      <a:pt x="14" y="23"/>
                    </a:lnTo>
                    <a:lnTo>
                      <a:pt x="28" y="16"/>
                    </a:lnTo>
                    <a:close/>
                  </a:path>
                </a:pathLst>
              </a:custGeom>
              <a:solidFill>
                <a:srgbClr val="FF6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9" name="Freeform 374">
                <a:extLst>
                  <a:ext uri="{FF2B5EF4-FFF2-40B4-BE49-F238E27FC236}">
                    <a16:creationId xmlns:a16="http://schemas.microsoft.com/office/drawing/2014/main" id="{5B0E8CA7-4AE1-43CB-950B-D36D1C14F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3" y="3044"/>
                <a:ext cx="60" cy="83"/>
              </a:xfrm>
              <a:custGeom>
                <a:avLst/>
                <a:gdLst>
                  <a:gd name="T0" fmla="*/ 25 w 25"/>
                  <a:gd name="T1" fmla="*/ 33 h 35"/>
                  <a:gd name="T2" fmla="*/ 16 w 25"/>
                  <a:gd name="T3" fmla="*/ 35 h 35"/>
                  <a:gd name="T4" fmla="*/ 4 w 25"/>
                  <a:gd name="T5" fmla="*/ 30 h 35"/>
                  <a:gd name="T6" fmla="*/ 0 w 25"/>
                  <a:gd name="T7" fmla="*/ 18 h 35"/>
                  <a:gd name="T8" fmla="*/ 5 w 25"/>
                  <a:gd name="T9" fmla="*/ 5 h 35"/>
                  <a:gd name="T10" fmla="*/ 17 w 25"/>
                  <a:gd name="T11" fmla="*/ 0 h 35"/>
                  <a:gd name="T12" fmla="*/ 25 w 25"/>
                  <a:gd name="T13" fmla="*/ 1 h 35"/>
                  <a:gd name="T14" fmla="*/ 25 w 25"/>
                  <a:gd name="T15" fmla="*/ 6 h 35"/>
                  <a:gd name="T16" fmla="*/ 17 w 25"/>
                  <a:gd name="T17" fmla="*/ 4 h 35"/>
                  <a:gd name="T18" fmla="*/ 7 w 25"/>
                  <a:gd name="T19" fmla="*/ 7 h 35"/>
                  <a:gd name="T20" fmla="*/ 4 w 25"/>
                  <a:gd name="T21" fmla="*/ 18 h 35"/>
                  <a:gd name="T22" fmla="*/ 7 w 25"/>
                  <a:gd name="T23" fmla="*/ 28 h 35"/>
                  <a:gd name="T24" fmla="*/ 16 w 25"/>
                  <a:gd name="T25" fmla="*/ 31 h 35"/>
                  <a:gd name="T26" fmla="*/ 25 w 25"/>
                  <a:gd name="T27" fmla="*/ 29 h 35"/>
                  <a:gd name="T28" fmla="*/ 25 w 25"/>
                  <a:gd name="T29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" h="35">
                    <a:moveTo>
                      <a:pt x="25" y="33"/>
                    </a:moveTo>
                    <a:cubicBezTo>
                      <a:pt x="22" y="34"/>
                      <a:pt x="19" y="35"/>
                      <a:pt x="16" y="35"/>
                    </a:cubicBezTo>
                    <a:cubicBezTo>
                      <a:pt x="11" y="35"/>
                      <a:pt x="7" y="33"/>
                      <a:pt x="4" y="30"/>
                    </a:cubicBezTo>
                    <a:cubicBezTo>
                      <a:pt x="1" y="27"/>
                      <a:pt x="0" y="23"/>
                      <a:pt x="0" y="18"/>
                    </a:cubicBezTo>
                    <a:cubicBezTo>
                      <a:pt x="0" y="13"/>
                      <a:pt x="1" y="8"/>
                      <a:pt x="5" y="5"/>
                    </a:cubicBezTo>
                    <a:cubicBezTo>
                      <a:pt x="8" y="2"/>
                      <a:pt x="12" y="0"/>
                      <a:pt x="17" y="0"/>
                    </a:cubicBezTo>
                    <a:cubicBezTo>
                      <a:pt x="20" y="0"/>
                      <a:pt x="23" y="1"/>
                      <a:pt x="25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2" y="4"/>
                      <a:pt x="20" y="4"/>
                      <a:pt x="17" y="4"/>
                    </a:cubicBezTo>
                    <a:cubicBezTo>
                      <a:pt x="13" y="4"/>
                      <a:pt x="10" y="5"/>
                      <a:pt x="7" y="7"/>
                    </a:cubicBezTo>
                    <a:cubicBezTo>
                      <a:pt x="5" y="10"/>
                      <a:pt x="4" y="14"/>
                      <a:pt x="4" y="18"/>
                    </a:cubicBezTo>
                    <a:cubicBezTo>
                      <a:pt x="4" y="22"/>
                      <a:pt x="5" y="25"/>
                      <a:pt x="7" y="28"/>
                    </a:cubicBezTo>
                    <a:cubicBezTo>
                      <a:pt x="9" y="30"/>
                      <a:pt x="12" y="31"/>
                      <a:pt x="16" y="31"/>
                    </a:cubicBezTo>
                    <a:cubicBezTo>
                      <a:pt x="19" y="31"/>
                      <a:pt x="22" y="30"/>
                      <a:pt x="25" y="29"/>
                    </a:cubicBezTo>
                    <a:lnTo>
                      <a:pt x="25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0" name="Freeform 375">
                <a:extLst>
                  <a:ext uri="{FF2B5EF4-FFF2-40B4-BE49-F238E27FC236}">
                    <a16:creationId xmlns:a16="http://schemas.microsoft.com/office/drawing/2014/main" id="{2BA516EC-C7A1-4B0E-9748-FC1684881C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" y="3044"/>
                <a:ext cx="76" cy="83"/>
              </a:xfrm>
              <a:custGeom>
                <a:avLst/>
                <a:gdLst>
                  <a:gd name="T0" fmla="*/ 16 w 32"/>
                  <a:gd name="T1" fmla="*/ 35 h 35"/>
                  <a:gd name="T2" fmla="*/ 4 w 32"/>
                  <a:gd name="T3" fmla="*/ 30 h 35"/>
                  <a:gd name="T4" fmla="*/ 0 w 32"/>
                  <a:gd name="T5" fmla="*/ 18 h 35"/>
                  <a:gd name="T6" fmla="*/ 4 w 32"/>
                  <a:gd name="T7" fmla="*/ 5 h 35"/>
                  <a:gd name="T8" fmla="*/ 16 w 32"/>
                  <a:gd name="T9" fmla="*/ 0 h 35"/>
                  <a:gd name="T10" fmla="*/ 27 w 32"/>
                  <a:gd name="T11" fmla="*/ 5 h 35"/>
                  <a:gd name="T12" fmla="*/ 32 w 32"/>
                  <a:gd name="T13" fmla="*/ 17 h 35"/>
                  <a:gd name="T14" fmla="*/ 27 w 32"/>
                  <a:gd name="T15" fmla="*/ 30 h 35"/>
                  <a:gd name="T16" fmla="*/ 16 w 32"/>
                  <a:gd name="T17" fmla="*/ 35 h 35"/>
                  <a:gd name="T18" fmla="*/ 16 w 32"/>
                  <a:gd name="T19" fmla="*/ 4 h 35"/>
                  <a:gd name="T20" fmla="*/ 7 w 32"/>
                  <a:gd name="T21" fmla="*/ 7 h 35"/>
                  <a:gd name="T22" fmla="*/ 4 w 32"/>
                  <a:gd name="T23" fmla="*/ 17 h 35"/>
                  <a:gd name="T24" fmla="*/ 7 w 32"/>
                  <a:gd name="T25" fmla="*/ 27 h 35"/>
                  <a:gd name="T26" fmla="*/ 16 w 32"/>
                  <a:gd name="T27" fmla="*/ 31 h 35"/>
                  <a:gd name="T28" fmla="*/ 24 w 32"/>
                  <a:gd name="T29" fmla="*/ 28 h 35"/>
                  <a:gd name="T30" fmla="*/ 27 w 32"/>
                  <a:gd name="T31" fmla="*/ 18 h 35"/>
                  <a:gd name="T32" fmla="*/ 24 w 32"/>
                  <a:gd name="T33" fmla="*/ 7 h 35"/>
                  <a:gd name="T34" fmla="*/ 16 w 32"/>
                  <a:gd name="T3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35">
                    <a:moveTo>
                      <a:pt x="16" y="35"/>
                    </a:moveTo>
                    <a:cubicBezTo>
                      <a:pt x="11" y="35"/>
                      <a:pt x="7" y="33"/>
                      <a:pt x="4" y="30"/>
                    </a:cubicBezTo>
                    <a:cubicBezTo>
                      <a:pt x="1" y="27"/>
                      <a:pt x="0" y="23"/>
                      <a:pt x="0" y="18"/>
                    </a:cubicBezTo>
                    <a:cubicBezTo>
                      <a:pt x="0" y="12"/>
                      <a:pt x="1" y="8"/>
                      <a:pt x="4" y="5"/>
                    </a:cubicBezTo>
                    <a:cubicBezTo>
                      <a:pt x="7" y="2"/>
                      <a:pt x="11" y="0"/>
                      <a:pt x="16" y="0"/>
                    </a:cubicBezTo>
                    <a:cubicBezTo>
                      <a:pt x="21" y="0"/>
                      <a:pt x="24" y="2"/>
                      <a:pt x="27" y="5"/>
                    </a:cubicBezTo>
                    <a:cubicBezTo>
                      <a:pt x="30" y="8"/>
                      <a:pt x="32" y="12"/>
                      <a:pt x="32" y="17"/>
                    </a:cubicBezTo>
                    <a:cubicBezTo>
                      <a:pt x="32" y="22"/>
                      <a:pt x="30" y="27"/>
                      <a:pt x="27" y="30"/>
                    </a:cubicBezTo>
                    <a:cubicBezTo>
                      <a:pt x="24" y="33"/>
                      <a:pt x="20" y="35"/>
                      <a:pt x="16" y="35"/>
                    </a:cubicBezTo>
                    <a:close/>
                    <a:moveTo>
                      <a:pt x="16" y="4"/>
                    </a:moveTo>
                    <a:cubicBezTo>
                      <a:pt x="12" y="4"/>
                      <a:pt x="9" y="5"/>
                      <a:pt x="7" y="7"/>
                    </a:cubicBezTo>
                    <a:cubicBezTo>
                      <a:pt x="5" y="10"/>
                      <a:pt x="4" y="13"/>
                      <a:pt x="4" y="17"/>
                    </a:cubicBezTo>
                    <a:cubicBezTo>
                      <a:pt x="4" y="22"/>
                      <a:pt x="5" y="25"/>
                      <a:pt x="7" y="27"/>
                    </a:cubicBezTo>
                    <a:cubicBezTo>
                      <a:pt x="9" y="30"/>
                      <a:pt x="12" y="31"/>
                      <a:pt x="16" y="31"/>
                    </a:cubicBezTo>
                    <a:cubicBezTo>
                      <a:pt x="19" y="31"/>
                      <a:pt x="22" y="30"/>
                      <a:pt x="24" y="28"/>
                    </a:cubicBezTo>
                    <a:cubicBezTo>
                      <a:pt x="26" y="25"/>
                      <a:pt x="27" y="22"/>
                      <a:pt x="27" y="18"/>
                    </a:cubicBezTo>
                    <a:cubicBezTo>
                      <a:pt x="27" y="13"/>
                      <a:pt x="26" y="10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1" name="Freeform 376">
                <a:extLst>
                  <a:ext uri="{FF2B5EF4-FFF2-40B4-BE49-F238E27FC236}">
                    <a16:creationId xmlns:a16="http://schemas.microsoft.com/office/drawing/2014/main" id="{EB0572F8-7C9F-4E3D-976C-B30D8C0E8A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7" y="3044"/>
                <a:ext cx="76" cy="83"/>
              </a:xfrm>
              <a:custGeom>
                <a:avLst/>
                <a:gdLst>
                  <a:gd name="T0" fmla="*/ 16 w 32"/>
                  <a:gd name="T1" fmla="*/ 35 h 35"/>
                  <a:gd name="T2" fmla="*/ 4 w 32"/>
                  <a:gd name="T3" fmla="*/ 30 h 35"/>
                  <a:gd name="T4" fmla="*/ 0 w 32"/>
                  <a:gd name="T5" fmla="*/ 18 h 35"/>
                  <a:gd name="T6" fmla="*/ 4 w 32"/>
                  <a:gd name="T7" fmla="*/ 5 h 35"/>
                  <a:gd name="T8" fmla="*/ 16 w 32"/>
                  <a:gd name="T9" fmla="*/ 0 h 35"/>
                  <a:gd name="T10" fmla="*/ 28 w 32"/>
                  <a:gd name="T11" fmla="*/ 5 h 35"/>
                  <a:gd name="T12" fmla="*/ 32 w 32"/>
                  <a:gd name="T13" fmla="*/ 17 h 35"/>
                  <a:gd name="T14" fmla="*/ 27 w 32"/>
                  <a:gd name="T15" fmla="*/ 30 h 35"/>
                  <a:gd name="T16" fmla="*/ 16 w 32"/>
                  <a:gd name="T17" fmla="*/ 35 h 35"/>
                  <a:gd name="T18" fmla="*/ 16 w 32"/>
                  <a:gd name="T19" fmla="*/ 4 h 35"/>
                  <a:gd name="T20" fmla="*/ 7 w 32"/>
                  <a:gd name="T21" fmla="*/ 7 h 35"/>
                  <a:gd name="T22" fmla="*/ 4 w 32"/>
                  <a:gd name="T23" fmla="*/ 17 h 35"/>
                  <a:gd name="T24" fmla="*/ 7 w 32"/>
                  <a:gd name="T25" fmla="*/ 27 h 35"/>
                  <a:gd name="T26" fmla="*/ 16 w 32"/>
                  <a:gd name="T27" fmla="*/ 31 h 35"/>
                  <a:gd name="T28" fmla="*/ 24 w 32"/>
                  <a:gd name="T29" fmla="*/ 28 h 35"/>
                  <a:gd name="T30" fmla="*/ 28 w 32"/>
                  <a:gd name="T31" fmla="*/ 18 h 35"/>
                  <a:gd name="T32" fmla="*/ 25 w 32"/>
                  <a:gd name="T33" fmla="*/ 7 h 35"/>
                  <a:gd name="T34" fmla="*/ 16 w 32"/>
                  <a:gd name="T3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35">
                    <a:moveTo>
                      <a:pt x="16" y="35"/>
                    </a:moveTo>
                    <a:cubicBezTo>
                      <a:pt x="11" y="35"/>
                      <a:pt x="7" y="33"/>
                      <a:pt x="4" y="30"/>
                    </a:cubicBezTo>
                    <a:cubicBezTo>
                      <a:pt x="1" y="27"/>
                      <a:pt x="0" y="23"/>
                      <a:pt x="0" y="18"/>
                    </a:cubicBezTo>
                    <a:cubicBezTo>
                      <a:pt x="0" y="12"/>
                      <a:pt x="1" y="8"/>
                      <a:pt x="4" y="5"/>
                    </a:cubicBezTo>
                    <a:cubicBezTo>
                      <a:pt x="7" y="2"/>
                      <a:pt x="11" y="0"/>
                      <a:pt x="16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0" y="8"/>
                      <a:pt x="32" y="12"/>
                      <a:pt x="32" y="17"/>
                    </a:cubicBezTo>
                    <a:cubicBezTo>
                      <a:pt x="32" y="22"/>
                      <a:pt x="30" y="27"/>
                      <a:pt x="27" y="30"/>
                    </a:cubicBezTo>
                    <a:cubicBezTo>
                      <a:pt x="24" y="33"/>
                      <a:pt x="21" y="35"/>
                      <a:pt x="16" y="35"/>
                    </a:cubicBezTo>
                    <a:close/>
                    <a:moveTo>
                      <a:pt x="16" y="4"/>
                    </a:moveTo>
                    <a:cubicBezTo>
                      <a:pt x="12" y="4"/>
                      <a:pt x="10" y="5"/>
                      <a:pt x="7" y="7"/>
                    </a:cubicBezTo>
                    <a:cubicBezTo>
                      <a:pt x="5" y="10"/>
                      <a:pt x="4" y="13"/>
                      <a:pt x="4" y="17"/>
                    </a:cubicBezTo>
                    <a:cubicBezTo>
                      <a:pt x="4" y="22"/>
                      <a:pt x="5" y="25"/>
                      <a:pt x="7" y="27"/>
                    </a:cubicBezTo>
                    <a:cubicBezTo>
                      <a:pt x="9" y="30"/>
                      <a:pt x="12" y="31"/>
                      <a:pt x="16" y="31"/>
                    </a:cubicBezTo>
                    <a:cubicBezTo>
                      <a:pt x="19" y="31"/>
                      <a:pt x="22" y="30"/>
                      <a:pt x="24" y="28"/>
                    </a:cubicBezTo>
                    <a:cubicBezTo>
                      <a:pt x="27" y="25"/>
                      <a:pt x="28" y="22"/>
                      <a:pt x="28" y="18"/>
                    </a:cubicBezTo>
                    <a:cubicBezTo>
                      <a:pt x="28" y="13"/>
                      <a:pt x="27" y="10"/>
                      <a:pt x="25" y="7"/>
                    </a:cubicBezTo>
                    <a:cubicBezTo>
                      <a:pt x="22" y="5"/>
                      <a:pt x="20" y="4"/>
                      <a:pt x="16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2" name="Freeform 377">
                <a:extLst>
                  <a:ext uri="{FF2B5EF4-FFF2-40B4-BE49-F238E27FC236}">
                    <a16:creationId xmlns:a16="http://schemas.microsoft.com/office/drawing/2014/main" id="{CE646AE6-B970-4CA5-A37A-61BEC97822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8" y="3047"/>
                <a:ext cx="56" cy="78"/>
              </a:xfrm>
              <a:custGeom>
                <a:avLst/>
                <a:gdLst>
                  <a:gd name="T0" fmla="*/ 24 w 24"/>
                  <a:gd name="T1" fmla="*/ 33 h 33"/>
                  <a:gd name="T2" fmla="*/ 18 w 24"/>
                  <a:gd name="T3" fmla="*/ 33 h 33"/>
                  <a:gd name="T4" fmla="*/ 5 w 24"/>
                  <a:gd name="T5" fmla="*/ 18 h 33"/>
                  <a:gd name="T6" fmla="*/ 4 w 24"/>
                  <a:gd name="T7" fmla="*/ 17 h 33"/>
                  <a:gd name="T8" fmla="*/ 4 w 24"/>
                  <a:gd name="T9" fmla="*/ 17 h 33"/>
                  <a:gd name="T10" fmla="*/ 4 w 24"/>
                  <a:gd name="T11" fmla="*/ 33 h 33"/>
                  <a:gd name="T12" fmla="*/ 0 w 24"/>
                  <a:gd name="T13" fmla="*/ 33 h 33"/>
                  <a:gd name="T14" fmla="*/ 0 w 24"/>
                  <a:gd name="T15" fmla="*/ 0 h 33"/>
                  <a:gd name="T16" fmla="*/ 4 w 24"/>
                  <a:gd name="T17" fmla="*/ 0 h 33"/>
                  <a:gd name="T18" fmla="*/ 4 w 24"/>
                  <a:gd name="T19" fmla="*/ 15 h 33"/>
                  <a:gd name="T20" fmla="*/ 4 w 24"/>
                  <a:gd name="T21" fmla="*/ 15 h 33"/>
                  <a:gd name="T22" fmla="*/ 5 w 24"/>
                  <a:gd name="T23" fmla="*/ 14 h 33"/>
                  <a:gd name="T24" fmla="*/ 18 w 24"/>
                  <a:gd name="T25" fmla="*/ 0 h 33"/>
                  <a:gd name="T26" fmla="*/ 23 w 24"/>
                  <a:gd name="T27" fmla="*/ 0 h 33"/>
                  <a:gd name="T28" fmla="*/ 8 w 24"/>
                  <a:gd name="T29" fmla="*/ 16 h 33"/>
                  <a:gd name="T30" fmla="*/ 24 w 24"/>
                  <a:gd name="T31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" h="33">
                    <a:moveTo>
                      <a:pt x="24" y="33"/>
                    </a:moveTo>
                    <a:cubicBezTo>
                      <a:pt x="18" y="33"/>
                      <a:pt x="18" y="33"/>
                      <a:pt x="18" y="3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7"/>
                      <a:pt x="5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5"/>
                      <a:pt x="5" y="15"/>
                      <a:pt x="5" y="1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2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363" name="Group 10433">
              <a:extLst>
                <a:ext uri="{FF2B5EF4-FFF2-40B4-BE49-F238E27FC236}">
                  <a16:creationId xmlns:a16="http://schemas.microsoft.com/office/drawing/2014/main" id="{D90F14C2-B543-4303-8A4F-B2ABCBBA99C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390226" y="1937504"/>
              <a:ext cx="894871" cy="993166"/>
              <a:chOff x="2773" y="1093"/>
              <a:chExt cx="2134" cy="2134"/>
            </a:xfrm>
          </p:grpSpPr>
          <p:sp>
            <p:nvSpPr>
              <p:cNvPr id="364" name="AutoShape 10432">
                <a:extLst>
                  <a:ext uri="{FF2B5EF4-FFF2-40B4-BE49-F238E27FC236}">
                    <a16:creationId xmlns:a16="http://schemas.microsoft.com/office/drawing/2014/main" id="{C4DD6173-BD62-4A34-80B4-240A52A0626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773" y="1093"/>
                <a:ext cx="2134" cy="2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365" name="Group 10634">
                <a:extLst>
                  <a:ext uri="{FF2B5EF4-FFF2-40B4-BE49-F238E27FC236}">
                    <a16:creationId xmlns:a16="http://schemas.microsoft.com/office/drawing/2014/main" id="{00F101AD-2C9C-4395-84F3-CCCF10FE04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3" y="1093"/>
                <a:ext cx="2134" cy="2134"/>
                <a:chOff x="2773" y="1093"/>
                <a:chExt cx="2134" cy="2134"/>
              </a:xfrm>
            </p:grpSpPr>
            <p:sp>
              <p:nvSpPr>
                <p:cNvPr id="375" name="Rectangle 10434">
                  <a:extLst>
                    <a:ext uri="{FF2B5EF4-FFF2-40B4-BE49-F238E27FC236}">
                      <a16:creationId xmlns:a16="http://schemas.microsoft.com/office/drawing/2014/main" id="{8CFA993B-FB67-4F31-90C4-235F6409CE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1" y="1206"/>
                  <a:ext cx="1766" cy="2021"/>
                </a:xfrm>
                <a:prstGeom prst="rect">
                  <a:avLst/>
                </a:prstGeom>
                <a:solidFill>
                  <a:srgbClr val="A6DB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76" name="Rectangle 10435">
                  <a:extLst>
                    <a:ext uri="{FF2B5EF4-FFF2-40B4-BE49-F238E27FC236}">
                      <a16:creationId xmlns:a16="http://schemas.microsoft.com/office/drawing/2014/main" id="{EB0ED7CF-CF99-4E43-9734-B00E78FBF2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3" y="1093"/>
                  <a:ext cx="2134" cy="2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77" name="Oval 10436">
                  <a:extLst>
                    <a:ext uri="{FF2B5EF4-FFF2-40B4-BE49-F238E27FC236}">
                      <a16:creationId xmlns:a16="http://schemas.microsoft.com/office/drawing/2014/main" id="{956E4E6D-45CF-4288-A37C-009A451F8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3" y="1762"/>
                  <a:ext cx="1027" cy="1026"/>
                </a:xfrm>
                <a:prstGeom prst="ellipse">
                  <a:avLst/>
                </a:prstGeom>
                <a:solidFill>
                  <a:srgbClr val="65A9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78" name="Freeform 10437">
                  <a:extLst>
                    <a:ext uri="{FF2B5EF4-FFF2-40B4-BE49-F238E27FC236}">
                      <a16:creationId xmlns:a16="http://schemas.microsoft.com/office/drawing/2014/main" id="{EBB45B27-B8A2-4442-8C44-EC22E39185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17" y="1916"/>
                  <a:ext cx="441" cy="386"/>
                </a:xfrm>
                <a:custGeom>
                  <a:avLst/>
                  <a:gdLst>
                    <a:gd name="T0" fmla="*/ 186 w 186"/>
                    <a:gd name="T1" fmla="*/ 163 h 163"/>
                    <a:gd name="T2" fmla="*/ 170 w 186"/>
                    <a:gd name="T3" fmla="*/ 87 h 163"/>
                    <a:gd name="T4" fmla="*/ 144 w 186"/>
                    <a:gd name="T5" fmla="*/ 12 h 163"/>
                    <a:gd name="T6" fmla="*/ 111 w 186"/>
                    <a:gd name="T7" fmla="*/ 14 h 163"/>
                    <a:gd name="T8" fmla="*/ 58 w 186"/>
                    <a:gd name="T9" fmla="*/ 8 h 163"/>
                    <a:gd name="T10" fmla="*/ 16 w 186"/>
                    <a:gd name="T11" fmla="*/ 87 h 163"/>
                    <a:gd name="T12" fmla="*/ 0 w 186"/>
                    <a:gd name="T13" fmla="*/ 163 h 163"/>
                    <a:gd name="T14" fmla="*/ 186 w 186"/>
                    <a:gd name="T15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6" h="163">
                      <a:moveTo>
                        <a:pt x="186" y="163"/>
                      </a:moveTo>
                      <a:cubicBezTo>
                        <a:pt x="186" y="163"/>
                        <a:pt x="160" y="147"/>
                        <a:pt x="170" y="87"/>
                      </a:cubicBezTo>
                      <a:cubicBezTo>
                        <a:pt x="175" y="53"/>
                        <a:pt x="167" y="21"/>
                        <a:pt x="144" y="12"/>
                      </a:cubicBezTo>
                      <a:cubicBezTo>
                        <a:pt x="128" y="5"/>
                        <a:pt x="117" y="11"/>
                        <a:pt x="111" y="14"/>
                      </a:cubicBezTo>
                      <a:cubicBezTo>
                        <a:pt x="106" y="11"/>
                        <a:pt x="81" y="0"/>
                        <a:pt x="58" y="8"/>
                      </a:cubicBezTo>
                      <a:cubicBezTo>
                        <a:pt x="22" y="20"/>
                        <a:pt x="11" y="53"/>
                        <a:pt x="16" y="87"/>
                      </a:cubicBezTo>
                      <a:cubicBezTo>
                        <a:pt x="26" y="147"/>
                        <a:pt x="0" y="163"/>
                        <a:pt x="0" y="163"/>
                      </a:cubicBezTo>
                      <a:cubicBezTo>
                        <a:pt x="186" y="163"/>
                        <a:pt x="186" y="163"/>
                        <a:pt x="186" y="163"/>
                      </a:cubicBezTo>
                    </a:path>
                  </a:pathLst>
                </a:custGeom>
                <a:solidFill>
                  <a:srgbClr val="FF8B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79" name="Freeform 10438">
                  <a:extLst>
                    <a:ext uri="{FF2B5EF4-FFF2-40B4-BE49-F238E27FC236}">
                      <a16:creationId xmlns:a16="http://schemas.microsoft.com/office/drawing/2014/main" id="{BCCF38E2-1714-4E7E-8B93-0EF90E118C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3" y="2252"/>
                  <a:ext cx="287" cy="370"/>
                </a:xfrm>
                <a:custGeom>
                  <a:avLst/>
                  <a:gdLst>
                    <a:gd name="T0" fmla="*/ 65 w 121"/>
                    <a:gd name="T1" fmla="*/ 156 h 156"/>
                    <a:gd name="T2" fmla="*/ 57 w 121"/>
                    <a:gd name="T3" fmla="*/ 156 h 156"/>
                    <a:gd name="T4" fmla="*/ 0 w 121"/>
                    <a:gd name="T5" fmla="*/ 50 h 156"/>
                    <a:gd name="T6" fmla="*/ 3 w 121"/>
                    <a:gd name="T7" fmla="*/ 49 h 156"/>
                    <a:gd name="T8" fmla="*/ 35 w 121"/>
                    <a:gd name="T9" fmla="*/ 2 h 156"/>
                    <a:gd name="T10" fmla="*/ 35 w 121"/>
                    <a:gd name="T11" fmla="*/ 0 h 156"/>
                    <a:gd name="T12" fmla="*/ 86 w 121"/>
                    <a:gd name="T13" fmla="*/ 0 h 156"/>
                    <a:gd name="T14" fmla="*/ 86 w 121"/>
                    <a:gd name="T15" fmla="*/ 2 h 156"/>
                    <a:gd name="T16" fmla="*/ 118 w 121"/>
                    <a:gd name="T17" fmla="*/ 49 h 156"/>
                    <a:gd name="T18" fmla="*/ 121 w 121"/>
                    <a:gd name="T19" fmla="*/ 50 h 156"/>
                    <a:gd name="T20" fmla="*/ 65 w 121"/>
                    <a:gd name="T21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1" h="156">
                      <a:moveTo>
                        <a:pt x="65" y="156"/>
                      </a:moveTo>
                      <a:cubicBezTo>
                        <a:pt x="57" y="156"/>
                        <a:pt x="57" y="156"/>
                        <a:pt x="57" y="156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3" y="49"/>
                        <a:pt x="3" y="49"/>
                        <a:pt x="3" y="49"/>
                      </a:cubicBezTo>
                      <a:cubicBezTo>
                        <a:pt x="5" y="48"/>
                        <a:pt x="35" y="36"/>
                        <a:pt x="35" y="2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2"/>
                        <a:pt x="86" y="2"/>
                        <a:pt x="86" y="2"/>
                      </a:cubicBezTo>
                      <a:cubicBezTo>
                        <a:pt x="86" y="36"/>
                        <a:pt x="118" y="49"/>
                        <a:pt x="118" y="49"/>
                      </a:cubicBezTo>
                      <a:cubicBezTo>
                        <a:pt x="121" y="50"/>
                        <a:pt x="121" y="50"/>
                        <a:pt x="121" y="50"/>
                      </a:cubicBezTo>
                      <a:cubicBezTo>
                        <a:pt x="65" y="156"/>
                        <a:pt x="65" y="156"/>
                        <a:pt x="65" y="156"/>
                      </a:cubicBezTo>
                    </a:path>
                  </a:pathLst>
                </a:custGeom>
                <a:solidFill>
                  <a:srgbClr val="E3C7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80" name="Freeform 10439">
                  <a:extLst>
                    <a:ext uri="{FF2B5EF4-FFF2-40B4-BE49-F238E27FC236}">
                      <a16:creationId xmlns:a16="http://schemas.microsoft.com/office/drawing/2014/main" id="{1050CBCA-4A19-40E6-91FD-FCEC639CA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00" y="2257"/>
                  <a:ext cx="273" cy="361"/>
                </a:xfrm>
                <a:custGeom>
                  <a:avLst/>
                  <a:gdLst>
                    <a:gd name="T0" fmla="*/ 55 w 115"/>
                    <a:gd name="T1" fmla="*/ 152 h 152"/>
                    <a:gd name="T2" fmla="*/ 61 w 115"/>
                    <a:gd name="T3" fmla="*/ 152 h 152"/>
                    <a:gd name="T4" fmla="*/ 115 w 115"/>
                    <a:gd name="T5" fmla="*/ 49 h 152"/>
                    <a:gd name="T6" fmla="*/ 115 w 115"/>
                    <a:gd name="T7" fmla="*/ 49 h 152"/>
                    <a:gd name="T8" fmla="*/ 82 w 115"/>
                    <a:gd name="T9" fmla="*/ 0 h 152"/>
                    <a:gd name="T10" fmla="*/ 82 w 115"/>
                    <a:gd name="T11" fmla="*/ 0 h 152"/>
                    <a:gd name="T12" fmla="*/ 34 w 115"/>
                    <a:gd name="T13" fmla="*/ 0 h 152"/>
                    <a:gd name="T14" fmla="*/ 34 w 115"/>
                    <a:gd name="T15" fmla="*/ 0 h 152"/>
                    <a:gd name="T16" fmla="*/ 1 w 115"/>
                    <a:gd name="T17" fmla="*/ 49 h 152"/>
                    <a:gd name="T18" fmla="*/ 0 w 115"/>
                    <a:gd name="T19" fmla="*/ 49 h 152"/>
                    <a:gd name="T20" fmla="*/ 55 w 115"/>
                    <a:gd name="T21" fmla="*/ 15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5" h="152">
                      <a:moveTo>
                        <a:pt x="55" y="152"/>
                      </a:moveTo>
                      <a:cubicBezTo>
                        <a:pt x="61" y="152"/>
                        <a:pt x="61" y="152"/>
                        <a:pt x="61" y="152"/>
                      </a:cubicBezTo>
                      <a:cubicBezTo>
                        <a:pt x="115" y="49"/>
                        <a:pt x="115" y="49"/>
                        <a:pt x="115" y="49"/>
                      </a:cubicBezTo>
                      <a:cubicBezTo>
                        <a:pt x="115" y="49"/>
                        <a:pt x="115" y="49"/>
                        <a:pt x="115" y="49"/>
                      </a:cubicBezTo>
                      <a:cubicBezTo>
                        <a:pt x="114" y="48"/>
                        <a:pt x="82" y="35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35"/>
                        <a:pt x="2" y="48"/>
                        <a:pt x="1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55" y="152"/>
                        <a:pt x="55" y="152"/>
                        <a:pt x="55" y="152"/>
                      </a:cubicBezTo>
                    </a:path>
                  </a:pathLst>
                </a:custGeom>
                <a:solidFill>
                  <a:srgbClr val="E3C7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81" name="Freeform 10440">
                  <a:extLst>
                    <a:ext uri="{FF2B5EF4-FFF2-40B4-BE49-F238E27FC236}">
                      <a16:creationId xmlns:a16="http://schemas.microsoft.com/office/drawing/2014/main" id="{99248C08-8819-45E1-B303-13BF562ED1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2" y="2362"/>
                  <a:ext cx="629" cy="291"/>
                </a:xfrm>
                <a:custGeom>
                  <a:avLst/>
                  <a:gdLst>
                    <a:gd name="T0" fmla="*/ 247 w 265"/>
                    <a:gd name="T1" fmla="*/ 30 h 123"/>
                    <a:gd name="T2" fmla="*/ 187 w 265"/>
                    <a:gd name="T3" fmla="*/ 0 h 123"/>
                    <a:gd name="T4" fmla="*/ 133 w 265"/>
                    <a:gd name="T5" fmla="*/ 91 h 123"/>
                    <a:gd name="T6" fmla="*/ 80 w 265"/>
                    <a:gd name="T7" fmla="*/ 0 h 123"/>
                    <a:gd name="T8" fmla="*/ 19 w 265"/>
                    <a:gd name="T9" fmla="*/ 30 h 123"/>
                    <a:gd name="T10" fmla="*/ 7 w 265"/>
                    <a:gd name="T11" fmla="*/ 123 h 123"/>
                    <a:gd name="T12" fmla="*/ 259 w 265"/>
                    <a:gd name="T13" fmla="*/ 123 h 123"/>
                    <a:gd name="T14" fmla="*/ 247 w 265"/>
                    <a:gd name="T15" fmla="*/ 3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5" h="123">
                      <a:moveTo>
                        <a:pt x="247" y="30"/>
                      </a:moveTo>
                      <a:cubicBezTo>
                        <a:pt x="237" y="20"/>
                        <a:pt x="224" y="9"/>
                        <a:pt x="187" y="0"/>
                      </a:cubicBezTo>
                      <a:cubicBezTo>
                        <a:pt x="133" y="91"/>
                        <a:pt x="133" y="91"/>
                        <a:pt x="133" y="9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43" y="9"/>
                        <a:pt x="29" y="20"/>
                        <a:pt x="19" y="30"/>
                      </a:cubicBezTo>
                      <a:cubicBezTo>
                        <a:pt x="0" y="48"/>
                        <a:pt x="7" y="95"/>
                        <a:pt x="7" y="123"/>
                      </a:cubicBezTo>
                      <a:cubicBezTo>
                        <a:pt x="259" y="123"/>
                        <a:pt x="259" y="123"/>
                        <a:pt x="259" y="123"/>
                      </a:cubicBezTo>
                      <a:cubicBezTo>
                        <a:pt x="259" y="95"/>
                        <a:pt x="265" y="48"/>
                        <a:pt x="247" y="30"/>
                      </a:cubicBezTo>
                    </a:path>
                  </a:pathLst>
                </a:custGeom>
                <a:solidFill>
                  <a:srgbClr val="3362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82" name="Freeform 10441">
                  <a:extLst>
                    <a:ext uri="{FF2B5EF4-FFF2-40B4-BE49-F238E27FC236}">
                      <a16:creationId xmlns:a16="http://schemas.microsoft.com/office/drawing/2014/main" id="{ACCB9C60-3F80-4529-9C83-D310D79C0C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" y="1982"/>
                  <a:ext cx="341" cy="349"/>
                </a:xfrm>
                <a:custGeom>
                  <a:avLst/>
                  <a:gdLst>
                    <a:gd name="T0" fmla="*/ 137 w 144"/>
                    <a:gd name="T1" fmla="*/ 65 h 147"/>
                    <a:gd name="T2" fmla="*/ 137 w 144"/>
                    <a:gd name="T3" fmla="*/ 62 h 147"/>
                    <a:gd name="T4" fmla="*/ 72 w 144"/>
                    <a:gd name="T5" fmla="*/ 0 h 147"/>
                    <a:gd name="T6" fmla="*/ 6 w 144"/>
                    <a:gd name="T7" fmla="*/ 62 h 147"/>
                    <a:gd name="T8" fmla="*/ 6 w 144"/>
                    <a:gd name="T9" fmla="*/ 65 h 147"/>
                    <a:gd name="T10" fmla="*/ 0 w 144"/>
                    <a:gd name="T11" fmla="*/ 78 h 147"/>
                    <a:gd name="T12" fmla="*/ 9 w 144"/>
                    <a:gd name="T13" fmla="*/ 91 h 147"/>
                    <a:gd name="T14" fmla="*/ 11 w 144"/>
                    <a:gd name="T15" fmla="*/ 91 h 147"/>
                    <a:gd name="T16" fmla="*/ 72 w 144"/>
                    <a:gd name="T17" fmla="*/ 147 h 147"/>
                    <a:gd name="T18" fmla="*/ 133 w 144"/>
                    <a:gd name="T19" fmla="*/ 91 h 147"/>
                    <a:gd name="T20" fmla="*/ 135 w 144"/>
                    <a:gd name="T21" fmla="*/ 91 h 147"/>
                    <a:gd name="T22" fmla="*/ 144 w 144"/>
                    <a:gd name="T23" fmla="*/ 78 h 147"/>
                    <a:gd name="T24" fmla="*/ 137 w 144"/>
                    <a:gd name="T25" fmla="*/ 65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4" h="147">
                      <a:moveTo>
                        <a:pt x="137" y="65"/>
                      </a:moveTo>
                      <a:cubicBezTo>
                        <a:pt x="137" y="64"/>
                        <a:pt x="137" y="63"/>
                        <a:pt x="137" y="62"/>
                      </a:cubicBezTo>
                      <a:cubicBezTo>
                        <a:pt x="137" y="22"/>
                        <a:pt x="108" y="0"/>
                        <a:pt x="72" y="0"/>
                      </a:cubicBezTo>
                      <a:cubicBezTo>
                        <a:pt x="36" y="0"/>
                        <a:pt x="6" y="22"/>
                        <a:pt x="6" y="62"/>
                      </a:cubicBezTo>
                      <a:cubicBezTo>
                        <a:pt x="6" y="63"/>
                        <a:pt x="6" y="64"/>
                        <a:pt x="6" y="65"/>
                      </a:cubicBezTo>
                      <a:cubicBezTo>
                        <a:pt x="2" y="66"/>
                        <a:pt x="0" y="72"/>
                        <a:pt x="0" y="78"/>
                      </a:cubicBezTo>
                      <a:cubicBezTo>
                        <a:pt x="0" y="85"/>
                        <a:pt x="4" y="91"/>
                        <a:pt x="9" y="91"/>
                      </a:cubicBezTo>
                      <a:cubicBezTo>
                        <a:pt x="9" y="91"/>
                        <a:pt x="10" y="91"/>
                        <a:pt x="11" y="91"/>
                      </a:cubicBezTo>
                      <a:cubicBezTo>
                        <a:pt x="20" y="121"/>
                        <a:pt x="44" y="147"/>
                        <a:pt x="72" y="147"/>
                      </a:cubicBezTo>
                      <a:cubicBezTo>
                        <a:pt x="99" y="147"/>
                        <a:pt x="123" y="121"/>
                        <a:pt x="133" y="91"/>
                      </a:cubicBezTo>
                      <a:cubicBezTo>
                        <a:pt x="133" y="91"/>
                        <a:pt x="134" y="91"/>
                        <a:pt x="135" y="91"/>
                      </a:cubicBezTo>
                      <a:cubicBezTo>
                        <a:pt x="140" y="91"/>
                        <a:pt x="144" y="85"/>
                        <a:pt x="144" y="78"/>
                      </a:cubicBezTo>
                      <a:cubicBezTo>
                        <a:pt x="144" y="71"/>
                        <a:pt x="141" y="66"/>
                        <a:pt x="137" y="65"/>
                      </a:cubicBezTo>
                    </a:path>
                  </a:pathLst>
                </a:custGeom>
                <a:solidFill>
                  <a:srgbClr val="FFE5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83" name="Freeform 10442">
                  <a:extLst>
                    <a:ext uri="{FF2B5EF4-FFF2-40B4-BE49-F238E27FC236}">
                      <a16:creationId xmlns:a16="http://schemas.microsoft.com/office/drawing/2014/main" id="{4A1A1489-109B-4E5B-AAD4-59F60352284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62" y="1977"/>
                  <a:ext cx="351" cy="358"/>
                </a:xfrm>
                <a:custGeom>
                  <a:avLst/>
                  <a:gdLst>
                    <a:gd name="T0" fmla="*/ 74 w 148"/>
                    <a:gd name="T1" fmla="*/ 151 h 151"/>
                    <a:gd name="T2" fmla="*/ 11 w 148"/>
                    <a:gd name="T3" fmla="*/ 95 h 151"/>
                    <a:gd name="T4" fmla="*/ 0 w 148"/>
                    <a:gd name="T5" fmla="*/ 80 h 151"/>
                    <a:gd name="T6" fmla="*/ 6 w 148"/>
                    <a:gd name="T7" fmla="*/ 66 h 151"/>
                    <a:gd name="T8" fmla="*/ 6 w 148"/>
                    <a:gd name="T9" fmla="*/ 64 h 151"/>
                    <a:gd name="T10" fmla="*/ 74 w 148"/>
                    <a:gd name="T11" fmla="*/ 0 h 151"/>
                    <a:gd name="T12" fmla="*/ 141 w 148"/>
                    <a:gd name="T13" fmla="*/ 64 h 151"/>
                    <a:gd name="T14" fmla="*/ 141 w 148"/>
                    <a:gd name="T15" fmla="*/ 66 h 151"/>
                    <a:gd name="T16" fmla="*/ 148 w 148"/>
                    <a:gd name="T17" fmla="*/ 80 h 151"/>
                    <a:gd name="T18" fmla="*/ 136 w 148"/>
                    <a:gd name="T19" fmla="*/ 95 h 151"/>
                    <a:gd name="T20" fmla="*/ 74 w 148"/>
                    <a:gd name="T21" fmla="*/ 151 h 151"/>
                    <a:gd name="T22" fmla="*/ 14 w 148"/>
                    <a:gd name="T23" fmla="*/ 90 h 151"/>
                    <a:gd name="T24" fmla="*/ 15 w 148"/>
                    <a:gd name="T25" fmla="*/ 92 h 151"/>
                    <a:gd name="T26" fmla="*/ 74 w 148"/>
                    <a:gd name="T27" fmla="*/ 147 h 151"/>
                    <a:gd name="T28" fmla="*/ 133 w 148"/>
                    <a:gd name="T29" fmla="*/ 92 h 151"/>
                    <a:gd name="T30" fmla="*/ 133 w 148"/>
                    <a:gd name="T31" fmla="*/ 90 h 151"/>
                    <a:gd name="T32" fmla="*/ 135 w 148"/>
                    <a:gd name="T33" fmla="*/ 91 h 151"/>
                    <a:gd name="T34" fmla="*/ 137 w 148"/>
                    <a:gd name="T35" fmla="*/ 91 h 151"/>
                    <a:gd name="T36" fmla="*/ 144 w 148"/>
                    <a:gd name="T37" fmla="*/ 80 h 151"/>
                    <a:gd name="T38" fmla="*/ 139 w 148"/>
                    <a:gd name="T39" fmla="*/ 69 h 151"/>
                    <a:gd name="T40" fmla="*/ 137 w 148"/>
                    <a:gd name="T41" fmla="*/ 68 h 151"/>
                    <a:gd name="T42" fmla="*/ 137 w 148"/>
                    <a:gd name="T43" fmla="*/ 67 h 151"/>
                    <a:gd name="T44" fmla="*/ 137 w 148"/>
                    <a:gd name="T45" fmla="*/ 64 h 151"/>
                    <a:gd name="T46" fmla="*/ 74 w 148"/>
                    <a:gd name="T47" fmla="*/ 4 h 151"/>
                    <a:gd name="T48" fmla="*/ 10 w 148"/>
                    <a:gd name="T49" fmla="*/ 64 h 151"/>
                    <a:gd name="T50" fmla="*/ 10 w 148"/>
                    <a:gd name="T51" fmla="*/ 67 h 151"/>
                    <a:gd name="T52" fmla="*/ 10 w 148"/>
                    <a:gd name="T53" fmla="*/ 68 h 151"/>
                    <a:gd name="T54" fmla="*/ 9 w 148"/>
                    <a:gd name="T55" fmla="*/ 69 h 151"/>
                    <a:gd name="T56" fmla="*/ 4 w 148"/>
                    <a:gd name="T57" fmla="*/ 80 h 151"/>
                    <a:gd name="T58" fmla="*/ 11 w 148"/>
                    <a:gd name="T59" fmla="*/ 91 h 151"/>
                    <a:gd name="T60" fmla="*/ 12 w 148"/>
                    <a:gd name="T61" fmla="*/ 91 h 151"/>
                    <a:gd name="T62" fmla="*/ 14 w 148"/>
                    <a:gd name="T63" fmla="*/ 90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48" h="151">
                      <a:moveTo>
                        <a:pt x="74" y="151"/>
                      </a:moveTo>
                      <a:cubicBezTo>
                        <a:pt x="44" y="151"/>
                        <a:pt x="21" y="122"/>
                        <a:pt x="11" y="95"/>
                      </a:cubicBezTo>
                      <a:cubicBezTo>
                        <a:pt x="5" y="96"/>
                        <a:pt x="0" y="89"/>
                        <a:pt x="0" y="80"/>
                      </a:cubicBezTo>
                      <a:cubicBezTo>
                        <a:pt x="0" y="74"/>
                        <a:pt x="2" y="68"/>
                        <a:pt x="6" y="66"/>
                      </a:cubicBezTo>
                      <a:cubicBezTo>
                        <a:pt x="6" y="65"/>
                        <a:pt x="6" y="65"/>
                        <a:pt x="6" y="64"/>
                      </a:cubicBezTo>
                      <a:cubicBezTo>
                        <a:pt x="6" y="26"/>
                        <a:pt x="33" y="0"/>
                        <a:pt x="74" y="0"/>
                      </a:cubicBezTo>
                      <a:cubicBezTo>
                        <a:pt x="114" y="0"/>
                        <a:pt x="141" y="26"/>
                        <a:pt x="141" y="64"/>
                      </a:cubicBezTo>
                      <a:cubicBezTo>
                        <a:pt x="141" y="65"/>
                        <a:pt x="141" y="65"/>
                        <a:pt x="141" y="66"/>
                      </a:cubicBezTo>
                      <a:cubicBezTo>
                        <a:pt x="145" y="68"/>
                        <a:pt x="148" y="73"/>
                        <a:pt x="148" y="80"/>
                      </a:cubicBezTo>
                      <a:cubicBezTo>
                        <a:pt x="148" y="89"/>
                        <a:pt x="143" y="96"/>
                        <a:pt x="136" y="95"/>
                      </a:cubicBezTo>
                      <a:cubicBezTo>
                        <a:pt x="127" y="122"/>
                        <a:pt x="104" y="151"/>
                        <a:pt x="74" y="151"/>
                      </a:cubicBezTo>
                      <a:moveTo>
                        <a:pt x="14" y="90"/>
                      </a:moveTo>
                      <a:cubicBezTo>
                        <a:pt x="15" y="92"/>
                        <a:pt x="15" y="92"/>
                        <a:pt x="15" y="92"/>
                      </a:cubicBezTo>
                      <a:cubicBezTo>
                        <a:pt x="23" y="119"/>
                        <a:pt x="45" y="147"/>
                        <a:pt x="74" y="147"/>
                      </a:cubicBezTo>
                      <a:cubicBezTo>
                        <a:pt x="102" y="147"/>
                        <a:pt x="124" y="119"/>
                        <a:pt x="133" y="92"/>
                      </a:cubicBezTo>
                      <a:cubicBezTo>
                        <a:pt x="133" y="90"/>
                        <a:pt x="133" y="90"/>
                        <a:pt x="133" y="90"/>
                      </a:cubicBezTo>
                      <a:cubicBezTo>
                        <a:pt x="135" y="91"/>
                        <a:pt x="135" y="91"/>
                        <a:pt x="135" y="91"/>
                      </a:cubicBezTo>
                      <a:cubicBezTo>
                        <a:pt x="136" y="91"/>
                        <a:pt x="136" y="91"/>
                        <a:pt x="137" y="91"/>
                      </a:cubicBezTo>
                      <a:cubicBezTo>
                        <a:pt x="141" y="91"/>
                        <a:pt x="144" y="86"/>
                        <a:pt x="144" y="80"/>
                      </a:cubicBezTo>
                      <a:cubicBezTo>
                        <a:pt x="144" y="74"/>
                        <a:pt x="142" y="70"/>
                        <a:pt x="139" y="69"/>
                      </a:cubicBezTo>
                      <a:cubicBezTo>
                        <a:pt x="137" y="68"/>
                        <a:pt x="137" y="68"/>
                        <a:pt x="137" y="68"/>
                      </a:cubicBezTo>
                      <a:cubicBezTo>
                        <a:pt x="137" y="67"/>
                        <a:pt x="137" y="67"/>
                        <a:pt x="137" y="67"/>
                      </a:cubicBezTo>
                      <a:cubicBezTo>
                        <a:pt x="137" y="66"/>
                        <a:pt x="137" y="65"/>
                        <a:pt x="137" y="64"/>
                      </a:cubicBezTo>
                      <a:cubicBezTo>
                        <a:pt x="137" y="23"/>
                        <a:pt x="105" y="4"/>
                        <a:pt x="74" y="4"/>
                      </a:cubicBezTo>
                      <a:cubicBezTo>
                        <a:pt x="42" y="4"/>
                        <a:pt x="10" y="23"/>
                        <a:pt x="10" y="64"/>
                      </a:cubicBezTo>
                      <a:cubicBezTo>
                        <a:pt x="10" y="65"/>
                        <a:pt x="10" y="66"/>
                        <a:pt x="10" y="67"/>
                      </a:cubicBezTo>
                      <a:cubicBezTo>
                        <a:pt x="10" y="68"/>
                        <a:pt x="10" y="68"/>
                        <a:pt x="10" y="68"/>
                      </a:cubicBezTo>
                      <a:cubicBezTo>
                        <a:pt x="9" y="69"/>
                        <a:pt x="9" y="69"/>
                        <a:pt x="9" y="69"/>
                      </a:cubicBezTo>
                      <a:cubicBezTo>
                        <a:pt x="6" y="70"/>
                        <a:pt x="4" y="74"/>
                        <a:pt x="4" y="80"/>
                      </a:cubicBezTo>
                      <a:cubicBezTo>
                        <a:pt x="4" y="86"/>
                        <a:pt x="7" y="91"/>
                        <a:pt x="11" y="91"/>
                      </a:cubicBezTo>
                      <a:cubicBezTo>
                        <a:pt x="11" y="91"/>
                        <a:pt x="12" y="91"/>
                        <a:pt x="12" y="91"/>
                      </a:cubicBezTo>
                      <a:cubicBezTo>
                        <a:pt x="14" y="90"/>
                        <a:pt x="14" y="90"/>
                        <a:pt x="14" y="90"/>
                      </a:cubicBezTo>
                    </a:path>
                  </a:pathLst>
                </a:custGeom>
                <a:solidFill>
                  <a:srgbClr val="E3C7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84" name="Freeform 10443">
                  <a:extLst>
                    <a:ext uri="{FF2B5EF4-FFF2-40B4-BE49-F238E27FC236}">
                      <a16:creationId xmlns:a16="http://schemas.microsoft.com/office/drawing/2014/main" id="{6F9CA48D-795E-4BC4-93D8-C78FFEB28D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10" y="1975"/>
                  <a:ext cx="443" cy="149"/>
                </a:xfrm>
                <a:custGeom>
                  <a:avLst/>
                  <a:gdLst>
                    <a:gd name="T0" fmla="*/ 94 w 187"/>
                    <a:gd name="T1" fmla="*/ 0 h 63"/>
                    <a:gd name="T2" fmla="*/ 29 w 187"/>
                    <a:gd name="T3" fmla="*/ 62 h 63"/>
                    <a:gd name="T4" fmla="*/ 79 w 187"/>
                    <a:gd name="T5" fmla="*/ 52 h 63"/>
                    <a:gd name="T6" fmla="*/ 115 w 187"/>
                    <a:gd name="T7" fmla="*/ 26 h 63"/>
                    <a:gd name="T8" fmla="*/ 136 w 187"/>
                    <a:gd name="T9" fmla="*/ 46 h 63"/>
                    <a:gd name="T10" fmla="*/ 163 w 187"/>
                    <a:gd name="T11" fmla="*/ 63 h 63"/>
                    <a:gd name="T12" fmla="*/ 94 w 187"/>
                    <a:gd name="T13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7" h="63">
                      <a:moveTo>
                        <a:pt x="94" y="0"/>
                      </a:moveTo>
                      <a:cubicBezTo>
                        <a:pt x="0" y="0"/>
                        <a:pt x="29" y="62"/>
                        <a:pt x="29" y="62"/>
                      </a:cubicBezTo>
                      <a:cubicBezTo>
                        <a:pt x="29" y="62"/>
                        <a:pt x="63" y="60"/>
                        <a:pt x="79" y="52"/>
                      </a:cubicBezTo>
                      <a:cubicBezTo>
                        <a:pt x="103" y="41"/>
                        <a:pt x="115" y="26"/>
                        <a:pt x="115" y="26"/>
                      </a:cubicBezTo>
                      <a:cubicBezTo>
                        <a:pt x="115" y="26"/>
                        <a:pt x="123" y="35"/>
                        <a:pt x="136" y="46"/>
                      </a:cubicBezTo>
                      <a:cubicBezTo>
                        <a:pt x="148" y="56"/>
                        <a:pt x="163" y="63"/>
                        <a:pt x="163" y="63"/>
                      </a:cubicBezTo>
                      <a:cubicBezTo>
                        <a:pt x="163" y="63"/>
                        <a:pt x="187" y="0"/>
                        <a:pt x="94" y="0"/>
                      </a:cubicBezTo>
                    </a:path>
                  </a:pathLst>
                </a:custGeom>
                <a:solidFill>
                  <a:srgbClr val="FF8B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85" name="Freeform 10444">
                  <a:extLst>
                    <a:ext uri="{FF2B5EF4-FFF2-40B4-BE49-F238E27FC236}">
                      <a16:creationId xmlns:a16="http://schemas.microsoft.com/office/drawing/2014/main" id="{B8C94FB5-E17B-45F0-8BE6-598C71F9B5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1" y="2357"/>
                  <a:ext cx="166" cy="265"/>
                </a:xfrm>
                <a:custGeom>
                  <a:avLst/>
                  <a:gdLst>
                    <a:gd name="T0" fmla="*/ 16 w 70"/>
                    <a:gd name="T1" fmla="*/ 0 h 112"/>
                    <a:gd name="T2" fmla="*/ 65 w 70"/>
                    <a:gd name="T3" fmla="*/ 98 h 112"/>
                    <a:gd name="T4" fmla="*/ 65 w 70"/>
                    <a:gd name="T5" fmla="*/ 112 h 112"/>
                    <a:gd name="T6" fmla="*/ 4 w 70"/>
                    <a:gd name="T7" fmla="*/ 53 h 112"/>
                    <a:gd name="T8" fmla="*/ 19 w 70"/>
                    <a:gd name="T9" fmla="*/ 41 h 112"/>
                    <a:gd name="T10" fmla="*/ 0 w 70"/>
                    <a:gd name="T11" fmla="*/ 41 h 112"/>
                    <a:gd name="T12" fmla="*/ 8 w 70"/>
                    <a:gd name="T13" fmla="*/ 4 h 112"/>
                    <a:gd name="T14" fmla="*/ 16 w 70"/>
                    <a:gd name="T15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12">
                      <a:moveTo>
                        <a:pt x="16" y="0"/>
                      </a:moveTo>
                      <a:cubicBezTo>
                        <a:pt x="16" y="0"/>
                        <a:pt x="70" y="101"/>
                        <a:pt x="65" y="98"/>
                      </a:cubicBezTo>
                      <a:cubicBezTo>
                        <a:pt x="65" y="112"/>
                        <a:pt x="65" y="112"/>
                        <a:pt x="65" y="112"/>
                      </a:cubicBezTo>
                      <a:cubicBezTo>
                        <a:pt x="4" y="53"/>
                        <a:pt x="4" y="53"/>
                        <a:pt x="4" y="53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16" y="0"/>
                        <a:pt x="16" y="0"/>
                        <a:pt x="16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86" name="Freeform 10445">
                  <a:extLst>
                    <a:ext uri="{FF2B5EF4-FFF2-40B4-BE49-F238E27FC236}">
                      <a16:creationId xmlns:a16="http://schemas.microsoft.com/office/drawing/2014/main" id="{788CFCA2-2E83-4871-A393-99E1A02C69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1" y="2350"/>
                  <a:ext cx="161" cy="263"/>
                </a:xfrm>
                <a:custGeom>
                  <a:avLst/>
                  <a:gdLst>
                    <a:gd name="T0" fmla="*/ 16 w 68"/>
                    <a:gd name="T1" fmla="*/ 0 h 111"/>
                    <a:gd name="T2" fmla="*/ 63 w 68"/>
                    <a:gd name="T3" fmla="*/ 97 h 111"/>
                    <a:gd name="T4" fmla="*/ 62 w 68"/>
                    <a:gd name="T5" fmla="*/ 111 h 111"/>
                    <a:gd name="T6" fmla="*/ 6 w 68"/>
                    <a:gd name="T7" fmla="*/ 56 h 111"/>
                    <a:gd name="T8" fmla="*/ 24 w 68"/>
                    <a:gd name="T9" fmla="*/ 40 h 111"/>
                    <a:gd name="T10" fmla="*/ 0 w 68"/>
                    <a:gd name="T11" fmla="*/ 40 h 111"/>
                    <a:gd name="T12" fmla="*/ 8 w 68"/>
                    <a:gd name="T13" fmla="*/ 4 h 111"/>
                    <a:gd name="T14" fmla="*/ 16 w 68"/>
                    <a:gd name="T15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8" h="111">
                      <a:moveTo>
                        <a:pt x="16" y="0"/>
                      </a:moveTo>
                      <a:cubicBezTo>
                        <a:pt x="16" y="0"/>
                        <a:pt x="68" y="100"/>
                        <a:pt x="63" y="97"/>
                      </a:cubicBezTo>
                      <a:cubicBezTo>
                        <a:pt x="62" y="111"/>
                        <a:pt x="62" y="111"/>
                        <a:pt x="62" y="111"/>
                      </a:cubicBezTo>
                      <a:cubicBezTo>
                        <a:pt x="6" y="56"/>
                        <a:pt x="6" y="56"/>
                        <a:pt x="6" y="56"/>
                      </a:cubicBezTo>
                      <a:cubicBezTo>
                        <a:pt x="24" y="40"/>
                        <a:pt x="24" y="40"/>
                        <a:pt x="24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16" y="0"/>
                        <a:pt x="16" y="0"/>
                        <a:pt x="16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87" name="Freeform 10446">
                  <a:extLst>
                    <a:ext uri="{FF2B5EF4-FFF2-40B4-BE49-F238E27FC236}">
                      <a16:creationId xmlns:a16="http://schemas.microsoft.com/office/drawing/2014/main" id="{0335B280-B441-4F82-81D4-58360C4FAE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6" y="2357"/>
                  <a:ext cx="166" cy="265"/>
                </a:xfrm>
                <a:custGeom>
                  <a:avLst/>
                  <a:gdLst>
                    <a:gd name="T0" fmla="*/ 54 w 70"/>
                    <a:gd name="T1" fmla="*/ 0 h 112"/>
                    <a:gd name="T2" fmla="*/ 5 w 70"/>
                    <a:gd name="T3" fmla="*/ 98 h 112"/>
                    <a:gd name="T4" fmla="*/ 5 w 70"/>
                    <a:gd name="T5" fmla="*/ 112 h 112"/>
                    <a:gd name="T6" fmla="*/ 66 w 70"/>
                    <a:gd name="T7" fmla="*/ 53 h 112"/>
                    <a:gd name="T8" fmla="*/ 52 w 70"/>
                    <a:gd name="T9" fmla="*/ 41 h 112"/>
                    <a:gd name="T10" fmla="*/ 70 w 70"/>
                    <a:gd name="T11" fmla="*/ 41 h 112"/>
                    <a:gd name="T12" fmla="*/ 63 w 70"/>
                    <a:gd name="T13" fmla="*/ 4 h 112"/>
                    <a:gd name="T14" fmla="*/ 54 w 70"/>
                    <a:gd name="T15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12">
                      <a:moveTo>
                        <a:pt x="54" y="0"/>
                      </a:moveTo>
                      <a:cubicBezTo>
                        <a:pt x="54" y="0"/>
                        <a:pt x="0" y="101"/>
                        <a:pt x="5" y="98"/>
                      </a:cubicBezTo>
                      <a:cubicBezTo>
                        <a:pt x="5" y="112"/>
                        <a:pt x="5" y="112"/>
                        <a:pt x="5" y="112"/>
                      </a:cubicBezTo>
                      <a:cubicBezTo>
                        <a:pt x="66" y="53"/>
                        <a:pt x="66" y="53"/>
                        <a:pt x="66" y="53"/>
                      </a:cubicBezTo>
                      <a:cubicBezTo>
                        <a:pt x="52" y="41"/>
                        <a:pt x="52" y="41"/>
                        <a:pt x="52" y="41"/>
                      </a:cubicBezTo>
                      <a:cubicBezTo>
                        <a:pt x="70" y="41"/>
                        <a:pt x="70" y="41"/>
                        <a:pt x="70" y="41"/>
                      </a:cubicBezTo>
                      <a:cubicBezTo>
                        <a:pt x="63" y="4"/>
                        <a:pt x="63" y="4"/>
                        <a:pt x="63" y="4"/>
                      </a:cubicBez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88" name="Freeform 10447">
                  <a:extLst>
                    <a:ext uri="{FF2B5EF4-FFF2-40B4-BE49-F238E27FC236}">
                      <a16:creationId xmlns:a16="http://schemas.microsoft.com/office/drawing/2014/main" id="{690BB99B-1A3A-44F1-B34E-8C508FFFAB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1" y="2350"/>
                  <a:ext cx="161" cy="263"/>
                </a:xfrm>
                <a:custGeom>
                  <a:avLst/>
                  <a:gdLst>
                    <a:gd name="T0" fmla="*/ 53 w 68"/>
                    <a:gd name="T1" fmla="*/ 0 h 111"/>
                    <a:gd name="T2" fmla="*/ 5 w 68"/>
                    <a:gd name="T3" fmla="*/ 97 h 111"/>
                    <a:gd name="T4" fmla="*/ 7 w 68"/>
                    <a:gd name="T5" fmla="*/ 111 h 111"/>
                    <a:gd name="T6" fmla="*/ 63 w 68"/>
                    <a:gd name="T7" fmla="*/ 56 h 111"/>
                    <a:gd name="T8" fmla="*/ 44 w 68"/>
                    <a:gd name="T9" fmla="*/ 40 h 111"/>
                    <a:gd name="T10" fmla="*/ 68 w 68"/>
                    <a:gd name="T11" fmla="*/ 40 h 111"/>
                    <a:gd name="T12" fmla="*/ 61 w 68"/>
                    <a:gd name="T13" fmla="*/ 4 h 111"/>
                    <a:gd name="T14" fmla="*/ 53 w 68"/>
                    <a:gd name="T15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8" h="111">
                      <a:moveTo>
                        <a:pt x="53" y="0"/>
                      </a:moveTo>
                      <a:cubicBezTo>
                        <a:pt x="53" y="0"/>
                        <a:pt x="0" y="100"/>
                        <a:pt x="5" y="97"/>
                      </a:cubicBezTo>
                      <a:cubicBezTo>
                        <a:pt x="7" y="111"/>
                        <a:pt x="7" y="111"/>
                        <a:pt x="7" y="111"/>
                      </a:cubicBezTo>
                      <a:cubicBezTo>
                        <a:pt x="63" y="56"/>
                        <a:pt x="63" y="56"/>
                        <a:pt x="63" y="56"/>
                      </a:cubicBezTo>
                      <a:cubicBezTo>
                        <a:pt x="44" y="40"/>
                        <a:pt x="44" y="40"/>
                        <a:pt x="44" y="40"/>
                      </a:cubicBezTo>
                      <a:cubicBezTo>
                        <a:pt x="68" y="40"/>
                        <a:pt x="68" y="40"/>
                        <a:pt x="68" y="4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53" y="0"/>
                        <a:pt x="53" y="0"/>
                        <a:pt x="53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89" name="Freeform 10448">
                  <a:extLst>
                    <a:ext uri="{FF2B5EF4-FFF2-40B4-BE49-F238E27FC236}">
                      <a16:creationId xmlns:a16="http://schemas.microsoft.com/office/drawing/2014/main" id="{68C2C2DE-8D22-4281-8CAE-62358119EC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0" y="2127"/>
                  <a:ext cx="113" cy="45"/>
                </a:xfrm>
                <a:custGeom>
                  <a:avLst/>
                  <a:gdLst>
                    <a:gd name="T0" fmla="*/ 48 w 48"/>
                    <a:gd name="T1" fmla="*/ 15 h 19"/>
                    <a:gd name="T2" fmla="*/ 45 w 48"/>
                    <a:gd name="T3" fmla="*/ 19 h 19"/>
                    <a:gd name="T4" fmla="*/ 3 w 48"/>
                    <a:gd name="T5" fmla="*/ 19 h 19"/>
                    <a:gd name="T6" fmla="*/ 0 w 48"/>
                    <a:gd name="T7" fmla="*/ 15 h 19"/>
                    <a:gd name="T8" fmla="*/ 0 w 48"/>
                    <a:gd name="T9" fmla="*/ 5 h 19"/>
                    <a:gd name="T10" fmla="*/ 3 w 48"/>
                    <a:gd name="T11" fmla="*/ 0 h 19"/>
                    <a:gd name="T12" fmla="*/ 45 w 48"/>
                    <a:gd name="T13" fmla="*/ 0 h 19"/>
                    <a:gd name="T14" fmla="*/ 48 w 48"/>
                    <a:gd name="T15" fmla="*/ 5 h 19"/>
                    <a:gd name="T16" fmla="*/ 48 w 48"/>
                    <a:gd name="T17" fmla="*/ 1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8" h="19">
                      <a:moveTo>
                        <a:pt x="48" y="15"/>
                      </a:moveTo>
                      <a:cubicBezTo>
                        <a:pt x="48" y="17"/>
                        <a:pt x="47" y="19"/>
                        <a:pt x="45" y="19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1" y="19"/>
                        <a:pt x="0" y="17"/>
                        <a:pt x="0" y="1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1" y="0"/>
                        <a:pt x="3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7" y="0"/>
                        <a:pt x="48" y="2"/>
                        <a:pt x="48" y="5"/>
                      </a:cubicBezTo>
                      <a:cubicBezTo>
                        <a:pt x="48" y="15"/>
                        <a:pt x="48" y="15"/>
                        <a:pt x="48" y="1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90" name="Freeform 10449">
                  <a:extLst>
                    <a:ext uri="{FF2B5EF4-FFF2-40B4-BE49-F238E27FC236}">
                      <a16:creationId xmlns:a16="http://schemas.microsoft.com/office/drawing/2014/main" id="{DEE2047D-AB95-4EB5-8A93-6AAA47E817B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705" y="2122"/>
                  <a:ext cx="123" cy="55"/>
                </a:xfrm>
                <a:custGeom>
                  <a:avLst/>
                  <a:gdLst>
                    <a:gd name="T0" fmla="*/ 47 w 52"/>
                    <a:gd name="T1" fmla="*/ 23 h 23"/>
                    <a:gd name="T2" fmla="*/ 5 w 52"/>
                    <a:gd name="T3" fmla="*/ 23 h 23"/>
                    <a:gd name="T4" fmla="*/ 0 w 52"/>
                    <a:gd name="T5" fmla="*/ 17 h 23"/>
                    <a:gd name="T6" fmla="*/ 0 w 52"/>
                    <a:gd name="T7" fmla="*/ 7 h 23"/>
                    <a:gd name="T8" fmla="*/ 5 w 52"/>
                    <a:gd name="T9" fmla="*/ 0 h 23"/>
                    <a:gd name="T10" fmla="*/ 47 w 52"/>
                    <a:gd name="T11" fmla="*/ 0 h 23"/>
                    <a:gd name="T12" fmla="*/ 52 w 52"/>
                    <a:gd name="T13" fmla="*/ 7 h 23"/>
                    <a:gd name="T14" fmla="*/ 52 w 52"/>
                    <a:gd name="T15" fmla="*/ 17 h 23"/>
                    <a:gd name="T16" fmla="*/ 47 w 52"/>
                    <a:gd name="T17" fmla="*/ 23 h 23"/>
                    <a:gd name="T18" fmla="*/ 5 w 52"/>
                    <a:gd name="T19" fmla="*/ 4 h 23"/>
                    <a:gd name="T20" fmla="*/ 4 w 52"/>
                    <a:gd name="T21" fmla="*/ 7 h 23"/>
                    <a:gd name="T22" fmla="*/ 4 w 52"/>
                    <a:gd name="T23" fmla="*/ 17 h 23"/>
                    <a:gd name="T24" fmla="*/ 5 w 52"/>
                    <a:gd name="T25" fmla="*/ 19 h 23"/>
                    <a:gd name="T26" fmla="*/ 47 w 52"/>
                    <a:gd name="T27" fmla="*/ 19 h 23"/>
                    <a:gd name="T28" fmla="*/ 48 w 52"/>
                    <a:gd name="T29" fmla="*/ 17 h 23"/>
                    <a:gd name="T30" fmla="*/ 48 w 52"/>
                    <a:gd name="T31" fmla="*/ 7 h 23"/>
                    <a:gd name="T32" fmla="*/ 47 w 52"/>
                    <a:gd name="T33" fmla="*/ 4 h 23"/>
                    <a:gd name="T34" fmla="*/ 5 w 52"/>
                    <a:gd name="T35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2" h="23">
                      <a:moveTo>
                        <a:pt x="47" y="23"/>
                      </a:move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2" y="23"/>
                        <a:pt x="0" y="20"/>
                        <a:pt x="0" y="1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2" y="0"/>
                        <a:pt x="5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50" y="0"/>
                        <a:pt x="52" y="3"/>
                        <a:pt x="52" y="7"/>
                      </a:cubicBezTo>
                      <a:cubicBezTo>
                        <a:pt x="52" y="17"/>
                        <a:pt x="52" y="17"/>
                        <a:pt x="52" y="17"/>
                      </a:cubicBezTo>
                      <a:cubicBezTo>
                        <a:pt x="52" y="20"/>
                        <a:pt x="50" y="23"/>
                        <a:pt x="47" y="23"/>
                      </a:cubicBezTo>
                      <a:moveTo>
                        <a:pt x="5" y="4"/>
                      </a:moveTo>
                      <a:cubicBezTo>
                        <a:pt x="5" y="4"/>
                        <a:pt x="4" y="5"/>
                        <a:pt x="4" y="7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4" y="18"/>
                        <a:pt x="5" y="19"/>
                        <a:pt x="5" y="19"/>
                      </a:cubicBezTo>
                      <a:cubicBezTo>
                        <a:pt x="47" y="19"/>
                        <a:pt x="47" y="19"/>
                        <a:pt x="47" y="19"/>
                      </a:cubicBezTo>
                      <a:cubicBezTo>
                        <a:pt x="47" y="19"/>
                        <a:pt x="48" y="18"/>
                        <a:pt x="48" y="17"/>
                      </a:cubicBezTo>
                      <a:cubicBezTo>
                        <a:pt x="48" y="7"/>
                        <a:pt x="48" y="7"/>
                        <a:pt x="48" y="7"/>
                      </a:cubicBezTo>
                      <a:cubicBezTo>
                        <a:pt x="48" y="5"/>
                        <a:pt x="47" y="4"/>
                        <a:pt x="47" y="4"/>
                      </a:cubicBezTo>
                      <a:cubicBezTo>
                        <a:pt x="5" y="4"/>
                        <a:pt x="5" y="4"/>
                        <a:pt x="5" y="4"/>
                      </a:cubicBezTo>
                    </a:path>
                  </a:pathLst>
                </a:custGeom>
                <a:solidFill>
                  <a:srgbClr val="3A3E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91" name="Freeform 10450">
                  <a:extLst>
                    <a:ext uri="{FF2B5EF4-FFF2-40B4-BE49-F238E27FC236}">
                      <a16:creationId xmlns:a16="http://schemas.microsoft.com/office/drawing/2014/main" id="{4EC5DF83-1261-41F9-A4BB-C5125810B7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7" y="2127"/>
                  <a:ext cx="111" cy="45"/>
                </a:xfrm>
                <a:custGeom>
                  <a:avLst/>
                  <a:gdLst>
                    <a:gd name="T0" fmla="*/ 47 w 47"/>
                    <a:gd name="T1" fmla="*/ 15 h 19"/>
                    <a:gd name="T2" fmla="*/ 44 w 47"/>
                    <a:gd name="T3" fmla="*/ 19 h 19"/>
                    <a:gd name="T4" fmla="*/ 3 w 47"/>
                    <a:gd name="T5" fmla="*/ 19 h 19"/>
                    <a:gd name="T6" fmla="*/ 0 w 47"/>
                    <a:gd name="T7" fmla="*/ 15 h 19"/>
                    <a:gd name="T8" fmla="*/ 0 w 47"/>
                    <a:gd name="T9" fmla="*/ 5 h 19"/>
                    <a:gd name="T10" fmla="*/ 3 w 47"/>
                    <a:gd name="T11" fmla="*/ 0 h 19"/>
                    <a:gd name="T12" fmla="*/ 44 w 47"/>
                    <a:gd name="T13" fmla="*/ 0 h 19"/>
                    <a:gd name="T14" fmla="*/ 47 w 47"/>
                    <a:gd name="T15" fmla="*/ 5 h 19"/>
                    <a:gd name="T16" fmla="*/ 47 w 47"/>
                    <a:gd name="T17" fmla="*/ 1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7" h="19">
                      <a:moveTo>
                        <a:pt x="47" y="15"/>
                      </a:moveTo>
                      <a:cubicBezTo>
                        <a:pt x="47" y="17"/>
                        <a:pt x="46" y="19"/>
                        <a:pt x="44" y="19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1" y="19"/>
                        <a:pt x="0" y="17"/>
                        <a:pt x="0" y="1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1" y="0"/>
                        <a:pt x="3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6" y="0"/>
                        <a:pt x="47" y="2"/>
                        <a:pt x="47" y="5"/>
                      </a:cubicBezTo>
                      <a:lnTo>
                        <a:pt x="4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92" name="Freeform 10451">
                  <a:extLst>
                    <a:ext uri="{FF2B5EF4-FFF2-40B4-BE49-F238E27FC236}">
                      <a16:creationId xmlns:a16="http://schemas.microsoft.com/office/drawing/2014/main" id="{AF01EA76-57B6-4051-ADCE-190625DE20A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52" y="2122"/>
                  <a:ext cx="121" cy="55"/>
                </a:xfrm>
                <a:custGeom>
                  <a:avLst/>
                  <a:gdLst>
                    <a:gd name="T0" fmla="*/ 46 w 51"/>
                    <a:gd name="T1" fmla="*/ 23 h 23"/>
                    <a:gd name="T2" fmla="*/ 5 w 51"/>
                    <a:gd name="T3" fmla="*/ 23 h 23"/>
                    <a:gd name="T4" fmla="*/ 0 w 51"/>
                    <a:gd name="T5" fmla="*/ 17 h 23"/>
                    <a:gd name="T6" fmla="*/ 0 w 51"/>
                    <a:gd name="T7" fmla="*/ 7 h 23"/>
                    <a:gd name="T8" fmla="*/ 5 w 51"/>
                    <a:gd name="T9" fmla="*/ 0 h 23"/>
                    <a:gd name="T10" fmla="*/ 46 w 51"/>
                    <a:gd name="T11" fmla="*/ 0 h 23"/>
                    <a:gd name="T12" fmla="*/ 51 w 51"/>
                    <a:gd name="T13" fmla="*/ 7 h 23"/>
                    <a:gd name="T14" fmla="*/ 51 w 51"/>
                    <a:gd name="T15" fmla="*/ 17 h 23"/>
                    <a:gd name="T16" fmla="*/ 46 w 51"/>
                    <a:gd name="T17" fmla="*/ 23 h 23"/>
                    <a:gd name="T18" fmla="*/ 47 w 51"/>
                    <a:gd name="T19" fmla="*/ 7 h 23"/>
                    <a:gd name="T20" fmla="*/ 46 w 51"/>
                    <a:gd name="T21" fmla="*/ 4 h 23"/>
                    <a:gd name="T22" fmla="*/ 5 w 51"/>
                    <a:gd name="T23" fmla="*/ 4 h 23"/>
                    <a:gd name="T24" fmla="*/ 3 w 51"/>
                    <a:gd name="T25" fmla="*/ 7 h 23"/>
                    <a:gd name="T26" fmla="*/ 3 w 51"/>
                    <a:gd name="T27" fmla="*/ 17 h 23"/>
                    <a:gd name="T28" fmla="*/ 5 w 51"/>
                    <a:gd name="T29" fmla="*/ 19 h 23"/>
                    <a:gd name="T30" fmla="*/ 46 w 51"/>
                    <a:gd name="T31" fmla="*/ 19 h 23"/>
                    <a:gd name="T32" fmla="*/ 47 w 51"/>
                    <a:gd name="T33" fmla="*/ 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23">
                      <a:moveTo>
                        <a:pt x="46" y="23"/>
                      </a:move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2" y="23"/>
                        <a:pt x="0" y="20"/>
                        <a:pt x="0" y="1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2" y="0"/>
                        <a:pt x="5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9" y="0"/>
                        <a:pt x="51" y="3"/>
                        <a:pt x="51" y="7"/>
                      </a:cubicBezTo>
                      <a:cubicBezTo>
                        <a:pt x="51" y="17"/>
                        <a:pt x="51" y="17"/>
                        <a:pt x="51" y="17"/>
                      </a:cubicBezTo>
                      <a:cubicBezTo>
                        <a:pt x="51" y="20"/>
                        <a:pt x="49" y="23"/>
                        <a:pt x="46" y="23"/>
                      </a:cubicBezTo>
                      <a:close/>
                      <a:moveTo>
                        <a:pt x="47" y="7"/>
                      </a:moveTo>
                      <a:cubicBezTo>
                        <a:pt x="47" y="5"/>
                        <a:pt x="47" y="4"/>
                        <a:pt x="46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4" y="4"/>
                        <a:pt x="3" y="5"/>
                        <a:pt x="3" y="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3" y="18"/>
                        <a:pt x="4" y="19"/>
                        <a:pt x="5" y="19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47" y="19"/>
                        <a:pt x="47" y="7"/>
                        <a:pt x="47" y="7"/>
                      </a:cubicBezTo>
                      <a:close/>
                    </a:path>
                  </a:pathLst>
                </a:custGeom>
                <a:solidFill>
                  <a:srgbClr val="3A3E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93" name="Rectangle 10452">
                  <a:extLst>
                    <a:ext uri="{FF2B5EF4-FFF2-40B4-BE49-F238E27FC236}">
                      <a16:creationId xmlns:a16="http://schemas.microsoft.com/office/drawing/2014/main" id="{15A1282A-1B13-4C17-8F78-9EF892F899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6" y="2134"/>
                  <a:ext cx="31" cy="14"/>
                </a:xfrm>
                <a:prstGeom prst="rect">
                  <a:avLst/>
                </a:prstGeom>
                <a:solidFill>
                  <a:srgbClr val="3A3E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94" name="Rectangle 10453">
                  <a:extLst>
                    <a:ext uri="{FF2B5EF4-FFF2-40B4-BE49-F238E27FC236}">
                      <a16:creationId xmlns:a16="http://schemas.microsoft.com/office/drawing/2014/main" id="{5CF41CFC-C7D1-4BAF-BF01-AF66B0A3D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6" y="2134"/>
                  <a:ext cx="31" cy="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95" name="Rectangle 10454">
                  <a:extLst>
                    <a:ext uri="{FF2B5EF4-FFF2-40B4-BE49-F238E27FC236}">
                      <a16:creationId xmlns:a16="http://schemas.microsoft.com/office/drawing/2014/main" id="{9FADE724-D493-4E89-9FFD-83717C5905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5" y="2134"/>
                  <a:ext cx="42" cy="14"/>
                </a:xfrm>
                <a:prstGeom prst="rect">
                  <a:avLst/>
                </a:prstGeom>
                <a:solidFill>
                  <a:srgbClr val="3A3E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96" name="Rectangle 10455">
                  <a:extLst>
                    <a:ext uri="{FF2B5EF4-FFF2-40B4-BE49-F238E27FC236}">
                      <a16:creationId xmlns:a16="http://schemas.microsoft.com/office/drawing/2014/main" id="{93C36FCA-0436-4DB7-8D0B-B4FE67D7E2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5" y="2134"/>
                  <a:ext cx="42" cy="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97" name="Rectangle 10456">
                  <a:extLst>
                    <a:ext uri="{FF2B5EF4-FFF2-40B4-BE49-F238E27FC236}">
                      <a16:creationId xmlns:a16="http://schemas.microsoft.com/office/drawing/2014/main" id="{5C42F1BB-DE66-48D6-94D3-F1F8EBA2DA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8" y="2134"/>
                  <a:ext cx="43" cy="14"/>
                </a:xfrm>
                <a:prstGeom prst="rect">
                  <a:avLst/>
                </a:prstGeom>
                <a:solidFill>
                  <a:srgbClr val="3A3E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98" name="Freeform 10457">
                  <a:extLst>
                    <a:ext uri="{FF2B5EF4-FFF2-40B4-BE49-F238E27FC236}">
                      <a16:creationId xmlns:a16="http://schemas.microsoft.com/office/drawing/2014/main" id="{EBEA166D-5C5C-42AB-9715-90A232C3CB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17" y="1916"/>
                  <a:ext cx="441" cy="386"/>
                </a:xfrm>
                <a:custGeom>
                  <a:avLst/>
                  <a:gdLst>
                    <a:gd name="T0" fmla="*/ 186 w 186"/>
                    <a:gd name="T1" fmla="*/ 163 h 163"/>
                    <a:gd name="T2" fmla="*/ 170 w 186"/>
                    <a:gd name="T3" fmla="*/ 87 h 163"/>
                    <a:gd name="T4" fmla="*/ 144 w 186"/>
                    <a:gd name="T5" fmla="*/ 12 h 163"/>
                    <a:gd name="T6" fmla="*/ 111 w 186"/>
                    <a:gd name="T7" fmla="*/ 14 h 163"/>
                    <a:gd name="T8" fmla="*/ 58 w 186"/>
                    <a:gd name="T9" fmla="*/ 8 h 163"/>
                    <a:gd name="T10" fmla="*/ 16 w 186"/>
                    <a:gd name="T11" fmla="*/ 87 h 163"/>
                    <a:gd name="T12" fmla="*/ 0 w 186"/>
                    <a:gd name="T13" fmla="*/ 163 h 163"/>
                    <a:gd name="T14" fmla="*/ 186 w 186"/>
                    <a:gd name="T15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6" h="163">
                      <a:moveTo>
                        <a:pt x="186" y="163"/>
                      </a:moveTo>
                      <a:cubicBezTo>
                        <a:pt x="186" y="163"/>
                        <a:pt x="160" y="147"/>
                        <a:pt x="170" y="87"/>
                      </a:cubicBezTo>
                      <a:cubicBezTo>
                        <a:pt x="175" y="53"/>
                        <a:pt x="167" y="21"/>
                        <a:pt x="144" y="12"/>
                      </a:cubicBezTo>
                      <a:cubicBezTo>
                        <a:pt x="128" y="5"/>
                        <a:pt x="117" y="11"/>
                        <a:pt x="111" y="14"/>
                      </a:cubicBezTo>
                      <a:cubicBezTo>
                        <a:pt x="106" y="11"/>
                        <a:pt x="81" y="0"/>
                        <a:pt x="58" y="8"/>
                      </a:cubicBezTo>
                      <a:cubicBezTo>
                        <a:pt x="22" y="20"/>
                        <a:pt x="11" y="53"/>
                        <a:pt x="16" y="87"/>
                      </a:cubicBezTo>
                      <a:cubicBezTo>
                        <a:pt x="26" y="147"/>
                        <a:pt x="0" y="163"/>
                        <a:pt x="0" y="163"/>
                      </a:cubicBezTo>
                      <a:cubicBezTo>
                        <a:pt x="186" y="163"/>
                        <a:pt x="186" y="163"/>
                        <a:pt x="186" y="163"/>
                      </a:cubicBezTo>
                    </a:path>
                  </a:pathLst>
                </a:custGeom>
                <a:solidFill>
                  <a:srgbClr val="FFC2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99" name="Freeform 10458">
                  <a:extLst>
                    <a:ext uri="{FF2B5EF4-FFF2-40B4-BE49-F238E27FC236}">
                      <a16:creationId xmlns:a16="http://schemas.microsoft.com/office/drawing/2014/main" id="{AAA7F886-E466-4788-997A-C1D8E8C519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3" y="2252"/>
                  <a:ext cx="287" cy="370"/>
                </a:xfrm>
                <a:custGeom>
                  <a:avLst/>
                  <a:gdLst>
                    <a:gd name="T0" fmla="*/ 65 w 121"/>
                    <a:gd name="T1" fmla="*/ 156 h 156"/>
                    <a:gd name="T2" fmla="*/ 57 w 121"/>
                    <a:gd name="T3" fmla="*/ 156 h 156"/>
                    <a:gd name="T4" fmla="*/ 0 w 121"/>
                    <a:gd name="T5" fmla="*/ 50 h 156"/>
                    <a:gd name="T6" fmla="*/ 3 w 121"/>
                    <a:gd name="T7" fmla="*/ 49 h 156"/>
                    <a:gd name="T8" fmla="*/ 35 w 121"/>
                    <a:gd name="T9" fmla="*/ 2 h 156"/>
                    <a:gd name="T10" fmla="*/ 35 w 121"/>
                    <a:gd name="T11" fmla="*/ 0 h 156"/>
                    <a:gd name="T12" fmla="*/ 86 w 121"/>
                    <a:gd name="T13" fmla="*/ 0 h 156"/>
                    <a:gd name="T14" fmla="*/ 86 w 121"/>
                    <a:gd name="T15" fmla="*/ 2 h 156"/>
                    <a:gd name="T16" fmla="*/ 118 w 121"/>
                    <a:gd name="T17" fmla="*/ 49 h 156"/>
                    <a:gd name="T18" fmla="*/ 121 w 121"/>
                    <a:gd name="T19" fmla="*/ 50 h 156"/>
                    <a:gd name="T20" fmla="*/ 65 w 121"/>
                    <a:gd name="T21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1" h="156">
                      <a:moveTo>
                        <a:pt x="65" y="156"/>
                      </a:moveTo>
                      <a:cubicBezTo>
                        <a:pt x="57" y="156"/>
                        <a:pt x="57" y="156"/>
                        <a:pt x="57" y="156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3" y="49"/>
                        <a:pt x="3" y="49"/>
                        <a:pt x="3" y="49"/>
                      </a:cubicBezTo>
                      <a:cubicBezTo>
                        <a:pt x="5" y="48"/>
                        <a:pt x="35" y="36"/>
                        <a:pt x="35" y="2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2"/>
                        <a:pt x="86" y="2"/>
                        <a:pt x="86" y="2"/>
                      </a:cubicBezTo>
                      <a:cubicBezTo>
                        <a:pt x="86" y="36"/>
                        <a:pt x="118" y="49"/>
                        <a:pt x="118" y="49"/>
                      </a:cubicBezTo>
                      <a:cubicBezTo>
                        <a:pt x="121" y="50"/>
                        <a:pt x="121" y="50"/>
                        <a:pt x="121" y="50"/>
                      </a:cubicBezTo>
                      <a:cubicBezTo>
                        <a:pt x="65" y="156"/>
                        <a:pt x="65" y="156"/>
                        <a:pt x="65" y="156"/>
                      </a:cubicBezTo>
                    </a:path>
                  </a:pathLst>
                </a:custGeom>
                <a:solidFill>
                  <a:srgbClr val="E3C7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00" name="Freeform 10459">
                  <a:extLst>
                    <a:ext uri="{FF2B5EF4-FFF2-40B4-BE49-F238E27FC236}">
                      <a16:creationId xmlns:a16="http://schemas.microsoft.com/office/drawing/2014/main" id="{19871FA5-836A-41E0-9EBD-2E8763B489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00" y="2257"/>
                  <a:ext cx="273" cy="361"/>
                </a:xfrm>
                <a:custGeom>
                  <a:avLst/>
                  <a:gdLst>
                    <a:gd name="T0" fmla="*/ 55 w 115"/>
                    <a:gd name="T1" fmla="*/ 152 h 152"/>
                    <a:gd name="T2" fmla="*/ 61 w 115"/>
                    <a:gd name="T3" fmla="*/ 152 h 152"/>
                    <a:gd name="T4" fmla="*/ 115 w 115"/>
                    <a:gd name="T5" fmla="*/ 49 h 152"/>
                    <a:gd name="T6" fmla="*/ 115 w 115"/>
                    <a:gd name="T7" fmla="*/ 49 h 152"/>
                    <a:gd name="T8" fmla="*/ 82 w 115"/>
                    <a:gd name="T9" fmla="*/ 0 h 152"/>
                    <a:gd name="T10" fmla="*/ 82 w 115"/>
                    <a:gd name="T11" fmla="*/ 0 h 152"/>
                    <a:gd name="T12" fmla="*/ 34 w 115"/>
                    <a:gd name="T13" fmla="*/ 0 h 152"/>
                    <a:gd name="T14" fmla="*/ 34 w 115"/>
                    <a:gd name="T15" fmla="*/ 0 h 152"/>
                    <a:gd name="T16" fmla="*/ 1 w 115"/>
                    <a:gd name="T17" fmla="*/ 49 h 152"/>
                    <a:gd name="T18" fmla="*/ 0 w 115"/>
                    <a:gd name="T19" fmla="*/ 49 h 152"/>
                    <a:gd name="T20" fmla="*/ 55 w 115"/>
                    <a:gd name="T21" fmla="*/ 15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5" h="152">
                      <a:moveTo>
                        <a:pt x="55" y="152"/>
                      </a:moveTo>
                      <a:cubicBezTo>
                        <a:pt x="61" y="152"/>
                        <a:pt x="61" y="152"/>
                        <a:pt x="61" y="152"/>
                      </a:cubicBezTo>
                      <a:cubicBezTo>
                        <a:pt x="115" y="49"/>
                        <a:pt x="115" y="49"/>
                        <a:pt x="115" y="49"/>
                      </a:cubicBezTo>
                      <a:cubicBezTo>
                        <a:pt x="115" y="49"/>
                        <a:pt x="115" y="49"/>
                        <a:pt x="115" y="49"/>
                      </a:cubicBezTo>
                      <a:cubicBezTo>
                        <a:pt x="114" y="48"/>
                        <a:pt x="82" y="35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35"/>
                        <a:pt x="2" y="48"/>
                        <a:pt x="1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55" y="152"/>
                        <a:pt x="55" y="152"/>
                        <a:pt x="55" y="152"/>
                      </a:cubicBezTo>
                    </a:path>
                  </a:pathLst>
                </a:custGeom>
                <a:solidFill>
                  <a:srgbClr val="E3C7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01" name="Freeform 10460">
                  <a:extLst>
                    <a:ext uri="{FF2B5EF4-FFF2-40B4-BE49-F238E27FC236}">
                      <a16:creationId xmlns:a16="http://schemas.microsoft.com/office/drawing/2014/main" id="{4AC33B07-C181-4546-9323-9E5842ED6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2" y="2362"/>
                  <a:ext cx="629" cy="291"/>
                </a:xfrm>
                <a:custGeom>
                  <a:avLst/>
                  <a:gdLst>
                    <a:gd name="T0" fmla="*/ 247 w 265"/>
                    <a:gd name="T1" fmla="*/ 30 h 123"/>
                    <a:gd name="T2" fmla="*/ 187 w 265"/>
                    <a:gd name="T3" fmla="*/ 0 h 123"/>
                    <a:gd name="T4" fmla="*/ 133 w 265"/>
                    <a:gd name="T5" fmla="*/ 91 h 123"/>
                    <a:gd name="T6" fmla="*/ 80 w 265"/>
                    <a:gd name="T7" fmla="*/ 0 h 123"/>
                    <a:gd name="T8" fmla="*/ 19 w 265"/>
                    <a:gd name="T9" fmla="*/ 30 h 123"/>
                    <a:gd name="T10" fmla="*/ 7 w 265"/>
                    <a:gd name="T11" fmla="*/ 123 h 123"/>
                    <a:gd name="T12" fmla="*/ 259 w 265"/>
                    <a:gd name="T13" fmla="*/ 123 h 123"/>
                    <a:gd name="T14" fmla="*/ 247 w 265"/>
                    <a:gd name="T15" fmla="*/ 3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5" h="123">
                      <a:moveTo>
                        <a:pt x="247" y="30"/>
                      </a:moveTo>
                      <a:cubicBezTo>
                        <a:pt x="237" y="20"/>
                        <a:pt x="224" y="9"/>
                        <a:pt x="187" y="0"/>
                      </a:cubicBezTo>
                      <a:cubicBezTo>
                        <a:pt x="133" y="91"/>
                        <a:pt x="133" y="91"/>
                        <a:pt x="133" y="9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43" y="9"/>
                        <a:pt x="29" y="20"/>
                        <a:pt x="19" y="30"/>
                      </a:cubicBezTo>
                      <a:cubicBezTo>
                        <a:pt x="0" y="48"/>
                        <a:pt x="7" y="95"/>
                        <a:pt x="7" y="123"/>
                      </a:cubicBezTo>
                      <a:cubicBezTo>
                        <a:pt x="259" y="123"/>
                        <a:pt x="259" y="123"/>
                        <a:pt x="259" y="123"/>
                      </a:cubicBezTo>
                      <a:cubicBezTo>
                        <a:pt x="259" y="95"/>
                        <a:pt x="265" y="48"/>
                        <a:pt x="247" y="30"/>
                      </a:cubicBezTo>
                    </a:path>
                  </a:pathLst>
                </a:custGeom>
                <a:solidFill>
                  <a:srgbClr val="3B68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02" name="Freeform 10461">
                  <a:extLst>
                    <a:ext uri="{FF2B5EF4-FFF2-40B4-BE49-F238E27FC236}">
                      <a16:creationId xmlns:a16="http://schemas.microsoft.com/office/drawing/2014/main" id="{191CC5EB-EBC9-416D-9C0B-959A4D847A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" y="1982"/>
                  <a:ext cx="341" cy="349"/>
                </a:xfrm>
                <a:custGeom>
                  <a:avLst/>
                  <a:gdLst>
                    <a:gd name="T0" fmla="*/ 137 w 144"/>
                    <a:gd name="T1" fmla="*/ 65 h 147"/>
                    <a:gd name="T2" fmla="*/ 137 w 144"/>
                    <a:gd name="T3" fmla="*/ 62 h 147"/>
                    <a:gd name="T4" fmla="*/ 72 w 144"/>
                    <a:gd name="T5" fmla="*/ 0 h 147"/>
                    <a:gd name="T6" fmla="*/ 6 w 144"/>
                    <a:gd name="T7" fmla="*/ 62 h 147"/>
                    <a:gd name="T8" fmla="*/ 6 w 144"/>
                    <a:gd name="T9" fmla="*/ 65 h 147"/>
                    <a:gd name="T10" fmla="*/ 0 w 144"/>
                    <a:gd name="T11" fmla="*/ 78 h 147"/>
                    <a:gd name="T12" fmla="*/ 9 w 144"/>
                    <a:gd name="T13" fmla="*/ 91 h 147"/>
                    <a:gd name="T14" fmla="*/ 11 w 144"/>
                    <a:gd name="T15" fmla="*/ 91 h 147"/>
                    <a:gd name="T16" fmla="*/ 72 w 144"/>
                    <a:gd name="T17" fmla="*/ 147 h 147"/>
                    <a:gd name="T18" fmla="*/ 133 w 144"/>
                    <a:gd name="T19" fmla="*/ 91 h 147"/>
                    <a:gd name="T20" fmla="*/ 135 w 144"/>
                    <a:gd name="T21" fmla="*/ 91 h 147"/>
                    <a:gd name="T22" fmla="*/ 144 w 144"/>
                    <a:gd name="T23" fmla="*/ 78 h 147"/>
                    <a:gd name="T24" fmla="*/ 137 w 144"/>
                    <a:gd name="T25" fmla="*/ 65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4" h="147">
                      <a:moveTo>
                        <a:pt x="137" y="65"/>
                      </a:moveTo>
                      <a:cubicBezTo>
                        <a:pt x="137" y="64"/>
                        <a:pt x="137" y="63"/>
                        <a:pt x="137" y="62"/>
                      </a:cubicBezTo>
                      <a:cubicBezTo>
                        <a:pt x="137" y="22"/>
                        <a:pt x="108" y="0"/>
                        <a:pt x="72" y="0"/>
                      </a:cubicBezTo>
                      <a:cubicBezTo>
                        <a:pt x="36" y="0"/>
                        <a:pt x="6" y="22"/>
                        <a:pt x="6" y="62"/>
                      </a:cubicBezTo>
                      <a:cubicBezTo>
                        <a:pt x="6" y="63"/>
                        <a:pt x="6" y="64"/>
                        <a:pt x="6" y="65"/>
                      </a:cubicBezTo>
                      <a:cubicBezTo>
                        <a:pt x="2" y="66"/>
                        <a:pt x="0" y="72"/>
                        <a:pt x="0" y="78"/>
                      </a:cubicBezTo>
                      <a:cubicBezTo>
                        <a:pt x="0" y="85"/>
                        <a:pt x="4" y="91"/>
                        <a:pt x="9" y="91"/>
                      </a:cubicBezTo>
                      <a:cubicBezTo>
                        <a:pt x="9" y="91"/>
                        <a:pt x="10" y="91"/>
                        <a:pt x="11" y="91"/>
                      </a:cubicBezTo>
                      <a:cubicBezTo>
                        <a:pt x="20" y="121"/>
                        <a:pt x="44" y="147"/>
                        <a:pt x="72" y="147"/>
                      </a:cubicBezTo>
                      <a:cubicBezTo>
                        <a:pt x="99" y="147"/>
                        <a:pt x="123" y="121"/>
                        <a:pt x="133" y="91"/>
                      </a:cubicBezTo>
                      <a:cubicBezTo>
                        <a:pt x="133" y="91"/>
                        <a:pt x="134" y="91"/>
                        <a:pt x="135" y="91"/>
                      </a:cubicBezTo>
                      <a:cubicBezTo>
                        <a:pt x="140" y="91"/>
                        <a:pt x="144" y="85"/>
                        <a:pt x="144" y="78"/>
                      </a:cubicBezTo>
                      <a:cubicBezTo>
                        <a:pt x="144" y="71"/>
                        <a:pt x="141" y="66"/>
                        <a:pt x="137" y="65"/>
                      </a:cubicBezTo>
                    </a:path>
                  </a:pathLst>
                </a:custGeom>
                <a:solidFill>
                  <a:srgbClr val="FFE5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03" name="Freeform 10462">
                  <a:extLst>
                    <a:ext uri="{FF2B5EF4-FFF2-40B4-BE49-F238E27FC236}">
                      <a16:creationId xmlns:a16="http://schemas.microsoft.com/office/drawing/2014/main" id="{3347241D-6DC1-4A08-86EF-A47A3014E7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62" y="1977"/>
                  <a:ext cx="351" cy="358"/>
                </a:xfrm>
                <a:custGeom>
                  <a:avLst/>
                  <a:gdLst>
                    <a:gd name="T0" fmla="*/ 74 w 148"/>
                    <a:gd name="T1" fmla="*/ 151 h 151"/>
                    <a:gd name="T2" fmla="*/ 11 w 148"/>
                    <a:gd name="T3" fmla="*/ 95 h 151"/>
                    <a:gd name="T4" fmla="*/ 0 w 148"/>
                    <a:gd name="T5" fmla="*/ 80 h 151"/>
                    <a:gd name="T6" fmla="*/ 6 w 148"/>
                    <a:gd name="T7" fmla="*/ 66 h 151"/>
                    <a:gd name="T8" fmla="*/ 6 w 148"/>
                    <a:gd name="T9" fmla="*/ 64 h 151"/>
                    <a:gd name="T10" fmla="*/ 74 w 148"/>
                    <a:gd name="T11" fmla="*/ 0 h 151"/>
                    <a:gd name="T12" fmla="*/ 141 w 148"/>
                    <a:gd name="T13" fmla="*/ 64 h 151"/>
                    <a:gd name="T14" fmla="*/ 141 w 148"/>
                    <a:gd name="T15" fmla="*/ 66 h 151"/>
                    <a:gd name="T16" fmla="*/ 148 w 148"/>
                    <a:gd name="T17" fmla="*/ 80 h 151"/>
                    <a:gd name="T18" fmla="*/ 136 w 148"/>
                    <a:gd name="T19" fmla="*/ 95 h 151"/>
                    <a:gd name="T20" fmla="*/ 74 w 148"/>
                    <a:gd name="T21" fmla="*/ 151 h 151"/>
                    <a:gd name="T22" fmla="*/ 14 w 148"/>
                    <a:gd name="T23" fmla="*/ 90 h 151"/>
                    <a:gd name="T24" fmla="*/ 15 w 148"/>
                    <a:gd name="T25" fmla="*/ 92 h 151"/>
                    <a:gd name="T26" fmla="*/ 74 w 148"/>
                    <a:gd name="T27" fmla="*/ 147 h 151"/>
                    <a:gd name="T28" fmla="*/ 133 w 148"/>
                    <a:gd name="T29" fmla="*/ 92 h 151"/>
                    <a:gd name="T30" fmla="*/ 133 w 148"/>
                    <a:gd name="T31" fmla="*/ 90 h 151"/>
                    <a:gd name="T32" fmla="*/ 135 w 148"/>
                    <a:gd name="T33" fmla="*/ 91 h 151"/>
                    <a:gd name="T34" fmla="*/ 137 w 148"/>
                    <a:gd name="T35" fmla="*/ 91 h 151"/>
                    <a:gd name="T36" fmla="*/ 144 w 148"/>
                    <a:gd name="T37" fmla="*/ 80 h 151"/>
                    <a:gd name="T38" fmla="*/ 139 w 148"/>
                    <a:gd name="T39" fmla="*/ 69 h 151"/>
                    <a:gd name="T40" fmla="*/ 137 w 148"/>
                    <a:gd name="T41" fmla="*/ 68 h 151"/>
                    <a:gd name="T42" fmla="*/ 137 w 148"/>
                    <a:gd name="T43" fmla="*/ 67 h 151"/>
                    <a:gd name="T44" fmla="*/ 137 w 148"/>
                    <a:gd name="T45" fmla="*/ 64 h 151"/>
                    <a:gd name="T46" fmla="*/ 74 w 148"/>
                    <a:gd name="T47" fmla="*/ 4 h 151"/>
                    <a:gd name="T48" fmla="*/ 10 w 148"/>
                    <a:gd name="T49" fmla="*/ 64 h 151"/>
                    <a:gd name="T50" fmla="*/ 10 w 148"/>
                    <a:gd name="T51" fmla="*/ 67 h 151"/>
                    <a:gd name="T52" fmla="*/ 10 w 148"/>
                    <a:gd name="T53" fmla="*/ 68 h 151"/>
                    <a:gd name="T54" fmla="*/ 9 w 148"/>
                    <a:gd name="T55" fmla="*/ 69 h 151"/>
                    <a:gd name="T56" fmla="*/ 4 w 148"/>
                    <a:gd name="T57" fmla="*/ 80 h 151"/>
                    <a:gd name="T58" fmla="*/ 11 w 148"/>
                    <a:gd name="T59" fmla="*/ 91 h 151"/>
                    <a:gd name="T60" fmla="*/ 12 w 148"/>
                    <a:gd name="T61" fmla="*/ 91 h 151"/>
                    <a:gd name="T62" fmla="*/ 14 w 148"/>
                    <a:gd name="T63" fmla="*/ 90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48" h="151">
                      <a:moveTo>
                        <a:pt x="74" y="151"/>
                      </a:moveTo>
                      <a:cubicBezTo>
                        <a:pt x="44" y="151"/>
                        <a:pt x="21" y="122"/>
                        <a:pt x="11" y="95"/>
                      </a:cubicBezTo>
                      <a:cubicBezTo>
                        <a:pt x="5" y="96"/>
                        <a:pt x="0" y="89"/>
                        <a:pt x="0" y="80"/>
                      </a:cubicBezTo>
                      <a:cubicBezTo>
                        <a:pt x="0" y="74"/>
                        <a:pt x="2" y="68"/>
                        <a:pt x="6" y="66"/>
                      </a:cubicBezTo>
                      <a:cubicBezTo>
                        <a:pt x="6" y="65"/>
                        <a:pt x="6" y="65"/>
                        <a:pt x="6" y="64"/>
                      </a:cubicBezTo>
                      <a:cubicBezTo>
                        <a:pt x="6" y="26"/>
                        <a:pt x="33" y="0"/>
                        <a:pt x="74" y="0"/>
                      </a:cubicBezTo>
                      <a:cubicBezTo>
                        <a:pt x="114" y="0"/>
                        <a:pt x="141" y="26"/>
                        <a:pt x="141" y="64"/>
                      </a:cubicBezTo>
                      <a:cubicBezTo>
                        <a:pt x="141" y="65"/>
                        <a:pt x="141" y="65"/>
                        <a:pt x="141" y="66"/>
                      </a:cubicBezTo>
                      <a:cubicBezTo>
                        <a:pt x="145" y="68"/>
                        <a:pt x="148" y="73"/>
                        <a:pt x="148" y="80"/>
                      </a:cubicBezTo>
                      <a:cubicBezTo>
                        <a:pt x="148" y="89"/>
                        <a:pt x="143" y="96"/>
                        <a:pt x="136" y="95"/>
                      </a:cubicBezTo>
                      <a:cubicBezTo>
                        <a:pt x="127" y="122"/>
                        <a:pt x="104" y="151"/>
                        <a:pt x="74" y="151"/>
                      </a:cubicBezTo>
                      <a:moveTo>
                        <a:pt x="14" y="90"/>
                      </a:moveTo>
                      <a:cubicBezTo>
                        <a:pt x="15" y="92"/>
                        <a:pt x="15" y="92"/>
                        <a:pt x="15" y="92"/>
                      </a:cubicBezTo>
                      <a:cubicBezTo>
                        <a:pt x="23" y="119"/>
                        <a:pt x="45" y="147"/>
                        <a:pt x="74" y="147"/>
                      </a:cubicBezTo>
                      <a:cubicBezTo>
                        <a:pt x="102" y="147"/>
                        <a:pt x="124" y="119"/>
                        <a:pt x="133" y="92"/>
                      </a:cubicBezTo>
                      <a:cubicBezTo>
                        <a:pt x="133" y="90"/>
                        <a:pt x="133" y="90"/>
                        <a:pt x="133" y="90"/>
                      </a:cubicBezTo>
                      <a:cubicBezTo>
                        <a:pt x="135" y="91"/>
                        <a:pt x="135" y="91"/>
                        <a:pt x="135" y="91"/>
                      </a:cubicBezTo>
                      <a:cubicBezTo>
                        <a:pt x="136" y="91"/>
                        <a:pt x="136" y="91"/>
                        <a:pt x="137" y="91"/>
                      </a:cubicBezTo>
                      <a:cubicBezTo>
                        <a:pt x="141" y="91"/>
                        <a:pt x="144" y="86"/>
                        <a:pt x="144" y="80"/>
                      </a:cubicBezTo>
                      <a:cubicBezTo>
                        <a:pt x="144" y="74"/>
                        <a:pt x="142" y="70"/>
                        <a:pt x="139" y="69"/>
                      </a:cubicBezTo>
                      <a:cubicBezTo>
                        <a:pt x="137" y="68"/>
                        <a:pt x="137" y="68"/>
                        <a:pt x="137" y="68"/>
                      </a:cubicBezTo>
                      <a:cubicBezTo>
                        <a:pt x="137" y="67"/>
                        <a:pt x="137" y="67"/>
                        <a:pt x="137" y="67"/>
                      </a:cubicBezTo>
                      <a:cubicBezTo>
                        <a:pt x="137" y="66"/>
                        <a:pt x="137" y="65"/>
                        <a:pt x="137" y="64"/>
                      </a:cubicBezTo>
                      <a:cubicBezTo>
                        <a:pt x="137" y="23"/>
                        <a:pt x="105" y="4"/>
                        <a:pt x="74" y="4"/>
                      </a:cubicBezTo>
                      <a:cubicBezTo>
                        <a:pt x="42" y="4"/>
                        <a:pt x="10" y="23"/>
                        <a:pt x="10" y="64"/>
                      </a:cubicBezTo>
                      <a:cubicBezTo>
                        <a:pt x="10" y="65"/>
                        <a:pt x="10" y="66"/>
                        <a:pt x="10" y="67"/>
                      </a:cubicBezTo>
                      <a:cubicBezTo>
                        <a:pt x="10" y="68"/>
                        <a:pt x="10" y="68"/>
                        <a:pt x="10" y="68"/>
                      </a:cubicBezTo>
                      <a:cubicBezTo>
                        <a:pt x="9" y="69"/>
                        <a:pt x="9" y="69"/>
                        <a:pt x="9" y="69"/>
                      </a:cubicBezTo>
                      <a:cubicBezTo>
                        <a:pt x="6" y="70"/>
                        <a:pt x="4" y="74"/>
                        <a:pt x="4" y="80"/>
                      </a:cubicBezTo>
                      <a:cubicBezTo>
                        <a:pt x="4" y="86"/>
                        <a:pt x="7" y="91"/>
                        <a:pt x="11" y="91"/>
                      </a:cubicBezTo>
                      <a:cubicBezTo>
                        <a:pt x="11" y="91"/>
                        <a:pt x="12" y="91"/>
                        <a:pt x="12" y="91"/>
                      </a:cubicBezTo>
                      <a:cubicBezTo>
                        <a:pt x="14" y="90"/>
                        <a:pt x="14" y="90"/>
                        <a:pt x="14" y="90"/>
                      </a:cubicBezTo>
                    </a:path>
                  </a:pathLst>
                </a:custGeom>
                <a:solidFill>
                  <a:srgbClr val="E3C7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04" name="Freeform 10463">
                  <a:extLst>
                    <a:ext uri="{FF2B5EF4-FFF2-40B4-BE49-F238E27FC236}">
                      <a16:creationId xmlns:a16="http://schemas.microsoft.com/office/drawing/2014/main" id="{6C487299-F260-4D57-B704-5B99C5458E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10" y="1975"/>
                  <a:ext cx="443" cy="149"/>
                </a:xfrm>
                <a:custGeom>
                  <a:avLst/>
                  <a:gdLst>
                    <a:gd name="T0" fmla="*/ 94 w 187"/>
                    <a:gd name="T1" fmla="*/ 0 h 63"/>
                    <a:gd name="T2" fmla="*/ 29 w 187"/>
                    <a:gd name="T3" fmla="*/ 62 h 63"/>
                    <a:gd name="T4" fmla="*/ 79 w 187"/>
                    <a:gd name="T5" fmla="*/ 52 h 63"/>
                    <a:gd name="T6" fmla="*/ 115 w 187"/>
                    <a:gd name="T7" fmla="*/ 26 h 63"/>
                    <a:gd name="T8" fmla="*/ 136 w 187"/>
                    <a:gd name="T9" fmla="*/ 46 h 63"/>
                    <a:gd name="T10" fmla="*/ 163 w 187"/>
                    <a:gd name="T11" fmla="*/ 63 h 63"/>
                    <a:gd name="T12" fmla="*/ 94 w 187"/>
                    <a:gd name="T13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7" h="63">
                      <a:moveTo>
                        <a:pt x="94" y="0"/>
                      </a:moveTo>
                      <a:cubicBezTo>
                        <a:pt x="0" y="0"/>
                        <a:pt x="29" y="62"/>
                        <a:pt x="29" y="62"/>
                      </a:cubicBezTo>
                      <a:cubicBezTo>
                        <a:pt x="29" y="62"/>
                        <a:pt x="63" y="60"/>
                        <a:pt x="79" y="52"/>
                      </a:cubicBezTo>
                      <a:cubicBezTo>
                        <a:pt x="103" y="41"/>
                        <a:pt x="115" y="26"/>
                        <a:pt x="115" y="26"/>
                      </a:cubicBezTo>
                      <a:cubicBezTo>
                        <a:pt x="115" y="26"/>
                        <a:pt x="123" y="35"/>
                        <a:pt x="136" y="46"/>
                      </a:cubicBezTo>
                      <a:cubicBezTo>
                        <a:pt x="148" y="56"/>
                        <a:pt x="163" y="63"/>
                        <a:pt x="163" y="63"/>
                      </a:cubicBezTo>
                      <a:cubicBezTo>
                        <a:pt x="163" y="63"/>
                        <a:pt x="187" y="0"/>
                        <a:pt x="94" y="0"/>
                      </a:cubicBezTo>
                    </a:path>
                  </a:pathLst>
                </a:custGeom>
                <a:solidFill>
                  <a:srgbClr val="FFC2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05" name="Freeform 10464">
                  <a:extLst>
                    <a:ext uri="{FF2B5EF4-FFF2-40B4-BE49-F238E27FC236}">
                      <a16:creationId xmlns:a16="http://schemas.microsoft.com/office/drawing/2014/main" id="{5B948B36-52AB-4A15-A66C-B668F8A81D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1" y="2357"/>
                  <a:ext cx="166" cy="265"/>
                </a:xfrm>
                <a:custGeom>
                  <a:avLst/>
                  <a:gdLst>
                    <a:gd name="T0" fmla="*/ 16 w 70"/>
                    <a:gd name="T1" fmla="*/ 0 h 112"/>
                    <a:gd name="T2" fmla="*/ 65 w 70"/>
                    <a:gd name="T3" fmla="*/ 98 h 112"/>
                    <a:gd name="T4" fmla="*/ 65 w 70"/>
                    <a:gd name="T5" fmla="*/ 112 h 112"/>
                    <a:gd name="T6" fmla="*/ 4 w 70"/>
                    <a:gd name="T7" fmla="*/ 53 h 112"/>
                    <a:gd name="T8" fmla="*/ 19 w 70"/>
                    <a:gd name="T9" fmla="*/ 41 h 112"/>
                    <a:gd name="T10" fmla="*/ 0 w 70"/>
                    <a:gd name="T11" fmla="*/ 41 h 112"/>
                    <a:gd name="T12" fmla="*/ 8 w 70"/>
                    <a:gd name="T13" fmla="*/ 4 h 112"/>
                    <a:gd name="T14" fmla="*/ 16 w 70"/>
                    <a:gd name="T15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12">
                      <a:moveTo>
                        <a:pt x="16" y="0"/>
                      </a:moveTo>
                      <a:cubicBezTo>
                        <a:pt x="16" y="0"/>
                        <a:pt x="70" y="101"/>
                        <a:pt x="65" y="98"/>
                      </a:cubicBezTo>
                      <a:cubicBezTo>
                        <a:pt x="65" y="112"/>
                        <a:pt x="65" y="112"/>
                        <a:pt x="65" y="112"/>
                      </a:cubicBezTo>
                      <a:cubicBezTo>
                        <a:pt x="4" y="53"/>
                        <a:pt x="4" y="53"/>
                        <a:pt x="4" y="53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16" y="0"/>
                        <a:pt x="16" y="0"/>
                        <a:pt x="16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06" name="Freeform 10465">
                  <a:extLst>
                    <a:ext uri="{FF2B5EF4-FFF2-40B4-BE49-F238E27FC236}">
                      <a16:creationId xmlns:a16="http://schemas.microsoft.com/office/drawing/2014/main" id="{EB890E89-603A-45A4-A35F-3532B311E6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1" y="2350"/>
                  <a:ext cx="161" cy="263"/>
                </a:xfrm>
                <a:custGeom>
                  <a:avLst/>
                  <a:gdLst>
                    <a:gd name="T0" fmla="*/ 16 w 68"/>
                    <a:gd name="T1" fmla="*/ 0 h 111"/>
                    <a:gd name="T2" fmla="*/ 63 w 68"/>
                    <a:gd name="T3" fmla="*/ 97 h 111"/>
                    <a:gd name="T4" fmla="*/ 62 w 68"/>
                    <a:gd name="T5" fmla="*/ 111 h 111"/>
                    <a:gd name="T6" fmla="*/ 6 w 68"/>
                    <a:gd name="T7" fmla="*/ 56 h 111"/>
                    <a:gd name="T8" fmla="*/ 24 w 68"/>
                    <a:gd name="T9" fmla="*/ 40 h 111"/>
                    <a:gd name="T10" fmla="*/ 0 w 68"/>
                    <a:gd name="T11" fmla="*/ 40 h 111"/>
                    <a:gd name="T12" fmla="*/ 8 w 68"/>
                    <a:gd name="T13" fmla="*/ 4 h 111"/>
                    <a:gd name="T14" fmla="*/ 16 w 68"/>
                    <a:gd name="T15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8" h="111">
                      <a:moveTo>
                        <a:pt x="16" y="0"/>
                      </a:moveTo>
                      <a:cubicBezTo>
                        <a:pt x="16" y="0"/>
                        <a:pt x="68" y="100"/>
                        <a:pt x="63" y="97"/>
                      </a:cubicBezTo>
                      <a:cubicBezTo>
                        <a:pt x="62" y="111"/>
                        <a:pt x="62" y="111"/>
                        <a:pt x="62" y="111"/>
                      </a:cubicBezTo>
                      <a:cubicBezTo>
                        <a:pt x="6" y="56"/>
                        <a:pt x="6" y="56"/>
                        <a:pt x="6" y="56"/>
                      </a:cubicBezTo>
                      <a:cubicBezTo>
                        <a:pt x="24" y="40"/>
                        <a:pt x="24" y="40"/>
                        <a:pt x="24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16" y="0"/>
                        <a:pt x="16" y="0"/>
                        <a:pt x="16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07" name="Freeform 10466">
                  <a:extLst>
                    <a:ext uri="{FF2B5EF4-FFF2-40B4-BE49-F238E27FC236}">
                      <a16:creationId xmlns:a16="http://schemas.microsoft.com/office/drawing/2014/main" id="{086C80C4-3FC9-4D85-BD31-4569047649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6" y="2357"/>
                  <a:ext cx="166" cy="265"/>
                </a:xfrm>
                <a:custGeom>
                  <a:avLst/>
                  <a:gdLst>
                    <a:gd name="T0" fmla="*/ 54 w 70"/>
                    <a:gd name="T1" fmla="*/ 0 h 112"/>
                    <a:gd name="T2" fmla="*/ 5 w 70"/>
                    <a:gd name="T3" fmla="*/ 98 h 112"/>
                    <a:gd name="T4" fmla="*/ 5 w 70"/>
                    <a:gd name="T5" fmla="*/ 112 h 112"/>
                    <a:gd name="T6" fmla="*/ 66 w 70"/>
                    <a:gd name="T7" fmla="*/ 53 h 112"/>
                    <a:gd name="T8" fmla="*/ 52 w 70"/>
                    <a:gd name="T9" fmla="*/ 41 h 112"/>
                    <a:gd name="T10" fmla="*/ 70 w 70"/>
                    <a:gd name="T11" fmla="*/ 41 h 112"/>
                    <a:gd name="T12" fmla="*/ 63 w 70"/>
                    <a:gd name="T13" fmla="*/ 4 h 112"/>
                    <a:gd name="T14" fmla="*/ 54 w 70"/>
                    <a:gd name="T15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12">
                      <a:moveTo>
                        <a:pt x="54" y="0"/>
                      </a:moveTo>
                      <a:cubicBezTo>
                        <a:pt x="54" y="0"/>
                        <a:pt x="0" y="101"/>
                        <a:pt x="5" y="98"/>
                      </a:cubicBezTo>
                      <a:cubicBezTo>
                        <a:pt x="5" y="112"/>
                        <a:pt x="5" y="112"/>
                        <a:pt x="5" y="112"/>
                      </a:cubicBezTo>
                      <a:cubicBezTo>
                        <a:pt x="66" y="53"/>
                        <a:pt x="66" y="53"/>
                        <a:pt x="66" y="53"/>
                      </a:cubicBezTo>
                      <a:cubicBezTo>
                        <a:pt x="52" y="41"/>
                        <a:pt x="52" y="41"/>
                        <a:pt x="52" y="41"/>
                      </a:cubicBezTo>
                      <a:cubicBezTo>
                        <a:pt x="70" y="41"/>
                        <a:pt x="70" y="41"/>
                        <a:pt x="70" y="41"/>
                      </a:cubicBezTo>
                      <a:cubicBezTo>
                        <a:pt x="63" y="4"/>
                        <a:pt x="63" y="4"/>
                        <a:pt x="63" y="4"/>
                      </a:cubicBez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08" name="Freeform 10467">
                  <a:extLst>
                    <a:ext uri="{FF2B5EF4-FFF2-40B4-BE49-F238E27FC236}">
                      <a16:creationId xmlns:a16="http://schemas.microsoft.com/office/drawing/2014/main" id="{6D428495-B5F5-47FA-9214-9E9AE0A683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1" y="2350"/>
                  <a:ext cx="161" cy="263"/>
                </a:xfrm>
                <a:custGeom>
                  <a:avLst/>
                  <a:gdLst>
                    <a:gd name="T0" fmla="*/ 53 w 68"/>
                    <a:gd name="T1" fmla="*/ 0 h 111"/>
                    <a:gd name="T2" fmla="*/ 5 w 68"/>
                    <a:gd name="T3" fmla="*/ 97 h 111"/>
                    <a:gd name="T4" fmla="*/ 7 w 68"/>
                    <a:gd name="T5" fmla="*/ 111 h 111"/>
                    <a:gd name="T6" fmla="*/ 63 w 68"/>
                    <a:gd name="T7" fmla="*/ 56 h 111"/>
                    <a:gd name="T8" fmla="*/ 44 w 68"/>
                    <a:gd name="T9" fmla="*/ 40 h 111"/>
                    <a:gd name="T10" fmla="*/ 68 w 68"/>
                    <a:gd name="T11" fmla="*/ 40 h 111"/>
                    <a:gd name="T12" fmla="*/ 61 w 68"/>
                    <a:gd name="T13" fmla="*/ 4 h 111"/>
                    <a:gd name="T14" fmla="*/ 53 w 68"/>
                    <a:gd name="T15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8" h="111">
                      <a:moveTo>
                        <a:pt x="53" y="0"/>
                      </a:moveTo>
                      <a:cubicBezTo>
                        <a:pt x="53" y="0"/>
                        <a:pt x="0" y="100"/>
                        <a:pt x="5" y="97"/>
                      </a:cubicBezTo>
                      <a:cubicBezTo>
                        <a:pt x="7" y="111"/>
                        <a:pt x="7" y="111"/>
                        <a:pt x="7" y="111"/>
                      </a:cubicBezTo>
                      <a:cubicBezTo>
                        <a:pt x="63" y="56"/>
                        <a:pt x="63" y="56"/>
                        <a:pt x="63" y="56"/>
                      </a:cubicBezTo>
                      <a:cubicBezTo>
                        <a:pt x="44" y="40"/>
                        <a:pt x="44" y="40"/>
                        <a:pt x="44" y="40"/>
                      </a:cubicBezTo>
                      <a:cubicBezTo>
                        <a:pt x="68" y="40"/>
                        <a:pt x="68" y="40"/>
                        <a:pt x="68" y="4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53" y="0"/>
                        <a:pt x="53" y="0"/>
                        <a:pt x="53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09" name="Freeform 10468">
                  <a:extLst>
                    <a:ext uri="{FF2B5EF4-FFF2-40B4-BE49-F238E27FC236}">
                      <a16:creationId xmlns:a16="http://schemas.microsoft.com/office/drawing/2014/main" id="{D02FBAAC-5FEE-4827-BD43-AE1540C0C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0" y="2127"/>
                  <a:ext cx="113" cy="45"/>
                </a:xfrm>
                <a:custGeom>
                  <a:avLst/>
                  <a:gdLst>
                    <a:gd name="T0" fmla="*/ 48 w 48"/>
                    <a:gd name="T1" fmla="*/ 15 h 19"/>
                    <a:gd name="T2" fmla="*/ 45 w 48"/>
                    <a:gd name="T3" fmla="*/ 19 h 19"/>
                    <a:gd name="T4" fmla="*/ 3 w 48"/>
                    <a:gd name="T5" fmla="*/ 19 h 19"/>
                    <a:gd name="T6" fmla="*/ 0 w 48"/>
                    <a:gd name="T7" fmla="*/ 15 h 19"/>
                    <a:gd name="T8" fmla="*/ 0 w 48"/>
                    <a:gd name="T9" fmla="*/ 5 h 19"/>
                    <a:gd name="T10" fmla="*/ 3 w 48"/>
                    <a:gd name="T11" fmla="*/ 0 h 19"/>
                    <a:gd name="T12" fmla="*/ 45 w 48"/>
                    <a:gd name="T13" fmla="*/ 0 h 19"/>
                    <a:gd name="T14" fmla="*/ 48 w 48"/>
                    <a:gd name="T15" fmla="*/ 5 h 19"/>
                    <a:gd name="T16" fmla="*/ 48 w 48"/>
                    <a:gd name="T17" fmla="*/ 1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8" h="19">
                      <a:moveTo>
                        <a:pt x="48" y="15"/>
                      </a:moveTo>
                      <a:cubicBezTo>
                        <a:pt x="48" y="17"/>
                        <a:pt x="47" y="19"/>
                        <a:pt x="45" y="19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1" y="19"/>
                        <a:pt x="0" y="17"/>
                        <a:pt x="0" y="1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1" y="0"/>
                        <a:pt x="3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7" y="0"/>
                        <a:pt x="48" y="2"/>
                        <a:pt x="48" y="5"/>
                      </a:cubicBezTo>
                      <a:cubicBezTo>
                        <a:pt x="48" y="15"/>
                        <a:pt x="48" y="15"/>
                        <a:pt x="48" y="1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10" name="Freeform 10469">
                  <a:extLst>
                    <a:ext uri="{FF2B5EF4-FFF2-40B4-BE49-F238E27FC236}">
                      <a16:creationId xmlns:a16="http://schemas.microsoft.com/office/drawing/2014/main" id="{B43D4848-4A09-40A8-BF1E-A6FE937F34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705" y="2122"/>
                  <a:ext cx="123" cy="55"/>
                </a:xfrm>
                <a:custGeom>
                  <a:avLst/>
                  <a:gdLst>
                    <a:gd name="T0" fmla="*/ 47 w 52"/>
                    <a:gd name="T1" fmla="*/ 23 h 23"/>
                    <a:gd name="T2" fmla="*/ 5 w 52"/>
                    <a:gd name="T3" fmla="*/ 23 h 23"/>
                    <a:gd name="T4" fmla="*/ 0 w 52"/>
                    <a:gd name="T5" fmla="*/ 17 h 23"/>
                    <a:gd name="T6" fmla="*/ 0 w 52"/>
                    <a:gd name="T7" fmla="*/ 7 h 23"/>
                    <a:gd name="T8" fmla="*/ 5 w 52"/>
                    <a:gd name="T9" fmla="*/ 0 h 23"/>
                    <a:gd name="T10" fmla="*/ 47 w 52"/>
                    <a:gd name="T11" fmla="*/ 0 h 23"/>
                    <a:gd name="T12" fmla="*/ 52 w 52"/>
                    <a:gd name="T13" fmla="*/ 7 h 23"/>
                    <a:gd name="T14" fmla="*/ 52 w 52"/>
                    <a:gd name="T15" fmla="*/ 17 h 23"/>
                    <a:gd name="T16" fmla="*/ 47 w 52"/>
                    <a:gd name="T17" fmla="*/ 23 h 23"/>
                    <a:gd name="T18" fmla="*/ 5 w 52"/>
                    <a:gd name="T19" fmla="*/ 4 h 23"/>
                    <a:gd name="T20" fmla="*/ 4 w 52"/>
                    <a:gd name="T21" fmla="*/ 7 h 23"/>
                    <a:gd name="T22" fmla="*/ 4 w 52"/>
                    <a:gd name="T23" fmla="*/ 17 h 23"/>
                    <a:gd name="T24" fmla="*/ 5 w 52"/>
                    <a:gd name="T25" fmla="*/ 19 h 23"/>
                    <a:gd name="T26" fmla="*/ 47 w 52"/>
                    <a:gd name="T27" fmla="*/ 19 h 23"/>
                    <a:gd name="T28" fmla="*/ 48 w 52"/>
                    <a:gd name="T29" fmla="*/ 17 h 23"/>
                    <a:gd name="T30" fmla="*/ 48 w 52"/>
                    <a:gd name="T31" fmla="*/ 7 h 23"/>
                    <a:gd name="T32" fmla="*/ 47 w 52"/>
                    <a:gd name="T33" fmla="*/ 4 h 23"/>
                    <a:gd name="T34" fmla="*/ 5 w 52"/>
                    <a:gd name="T35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2" h="23">
                      <a:moveTo>
                        <a:pt x="47" y="23"/>
                      </a:move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2" y="23"/>
                        <a:pt x="0" y="20"/>
                        <a:pt x="0" y="1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2" y="0"/>
                        <a:pt x="5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50" y="0"/>
                        <a:pt x="52" y="3"/>
                        <a:pt x="52" y="7"/>
                      </a:cubicBezTo>
                      <a:cubicBezTo>
                        <a:pt x="52" y="17"/>
                        <a:pt x="52" y="17"/>
                        <a:pt x="52" y="17"/>
                      </a:cubicBezTo>
                      <a:cubicBezTo>
                        <a:pt x="52" y="20"/>
                        <a:pt x="50" y="23"/>
                        <a:pt x="47" y="23"/>
                      </a:cubicBezTo>
                      <a:moveTo>
                        <a:pt x="5" y="4"/>
                      </a:moveTo>
                      <a:cubicBezTo>
                        <a:pt x="5" y="4"/>
                        <a:pt x="4" y="5"/>
                        <a:pt x="4" y="7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4" y="18"/>
                        <a:pt x="5" y="19"/>
                        <a:pt x="5" y="19"/>
                      </a:cubicBezTo>
                      <a:cubicBezTo>
                        <a:pt x="47" y="19"/>
                        <a:pt x="47" y="19"/>
                        <a:pt x="47" y="19"/>
                      </a:cubicBezTo>
                      <a:cubicBezTo>
                        <a:pt x="47" y="19"/>
                        <a:pt x="48" y="18"/>
                        <a:pt x="48" y="17"/>
                      </a:cubicBezTo>
                      <a:cubicBezTo>
                        <a:pt x="48" y="7"/>
                        <a:pt x="48" y="7"/>
                        <a:pt x="48" y="7"/>
                      </a:cubicBezTo>
                      <a:cubicBezTo>
                        <a:pt x="48" y="5"/>
                        <a:pt x="47" y="4"/>
                        <a:pt x="47" y="4"/>
                      </a:cubicBezTo>
                      <a:cubicBezTo>
                        <a:pt x="5" y="4"/>
                        <a:pt x="5" y="4"/>
                        <a:pt x="5" y="4"/>
                      </a:cubicBezTo>
                    </a:path>
                  </a:pathLst>
                </a:custGeom>
                <a:solidFill>
                  <a:srgbClr val="3A3E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11" name="Freeform 10470">
                  <a:extLst>
                    <a:ext uri="{FF2B5EF4-FFF2-40B4-BE49-F238E27FC236}">
                      <a16:creationId xmlns:a16="http://schemas.microsoft.com/office/drawing/2014/main" id="{02E2FFA9-A800-4F8B-9683-AFACA72006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7" y="2127"/>
                  <a:ext cx="111" cy="45"/>
                </a:xfrm>
                <a:custGeom>
                  <a:avLst/>
                  <a:gdLst>
                    <a:gd name="T0" fmla="*/ 47 w 47"/>
                    <a:gd name="T1" fmla="*/ 15 h 19"/>
                    <a:gd name="T2" fmla="*/ 44 w 47"/>
                    <a:gd name="T3" fmla="*/ 19 h 19"/>
                    <a:gd name="T4" fmla="*/ 3 w 47"/>
                    <a:gd name="T5" fmla="*/ 19 h 19"/>
                    <a:gd name="T6" fmla="*/ 0 w 47"/>
                    <a:gd name="T7" fmla="*/ 15 h 19"/>
                    <a:gd name="T8" fmla="*/ 0 w 47"/>
                    <a:gd name="T9" fmla="*/ 5 h 19"/>
                    <a:gd name="T10" fmla="*/ 3 w 47"/>
                    <a:gd name="T11" fmla="*/ 0 h 19"/>
                    <a:gd name="T12" fmla="*/ 44 w 47"/>
                    <a:gd name="T13" fmla="*/ 0 h 19"/>
                    <a:gd name="T14" fmla="*/ 47 w 47"/>
                    <a:gd name="T15" fmla="*/ 5 h 19"/>
                    <a:gd name="T16" fmla="*/ 47 w 47"/>
                    <a:gd name="T17" fmla="*/ 1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7" h="19">
                      <a:moveTo>
                        <a:pt x="47" y="15"/>
                      </a:moveTo>
                      <a:cubicBezTo>
                        <a:pt x="47" y="17"/>
                        <a:pt x="46" y="19"/>
                        <a:pt x="44" y="19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1" y="19"/>
                        <a:pt x="0" y="17"/>
                        <a:pt x="0" y="1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1" y="0"/>
                        <a:pt x="3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6" y="0"/>
                        <a:pt x="47" y="2"/>
                        <a:pt x="47" y="5"/>
                      </a:cubicBezTo>
                      <a:lnTo>
                        <a:pt x="4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12" name="Freeform 10471">
                  <a:extLst>
                    <a:ext uri="{FF2B5EF4-FFF2-40B4-BE49-F238E27FC236}">
                      <a16:creationId xmlns:a16="http://schemas.microsoft.com/office/drawing/2014/main" id="{9C60ADFB-8162-43C4-B1A5-256205A67C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52" y="2122"/>
                  <a:ext cx="121" cy="55"/>
                </a:xfrm>
                <a:custGeom>
                  <a:avLst/>
                  <a:gdLst>
                    <a:gd name="T0" fmla="*/ 46 w 51"/>
                    <a:gd name="T1" fmla="*/ 23 h 23"/>
                    <a:gd name="T2" fmla="*/ 5 w 51"/>
                    <a:gd name="T3" fmla="*/ 23 h 23"/>
                    <a:gd name="T4" fmla="*/ 0 w 51"/>
                    <a:gd name="T5" fmla="*/ 17 h 23"/>
                    <a:gd name="T6" fmla="*/ 0 w 51"/>
                    <a:gd name="T7" fmla="*/ 7 h 23"/>
                    <a:gd name="T8" fmla="*/ 5 w 51"/>
                    <a:gd name="T9" fmla="*/ 0 h 23"/>
                    <a:gd name="T10" fmla="*/ 46 w 51"/>
                    <a:gd name="T11" fmla="*/ 0 h 23"/>
                    <a:gd name="T12" fmla="*/ 51 w 51"/>
                    <a:gd name="T13" fmla="*/ 7 h 23"/>
                    <a:gd name="T14" fmla="*/ 51 w 51"/>
                    <a:gd name="T15" fmla="*/ 17 h 23"/>
                    <a:gd name="T16" fmla="*/ 46 w 51"/>
                    <a:gd name="T17" fmla="*/ 23 h 23"/>
                    <a:gd name="T18" fmla="*/ 47 w 51"/>
                    <a:gd name="T19" fmla="*/ 7 h 23"/>
                    <a:gd name="T20" fmla="*/ 46 w 51"/>
                    <a:gd name="T21" fmla="*/ 4 h 23"/>
                    <a:gd name="T22" fmla="*/ 5 w 51"/>
                    <a:gd name="T23" fmla="*/ 4 h 23"/>
                    <a:gd name="T24" fmla="*/ 3 w 51"/>
                    <a:gd name="T25" fmla="*/ 7 h 23"/>
                    <a:gd name="T26" fmla="*/ 3 w 51"/>
                    <a:gd name="T27" fmla="*/ 17 h 23"/>
                    <a:gd name="T28" fmla="*/ 5 w 51"/>
                    <a:gd name="T29" fmla="*/ 19 h 23"/>
                    <a:gd name="T30" fmla="*/ 46 w 51"/>
                    <a:gd name="T31" fmla="*/ 19 h 23"/>
                    <a:gd name="T32" fmla="*/ 47 w 51"/>
                    <a:gd name="T33" fmla="*/ 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23">
                      <a:moveTo>
                        <a:pt x="46" y="23"/>
                      </a:move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2" y="23"/>
                        <a:pt x="0" y="20"/>
                        <a:pt x="0" y="1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2" y="0"/>
                        <a:pt x="5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9" y="0"/>
                        <a:pt x="51" y="3"/>
                        <a:pt x="51" y="7"/>
                      </a:cubicBezTo>
                      <a:cubicBezTo>
                        <a:pt x="51" y="17"/>
                        <a:pt x="51" y="17"/>
                        <a:pt x="51" y="17"/>
                      </a:cubicBezTo>
                      <a:cubicBezTo>
                        <a:pt x="51" y="20"/>
                        <a:pt x="49" y="23"/>
                        <a:pt x="46" y="23"/>
                      </a:cubicBezTo>
                      <a:close/>
                      <a:moveTo>
                        <a:pt x="47" y="7"/>
                      </a:moveTo>
                      <a:cubicBezTo>
                        <a:pt x="47" y="5"/>
                        <a:pt x="47" y="4"/>
                        <a:pt x="46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4" y="4"/>
                        <a:pt x="3" y="5"/>
                        <a:pt x="3" y="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3" y="18"/>
                        <a:pt x="4" y="19"/>
                        <a:pt x="5" y="19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47" y="19"/>
                        <a:pt x="47" y="7"/>
                        <a:pt x="47" y="7"/>
                      </a:cubicBezTo>
                      <a:close/>
                    </a:path>
                  </a:pathLst>
                </a:custGeom>
                <a:solidFill>
                  <a:srgbClr val="3A3E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13" name="Rectangle 10472">
                  <a:extLst>
                    <a:ext uri="{FF2B5EF4-FFF2-40B4-BE49-F238E27FC236}">
                      <a16:creationId xmlns:a16="http://schemas.microsoft.com/office/drawing/2014/main" id="{D4E07D08-D606-47DD-8D93-3C5B005EAD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6" y="2134"/>
                  <a:ext cx="31" cy="14"/>
                </a:xfrm>
                <a:prstGeom prst="rect">
                  <a:avLst/>
                </a:prstGeom>
                <a:solidFill>
                  <a:srgbClr val="3A3E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14" name="Rectangle 10473">
                  <a:extLst>
                    <a:ext uri="{FF2B5EF4-FFF2-40B4-BE49-F238E27FC236}">
                      <a16:creationId xmlns:a16="http://schemas.microsoft.com/office/drawing/2014/main" id="{DF7C80CC-2D45-42CE-8895-8ADC1915EA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6" y="2134"/>
                  <a:ext cx="31" cy="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15" name="Rectangle 10474">
                  <a:extLst>
                    <a:ext uri="{FF2B5EF4-FFF2-40B4-BE49-F238E27FC236}">
                      <a16:creationId xmlns:a16="http://schemas.microsoft.com/office/drawing/2014/main" id="{5DFF691C-FA46-4A3E-96AF-66049BF48F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5" y="2134"/>
                  <a:ext cx="42" cy="14"/>
                </a:xfrm>
                <a:prstGeom prst="rect">
                  <a:avLst/>
                </a:prstGeom>
                <a:solidFill>
                  <a:srgbClr val="3A3E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16" name="Rectangle 10475">
                  <a:extLst>
                    <a:ext uri="{FF2B5EF4-FFF2-40B4-BE49-F238E27FC236}">
                      <a16:creationId xmlns:a16="http://schemas.microsoft.com/office/drawing/2014/main" id="{5C74655D-A856-42AC-A3DC-1E9032E6B8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5" y="2134"/>
                  <a:ext cx="42" cy="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17" name="Rectangle 10476">
                  <a:extLst>
                    <a:ext uri="{FF2B5EF4-FFF2-40B4-BE49-F238E27FC236}">
                      <a16:creationId xmlns:a16="http://schemas.microsoft.com/office/drawing/2014/main" id="{B6761631-62F8-4776-9DE1-41F8C5580E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8" y="2134"/>
                  <a:ext cx="43" cy="14"/>
                </a:xfrm>
                <a:prstGeom prst="rect">
                  <a:avLst/>
                </a:prstGeom>
                <a:solidFill>
                  <a:srgbClr val="3A3E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18" name="Freeform 10477">
                  <a:extLst>
                    <a:ext uri="{FF2B5EF4-FFF2-40B4-BE49-F238E27FC236}">
                      <a16:creationId xmlns:a16="http://schemas.microsoft.com/office/drawing/2014/main" id="{F0B2DB74-A8C0-4934-8ABA-5FD9F38ABA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4" y="1757"/>
                  <a:ext cx="192" cy="296"/>
                </a:xfrm>
                <a:custGeom>
                  <a:avLst/>
                  <a:gdLst>
                    <a:gd name="T0" fmla="*/ 20 w 81"/>
                    <a:gd name="T1" fmla="*/ 0 h 125"/>
                    <a:gd name="T2" fmla="*/ 0 w 81"/>
                    <a:gd name="T3" fmla="*/ 20 h 125"/>
                    <a:gd name="T4" fmla="*/ 0 w 81"/>
                    <a:gd name="T5" fmla="*/ 105 h 125"/>
                    <a:gd name="T6" fmla="*/ 20 w 81"/>
                    <a:gd name="T7" fmla="*/ 125 h 125"/>
                    <a:gd name="T8" fmla="*/ 81 w 81"/>
                    <a:gd name="T9" fmla="*/ 125 h 125"/>
                    <a:gd name="T10" fmla="*/ 81 w 81"/>
                    <a:gd name="T11" fmla="*/ 0 h 125"/>
                    <a:gd name="T12" fmla="*/ 20 w 81"/>
                    <a:gd name="T13" fmla="*/ 0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125">
                      <a:moveTo>
                        <a:pt x="20" y="0"/>
                      </a:moveTo>
                      <a:cubicBezTo>
                        <a:pt x="9" y="0"/>
                        <a:pt x="0" y="9"/>
                        <a:pt x="0" y="20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116"/>
                        <a:pt x="9" y="125"/>
                        <a:pt x="20" y="125"/>
                      </a:cubicBezTo>
                      <a:cubicBezTo>
                        <a:pt x="81" y="125"/>
                        <a:pt x="81" y="125"/>
                        <a:pt x="81" y="125"/>
                      </a:cubicBez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20" y="0"/>
                        <a:pt x="20" y="0"/>
                        <a:pt x="20" y="0"/>
                      </a:cubicBezTo>
                    </a:path>
                  </a:pathLst>
                </a:custGeom>
                <a:solidFill>
                  <a:srgbClr val="E344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19" name="Freeform 10478">
                  <a:extLst>
                    <a:ext uri="{FF2B5EF4-FFF2-40B4-BE49-F238E27FC236}">
                      <a16:creationId xmlns:a16="http://schemas.microsoft.com/office/drawing/2014/main" id="{F2731E1B-4873-466B-86E1-0F917E39C9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6" y="1757"/>
                  <a:ext cx="190" cy="370"/>
                </a:xfrm>
                <a:custGeom>
                  <a:avLst/>
                  <a:gdLst>
                    <a:gd name="T0" fmla="*/ 61 w 80"/>
                    <a:gd name="T1" fmla="*/ 0 h 156"/>
                    <a:gd name="T2" fmla="*/ 0 w 80"/>
                    <a:gd name="T3" fmla="*/ 0 h 156"/>
                    <a:gd name="T4" fmla="*/ 0 w 80"/>
                    <a:gd name="T5" fmla="*/ 125 h 156"/>
                    <a:gd name="T6" fmla="*/ 19 w 80"/>
                    <a:gd name="T7" fmla="*/ 125 h 156"/>
                    <a:gd name="T8" fmla="*/ 71 w 80"/>
                    <a:gd name="T9" fmla="*/ 156 h 156"/>
                    <a:gd name="T10" fmla="*/ 65 w 80"/>
                    <a:gd name="T11" fmla="*/ 124 h 156"/>
                    <a:gd name="T12" fmla="*/ 80 w 80"/>
                    <a:gd name="T13" fmla="*/ 105 h 156"/>
                    <a:gd name="T14" fmla="*/ 80 w 80"/>
                    <a:gd name="T15" fmla="*/ 20 h 156"/>
                    <a:gd name="T16" fmla="*/ 61 w 80"/>
                    <a:gd name="T17" fmla="*/ 0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156">
                      <a:moveTo>
                        <a:pt x="6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19" y="125"/>
                        <a:pt x="19" y="125"/>
                        <a:pt x="19" y="125"/>
                      </a:cubicBezTo>
                      <a:cubicBezTo>
                        <a:pt x="71" y="156"/>
                        <a:pt x="71" y="156"/>
                        <a:pt x="71" y="156"/>
                      </a:cubicBezTo>
                      <a:cubicBezTo>
                        <a:pt x="65" y="124"/>
                        <a:pt x="65" y="124"/>
                        <a:pt x="65" y="124"/>
                      </a:cubicBezTo>
                      <a:cubicBezTo>
                        <a:pt x="74" y="122"/>
                        <a:pt x="80" y="114"/>
                        <a:pt x="80" y="105"/>
                      </a:cubicBezTo>
                      <a:cubicBezTo>
                        <a:pt x="80" y="20"/>
                        <a:pt x="80" y="20"/>
                        <a:pt x="80" y="20"/>
                      </a:cubicBezTo>
                      <a:cubicBezTo>
                        <a:pt x="80" y="9"/>
                        <a:pt x="71" y="0"/>
                        <a:pt x="61" y="0"/>
                      </a:cubicBezTo>
                      <a:close/>
                    </a:path>
                  </a:pathLst>
                </a:custGeom>
                <a:solidFill>
                  <a:srgbClr val="E344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20" name="Freeform 10479">
                  <a:extLst>
                    <a:ext uri="{FF2B5EF4-FFF2-40B4-BE49-F238E27FC236}">
                      <a16:creationId xmlns:a16="http://schemas.microsoft.com/office/drawing/2014/main" id="{AFB868CE-EB08-473F-A514-622C5E34D7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4" y="1667"/>
                  <a:ext cx="192" cy="363"/>
                </a:xfrm>
                <a:custGeom>
                  <a:avLst/>
                  <a:gdLst>
                    <a:gd name="T0" fmla="*/ 19 w 81"/>
                    <a:gd name="T1" fmla="*/ 0 h 153"/>
                    <a:gd name="T2" fmla="*/ 0 w 81"/>
                    <a:gd name="T3" fmla="*/ 20 h 153"/>
                    <a:gd name="T4" fmla="*/ 0 w 81"/>
                    <a:gd name="T5" fmla="*/ 105 h 153"/>
                    <a:gd name="T6" fmla="*/ 15 w 81"/>
                    <a:gd name="T7" fmla="*/ 124 h 153"/>
                    <a:gd name="T8" fmla="*/ 6 w 81"/>
                    <a:gd name="T9" fmla="*/ 153 h 153"/>
                    <a:gd name="T10" fmla="*/ 61 w 81"/>
                    <a:gd name="T11" fmla="*/ 125 h 153"/>
                    <a:gd name="T12" fmla="*/ 81 w 81"/>
                    <a:gd name="T13" fmla="*/ 125 h 153"/>
                    <a:gd name="T14" fmla="*/ 81 w 81"/>
                    <a:gd name="T15" fmla="*/ 0 h 153"/>
                    <a:gd name="T16" fmla="*/ 19 w 81"/>
                    <a:gd name="T17" fmla="*/ 0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1" h="153">
                      <a:moveTo>
                        <a:pt x="19" y="0"/>
                      </a:moveTo>
                      <a:cubicBezTo>
                        <a:pt x="9" y="0"/>
                        <a:pt x="0" y="9"/>
                        <a:pt x="0" y="20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114"/>
                        <a:pt x="6" y="122"/>
                        <a:pt x="15" y="124"/>
                      </a:cubicBezTo>
                      <a:cubicBezTo>
                        <a:pt x="6" y="153"/>
                        <a:pt x="6" y="153"/>
                        <a:pt x="6" y="153"/>
                      </a:cubicBezTo>
                      <a:cubicBezTo>
                        <a:pt x="61" y="125"/>
                        <a:pt x="61" y="125"/>
                        <a:pt x="61" y="125"/>
                      </a:cubicBezTo>
                      <a:cubicBezTo>
                        <a:pt x="81" y="125"/>
                        <a:pt x="81" y="125"/>
                        <a:pt x="81" y="125"/>
                      </a:cubicBezTo>
                      <a:cubicBezTo>
                        <a:pt x="81" y="0"/>
                        <a:pt x="81" y="0"/>
                        <a:pt x="81" y="0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E344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21" name="Freeform 10480">
                  <a:extLst>
                    <a:ext uri="{FF2B5EF4-FFF2-40B4-BE49-F238E27FC236}">
                      <a16:creationId xmlns:a16="http://schemas.microsoft.com/office/drawing/2014/main" id="{9FA934FC-BBB1-4558-BA79-B24E67FD53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6" y="1667"/>
                  <a:ext cx="190" cy="296"/>
                </a:xfrm>
                <a:custGeom>
                  <a:avLst/>
                  <a:gdLst>
                    <a:gd name="T0" fmla="*/ 61 w 80"/>
                    <a:gd name="T1" fmla="*/ 0 h 125"/>
                    <a:gd name="T2" fmla="*/ 0 w 80"/>
                    <a:gd name="T3" fmla="*/ 0 h 125"/>
                    <a:gd name="T4" fmla="*/ 0 w 80"/>
                    <a:gd name="T5" fmla="*/ 125 h 125"/>
                    <a:gd name="T6" fmla="*/ 61 w 80"/>
                    <a:gd name="T7" fmla="*/ 125 h 125"/>
                    <a:gd name="T8" fmla="*/ 80 w 80"/>
                    <a:gd name="T9" fmla="*/ 105 h 125"/>
                    <a:gd name="T10" fmla="*/ 80 w 80"/>
                    <a:gd name="T11" fmla="*/ 20 h 125"/>
                    <a:gd name="T12" fmla="*/ 61 w 80"/>
                    <a:gd name="T13" fmla="*/ 0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" h="125">
                      <a:moveTo>
                        <a:pt x="6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61" y="125"/>
                        <a:pt x="61" y="125"/>
                        <a:pt x="61" y="125"/>
                      </a:cubicBezTo>
                      <a:cubicBezTo>
                        <a:pt x="71" y="125"/>
                        <a:pt x="80" y="116"/>
                        <a:pt x="80" y="105"/>
                      </a:cubicBezTo>
                      <a:cubicBezTo>
                        <a:pt x="80" y="20"/>
                        <a:pt x="80" y="20"/>
                        <a:pt x="80" y="20"/>
                      </a:cubicBezTo>
                      <a:cubicBezTo>
                        <a:pt x="80" y="9"/>
                        <a:pt x="71" y="0"/>
                        <a:pt x="61" y="0"/>
                      </a:cubicBezTo>
                      <a:close/>
                    </a:path>
                  </a:pathLst>
                </a:custGeom>
                <a:solidFill>
                  <a:srgbClr val="E344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22" name="Freeform 10481">
                  <a:extLst>
                    <a:ext uri="{FF2B5EF4-FFF2-40B4-BE49-F238E27FC236}">
                      <a16:creationId xmlns:a16="http://schemas.microsoft.com/office/drawing/2014/main" id="{86347052-DF91-4DA8-802B-6365BEBD17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3" y="1401"/>
                  <a:ext cx="216" cy="335"/>
                </a:xfrm>
                <a:custGeom>
                  <a:avLst/>
                  <a:gdLst>
                    <a:gd name="T0" fmla="*/ 22 w 91"/>
                    <a:gd name="T1" fmla="*/ 0 h 141"/>
                    <a:gd name="T2" fmla="*/ 0 w 91"/>
                    <a:gd name="T3" fmla="*/ 23 h 141"/>
                    <a:gd name="T4" fmla="*/ 0 w 91"/>
                    <a:gd name="T5" fmla="*/ 119 h 141"/>
                    <a:gd name="T6" fmla="*/ 22 w 91"/>
                    <a:gd name="T7" fmla="*/ 141 h 141"/>
                    <a:gd name="T8" fmla="*/ 91 w 91"/>
                    <a:gd name="T9" fmla="*/ 141 h 141"/>
                    <a:gd name="T10" fmla="*/ 91 w 91"/>
                    <a:gd name="T11" fmla="*/ 0 h 141"/>
                    <a:gd name="T12" fmla="*/ 22 w 91"/>
                    <a:gd name="T13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" h="141">
                      <a:moveTo>
                        <a:pt x="22" y="0"/>
                      </a:moveTo>
                      <a:cubicBezTo>
                        <a:pt x="10" y="0"/>
                        <a:pt x="0" y="10"/>
                        <a:pt x="0" y="23"/>
                      </a:cubicBezTo>
                      <a:cubicBezTo>
                        <a:pt x="0" y="119"/>
                        <a:pt x="0" y="119"/>
                        <a:pt x="0" y="119"/>
                      </a:cubicBezTo>
                      <a:cubicBezTo>
                        <a:pt x="0" y="131"/>
                        <a:pt x="10" y="141"/>
                        <a:pt x="22" y="141"/>
                      </a:cubicBezTo>
                      <a:cubicBezTo>
                        <a:pt x="91" y="141"/>
                        <a:pt x="91" y="141"/>
                        <a:pt x="91" y="141"/>
                      </a:cubicBezTo>
                      <a:cubicBezTo>
                        <a:pt x="91" y="0"/>
                        <a:pt x="91" y="0"/>
                        <a:pt x="91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344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23" name="Freeform 10482">
                  <a:extLst>
                    <a:ext uri="{FF2B5EF4-FFF2-40B4-BE49-F238E27FC236}">
                      <a16:creationId xmlns:a16="http://schemas.microsoft.com/office/drawing/2014/main" id="{8E04DC91-7C9E-431A-9F00-09393C3CDD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2" y="1401"/>
                  <a:ext cx="225" cy="406"/>
                </a:xfrm>
                <a:custGeom>
                  <a:avLst/>
                  <a:gdLst>
                    <a:gd name="T0" fmla="*/ 73 w 95"/>
                    <a:gd name="T1" fmla="*/ 0 h 171"/>
                    <a:gd name="T2" fmla="*/ 3 w 95"/>
                    <a:gd name="T3" fmla="*/ 0 h 171"/>
                    <a:gd name="T4" fmla="*/ 3 w 95"/>
                    <a:gd name="T5" fmla="*/ 141 h 171"/>
                    <a:gd name="T6" fmla="*/ 10 w 95"/>
                    <a:gd name="T7" fmla="*/ 141 h 171"/>
                    <a:gd name="T8" fmla="*/ 0 w 95"/>
                    <a:gd name="T9" fmla="*/ 171 h 171"/>
                    <a:gd name="T10" fmla="*/ 52 w 95"/>
                    <a:gd name="T11" fmla="*/ 141 h 171"/>
                    <a:gd name="T12" fmla="*/ 95 w 95"/>
                    <a:gd name="T13" fmla="*/ 119 h 171"/>
                    <a:gd name="T14" fmla="*/ 95 w 95"/>
                    <a:gd name="T15" fmla="*/ 23 h 171"/>
                    <a:gd name="T16" fmla="*/ 73 w 95"/>
                    <a:gd name="T17" fmla="*/ 0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5" h="171">
                      <a:moveTo>
                        <a:pt x="7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141"/>
                        <a:pt x="3" y="141"/>
                        <a:pt x="3" y="141"/>
                      </a:cubicBezTo>
                      <a:cubicBezTo>
                        <a:pt x="10" y="141"/>
                        <a:pt x="10" y="141"/>
                        <a:pt x="10" y="141"/>
                      </a:cubicBezTo>
                      <a:cubicBezTo>
                        <a:pt x="0" y="171"/>
                        <a:pt x="0" y="171"/>
                        <a:pt x="0" y="171"/>
                      </a:cubicBezTo>
                      <a:cubicBezTo>
                        <a:pt x="52" y="141"/>
                        <a:pt x="52" y="141"/>
                        <a:pt x="52" y="141"/>
                      </a:cubicBezTo>
                      <a:cubicBezTo>
                        <a:pt x="78" y="141"/>
                        <a:pt x="95" y="130"/>
                        <a:pt x="95" y="119"/>
                      </a:cubicBezTo>
                      <a:cubicBezTo>
                        <a:pt x="95" y="23"/>
                        <a:pt x="95" y="23"/>
                        <a:pt x="95" y="23"/>
                      </a:cubicBezTo>
                      <a:cubicBezTo>
                        <a:pt x="95" y="10"/>
                        <a:pt x="85" y="0"/>
                        <a:pt x="73" y="0"/>
                      </a:cubicBezTo>
                      <a:close/>
                    </a:path>
                  </a:pathLst>
                </a:custGeom>
                <a:solidFill>
                  <a:srgbClr val="E344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24" name="Freeform 10483">
                  <a:extLst>
                    <a:ext uri="{FF2B5EF4-FFF2-40B4-BE49-F238E27FC236}">
                      <a16:creationId xmlns:a16="http://schemas.microsoft.com/office/drawing/2014/main" id="{86879945-CB1C-47EA-90C7-9A763711A3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2" y="1747"/>
                  <a:ext cx="192" cy="294"/>
                </a:xfrm>
                <a:custGeom>
                  <a:avLst/>
                  <a:gdLst>
                    <a:gd name="T0" fmla="*/ 20 w 81"/>
                    <a:gd name="T1" fmla="*/ 0 h 124"/>
                    <a:gd name="T2" fmla="*/ 0 w 81"/>
                    <a:gd name="T3" fmla="*/ 19 h 124"/>
                    <a:gd name="T4" fmla="*/ 0 w 81"/>
                    <a:gd name="T5" fmla="*/ 104 h 124"/>
                    <a:gd name="T6" fmla="*/ 20 w 81"/>
                    <a:gd name="T7" fmla="*/ 124 h 124"/>
                    <a:gd name="T8" fmla="*/ 81 w 81"/>
                    <a:gd name="T9" fmla="*/ 124 h 124"/>
                    <a:gd name="T10" fmla="*/ 81 w 81"/>
                    <a:gd name="T11" fmla="*/ 0 h 124"/>
                    <a:gd name="T12" fmla="*/ 20 w 81"/>
                    <a:gd name="T13" fmla="*/ 0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124">
                      <a:moveTo>
                        <a:pt x="20" y="0"/>
                      </a:moveTo>
                      <a:cubicBezTo>
                        <a:pt x="9" y="0"/>
                        <a:pt x="0" y="8"/>
                        <a:pt x="0" y="19"/>
                      </a:cubicBezTo>
                      <a:cubicBezTo>
                        <a:pt x="0" y="104"/>
                        <a:pt x="0" y="104"/>
                        <a:pt x="0" y="104"/>
                      </a:cubicBezTo>
                      <a:cubicBezTo>
                        <a:pt x="0" y="115"/>
                        <a:pt x="9" y="124"/>
                        <a:pt x="2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20" y="0"/>
                        <a:pt x="20" y="0"/>
                        <a:pt x="20" y="0"/>
                      </a:cubicBezTo>
                    </a:path>
                  </a:pathLst>
                </a:custGeom>
                <a:solidFill>
                  <a:srgbClr val="FF63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25" name="Freeform 10484">
                  <a:extLst>
                    <a:ext uri="{FF2B5EF4-FFF2-40B4-BE49-F238E27FC236}">
                      <a16:creationId xmlns:a16="http://schemas.microsoft.com/office/drawing/2014/main" id="{FF802D92-0411-4A8A-9DC5-CAD322D508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4" y="1747"/>
                  <a:ext cx="192" cy="368"/>
                </a:xfrm>
                <a:custGeom>
                  <a:avLst/>
                  <a:gdLst>
                    <a:gd name="T0" fmla="*/ 61 w 81"/>
                    <a:gd name="T1" fmla="*/ 0 h 155"/>
                    <a:gd name="T2" fmla="*/ 0 w 81"/>
                    <a:gd name="T3" fmla="*/ 0 h 155"/>
                    <a:gd name="T4" fmla="*/ 0 w 81"/>
                    <a:gd name="T5" fmla="*/ 124 h 155"/>
                    <a:gd name="T6" fmla="*/ 19 w 81"/>
                    <a:gd name="T7" fmla="*/ 124 h 155"/>
                    <a:gd name="T8" fmla="*/ 71 w 81"/>
                    <a:gd name="T9" fmla="*/ 155 h 155"/>
                    <a:gd name="T10" fmla="*/ 66 w 81"/>
                    <a:gd name="T11" fmla="*/ 123 h 155"/>
                    <a:gd name="T12" fmla="*/ 81 w 81"/>
                    <a:gd name="T13" fmla="*/ 104 h 155"/>
                    <a:gd name="T14" fmla="*/ 81 w 81"/>
                    <a:gd name="T15" fmla="*/ 19 h 155"/>
                    <a:gd name="T16" fmla="*/ 61 w 81"/>
                    <a:gd name="T17" fmla="*/ 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1" h="155">
                      <a:moveTo>
                        <a:pt x="6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4"/>
                        <a:pt x="0" y="124"/>
                        <a:pt x="0" y="124"/>
                      </a:cubicBezTo>
                      <a:cubicBezTo>
                        <a:pt x="19" y="124"/>
                        <a:pt x="19" y="124"/>
                        <a:pt x="19" y="124"/>
                      </a:cubicBezTo>
                      <a:cubicBezTo>
                        <a:pt x="71" y="155"/>
                        <a:pt x="71" y="155"/>
                        <a:pt x="71" y="155"/>
                      </a:cubicBezTo>
                      <a:cubicBezTo>
                        <a:pt x="66" y="123"/>
                        <a:pt x="66" y="123"/>
                        <a:pt x="66" y="123"/>
                      </a:cubicBezTo>
                      <a:cubicBezTo>
                        <a:pt x="74" y="121"/>
                        <a:pt x="81" y="114"/>
                        <a:pt x="81" y="104"/>
                      </a:cubicBezTo>
                      <a:cubicBezTo>
                        <a:pt x="81" y="19"/>
                        <a:pt x="81" y="19"/>
                        <a:pt x="81" y="19"/>
                      </a:cubicBezTo>
                      <a:cubicBezTo>
                        <a:pt x="81" y="8"/>
                        <a:pt x="72" y="0"/>
                        <a:pt x="61" y="0"/>
                      </a:cubicBezTo>
                    </a:path>
                  </a:pathLst>
                </a:custGeom>
                <a:solidFill>
                  <a:srgbClr val="FF63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26" name="Freeform 10485">
                  <a:extLst>
                    <a:ext uri="{FF2B5EF4-FFF2-40B4-BE49-F238E27FC236}">
                      <a16:creationId xmlns:a16="http://schemas.microsoft.com/office/drawing/2014/main" id="{AB168699-2B02-482A-A91A-D91F8E3BE1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2" y="1655"/>
                  <a:ext cx="192" cy="370"/>
                </a:xfrm>
                <a:custGeom>
                  <a:avLst/>
                  <a:gdLst>
                    <a:gd name="T0" fmla="*/ 20 w 81"/>
                    <a:gd name="T1" fmla="*/ 0 h 156"/>
                    <a:gd name="T2" fmla="*/ 0 w 81"/>
                    <a:gd name="T3" fmla="*/ 20 h 156"/>
                    <a:gd name="T4" fmla="*/ 0 w 81"/>
                    <a:gd name="T5" fmla="*/ 105 h 156"/>
                    <a:gd name="T6" fmla="*/ 15 w 81"/>
                    <a:gd name="T7" fmla="*/ 125 h 156"/>
                    <a:gd name="T8" fmla="*/ 9 w 81"/>
                    <a:gd name="T9" fmla="*/ 156 h 156"/>
                    <a:gd name="T10" fmla="*/ 62 w 81"/>
                    <a:gd name="T11" fmla="*/ 125 h 156"/>
                    <a:gd name="T12" fmla="*/ 81 w 81"/>
                    <a:gd name="T13" fmla="*/ 125 h 156"/>
                    <a:gd name="T14" fmla="*/ 81 w 81"/>
                    <a:gd name="T15" fmla="*/ 0 h 156"/>
                    <a:gd name="T16" fmla="*/ 20 w 81"/>
                    <a:gd name="T17" fmla="*/ 0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1" h="156">
                      <a:moveTo>
                        <a:pt x="20" y="0"/>
                      </a:moveTo>
                      <a:cubicBezTo>
                        <a:pt x="9" y="0"/>
                        <a:pt x="0" y="9"/>
                        <a:pt x="0" y="20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115"/>
                        <a:pt x="7" y="122"/>
                        <a:pt x="15" y="125"/>
                      </a:cubicBezTo>
                      <a:cubicBezTo>
                        <a:pt x="9" y="156"/>
                        <a:pt x="9" y="156"/>
                        <a:pt x="9" y="156"/>
                      </a:cubicBezTo>
                      <a:cubicBezTo>
                        <a:pt x="62" y="125"/>
                        <a:pt x="62" y="125"/>
                        <a:pt x="62" y="125"/>
                      </a:cubicBezTo>
                      <a:cubicBezTo>
                        <a:pt x="81" y="125"/>
                        <a:pt x="81" y="125"/>
                        <a:pt x="81" y="125"/>
                      </a:cubicBezTo>
                      <a:cubicBezTo>
                        <a:pt x="81" y="0"/>
                        <a:pt x="81" y="0"/>
                        <a:pt x="81" y="0"/>
                      </a:cubicBez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FF63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27" name="Freeform 10486">
                  <a:extLst>
                    <a:ext uri="{FF2B5EF4-FFF2-40B4-BE49-F238E27FC236}">
                      <a16:creationId xmlns:a16="http://schemas.microsoft.com/office/drawing/2014/main" id="{F4DA55F7-4CF7-42CB-BAF5-5582157975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4" y="1655"/>
                  <a:ext cx="192" cy="296"/>
                </a:xfrm>
                <a:custGeom>
                  <a:avLst/>
                  <a:gdLst>
                    <a:gd name="T0" fmla="*/ 61 w 81"/>
                    <a:gd name="T1" fmla="*/ 0 h 125"/>
                    <a:gd name="T2" fmla="*/ 0 w 81"/>
                    <a:gd name="T3" fmla="*/ 0 h 125"/>
                    <a:gd name="T4" fmla="*/ 0 w 81"/>
                    <a:gd name="T5" fmla="*/ 125 h 125"/>
                    <a:gd name="T6" fmla="*/ 61 w 81"/>
                    <a:gd name="T7" fmla="*/ 125 h 125"/>
                    <a:gd name="T8" fmla="*/ 81 w 81"/>
                    <a:gd name="T9" fmla="*/ 105 h 125"/>
                    <a:gd name="T10" fmla="*/ 81 w 81"/>
                    <a:gd name="T11" fmla="*/ 20 h 125"/>
                    <a:gd name="T12" fmla="*/ 61 w 81"/>
                    <a:gd name="T13" fmla="*/ 0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125">
                      <a:moveTo>
                        <a:pt x="6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61" y="125"/>
                        <a:pt x="61" y="125"/>
                        <a:pt x="61" y="125"/>
                      </a:cubicBezTo>
                      <a:cubicBezTo>
                        <a:pt x="72" y="125"/>
                        <a:pt x="81" y="116"/>
                        <a:pt x="81" y="105"/>
                      </a:cubicBezTo>
                      <a:cubicBezTo>
                        <a:pt x="81" y="20"/>
                        <a:pt x="81" y="20"/>
                        <a:pt x="81" y="20"/>
                      </a:cubicBezTo>
                      <a:cubicBezTo>
                        <a:pt x="81" y="9"/>
                        <a:pt x="72" y="0"/>
                        <a:pt x="61" y="0"/>
                      </a:cubicBezTo>
                      <a:close/>
                    </a:path>
                  </a:pathLst>
                </a:custGeom>
                <a:solidFill>
                  <a:srgbClr val="FF63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28" name="Freeform 10487">
                  <a:extLst>
                    <a:ext uri="{FF2B5EF4-FFF2-40B4-BE49-F238E27FC236}">
                      <a16:creationId xmlns:a16="http://schemas.microsoft.com/office/drawing/2014/main" id="{EF297747-3866-4814-9701-DFA23E3EF9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82" y="1389"/>
                  <a:ext cx="215" cy="335"/>
                </a:xfrm>
                <a:custGeom>
                  <a:avLst/>
                  <a:gdLst>
                    <a:gd name="T0" fmla="*/ 22 w 91"/>
                    <a:gd name="T1" fmla="*/ 0 h 141"/>
                    <a:gd name="T2" fmla="*/ 0 w 91"/>
                    <a:gd name="T3" fmla="*/ 22 h 141"/>
                    <a:gd name="T4" fmla="*/ 0 w 91"/>
                    <a:gd name="T5" fmla="*/ 119 h 141"/>
                    <a:gd name="T6" fmla="*/ 22 w 91"/>
                    <a:gd name="T7" fmla="*/ 141 h 141"/>
                    <a:gd name="T8" fmla="*/ 91 w 91"/>
                    <a:gd name="T9" fmla="*/ 141 h 141"/>
                    <a:gd name="T10" fmla="*/ 91 w 91"/>
                    <a:gd name="T11" fmla="*/ 0 h 141"/>
                    <a:gd name="T12" fmla="*/ 22 w 91"/>
                    <a:gd name="T13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" h="141">
                      <a:moveTo>
                        <a:pt x="22" y="0"/>
                      </a:moveTo>
                      <a:cubicBezTo>
                        <a:pt x="10" y="0"/>
                        <a:pt x="0" y="10"/>
                        <a:pt x="0" y="22"/>
                      </a:cubicBezTo>
                      <a:cubicBezTo>
                        <a:pt x="0" y="119"/>
                        <a:pt x="0" y="119"/>
                        <a:pt x="0" y="119"/>
                      </a:cubicBezTo>
                      <a:cubicBezTo>
                        <a:pt x="0" y="131"/>
                        <a:pt x="10" y="141"/>
                        <a:pt x="22" y="141"/>
                      </a:cubicBezTo>
                      <a:cubicBezTo>
                        <a:pt x="91" y="141"/>
                        <a:pt x="91" y="141"/>
                        <a:pt x="91" y="141"/>
                      </a:cubicBezTo>
                      <a:cubicBezTo>
                        <a:pt x="91" y="0"/>
                        <a:pt x="91" y="0"/>
                        <a:pt x="91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63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29" name="Freeform 10488">
                  <a:extLst>
                    <a:ext uri="{FF2B5EF4-FFF2-40B4-BE49-F238E27FC236}">
                      <a16:creationId xmlns:a16="http://schemas.microsoft.com/office/drawing/2014/main" id="{589C5B5C-4773-4CA9-9779-5537411248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7" y="1389"/>
                  <a:ext cx="218" cy="413"/>
                </a:xfrm>
                <a:custGeom>
                  <a:avLst/>
                  <a:gdLst>
                    <a:gd name="T0" fmla="*/ 69 w 92"/>
                    <a:gd name="T1" fmla="*/ 0 h 174"/>
                    <a:gd name="T2" fmla="*/ 0 w 92"/>
                    <a:gd name="T3" fmla="*/ 0 h 174"/>
                    <a:gd name="T4" fmla="*/ 0 w 92"/>
                    <a:gd name="T5" fmla="*/ 141 h 174"/>
                    <a:gd name="T6" fmla="*/ 7 w 92"/>
                    <a:gd name="T7" fmla="*/ 141 h 174"/>
                    <a:gd name="T8" fmla="*/ 0 w 92"/>
                    <a:gd name="T9" fmla="*/ 174 h 174"/>
                    <a:gd name="T10" fmla="*/ 49 w 92"/>
                    <a:gd name="T11" fmla="*/ 141 h 174"/>
                    <a:gd name="T12" fmla="*/ 92 w 92"/>
                    <a:gd name="T13" fmla="*/ 119 h 174"/>
                    <a:gd name="T14" fmla="*/ 92 w 92"/>
                    <a:gd name="T15" fmla="*/ 22 h 174"/>
                    <a:gd name="T16" fmla="*/ 69 w 92"/>
                    <a:gd name="T17" fmla="*/ 0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2" h="174">
                      <a:moveTo>
                        <a:pt x="6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41"/>
                        <a:pt x="0" y="141"/>
                        <a:pt x="0" y="141"/>
                      </a:cubicBezTo>
                      <a:cubicBezTo>
                        <a:pt x="7" y="141"/>
                        <a:pt x="7" y="141"/>
                        <a:pt x="7" y="141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49" y="141"/>
                        <a:pt x="49" y="141"/>
                        <a:pt x="49" y="141"/>
                      </a:cubicBezTo>
                      <a:cubicBezTo>
                        <a:pt x="75" y="141"/>
                        <a:pt x="92" y="129"/>
                        <a:pt x="92" y="119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92" y="10"/>
                        <a:pt x="82" y="0"/>
                        <a:pt x="69" y="0"/>
                      </a:cubicBezTo>
                      <a:close/>
                    </a:path>
                  </a:pathLst>
                </a:custGeom>
                <a:solidFill>
                  <a:srgbClr val="FF63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30" name="Freeform 10489">
                  <a:extLst>
                    <a:ext uri="{FF2B5EF4-FFF2-40B4-BE49-F238E27FC236}">
                      <a16:creationId xmlns:a16="http://schemas.microsoft.com/office/drawing/2014/main" id="{044575AA-D4C9-491A-9001-03AFBA6FEA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02" y="1425"/>
                  <a:ext cx="12" cy="12"/>
                </a:xfrm>
                <a:custGeom>
                  <a:avLst/>
                  <a:gdLst>
                    <a:gd name="T0" fmla="*/ 5 w 12"/>
                    <a:gd name="T1" fmla="*/ 0 h 12"/>
                    <a:gd name="T2" fmla="*/ 12 w 12"/>
                    <a:gd name="T3" fmla="*/ 12 h 12"/>
                    <a:gd name="T4" fmla="*/ 0 w 12"/>
                    <a:gd name="T5" fmla="*/ 12 h 12"/>
                    <a:gd name="T6" fmla="*/ 5 w 12"/>
                    <a:gd name="T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2">
                      <a:moveTo>
                        <a:pt x="5" y="0"/>
                      </a:moveTo>
                      <a:lnTo>
                        <a:pt x="12" y="12"/>
                      </a:lnTo>
                      <a:lnTo>
                        <a:pt x="0" y="12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31" name="Freeform 10490">
                  <a:extLst>
                    <a:ext uri="{FF2B5EF4-FFF2-40B4-BE49-F238E27FC236}">
                      <a16:creationId xmlns:a16="http://schemas.microsoft.com/office/drawing/2014/main" id="{739163EF-C214-4758-B04D-6DABBE5967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02" y="1425"/>
                  <a:ext cx="12" cy="12"/>
                </a:xfrm>
                <a:custGeom>
                  <a:avLst/>
                  <a:gdLst>
                    <a:gd name="T0" fmla="*/ 0 w 5"/>
                    <a:gd name="T1" fmla="*/ 5 h 5"/>
                    <a:gd name="T2" fmla="*/ 2 w 5"/>
                    <a:gd name="T3" fmla="*/ 0 h 5"/>
                    <a:gd name="T4" fmla="*/ 5 w 5"/>
                    <a:gd name="T5" fmla="*/ 5 h 5"/>
                    <a:gd name="T6" fmla="*/ 0 w 5"/>
                    <a:gd name="T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0" y="5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3" y="5"/>
                        <a:pt x="2" y="5"/>
                        <a:pt x="0" y="5"/>
                      </a:cubicBezTo>
                      <a:close/>
                    </a:path>
                  </a:pathLst>
                </a:custGeom>
                <a:solidFill>
                  <a:srgbClr val="124D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32" name="Freeform 10491">
                  <a:extLst>
                    <a:ext uri="{FF2B5EF4-FFF2-40B4-BE49-F238E27FC236}">
                      <a16:creationId xmlns:a16="http://schemas.microsoft.com/office/drawing/2014/main" id="{851C69DE-8878-4431-B587-33257290FE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3" y="1437"/>
                  <a:ext cx="31" cy="33"/>
                </a:xfrm>
                <a:custGeom>
                  <a:avLst/>
                  <a:gdLst>
                    <a:gd name="T0" fmla="*/ 21 w 31"/>
                    <a:gd name="T1" fmla="*/ 2 h 33"/>
                    <a:gd name="T2" fmla="*/ 21 w 31"/>
                    <a:gd name="T3" fmla="*/ 0 h 33"/>
                    <a:gd name="T4" fmla="*/ 9 w 31"/>
                    <a:gd name="T5" fmla="*/ 0 h 33"/>
                    <a:gd name="T6" fmla="*/ 9 w 31"/>
                    <a:gd name="T7" fmla="*/ 2 h 33"/>
                    <a:gd name="T8" fmla="*/ 0 w 31"/>
                    <a:gd name="T9" fmla="*/ 33 h 33"/>
                    <a:gd name="T10" fmla="*/ 31 w 31"/>
                    <a:gd name="T11" fmla="*/ 33 h 33"/>
                    <a:gd name="T12" fmla="*/ 31 w 31"/>
                    <a:gd name="T13" fmla="*/ 31 h 33"/>
                    <a:gd name="T14" fmla="*/ 21 w 31"/>
                    <a:gd name="T15" fmla="*/ 2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33">
                      <a:moveTo>
                        <a:pt x="21" y="2"/>
                      </a:moveTo>
                      <a:lnTo>
                        <a:pt x="21" y="0"/>
                      </a:lnTo>
                      <a:lnTo>
                        <a:pt x="9" y="0"/>
                      </a:lnTo>
                      <a:lnTo>
                        <a:pt x="9" y="2"/>
                      </a:lnTo>
                      <a:lnTo>
                        <a:pt x="0" y="33"/>
                      </a:lnTo>
                      <a:lnTo>
                        <a:pt x="31" y="33"/>
                      </a:lnTo>
                      <a:lnTo>
                        <a:pt x="31" y="31"/>
                      </a:lnTo>
                      <a:lnTo>
                        <a:pt x="21" y="2"/>
                      </a:lnTo>
                      <a:close/>
                    </a:path>
                  </a:pathLst>
                </a:custGeom>
                <a:solidFill>
                  <a:srgbClr val="FFA5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33" name="Freeform 10492">
                  <a:extLst>
                    <a:ext uri="{FF2B5EF4-FFF2-40B4-BE49-F238E27FC236}">
                      <a16:creationId xmlns:a16="http://schemas.microsoft.com/office/drawing/2014/main" id="{78E3F242-3992-4923-8F6C-682BCCA838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3" y="1437"/>
                  <a:ext cx="14" cy="33"/>
                </a:xfrm>
                <a:custGeom>
                  <a:avLst/>
                  <a:gdLst>
                    <a:gd name="T0" fmla="*/ 4 w 6"/>
                    <a:gd name="T1" fmla="*/ 0 h 14"/>
                    <a:gd name="T2" fmla="*/ 0 w 6"/>
                    <a:gd name="T3" fmla="*/ 14 h 14"/>
                    <a:gd name="T4" fmla="*/ 3 w 6"/>
                    <a:gd name="T5" fmla="*/ 14 h 14"/>
                    <a:gd name="T6" fmla="*/ 6 w 6"/>
                    <a:gd name="T7" fmla="*/ 0 h 14"/>
                    <a:gd name="T8" fmla="*/ 4 w 6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4">
                      <a:moveTo>
                        <a:pt x="4" y="0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5" y="0"/>
                        <a:pt x="5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FFA5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34" name="Freeform 10493">
                  <a:extLst>
                    <a:ext uri="{FF2B5EF4-FFF2-40B4-BE49-F238E27FC236}">
                      <a16:creationId xmlns:a16="http://schemas.microsoft.com/office/drawing/2014/main" id="{6F1B9C59-2424-413A-9AD1-90FF00DD27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0" y="1437"/>
                  <a:ext cx="14" cy="33"/>
                </a:xfrm>
                <a:custGeom>
                  <a:avLst/>
                  <a:gdLst>
                    <a:gd name="T0" fmla="*/ 2 w 6"/>
                    <a:gd name="T1" fmla="*/ 0 h 14"/>
                    <a:gd name="T2" fmla="*/ 0 w 6"/>
                    <a:gd name="T3" fmla="*/ 2 h 14"/>
                    <a:gd name="T4" fmla="*/ 3 w 6"/>
                    <a:gd name="T5" fmla="*/ 14 h 14"/>
                    <a:gd name="T6" fmla="*/ 6 w 6"/>
                    <a:gd name="T7" fmla="*/ 14 h 14"/>
                    <a:gd name="T8" fmla="*/ 2 w 6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4">
                      <a:moveTo>
                        <a:pt x="2" y="0"/>
                      </a:moveTo>
                      <a:cubicBezTo>
                        <a:pt x="1" y="0"/>
                        <a:pt x="0" y="2"/>
                        <a:pt x="0" y="2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4"/>
                        <a:pt x="6" y="14"/>
                        <a:pt x="6" y="14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A5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35" name="Freeform 10494">
                  <a:extLst>
                    <a:ext uri="{FF2B5EF4-FFF2-40B4-BE49-F238E27FC236}">
                      <a16:creationId xmlns:a16="http://schemas.microsoft.com/office/drawing/2014/main" id="{0E1BB200-8B5A-4C5A-ACB0-FFB34A21D0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00" y="1437"/>
                  <a:ext cx="17" cy="35"/>
                </a:xfrm>
                <a:custGeom>
                  <a:avLst/>
                  <a:gdLst>
                    <a:gd name="T0" fmla="*/ 3 w 7"/>
                    <a:gd name="T1" fmla="*/ 0 h 15"/>
                    <a:gd name="T2" fmla="*/ 0 w 7"/>
                    <a:gd name="T3" fmla="*/ 15 h 15"/>
                    <a:gd name="T4" fmla="*/ 7 w 7"/>
                    <a:gd name="T5" fmla="*/ 15 h 15"/>
                    <a:gd name="T6" fmla="*/ 4 w 7"/>
                    <a:gd name="T7" fmla="*/ 0 h 15"/>
                    <a:gd name="T8" fmla="*/ 3 w 7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5">
                      <a:moveTo>
                        <a:pt x="3" y="0"/>
                      </a:move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FFA5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36" name="Rectangle 10495">
                  <a:extLst>
                    <a:ext uri="{FF2B5EF4-FFF2-40B4-BE49-F238E27FC236}">
                      <a16:creationId xmlns:a16="http://schemas.microsoft.com/office/drawing/2014/main" id="{97DB3DCF-8DC9-41DB-BE37-EE0E4818D5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3" y="1472"/>
                  <a:ext cx="31" cy="214"/>
                </a:xfrm>
                <a:prstGeom prst="rect">
                  <a:avLst/>
                </a:prstGeom>
                <a:solidFill>
                  <a:srgbClr val="124D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37" name="Freeform 10496">
                  <a:extLst>
                    <a:ext uri="{FF2B5EF4-FFF2-40B4-BE49-F238E27FC236}">
                      <a16:creationId xmlns:a16="http://schemas.microsoft.com/office/drawing/2014/main" id="{1F9C5584-ACE3-41C1-A19B-3562C53F1E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4" y="1468"/>
                  <a:ext cx="10" cy="215"/>
                </a:xfrm>
                <a:custGeom>
                  <a:avLst/>
                  <a:gdLst>
                    <a:gd name="T0" fmla="*/ 4 w 4"/>
                    <a:gd name="T1" fmla="*/ 1 h 91"/>
                    <a:gd name="T2" fmla="*/ 3 w 4"/>
                    <a:gd name="T3" fmla="*/ 0 h 91"/>
                    <a:gd name="T4" fmla="*/ 0 w 4"/>
                    <a:gd name="T5" fmla="*/ 1 h 91"/>
                    <a:gd name="T6" fmla="*/ 0 w 4"/>
                    <a:gd name="T7" fmla="*/ 1 h 91"/>
                    <a:gd name="T8" fmla="*/ 0 w 4"/>
                    <a:gd name="T9" fmla="*/ 91 h 91"/>
                    <a:gd name="T10" fmla="*/ 4 w 4"/>
                    <a:gd name="T11" fmla="*/ 91 h 91"/>
                    <a:gd name="T12" fmla="*/ 4 w 4"/>
                    <a:gd name="T13" fmla="*/ 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91">
                      <a:moveTo>
                        <a:pt x="4" y="1"/>
                      </a:moveTo>
                      <a:cubicBezTo>
                        <a:pt x="4" y="1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4" y="91"/>
                        <a:pt x="4" y="91"/>
                        <a:pt x="4" y="91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solidFill>
                  <a:srgbClr val="124D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38" name="Freeform 10497">
                  <a:extLst>
                    <a:ext uri="{FF2B5EF4-FFF2-40B4-BE49-F238E27FC236}">
                      <a16:creationId xmlns:a16="http://schemas.microsoft.com/office/drawing/2014/main" id="{0D47205C-EA6A-45E9-BC69-7C6C02BE87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3" y="1468"/>
                  <a:ext cx="9" cy="215"/>
                </a:xfrm>
                <a:custGeom>
                  <a:avLst/>
                  <a:gdLst>
                    <a:gd name="T0" fmla="*/ 0 w 4"/>
                    <a:gd name="T1" fmla="*/ 1 h 91"/>
                    <a:gd name="T2" fmla="*/ 1 w 4"/>
                    <a:gd name="T3" fmla="*/ 0 h 91"/>
                    <a:gd name="T4" fmla="*/ 4 w 4"/>
                    <a:gd name="T5" fmla="*/ 1 h 91"/>
                    <a:gd name="T6" fmla="*/ 4 w 4"/>
                    <a:gd name="T7" fmla="*/ 1 h 91"/>
                    <a:gd name="T8" fmla="*/ 4 w 4"/>
                    <a:gd name="T9" fmla="*/ 91 h 91"/>
                    <a:gd name="T10" fmla="*/ 0 w 4"/>
                    <a:gd name="T11" fmla="*/ 91 h 91"/>
                    <a:gd name="T12" fmla="*/ 0 w 4"/>
                    <a:gd name="T13" fmla="*/ 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91">
                      <a:moveTo>
                        <a:pt x="0" y="1"/>
                      </a:move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91"/>
                        <a:pt x="4" y="91"/>
                        <a:pt x="4" y="91"/>
                      </a:cubicBezTo>
                      <a:cubicBezTo>
                        <a:pt x="0" y="91"/>
                        <a:pt x="0" y="91"/>
                        <a:pt x="0" y="91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124D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39" name="Freeform 10498">
                  <a:extLst>
                    <a:ext uri="{FF2B5EF4-FFF2-40B4-BE49-F238E27FC236}">
                      <a16:creationId xmlns:a16="http://schemas.microsoft.com/office/drawing/2014/main" id="{786FFC57-A5D4-41A1-BDEF-1411F492FE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00" y="1468"/>
                  <a:ext cx="14" cy="215"/>
                </a:xfrm>
                <a:custGeom>
                  <a:avLst/>
                  <a:gdLst>
                    <a:gd name="T0" fmla="*/ 3 w 6"/>
                    <a:gd name="T1" fmla="*/ 0 h 91"/>
                    <a:gd name="T2" fmla="*/ 0 w 6"/>
                    <a:gd name="T3" fmla="*/ 1 h 91"/>
                    <a:gd name="T4" fmla="*/ 0 w 6"/>
                    <a:gd name="T5" fmla="*/ 91 h 91"/>
                    <a:gd name="T6" fmla="*/ 6 w 6"/>
                    <a:gd name="T7" fmla="*/ 91 h 91"/>
                    <a:gd name="T8" fmla="*/ 6 w 6"/>
                    <a:gd name="T9" fmla="*/ 1 h 91"/>
                    <a:gd name="T10" fmla="*/ 3 w 6"/>
                    <a:gd name="T11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91">
                      <a:moveTo>
                        <a:pt x="3" y="0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6" y="91"/>
                        <a:pt x="6" y="91"/>
                        <a:pt x="6" y="9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5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2E77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40" name="Freeform 10499">
                  <a:extLst>
                    <a:ext uri="{FF2B5EF4-FFF2-40B4-BE49-F238E27FC236}">
                      <a16:creationId xmlns:a16="http://schemas.microsoft.com/office/drawing/2014/main" id="{F5A5EF69-E5D4-46D7-8001-F4AF036BE1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3" y="1688"/>
                  <a:ext cx="31" cy="7"/>
                </a:xfrm>
                <a:custGeom>
                  <a:avLst/>
                  <a:gdLst>
                    <a:gd name="T0" fmla="*/ 0 w 13"/>
                    <a:gd name="T1" fmla="*/ 3 h 3"/>
                    <a:gd name="T2" fmla="*/ 0 w 13"/>
                    <a:gd name="T3" fmla="*/ 0 h 3"/>
                    <a:gd name="T4" fmla="*/ 7 w 13"/>
                    <a:gd name="T5" fmla="*/ 0 h 3"/>
                    <a:gd name="T6" fmla="*/ 13 w 13"/>
                    <a:gd name="T7" fmla="*/ 0 h 3"/>
                    <a:gd name="T8" fmla="*/ 13 w 13"/>
                    <a:gd name="T9" fmla="*/ 3 h 3"/>
                    <a:gd name="T10" fmla="*/ 0 w 13"/>
                    <a:gd name="T11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3">
                      <a:moveTo>
                        <a:pt x="0" y="3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2" y="0"/>
                        <a:pt x="7" y="0"/>
                      </a:cubicBezTo>
                      <a:cubicBezTo>
                        <a:pt x="11" y="0"/>
                        <a:pt x="13" y="0"/>
                        <a:pt x="13" y="0"/>
                      </a:cubicBezTo>
                      <a:cubicBezTo>
                        <a:pt x="13" y="3"/>
                        <a:pt x="13" y="3"/>
                        <a:pt x="13" y="3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124D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41" name="Freeform 10500">
                  <a:extLst>
                    <a:ext uri="{FF2B5EF4-FFF2-40B4-BE49-F238E27FC236}">
                      <a16:creationId xmlns:a16="http://schemas.microsoft.com/office/drawing/2014/main" id="{84BE81D8-E0B5-491A-8936-65B9146753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3" y="1683"/>
                  <a:ext cx="31" cy="8"/>
                </a:xfrm>
                <a:custGeom>
                  <a:avLst/>
                  <a:gdLst>
                    <a:gd name="T0" fmla="*/ 0 w 13"/>
                    <a:gd name="T1" fmla="*/ 3 h 3"/>
                    <a:gd name="T2" fmla="*/ 0 w 13"/>
                    <a:gd name="T3" fmla="*/ 0 h 3"/>
                    <a:gd name="T4" fmla="*/ 7 w 13"/>
                    <a:gd name="T5" fmla="*/ 0 h 3"/>
                    <a:gd name="T6" fmla="*/ 13 w 13"/>
                    <a:gd name="T7" fmla="*/ 0 h 3"/>
                    <a:gd name="T8" fmla="*/ 13 w 13"/>
                    <a:gd name="T9" fmla="*/ 3 h 3"/>
                    <a:gd name="T10" fmla="*/ 0 w 13"/>
                    <a:gd name="T11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3">
                      <a:moveTo>
                        <a:pt x="0" y="3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2" y="0"/>
                        <a:pt x="7" y="0"/>
                      </a:cubicBezTo>
                      <a:cubicBezTo>
                        <a:pt x="11" y="0"/>
                        <a:pt x="13" y="0"/>
                        <a:pt x="13" y="0"/>
                      </a:cubicBezTo>
                      <a:cubicBezTo>
                        <a:pt x="13" y="3"/>
                        <a:pt x="13" y="3"/>
                        <a:pt x="13" y="3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FFA5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42" name="Oval 10501">
                  <a:extLst>
                    <a:ext uri="{FF2B5EF4-FFF2-40B4-BE49-F238E27FC236}">
                      <a16:creationId xmlns:a16="http://schemas.microsoft.com/office/drawing/2014/main" id="{67240281-B048-43E2-B9E2-533C450647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5" y="1679"/>
                  <a:ext cx="28" cy="16"/>
                </a:xfrm>
                <a:prstGeom prst="ellipse">
                  <a:avLst/>
                </a:prstGeom>
                <a:solidFill>
                  <a:srgbClr val="FFA5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43" name="Freeform 10502">
                  <a:extLst>
                    <a:ext uri="{FF2B5EF4-FFF2-40B4-BE49-F238E27FC236}">
                      <a16:creationId xmlns:a16="http://schemas.microsoft.com/office/drawing/2014/main" id="{D0EFAB2B-23BF-44C8-89AB-5F2761F7BC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5" y="1572"/>
                  <a:ext cx="28" cy="107"/>
                </a:xfrm>
                <a:custGeom>
                  <a:avLst/>
                  <a:gdLst>
                    <a:gd name="T0" fmla="*/ 0 w 12"/>
                    <a:gd name="T1" fmla="*/ 45 h 45"/>
                    <a:gd name="T2" fmla="*/ 0 w 12"/>
                    <a:gd name="T3" fmla="*/ 0 h 45"/>
                    <a:gd name="T4" fmla="*/ 6 w 12"/>
                    <a:gd name="T5" fmla="*/ 0 h 45"/>
                    <a:gd name="T6" fmla="*/ 12 w 12"/>
                    <a:gd name="T7" fmla="*/ 0 h 45"/>
                    <a:gd name="T8" fmla="*/ 12 w 12"/>
                    <a:gd name="T9" fmla="*/ 45 h 45"/>
                    <a:gd name="T10" fmla="*/ 0 w 12"/>
                    <a:gd name="T11" fmla="*/ 4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45">
                      <a:moveTo>
                        <a:pt x="0" y="45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6" y="0"/>
                      </a:cubicBezTo>
                      <a:cubicBezTo>
                        <a:pt x="10" y="0"/>
                        <a:pt x="12" y="0"/>
                        <a:pt x="12" y="0"/>
                      </a:cubicBezTo>
                      <a:cubicBezTo>
                        <a:pt x="12" y="45"/>
                        <a:pt x="12" y="45"/>
                        <a:pt x="12" y="45"/>
                      </a:cubicBez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FFA5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44" name="Freeform 10503">
                  <a:extLst>
                    <a:ext uri="{FF2B5EF4-FFF2-40B4-BE49-F238E27FC236}">
                      <a16:creationId xmlns:a16="http://schemas.microsoft.com/office/drawing/2014/main" id="{2BC3D19A-4E51-46C1-85EE-1D694344FD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5" y="1579"/>
                  <a:ext cx="28" cy="10"/>
                </a:xfrm>
                <a:custGeom>
                  <a:avLst/>
                  <a:gdLst>
                    <a:gd name="T0" fmla="*/ 0 w 12"/>
                    <a:gd name="T1" fmla="*/ 4 h 4"/>
                    <a:gd name="T2" fmla="*/ 0 w 12"/>
                    <a:gd name="T3" fmla="*/ 0 h 4"/>
                    <a:gd name="T4" fmla="*/ 6 w 12"/>
                    <a:gd name="T5" fmla="*/ 0 h 4"/>
                    <a:gd name="T6" fmla="*/ 12 w 12"/>
                    <a:gd name="T7" fmla="*/ 0 h 4"/>
                    <a:gd name="T8" fmla="*/ 12 w 12"/>
                    <a:gd name="T9" fmla="*/ 4 h 4"/>
                    <a:gd name="T10" fmla="*/ 0 w 12"/>
                    <a:gd name="T11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4">
                      <a:moveTo>
                        <a:pt x="0" y="4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6" y="0"/>
                      </a:cubicBezTo>
                      <a:cubicBezTo>
                        <a:pt x="10" y="0"/>
                        <a:pt x="12" y="0"/>
                        <a:pt x="12" y="0"/>
                      </a:cubicBezTo>
                      <a:cubicBezTo>
                        <a:pt x="12" y="4"/>
                        <a:pt x="12" y="4"/>
                        <a:pt x="12" y="4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FFA5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45" name="Freeform 10504">
                  <a:extLst>
                    <a:ext uri="{FF2B5EF4-FFF2-40B4-BE49-F238E27FC236}">
                      <a16:creationId xmlns:a16="http://schemas.microsoft.com/office/drawing/2014/main" id="{61010686-FB9A-4D62-B828-F5545435F6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2" y="1425"/>
                  <a:ext cx="12" cy="14"/>
                </a:xfrm>
                <a:custGeom>
                  <a:avLst/>
                  <a:gdLst>
                    <a:gd name="T0" fmla="*/ 5 w 5"/>
                    <a:gd name="T1" fmla="*/ 6 h 6"/>
                    <a:gd name="T2" fmla="*/ 3 w 5"/>
                    <a:gd name="T3" fmla="*/ 0 h 6"/>
                    <a:gd name="T4" fmla="*/ 0 w 5"/>
                    <a:gd name="T5" fmla="*/ 6 h 6"/>
                    <a:gd name="T6" fmla="*/ 5 w 5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6">
                      <a:moveTo>
                        <a:pt x="5" y="6"/>
                      </a:moveTo>
                      <a:cubicBezTo>
                        <a:pt x="5" y="6"/>
                        <a:pt x="4" y="0"/>
                        <a:pt x="3" y="0"/>
                      </a:cubicBezTo>
                      <a:cubicBezTo>
                        <a:pt x="1" y="0"/>
                        <a:pt x="0" y="6"/>
                        <a:pt x="0" y="6"/>
                      </a:cubicBezTo>
                      <a:lnTo>
                        <a:pt x="5" y="6"/>
                      </a:lnTo>
                      <a:close/>
                    </a:path>
                  </a:pathLst>
                </a:custGeom>
                <a:solidFill>
                  <a:srgbClr val="124D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46" name="Freeform 10505">
                  <a:extLst>
                    <a:ext uri="{FF2B5EF4-FFF2-40B4-BE49-F238E27FC236}">
                      <a16:creationId xmlns:a16="http://schemas.microsoft.com/office/drawing/2014/main" id="{A7A0215E-4701-4CFB-BD6C-1D024B8295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5" y="1437"/>
                  <a:ext cx="28" cy="40"/>
                </a:xfrm>
                <a:custGeom>
                  <a:avLst/>
                  <a:gdLst>
                    <a:gd name="T0" fmla="*/ 8 w 12"/>
                    <a:gd name="T1" fmla="*/ 0 h 17"/>
                    <a:gd name="T2" fmla="*/ 5 w 12"/>
                    <a:gd name="T3" fmla="*/ 1 h 17"/>
                    <a:gd name="T4" fmla="*/ 5 w 12"/>
                    <a:gd name="T5" fmla="*/ 1 h 17"/>
                    <a:gd name="T6" fmla="*/ 3 w 12"/>
                    <a:gd name="T7" fmla="*/ 0 h 17"/>
                    <a:gd name="T8" fmla="*/ 0 w 12"/>
                    <a:gd name="T9" fmla="*/ 16 h 17"/>
                    <a:gd name="T10" fmla="*/ 6 w 12"/>
                    <a:gd name="T11" fmla="*/ 17 h 17"/>
                    <a:gd name="T12" fmla="*/ 12 w 12"/>
                    <a:gd name="T13" fmla="*/ 16 h 17"/>
                    <a:gd name="T14" fmla="*/ 8 w 12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17">
                      <a:moveTo>
                        <a:pt x="8" y="0"/>
                      </a:moveTo>
                      <a:cubicBezTo>
                        <a:pt x="8" y="0"/>
                        <a:pt x="6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3" y="0"/>
                        <a:pt x="3" y="0"/>
                      </a:cubicBezTo>
                      <a:cubicBezTo>
                        <a:pt x="3" y="0"/>
                        <a:pt x="1" y="11"/>
                        <a:pt x="0" y="16"/>
                      </a:cubicBezTo>
                      <a:cubicBezTo>
                        <a:pt x="3" y="17"/>
                        <a:pt x="4" y="17"/>
                        <a:pt x="6" y="17"/>
                      </a:cubicBezTo>
                      <a:cubicBezTo>
                        <a:pt x="9" y="17"/>
                        <a:pt x="10" y="16"/>
                        <a:pt x="12" y="16"/>
                      </a:cubicBezTo>
                      <a:cubicBezTo>
                        <a:pt x="11" y="11"/>
                        <a:pt x="8" y="0"/>
                        <a:pt x="8" y="0"/>
                      </a:cubicBezTo>
                      <a:close/>
                    </a:path>
                  </a:pathLst>
                </a:custGeom>
                <a:solidFill>
                  <a:srgbClr val="FFA5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47" name="Freeform 10506">
                  <a:extLst>
                    <a:ext uri="{FF2B5EF4-FFF2-40B4-BE49-F238E27FC236}">
                      <a16:creationId xmlns:a16="http://schemas.microsoft.com/office/drawing/2014/main" id="{7653E997-E192-4C7F-A3A0-AF7DDD73E2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5" y="1472"/>
                  <a:ext cx="28" cy="112"/>
                </a:xfrm>
                <a:custGeom>
                  <a:avLst/>
                  <a:gdLst>
                    <a:gd name="T0" fmla="*/ 0 w 12"/>
                    <a:gd name="T1" fmla="*/ 47 h 47"/>
                    <a:gd name="T2" fmla="*/ 1 w 12"/>
                    <a:gd name="T3" fmla="*/ 0 h 47"/>
                    <a:gd name="T4" fmla="*/ 6 w 12"/>
                    <a:gd name="T5" fmla="*/ 0 h 47"/>
                    <a:gd name="T6" fmla="*/ 11 w 12"/>
                    <a:gd name="T7" fmla="*/ 0 h 47"/>
                    <a:gd name="T8" fmla="*/ 12 w 12"/>
                    <a:gd name="T9" fmla="*/ 47 h 47"/>
                    <a:gd name="T10" fmla="*/ 0 w 12"/>
                    <a:gd name="T11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47">
                      <a:moveTo>
                        <a:pt x="0" y="47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6" y="0"/>
                      </a:cubicBezTo>
                      <a:cubicBezTo>
                        <a:pt x="10" y="0"/>
                        <a:pt x="11" y="0"/>
                        <a:pt x="11" y="0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A5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48" name="Freeform 10507">
                  <a:extLst>
                    <a:ext uri="{FF2B5EF4-FFF2-40B4-BE49-F238E27FC236}">
                      <a16:creationId xmlns:a16="http://schemas.microsoft.com/office/drawing/2014/main" id="{A746688B-8F9E-4584-A883-E8985CC5FA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5" y="1475"/>
                  <a:ext cx="28" cy="104"/>
                </a:xfrm>
                <a:custGeom>
                  <a:avLst/>
                  <a:gdLst>
                    <a:gd name="T0" fmla="*/ 0 w 12"/>
                    <a:gd name="T1" fmla="*/ 44 h 44"/>
                    <a:gd name="T2" fmla="*/ 0 w 12"/>
                    <a:gd name="T3" fmla="*/ 0 h 44"/>
                    <a:gd name="T4" fmla="*/ 6 w 12"/>
                    <a:gd name="T5" fmla="*/ 0 h 44"/>
                    <a:gd name="T6" fmla="*/ 12 w 12"/>
                    <a:gd name="T7" fmla="*/ 0 h 44"/>
                    <a:gd name="T8" fmla="*/ 12 w 12"/>
                    <a:gd name="T9" fmla="*/ 44 h 44"/>
                    <a:gd name="T10" fmla="*/ 0 w 12"/>
                    <a:gd name="T11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44">
                      <a:moveTo>
                        <a:pt x="0" y="44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6" y="0"/>
                      </a:cubicBezTo>
                      <a:cubicBezTo>
                        <a:pt x="10" y="0"/>
                        <a:pt x="12" y="0"/>
                        <a:pt x="12" y="0"/>
                      </a:cubicBezTo>
                      <a:cubicBezTo>
                        <a:pt x="12" y="44"/>
                        <a:pt x="12" y="44"/>
                        <a:pt x="12" y="44"/>
                      </a:cubicBez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FFA5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49" name="Freeform 10508">
                  <a:extLst>
                    <a:ext uri="{FF2B5EF4-FFF2-40B4-BE49-F238E27FC236}">
                      <a16:creationId xmlns:a16="http://schemas.microsoft.com/office/drawing/2014/main" id="{AD429F30-5EF4-4AA7-B291-06CAEEDA7E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5" y="1475"/>
                  <a:ext cx="28" cy="7"/>
                </a:xfrm>
                <a:custGeom>
                  <a:avLst/>
                  <a:gdLst>
                    <a:gd name="T0" fmla="*/ 0 w 12"/>
                    <a:gd name="T1" fmla="*/ 3 h 3"/>
                    <a:gd name="T2" fmla="*/ 0 w 12"/>
                    <a:gd name="T3" fmla="*/ 0 h 3"/>
                    <a:gd name="T4" fmla="*/ 6 w 12"/>
                    <a:gd name="T5" fmla="*/ 0 h 3"/>
                    <a:gd name="T6" fmla="*/ 12 w 12"/>
                    <a:gd name="T7" fmla="*/ 0 h 3"/>
                    <a:gd name="T8" fmla="*/ 12 w 12"/>
                    <a:gd name="T9" fmla="*/ 3 h 3"/>
                    <a:gd name="T10" fmla="*/ 0 w 12"/>
                    <a:gd name="T11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3">
                      <a:moveTo>
                        <a:pt x="0" y="3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6" y="0"/>
                      </a:cubicBezTo>
                      <a:cubicBezTo>
                        <a:pt x="10" y="0"/>
                        <a:pt x="12" y="0"/>
                        <a:pt x="12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124D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50" name="Freeform 10509">
                  <a:extLst>
                    <a:ext uri="{FF2B5EF4-FFF2-40B4-BE49-F238E27FC236}">
                      <a16:creationId xmlns:a16="http://schemas.microsoft.com/office/drawing/2014/main" id="{4A052DA4-2BFA-4E07-8FC7-86B0967444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9" y="1612"/>
                  <a:ext cx="15" cy="74"/>
                </a:xfrm>
                <a:custGeom>
                  <a:avLst/>
                  <a:gdLst>
                    <a:gd name="T0" fmla="*/ 3 w 6"/>
                    <a:gd name="T1" fmla="*/ 30 h 31"/>
                    <a:gd name="T2" fmla="*/ 0 w 6"/>
                    <a:gd name="T3" fmla="*/ 30 h 31"/>
                    <a:gd name="T4" fmla="*/ 0 w 6"/>
                    <a:gd name="T5" fmla="*/ 2 h 31"/>
                    <a:gd name="T6" fmla="*/ 3 w 6"/>
                    <a:gd name="T7" fmla="*/ 0 h 31"/>
                    <a:gd name="T8" fmla="*/ 6 w 6"/>
                    <a:gd name="T9" fmla="*/ 2 h 31"/>
                    <a:gd name="T10" fmla="*/ 6 w 6"/>
                    <a:gd name="T11" fmla="*/ 30 h 31"/>
                    <a:gd name="T12" fmla="*/ 3 w 6"/>
                    <a:gd name="T13" fmla="*/ 3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31">
                      <a:moveTo>
                        <a:pt x="3" y="30"/>
                      </a:moveTo>
                      <a:cubicBezTo>
                        <a:pt x="1" y="30"/>
                        <a:pt x="0" y="31"/>
                        <a:pt x="0" y="3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4" y="0"/>
                        <a:pt x="6" y="1"/>
                        <a:pt x="6" y="2"/>
                      </a:cubicBezTo>
                      <a:cubicBezTo>
                        <a:pt x="6" y="30"/>
                        <a:pt x="6" y="30"/>
                        <a:pt x="6" y="30"/>
                      </a:cubicBezTo>
                      <a:cubicBezTo>
                        <a:pt x="6" y="31"/>
                        <a:pt x="4" y="30"/>
                        <a:pt x="3" y="30"/>
                      </a:cubicBezTo>
                      <a:close/>
                    </a:path>
                  </a:pathLst>
                </a:custGeom>
                <a:solidFill>
                  <a:srgbClr val="FFA5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51" name="Freeform 10510">
                  <a:extLst>
                    <a:ext uri="{FF2B5EF4-FFF2-40B4-BE49-F238E27FC236}">
                      <a16:creationId xmlns:a16="http://schemas.microsoft.com/office/drawing/2014/main" id="{193257D1-D5FF-49F1-A95A-4CA6FD3188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5" y="1676"/>
                  <a:ext cx="28" cy="10"/>
                </a:xfrm>
                <a:custGeom>
                  <a:avLst/>
                  <a:gdLst>
                    <a:gd name="T0" fmla="*/ 0 w 12"/>
                    <a:gd name="T1" fmla="*/ 4 h 4"/>
                    <a:gd name="T2" fmla="*/ 0 w 12"/>
                    <a:gd name="T3" fmla="*/ 0 h 4"/>
                    <a:gd name="T4" fmla="*/ 6 w 12"/>
                    <a:gd name="T5" fmla="*/ 0 h 4"/>
                    <a:gd name="T6" fmla="*/ 12 w 12"/>
                    <a:gd name="T7" fmla="*/ 0 h 4"/>
                    <a:gd name="T8" fmla="*/ 12 w 12"/>
                    <a:gd name="T9" fmla="*/ 4 h 4"/>
                    <a:gd name="T10" fmla="*/ 0 w 12"/>
                    <a:gd name="T11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4">
                      <a:moveTo>
                        <a:pt x="0" y="4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6" y="0"/>
                      </a:cubicBezTo>
                      <a:cubicBezTo>
                        <a:pt x="10" y="0"/>
                        <a:pt x="12" y="0"/>
                        <a:pt x="12" y="0"/>
                      </a:cubicBezTo>
                      <a:cubicBezTo>
                        <a:pt x="12" y="4"/>
                        <a:pt x="12" y="4"/>
                        <a:pt x="12" y="4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124D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52" name="Freeform 10511">
                  <a:extLst>
                    <a:ext uri="{FF2B5EF4-FFF2-40B4-BE49-F238E27FC236}">
                      <a16:creationId xmlns:a16="http://schemas.microsoft.com/office/drawing/2014/main" id="{FED95BF2-D825-432D-B31D-8306E8A3CB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4" y="1596"/>
                  <a:ext cx="12" cy="95"/>
                </a:xfrm>
                <a:custGeom>
                  <a:avLst/>
                  <a:gdLst>
                    <a:gd name="T0" fmla="*/ 2 w 5"/>
                    <a:gd name="T1" fmla="*/ 39 h 40"/>
                    <a:gd name="T2" fmla="*/ 0 w 5"/>
                    <a:gd name="T3" fmla="*/ 39 h 40"/>
                    <a:gd name="T4" fmla="*/ 0 w 5"/>
                    <a:gd name="T5" fmla="*/ 2 h 40"/>
                    <a:gd name="T6" fmla="*/ 2 w 5"/>
                    <a:gd name="T7" fmla="*/ 0 h 40"/>
                    <a:gd name="T8" fmla="*/ 5 w 5"/>
                    <a:gd name="T9" fmla="*/ 2 h 40"/>
                    <a:gd name="T10" fmla="*/ 5 w 5"/>
                    <a:gd name="T11" fmla="*/ 39 h 40"/>
                    <a:gd name="T12" fmla="*/ 2 w 5"/>
                    <a:gd name="T13" fmla="*/ 3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0">
                      <a:moveTo>
                        <a:pt x="2" y="39"/>
                      </a:moveTo>
                      <a:cubicBezTo>
                        <a:pt x="1" y="39"/>
                        <a:pt x="0" y="40"/>
                        <a:pt x="0" y="39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" y="0"/>
                        <a:pt x="5" y="1"/>
                        <a:pt x="5" y="2"/>
                      </a:cubicBezTo>
                      <a:cubicBezTo>
                        <a:pt x="5" y="39"/>
                        <a:pt x="5" y="39"/>
                        <a:pt x="5" y="39"/>
                      </a:cubicBezTo>
                      <a:cubicBezTo>
                        <a:pt x="5" y="40"/>
                        <a:pt x="4" y="39"/>
                        <a:pt x="2" y="39"/>
                      </a:cubicBezTo>
                      <a:close/>
                    </a:path>
                  </a:pathLst>
                </a:custGeom>
                <a:solidFill>
                  <a:srgbClr val="124D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53" name="Freeform 10512">
                  <a:extLst>
                    <a:ext uri="{FF2B5EF4-FFF2-40B4-BE49-F238E27FC236}">
                      <a16:creationId xmlns:a16="http://schemas.microsoft.com/office/drawing/2014/main" id="{F4867C32-C71A-42C6-9C14-806730BB2E2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19" y="1425"/>
                  <a:ext cx="140" cy="270"/>
                </a:xfrm>
                <a:custGeom>
                  <a:avLst/>
                  <a:gdLst>
                    <a:gd name="T0" fmla="*/ 0 w 140"/>
                    <a:gd name="T1" fmla="*/ 270 h 270"/>
                    <a:gd name="T2" fmla="*/ 140 w 140"/>
                    <a:gd name="T3" fmla="*/ 123 h 270"/>
                    <a:gd name="T4" fmla="*/ 0 w 140"/>
                    <a:gd name="T5" fmla="*/ 0 h 270"/>
                    <a:gd name="T6" fmla="*/ 0 w 140"/>
                    <a:gd name="T7" fmla="*/ 270 h 270"/>
                    <a:gd name="T8" fmla="*/ 40 w 140"/>
                    <a:gd name="T9" fmla="*/ 164 h 270"/>
                    <a:gd name="T10" fmla="*/ 40 w 140"/>
                    <a:gd name="T11" fmla="*/ 92 h 270"/>
                    <a:gd name="T12" fmla="*/ 78 w 140"/>
                    <a:gd name="T13" fmla="*/ 126 h 270"/>
                    <a:gd name="T14" fmla="*/ 40 w 140"/>
                    <a:gd name="T15" fmla="*/ 164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0" h="270">
                      <a:moveTo>
                        <a:pt x="0" y="270"/>
                      </a:moveTo>
                      <a:lnTo>
                        <a:pt x="140" y="123"/>
                      </a:lnTo>
                      <a:lnTo>
                        <a:pt x="0" y="0"/>
                      </a:lnTo>
                      <a:lnTo>
                        <a:pt x="0" y="270"/>
                      </a:lnTo>
                      <a:close/>
                      <a:moveTo>
                        <a:pt x="40" y="164"/>
                      </a:moveTo>
                      <a:lnTo>
                        <a:pt x="40" y="92"/>
                      </a:lnTo>
                      <a:lnTo>
                        <a:pt x="78" y="126"/>
                      </a:lnTo>
                      <a:lnTo>
                        <a:pt x="40" y="164"/>
                      </a:lnTo>
                      <a:close/>
                    </a:path>
                  </a:pathLst>
                </a:custGeom>
                <a:solidFill>
                  <a:srgbClr val="3A3E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54" name="Rectangle 10513">
                  <a:extLst>
                    <a:ext uri="{FF2B5EF4-FFF2-40B4-BE49-F238E27FC236}">
                      <a16:creationId xmlns:a16="http://schemas.microsoft.com/office/drawing/2014/main" id="{6707E038-48BF-4E5B-A5EC-76FFF6A81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1" y="1660"/>
                  <a:ext cx="17" cy="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55" name="Rectangle 10514">
                  <a:extLst>
                    <a:ext uri="{FF2B5EF4-FFF2-40B4-BE49-F238E27FC236}">
                      <a16:creationId xmlns:a16="http://schemas.microsoft.com/office/drawing/2014/main" id="{633A322C-E183-4ED9-85E8-5787CCA8FB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1" y="1650"/>
                  <a:ext cx="17" cy="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56" name="Rectangle 10515">
                  <a:extLst>
                    <a:ext uri="{FF2B5EF4-FFF2-40B4-BE49-F238E27FC236}">
                      <a16:creationId xmlns:a16="http://schemas.microsoft.com/office/drawing/2014/main" id="{D6FDDE3B-7FD9-4FB6-B3E9-803057A859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1" y="1641"/>
                  <a:ext cx="26" cy="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57" name="Rectangle 10516">
                  <a:extLst>
                    <a:ext uri="{FF2B5EF4-FFF2-40B4-BE49-F238E27FC236}">
                      <a16:creationId xmlns:a16="http://schemas.microsoft.com/office/drawing/2014/main" id="{6E89EB2C-7F3C-447A-94F1-A1AC61C8B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1" y="1631"/>
                  <a:ext cx="17" cy="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58" name="Rectangle 10517">
                  <a:extLst>
                    <a:ext uri="{FF2B5EF4-FFF2-40B4-BE49-F238E27FC236}">
                      <a16:creationId xmlns:a16="http://schemas.microsoft.com/office/drawing/2014/main" id="{3DE29B6F-0416-427B-8EFF-16993A76B3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1" y="1622"/>
                  <a:ext cx="17" cy="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59" name="Rectangle 10518">
                  <a:extLst>
                    <a:ext uri="{FF2B5EF4-FFF2-40B4-BE49-F238E27FC236}">
                      <a16:creationId xmlns:a16="http://schemas.microsoft.com/office/drawing/2014/main" id="{AEAA517F-A884-469A-8D16-B4DD24383E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1" y="1610"/>
                  <a:ext cx="26" cy="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60" name="Rectangle 10519">
                  <a:extLst>
                    <a:ext uri="{FF2B5EF4-FFF2-40B4-BE49-F238E27FC236}">
                      <a16:creationId xmlns:a16="http://schemas.microsoft.com/office/drawing/2014/main" id="{9DD20A02-CB02-47CB-B101-ECF896071F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1" y="1600"/>
                  <a:ext cx="17" cy="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61" name="Rectangle 10520">
                  <a:extLst>
                    <a:ext uri="{FF2B5EF4-FFF2-40B4-BE49-F238E27FC236}">
                      <a16:creationId xmlns:a16="http://schemas.microsoft.com/office/drawing/2014/main" id="{4F00A3DD-5974-445E-AE26-ED9DD87C2C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1" y="1591"/>
                  <a:ext cx="17" cy="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62" name="Rectangle 10521">
                  <a:extLst>
                    <a:ext uri="{FF2B5EF4-FFF2-40B4-BE49-F238E27FC236}">
                      <a16:creationId xmlns:a16="http://schemas.microsoft.com/office/drawing/2014/main" id="{FAC72F47-3261-46C8-8D39-7AFED88800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1" y="1579"/>
                  <a:ext cx="24" cy="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63" name="Rectangle 10522">
                  <a:extLst>
                    <a:ext uri="{FF2B5EF4-FFF2-40B4-BE49-F238E27FC236}">
                      <a16:creationId xmlns:a16="http://schemas.microsoft.com/office/drawing/2014/main" id="{E17DDD20-2CD9-4CE1-B7F6-D6A336E04B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1" y="1570"/>
                  <a:ext cx="17" cy="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64" name="Rectangle 10523">
                  <a:extLst>
                    <a:ext uri="{FF2B5EF4-FFF2-40B4-BE49-F238E27FC236}">
                      <a16:creationId xmlns:a16="http://schemas.microsoft.com/office/drawing/2014/main" id="{48204317-A867-4322-B231-9E2A2D0F3C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1" y="1560"/>
                  <a:ext cx="17" cy="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65" name="Rectangle 10524">
                  <a:extLst>
                    <a:ext uri="{FF2B5EF4-FFF2-40B4-BE49-F238E27FC236}">
                      <a16:creationId xmlns:a16="http://schemas.microsoft.com/office/drawing/2014/main" id="{9F2EF34F-D645-49D3-BB57-A90DF47C84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1" y="1551"/>
                  <a:ext cx="24" cy="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66" name="Rectangle 10525">
                  <a:extLst>
                    <a:ext uri="{FF2B5EF4-FFF2-40B4-BE49-F238E27FC236}">
                      <a16:creationId xmlns:a16="http://schemas.microsoft.com/office/drawing/2014/main" id="{37CAC924-BCB9-48CA-9F15-1FA23B5860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1" y="1541"/>
                  <a:ext cx="17" cy="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67" name="Rectangle 10526">
                  <a:extLst>
                    <a:ext uri="{FF2B5EF4-FFF2-40B4-BE49-F238E27FC236}">
                      <a16:creationId xmlns:a16="http://schemas.microsoft.com/office/drawing/2014/main" id="{73B001E1-3154-47D4-B726-80E73648E3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1" y="1532"/>
                  <a:ext cx="17" cy="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68" name="Rectangle 10527">
                  <a:extLst>
                    <a:ext uri="{FF2B5EF4-FFF2-40B4-BE49-F238E27FC236}">
                      <a16:creationId xmlns:a16="http://schemas.microsoft.com/office/drawing/2014/main" id="{044C9AE4-45E5-4458-B947-6B5B4ADEC2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1" y="1520"/>
                  <a:ext cx="24" cy="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69" name="Rectangle 10528">
                  <a:extLst>
                    <a:ext uri="{FF2B5EF4-FFF2-40B4-BE49-F238E27FC236}">
                      <a16:creationId xmlns:a16="http://schemas.microsoft.com/office/drawing/2014/main" id="{46592E37-B282-49DF-9742-3623689A7D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1" y="1510"/>
                  <a:ext cx="17" cy="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70" name="Rectangle 10529">
                  <a:extLst>
                    <a:ext uri="{FF2B5EF4-FFF2-40B4-BE49-F238E27FC236}">
                      <a16:creationId xmlns:a16="http://schemas.microsoft.com/office/drawing/2014/main" id="{77E10010-170D-4E6A-957F-BFE7C6CD4C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1" y="1501"/>
                  <a:ext cx="17" cy="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71" name="Rectangle 10530">
                  <a:extLst>
                    <a:ext uri="{FF2B5EF4-FFF2-40B4-BE49-F238E27FC236}">
                      <a16:creationId xmlns:a16="http://schemas.microsoft.com/office/drawing/2014/main" id="{14A0F5A4-A9E9-4B58-BC28-991E3A2603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1" y="1491"/>
                  <a:ext cx="24" cy="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72" name="Rectangle 10531">
                  <a:extLst>
                    <a:ext uri="{FF2B5EF4-FFF2-40B4-BE49-F238E27FC236}">
                      <a16:creationId xmlns:a16="http://schemas.microsoft.com/office/drawing/2014/main" id="{C43D5B23-A119-438E-9440-E5CE3362C3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1" y="1482"/>
                  <a:ext cx="17" cy="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73" name="Rectangle 10532">
                  <a:extLst>
                    <a:ext uri="{FF2B5EF4-FFF2-40B4-BE49-F238E27FC236}">
                      <a16:creationId xmlns:a16="http://schemas.microsoft.com/office/drawing/2014/main" id="{5BFFD688-CBC6-454E-B3D5-5CA14FF360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1" y="1472"/>
                  <a:ext cx="17" cy="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74" name="Rectangle 10533">
                  <a:extLst>
                    <a:ext uri="{FF2B5EF4-FFF2-40B4-BE49-F238E27FC236}">
                      <a16:creationId xmlns:a16="http://schemas.microsoft.com/office/drawing/2014/main" id="{62202F1C-0CBC-4C9B-98DA-5A81B20D55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1" y="1461"/>
                  <a:ext cx="24" cy="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75" name="Rectangle 10534">
                  <a:extLst>
                    <a:ext uri="{FF2B5EF4-FFF2-40B4-BE49-F238E27FC236}">
                      <a16:creationId xmlns:a16="http://schemas.microsoft.com/office/drawing/2014/main" id="{8F8C866B-1792-4537-B207-33BED4549A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1" y="1451"/>
                  <a:ext cx="14" cy="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76" name="Rectangle 10535">
                  <a:extLst>
                    <a:ext uri="{FF2B5EF4-FFF2-40B4-BE49-F238E27FC236}">
                      <a16:creationId xmlns:a16="http://schemas.microsoft.com/office/drawing/2014/main" id="{E30FE9FC-34A2-4E18-B586-18556155EE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7" y="1826"/>
                  <a:ext cx="270" cy="156"/>
                </a:xfrm>
                <a:prstGeom prst="rect">
                  <a:avLst/>
                </a:prstGeom>
                <a:solidFill>
                  <a:srgbClr val="3538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77" name="Rectangle 10536">
                  <a:extLst>
                    <a:ext uri="{FF2B5EF4-FFF2-40B4-BE49-F238E27FC236}">
                      <a16:creationId xmlns:a16="http://schemas.microsoft.com/office/drawing/2014/main" id="{75044E5C-AC3D-4A53-BA61-D2CB99820D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7" y="1826"/>
                  <a:ext cx="270" cy="1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78" name="Freeform 10537">
                  <a:extLst>
                    <a:ext uri="{FF2B5EF4-FFF2-40B4-BE49-F238E27FC236}">
                      <a16:creationId xmlns:a16="http://schemas.microsoft.com/office/drawing/2014/main" id="{AD62DB0F-3F5E-4984-A579-2B97DAB92F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6" y="1807"/>
                  <a:ext cx="124" cy="159"/>
                </a:xfrm>
                <a:custGeom>
                  <a:avLst/>
                  <a:gdLst>
                    <a:gd name="T0" fmla="*/ 51 w 52"/>
                    <a:gd name="T1" fmla="*/ 67 h 67"/>
                    <a:gd name="T2" fmla="*/ 0 w 52"/>
                    <a:gd name="T3" fmla="*/ 67 h 67"/>
                    <a:gd name="T4" fmla="*/ 0 w 52"/>
                    <a:gd name="T5" fmla="*/ 6 h 67"/>
                    <a:gd name="T6" fmla="*/ 52 w 52"/>
                    <a:gd name="T7" fmla="*/ 7 h 67"/>
                    <a:gd name="T8" fmla="*/ 51 w 52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67">
                      <a:moveTo>
                        <a:pt x="51" y="67"/>
                      </a:moveTo>
                      <a:cubicBezTo>
                        <a:pt x="34" y="60"/>
                        <a:pt x="17" y="60"/>
                        <a:pt x="0" y="67"/>
                      </a:cubicBezTo>
                      <a:cubicBezTo>
                        <a:pt x="0" y="49"/>
                        <a:pt x="0" y="25"/>
                        <a:pt x="0" y="6"/>
                      </a:cubicBezTo>
                      <a:cubicBezTo>
                        <a:pt x="18" y="0"/>
                        <a:pt x="34" y="0"/>
                        <a:pt x="52" y="7"/>
                      </a:cubicBezTo>
                      <a:cubicBezTo>
                        <a:pt x="51" y="25"/>
                        <a:pt x="51" y="49"/>
                        <a:pt x="51" y="6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79" name="Freeform 10538">
                  <a:extLst>
                    <a:ext uri="{FF2B5EF4-FFF2-40B4-BE49-F238E27FC236}">
                      <a16:creationId xmlns:a16="http://schemas.microsoft.com/office/drawing/2014/main" id="{4BA6EB70-E4B4-4CC4-A8B9-545839BC7B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2" y="1807"/>
                  <a:ext cx="260" cy="166"/>
                </a:xfrm>
                <a:custGeom>
                  <a:avLst/>
                  <a:gdLst>
                    <a:gd name="T0" fmla="*/ 109 w 110"/>
                    <a:gd name="T1" fmla="*/ 5 h 70"/>
                    <a:gd name="T2" fmla="*/ 82 w 110"/>
                    <a:gd name="T3" fmla="*/ 0 h 70"/>
                    <a:gd name="T4" fmla="*/ 56 w 110"/>
                    <a:gd name="T5" fmla="*/ 5 h 70"/>
                    <a:gd name="T6" fmla="*/ 55 w 110"/>
                    <a:gd name="T7" fmla="*/ 5 h 70"/>
                    <a:gd name="T8" fmla="*/ 54 w 110"/>
                    <a:gd name="T9" fmla="*/ 5 h 70"/>
                    <a:gd name="T10" fmla="*/ 28 w 110"/>
                    <a:gd name="T11" fmla="*/ 0 h 70"/>
                    <a:gd name="T12" fmla="*/ 2 w 110"/>
                    <a:gd name="T13" fmla="*/ 5 h 70"/>
                    <a:gd name="T14" fmla="*/ 0 w 110"/>
                    <a:gd name="T15" fmla="*/ 5 h 70"/>
                    <a:gd name="T16" fmla="*/ 0 w 110"/>
                    <a:gd name="T17" fmla="*/ 70 h 70"/>
                    <a:gd name="T18" fmla="*/ 3 w 110"/>
                    <a:gd name="T19" fmla="*/ 69 h 70"/>
                    <a:gd name="T20" fmla="*/ 28 w 110"/>
                    <a:gd name="T21" fmla="*/ 64 h 70"/>
                    <a:gd name="T22" fmla="*/ 53 w 110"/>
                    <a:gd name="T23" fmla="*/ 69 h 70"/>
                    <a:gd name="T24" fmla="*/ 55 w 110"/>
                    <a:gd name="T25" fmla="*/ 70 h 70"/>
                    <a:gd name="T26" fmla="*/ 55 w 110"/>
                    <a:gd name="T27" fmla="*/ 70 h 70"/>
                    <a:gd name="T28" fmla="*/ 55 w 110"/>
                    <a:gd name="T29" fmla="*/ 70 h 70"/>
                    <a:gd name="T30" fmla="*/ 55 w 110"/>
                    <a:gd name="T31" fmla="*/ 70 h 70"/>
                    <a:gd name="T32" fmla="*/ 55 w 110"/>
                    <a:gd name="T33" fmla="*/ 70 h 70"/>
                    <a:gd name="T34" fmla="*/ 57 w 110"/>
                    <a:gd name="T35" fmla="*/ 69 h 70"/>
                    <a:gd name="T36" fmla="*/ 82 w 110"/>
                    <a:gd name="T37" fmla="*/ 64 h 70"/>
                    <a:gd name="T38" fmla="*/ 107 w 110"/>
                    <a:gd name="T39" fmla="*/ 69 h 70"/>
                    <a:gd name="T40" fmla="*/ 110 w 110"/>
                    <a:gd name="T41" fmla="*/ 70 h 70"/>
                    <a:gd name="T42" fmla="*/ 110 w 110"/>
                    <a:gd name="T43" fmla="*/ 6 h 70"/>
                    <a:gd name="T44" fmla="*/ 109 w 110"/>
                    <a:gd name="T45" fmla="*/ 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0" h="70">
                      <a:moveTo>
                        <a:pt x="109" y="5"/>
                      </a:moveTo>
                      <a:cubicBezTo>
                        <a:pt x="100" y="2"/>
                        <a:pt x="91" y="0"/>
                        <a:pt x="82" y="0"/>
                      </a:cubicBezTo>
                      <a:cubicBezTo>
                        <a:pt x="74" y="0"/>
                        <a:pt x="65" y="1"/>
                        <a:pt x="56" y="5"/>
                      </a:cubicBezTo>
                      <a:cubicBezTo>
                        <a:pt x="55" y="5"/>
                        <a:pt x="55" y="5"/>
                        <a:pt x="55" y="5"/>
                      </a:cubicBezTo>
                      <a:cubicBezTo>
                        <a:pt x="54" y="5"/>
                        <a:pt x="54" y="5"/>
                        <a:pt x="54" y="5"/>
                      </a:cubicBezTo>
                      <a:cubicBezTo>
                        <a:pt x="45" y="1"/>
                        <a:pt x="37" y="0"/>
                        <a:pt x="28" y="0"/>
                      </a:cubicBezTo>
                      <a:cubicBezTo>
                        <a:pt x="19" y="0"/>
                        <a:pt x="11" y="1"/>
                        <a:pt x="2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3" y="69"/>
                        <a:pt x="3" y="69"/>
                        <a:pt x="3" y="69"/>
                      </a:cubicBezTo>
                      <a:cubicBezTo>
                        <a:pt x="11" y="65"/>
                        <a:pt x="19" y="64"/>
                        <a:pt x="28" y="64"/>
                      </a:cubicBezTo>
                      <a:cubicBezTo>
                        <a:pt x="36" y="64"/>
                        <a:pt x="44" y="66"/>
                        <a:pt x="53" y="69"/>
                      </a:cubicBezTo>
                      <a:cubicBezTo>
                        <a:pt x="55" y="70"/>
                        <a:pt x="55" y="70"/>
                        <a:pt x="55" y="70"/>
                      </a:cubicBezTo>
                      <a:cubicBezTo>
                        <a:pt x="55" y="70"/>
                        <a:pt x="55" y="70"/>
                        <a:pt x="55" y="70"/>
                      </a:cubicBezTo>
                      <a:cubicBezTo>
                        <a:pt x="55" y="70"/>
                        <a:pt x="55" y="70"/>
                        <a:pt x="55" y="70"/>
                      </a:cubicBezTo>
                      <a:cubicBezTo>
                        <a:pt x="55" y="70"/>
                        <a:pt x="55" y="70"/>
                        <a:pt x="55" y="70"/>
                      </a:cubicBezTo>
                      <a:cubicBezTo>
                        <a:pt x="55" y="70"/>
                        <a:pt x="55" y="70"/>
                        <a:pt x="55" y="70"/>
                      </a:cubicBezTo>
                      <a:cubicBezTo>
                        <a:pt x="57" y="69"/>
                        <a:pt x="57" y="69"/>
                        <a:pt x="57" y="69"/>
                      </a:cubicBezTo>
                      <a:cubicBezTo>
                        <a:pt x="66" y="66"/>
                        <a:pt x="74" y="64"/>
                        <a:pt x="82" y="64"/>
                      </a:cubicBezTo>
                      <a:cubicBezTo>
                        <a:pt x="90" y="64"/>
                        <a:pt x="99" y="66"/>
                        <a:pt x="107" y="69"/>
                      </a:cubicBezTo>
                      <a:cubicBezTo>
                        <a:pt x="110" y="70"/>
                        <a:pt x="110" y="70"/>
                        <a:pt x="110" y="70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09" y="5"/>
                        <a:pt x="109" y="5"/>
                        <a:pt x="109" y="5"/>
                      </a:cubicBezTo>
                    </a:path>
                  </a:pathLst>
                </a:custGeom>
                <a:solidFill>
                  <a:srgbClr val="3538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80" name="Freeform 10539">
                  <a:extLst>
                    <a:ext uri="{FF2B5EF4-FFF2-40B4-BE49-F238E27FC236}">
                      <a16:creationId xmlns:a16="http://schemas.microsoft.com/office/drawing/2014/main" id="{6397DFC7-7558-49BA-B838-ABB5EA4228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6" y="1809"/>
                  <a:ext cx="124" cy="159"/>
                </a:xfrm>
                <a:custGeom>
                  <a:avLst/>
                  <a:gdLst>
                    <a:gd name="T0" fmla="*/ 51 w 52"/>
                    <a:gd name="T1" fmla="*/ 67 h 67"/>
                    <a:gd name="T2" fmla="*/ 0 w 52"/>
                    <a:gd name="T3" fmla="*/ 67 h 67"/>
                    <a:gd name="T4" fmla="*/ 0 w 52"/>
                    <a:gd name="T5" fmla="*/ 6 h 67"/>
                    <a:gd name="T6" fmla="*/ 52 w 52"/>
                    <a:gd name="T7" fmla="*/ 7 h 67"/>
                    <a:gd name="T8" fmla="*/ 51 w 52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67">
                      <a:moveTo>
                        <a:pt x="51" y="67"/>
                      </a:moveTo>
                      <a:cubicBezTo>
                        <a:pt x="34" y="60"/>
                        <a:pt x="17" y="60"/>
                        <a:pt x="0" y="67"/>
                      </a:cubicBezTo>
                      <a:cubicBezTo>
                        <a:pt x="0" y="49"/>
                        <a:pt x="0" y="24"/>
                        <a:pt x="0" y="6"/>
                      </a:cubicBezTo>
                      <a:cubicBezTo>
                        <a:pt x="18" y="0"/>
                        <a:pt x="34" y="0"/>
                        <a:pt x="52" y="7"/>
                      </a:cubicBezTo>
                      <a:cubicBezTo>
                        <a:pt x="51" y="25"/>
                        <a:pt x="51" y="49"/>
                        <a:pt x="51" y="6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81" name="Freeform 10540">
                  <a:extLst>
                    <a:ext uri="{FF2B5EF4-FFF2-40B4-BE49-F238E27FC236}">
                      <a16:creationId xmlns:a16="http://schemas.microsoft.com/office/drawing/2014/main" id="{A10FB4B6-59C6-433C-818C-DCE9F00B35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4" y="1809"/>
                  <a:ext cx="124" cy="159"/>
                </a:xfrm>
                <a:custGeom>
                  <a:avLst/>
                  <a:gdLst>
                    <a:gd name="T0" fmla="*/ 0 w 52"/>
                    <a:gd name="T1" fmla="*/ 67 h 67"/>
                    <a:gd name="T2" fmla="*/ 52 w 52"/>
                    <a:gd name="T3" fmla="*/ 67 h 67"/>
                    <a:gd name="T4" fmla="*/ 52 w 52"/>
                    <a:gd name="T5" fmla="*/ 7 h 67"/>
                    <a:gd name="T6" fmla="*/ 1 w 52"/>
                    <a:gd name="T7" fmla="*/ 7 h 67"/>
                    <a:gd name="T8" fmla="*/ 0 w 52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67">
                      <a:moveTo>
                        <a:pt x="0" y="67"/>
                      </a:moveTo>
                      <a:cubicBezTo>
                        <a:pt x="18" y="61"/>
                        <a:pt x="34" y="61"/>
                        <a:pt x="52" y="67"/>
                      </a:cubicBezTo>
                      <a:cubicBezTo>
                        <a:pt x="52" y="49"/>
                        <a:pt x="52" y="25"/>
                        <a:pt x="52" y="7"/>
                      </a:cubicBezTo>
                      <a:cubicBezTo>
                        <a:pt x="35" y="0"/>
                        <a:pt x="18" y="0"/>
                        <a:pt x="1" y="7"/>
                      </a:cubicBezTo>
                      <a:cubicBezTo>
                        <a:pt x="1" y="25"/>
                        <a:pt x="1" y="49"/>
                        <a:pt x="0" y="6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82" name="Freeform 10541">
                  <a:extLst>
                    <a:ext uri="{FF2B5EF4-FFF2-40B4-BE49-F238E27FC236}">
                      <a16:creationId xmlns:a16="http://schemas.microsoft.com/office/drawing/2014/main" id="{214A78F6-BE4B-4DA5-B11E-BB9680723B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8" y="1828"/>
                  <a:ext cx="100" cy="19"/>
                </a:xfrm>
                <a:custGeom>
                  <a:avLst/>
                  <a:gdLst>
                    <a:gd name="T0" fmla="*/ 42 w 42"/>
                    <a:gd name="T1" fmla="*/ 8 h 8"/>
                    <a:gd name="T2" fmla="*/ 0 w 42"/>
                    <a:gd name="T3" fmla="*/ 8 h 8"/>
                    <a:gd name="T4" fmla="*/ 0 w 42"/>
                    <a:gd name="T5" fmla="*/ 7 h 8"/>
                    <a:gd name="T6" fmla="*/ 0 w 42"/>
                    <a:gd name="T7" fmla="*/ 5 h 8"/>
                    <a:gd name="T8" fmla="*/ 42 w 42"/>
                    <a:gd name="T9" fmla="*/ 5 h 8"/>
                    <a:gd name="T10" fmla="*/ 42 w 42"/>
                    <a:gd name="T11" fmla="*/ 7 h 8"/>
                    <a:gd name="T12" fmla="*/ 42 w 42"/>
                    <a:gd name="T13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8">
                      <a:moveTo>
                        <a:pt x="42" y="8"/>
                      </a:moveTo>
                      <a:cubicBezTo>
                        <a:pt x="24" y="3"/>
                        <a:pt x="17" y="3"/>
                        <a:pt x="0" y="8"/>
                      </a:cubicBezTo>
                      <a:cubicBezTo>
                        <a:pt x="0" y="6"/>
                        <a:pt x="0" y="6"/>
                        <a:pt x="0" y="7"/>
                      </a:cubicBezTo>
                      <a:cubicBezTo>
                        <a:pt x="0" y="7"/>
                        <a:pt x="0" y="7"/>
                        <a:pt x="0" y="5"/>
                      </a:cubicBezTo>
                      <a:cubicBezTo>
                        <a:pt x="17" y="0"/>
                        <a:pt x="24" y="0"/>
                        <a:pt x="42" y="5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42" y="7"/>
                        <a:pt x="42" y="7"/>
                        <a:pt x="42" y="8"/>
                      </a:cubicBezTo>
                    </a:path>
                  </a:pathLst>
                </a:custGeom>
                <a:solidFill>
                  <a:srgbClr val="3538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83" name="Freeform 10542">
                  <a:extLst>
                    <a:ext uri="{FF2B5EF4-FFF2-40B4-BE49-F238E27FC236}">
                      <a16:creationId xmlns:a16="http://schemas.microsoft.com/office/drawing/2014/main" id="{25CCA82B-BC52-4ACA-B324-AA51A54CF8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6" y="1828"/>
                  <a:ext cx="100" cy="21"/>
                </a:xfrm>
                <a:custGeom>
                  <a:avLst/>
                  <a:gdLst>
                    <a:gd name="T0" fmla="*/ 0 w 42"/>
                    <a:gd name="T1" fmla="*/ 8 h 9"/>
                    <a:gd name="T2" fmla="*/ 42 w 42"/>
                    <a:gd name="T3" fmla="*/ 8 h 9"/>
                    <a:gd name="T4" fmla="*/ 42 w 42"/>
                    <a:gd name="T5" fmla="*/ 5 h 9"/>
                    <a:gd name="T6" fmla="*/ 0 w 42"/>
                    <a:gd name="T7" fmla="*/ 5 h 9"/>
                    <a:gd name="T8" fmla="*/ 0 w 42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9">
                      <a:moveTo>
                        <a:pt x="0" y="8"/>
                      </a:moveTo>
                      <a:cubicBezTo>
                        <a:pt x="18" y="3"/>
                        <a:pt x="25" y="3"/>
                        <a:pt x="42" y="8"/>
                      </a:cubicBezTo>
                      <a:cubicBezTo>
                        <a:pt x="42" y="5"/>
                        <a:pt x="42" y="9"/>
                        <a:pt x="42" y="5"/>
                      </a:cubicBezTo>
                      <a:cubicBezTo>
                        <a:pt x="25" y="0"/>
                        <a:pt x="18" y="0"/>
                        <a:pt x="0" y="5"/>
                      </a:cubicBezTo>
                      <a:cubicBezTo>
                        <a:pt x="0" y="9"/>
                        <a:pt x="0" y="4"/>
                        <a:pt x="0" y="8"/>
                      </a:cubicBezTo>
                      <a:close/>
                    </a:path>
                  </a:pathLst>
                </a:custGeom>
                <a:solidFill>
                  <a:srgbClr val="3538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84" name="Freeform 10543">
                  <a:extLst>
                    <a:ext uri="{FF2B5EF4-FFF2-40B4-BE49-F238E27FC236}">
                      <a16:creationId xmlns:a16="http://schemas.microsoft.com/office/drawing/2014/main" id="{E5227C8B-7E36-40C1-97A0-8E70304A98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8" y="1852"/>
                  <a:ext cx="100" cy="19"/>
                </a:xfrm>
                <a:custGeom>
                  <a:avLst/>
                  <a:gdLst>
                    <a:gd name="T0" fmla="*/ 42 w 42"/>
                    <a:gd name="T1" fmla="*/ 8 h 8"/>
                    <a:gd name="T2" fmla="*/ 0 w 42"/>
                    <a:gd name="T3" fmla="*/ 8 h 8"/>
                    <a:gd name="T4" fmla="*/ 0 w 42"/>
                    <a:gd name="T5" fmla="*/ 7 h 8"/>
                    <a:gd name="T6" fmla="*/ 0 w 42"/>
                    <a:gd name="T7" fmla="*/ 5 h 8"/>
                    <a:gd name="T8" fmla="*/ 42 w 42"/>
                    <a:gd name="T9" fmla="*/ 5 h 8"/>
                    <a:gd name="T10" fmla="*/ 42 w 42"/>
                    <a:gd name="T11" fmla="*/ 7 h 8"/>
                    <a:gd name="T12" fmla="*/ 42 w 42"/>
                    <a:gd name="T13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8">
                      <a:moveTo>
                        <a:pt x="42" y="8"/>
                      </a:moveTo>
                      <a:cubicBezTo>
                        <a:pt x="24" y="3"/>
                        <a:pt x="17" y="3"/>
                        <a:pt x="0" y="8"/>
                      </a:cubicBezTo>
                      <a:cubicBezTo>
                        <a:pt x="0" y="6"/>
                        <a:pt x="0" y="7"/>
                        <a:pt x="0" y="7"/>
                      </a:cubicBezTo>
                      <a:cubicBezTo>
                        <a:pt x="0" y="7"/>
                        <a:pt x="0" y="7"/>
                        <a:pt x="0" y="5"/>
                      </a:cubicBezTo>
                      <a:cubicBezTo>
                        <a:pt x="17" y="0"/>
                        <a:pt x="24" y="0"/>
                        <a:pt x="42" y="5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42" y="7"/>
                        <a:pt x="42" y="7"/>
                        <a:pt x="42" y="8"/>
                      </a:cubicBezTo>
                    </a:path>
                  </a:pathLst>
                </a:custGeom>
                <a:solidFill>
                  <a:srgbClr val="3538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85" name="Freeform 10544">
                  <a:extLst>
                    <a:ext uri="{FF2B5EF4-FFF2-40B4-BE49-F238E27FC236}">
                      <a16:creationId xmlns:a16="http://schemas.microsoft.com/office/drawing/2014/main" id="{A1A982F8-47F7-4002-BC14-1556FA23D9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6" y="1852"/>
                  <a:ext cx="100" cy="23"/>
                </a:xfrm>
                <a:custGeom>
                  <a:avLst/>
                  <a:gdLst>
                    <a:gd name="T0" fmla="*/ 0 w 42"/>
                    <a:gd name="T1" fmla="*/ 8 h 10"/>
                    <a:gd name="T2" fmla="*/ 42 w 42"/>
                    <a:gd name="T3" fmla="*/ 9 h 10"/>
                    <a:gd name="T4" fmla="*/ 42 w 42"/>
                    <a:gd name="T5" fmla="*/ 5 h 10"/>
                    <a:gd name="T6" fmla="*/ 0 w 42"/>
                    <a:gd name="T7" fmla="*/ 5 h 10"/>
                    <a:gd name="T8" fmla="*/ 0 w 42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10">
                      <a:moveTo>
                        <a:pt x="0" y="8"/>
                      </a:moveTo>
                      <a:cubicBezTo>
                        <a:pt x="18" y="3"/>
                        <a:pt x="25" y="3"/>
                        <a:pt x="42" y="9"/>
                      </a:cubicBezTo>
                      <a:cubicBezTo>
                        <a:pt x="42" y="5"/>
                        <a:pt x="42" y="10"/>
                        <a:pt x="42" y="5"/>
                      </a:cubicBezTo>
                      <a:cubicBezTo>
                        <a:pt x="25" y="0"/>
                        <a:pt x="18" y="0"/>
                        <a:pt x="0" y="5"/>
                      </a:cubicBezTo>
                      <a:cubicBezTo>
                        <a:pt x="0" y="9"/>
                        <a:pt x="0" y="4"/>
                        <a:pt x="0" y="8"/>
                      </a:cubicBezTo>
                      <a:close/>
                    </a:path>
                  </a:pathLst>
                </a:custGeom>
                <a:solidFill>
                  <a:srgbClr val="3538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86" name="Freeform 10545">
                  <a:extLst>
                    <a:ext uri="{FF2B5EF4-FFF2-40B4-BE49-F238E27FC236}">
                      <a16:creationId xmlns:a16="http://schemas.microsoft.com/office/drawing/2014/main" id="{82D5F3E9-6326-4F78-97AB-DE0AA2B121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8" y="1875"/>
                  <a:ext cx="100" cy="22"/>
                </a:xfrm>
                <a:custGeom>
                  <a:avLst/>
                  <a:gdLst>
                    <a:gd name="T0" fmla="*/ 42 w 42"/>
                    <a:gd name="T1" fmla="*/ 9 h 9"/>
                    <a:gd name="T2" fmla="*/ 0 w 42"/>
                    <a:gd name="T3" fmla="*/ 8 h 9"/>
                    <a:gd name="T4" fmla="*/ 0 w 42"/>
                    <a:gd name="T5" fmla="*/ 7 h 9"/>
                    <a:gd name="T6" fmla="*/ 0 w 42"/>
                    <a:gd name="T7" fmla="*/ 5 h 9"/>
                    <a:gd name="T8" fmla="*/ 42 w 42"/>
                    <a:gd name="T9" fmla="*/ 5 h 9"/>
                    <a:gd name="T10" fmla="*/ 42 w 42"/>
                    <a:gd name="T11" fmla="*/ 7 h 9"/>
                    <a:gd name="T12" fmla="*/ 42 w 42"/>
                    <a:gd name="T13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9">
                      <a:moveTo>
                        <a:pt x="42" y="9"/>
                      </a:moveTo>
                      <a:cubicBezTo>
                        <a:pt x="24" y="3"/>
                        <a:pt x="17" y="3"/>
                        <a:pt x="0" y="8"/>
                      </a:cubicBezTo>
                      <a:cubicBezTo>
                        <a:pt x="0" y="6"/>
                        <a:pt x="0" y="7"/>
                        <a:pt x="0" y="7"/>
                      </a:cubicBezTo>
                      <a:cubicBezTo>
                        <a:pt x="0" y="7"/>
                        <a:pt x="0" y="7"/>
                        <a:pt x="0" y="5"/>
                      </a:cubicBezTo>
                      <a:cubicBezTo>
                        <a:pt x="17" y="0"/>
                        <a:pt x="24" y="0"/>
                        <a:pt x="42" y="5"/>
                      </a:cubicBezTo>
                      <a:cubicBezTo>
                        <a:pt x="42" y="8"/>
                        <a:pt x="42" y="7"/>
                        <a:pt x="42" y="7"/>
                      </a:cubicBezTo>
                      <a:cubicBezTo>
                        <a:pt x="42" y="7"/>
                        <a:pt x="42" y="7"/>
                        <a:pt x="42" y="9"/>
                      </a:cubicBezTo>
                    </a:path>
                  </a:pathLst>
                </a:custGeom>
                <a:solidFill>
                  <a:srgbClr val="3538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87" name="Freeform 10546">
                  <a:extLst>
                    <a:ext uri="{FF2B5EF4-FFF2-40B4-BE49-F238E27FC236}">
                      <a16:creationId xmlns:a16="http://schemas.microsoft.com/office/drawing/2014/main" id="{7AF3A8C3-18C9-45C1-8114-4F95FBC4AE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6" y="1875"/>
                  <a:ext cx="100" cy="24"/>
                </a:xfrm>
                <a:custGeom>
                  <a:avLst/>
                  <a:gdLst>
                    <a:gd name="T0" fmla="*/ 0 w 42"/>
                    <a:gd name="T1" fmla="*/ 9 h 10"/>
                    <a:gd name="T2" fmla="*/ 42 w 42"/>
                    <a:gd name="T3" fmla="*/ 9 h 10"/>
                    <a:gd name="T4" fmla="*/ 42 w 42"/>
                    <a:gd name="T5" fmla="*/ 6 h 10"/>
                    <a:gd name="T6" fmla="*/ 0 w 42"/>
                    <a:gd name="T7" fmla="*/ 5 h 10"/>
                    <a:gd name="T8" fmla="*/ 0 w 42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10">
                      <a:moveTo>
                        <a:pt x="0" y="9"/>
                      </a:moveTo>
                      <a:cubicBezTo>
                        <a:pt x="18" y="3"/>
                        <a:pt x="25" y="3"/>
                        <a:pt x="42" y="9"/>
                      </a:cubicBezTo>
                      <a:cubicBezTo>
                        <a:pt x="42" y="5"/>
                        <a:pt x="42" y="10"/>
                        <a:pt x="42" y="6"/>
                      </a:cubicBezTo>
                      <a:cubicBezTo>
                        <a:pt x="25" y="0"/>
                        <a:pt x="18" y="0"/>
                        <a:pt x="0" y="5"/>
                      </a:cubicBezTo>
                      <a:cubicBezTo>
                        <a:pt x="0" y="9"/>
                        <a:pt x="0" y="4"/>
                        <a:pt x="0" y="9"/>
                      </a:cubicBezTo>
                      <a:close/>
                    </a:path>
                  </a:pathLst>
                </a:custGeom>
                <a:solidFill>
                  <a:srgbClr val="3538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88" name="Freeform 10547">
                  <a:extLst>
                    <a:ext uri="{FF2B5EF4-FFF2-40B4-BE49-F238E27FC236}">
                      <a16:creationId xmlns:a16="http://schemas.microsoft.com/office/drawing/2014/main" id="{DD1D6EDA-9C49-478F-A227-09157A800D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8" y="1899"/>
                  <a:ext cx="100" cy="22"/>
                </a:xfrm>
                <a:custGeom>
                  <a:avLst/>
                  <a:gdLst>
                    <a:gd name="T0" fmla="*/ 42 w 42"/>
                    <a:gd name="T1" fmla="*/ 9 h 9"/>
                    <a:gd name="T2" fmla="*/ 0 w 42"/>
                    <a:gd name="T3" fmla="*/ 9 h 9"/>
                    <a:gd name="T4" fmla="*/ 0 w 42"/>
                    <a:gd name="T5" fmla="*/ 7 h 9"/>
                    <a:gd name="T6" fmla="*/ 0 w 42"/>
                    <a:gd name="T7" fmla="*/ 5 h 9"/>
                    <a:gd name="T8" fmla="*/ 42 w 42"/>
                    <a:gd name="T9" fmla="*/ 6 h 9"/>
                    <a:gd name="T10" fmla="*/ 42 w 42"/>
                    <a:gd name="T11" fmla="*/ 7 h 9"/>
                    <a:gd name="T12" fmla="*/ 42 w 42"/>
                    <a:gd name="T13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9">
                      <a:moveTo>
                        <a:pt x="42" y="9"/>
                      </a:moveTo>
                      <a:cubicBezTo>
                        <a:pt x="24" y="3"/>
                        <a:pt x="17" y="3"/>
                        <a:pt x="0" y="9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7"/>
                        <a:pt x="0" y="7"/>
                        <a:pt x="0" y="5"/>
                      </a:cubicBezTo>
                      <a:cubicBezTo>
                        <a:pt x="17" y="0"/>
                        <a:pt x="24" y="0"/>
                        <a:pt x="42" y="6"/>
                      </a:cubicBezTo>
                      <a:cubicBezTo>
                        <a:pt x="42" y="8"/>
                        <a:pt x="42" y="8"/>
                        <a:pt x="42" y="7"/>
                      </a:cubicBezTo>
                      <a:cubicBezTo>
                        <a:pt x="42" y="7"/>
                        <a:pt x="42" y="7"/>
                        <a:pt x="42" y="9"/>
                      </a:cubicBezTo>
                    </a:path>
                  </a:pathLst>
                </a:custGeom>
                <a:solidFill>
                  <a:srgbClr val="3538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89" name="Freeform 10548">
                  <a:extLst>
                    <a:ext uri="{FF2B5EF4-FFF2-40B4-BE49-F238E27FC236}">
                      <a16:creationId xmlns:a16="http://schemas.microsoft.com/office/drawing/2014/main" id="{0740D471-537B-4B7A-BD7E-A6F55C27FA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6" y="1899"/>
                  <a:ext cx="100" cy="24"/>
                </a:xfrm>
                <a:custGeom>
                  <a:avLst/>
                  <a:gdLst>
                    <a:gd name="T0" fmla="*/ 0 w 42"/>
                    <a:gd name="T1" fmla="*/ 9 h 10"/>
                    <a:gd name="T2" fmla="*/ 42 w 42"/>
                    <a:gd name="T3" fmla="*/ 9 h 10"/>
                    <a:gd name="T4" fmla="*/ 42 w 42"/>
                    <a:gd name="T5" fmla="*/ 6 h 10"/>
                    <a:gd name="T6" fmla="*/ 0 w 42"/>
                    <a:gd name="T7" fmla="*/ 6 h 10"/>
                    <a:gd name="T8" fmla="*/ 0 w 42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10">
                      <a:moveTo>
                        <a:pt x="0" y="9"/>
                      </a:moveTo>
                      <a:cubicBezTo>
                        <a:pt x="18" y="3"/>
                        <a:pt x="25" y="3"/>
                        <a:pt x="42" y="9"/>
                      </a:cubicBezTo>
                      <a:cubicBezTo>
                        <a:pt x="42" y="5"/>
                        <a:pt x="42" y="10"/>
                        <a:pt x="42" y="6"/>
                      </a:cubicBezTo>
                      <a:cubicBezTo>
                        <a:pt x="25" y="0"/>
                        <a:pt x="18" y="0"/>
                        <a:pt x="0" y="6"/>
                      </a:cubicBezTo>
                      <a:cubicBezTo>
                        <a:pt x="0" y="9"/>
                        <a:pt x="0" y="4"/>
                        <a:pt x="0" y="9"/>
                      </a:cubicBezTo>
                      <a:close/>
                    </a:path>
                  </a:pathLst>
                </a:custGeom>
                <a:solidFill>
                  <a:srgbClr val="3538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90" name="Freeform 10549">
                  <a:extLst>
                    <a:ext uri="{FF2B5EF4-FFF2-40B4-BE49-F238E27FC236}">
                      <a16:creationId xmlns:a16="http://schemas.microsoft.com/office/drawing/2014/main" id="{5A72BC36-697E-45C5-9852-495FADFD4A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8" y="1923"/>
                  <a:ext cx="100" cy="21"/>
                </a:xfrm>
                <a:custGeom>
                  <a:avLst/>
                  <a:gdLst>
                    <a:gd name="T0" fmla="*/ 42 w 42"/>
                    <a:gd name="T1" fmla="*/ 9 h 9"/>
                    <a:gd name="T2" fmla="*/ 0 w 42"/>
                    <a:gd name="T3" fmla="*/ 9 h 9"/>
                    <a:gd name="T4" fmla="*/ 0 w 42"/>
                    <a:gd name="T5" fmla="*/ 7 h 9"/>
                    <a:gd name="T6" fmla="*/ 0 w 42"/>
                    <a:gd name="T7" fmla="*/ 6 h 9"/>
                    <a:gd name="T8" fmla="*/ 42 w 42"/>
                    <a:gd name="T9" fmla="*/ 6 h 9"/>
                    <a:gd name="T10" fmla="*/ 42 w 42"/>
                    <a:gd name="T11" fmla="*/ 8 h 9"/>
                    <a:gd name="T12" fmla="*/ 42 w 42"/>
                    <a:gd name="T13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9">
                      <a:moveTo>
                        <a:pt x="42" y="9"/>
                      </a:moveTo>
                      <a:cubicBezTo>
                        <a:pt x="24" y="3"/>
                        <a:pt x="17" y="3"/>
                        <a:pt x="0" y="9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7"/>
                        <a:pt x="0" y="8"/>
                        <a:pt x="0" y="6"/>
                      </a:cubicBezTo>
                      <a:cubicBezTo>
                        <a:pt x="17" y="0"/>
                        <a:pt x="24" y="0"/>
                        <a:pt x="42" y="6"/>
                      </a:cubicBezTo>
                      <a:cubicBezTo>
                        <a:pt x="42" y="8"/>
                        <a:pt x="42" y="8"/>
                        <a:pt x="42" y="8"/>
                      </a:cubicBezTo>
                      <a:cubicBezTo>
                        <a:pt x="42" y="7"/>
                        <a:pt x="42" y="7"/>
                        <a:pt x="42" y="9"/>
                      </a:cubicBezTo>
                    </a:path>
                  </a:pathLst>
                </a:custGeom>
                <a:solidFill>
                  <a:srgbClr val="3538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91" name="Freeform 10550">
                  <a:extLst>
                    <a:ext uri="{FF2B5EF4-FFF2-40B4-BE49-F238E27FC236}">
                      <a16:creationId xmlns:a16="http://schemas.microsoft.com/office/drawing/2014/main" id="{A2946EA1-34C5-4DD0-A05B-FE4162A13C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6" y="1923"/>
                  <a:ext cx="100" cy="24"/>
                </a:xfrm>
                <a:custGeom>
                  <a:avLst/>
                  <a:gdLst>
                    <a:gd name="T0" fmla="*/ 0 w 42"/>
                    <a:gd name="T1" fmla="*/ 9 h 10"/>
                    <a:gd name="T2" fmla="*/ 42 w 42"/>
                    <a:gd name="T3" fmla="*/ 9 h 10"/>
                    <a:gd name="T4" fmla="*/ 42 w 42"/>
                    <a:gd name="T5" fmla="*/ 6 h 10"/>
                    <a:gd name="T6" fmla="*/ 0 w 42"/>
                    <a:gd name="T7" fmla="*/ 6 h 10"/>
                    <a:gd name="T8" fmla="*/ 0 w 42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10">
                      <a:moveTo>
                        <a:pt x="0" y="9"/>
                      </a:moveTo>
                      <a:cubicBezTo>
                        <a:pt x="18" y="4"/>
                        <a:pt x="25" y="4"/>
                        <a:pt x="42" y="9"/>
                      </a:cubicBezTo>
                      <a:cubicBezTo>
                        <a:pt x="42" y="5"/>
                        <a:pt x="42" y="10"/>
                        <a:pt x="42" y="6"/>
                      </a:cubicBezTo>
                      <a:cubicBezTo>
                        <a:pt x="25" y="0"/>
                        <a:pt x="18" y="0"/>
                        <a:pt x="0" y="6"/>
                      </a:cubicBezTo>
                      <a:cubicBezTo>
                        <a:pt x="0" y="9"/>
                        <a:pt x="0" y="4"/>
                        <a:pt x="0" y="9"/>
                      </a:cubicBezTo>
                      <a:close/>
                    </a:path>
                  </a:pathLst>
                </a:custGeom>
                <a:solidFill>
                  <a:srgbClr val="3538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92" name="Rectangle 10551">
                  <a:extLst>
                    <a:ext uri="{FF2B5EF4-FFF2-40B4-BE49-F238E27FC236}">
                      <a16:creationId xmlns:a16="http://schemas.microsoft.com/office/drawing/2014/main" id="{7DC184B5-1EF3-4F2B-9ED2-4B26F44A93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7" y="1887"/>
                  <a:ext cx="10" cy="24"/>
                </a:xfrm>
                <a:prstGeom prst="rect">
                  <a:avLst/>
                </a:prstGeom>
                <a:solidFill>
                  <a:srgbClr val="D633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93" name="Freeform 10552">
                  <a:extLst>
                    <a:ext uri="{FF2B5EF4-FFF2-40B4-BE49-F238E27FC236}">
                      <a16:creationId xmlns:a16="http://schemas.microsoft.com/office/drawing/2014/main" id="{B0FBBB98-B319-45CF-8806-434E5CDD6E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2" y="1904"/>
                  <a:ext cx="100" cy="21"/>
                </a:xfrm>
                <a:custGeom>
                  <a:avLst/>
                  <a:gdLst>
                    <a:gd name="T0" fmla="*/ 42 w 42"/>
                    <a:gd name="T1" fmla="*/ 9 h 9"/>
                    <a:gd name="T2" fmla="*/ 0 w 42"/>
                    <a:gd name="T3" fmla="*/ 9 h 9"/>
                    <a:gd name="T4" fmla="*/ 21 w 42"/>
                    <a:gd name="T5" fmla="*/ 0 h 9"/>
                    <a:gd name="T6" fmla="*/ 42 w 42"/>
                    <a:gd name="T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" h="9">
                      <a:moveTo>
                        <a:pt x="42" y="9"/>
                      </a:move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2" y="0"/>
                        <a:pt x="21" y="0"/>
                      </a:cubicBezTo>
                      <a:cubicBezTo>
                        <a:pt x="41" y="0"/>
                        <a:pt x="42" y="9"/>
                        <a:pt x="42" y="9"/>
                      </a:cubicBezTo>
                      <a:close/>
                    </a:path>
                  </a:pathLst>
                </a:custGeom>
                <a:solidFill>
                  <a:srgbClr val="D633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94" name="Freeform 10553">
                  <a:extLst>
                    <a:ext uri="{FF2B5EF4-FFF2-40B4-BE49-F238E27FC236}">
                      <a16:creationId xmlns:a16="http://schemas.microsoft.com/office/drawing/2014/main" id="{3964AAE3-DC40-4EA2-8365-E71465645C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4" y="1683"/>
                  <a:ext cx="102" cy="197"/>
                </a:xfrm>
                <a:custGeom>
                  <a:avLst/>
                  <a:gdLst>
                    <a:gd name="T0" fmla="*/ 102 w 102"/>
                    <a:gd name="T1" fmla="*/ 192 h 197"/>
                    <a:gd name="T2" fmla="*/ 93 w 102"/>
                    <a:gd name="T3" fmla="*/ 197 h 197"/>
                    <a:gd name="T4" fmla="*/ 0 w 102"/>
                    <a:gd name="T5" fmla="*/ 5 h 197"/>
                    <a:gd name="T6" fmla="*/ 10 w 102"/>
                    <a:gd name="T7" fmla="*/ 0 h 197"/>
                    <a:gd name="T8" fmla="*/ 102 w 102"/>
                    <a:gd name="T9" fmla="*/ 192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97">
                      <a:moveTo>
                        <a:pt x="102" y="192"/>
                      </a:moveTo>
                      <a:lnTo>
                        <a:pt x="93" y="197"/>
                      </a:lnTo>
                      <a:lnTo>
                        <a:pt x="0" y="5"/>
                      </a:lnTo>
                      <a:lnTo>
                        <a:pt x="10" y="0"/>
                      </a:lnTo>
                      <a:lnTo>
                        <a:pt x="102" y="192"/>
                      </a:lnTo>
                      <a:close/>
                    </a:path>
                  </a:pathLst>
                </a:custGeom>
                <a:solidFill>
                  <a:srgbClr val="D633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95" name="Freeform 10554">
                  <a:extLst>
                    <a:ext uri="{FF2B5EF4-FFF2-40B4-BE49-F238E27FC236}">
                      <a16:creationId xmlns:a16="http://schemas.microsoft.com/office/drawing/2014/main" id="{1B24736D-C277-49A7-A6FE-D06942CE89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6" y="1681"/>
                  <a:ext cx="170" cy="223"/>
                </a:xfrm>
                <a:custGeom>
                  <a:avLst/>
                  <a:gdLst>
                    <a:gd name="T0" fmla="*/ 72 w 72"/>
                    <a:gd name="T1" fmla="*/ 83 h 94"/>
                    <a:gd name="T2" fmla="*/ 11 w 72"/>
                    <a:gd name="T3" fmla="*/ 62 h 94"/>
                    <a:gd name="T4" fmla="*/ 32 w 72"/>
                    <a:gd name="T5" fmla="*/ 0 h 94"/>
                    <a:gd name="T6" fmla="*/ 34 w 72"/>
                    <a:gd name="T7" fmla="*/ 4 h 94"/>
                    <a:gd name="T8" fmla="*/ 15 w 72"/>
                    <a:gd name="T9" fmla="*/ 60 h 94"/>
                    <a:gd name="T10" fmla="*/ 70 w 72"/>
                    <a:gd name="T11" fmla="*/ 79 h 94"/>
                    <a:gd name="T12" fmla="*/ 72 w 72"/>
                    <a:gd name="T13" fmla="*/ 83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2" h="94">
                      <a:moveTo>
                        <a:pt x="72" y="83"/>
                      </a:moveTo>
                      <a:cubicBezTo>
                        <a:pt x="50" y="94"/>
                        <a:pt x="22" y="84"/>
                        <a:pt x="11" y="62"/>
                      </a:cubicBezTo>
                      <a:cubicBezTo>
                        <a:pt x="0" y="39"/>
                        <a:pt x="9" y="11"/>
                        <a:pt x="32" y="0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14" y="14"/>
                        <a:pt x="5" y="39"/>
                        <a:pt x="15" y="60"/>
                      </a:cubicBezTo>
                      <a:cubicBezTo>
                        <a:pt x="25" y="80"/>
                        <a:pt x="50" y="89"/>
                        <a:pt x="70" y="79"/>
                      </a:cubicBezTo>
                      <a:lnTo>
                        <a:pt x="72" y="83"/>
                      </a:lnTo>
                      <a:close/>
                    </a:path>
                  </a:pathLst>
                </a:custGeom>
                <a:solidFill>
                  <a:srgbClr val="D633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96" name="Freeform 10555">
                  <a:extLst>
                    <a:ext uri="{FF2B5EF4-FFF2-40B4-BE49-F238E27FC236}">
                      <a16:creationId xmlns:a16="http://schemas.microsoft.com/office/drawing/2014/main" id="{8DA32D00-899E-4CE2-B5FC-920E144C28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9" y="1676"/>
                  <a:ext cx="207" cy="207"/>
                </a:xfrm>
                <a:custGeom>
                  <a:avLst/>
                  <a:gdLst>
                    <a:gd name="T0" fmla="*/ 60 w 87"/>
                    <a:gd name="T1" fmla="*/ 77 h 87"/>
                    <a:gd name="T2" fmla="*/ 9 w 87"/>
                    <a:gd name="T3" fmla="*/ 60 h 87"/>
                    <a:gd name="T4" fmla="*/ 27 w 87"/>
                    <a:gd name="T5" fmla="*/ 9 h 87"/>
                    <a:gd name="T6" fmla="*/ 77 w 87"/>
                    <a:gd name="T7" fmla="*/ 26 h 87"/>
                    <a:gd name="T8" fmla="*/ 60 w 87"/>
                    <a:gd name="T9" fmla="*/ 7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87">
                      <a:moveTo>
                        <a:pt x="60" y="77"/>
                      </a:moveTo>
                      <a:cubicBezTo>
                        <a:pt x="41" y="87"/>
                        <a:pt x="18" y="79"/>
                        <a:pt x="9" y="60"/>
                      </a:cubicBezTo>
                      <a:cubicBezTo>
                        <a:pt x="0" y="41"/>
                        <a:pt x="8" y="18"/>
                        <a:pt x="27" y="9"/>
                      </a:cubicBezTo>
                      <a:cubicBezTo>
                        <a:pt x="45" y="0"/>
                        <a:pt x="68" y="7"/>
                        <a:pt x="77" y="26"/>
                      </a:cubicBezTo>
                      <a:cubicBezTo>
                        <a:pt x="87" y="45"/>
                        <a:pt x="79" y="68"/>
                        <a:pt x="60" y="77"/>
                      </a:cubicBezTo>
                      <a:close/>
                    </a:path>
                  </a:pathLst>
                </a:custGeom>
                <a:solidFill>
                  <a:srgbClr val="2A57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97" name="Freeform 10556">
                  <a:extLst>
                    <a:ext uri="{FF2B5EF4-FFF2-40B4-BE49-F238E27FC236}">
                      <a16:creationId xmlns:a16="http://schemas.microsoft.com/office/drawing/2014/main" id="{0AEDC6DB-E717-4439-84A8-C709BB9EE1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1" y="1688"/>
                  <a:ext cx="180" cy="180"/>
                </a:xfrm>
                <a:custGeom>
                  <a:avLst/>
                  <a:gdLst>
                    <a:gd name="T0" fmla="*/ 68 w 76"/>
                    <a:gd name="T1" fmla="*/ 24 h 76"/>
                    <a:gd name="T2" fmla="*/ 53 w 76"/>
                    <a:gd name="T3" fmla="*/ 68 h 76"/>
                    <a:gd name="T4" fmla="*/ 8 w 76"/>
                    <a:gd name="T5" fmla="*/ 53 h 76"/>
                    <a:gd name="T6" fmla="*/ 24 w 76"/>
                    <a:gd name="T7" fmla="*/ 8 h 76"/>
                    <a:gd name="T8" fmla="*/ 68 w 76"/>
                    <a:gd name="T9" fmla="*/ 2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76">
                      <a:moveTo>
                        <a:pt x="68" y="24"/>
                      </a:moveTo>
                      <a:cubicBezTo>
                        <a:pt x="76" y="40"/>
                        <a:pt x="69" y="60"/>
                        <a:pt x="53" y="68"/>
                      </a:cubicBezTo>
                      <a:cubicBezTo>
                        <a:pt x="36" y="76"/>
                        <a:pt x="16" y="69"/>
                        <a:pt x="8" y="53"/>
                      </a:cubicBezTo>
                      <a:cubicBezTo>
                        <a:pt x="0" y="36"/>
                        <a:pt x="7" y="16"/>
                        <a:pt x="24" y="8"/>
                      </a:cubicBezTo>
                      <a:cubicBezTo>
                        <a:pt x="40" y="0"/>
                        <a:pt x="60" y="7"/>
                        <a:pt x="68" y="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98" name="Rectangle 10557">
                  <a:extLst>
                    <a:ext uri="{FF2B5EF4-FFF2-40B4-BE49-F238E27FC236}">
                      <a16:creationId xmlns:a16="http://schemas.microsoft.com/office/drawing/2014/main" id="{7C5BFB2F-5EAA-4179-ADD4-4F534F04EB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8" y="1766"/>
                  <a:ext cx="1" cy="1"/>
                </a:xfrm>
                <a:prstGeom prst="rect">
                  <a:avLst/>
                </a:prstGeom>
                <a:solidFill>
                  <a:srgbClr val="1491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99" name="Rectangle 10558">
                  <a:extLst>
                    <a:ext uri="{FF2B5EF4-FFF2-40B4-BE49-F238E27FC236}">
                      <a16:creationId xmlns:a16="http://schemas.microsoft.com/office/drawing/2014/main" id="{7379728F-2159-429E-A4C7-346AC13920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3" y="1747"/>
                  <a:ext cx="1" cy="1"/>
                </a:xfrm>
                <a:prstGeom prst="rect">
                  <a:avLst/>
                </a:prstGeom>
                <a:solidFill>
                  <a:srgbClr val="1491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00" name="Rectangle 10559">
                  <a:extLst>
                    <a:ext uri="{FF2B5EF4-FFF2-40B4-BE49-F238E27FC236}">
                      <a16:creationId xmlns:a16="http://schemas.microsoft.com/office/drawing/2014/main" id="{F9C8CDD1-41E6-4BA2-8735-76CF48836A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3" y="1747"/>
                  <a:ext cx="1" cy="1"/>
                </a:xfrm>
                <a:prstGeom prst="rect">
                  <a:avLst/>
                </a:prstGeom>
                <a:solidFill>
                  <a:srgbClr val="1491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01" name="Freeform 10560">
                  <a:extLst>
                    <a:ext uri="{FF2B5EF4-FFF2-40B4-BE49-F238E27FC236}">
                      <a16:creationId xmlns:a16="http://schemas.microsoft.com/office/drawing/2014/main" id="{F8FB50B0-9D9D-4803-9C72-02723396EDE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302" y="1705"/>
                  <a:ext cx="83" cy="121"/>
                </a:xfrm>
                <a:custGeom>
                  <a:avLst/>
                  <a:gdLst>
                    <a:gd name="T0" fmla="*/ 34 w 35"/>
                    <a:gd name="T1" fmla="*/ 26 h 51"/>
                    <a:gd name="T2" fmla="*/ 33 w 35"/>
                    <a:gd name="T3" fmla="*/ 23 h 51"/>
                    <a:gd name="T4" fmla="*/ 32 w 35"/>
                    <a:gd name="T5" fmla="*/ 18 h 51"/>
                    <a:gd name="T6" fmla="*/ 30 w 35"/>
                    <a:gd name="T7" fmla="*/ 13 h 51"/>
                    <a:gd name="T8" fmla="*/ 29 w 35"/>
                    <a:gd name="T9" fmla="*/ 11 h 51"/>
                    <a:gd name="T10" fmla="*/ 27 w 35"/>
                    <a:gd name="T11" fmla="*/ 10 h 51"/>
                    <a:gd name="T12" fmla="*/ 28 w 35"/>
                    <a:gd name="T13" fmla="*/ 10 h 51"/>
                    <a:gd name="T14" fmla="*/ 24 w 35"/>
                    <a:gd name="T15" fmla="*/ 5 h 51"/>
                    <a:gd name="T16" fmla="*/ 20 w 35"/>
                    <a:gd name="T17" fmla="*/ 3 h 51"/>
                    <a:gd name="T18" fmla="*/ 19 w 35"/>
                    <a:gd name="T19" fmla="*/ 2 h 51"/>
                    <a:gd name="T20" fmla="*/ 16 w 35"/>
                    <a:gd name="T21" fmla="*/ 0 h 51"/>
                    <a:gd name="T22" fmla="*/ 16 w 35"/>
                    <a:gd name="T23" fmla="*/ 0 h 51"/>
                    <a:gd name="T24" fmla="*/ 15 w 35"/>
                    <a:gd name="T25" fmla="*/ 0 h 51"/>
                    <a:gd name="T26" fmla="*/ 14 w 35"/>
                    <a:gd name="T27" fmla="*/ 0 h 51"/>
                    <a:gd name="T28" fmla="*/ 14 w 35"/>
                    <a:gd name="T29" fmla="*/ 0 h 51"/>
                    <a:gd name="T30" fmla="*/ 13 w 35"/>
                    <a:gd name="T31" fmla="*/ 1 h 51"/>
                    <a:gd name="T32" fmla="*/ 13 w 35"/>
                    <a:gd name="T33" fmla="*/ 2 h 51"/>
                    <a:gd name="T34" fmla="*/ 12 w 35"/>
                    <a:gd name="T35" fmla="*/ 2 h 51"/>
                    <a:gd name="T36" fmla="*/ 12 w 35"/>
                    <a:gd name="T37" fmla="*/ 3 h 51"/>
                    <a:gd name="T38" fmla="*/ 8 w 35"/>
                    <a:gd name="T39" fmla="*/ 3 h 51"/>
                    <a:gd name="T40" fmla="*/ 5 w 35"/>
                    <a:gd name="T41" fmla="*/ 3 h 51"/>
                    <a:gd name="T42" fmla="*/ 8 w 35"/>
                    <a:gd name="T43" fmla="*/ 3 h 51"/>
                    <a:gd name="T44" fmla="*/ 9 w 35"/>
                    <a:gd name="T45" fmla="*/ 3 h 51"/>
                    <a:gd name="T46" fmla="*/ 9 w 35"/>
                    <a:gd name="T47" fmla="*/ 5 h 51"/>
                    <a:gd name="T48" fmla="*/ 10 w 35"/>
                    <a:gd name="T49" fmla="*/ 6 h 51"/>
                    <a:gd name="T50" fmla="*/ 6 w 35"/>
                    <a:gd name="T51" fmla="*/ 6 h 51"/>
                    <a:gd name="T52" fmla="*/ 6 w 35"/>
                    <a:gd name="T53" fmla="*/ 9 h 51"/>
                    <a:gd name="T54" fmla="*/ 8 w 35"/>
                    <a:gd name="T55" fmla="*/ 11 h 51"/>
                    <a:gd name="T56" fmla="*/ 7 w 35"/>
                    <a:gd name="T57" fmla="*/ 11 h 51"/>
                    <a:gd name="T58" fmla="*/ 3 w 35"/>
                    <a:gd name="T59" fmla="*/ 12 h 51"/>
                    <a:gd name="T60" fmla="*/ 0 w 35"/>
                    <a:gd name="T61" fmla="*/ 18 h 51"/>
                    <a:gd name="T62" fmla="*/ 4 w 35"/>
                    <a:gd name="T63" fmla="*/ 18 h 51"/>
                    <a:gd name="T64" fmla="*/ 5 w 35"/>
                    <a:gd name="T65" fmla="*/ 19 h 51"/>
                    <a:gd name="T66" fmla="*/ 4 w 35"/>
                    <a:gd name="T67" fmla="*/ 20 h 51"/>
                    <a:gd name="T68" fmla="*/ 2 w 35"/>
                    <a:gd name="T69" fmla="*/ 22 h 51"/>
                    <a:gd name="T70" fmla="*/ 1 w 35"/>
                    <a:gd name="T71" fmla="*/ 24 h 51"/>
                    <a:gd name="T72" fmla="*/ 0 w 35"/>
                    <a:gd name="T73" fmla="*/ 28 h 51"/>
                    <a:gd name="T74" fmla="*/ 5 w 35"/>
                    <a:gd name="T75" fmla="*/ 25 h 51"/>
                    <a:gd name="T76" fmla="*/ 8 w 35"/>
                    <a:gd name="T77" fmla="*/ 25 h 51"/>
                    <a:gd name="T78" fmla="*/ 10 w 35"/>
                    <a:gd name="T79" fmla="*/ 25 h 51"/>
                    <a:gd name="T80" fmla="*/ 13 w 35"/>
                    <a:gd name="T81" fmla="*/ 28 h 51"/>
                    <a:gd name="T82" fmla="*/ 7 w 35"/>
                    <a:gd name="T83" fmla="*/ 29 h 51"/>
                    <a:gd name="T84" fmla="*/ 2 w 35"/>
                    <a:gd name="T85" fmla="*/ 35 h 51"/>
                    <a:gd name="T86" fmla="*/ 4 w 35"/>
                    <a:gd name="T87" fmla="*/ 42 h 51"/>
                    <a:gd name="T88" fmla="*/ 10 w 35"/>
                    <a:gd name="T89" fmla="*/ 41 h 51"/>
                    <a:gd name="T90" fmla="*/ 13 w 35"/>
                    <a:gd name="T91" fmla="*/ 43 h 51"/>
                    <a:gd name="T92" fmla="*/ 23 w 35"/>
                    <a:gd name="T93" fmla="*/ 50 h 51"/>
                    <a:gd name="T94" fmla="*/ 22 w 35"/>
                    <a:gd name="T95" fmla="*/ 38 h 51"/>
                    <a:gd name="T96" fmla="*/ 23 w 35"/>
                    <a:gd name="T97" fmla="*/ 32 h 51"/>
                    <a:gd name="T98" fmla="*/ 20 w 35"/>
                    <a:gd name="T99" fmla="*/ 32 h 51"/>
                    <a:gd name="T100" fmla="*/ 15 w 35"/>
                    <a:gd name="T101" fmla="*/ 28 h 51"/>
                    <a:gd name="T102" fmla="*/ 21 w 35"/>
                    <a:gd name="T103" fmla="*/ 32 h 51"/>
                    <a:gd name="T104" fmla="*/ 23 w 35"/>
                    <a:gd name="T105" fmla="*/ 27 h 51"/>
                    <a:gd name="T106" fmla="*/ 21 w 35"/>
                    <a:gd name="T107" fmla="*/ 26 h 51"/>
                    <a:gd name="T108" fmla="*/ 20 w 35"/>
                    <a:gd name="T109" fmla="*/ 25 h 51"/>
                    <a:gd name="T110" fmla="*/ 23 w 35"/>
                    <a:gd name="T111" fmla="*/ 24 h 51"/>
                    <a:gd name="T112" fmla="*/ 28 w 35"/>
                    <a:gd name="T113" fmla="*/ 26 h 51"/>
                    <a:gd name="T114" fmla="*/ 30 w 35"/>
                    <a:gd name="T115" fmla="*/ 27 h 51"/>
                    <a:gd name="T116" fmla="*/ 30 w 35"/>
                    <a:gd name="T117" fmla="*/ 21 h 51"/>
                    <a:gd name="T118" fmla="*/ 6 w 35"/>
                    <a:gd name="T119" fmla="*/ 18 h 51"/>
                    <a:gd name="T120" fmla="*/ 9 w 35"/>
                    <a:gd name="T121" fmla="*/ 7 h 51"/>
                    <a:gd name="T122" fmla="*/ 6 w 35"/>
                    <a:gd name="T123" fmla="*/ 9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5" h="51">
                      <a:moveTo>
                        <a:pt x="31" y="22"/>
                      </a:moveTo>
                      <a:cubicBezTo>
                        <a:pt x="32" y="22"/>
                        <a:pt x="32" y="22"/>
                        <a:pt x="33" y="24"/>
                      </a:cubicBezTo>
                      <a:cubicBezTo>
                        <a:pt x="34" y="25"/>
                        <a:pt x="34" y="25"/>
                        <a:pt x="34" y="25"/>
                      </a:cubicBezTo>
                      <a:cubicBezTo>
                        <a:pt x="34" y="25"/>
                        <a:pt x="34" y="25"/>
                        <a:pt x="34" y="25"/>
                      </a:cubicBezTo>
                      <a:cubicBezTo>
                        <a:pt x="34" y="26"/>
                        <a:pt x="34" y="26"/>
                        <a:pt x="34" y="26"/>
                      </a:cubicBezTo>
                      <a:cubicBezTo>
                        <a:pt x="34" y="26"/>
                        <a:pt x="34" y="26"/>
                        <a:pt x="34" y="26"/>
                      </a:cubicBezTo>
                      <a:cubicBezTo>
                        <a:pt x="35" y="26"/>
                        <a:pt x="35" y="26"/>
                        <a:pt x="35" y="26"/>
                      </a:cubicBezTo>
                      <a:cubicBezTo>
                        <a:pt x="35" y="26"/>
                        <a:pt x="35" y="26"/>
                        <a:pt x="35" y="26"/>
                      </a:cubicBezTo>
                      <a:cubicBezTo>
                        <a:pt x="35" y="25"/>
                        <a:pt x="35" y="25"/>
                        <a:pt x="35" y="25"/>
                      </a:cubicBezTo>
                      <a:cubicBezTo>
                        <a:pt x="35" y="25"/>
                        <a:pt x="33" y="24"/>
                        <a:pt x="33" y="24"/>
                      </a:cubicBezTo>
                      <a:cubicBezTo>
                        <a:pt x="33" y="23"/>
                        <a:pt x="33" y="23"/>
                        <a:pt x="33" y="23"/>
                      </a:cubicBezTo>
                      <a:cubicBezTo>
                        <a:pt x="33" y="23"/>
                        <a:pt x="33" y="23"/>
                        <a:pt x="33" y="23"/>
                      </a:cubicBezTo>
                      <a:cubicBezTo>
                        <a:pt x="33" y="23"/>
                        <a:pt x="33" y="23"/>
                        <a:pt x="34" y="23"/>
                      </a:cubicBezTo>
                      <a:cubicBezTo>
                        <a:pt x="34" y="23"/>
                        <a:pt x="34" y="23"/>
                        <a:pt x="34" y="23"/>
                      </a:cubicBezTo>
                      <a:cubicBezTo>
                        <a:pt x="34" y="21"/>
                        <a:pt x="34" y="21"/>
                        <a:pt x="34" y="21"/>
                      </a:cubicBezTo>
                      <a:cubicBezTo>
                        <a:pt x="34" y="21"/>
                        <a:pt x="34" y="21"/>
                        <a:pt x="32" y="19"/>
                      </a:cubicBezTo>
                      <a:cubicBezTo>
                        <a:pt x="32" y="18"/>
                        <a:pt x="32" y="18"/>
                        <a:pt x="32" y="18"/>
                      </a:cubicBezTo>
                      <a:cubicBezTo>
                        <a:pt x="32" y="18"/>
                        <a:pt x="32" y="18"/>
                        <a:pt x="32" y="18"/>
                      </a:cubicBezTo>
                      <a:cubicBezTo>
                        <a:pt x="32" y="17"/>
                        <a:pt x="32" y="17"/>
                        <a:pt x="32" y="17"/>
                      </a:cubicBezTo>
                      <a:cubicBezTo>
                        <a:pt x="32" y="17"/>
                        <a:pt x="32" y="17"/>
                        <a:pt x="32" y="17"/>
                      </a:cubicBezTo>
                      <a:cubicBezTo>
                        <a:pt x="32" y="17"/>
                        <a:pt x="32" y="15"/>
                        <a:pt x="31" y="15"/>
                      </a:cubicBezTo>
                      <a:cubicBezTo>
                        <a:pt x="31" y="14"/>
                        <a:pt x="31" y="14"/>
                        <a:pt x="31" y="14"/>
                      </a:cubicBezTo>
                      <a:cubicBezTo>
                        <a:pt x="31" y="14"/>
                        <a:pt x="31" y="14"/>
                        <a:pt x="31" y="14"/>
                      </a:cubicBezTo>
                      <a:cubicBezTo>
                        <a:pt x="30" y="13"/>
                        <a:pt x="30" y="13"/>
                        <a:pt x="30" y="13"/>
                      </a:cubicBezTo>
                      <a:cubicBezTo>
                        <a:pt x="30" y="13"/>
                        <a:pt x="30" y="13"/>
                        <a:pt x="30" y="13"/>
                      </a:cubicBezTo>
                      <a:cubicBezTo>
                        <a:pt x="29" y="12"/>
                        <a:pt x="29" y="12"/>
                        <a:pt x="29" y="12"/>
                      </a:cubicBezTo>
                      <a:cubicBezTo>
                        <a:pt x="29" y="12"/>
                        <a:pt x="29" y="12"/>
                        <a:pt x="29" y="12"/>
                      </a:cubicBezTo>
                      <a:cubicBezTo>
                        <a:pt x="29" y="12"/>
                        <a:pt x="29" y="12"/>
                        <a:pt x="29" y="12"/>
                      </a:cubicBezTo>
                      <a:cubicBezTo>
                        <a:pt x="29" y="12"/>
                        <a:pt x="29" y="12"/>
                        <a:pt x="29" y="12"/>
                      </a:cubicBezTo>
                      <a:cubicBezTo>
                        <a:pt x="29" y="11"/>
                        <a:pt x="29" y="11"/>
                        <a:pt x="29" y="11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8" y="12"/>
                        <a:pt x="28" y="12"/>
                        <a:pt x="28" y="12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8" y="10"/>
                        <a:pt x="28" y="10"/>
                        <a:pt x="28" y="10"/>
                      </a:cubicBezTo>
                      <a:cubicBezTo>
                        <a:pt x="28" y="10"/>
                        <a:pt x="28" y="10"/>
                        <a:pt x="28" y="10"/>
                      </a:cubicBezTo>
                      <a:cubicBezTo>
                        <a:pt x="30" y="11"/>
                        <a:pt x="30" y="11"/>
                        <a:pt x="30" y="11"/>
                      </a:cubicBezTo>
                      <a:cubicBezTo>
                        <a:pt x="30" y="11"/>
                        <a:pt x="30" y="11"/>
                        <a:pt x="29" y="10"/>
                      </a:cubicBezTo>
                      <a:cubicBezTo>
                        <a:pt x="28" y="10"/>
                        <a:pt x="28" y="10"/>
                        <a:pt x="28" y="10"/>
                      </a:cubicBezTo>
                      <a:cubicBezTo>
                        <a:pt x="27" y="8"/>
                        <a:pt x="27" y="8"/>
                        <a:pt x="27" y="8"/>
                      </a:cubicBezTo>
                      <a:cubicBezTo>
                        <a:pt x="27" y="8"/>
                        <a:pt x="27" y="8"/>
                        <a:pt x="27" y="8"/>
                      </a:cubicBezTo>
                      <a:cubicBezTo>
                        <a:pt x="27" y="8"/>
                        <a:pt x="26" y="7"/>
                        <a:pt x="25" y="6"/>
                      </a:cubicBezTo>
                      <a:cubicBezTo>
                        <a:pt x="24" y="6"/>
                        <a:pt x="24" y="6"/>
                        <a:pt x="24" y="6"/>
                      </a:cubicBezTo>
                      <a:cubicBezTo>
                        <a:pt x="24" y="6"/>
                        <a:pt x="24" y="6"/>
                        <a:pt x="24" y="6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5"/>
                        <a:pt x="22" y="5"/>
                        <a:pt x="22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3"/>
                        <a:pt x="21" y="3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1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3" y="4"/>
                        <a:pt x="23" y="4"/>
                        <a:pt x="24" y="4"/>
                      </a:cubicBezTo>
                      <a:cubicBezTo>
                        <a:pt x="24" y="4"/>
                        <a:pt x="23" y="3"/>
                        <a:pt x="21" y="2"/>
                      </a:cubicBezTo>
                      <a:cubicBezTo>
                        <a:pt x="19" y="1"/>
                        <a:pt x="18" y="1"/>
                        <a:pt x="17" y="1"/>
                      </a:cubicBezTo>
                      <a:cubicBezTo>
                        <a:pt x="17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8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6" y="3"/>
                        <a:pt x="6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9" y="6"/>
                        <a:pt x="9" y="6"/>
                        <a:pt x="10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8" y="6"/>
                        <a:pt x="7" y="6"/>
                        <a:pt x="7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6"/>
                        <a:pt x="6" y="6"/>
                        <a:pt x="5" y="7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0"/>
                        <a:pt x="6" y="11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5" y="11"/>
                        <a:pt x="4" y="12"/>
                        <a:pt x="4" y="12"/>
                      </a:cubicBezTo>
                      <a:cubicBezTo>
                        <a:pt x="4" y="12"/>
                        <a:pt x="3" y="12"/>
                        <a:pt x="3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1" y="15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1" y="20"/>
                        <a:pt x="1" y="20"/>
                      </a:cubicBezTo>
                      <a:cubicBezTo>
                        <a:pt x="1" y="20"/>
                        <a:pt x="2" y="20"/>
                        <a:pt x="2" y="19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3" y="19"/>
                        <a:pt x="3" y="20"/>
                        <a:pt x="3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0"/>
                        <a:pt x="4" y="18"/>
                        <a:pt x="4" y="18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4" y="17"/>
                        <a:pt x="4" y="17"/>
                      </a:cubicBezTo>
                      <a:cubicBezTo>
                        <a:pt x="4" y="17"/>
                        <a:pt x="4" y="17"/>
                        <a:pt x="5" y="17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3" y="21"/>
                        <a:pt x="3" y="21"/>
                        <a:pt x="3" y="20"/>
                      </a:cubicBezTo>
                      <a:cubicBezTo>
                        <a:pt x="3" y="20"/>
                        <a:pt x="3" y="19"/>
                        <a:pt x="2" y="20"/>
                      </a:cubicBezTo>
                      <a:cubicBezTo>
                        <a:pt x="2" y="20"/>
                        <a:pt x="2" y="21"/>
                        <a:pt x="2" y="21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2" y="26"/>
                        <a:pt x="2" y="2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2" y="31"/>
                        <a:pt x="2" y="31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4" y="29"/>
                        <a:pt x="3" y="28"/>
                        <a:pt x="3" y="27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5" y="25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6" y="26"/>
                        <a:pt x="6" y="26"/>
                        <a:pt x="7" y="26"/>
                      </a:cubicBezTo>
                      <a:cubicBezTo>
                        <a:pt x="7" y="26"/>
                        <a:pt x="7" y="27"/>
                        <a:pt x="8" y="27"/>
                      </a:cubicBezTo>
                      <a:cubicBezTo>
                        <a:pt x="8" y="27"/>
                        <a:pt x="8" y="26"/>
                        <a:pt x="8" y="26"/>
                      </a:cubicBezTo>
                      <a:cubicBezTo>
                        <a:pt x="8" y="25"/>
                        <a:pt x="6" y="26"/>
                        <a:pt x="6" y="25"/>
                      </a:cubicBezTo>
                      <a:cubicBezTo>
                        <a:pt x="6" y="24"/>
                        <a:pt x="6" y="24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9" y="26"/>
                        <a:pt x="9" y="25"/>
                        <a:pt x="9" y="26"/>
                      </a:cubicBezTo>
                      <a:cubicBezTo>
                        <a:pt x="9" y="26"/>
                        <a:pt x="9" y="26"/>
                        <a:pt x="9" y="26"/>
                      </a:cubicBez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11" y="25"/>
                        <a:pt x="11" y="26"/>
                        <a:pt x="12" y="26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12" y="25"/>
                        <a:pt x="12" y="25"/>
                        <a:pt x="13" y="25"/>
                      </a:cubicBezTo>
                      <a:cubicBezTo>
                        <a:pt x="14" y="25"/>
                        <a:pt x="14" y="26"/>
                        <a:pt x="14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cubicBezTo>
                        <a:pt x="12" y="28"/>
                        <a:pt x="12" y="28"/>
                        <a:pt x="12" y="28"/>
                      </a:cubicBezTo>
                      <a:cubicBezTo>
                        <a:pt x="11" y="28"/>
                        <a:pt x="11" y="28"/>
                        <a:pt x="11" y="28"/>
                      </a:cubicBezTo>
                      <a:cubicBezTo>
                        <a:pt x="11" y="28"/>
                        <a:pt x="10" y="28"/>
                        <a:pt x="10" y="29"/>
                      </a:cubicBezTo>
                      <a:cubicBezTo>
                        <a:pt x="10" y="29"/>
                        <a:pt x="10" y="29"/>
                        <a:pt x="10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7" y="28"/>
                        <a:pt x="7" y="28"/>
                        <a:pt x="7" y="28"/>
                      </a:cubicBezTo>
                      <a:cubicBezTo>
                        <a:pt x="6" y="28"/>
                        <a:pt x="5" y="29"/>
                        <a:pt x="4" y="29"/>
                      </a:cubicBezTo>
                      <a:cubicBezTo>
                        <a:pt x="4" y="30"/>
                        <a:pt x="4" y="30"/>
                        <a:pt x="3" y="30"/>
                      </a:cubicBezTo>
                      <a:cubicBezTo>
                        <a:pt x="3" y="31"/>
                        <a:pt x="2" y="30"/>
                        <a:pt x="2" y="31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2" y="33"/>
                        <a:pt x="2" y="34"/>
                        <a:pt x="2" y="35"/>
                      </a:cubicBezTo>
                      <a:cubicBezTo>
                        <a:pt x="1" y="35"/>
                        <a:pt x="1" y="35"/>
                        <a:pt x="1" y="37"/>
                      </a:cubicBezTo>
                      <a:cubicBezTo>
                        <a:pt x="1" y="37"/>
                        <a:pt x="2" y="38"/>
                        <a:pt x="2" y="38"/>
                      </a:cubicBezTo>
                      <a:cubicBezTo>
                        <a:pt x="2" y="38"/>
                        <a:pt x="2" y="39"/>
                        <a:pt x="2" y="39"/>
                      </a:cubicBez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3" y="42"/>
                        <a:pt x="3" y="42"/>
                        <a:pt x="3" y="42"/>
                      </a:cubicBezTo>
                      <a:cubicBezTo>
                        <a:pt x="4" y="42"/>
                        <a:pt x="4" y="42"/>
                        <a:pt x="4" y="42"/>
                      </a:cubicBez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5" y="42"/>
                        <a:pt x="7" y="43"/>
                        <a:pt x="7" y="43"/>
                      </a:cubicBezTo>
                      <a:cubicBezTo>
                        <a:pt x="8" y="43"/>
                        <a:pt x="8" y="43"/>
                        <a:pt x="8" y="43"/>
                      </a:cubicBezTo>
                      <a:cubicBezTo>
                        <a:pt x="8" y="42"/>
                        <a:pt x="8" y="42"/>
                        <a:pt x="8" y="42"/>
                      </a:cubicBezTo>
                      <a:cubicBezTo>
                        <a:pt x="9" y="42"/>
                        <a:pt x="9" y="42"/>
                        <a:pt x="9" y="42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11" y="41"/>
                        <a:pt x="11" y="41"/>
                        <a:pt x="11" y="41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3" y="42"/>
                        <a:pt x="13" y="42"/>
                        <a:pt x="13" y="42"/>
                      </a:cubicBezTo>
                      <a:cubicBezTo>
                        <a:pt x="13" y="43"/>
                        <a:pt x="13" y="43"/>
                        <a:pt x="13" y="43"/>
                      </a:cubicBezTo>
                      <a:cubicBezTo>
                        <a:pt x="14" y="44"/>
                        <a:pt x="15" y="44"/>
                        <a:pt x="16" y="45"/>
                      </a:cubicBezTo>
                      <a:cubicBezTo>
                        <a:pt x="16" y="45"/>
                        <a:pt x="15" y="47"/>
                        <a:pt x="17" y="48"/>
                      </a:cubicBezTo>
                      <a:cubicBezTo>
                        <a:pt x="17" y="48"/>
                        <a:pt x="18" y="49"/>
                        <a:pt x="18" y="49"/>
                      </a:cubicBezTo>
                      <a:cubicBezTo>
                        <a:pt x="20" y="51"/>
                        <a:pt x="20" y="51"/>
                        <a:pt x="20" y="51"/>
                      </a:cubicBezTo>
                      <a:cubicBezTo>
                        <a:pt x="20" y="51"/>
                        <a:pt x="20" y="51"/>
                        <a:pt x="21" y="51"/>
                      </a:cubicBezTo>
                      <a:cubicBezTo>
                        <a:pt x="23" y="50"/>
                        <a:pt x="23" y="50"/>
                        <a:pt x="23" y="50"/>
                      </a:cubicBezTo>
                      <a:cubicBezTo>
                        <a:pt x="24" y="46"/>
                        <a:pt x="23" y="45"/>
                        <a:pt x="23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44"/>
                        <a:pt x="24" y="44"/>
                        <a:pt x="24" y="43"/>
                      </a:cubicBezTo>
                      <a:cubicBezTo>
                        <a:pt x="24" y="43"/>
                        <a:pt x="24" y="43"/>
                        <a:pt x="24" y="42"/>
                      </a:cubicBezTo>
                      <a:cubicBezTo>
                        <a:pt x="24" y="41"/>
                        <a:pt x="23" y="41"/>
                        <a:pt x="22" y="40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cubicBezTo>
                        <a:pt x="22" y="38"/>
                        <a:pt x="23" y="36"/>
                        <a:pt x="23" y="36"/>
                      </a:cubicBezTo>
                      <a:cubicBezTo>
                        <a:pt x="23" y="35"/>
                        <a:pt x="23" y="35"/>
                        <a:pt x="23" y="35"/>
                      </a:cubicBezTo>
                      <a:cubicBezTo>
                        <a:pt x="23" y="34"/>
                        <a:pt x="23" y="33"/>
                        <a:pt x="23" y="32"/>
                      </a:cubicBezTo>
                      <a:cubicBezTo>
                        <a:pt x="23" y="33"/>
                        <a:pt x="23" y="33"/>
                        <a:pt x="23" y="33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31"/>
                        <a:pt x="23" y="31"/>
                        <a:pt x="23" y="31"/>
                      </a:cubicBezTo>
                      <a:cubicBezTo>
                        <a:pt x="23" y="31"/>
                        <a:pt x="23" y="31"/>
                        <a:pt x="23" y="31"/>
                      </a:cubicBezTo>
                      <a:cubicBezTo>
                        <a:pt x="22" y="32"/>
                        <a:pt x="22" y="32"/>
                        <a:pt x="22" y="32"/>
                      </a:cubicBezTo>
                      <a:cubicBezTo>
                        <a:pt x="22" y="32"/>
                        <a:pt x="21" y="33"/>
                        <a:pt x="21" y="33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19" y="32"/>
                        <a:pt x="19" y="32"/>
                        <a:pt x="19" y="32"/>
                      </a:cubicBezTo>
                      <a:cubicBezTo>
                        <a:pt x="19" y="32"/>
                        <a:pt x="19" y="32"/>
                        <a:pt x="19" y="32"/>
                      </a:cubicBezTo>
                      <a:cubicBezTo>
                        <a:pt x="18" y="31"/>
                        <a:pt x="18" y="31"/>
                        <a:pt x="18" y="31"/>
                      </a:cubicBezTo>
                      <a:cubicBezTo>
                        <a:pt x="18" y="31"/>
                        <a:pt x="17" y="30"/>
                        <a:pt x="17" y="30"/>
                      </a:cubicBezTo>
                      <a:cubicBezTo>
                        <a:pt x="17" y="29"/>
                        <a:pt x="16" y="29"/>
                        <a:pt x="15" y="28"/>
                      </a:cubicBezTo>
                      <a:cubicBezTo>
                        <a:pt x="15" y="28"/>
                        <a:pt x="15" y="28"/>
                        <a:pt x="15" y="28"/>
                      </a:cubicBezTo>
                      <a:cubicBezTo>
                        <a:pt x="15" y="28"/>
                        <a:pt x="16" y="28"/>
                        <a:pt x="16" y="28"/>
                      </a:cubicBezTo>
                      <a:cubicBezTo>
                        <a:pt x="17" y="29"/>
                        <a:pt x="17" y="29"/>
                        <a:pt x="17" y="29"/>
                      </a:cubicBezTo>
                      <a:cubicBezTo>
                        <a:pt x="17" y="29"/>
                        <a:pt x="18" y="30"/>
                        <a:pt x="19" y="30"/>
                      </a:cubicBezTo>
                      <a:cubicBezTo>
                        <a:pt x="19" y="30"/>
                        <a:pt x="19" y="30"/>
                        <a:pt x="19" y="30"/>
                      </a:cubicBezTo>
                      <a:cubicBezTo>
                        <a:pt x="20" y="31"/>
                        <a:pt x="20" y="31"/>
                        <a:pt x="20" y="31"/>
                      </a:cubicBezTo>
                      <a:cubicBezTo>
                        <a:pt x="21" y="32"/>
                        <a:pt x="21" y="32"/>
                        <a:pt x="21" y="32"/>
                      </a:cubicBezTo>
                      <a:cubicBezTo>
                        <a:pt x="21" y="32"/>
                        <a:pt x="22" y="31"/>
                        <a:pt x="22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23" y="29"/>
                        <a:pt x="23" y="28"/>
                        <a:pt x="23" y="28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cubicBezTo>
                        <a:pt x="23" y="26"/>
                        <a:pt x="23" y="26"/>
                        <a:pt x="23" y="26"/>
                      </a:cubicBezTo>
                      <a:cubicBezTo>
                        <a:pt x="23" y="26"/>
                        <a:pt x="23" y="26"/>
                        <a:pt x="23" y="26"/>
                      </a:cubicBezTo>
                      <a:cubicBezTo>
                        <a:pt x="23" y="26"/>
                        <a:pt x="23" y="26"/>
                        <a:pt x="23" y="26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1" y="26"/>
                        <a:pt x="21" y="26"/>
                        <a:pt x="21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19" y="26"/>
                        <a:pt x="19" y="25"/>
                        <a:pt x="19" y="25"/>
                      </a:cubicBezTo>
                      <a:cubicBezTo>
                        <a:pt x="18" y="25"/>
                        <a:pt x="18" y="25"/>
                        <a:pt x="18" y="25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20" y="25"/>
                        <a:pt x="20" y="25"/>
                        <a:pt x="20" y="25"/>
                      </a:cubicBezTo>
                      <a:cubicBezTo>
                        <a:pt x="20" y="25"/>
                        <a:pt x="20" y="25"/>
                        <a:pt x="20" y="25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3" y="25"/>
                        <a:pt x="23" y="25"/>
                        <a:pt x="23" y="25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4" y="24"/>
                        <a:pt x="24" y="24"/>
                        <a:pt x="24" y="23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4"/>
                        <a:pt x="25" y="24"/>
                        <a:pt x="26" y="24"/>
                      </a:cubicBezTo>
                      <a:cubicBezTo>
                        <a:pt x="27" y="25"/>
                        <a:pt x="27" y="26"/>
                        <a:pt x="28" y="26"/>
                      </a:cubicBezTo>
                      <a:cubicBezTo>
                        <a:pt x="28" y="27"/>
                        <a:pt x="29" y="27"/>
                        <a:pt x="29" y="28"/>
                      </a:cubicBezTo>
                      <a:cubicBezTo>
                        <a:pt x="30" y="28"/>
                        <a:pt x="30" y="28"/>
                        <a:pt x="30" y="28"/>
                      </a:cubicBezTo>
                      <a:cubicBezTo>
                        <a:pt x="30" y="28"/>
                        <a:pt x="30" y="28"/>
                        <a:pt x="30" y="28"/>
                      </a:cubicBezTo>
                      <a:cubicBezTo>
                        <a:pt x="30" y="27"/>
                        <a:pt x="30" y="27"/>
                        <a:pt x="30" y="27"/>
                      </a:cubicBezTo>
                      <a:cubicBezTo>
                        <a:pt x="30" y="27"/>
                        <a:pt x="30" y="27"/>
                        <a:pt x="30" y="27"/>
                      </a:cubicBezTo>
                      <a:cubicBezTo>
                        <a:pt x="30" y="27"/>
                        <a:pt x="30" y="27"/>
                        <a:pt x="30" y="27"/>
                      </a:cubicBezTo>
                      <a:cubicBezTo>
                        <a:pt x="29" y="25"/>
                        <a:pt x="29" y="25"/>
                        <a:pt x="29" y="25"/>
                      </a:cubicBezTo>
                      <a:cubicBezTo>
                        <a:pt x="29" y="24"/>
                        <a:pt x="29" y="24"/>
                        <a:pt x="29" y="23"/>
                      </a:cubicBezTo>
                      <a:cubicBezTo>
                        <a:pt x="29" y="23"/>
                        <a:pt x="29" y="22"/>
                        <a:pt x="29" y="21"/>
                      </a:cubicBezTo>
                      <a:cubicBezTo>
                        <a:pt x="29" y="21"/>
                        <a:pt x="29" y="21"/>
                        <a:pt x="29" y="21"/>
                      </a:cubicBezTo>
                      <a:cubicBezTo>
                        <a:pt x="29" y="21"/>
                        <a:pt x="29" y="21"/>
                        <a:pt x="29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lose/>
                      <a:moveTo>
                        <a:pt x="6" y="18"/>
                      </a:move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6" y="18"/>
                        <a:pt x="6" y="18"/>
                        <a:pt x="6" y="18"/>
                      </a:cubicBezTo>
                      <a:close/>
                      <a:moveTo>
                        <a:pt x="11" y="8"/>
                      </a:move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10" y="7"/>
                        <a:pt x="9" y="7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9" y="7"/>
                        <a:pt x="10" y="8"/>
                        <a:pt x="11" y="8"/>
                      </a:cubicBezTo>
                      <a:close/>
                      <a:moveTo>
                        <a:pt x="6" y="9"/>
                      </a:move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lose/>
                    </a:path>
                  </a:pathLst>
                </a:custGeom>
                <a:solidFill>
                  <a:srgbClr val="1491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02" name="Freeform 10561">
                  <a:extLst>
                    <a:ext uri="{FF2B5EF4-FFF2-40B4-BE49-F238E27FC236}">
                      <a16:creationId xmlns:a16="http://schemas.microsoft.com/office/drawing/2014/main" id="{EE90AF31-C642-41E8-9AB4-160ACED79AA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45" y="1731"/>
                  <a:ext cx="74" cy="121"/>
                </a:xfrm>
                <a:custGeom>
                  <a:avLst/>
                  <a:gdLst>
                    <a:gd name="T0" fmla="*/ 27 w 31"/>
                    <a:gd name="T1" fmla="*/ 47 h 51"/>
                    <a:gd name="T2" fmla="*/ 26 w 31"/>
                    <a:gd name="T3" fmla="*/ 39 h 51"/>
                    <a:gd name="T4" fmla="*/ 12 w 31"/>
                    <a:gd name="T5" fmla="*/ 35 h 51"/>
                    <a:gd name="T6" fmla="*/ 7 w 31"/>
                    <a:gd name="T7" fmla="*/ 31 h 51"/>
                    <a:gd name="T8" fmla="*/ 6 w 31"/>
                    <a:gd name="T9" fmla="*/ 28 h 51"/>
                    <a:gd name="T10" fmla="*/ 8 w 31"/>
                    <a:gd name="T11" fmla="*/ 30 h 51"/>
                    <a:gd name="T12" fmla="*/ 10 w 31"/>
                    <a:gd name="T13" fmla="*/ 22 h 51"/>
                    <a:gd name="T14" fmla="*/ 11 w 31"/>
                    <a:gd name="T15" fmla="*/ 17 h 51"/>
                    <a:gd name="T16" fmla="*/ 6 w 31"/>
                    <a:gd name="T17" fmla="*/ 17 h 51"/>
                    <a:gd name="T18" fmla="*/ 6 w 31"/>
                    <a:gd name="T19" fmla="*/ 12 h 51"/>
                    <a:gd name="T20" fmla="*/ 7 w 31"/>
                    <a:gd name="T21" fmla="*/ 11 h 51"/>
                    <a:gd name="T22" fmla="*/ 9 w 31"/>
                    <a:gd name="T23" fmla="*/ 12 h 51"/>
                    <a:gd name="T24" fmla="*/ 10 w 31"/>
                    <a:gd name="T25" fmla="*/ 11 h 51"/>
                    <a:gd name="T26" fmla="*/ 10 w 31"/>
                    <a:gd name="T27" fmla="*/ 9 h 51"/>
                    <a:gd name="T28" fmla="*/ 9 w 31"/>
                    <a:gd name="T29" fmla="*/ 7 h 51"/>
                    <a:gd name="T30" fmla="*/ 8 w 31"/>
                    <a:gd name="T31" fmla="*/ 6 h 51"/>
                    <a:gd name="T32" fmla="*/ 10 w 31"/>
                    <a:gd name="T33" fmla="*/ 3 h 51"/>
                    <a:gd name="T34" fmla="*/ 12 w 31"/>
                    <a:gd name="T35" fmla="*/ 1 h 51"/>
                    <a:gd name="T36" fmla="*/ 12 w 31"/>
                    <a:gd name="T37" fmla="*/ 0 h 51"/>
                    <a:gd name="T38" fmla="*/ 11 w 31"/>
                    <a:gd name="T39" fmla="*/ 1 h 51"/>
                    <a:gd name="T40" fmla="*/ 10 w 31"/>
                    <a:gd name="T41" fmla="*/ 1 h 51"/>
                    <a:gd name="T42" fmla="*/ 10 w 31"/>
                    <a:gd name="T43" fmla="*/ 2 h 51"/>
                    <a:gd name="T44" fmla="*/ 9 w 31"/>
                    <a:gd name="T45" fmla="*/ 3 h 51"/>
                    <a:gd name="T46" fmla="*/ 9 w 31"/>
                    <a:gd name="T47" fmla="*/ 3 h 51"/>
                    <a:gd name="T48" fmla="*/ 9 w 31"/>
                    <a:gd name="T49" fmla="*/ 3 h 51"/>
                    <a:gd name="T50" fmla="*/ 8 w 31"/>
                    <a:gd name="T51" fmla="*/ 3 h 51"/>
                    <a:gd name="T52" fmla="*/ 7 w 31"/>
                    <a:gd name="T53" fmla="*/ 3 h 51"/>
                    <a:gd name="T54" fmla="*/ 6 w 31"/>
                    <a:gd name="T55" fmla="*/ 4 h 51"/>
                    <a:gd name="T56" fmla="*/ 6 w 31"/>
                    <a:gd name="T57" fmla="*/ 5 h 51"/>
                    <a:gd name="T58" fmla="*/ 6 w 31"/>
                    <a:gd name="T59" fmla="*/ 4 h 51"/>
                    <a:gd name="T60" fmla="*/ 5 w 31"/>
                    <a:gd name="T61" fmla="*/ 5 h 51"/>
                    <a:gd name="T62" fmla="*/ 4 w 31"/>
                    <a:gd name="T63" fmla="*/ 7 h 51"/>
                    <a:gd name="T64" fmla="*/ 4 w 31"/>
                    <a:gd name="T65" fmla="*/ 7 h 51"/>
                    <a:gd name="T66" fmla="*/ 3 w 31"/>
                    <a:gd name="T67" fmla="*/ 6 h 51"/>
                    <a:gd name="T68" fmla="*/ 4 w 31"/>
                    <a:gd name="T69" fmla="*/ 5 h 51"/>
                    <a:gd name="T70" fmla="*/ 3 w 31"/>
                    <a:gd name="T71" fmla="*/ 7 h 51"/>
                    <a:gd name="T72" fmla="*/ 3 w 31"/>
                    <a:gd name="T73" fmla="*/ 7 h 51"/>
                    <a:gd name="T74" fmla="*/ 3 w 31"/>
                    <a:gd name="T75" fmla="*/ 7 h 51"/>
                    <a:gd name="T76" fmla="*/ 2 w 31"/>
                    <a:gd name="T77" fmla="*/ 8 h 51"/>
                    <a:gd name="T78" fmla="*/ 2 w 31"/>
                    <a:gd name="T79" fmla="*/ 9 h 51"/>
                    <a:gd name="T80" fmla="*/ 1 w 31"/>
                    <a:gd name="T81" fmla="*/ 12 h 51"/>
                    <a:gd name="T82" fmla="*/ 1 w 31"/>
                    <a:gd name="T83" fmla="*/ 12 h 51"/>
                    <a:gd name="T84" fmla="*/ 1 w 31"/>
                    <a:gd name="T85" fmla="*/ 13 h 51"/>
                    <a:gd name="T86" fmla="*/ 1 w 31"/>
                    <a:gd name="T87" fmla="*/ 12 h 51"/>
                    <a:gd name="T88" fmla="*/ 7 w 31"/>
                    <a:gd name="T89" fmla="*/ 34 h 51"/>
                    <a:gd name="T90" fmla="*/ 14 w 31"/>
                    <a:gd name="T91" fmla="*/ 41 h 51"/>
                    <a:gd name="T92" fmla="*/ 31 w 31"/>
                    <a:gd name="T93" fmla="*/ 51 h 51"/>
                    <a:gd name="T94" fmla="*/ 8 w 31"/>
                    <a:gd name="T95" fmla="*/ 9 h 51"/>
                    <a:gd name="T96" fmla="*/ 8 w 31"/>
                    <a:gd name="T97" fmla="*/ 8 h 51"/>
                    <a:gd name="T98" fmla="*/ 7 w 31"/>
                    <a:gd name="T99" fmla="*/ 8 h 51"/>
                    <a:gd name="T100" fmla="*/ 9 w 31"/>
                    <a:gd name="T101" fmla="*/ 9 h 51"/>
                    <a:gd name="T102" fmla="*/ 7 w 31"/>
                    <a:gd name="T103" fmla="*/ 6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1" h="51">
                      <a:moveTo>
                        <a:pt x="27" y="48"/>
                      </a:moveTo>
                      <a:cubicBezTo>
                        <a:pt x="27" y="48"/>
                        <a:pt x="27" y="48"/>
                        <a:pt x="26" y="47"/>
                      </a:cubicBezTo>
                      <a:cubicBezTo>
                        <a:pt x="27" y="47"/>
                        <a:pt x="27" y="47"/>
                        <a:pt x="27" y="47"/>
                      </a:cubicBezTo>
                      <a:cubicBezTo>
                        <a:pt x="27" y="47"/>
                        <a:pt x="27" y="47"/>
                        <a:pt x="27" y="47"/>
                      </a:cubicBezTo>
                      <a:cubicBezTo>
                        <a:pt x="27" y="46"/>
                        <a:pt x="27" y="46"/>
                        <a:pt x="27" y="46"/>
                      </a:cubicBezTo>
                      <a:cubicBezTo>
                        <a:pt x="27" y="46"/>
                        <a:pt x="26" y="45"/>
                        <a:pt x="26" y="45"/>
                      </a:cubicBezTo>
                      <a:cubicBezTo>
                        <a:pt x="26" y="44"/>
                        <a:pt x="27" y="44"/>
                        <a:pt x="27" y="44"/>
                      </a:cubicBezTo>
                      <a:cubicBezTo>
                        <a:pt x="26" y="39"/>
                        <a:pt x="26" y="39"/>
                        <a:pt x="26" y="39"/>
                      </a:cubicBezTo>
                      <a:cubicBezTo>
                        <a:pt x="25" y="37"/>
                        <a:pt x="20" y="38"/>
                        <a:pt x="20" y="38"/>
                      </a:cubicBezTo>
                      <a:cubicBezTo>
                        <a:pt x="20" y="37"/>
                        <a:pt x="20" y="36"/>
                        <a:pt x="14" y="35"/>
                      </a:cubicBezTo>
                      <a:cubicBezTo>
                        <a:pt x="14" y="35"/>
                        <a:pt x="14" y="35"/>
                        <a:pt x="12" y="35"/>
                      </a:cubicBezTo>
                      <a:cubicBezTo>
                        <a:pt x="12" y="35"/>
                        <a:pt x="12" y="35"/>
                        <a:pt x="12" y="35"/>
                      </a:cubicBezTo>
                      <a:cubicBezTo>
                        <a:pt x="12" y="35"/>
                        <a:pt x="12" y="35"/>
                        <a:pt x="12" y="35"/>
                      </a:cubicBezTo>
                      <a:cubicBezTo>
                        <a:pt x="11" y="36"/>
                        <a:pt x="11" y="36"/>
                        <a:pt x="11" y="36"/>
                      </a:cubicBezTo>
                      <a:cubicBezTo>
                        <a:pt x="10" y="35"/>
                        <a:pt x="10" y="34"/>
                        <a:pt x="9" y="34"/>
                      </a:cubicBezTo>
                      <a:cubicBezTo>
                        <a:pt x="8" y="33"/>
                        <a:pt x="8" y="32"/>
                        <a:pt x="7" y="31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7" y="33"/>
                        <a:pt x="7" y="33"/>
                        <a:pt x="7" y="33"/>
                      </a:cubicBezTo>
                      <a:cubicBezTo>
                        <a:pt x="7" y="32"/>
                        <a:pt x="4" y="31"/>
                        <a:pt x="5" y="28"/>
                      </a:cubicBezTo>
                      <a:cubicBezTo>
                        <a:pt x="6" y="28"/>
                        <a:pt x="6" y="28"/>
                        <a:pt x="6" y="28"/>
                      </a:cubicBezTo>
                      <a:cubicBezTo>
                        <a:pt x="6" y="28"/>
                        <a:pt x="6" y="28"/>
                        <a:pt x="6" y="28"/>
                      </a:cubicBezTo>
                      <a:cubicBezTo>
                        <a:pt x="7" y="28"/>
                        <a:pt x="7" y="28"/>
                        <a:pt x="8" y="30"/>
                      </a:cubicBezTo>
                      <a:cubicBezTo>
                        <a:pt x="8" y="30"/>
                        <a:pt x="8" y="30"/>
                        <a:pt x="8" y="30"/>
                      </a:cubicBezTo>
                      <a:cubicBezTo>
                        <a:pt x="8" y="30"/>
                        <a:pt x="8" y="30"/>
                        <a:pt x="8" y="30"/>
                      </a:cubicBezTo>
                      <a:cubicBezTo>
                        <a:pt x="8" y="29"/>
                        <a:pt x="7" y="28"/>
                        <a:pt x="7" y="27"/>
                      </a:cubicBezTo>
                      <a:cubicBezTo>
                        <a:pt x="7" y="26"/>
                        <a:pt x="8" y="26"/>
                        <a:pt x="8" y="25"/>
                      </a:cubicBezTo>
                      <a:cubicBezTo>
                        <a:pt x="8" y="24"/>
                        <a:pt x="9" y="23"/>
                        <a:pt x="9" y="21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10" y="21"/>
                        <a:pt x="11" y="20"/>
                        <a:pt x="11" y="20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9" y="19"/>
                        <a:pt x="10" y="19"/>
                        <a:pt x="10" y="18"/>
                      </a:cubicBezTo>
                      <a:cubicBezTo>
                        <a:pt x="10" y="18"/>
                        <a:pt x="10" y="18"/>
                        <a:pt x="11" y="17"/>
                      </a:cubicBezTo>
                      <a:cubicBezTo>
                        <a:pt x="11" y="17"/>
                        <a:pt x="9" y="13"/>
                        <a:pt x="9" y="13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6" y="12"/>
                        <a:pt x="6" y="16"/>
                        <a:pt x="6" y="17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4"/>
                        <a:pt x="6" y="12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0" y="12"/>
                        <a:pt x="10" y="11"/>
                        <a:pt x="10" y="11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9" y="6"/>
                        <a:pt x="9" y="5"/>
                        <a:pt x="9" y="5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3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3" y="5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1" y="10"/>
                      </a:cubicBezTo>
                      <a:cubicBezTo>
                        <a:pt x="1" y="11"/>
                        <a:pt x="1" y="11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" y="19"/>
                        <a:pt x="0" y="26"/>
                        <a:pt x="3" y="30"/>
                      </a:cubicBezTo>
                      <a:cubicBezTo>
                        <a:pt x="3" y="30"/>
                        <a:pt x="3" y="30"/>
                        <a:pt x="3" y="29"/>
                      </a:cubicBezTo>
                      <a:cubicBezTo>
                        <a:pt x="5" y="33"/>
                        <a:pt x="5" y="33"/>
                        <a:pt x="7" y="34"/>
                      </a:cubicBezTo>
                      <a:cubicBezTo>
                        <a:pt x="7" y="33"/>
                        <a:pt x="9" y="36"/>
                        <a:pt x="9" y="36"/>
                      </a:cubicBezTo>
                      <a:cubicBezTo>
                        <a:pt x="10" y="37"/>
                        <a:pt x="11" y="37"/>
                        <a:pt x="12" y="38"/>
                      </a:cubicBezTo>
                      <a:cubicBezTo>
                        <a:pt x="13" y="39"/>
                        <a:pt x="13" y="40"/>
                        <a:pt x="13" y="41"/>
                      </a:cubicBezTo>
                      <a:cubicBezTo>
                        <a:pt x="14" y="41"/>
                        <a:pt x="14" y="41"/>
                        <a:pt x="14" y="41"/>
                      </a:cubicBezTo>
                      <a:cubicBezTo>
                        <a:pt x="16" y="43"/>
                        <a:pt x="19" y="44"/>
                        <a:pt x="21" y="46"/>
                      </a:cubicBezTo>
                      <a:cubicBezTo>
                        <a:pt x="23" y="48"/>
                        <a:pt x="26" y="50"/>
                        <a:pt x="30" y="51"/>
                      </a:cubicBezTo>
                      <a:cubicBezTo>
                        <a:pt x="31" y="51"/>
                        <a:pt x="31" y="51"/>
                        <a:pt x="31" y="51"/>
                      </a:cubicBezTo>
                      <a:cubicBezTo>
                        <a:pt x="31" y="51"/>
                        <a:pt x="31" y="51"/>
                        <a:pt x="31" y="51"/>
                      </a:cubicBezTo>
                      <a:cubicBezTo>
                        <a:pt x="31" y="50"/>
                        <a:pt x="31" y="50"/>
                        <a:pt x="31" y="50"/>
                      </a:cubicBezTo>
                      <a:cubicBezTo>
                        <a:pt x="28" y="50"/>
                        <a:pt x="27" y="49"/>
                        <a:pt x="27" y="48"/>
                      </a:cubicBezTo>
                      <a:close/>
                      <a:moveTo>
                        <a:pt x="8" y="9"/>
                      </a:move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8"/>
                        <a:pt x="8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lnTo>
                        <a:pt x="8" y="9"/>
                      </a:lnTo>
                      <a:close/>
                      <a:moveTo>
                        <a:pt x="7" y="8"/>
                      </a:move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lose/>
                      <a:moveTo>
                        <a:pt x="8" y="9"/>
                      </a:move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9" y="10"/>
                        <a:pt x="9" y="10"/>
                        <a:pt x="8" y="9"/>
                      </a:cubicBezTo>
                      <a:close/>
                      <a:moveTo>
                        <a:pt x="7" y="6"/>
                      </a:move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lnTo>
                        <a:pt x="7" y="6"/>
                      </a:lnTo>
                      <a:close/>
                    </a:path>
                  </a:pathLst>
                </a:custGeom>
                <a:solidFill>
                  <a:srgbClr val="1491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03" name="Freeform 10562">
                  <a:extLst>
                    <a:ext uri="{FF2B5EF4-FFF2-40B4-BE49-F238E27FC236}">
                      <a16:creationId xmlns:a16="http://schemas.microsoft.com/office/drawing/2014/main" id="{C250E22B-9FCB-4CC7-BDA2-CCD9A5292B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9" y="1728"/>
                  <a:ext cx="19" cy="31"/>
                </a:xfrm>
                <a:custGeom>
                  <a:avLst/>
                  <a:gdLst>
                    <a:gd name="T0" fmla="*/ 7 w 8"/>
                    <a:gd name="T1" fmla="*/ 7 h 13"/>
                    <a:gd name="T2" fmla="*/ 7 w 8"/>
                    <a:gd name="T3" fmla="*/ 6 h 13"/>
                    <a:gd name="T4" fmla="*/ 6 w 8"/>
                    <a:gd name="T5" fmla="*/ 6 h 13"/>
                    <a:gd name="T6" fmla="*/ 6 w 8"/>
                    <a:gd name="T7" fmla="*/ 6 h 13"/>
                    <a:gd name="T8" fmla="*/ 7 w 8"/>
                    <a:gd name="T9" fmla="*/ 6 h 13"/>
                    <a:gd name="T10" fmla="*/ 7 w 8"/>
                    <a:gd name="T11" fmla="*/ 6 h 13"/>
                    <a:gd name="T12" fmla="*/ 7 w 8"/>
                    <a:gd name="T13" fmla="*/ 6 h 13"/>
                    <a:gd name="T14" fmla="*/ 7 w 8"/>
                    <a:gd name="T15" fmla="*/ 5 h 13"/>
                    <a:gd name="T16" fmla="*/ 7 w 8"/>
                    <a:gd name="T17" fmla="*/ 5 h 13"/>
                    <a:gd name="T18" fmla="*/ 7 w 8"/>
                    <a:gd name="T19" fmla="*/ 4 h 13"/>
                    <a:gd name="T20" fmla="*/ 8 w 8"/>
                    <a:gd name="T21" fmla="*/ 3 h 13"/>
                    <a:gd name="T22" fmla="*/ 7 w 8"/>
                    <a:gd name="T23" fmla="*/ 2 h 13"/>
                    <a:gd name="T24" fmla="*/ 8 w 8"/>
                    <a:gd name="T25" fmla="*/ 1 h 13"/>
                    <a:gd name="T26" fmla="*/ 8 w 8"/>
                    <a:gd name="T27" fmla="*/ 0 h 13"/>
                    <a:gd name="T28" fmla="*/ 7 w 8"/>
                    <a:gd name="T29" fmla="*/ 1 h 13"/>
                    <a:gd name="T30" fmla="*/ 7 w 8"/>
                    <a:gd name="T31" fmla="*/ 1 h 13"/>
                    <a:gd name="T32" fmla="*/ 6 w 8"/>
                    <a:gd name="T33" fmla="*/ 1 h 13"/>
                    <a:gd name="T34" fmla="*/ 7 w 8"/>
                    <a:gd name="T35" fmla="*/ 0 h 13"/>
                    <a:gd name="T36" fmla="*/ 6 w 8"/>
                    <a:gd name="T37" fmla="*/ 0 h 13"/>
                    <a:gd name="T38" fmla="*/ 6 w 8"/>
                    <a:gd name="T39" fmla="*/ 0 h 13"/>
                    <a:gd name="T40" fmla="*/ 6 w 8"/>
                    <a:gd name="T41" fmla="*/ 0 h 13"/>
                    <a:gd name="T42" fmla="*/ 5 w 8"/>
                    <a:gd name="T43" fmla="*/ 1 h 13"/>
                    <a:gd name="T44" fmla="*/ 5 w 8"/>
                    <a:gd name="T45" fmla="*/ 1 h 13"/>
                    <a:gd name="T46" fmla="*/ 4 w 8"/>
                    <a:gd name="T47" fmla="*/ 1 h 13"/>
                    <a:gd name="T48" fmla="*/ 4 w 8"/>
                    <a:gd name="T49" fmla="*/ 2 h 13"/>
                    <a:gd name="T50" fmla="*/ 4 w 8"/>
                    <a:gd name="T51" fmla="*/ 2 h 13"/>
                    <a:gd name="T52" fmla="*/ 4 w 8"/>
                    <a:gd name="T53" fmla="*/ 1 h 13"/>
                    <a:gd name="T54" fmla="*/ 3 w 8"/>
                    <a:gd name="T55" fmla="*/ 2 h 13"/>
                    <a:gd name="T56" fmla="*/ 3 w 8"/>
                    <a:gd name="T57" fmla="*/ 2 h 13"/>
                    <a:gd name="T58" fmla="*/ 3 w 8"/>
                    <a:gd name="T59" fmla="*/ 2 h 13"/>
                    <a:gd name="T60" fmla="*/ 3 w 8"/>
                    <a:gd name="T61" fmla="*/ 2 h 13"/>
                    <a:gd name="T62" fmla="*/ 3 w 8"/>
                    <a:gd name="T63" fmla="*/ 2 h 13"/>
                    <a:gd name="T64" fmla="*/ 3 w 8"/>
                    <a:gd name="T65" fmla="*/ 2 h 13"/>
                    <a:gd name="T66" fmla="*/ 2 w 8"/>
                    <a:gd name="T67" fmla="*/ 2 h 13"/>
                    <a:gd name="T68" fmla="*/ 2 w 8"/>
                    <a:gd name="T69" fmla="*/ 2 h 13"/>
                    <a:gd name="T70" fmla="*/ 2 w 8"/>
                    <a:gd name="T71" fmla="*/ 3 h 13"/>
                    <a:gd name="T72" fmla="*/ 1 w 8"/>
                    <a:gd name="T73" fmla="*/ 4 h 13"/>
                    <a:gd name="T74" fmla="*/ 0 w 8"/>
                    <a:gd name="T75" fmla="*/ 5 h 13"/>
                    <a:gd name="T76" fmla="*/ 0 w 8"/>
                    <a:gd name="T77" fmla="*/ 5 h 13"/>
                    <a:gd name="T78" fmla="*/ 0 w 8"/>
                    <a:gd name="T79" fmla="*/ 6 h 13"/>
                    <a:gd name="T80" fmla="*/ 1 w 8"/>
                    <a:gd name="T81" fmla="*/ 6 h 13"/>
                    <a:gd name="T82" fmla="*/ 1 w 8"/>
                    <a:gd name="T83" fmla="*/ 6 h 13"/>
                    <a:gd name="T84" fmla="*/ 1 w 8"/>
                    <a:gd name="T85" fmla="*/ 6 h 13"/>
                    <a:gd name="T86" fmla="*/ 2 w 8"/>
                    <a:gd name="T87" fmla="*/ 6 h 13"/>
                    <a:gd name="T88" fmla="*/ 2 w 8"/>
                    <a:gd name="T89" fmla="*/ 7 h 13"/>
                    <a:gd name="T90" fmla="*/ 2 w 8"/>
                    <a:gd name="T91" fmla="*/ 8 h 13"/>
                    <a:gd name="T92" fmla="*/ 2 w 8"/>
                    <a:gd name="T93" fmla="*/ 8 h 13"/>
                    <a:gd name="T94" fmla="*/ 2 w 8"/>
                    <a:gd name="T95" fmla="*/ 8 h 13"/>
                    <a:gd name="T96" fmla="*/ 2 w 8"/>
                    <a:gd name="T97" fmla="*/ 9 h 13"/>
                    <a:gd name="T98" fmla="*/ 2 w 8"/>
                    <a:gd name="T99" fmla="*/ 9 h 13"/>
                    <a:gd name="T100" fmla="*/ 2 w 8"/>
                    <a:gd name="T101" fmla="*/ 11 h 13"/>
                    <a:gd name="T102" fmla="*/ 2 w 8"/>
                    <a:gd name="T103" fmla="*/ 13 h 13"/>
                    <a:gd name="T104" fmla="*/ 3 w 8"/>
                    <a:gd name="T105" fmla="*/ 13 h 13"/>
                    <a:gd name="T106" fmla="*/ 3 w 8"/>
                    <a:gd name="T107" fmla="*/ 13 h 13"/>
                    <a:gd name="T108" fmla="*/ 3 w 8"/>
                    <a:gd name="T109" fmla="*/ 13 h 13"/>
                    <a:gd name="T110" fmla="*/ 4 w 8"/>
                    <a:gd name="T111" fmla="*/ 12 h 13"/>
                    <a:gd name="T112" fmla="*/ 5 w 8"/>
                    <a:gd name="T113" fmla="*/ 10 h 13"/>
                    <a:gd name="T114" fmla="*/ 5 w 8"/>
                    <a:gd name="T115" fmla="*/ 9 h 13"/>
                    <a:gd name="T116" fmla="*/ 6 w 8"/>
                    <a:gd name="T117" fmla="*/ 8 h 13"/>
                    <a:gd name="T118" fmla="*/ 7 w 8"/>
                    <a:gd name="T11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" h="13">
                      <a:moveTo>
                        <a:pt x="7" y="7"/>
                      </a:move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7" y="6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7" y="2"/>
                        <a:pt x="7" y="2"/>
                      </a:cubicBezTo>
                      <a:cubicBezTo>
                        <a:pt x="7" y="1"/>
                        <a:pt x="8" y="1"/>
                        <a:pt x="8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7" y="0"/>
                        <a:pt x="7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10"/>
                        <a:pt x="1" y="10"/>
                        <a:pt x="2" y="11"/>
                      </a:cubicBezTo>
                      <a:cubicBezTo>
                        <a:pt x="2" y="12"/>
                        <a:pt x="2" y="12"/>
                        <a:pt x="2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4" y="13"/>
                        <a:pt x="4" y="12"/>
                        <a:pt x="4" y="12"/>
                      </a:cubicBezTo>
                      <a:cubicBezTo>
                        <a:pt x="4" y="12"/>
                        <a:pt x="4" y="10"/>
                        <a:pt x="5" y="10"/>
                      </a:cubicBezTo>
                      <a:cubicBezTo>
                        <a:pt x="5" y="10"/>
                        <a:pt x="5" y="10"/>
                        <a:pt x="5" y="9"/>
                      </a:cubicBezTo>
                      <a:cubicBezTo>
                        <a:pt x="6" y="8"/>
                        <a:pt x="6" y="8"/>
                        <a:pt x="6" y="8"/>
                      </a:cubicBezTo>
                      <a:lnTo>
                        <a:pt x="7" y="7"/>
                      </a:lnTo>
                      <a:close/>
                    </a:path>
                  </a:pathLst>
                </a:custGeom>
                <a:solidFill>
                  <a:srgbClr val="1491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04" name="Freeform 10563">
                  <a:extLst>
                    <a:ext uri="{FF2B5EF4-FFF2-40B4-BE49-F238E27FC236}">
                      <a16:creationId xmlns:a16="http://schemas.microsoft.com/office/drawing/2014/main" id="{E851403F-2FB5-4A89-B79B-7FEDCCA7AE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7" y="1717"/>
                  <a:ext cx="7" cy="4"/>
                </a:xfrm>
                <a:custGeom>
                  <a:avLst/>
                  <a:gdLst>
                    <a:gd name="T0" fmla="*/ 0 w 3"/>
                    <a:gd name="T1" fmla="*/ 0 h 2"/>
                    <a:gd name="T2" fmla="*/ 0 w 3"/>
                    <a:gd name="T3" fmla="*/ 0 h 2"/>
                    <a:gd name="T4" fmla="*/ 1 w 3"/>
                    <a:gd name="T5" fmla="*/ 0 h 2"/>
                    <a:gd name="T6" fmla="*/ 2 w 3"/>
                    <a:gd name="T7" fmla="*/ 1 h 2"/>
                    <a:gd name="T8" fmla="*/ 2 w 3"/>
                    <a:gd name="T9" fmla="*/ 1 h 2"/>
                    <a:gd name="T10" fmla="*/ 3 w 3"/>
                    <a:gd name="T11" fmla="*/ 2 h 2"/>
                    <a:gd name="T12" fmla="*/ 3 w 3"/>
                    <a:gd name="T13" fmla="*/ 1 h 2"/>
                    <a:gd name="T14" fmla="*/ 2 w 3"/>
                    <a:gd name="T15" fmla="*/ 1 h 2"/>
                    <a:gd name="T16" fmla="*/ 1 w 3"/>
                    <a:gd name="T17" fmla="*/ 0 h 2"/>
                    <a:gd name="T18" fmla="*/ 0 w 3"/>
                    <a:gd name="T1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"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2" y="0"/>
                        <a:pt x="2" y="0"/>
                        <a:pt x="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491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05" name="Freeform 10564">
                  <a:extLst>
                    <a:ext uri="{FF2B5EF4-FFF2-40B4-BE49-F238E27FC236}">
                      <a16:creationId xmlns:a16="http://schemas.microsoft.com/office/drawing/2014/main" id="{016F7793-F139-4C83-9EE5-93C0D99F4C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" y="184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491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06" name="Freeform 10565">
                  <a:extLst>
                    <a:ext uri="{FF2B5EF4-FFF2-40B4-BE49-F238E27FC236}">
                      <a16:creationId xmlns:a16="http://schemas.microsoft.com/office/drawing/2014/main" id="{CE950A3F-F4DA-482A-BF4D-C2D1639A3F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8" y="1750"/>
                  <a:ext cx="3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  <a:gd name="T3" fmla="*/ 1 w 1"/>
                    <a:gd name="T4" fmla="*/ 1 w 1"/>
                    <a:gd name="T5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491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07" name="Freeform 10566">
                  <a:extLst>
                    <a:ext uri="{FF2B5EF4-FFF2-40B4-BE49-F238E27FC236}">
                      <a16:creationId xmlns:a16="http://schemas.microsoft.com/office/drawing/2014/main" id="{8929D77D-8755-4033-830B-F39539B37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4" y="1736"/>
                  <a:ext cx="0" cy="2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  <a:gd name="T3" fmla="*/ 2 h 2"/>
                    <a:gd name="T4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1491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08" name="Rectangle 10567">
                  <a:extLst>
                    <a:ext uri="{FF2B5EF4-FFF2-40B4-BE49-F238E27FC236}">
                      <a16:creationId xmlns:a16="http://schemas.microsoft.com/office/drawing/2014/main" id="{EDDD1DBB-0560-4313-9FB1-CFA40B498C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2" y="1759"/>
                  <a:ext cx="1" cy="3"/>
                </a:xfrm>
                <a:prstGeom prst="rect">
                  <a:avLst/>
                </a:prstGeom>
                <a:solidFill>
                  <a:srgbClr val="1491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09" name="Freeform 10568">
                  <a:extLst>
                    <a:ext uri="{FF2B5EF4-FFF2-40B4-BE49-F238E27FC236}">
                      <a16:creationId xmlns:a16="http://schemas.microsoft.com/office/drawing/2014/main" id="{A22D6495-72AC-46F7-9115-5353A4F8029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36" y="1928"/>
                  <a:ext cx="249" cy="628"/>
                </a:xfrm>
                <a:custGeom>
                  <a:avLst/>
                  <a:gdLst>
                    <a:gd name="T0" fmla="*/ 13 w 105"/>
                    <a:gd name="T1" fmla="*/ 213 h 265"/>
                    <a:gd name="T2" fmla="*/ 13 w 105"/>
                    <a:gd name="T3" fmla="*/ 213 h 265"/>
                    <a:gd name="T4" fmla="*/ 0 w 105"/>
                    <a:gd name="T5" fmla="*/ 265 h 265"/>
                    <a:gd name="T6" fmla="*/ 13 w 105"/>
                    <a:gd name="T7" fmla="*/ 213 h 265"/>
                    <a:gd name="T8" fmla="*/ 13 w 105"/>
                    <a:gd name="T9" fmla="*/ 213 h 265"/>
                    <a:gd name="T10" fmla="*/ 81 w 105"/>
                    <a:gd name="T11" fmla="*/ 178 h 265"/>
                    <a:gd name="T12" fmla="*/ 73 w 105"/>
                    <a:gd name="T13" fmla="*/ 182 h 265"/>
                    <a:gd name="T14" fmla="*/ 72 w 105"/>
                    <a:gd name="T15" fmla="*/ 183 h 265"/>
                    <a:gd name="T16" fmla="*/ 72 w 105"/>
                    <a:gd name="T17" fmla="*/ 183 h 265"/>
                    <a:gd name="T18" fmla="*/ 73 w 105"/>
                    <a:gd name="T19" fmla="*/ 182 h 265"/>
                    <a:gd name="T20" fmla="*/ 81 w 105"/>
                    <a:gd name="T21" fmla="*/ 178 h 265"/>
                    <a:gd name="T22" fmla="*/ 81 w 105"/>
                    <a:gd name="T23" fmla="*/ 178 h 265"/>
                    <a:gd name="T24" fmla="*/ 81 w 105"/>
                    <a:gd name="T25" fmla="*/ 178 h 265"/>
                    <a:gd name="T26" fmla="*/ 96 w 105"/>
                    <a:gd name="T27" fmla="*/ 161 h 265"/>
                    <a:gd name="T28" fmla="*/ 81 w 105"/>
                    <a:gd name="T29" fmla="*/ 179 h 265"/>
                    <a:gd name="T30" fmla="*/ 81 w 105"/>
                    <a:gd name="T31" fmla="*/ 179 h 265"/>
                    <a:gd name="T32" fmla="*/ 96 w 105"/>
                    <a:gd name="T33" fmla="*/ 161 h 265"/>
                    <a:gd name="T34" fmla="*/ 96 w 105"/>
                    <a:gd name="T35" fmla="*/ 161 h 265"/>
                    <a:gd name="T36" fmla="*/ 92 w 105"/>
                    <a:gd name="T37" fmla="*/ 158 h 265"/>
                    <a:gd name="T38" fmla="*/ 92 w 105"/>
                    <a:gd name="T39" fmla="*/ 158 h 265"/>
                    <a:gd name="T40" fmla="*/ 92 w 105"/>
                    <a:gd name="T41" fmla="*/ 158 h 265"/>
                    <a:gd name="T42" fmla="*/ 92 w 105"/>
                    <a:gd name="T43" fmla="*/ 158 h 265"/>
                    <a:gd name="T44" fmla="*/ 105 w 105"/>
                    <a:gd name="T45" fmla="*/ 0 h 265"/>
                    <a:gd name="T46" fmla="*/ 92 w 105"/>
                    <a:gd name="T47" fmla="*/ 3 h 265"/>
                    <a:gd name="T48" fmla="*/ 49 w 105"/>
                    <a:gd name="T49" fmla="*/ 67 h 265"/>
                    <a:gd name="T50" fmla="*/ 92 w 105"/>
                    <a:gd name="T51" fmla="*/ 3 h 265"/>
                    <a:gd name="T52" fmla="*/ 105 w 105"/>
                    <a:gd name="T53" fmla="*/ 0 h 265"/>
                    <a:gd name="T54" fmla="*/ 105 w 105"/>
                    <a:gd name="T55" fmla="*/ 0 h 265"/>
                    <a:gd name="T56" fmla="*/ 105 w 105"/>
                    <a:gd name="T57" fmla="*/ 0 h 265"/>
                    <a:gd name="T58" fmla="*/ 105 w 105"/>
                    <a:gd name="T59" fmla="*/ 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05" h="265">
                      <a:moveTo>
                        <a:pt x="13" y="213"/>
                      </a:moveTo>
                      <a:cubicBezTo>
                        <a:pt x="13" y="213"/>
                        <a:pt x="13" y="213"/>
                        <a:pt x="13" y="213"/>
                      </a:cubicBezTo>
                      <a:cubicBezTo>
                        <a:pt x="2" y="224"/>
                        <a:pt x="0" y="244"/>
                        <a:pt x="0" y="265"/>
                      </a:cubicBezTo>
                      <a:cubicBezTo>
                        <a:pt x="0" y="244"/>
                        <a:pt x="2" y="224"/>
                        <a:pt x="13" y="213"/>
                      </a:cubicBezTo>
                      <a:cubicBezTo>
                        <a:pt x="13" y="213"/>
                        <a:pt x="13" y="213"/>
                        <a:pt x="13" y="213"/>
                      </a:cubicBezTo>
                      <a:moveTo>
                        <a:pt x="81" y="178"/>
                      </a:moveTo>
                      <a:cubicBezTo>
                        <a:pt x="73" y="182"/>
                        <a:pt x="73" y="182"/>
                        <a:pt x="73" y="182"/>
                      </a:cubicBezTo>
                      <a:cubicBezTo>
                        <a:pt x="72" y="183"/>
                        <a:pt x="72" y="183"/>
                        <a:pt x="72" y="183"/>
                      </a:cubicBezTo>
                      <a:cubicBezTo>
                        <a:pt x="72" y="183"/>
                        <a:pt x="72" y="183"/>
                        <a:pt x="72" y="183"/>
                      </a:cubicBezTo>
                      <a:cubicBezTo>
                        <a:pt x="73" y="182"/>
                        <a:pt x="73" y="182"/>
                        <a:pt x="73" y="182"/>
                      </a:cubicBezTo>
                      <a:cubicBezTo>
                        <a:pt x="81" y="178"/>
                        <a:pt x="81" y="178"/>
                        <a:pt x="81" y="178"/>
                      </a:cubicBezTo>
                      <a:cubicBezTo>
                        <a:pt x="81" y="178"/>
                        <a:pt x="81" y="178"/>
                        <a:pt x="81" y="178"/>
                      </a:cubicBezTo>
                      <a:cubicBezTo>
                        <a:pt x="81" y="178"/>
                        <a:pt x="81" y="178"/>
                        <a:pt x="81" y="178"/>
                      </a:cubicBezTo>
                      <a:moveTo>
                        <a:pt x="96" y="161"/>
                      </a:moveTo>
                      <a:cubicBezTo>
                        <a:pt x="92" y="169"/>
                        <a:pt x="86" y="175"/>
                        <a:pt x="81" y="179"/>
                      </a:cubicBezTo>
                      <a:cubicBezTo>
                        <a:pt x="81" y="179"/>
                        <a:pt x="81" y="179"/>
                        <a:pt x="81" y="179"/>
                      </a:cubicBezTo>
                      <a:cubicBezTo>
                        <a:pt x="86" y="175"/>
                        <a:pt x="92" y="169"/>
                        <a:pt x="96" y="161"/>
                      </a:cubicBezTo>
                      <a:cubicBezTo>
                        <a:pt x="96" y="161"/>
                        <a:pt x="96" y="161"/>
                        <a:pt x="96" y="161"/>
                      </a:cubicBezTo>
                      <a:moveTo>
                        <a:pt x="92" y="158"/>
                      </a:moveTo>
                      <a:cubicBezTo>
                        <a:pt x="92" y="158"/>
                        <a:pt x="92" y="158"/>
                        <a:pt x="92" y="158"/>
                      </a:cubicBezTo>
                      <a:cubicBezTo>
                        <a:pt x="92" y="158"/>
                        <a:pt x="92" y="158"/>
                        <a:pt x="92" y="158"/>
                      </a:cubicBezTo>
                      <a:cubicBezTo>
                        <a:pt x="92" y="158"/>
                        <a:pt x="92" y="158"/>
                        <a:pt x="92" y="158"/>
                      </a:cubicBezTo>
                      <a:moveTo>
                        <a:pt x="105" y="0"/>
                      </a:moveTo>
                      <a:cubicBezTo>
                        <a:pt x="101" y="1"/>
                        <a:pt x="97" y="2"/>
                        <a:pt x="92" y="3"/>
                      </a:cubicBezTo>
                      <a:cubicBezTo>
                        <a:pt x="62" y="13"/>
                        <a:pt x="49" y="39"/>
                        <a:pt x="49" y="67"/>
                      </a:cubicBezTo>
                      <a:cubicBezTo>
                        <a:pt x="49" y="39"/>
                        <a:pt x="62" y="13"/>
                        <a:pt x="92" y="3"/>
                      </a:cubicBezTo>
                      <a:cubicBezTo>
                        <a:pt x="97" y="2"/>
                        <a:pt x="101" y="1"/>
                        <a:pt x="105" y="0"/>
                      </a:cubicBezTo>
                      <a:moveTo>
                        <a:pt x="105" y="0"/>
                      </a:move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</a:path>
                  </a:pathLst>
                </a:custGeom>
                <a:solidFill>
                  <a:srgbClr val="528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10" name="Freeform 10569">
                  <a:extLst>
                    <a:ext uri="{FF2B5EF4-FFF2-40B4-BE49-F238E27FC236}">
                      <a16:creationId xmlns:a16="http://schemas.microsoft.com/office/drawing/2014/main" id="{F5CAE7A2-0555-470B-B013-656F65C54C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17" y="1928"/>
                  <a:ext cx="216" cy="374"/>
                </a:xfrm>
                <a:custGeom>
                  <a:avLst/>
                  <a:gdLst>
                    <a:gd name="T0" fmla="*/ 76 w 91"/>
                    <a:gd name="T1" fmla="*/ 0 h 158"/>
                    <a:gd name="T2" fmla="*/ 71 w 91"/>
                    <a:gd name="T3" fmla="*/ 0 h 158"/>
                    <a:gd name="T4" fmla="*/ 71 w 91"/>
                    <a:gd name="T5" fmla="*/ 0 h 158"/>
                    <a:gd name="T6" fmla="*/ 71 w 91"/>
                    <a:gd name="T7" fmla="*/ 0 h 158"/>
                    <a:gd name="T8" fmla="*/ 58 w 91"/>
                    <a:gd name="T9" fmla="*/ 3 h 158"/>
                    <a:gd name="T10" fmla="*/ 15 w 91"/>
                    <a:gd name="T11" fmla="*/ 67 h 158"/>
                    <a:gd name="T12" fmla="*/ 16 w 91"/>
                    <a:gd name="T13" fmla="*/ 82 h 158"/>
                    <a:gd name="T14" fmla="*/ 18 w 91"/>
                    <a:gd name="T15" fmla="*/ 107 h 158"/>
                    <a:gd name="T16" fmla="*/ 0 w 91"/>
                    <a:gd name="T17" fmla="*/ 158 h 158"/>
                    <a:gd name="T18" fmla="*/ 58 w 91"/>
                    <a:gd name="T19" fmla="*/ 158 h 158"/>
                    <a:gd name="T20" fmla="*/ 58 w 91"/>
                    <a:gd name="T21" fmla="*/ 158 h 158"/>
                    <a:gd name="T22" fmla="*/ 58 w 91"/>
                    <a:gd name="T23" fmla="*/ 158 h 158"/>
                    <a:gd name="T24" fmla="*/ 30 w 91"/>
                    <a:gd name="T25" fmla="*/ 116 h 158"/>
                    <a:gd name="T26" fmla="*/ 30 w 91"/>
                    <a:gd name="T27" fmla="*/ 116 h 158"/>
                    <a:gd name="T28" fmla="*/ 19 w 91"/>
                    <a:gd name="T29" fmla="*/ 101 h 158"/>
                    <a:gd name="T30" fmla="*/ 20 w 91"/>
                    <a:gd name="T31" fmla="*/ 93 h 158"/>
                    <a:gd name="T32" fmla="*/ 20 w 91"/>
                    <a:gd name="T33" fmla="*/ 93 h 158"/>
                    <a:gd name="T34" fmla="*/ 20 w 91"/>
                    <a:gd name="T35" fmla="*/ 87 h 158"/>
                    <a:gd name="T36" fmla="*/ 25 w 91"/>
                    <a:gd name="T37" fmla="*/ 87 h 158"/>
                    <a:gd name="T38" fmla="*/ 25 w 91"/>
                    <a:gd name="T39" fmla="*/ 87 h 158"/>
                    <a:gd name="T40" fmla="*/ 25 w 91"/>
                    <a:gd name="T41" fmla="*/ 85 h 158"/>
                    <a:gd name="T42" fmla="*/ 25 w 91"/>
                    <a:gd name="T43" fmla="*/ 79 h 158"/>
                    <a:gd name="T44" fmla="*/ 91 w 91"/>
                    <a:gd name="T45" fmla="*/ 20 h 158"/>
                    <a:gd name="T46" fmla="*/ 91 w 91"/>
                    <a:gd name="T47" fmla="*/ 2 h 158"/>
                    <a:gd name="T48" fmla="*/ 76 w 91"/>
                    <a:gd name="T49" fmla="*/ 0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91" h="158">
                      <a:moveTo>
                        <a:pt x="76" y="0"/>
                      </a:moveTo>
                      <a:cubicBezTo>
                        <a:pt x="75" y="0"/>
                        <a:pt x="73" y="0"/>
                        <a:pt x="71" y="0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67" y="1"/>
                        <a:pt x="63" y="2"/>
                        <a:pt x="58" y="3"/>
                      </a:cubicBezTo>
                      <a:cubicBezTo>
                        <a:pt x="28" y="13"/>
                        <a:pt x="15" y="39"/>
                        <a:pt x="15" y="67"/>
                      </a:cubicBezTo>
                      <a:cubicBezTo>
                        <a:pt x="15" y="72"/>
                        <a:pt x="15" y="77"/>
                        <a:pt x="16" y="82"/>
                      </a:cubicBezTo>
                      <a:cubicBezTo>
                        <a:pt x="17" y="91"/>
                        <a:pt x="18" y="100"/>
                        <a:pt x="18" y="107"/>
                      </a:cubicBezTo>
                      <a:cubicBezTo>
                        <a:pt x="18" y="147"/>
                        <a:pt x="0" y="158"/>
                        <a:pt x="0" y="158"/>
                      </a:cubicBezTo>
                      <a:cubicBezTo>
                        <a:pt x="58" y="158"/>
                        <a:pt x="58" y="158"/>
                        <a:pt x="58" y="158"/>
                      </a:cubicBezTo>
                      <a:cubicBezTo>
                        <a:pt x="58" y="158"/>
                        <a:pt x="58" y="158"/>
                        <a:pt x="58" y="158"/>
                      </a:cubicBezTo>
                      <a:cubicBezTo>
                        <a:pt x="58" y="158"/>
                        <a:pt x="58" y="158"/>
                        <a:pt x="58" y="158"/>
                      </a:cubicBezTo>
                      <a:cubicBezTo>
                        <a:pt x="45" y="147"/>
                        <a:pt x="36" y="131"/>
                        <a:pt x="30" y="116"/>
                      </a:cubicBezTo>
                      <a:cubicBezTo>
                        <a:pt x="30" y="116"/>
                        <a:pt x="30" y="116"/>
                        <a:pt x="30" y="116"/>
                      </a:cubicBezTo>
                      <a:cubicBezTo>
                        <a:pt x="23" y="116"/>
                        <a:pt x="19" y="109"/>
                        <a:pt x="19" y="101"/>
                      </a:cubicBezTo>
                      <a:cubicBezTo>
                        <a:pt x="19" y="98"/>
                        <a:pt x="19" y="95"/>
                        <a:pt x="20" y="93"/>
                      </a:cubicBezTo>
                      <a:cubicBezTo>
                        <a:pt x="20" y="93"/>
                        <a:pt x="20" y="93"/>
                        <a:pt x="20" y="93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5" y="87"/>
                        <a:pt x="25" y="87"/>
                        <a:pt x="25" y="87"/>
                      </a:cubicBezTo>
                      <a:cubicBezTo>
                        <a:pt x="25" y="87"/>
                        <a:pt x="25" y="87"/>
                        <a:pt x="25" y="87"/>
                      </a:cubicBezTo>
                      <a:cubicBezTo>
                        <a:pt x="25" y="86"/>
                        <a:pt x="25" y="86"/>
                        <a:pt x="25" y="85"/>
                      </a:cubicBezTo>
                      <a:cubicBezTo>
                        <a:pt x="25" y="83"/>
                        <a:pt x="25" y="81"/>
                        <a:pt x="25" y="79"/>
                      </a:cubicBezTo>
                      <a:cubicBezTo>
                        <a:pt x="21" y="68"/>
                        <a:pt x="8" y="20"/>
                        <a:pt x="91" y="20"/>
                      </a:cubicBezTo>
                      <a:cubicBezTo>
                        <a:pt x="91" y="2"/>
                        <a:pt x="91" y="2"/>
                        <a:pt x="91" y="2"/>
                      </a:cubicBezTo>
                      <a:cubicBezTo>
                        <a:pt x="87" y="1"/>
                        <a:pt x="81" y="0"/>
                        <a:pt x="76" y="0"/>
                      </a:cubicBezTo>
                    </a:path>
                  </a:pathLst>
                </a:custGeom>
                <a:solidFill>
                  <a:srgbClr val="CF9D1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11" name="Freeform 10570">
                  <a:extLst>
                    <a:ext uri="{FF2B5EF4-FFF2-40B4-BE49-F238E27FC236}">
                      <a16:creationId xmlns:a16="http://schemas.microsoft.com/office/drawing/2014/main" id="{46A8DEF7-53C3-457E-BD3A-4A9125279C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9" y="2309"/>
                  <a:ext cx="40" cy="45"/>
                </a:xfrm>
                <a:custGeom>
                  <a:avLst/>
                  <a:gdLst>
                    <a:gd name="T0" fmla="*/ 15 w 17"/>
                    <a:gd name="T1" fmla="*/ 0 h 19"/>
                    <a:gd name="T2" fmla="*/ 15 w 17"/>
                    <a:gd name="T3" fmla="*/ 0 h 19"/>
                    <a:gd name="T4" fmla="*/ 0 w 17"/>
                    <a:gd name="T5" fmla="*/ 18 h 19"/>
                    <a:gd name="T6" fmla="*/ 1 w 17"/>
                    <a:gd name="T7" fmla="*/ 19 h 19"/>
                    <a:gd name="T8" fmla="*/ 17 w 17"/>
                    <a:gd name="T9" fmla="*/ 1 h 19"/>
                    <a:gd name="T10" fmla="*/ 15 w 17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9"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1" y="8"/>
                        <a:pt x="5" y="14"/>
                        <a:pt x="0" y="18"/>
                      </a:cubicBezTo>
                      <a:cubicBezTo>
                        <a:pt x="1" y="18"/>
                        <a:pt x="1" y="19"/>
                        <a:pt x="1" y="19"/>
                      </a:cubicBezTo>
                      <a:cubicBezTo>
                        <a:pt x="7" y="15"/>
                        <a:pt x="12" y="9"/>
                        <a:pt x="17" y="1"/>
                      </a:cubicBezTo>
                      <a:cubicBezTo>
                        <a:pt x="16" y="1"/>
                        <a:pt x="15" y="1"/>
                        <a:pt x="15" y="0"/>
                      </a:cubicBezTo>
                    </a:path>
                  </a:pathLst>
                </a:custGeom>
                <a:solidFill>
                  <a:srgbClr val="B8A2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12" name="Freeform 10571">
                  <a:extLst>
                    <a:ext uri="{FF2B5EF4-FFF2-40B4-BE49-F238E27FC236}">
                      <a16:creationId xmlns:a16="http://schemas.microsoft.com/office/drawing/2014/main" id="{D4C66F52-80FC-4CB0-BE96-A218BC2624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1" y="2312"/>
                  <a:ext cx="102" cy="246"/>
                </a:xfrm>
                <a:custGeom>
                  <a:avLst/>
                  <a:gdLst>
                    <a:gd name="T0" fmla="*/ 16 w 43"/>
                    <a:gd name="T1" fmla="*/ 0 h 104"/>
                    <a:gd name="T2" fmla="*/ 0 w 43"/>
                    <a:gd name="T3" fmla="*/ 18 h 104"/>
                    <a:gd name="T4" fmla="*/ 43 w 43"/>
                    <a:gd name="T5" fmla="*/ 104 h 104"/>
                    <a:gd name="T6" fmla="*/ 43 w 43"/>
                    <a:gd name="T7" fmla="*/ 10 h 104"/>
                    <a:gd name="T8" fmla="*/ 16 w 43"/>
                    <a:gd name="T9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104">
                      <a:moveTo>
                        <a:pt x="16" y="0"/>
                      </a:moveTo>
                      <a:cubicBezTo>
                        <a:pt x="11" y="8"/>
                        <a:pt x="6" y="14"/>
                        <a:pt x="0" y="18"/>
                      </a:cubicBezTo>
                      <a:cubicBezTo>
                        <a:pt x="7" y="31"/>
                        <a:pt x="34" y="83"/>
                        <a:pt x="43" y="104"/>
                      </a:cubicBezTo>
                      <a:cubicBezTo>
                        <a:pt x="43" y="10"/>
                        <a:pt x="43" y="10"/>
                        <a:pt x="43" y="10"/>
                      </a:cubicBezTo>
                      <a:cubicBezTo>
                        <a:pt x="33" y="10"/>
                        <a:pt x="24" y="6"/>
                        <a:pt x="16" y="0"/>
                      </a:cubicBezTo>
                    </a:path>
                  </a:pathLst>
                </a:custGeom>
                <a:solidFill>
                  <a:srgbClr val="B8A2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13" name="Freeform 10572">
                  <a:extLst>
                    <a:ext uri="{FF2B5EF4-FFF2-40B4-BE49-F238E27FC236}">
                      <a16:creationId xmlns:a16="http://schemas.microsoft.com/office/drawing/2014/main" id="{988E8A4A-D19D-4411-B662-42333B0CB8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36" y="2362"/>
                  <a:ext cx="297" cy="291"/>
                </a:xfrm>
                <a:custGeom>
                  <a:avLst/>
                  <a:gdLst>
                    <a:gd name="T0" fmla="*/ 72 w 125"/>
                    <a:gd name="T1" fmla="*/ 0 h 123"/>
                    <a:gd name="T2" fmla="*/ 72 w 125"/>
                    <a:gd name="T3" fmla="*/ 0 h 123"/>
                    <a:gd name="T4" fmla="*/ 72 w 125"/>
                    <a:gd name="T5" fmla="*/ 0 h 123"/>
                    <a:gd name="T6" fmla="*/ 13 w 125"/>
                    <a:gd name="T7" fmla="*/ 30 h 123"/>
                    <a:gd name="T8" fmla="*/ 13 w 125"/>
                    <a:gd name="T9" fmla="*/ 30 h 123"/>
                    <a:gd name="T10" fmla="*/ 0 w 125"/>
                    <a:gd name="T11" fmla="*/ 82 h 123"/>
                    <a:gd name="T12" fmla="*/ 1 w 125"/>
                    <a:gd name="T13" fmla="*/ 123 h 123"/>
                    <a:gd name="T14" fmla="*/ 125 w 125"/>
                    <a:gd name="T15" fmla="*/ 123 h 123"/>
                    <a:gd name="T16" fmla="*/ 125 w 125"/>
                    <a:gd name="T17" fmla="*/ 109 h 123"/>
                    <a:gd name="T18" fmla="*/ 65 w 125"/>
                    <a:gd name="T19" fmla="*/ 51 h 123"/>
                    <a:gd name="T20" fmla="*/ 80 w 125"/>
                    <a:gd name="T21" fmla="*/ 39 h 123"/>
                    <a:gd name="T22" fmla="*/ 61 w 125"/>
                    <a:gd name="T23" fmla="*/ 39 h 123"/>
                    <a:gd name="T24" fmla="*/ 69 w 125"/>
                    <a:gd name="T25" fmla="*/ 2 h 123"/>
                    <a:gd name="T26" fmla="*/ 72 w 125"/>
                    <a:gd name="T27" fmla="*/ 1 h 123"/>
                    <a:gd name="T28" fmla="*/ 72 w 125"/>
                    <a:gd name="T29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5" h="123">
                      <a:moveTo>
                        <a:pt x="72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36" y="9"/>
                        <a:pt x="23" y="20"/>
                        <a:pt x="13" y="30"/>
                      </a:cubicBezTo>
                      <a:cubicBezTo>
                        <a:pt x="13" y="30"/>
                        <a:pt x="13" y="30"/>
                        <a:pt x="13" y="30"/>
                      </a:cubicBezTo>
                      <a:cubicBezTo>
                        <a:pt x="2" y="41"/>
                        <a:pt x="0" y="61"/>
                        <a:pt x="0" y="82"/>
                      </a:cubicBezTo>
                      <a:cubicBezTo>
                        <a:pt x="0" y="97"/>
                        <a:pt x="1" y="112"/>
                        <a:pt x="1" y="123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cubicBezTo>
                        <a:pt x="125" y="109"/>
                        <a:pt x="125" y="109"/>
                        <a:pt x="125" y="109"/>
                      </a:cubicBezTo>
                      <a:cubicBezTo>
                        <a:pt x="65" y="51"/>
                        <a:pt x="65" y="51"/>
                        <a:pt x="65" y="51"/>
                      </a:cubicBezTo>
                      <a:cubicBezTo>
                        <a:pt x="80" y="39"/>
                        <a:pt x="80" y="39"/>
                        <a:pt x="80" y="39"/>
                      </a:cubicBezTo>
                      <a:cubicBezTo>
                        <a:pt x="61" y="39"/>
                        <a:pt x="61" y="39"/>
                        <a:pt x="61" y="39"/>
                      </a:cubicBezTo>
                      <a:cubicBezTo>
                        <a:pt x="69" y="2"/>
                        <a:pt x="69" y="2"/>
                        <a:pt x="69" y="2"/>
                      </a:cubicBezTo>
                      <a:cubicBezTo>
                        <a:pt x="72" y="1"/>
                        <a:pt x="72" y="1"/>
                        <a:pt x="72" y="1"/>
                      </a:cubicBezTo>
                      <a:cubicBezTo>
                        <a:pt x="72" y="0"/>
                        <a:pt x="72" y="0"/>
                        <a:pt x="72" y="0"/>
                      </a:cubicBezTo>
                    </a:path>
                  </a:pathLst>
                </a:custGeom>
                <a:solidFill>
                  <a:srgbClr val="3054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14" name="Freeform 10573">
                  <a:extLst>
                    <a:ext uri="{FF2B5EF4-FFF2-40B4-BE49-F238E27FC236}">
                      <a16:creationId xmlns:a16="http://schemas.microsoft.com/office/drawing/2014/main" id="{3F973711-3C3F-4EAF-8DB6-700BD2E03DA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72" y="2079"/>
                  <a:ext cx="161" cy="247"/>
                </a:xfrm>
                <a:custGeom>
                  <a:avLst/>
                  <a:gdLst>
                    <a:gd name="T0" fmla="*/ 68 w 68"/>
                    <a:gd name="T1" fmla="*/ 29 h 104"/>
                    <a:gd name="T2" fmla="*/ 66 w 68"/>
                    <a:gd name="T3" fmla="*/ 29 h 104"/>
                    <a:gd name="T4" fmla="*/ 66 w 68"/>
                    <a:gd name="T5" fmla="*/ 35 h 104"/>
                    <a:gd name="T6" fmla="*/ 61 w 68"/>
                    <a:gd name="T7" fmla="*/ 41 h 104"/>
                    <a:gd name="T8" fmla="*/ 19 w 68"/>
                    <a:gd name="T9" fmla="*/ 41 h 104"/>
                    <a:gd name="T10" fmla="*/ 14 w 68"/>
                    <a:gd name="T11" fmla="*/ 35 h 104"/>
                    <a:gd name="T12" fmla="*/ 14 w 68"/>
                    <a:gd name="T13" fmla="*/ 29 h 104"/>
                    <a:gd name="T14" fmla="*/ 2 w 68"/>
                    <a:gd name="T15" fmla="*/ 29 h 104"/>
                    <a:gd name="T16" fmla="*/ 0 w 68"/>
                    <a:gd name="T17" fmla="*/ 37 h 104"/>
                    <a:gd name="T18" fmla="*/ 7 w 68"/>
                    <a:gd name="T19" fmla="*/ 48 h 104"/>
                    <a:gd name="T20" fmla="*/ 8 w 68"/>
                    <a:gd name="T21" fmla="*/ 48 h 104"/>
                    <a:gd name="T22" fmla="*/ 10 w 68"/>
                    <a:gd name="T23" fmla="*/ 47 h 104"/>
                    <a:gd name="T24" fmla="*/ 11 w 68"/>
                    <a:gd name="T25" fmla="*/ 49 h 104"/>
                    <a:gd name="T26" fmla="*/ 68 w 68"/>
                    <a:gd name="T27" fmla="*/ 104 h 104"/>
                    <a:gd name="T28" fmla="*/ 68 w 68"/>
                    <a:gd name="T29" fmla="*/ 29 h 104"/>
                    <a:gd name="T30" fmla="*/ 68 w 68"/>
                    <a:gd name="T31" fmla="*/ 0 h 104"/>
                    <a:gd name="T32" fmla="*/ 53 w 68"/>
                    <a:gd name="T33" fmla="*/ 8 h 104"/>
                    <a:gd name="T34" fmla="*/ 6 w 68"/>
                    <a:gd name="T35" fmla="*/ 17 h 104"/>
                    <a:gd name="T36" fmla="*/ 6 w 68"/>
                    <a:gd name="T37" fmla="*/ 21 h 104"/>
                    <a:gd name="T38" fmla="*/ 6 w 68"/>
                    <a:gd name="T39" fmla="*/ 23 h 104"/>
                    <a:gd name="T40" fmla="*/ 14 w 68"/>
                    <a:gd name="T41" fmla="*/ 23 h 104"/>
                    <a:gd name="T42" fmla="*/ 19 w 68"/>
                    <a:gd name="T43" fmla="*/ 18 h 104"/>
                    <a:gd name="T44" fmla="*/ 61 w 68"/>
                    <a:gd name="T45" fmla="*/ 18 h 104"/>
                    <a:gd name="T46" fmla="*/ 66 w 68"/>
                    <a:gd name="T47" fmla="*/ 23 h 104"/>
                    <a:gd name="T48" fmla="*/ 68 w 68"/>
                    <a:gd name="T49" fmla="*/ 23 h 104"/>
                    <a:gd name="T50" fmla="*/ 68 w 68"/>
                    <a:gd name="T51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8" h="104">
                      <a:moveTo>
                        <a:pt x="68" y="29"/>
                      </a:moveTo>
                      <a:cubicBezTo>
                        <a:pt x="66" y="29"/>
                        <a:pt x="66" y="29"/>
                        <a:pt x="66" y="29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66" y="38"/>
                        <a:pt x="64" y="41"/>
                        <a:pt x="61" y="41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16" y="41"/>
                        <a:pt x="14" y="38"/>
                        <a:pt x="14" y="35"/>
                      </a:cubicBez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2" y="29"/>
                        <a:pt x="2" y="29"/>
                        <a:pt x="2" y="29"/>
                      </a:cubicBezTo>
                      <a:cubicBezTo>
                        <a:pt x="0" y="31"/>
                        <a:pt x="0" y="34"/>
                        <a:pt x="0" y="37"/>
                      </a:cubicBezTo>
                      <a:cubicBezTo>
                        <a:pt x="0" y="43"/>
                        <a:pt x="3" y="48"/>
                        <a:pt x="7" y="48"/>
                      </a:cubicBezTo>
                      <a:cubicBezTo>
                        <a:pt x="7" y="48"/>
                        <a:pt x="8" y="48"/>
                        <a:pt x="8" y="48"/>
                      </a:cubicBezTo>
                      <a:cubicBezTo>
                        <a:pt x="10" y="47"/>
                        <a:pt x="10" y="47"/>
                        <a:pt x="10" y="47"/>
                      </a:cubicBezTo>
                      <a:cubicBezTo>
                        <a:pt x="11" y="49"/>
                        <a:pt x="11" y="49"/>
                        <a:pt x="11" y="49"/>
                      </a:cubicBezTo>
                      <a:cubicBezTo>
                        <a:pt x="19" y="75"/>
                        <a:pt x="41" y="103"/>
                        <a:pt x="68" y="104"/>
                      </a:cubicBezTo>
                      <a:cubicBezTo>
                        <a:pt x="68" y="29"/>
                        <a:pt x="68" y="29"/>
                        <a:pt x="68" y="29"/>
                      </a:cubicBezTo>
                      <a:moveTo>
                        <a:pt x="68" y="0"/>
                      </a:moveTo>
                      <a:cubicBezTo>
                        <a:pt x="64" y="3"/>
                        <a:pt x="59" y="5"/>
                        <a:pt x="53" y="8"/>
                      </a:cubicBezTo>
                      <a:cubicBezTo>
                        <a:pt x="40" y="15"/>
                        <a:pt x="15" y="17"/>
                        <a:pt x="6" y="17"/>
                      </a:cubicBezTo>
                      <a:cubicBezTo>
                        <a:pt x="6" y="19"/>
                        <a:pt x="6" y="20"/>
                        <a:pt x="6" y="21"/>
                      </a:cubicBezTo>
                      <a:cubicBezTo>
                        <a:pt x="6" y="22"/>
                        <a:pt x="6" y="22"/>
                        <a:pt x="6" y="23"/>
                      </a:cubicBezTo>
                      <a:cubicBezTo>
                        <a:pt x="14" y="23"/>
                        <a:pt x="14" y="23"/>
                        <a:pt x="14" y="23"/>
                      </a:cubicBezTo>
                      <a:cubicBezTo>
                        <a:pt x="15" y="20"/>
                        <a:pt x="17" y="18"/>
                        <a:pt x="19" y="18"/>
                      </a:cubicBezTo>
                      <a:cubicBezTo>
                        <a:pt x="61" y="18"/>
                        <a:pt x="61" y="18"/>
                        <a:pt x="61" y="18"/>
                      </a:cubicBezTo>
                      <a:cubicBezTo>
                        <a:pt x="63" y="18"/>
                        <a:pt x="65" y="20"/>
                        <a:pt x="66" y="23"/>
                      </a:cubicBez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0"/>
                        <a:pt x="68" y="0"/>
                        <a:pt x="68" y="0"/>
                      </a:cubicBezTo>
                    </a:path>
                  </a:pathLst>
                </a:custGeom>
                <a:solidFill>
                  <a:srgbClr val="CFBA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15" name="Freeform 10574">
                  <a:extLst>
                    <a:ext uri="{FF2B5EF4-FFF2-40B4-BE49-F238E27FC236}">
                      <a16:creationId xmlns:a16="http://schemas.microsoft.com/office/drawing/2014/main" id="{CD8ACB38-C914-4E9B-921A-431F37B86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62" y="2115"/>
                  <a:ext cx="171" cy="220"/>
                </a:xfrm>
                <a:custGeom>
                  <a:avLst/>
                  <a:gdLst>
                    <a:gd name="T0" fmla="*/ 6 w 72"/>
                    <a:gd name="T1" fmla="*/ 14 h 93"/>
                    <a:gd name="T2" fmla="*/ 1 w 72"/>
                    <a:gd name="T3" fmla="*/ 14 h 93"/>
                    <a:gd name="T4" fmla="*/ 0 w 72"/>
                    <a:gd name="T5" fmla="*/ 22 h 93"/>
                    <a:gd name="T6" fmla="*/ 11 w 72"/>
                    <a:gd name="T7" fmla="*/ 37 h 93"/>
                    <a:gd name="T8" fmla="*/ 11 w 72"/>
                    <a:gd name="T9" fmla="*/ 37 h 93"/>
                    <a:gd name="T10" fmla="*/ 39 w 72"/>
                    <a:gd name="T11" fmla="*/ 79 h 93"/>
                    <a:gd name="T12" fmla="*/ 39 w 72"/>
                    <a:gd name="T13" fmla="*/ 79 h 93"/>
                    <a:gd name="T14" fmla="*/ 43 w 72"/>
                    <a:gd name="T15" fmla="*/ 82 h 93"/>
                    <a:gd name="T16" fmla="*/ 43 w 72"/>
                    <a:gd name="T17" fmla="*/ 82 h 93"/>
                    <a:gd name="T18" fmla="*/ 43 w 72"/>
                    <a:gd name="T19" fmla="*/ 82 h 93"/>
                    <a:gd name="T20" fmla="*/ 45 w 72"/>
                    <a:gd name="T21" fmla="*/ 83 h 93"/>
                    <a:gd name="T22" fmla="*/ 72 w 72"/>
                    <a:gd name="T23" fmla="*/ 93 h 93"/>
                    <a:gd name="T24" fmla="*/ 72 w 72"/>
                    <a:gd name="T25" fmla="*/ 89 h 93"/>
                    <a:gd name="T26" fmla="*/ 15 w 72"/>
                    <a:gd name="T27" fmla="*/ 34 h 93"/>
                    <a:gd name="T28" fmla="*/ 14 w 72"/>
                    <a:gd name="T29" fmla="*/ 32 h 93"/>
                    <a:gd name="T30" fmla="*/ 12 w 72"/>
                    <a:gd name="T31" fmla="*/ 33 h 93"/>
                    <a:gd name="T32" fmla="*/ 11 w 72"/>
                    <a:gd name="T33" fmla="*/ 33 h 93"/>
                    <a:gd name="T34" fmla="*/ 4 w 72"/>
                    <a:gd name="T35" fmla="*/ 22 h 93"/>
                    <a:gd name="T36" fmla="*/ 6 w 72"/>
                    <a:gd name="T37" fmla="*/ 14 h 93"/>
                    <a:gd name="T38" fmla="*/ 6 w 72"/>
                    <a:gd name="T39" fmla="*/ 0 h 93"/>
                    <a:gd name="T40" fmla="*/ 6 w 72"/>
                    <a:gd name="T41" fmla="*/ 6 h 93"/>
                    <a:gd name="T42" fmla="*/ 6 w 72"/>
                    <a:gd name="T43" fmla="*/ 8 h 93"/>
                    <a:gd name="T44" fmla="*/ 6 w 72"/>
                    <a:gd name="T45" fmla="*/ 8 h 93"/>
                    <a:gd name="T46" fmla="*/ 10 w 72"/>
                    <a:gd name="T47" fmla="*/ 8 h 93"/>
                    <a:gd name="T48" fmla="*/ 10 w 72"/>
                    <a:gd name="T49" fmla="*/ 6 h 93"/>
                    <a:gd name="T50" fmla="*/ 10 w 72"/>
                    <a:gd name="T51" fmla="*/ 2 h 93"/>
                    <a:gd name="T52" fmla="*/ 7 w 72"/>
                    <a:gd name="T53" fmla="*/ 3 h 93"/>
                    <a:gd name="T54" fmla="*/ 6 w 72"/>
                    <a:gd name="T55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72" h="93">
                      <a:moveTo>
                        <a:pt x="6" y="14"/>
                      </a:move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0" y="16"/>
                        <a:pt x="0" y="19"/>
                        <a:pt x="0" y="22"/>
                      </a:cubicBezTo>
                      <a:cubicBezTo>
                        <a:pt x="0" y="30"/>
                        <a:pt x="4" y="37"/>
                        <a:pt x="11" y="37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cubicBezTo>
                        <a:pt x="17" y="52"/>
                        <a:pt x="26" y="68"/>
                        <a:pt x="39" y="79"/>
                      </a:cubicBezTo>
                      <a:cubicBezTo>
                        <a:pt x="39" y="79"/>
                        <a:pt x="39" y="79"/>
                        <a:pt x="39" y="79"/>
                      </a:cubicBezTo>
                      <a:cubicBezTo>
                        <a:pt x="41" y="80"/>
                        <a:pt x="42" y="81"/>
                        <a:pt x="43" y="82"/>
                      </a:cubicBezTo>
                      <a:cubicBezTo>
                        <a:pt x="43" y="82"/>
                        <a:pt x="43" y="82"/>
                        <a:pt x="43" y="82"/>
                      </a:cubicBezTo>
                      <a:cubicBezTo>
                        <a:pt x="43" y="82"/>
                        <a:pt x="43" y="82"/>
                        <a:pt x="43" y="82"/>
                      </a:cubicBezTo>
                      <a:cubicBezTo>
                        <a:pt x="43" y="83"/>
                        <a:pt x="44" y="83"/>
                        <a:pt x="45" y="83"/>
                      </a:cubicBezTo>
                      <a:cubicBezTo>
                        <a:pt x="53" y="89"/>
                        <a:pt x="62" y="93"/>
                        <a:pt x="72" y="93"/>
                      </a:cubicBezTo>
                      <a:cubicBezTo>
                        <a:pt x="72" y="89"/>
                        <a:pt x="72" y="89"/>
                        <a:pt x="72" y="89"/>
                      </a:cubicBezTo>
                      <a:cubicBezTo>
                        <a:pt x="45" y="88"/>
                        <a:pt x="23" y="60"/>
                        <a:pt x="15" y="34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2" y="33"/>
                        <a:pt x="12" y="33"/>
                        <a:pt x="12" y="33"/>
                      </a:cubicBezTo>
                      <a:cubicBezTo>
                        <a:pt x="12" y="33"/>
                        <a:pt x="11" y="33"/>
                        <a:pt x="11" y="33"/>
                      </a:cubicBezTo>
                      <a:cubicBezTo>
                        <a:pt x="7" y="33"/>
                        <a:pt x="4" y="28"/>
                        <a:pt x="4" y="22"/>
                      </a:cubicBezTo>
                      <a:cubicBezTo>
                        <a:pt x="4" y="19"/>
                        <a:pt x="4" y="16"/>
                        <a:pt x="6" y="14"/>
                      </a:cubicBezTo>
                      <a:moveTo>
                        <a:pt x="6" y="0"/>
                      </a:moveTo>
                      <a:cubicBezTo>
                        <a:pt x="6" y="2"/>
                        <a:pt x="6" y="4"/>
                        <a:pt x="6" y="6"/>
                      </a:cubicBezTo>
                      <a:cubicBezTo>
                        <a:pt x="6" y="7"/>
                        <a:pt x="6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7"/>
                        <a:pt x="10" y="7"/>
                        <a:pt x="10" y="6"/>
                      </a:cubicBezTo>
                      <a:cubicBezTo>
                        <a:pt x="10" y="5"/>
                        <a:pt x="10" y="4"/>
                        <a:pt x="10" y="2"/>
                      </a:cubicBezTo>
                      <a:cubicBezTo>
                        <a:pt x="8" y="3"/>
                        <a:pt x="7" y="3"/>
                        <a:pt x="7" y="3"/>
                      </a:cubicBezTo>
                      <a:cubicBezTo>
                        <a:pt x="7" y="3"/>
                        <a:pt x="7" y="2"/>
                        <a:pt x="6" y="0"/>
                      </a:cubicBezTo>
                    </a:path>
                  </a:pathLst>
                </a:custGeom>
                <a:solidFill>
                  <a:srgbClr val="B8A2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16" name="Freeform 10575">
                  <a:extLst>
                    <a:ext uri="{FF2B5EF4-FFF2-40B4-BE49-F238E27FC236}">
                      <a16:creationId xmlns:a16="http://schemas.microsoft.com/office/drawing/2014/main" id="{CE93BE4F-A5E3-4BD2-AF65-C08718DFCE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6" y="1975"/>
                  <a:ext cx="197" cy="147"/>
                </a:xfrm>
                <a:custGeom>
                  <a:avLst/>
                  <a:gdLst>
                    <a:gd name="T0" fmla="*/ 83 w 83"/>
                    <a:gd name="T1" fmla="*/ 0 h 62"/>
                    <a:gd name="T2" fmla="*/ 17 w 83"/>
                    <a:gd name="T3" fmla="*/ 59 h 62"/>
                    <a:gd name="T4" fmla="*/ 18 w 83"/>
                    <a:gd name="T5" fmla="*/ 62 h 62"/>
                    <a:gd name="T6" fmla="*/ 21 w 83"/>
                    <a:gd name="T7" fmla="*/ 61 h 62"/>
                    <a:gd name="T8" fmla="*/ 68 w 83"/>
                    <a:gd name="T9" fmla="*/ 52 h 62"/>
                    <a:gd name="T10" fmla="*/ 83 w 83"/>
                    <a:gd name="T11" fmla="*/ 44 h 62"/>
                    <a:gd name="T12" fmla="*/ 83 w 83"/>
                    <a:gd name="T13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62">
                      <a:moveTo>
                        <a:pt x="83" y="0"/>
                      </a:moveTo>
                      <a:cubicBezTo>
                        <a:pt x="0" y="0"/>
                        <a:pt x="13" y="48"/>
                        <a:pt x="17" y="59"/>
                      </a:cubicBezTo>
                      <a:cubicBezTo>
                        <a:pt x="18" y="61"/>
                        <a:pt x="18" y="62"/>
                        <a:pt x="18" y="62"/>
                      </a:cubicBezTo>
                      <a:cubicBezTo>
                        <a:pt x="18" y="62"/>
                        <a:pt x="19" y="62"/>
                        <a:pt x="21" y="61"/>
                      </a:cubicBezTo>
                      <a:cubicBezTo>
                        <a:pt x="30" y="61"/>
                        <a:pt x="55" y="59"/>
                        <a:pt x="68" y="52"/>
                      </a:cubicBezTo>
                      <a:cubicBezTo>
                        <a:pt x="74" y="49"/>
                        <a:pt x="79" y="47"/>
                        <a:pt x="83" y="44"/>
                      </a:cubicBezTo>
                      <a:cubicBezTo>
                        <a:pt x="83" y="0"/>
                        <a:pt x="83" y="0"/>
                        <a:pt x="83" y="0"/>
                      </a:cubicBezTo>
                    </a:path>
                  </a:pathLst>
                </a:custGeom>
                <a:solidFill>
                  <a:srgbClr val="CF9D1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17" name="Freeform 10576">
                  <a:extLst>
                    <a:ext uri="{FF2B5EF4-FFF2-40B4-BE49-F238E27FC236}">
                      <a16:creationId xmlns:a16="http://schemas.microsoft.com/office/drawing/2014/main" id="{2C51FCA2-1A31-424E-B5A3-79FB8FEE71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1" y="2364"/>
                  <a:ext cx="152" cy="256"/>
                </a:xfrm>
                <a:custGeom>
                  <a:avLst/>
                  <a:gdLst>
                    <a:gd name="T0" fmla="*/ 26 w 152"/>
                    <a:gd name="T1" fmla="*/ 0 h 256"/>
                    <a:gd name="T2" fmla="*/ 19 w 152"/>
                    <a:gd name="T3" fmla="*/ 2 h 256"/>
                    <a:gd name="T4" fmla="*/ 0 w 152"/>
                    <a:gd name="T5" fmla="*/ 90 h 256"/>
                    <a:gd name="T6" fmla="*/ 45 w 152"/>
                    <a:gd name="T7" fmla="*/ 90 h 256"/>
                    <a:gd name="T8" fmla="*/ 10 w 152"/>
                    <a:gd name="T9" fmla="*/ 118 h 256"/>
                    <a:gd name="T10" fmla="*/ 152 w 152"/>
                    <a:gd name="T11" fmla="*/ 256 h 256"/>
                    <a:gd name="T12" fmla="*/ 152 w 152"/>
                    <a:gd name="T13" fmla="*/ 247 h 256"/>
                    <a:gd name="T14" fmla="*/ 24 w 152"/>
                    <a:gd name="T15" fmla="*/ 118 h 256"/>
                    <a:gd name="T16" fmla="*/ 67 w 152"/>
                    <a:gd name="T17" fmla="*/ 81 h 256"/>
                    <a:gd name="T18" fmla="*/ 10 w 152"/>
                    <a:gd name="T19" fmla="*/ 81 h 256"/>
                    <a:gd name="T20" fmla="*/ 26 w 152"/>
                    <a:gd name="T21" fmla="*/ 0 h 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2" h="256">
                      <a:moveTo>
                        <a:pt x="26" y="0"/>
                      </a:moveTo>
                      <a:lnTo>
                        <a:pt x="19" y="2"/>
                      </a:lnTo>
                      <a:lnTo>
                        <a:pt x="0" y="90"/>
                      </a:lnTo>
                      <a:lnTo>
                        <a:pt x="45" y="90"/>
                      </a:lnTo>
                      <a:lnTo>
                        <a:pt x="10" y="118"/>
                      </a:lnTo>
                      <a:lnTo>
                        <a:pt x="152" y="256"/>
                      </a:lnTo>
                      <a:lnTo>
                        <a:pt x="152" y="247"/>
                      </a:lnTo>
                      <a:lnTo>
                        <a:pt x="24" y="118"/>
                      </a:lnTo>
                      <a:lnTo>
                        <a:pt x="67" y="81"/>
                      </a:lnTo>
                      <a:lnTo>
                        <a:pt x="10" y="81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CFCF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18" name="Freeform 10577">
                  <a:extLst>
                    <a:ext uri="{FF2B5EF4-FFF2-40B4-BE49-F238E27FC236}">
                      <a16:creationId xmlns:a16="http://schemas.microsoft.com/office/drawing/2014/main" id="{4E1E2F22-E091-4389-BE97-FF5566943E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1" y="2364"/>
                  <a:ext cx="152" cy="256"/>
                </a:xfrm>
                <a:custGeom>
                  <a:avLst/>
                  <a:gdLst>
                    <a:gd name="T0" fmla="*/ 26 w 152"/>
                    <a:gd name="T1" fmla="*/ 0 h 256"/>
                    <a:gd name="T2" fmla="*/ 19 w 152"/>
                    <a:gd name="T3" fmla="*/ 2 h 256"/>
                    <a:gd name="T4" fmla="*/ 0 w 152"/>
                    <a:gd name="T5" fmla="*/ 90 h 256"/>
                    <a:gd name="T6" fmla="*/ 45 w 152"/>
                    <a:gd name="T7" fmla="*/ 90 h 256"/>
                    <a:gd name="T8" fmla="*/ 10 w 152"/>
                    <a:gd name="T9" fmla="*/ 118 h 256"/>
                    <a:gd name="T10" fmla="*/ 152 w 152"/>
                    <a:gd name="T11" fmla="*/ 256 h 256"/>
                    <a:gd name="T12" fmla="*/ 152 w 152"/>
                    <a:gd name="T13" fmla="*/ 247 h 256"/>
                    <a:gd name="T14" fmla="*/ 24 w 152"/>
                    <a:gd name="T15" fmla="*/ 118 h 256"/>
                    <a:gd name="T16" fmla="*/ 67 w 152"/>
                    <a:gd name="T17" fmla="*/ 81 h 256"/>
                    <a:gd name="T18" fmla="*/ 10 w 152"/>
                    <a:gd name="T19" fmla="*/ 81 h 256"/>
                    <a:gd name="T20" fmla="*/ 26 w 152"/>
                    <a:gd name="T21" fmla="*/ 0 h 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2" h="256">
                      <a:moveTo>
                        <a:pt x="26" y="0"/>
                      </a:moveTo>
                      <a:lnTo>
                        <a:pt x="19" y="2"/>
                      </a:lnTo>
                      <a:lnTo>
                        <a:pt x="0" y="90"/>
                      </a:lnTo>
                      <a:lnTo>
                        <a:pt x="45" y="90"/>
                      </a:lnTo>
                      <a:lnTo>
                        <a:pt x="10" y="118"/>
                      </a:lnTo>
                      <a:lnTo>
                        <a:pt x="152" y="256"/>
                      </a:lnTo>
                      <a:lnTo>
                        <a:pt x="152" y="247"/>
                      </a:lnTo>
                      <a:lnTo>
                        <a:pt x="24" y="118"/>
                      </a:lnTo>
                      <a:lnTo>
                        <a:pt x="67" y="81"/>
                      </a:lnTo>
                      <a:lnTo>
                        <a:pt x="10" y="81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19" name="Freeform 10578">
                  <a:extLst>
                    <a:ext uri="{FF2B5EF4-FFF2-40B4-BE49-F238E27FC236}">
                      <a16:creationId xmlns:a16="http://schemas.microsoft.com/office/drawing/2014/main" id="{04946D38-16D3-4388-A2A1-C6D99FA2F7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1" y="2350"/>
                  <a:ext cx="142" cy="261"/>
                </a:xfrm>
                <a:custGeom>
                  <a:avLst/>
                  <a:gdLst>
                    <a:gd name="T0" fmla="*/ 16 w 60"/>
                    <a:gd name="T1" fmla="*/ 0 h 110"/>
                    <a:gd name="T2" fmla="*/ 8 w 60"/>
                    <a:gd name="T3" fmla="*/ 4 h 110"/>
                    <a:gd name="T4" fmla="*/ 7 w 60"/>
                    <a:gd name="T5" fmla="*/ 5 h 110"/>
                    <a:gd name="T6" fmla="*/ 7 w 60"/>
                    <a:gd name="T7" fmla="*/ 6 h 110"/>
                    <a:gd name="T8" fmla="*/ 0 w 60"/>
                    <a:gd name="T9" fmla="*/ 40 h 110"/>
                    <a:gd name="T10" fmla="*/ 24 w 60"/>
                    <a:gd name="T11" fmla="*/ 40 h 110"/>
                    <a:gd name="T12" fmla="*/ 6 w 60"/>
                    <a:gd name="T13" fmla="*/ 56 h 110"/>
                    <a:gd name="T14" fmla="*/ 60 w 60"/>
                    <a:gd name="T15" fmla="*/ 110 h 110"/>
                    <a:gd name="T16" fmla="*/ 60 w 60"/>
                    <a:gd name="T17" fmla="*/ 98 h 110"/>
                    <a:gd name="T18" fmla="*/ 60 w 60"/>
                    <a:gd name="T19" fmla="*/ 97 h 110"/>
                    <a:gd name="T20" fmla="*/ 60 w 60"/>
                    <a:gd name="T21" fmla="*/ 97 h 110"/>
                    <a:gd name="T22" fmla="*/ 60 w 60"/>
                    <a:gd name="T23" fmla="*/ 95 h 110"/>
                    <a:gd name="T24" fmla="*/ 60 w 60"/>
                    <a:gd name="T25" fmla="*/ 88 h 110"/>
                    <a:gd name="T26" fmla="*/ 17 w 60"/>
                    <a:gd name="T27" fmla="*/ 2 h 110"/>
                    <a:gd name="T28" fmla="*/ 16 w 60"/>
                    <a:gd name="T29" fmla="*/ 1 h 110"/>
                    <a:gd name="T30" fmla="*/ 16 w 60"/>
                    <a:gd name="T31" fmla="*/ 1 h 110"/>
                    <a:gd name="T32" fmla="*/ 16 w 60"/>
                    <a:gd name="T33" fmla="*/ 1 h 110"/>
                    <a:gd name="T34" fmla="*/ 16 w 60"/>
                    <a:gd name="T35" fmla="*/ 0 h 110"/>
                    <a:gd name="T36" fmla="*/ 16 w 60"/>
                    <a:gd name="T37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0" h="110">
                      <a:moveTo>
                        <a:pt x="16" y="0"/>
                      </a:move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24" y="40"/>
                        <a:pt x="24" y="40"/>
                        <a:pt x="24" y="40"/>
                      </a:cubicBezTo>
                      <a:cubicBezTo>
                        <a:pt x="6" y="56"/>
                        <a:pt x="6" y="56"/>
                        <a:pt x="6" y="56"/>
                      </a:cubicBezTo>
                      <a:cubicBezTo>
                        <a:pt x="60" y="110"/>
                        <a:pt x="60" y="110"/>
                        <a:pt x="60" y="110"/>
                      </a:cubicBezTo>
                      <a:cubicBezTo>
                        <a:pt x="60" y="98"/>
                        <a:pt x="60" y="98"/>
                        <a:pt x="60" y="98"/>
                      </a:cubicBezTo>
                      <a:cubicBezTo>
                        <a:pt x="60" y="97"/>
                        <a:pt x="60" y="97"/>
                        <a:pt x="60" y="97"/>
                      </a:cubicBezTo>
                      <a:cubicBezTo>
                        <a:pt x="60" y="97"/>
                        <a:pt x="60" y="97"/>
                        <a:pt x="60" y="97"/>
                      </a:cubicBezTo>
                      <a:cubicBezTo>
                        <a:pt x="60" y="97"/>
                        <a:pt x="60" y="96"/>
                        <a:pt x="60" y="95"/>
                      </a:cubicBezTo>
                      <a:cubicBezTo>
                        <a:pt x="60" y="88"/>
                        <a:pt x="60" y="88"/>
                        <a:pt x="60" y="88"/>
                      </a:cubicBezTo>
                      <a:cubicBezTo>
                        <a:pt x="51" y="67"/>
                        <a:pt x="24" y="15"/>
                        <a:pt x="17" y="2"/>
                      </a:cubicBezTo>
                      <a:cubicBezTo>
                        <a:pt x="17" y="2"/>
                        <a:pt x="17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</a:path>
                  </a:pathLst>
                </a:custGeom>
                <a:solidFill>
                  <a:srgbClr val="CFCF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0" name="Freeform 10579">
                  <a:extLst>
                    <a:ext uri="{FF2B5EF4-FFF2-40B4-BE49-F238E27FC236}">
                      <a16:creationId xmlns:a16="http://schemas.microsoft.com/office/drawing/2014/main" id="{C7E4891D-83CA-4B9A-952E-5BC7F1FDDC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33" y="2575"/>
                  <a:ext cx="0" cy="7"/>
                </a:xfrm>
                <a:custGeom>
                  <a:avLst/>
                  <a:gdLst>
                    <a:gd name="T0" fmla="*/ 0 h 3"/>
                    <a:gd name="T1" fmla="*/ 2 h 3"/>
                    <a:gd name="T2" fmla="*/ 2 h 3"/>
                    <a:gd name="T3" fmla="*/ 3 h 3"/>
                    <a:gd name="T4" fmla="*/ 0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3">
                      <a:moveTo>
                        <a:pt x="0" y="0"/>
                      </a:move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FCF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1" name="Freeform 10580">
                  <a:extLst>
                    <a:ext uri="{FF2B5EF4-FFF2-40B4-BE49-F238E27FC236}">
                      <a16:creationId xmlns:a16="http://schemas.microsoft.com/office/drawing/2014/main" id="{0D9503D2-815E-4708-ABEA-E0D76F92C8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4" y="2132"/>
                  <a:ext cx="105" cy="35"/>
                </a:xfrm>
                <a:custGeom>
                  <a:avLst/>
                  <a:gdLst>
                    <a:gd name="T0" fmla="*/ 43 w 44"/>
                    <a:gd name="T1" fmla="*/ 0 h 15"/>
                    <a:gd name="T2" fmla="*/ 1 w 44"/>
                    <a:gd name="T3" fmla="*/ 0 h 15"/>
                    <a:gd name="T4" fmla="*/ 0 w 44"/>
                    <a:gd name="T5" fmla="*/ 3 h 15"/>
                    <a:gd name="T6" fmla="*/ 0 w 44"/>
                    <a:gd name="T7" fmla="*/ 13 h 15"/>
                    <a:gd name="T8" fmla="*/ 1 w 44"/>
                    <a:gd name="T9" fmla="*/ 15 h 15"/>
                    <a:gd name="T10" fmla="*/ 43 w 44"/>
                    <a:gd name="T11" fmla="*/ 15 h 15"/>
                    <a:gd name="T12" fmla="*/ 44 w 44"/>
                    <a:gd name="T13" fmla="*/ 13 h 15"/>
                    <a:gd name="T14" fmla="*/ 44 w 44"/>
                    <a:gd name="T15" fmla="*/ 3 h 15"/>
                    <a:gd name="T16" fmla="*/ 43 w 44"/>
                    <a:gd name="T1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15">
                      <a:moveTo>
                        <a:pt x="4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4"/>
                        <a:pt x="1" y="15"/>
                        <a:pt x="1" y="15"/>
                      </a:cubicBezTo>
                      <a:cubicBezTo>
                        <a:pt x="43" y="15"/>
                        <a:pt x="43" y="15"/>
                        <a:pt x="43" y="15"/>
                      </a:cubicBezTo>
                      <a:cubicBezTo>
                        <a:pt x="43" y="15"/>
                        <a:pt x="44" y="14"/>
                        <a:pt x="44" y="13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4" y="1"/>
                        <a:pt x="43" y="0"/>
                        <a:pt x="43" y="0"/>
                      </a:cubicBezTo>
                    </a:path>
                  </a:pathLst>
                </a:custGeom>
                <a:solidFill>
                  <a:srgbClr val="CFCF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2" name="Freeform 10581">
                  <a:extLst>
                    <a:ext uri="{FF2B5EF4-FFF2-40B4-BE49-F238E27FC236}">
                      <a16:creationId xmlns:a16="http://schemas.microsoft.com/office/drawing/2014/main" id="{96F8EB08-2CB4-45BD-83F2-BFB5058BC05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705" y="2122"/>
                  <a:ext cx="123" cy="55"/>
                </a:xfrm>
                <a:custGeom>
                  <a:avLst/>
                  <a:gdLst>
                    <a:gd name="T0" fmla="*/ 5 w 52"/>
                    <a:gd name="T1" fmla="*/ 19 h 23"/>
                    <a:gd name="T2" fmla="*/ 4 w 52"/>
                    <a:gd name="T3" fmla="*/ 17 h 23"/>
                    <a:gd name="T4" fmla="*/ 4 w 52"/>
                    <a:gd name="T5" fmla="*/ 7 h 23"/>
                    <a:gd name="T6" fmla="*/ 5 w 52"/>
                    <a:gd name="T7" fmla="*/ 4 h 23"/>
                    <a:gd name="T8" fmla="*/ 47 w 52"/>
                    <a:gd name="T9" fmla="*/ 4 h 23"/>
                    <a:gd name="T10" fmla="*/ 48 w 52"/>
                    <a:gd name="T11" fmla="*/ 7 h 23"/>
                    <a:gd name="T12" fmla="*/ 48 w 52"/>
                    <a:gd name="T13" fmla="*/ 17 h 23"/>
                    <a:gd name="T14" fmla="*/ 47 w 52"/>
                    <a:gd name="T15" fmla="*/ 19 h 23"/>
                    <a:gd name="T16" fmla="*/ 5 w 52"/>
                    <a:gd name="T17" fmla="*/ 19 h 23"/>
                    <a:gd name="T18" fmla="*/ 47 w 52"/>
                    <a:gd name="T19" fmla="*/ 0 h 23"/>
                    <a:gd name="T20" fmla="*/ 5 w 52"/>
                    <a:gd name="T21" fmla="*/ 0 h 23"/>
                    <a:gd name="T22" fmla="*/ 0 w 52"/>
                    <a:gd name="T23" fmla="*/ 5 h 23"/>
                    <a:gd name="T24" fmla="*/ 1 w 52"/>
                    <a:gd name="T25" fmla="*/ 5 h 23"/>
                    <a:gd name="T26" fmla="*/ 1 w 52"/>
                    <a:gd name="T27" fmla="*/ 11 h 23"/>
                    <a:gd name="T28" fmla="*/ 0 w 52"/>
                    <a:gd name="T29" fmla="*/ 11 h 23"/>
                    <a:gd name="T30" fmla="*/ 0 w 52"/>
                    <a:gd name="T31" fmla="*/ 17 h 23"/>
                    <a:gd name="T32" fmla="*/ 5 w 52"/>
                    <a:gd name="T33" fmla="*/ 23 h 23"/>
                    <a:gd name="T34" fmla="*/ 47 w 52"/>
                    <a:gd name="T35" fmla="*/ 23 h 23"/>
                    <a:gd name="T36" fmla="*/ 52 w 52"/>
                    <a:gd name="T37" fmla="*/ 17 h 23"/>
                    <a:gd name="T38" fmla="*/ 52 w 52"/>
                    <a:gd name="T39" fmla="*/ 11 h 23"/>
                    <a:gd name="T40" fmla="*/ 51 w 52"/>
                    <a:gd name="T41" fmla="*/ 11 h 23"/>
                    <a:gd name="T42" fmla="*/ 51 w 52"/>
                    <a:gd name="T43" fmla="*/ 5 h 23"/>
                    <a:gd name="T44" fmla="*/ 52 w 52"/>
                    <a:gd name="T45" fmla="*/ 5 h 23"/>
                    <a:gd name="T46" fmla="*/ 47 w 52"/>
                    <a:gd name="T4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2" h="23">
                      <a:moveTo>
                        <a:pt x="5" y="19"/>
                      </a:moveTo>
                      <a:cubicBezTo>
                        <a:pt x="5" y="19"/>
                        <a:pt x="4" y="18"/>
                        <a:pt x="4" y="1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4" y="5"/>
                        <a:pt x="5" y="4"/>
                        <a:pt x="5" y="4"/>
                      </a:cubicBezTo>
                      <a:cubicBezTo>
                        <a:pt x="47" y="4"/>
                        <a:pt x="47" y="4"/>
                        <a:pt x="47" y="4"/>
                      </a:cubicBezTo>
                      <a:cubicBezTo>
                        <a:pt x="47" y="4"/>
                        <a:pt x="48" y="5"/>
                        <a:pt x="48" y="7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8" y="18"/>
                        <a:pt x="47" y="19"/>
                        <a:pt x="47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moveTo>
                        <a:pt x="47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0"/>
                        <a:pt x="1" y="2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20"/>
                        <a:pt x="2" y="23"/>
                        <a:pt x="5" y="23"/>
                      </a:cubicBezTo>
                      <a:cubicBezTo>
                        <a:pt x="47" y="23"/>
                        <a:pt x="47" y="23"/>
                        <a:pt x="47" y="23"/>
                      </a:cubicBezTo>
                      <a:cubicBezTo>
                        <a:pt x="50" y="23"/>
                        <a:pt x="52" y="20"/>
                        <a:pt x="52" y="17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51" y="11"/>
                        <a:pt x="51" y="11"/>
                        <a:pt x="51" y="11"/>
                      </a:cubicBezTo>
                      <a:cubicBezTo>
                        <a:pt x="51" y="5"/>
                        <a:pt x="51" y="5"/>
                        <a:pt x="51" y="5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51" y="2"/>
                        <a:pt x="49" y="0"/>
                        <a:pt x="47" y="0"/>
                      </a:cubicBezTo>
                    </a:path>
                  </a:pathLst>
                </a:custGeom>
                <a:solidFill>
                  <a:srgbClr val="2F32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3" name="Freeform 10582">
                  <a:extLst>
                    <a:ext uri="{FF2B5EF4-FFF2-40B4-BE49-F238E27FC236}">
                      <a16:creationId xmlns:a16="http://schemas.microsoft.com/office/drawing/2014/main" id="{C7C3458B-DA16-43E8-840F-635D39ED4C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6" y="2134"/>
                  <a:ext cx="7" cy="14"/>
                </a:xfrm>
                <a:custGeom>
                  <a:avLst/>
                  <a:gdLst>
                    <a:gd name="T0" fmla="*/ 7 w 7"/>
                    <a:gd name="T1" fmla="*/ 0 h 14"/>
                    <a:gd name="T2" fmla="*/ 2 w 7"/>
                    <a:gd name="T3" fmla="*/ 0 h 14"/>
                    <a:gd name="T4" fmla="*/ 0 w 7"/>
                    <a:gd name="T5" fmla="*/ 0 h 14"/>
                    <a:gd name="T6" fmla="*/ 0 w 7"/>
                    <a:gd name="T7" fmla="*/ 14 h 14"/>
                    <a:gd name="T8" fmla="*/ 2 w 7"/>
                    <a:gd name="T9" fmla="*/ 14 h 14"/>
                    <a:gd name="T10" fmla="*/ 7 w 7"/>
                    <a:gd name="T11" fmla="*/ 14 h 14"/>
                    <a:gd name="T12" fmla="*/ 7 w 7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14">
                      <a:moveTo>
                        <a:pt x="7" y="0"/>
                      </a:move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2" y="14"/>
                      </a:lnTo>
                      <a:lnTo>
                        <a:pt x="7" y="1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2F32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4" name="Freeform 10583">
                  <a:extLst>
                    <a:ext uri="{FF2B5EF4-FFF2-40B4-BE49-F238E27FC236}">
                      <a16:creationId xmlns:a16="http://schemas.microsoft.com/office/drawing/2014/main" id="{547BAEF3-2A73-4DE3-A08D-6BA9B537F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6" y="2134"/>
                  <a:ext cx="7" cy="14"/>
                </a:xfrm>
                <a:custGeom>
                  <a:avLst/>
                  <a:gdLst>
                    <a:gd name="T0" fmla="*/ 7 w 7"/>
                    <a:gd name="T1" fmla="*/ 0 h 14"/>
                    <a:gd name="T2" fmla="*/ 2 w 7"/>
                    <a:gd name="T3" fmla="*/ 0 h 14"/>
                    <a:gd name="T4" fmla="*/ 0 w 7"/>
                    <a:gd name="T5" fmla="*/ 0 h 14"/>
                    <a:gd name="T6" fmla="*/ 0 w 7"/>
                    <a:gd name="T7" fmla="*/ 14 h 14"/>
                    <a:gd name="T8" fmla="*/ 2 w 7"/>
                    <a:gd name="T9" fmla="*/ 14 h 14"/>
                    <a:gd name="T10" fmla="*/ 7 w 7"/>
                    <a:gd name="T11" fmla="*/ 14 h 14"/>
                    <a:gd name="T12" fmla="*/ 7 w 7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14">
                      <a:moveTo>
                        <a:pt x="7" y="0"/>
                      </a:move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2" y="14"/>
                      </a:lnTo>
                      <a:lnTo>
                        <a:pt x="7" y="14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5" name="Freeform 10584">
                  <a:extLst>
                    <a:ext uri="{FF2B5EF4-FFF2-40B4-BE49-F238E27FC236}">
                      <a16:creationId xmlns:a16="http://schemas.microsoft.com/office/drawing/2014/main" id="{09E9D5DB-4ABB-4A78-803A-F76824D146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5" y="2134"/>
                  <a:ext cx="42" cy="14"/>
                </a:xfrm>
                <a:custGeom>
                  <a:avLst/>
                  <a:gdLst>
                    <a:gd name="T0" fmla="*/ 42 w 42"/>
                    <a:gd name="T1" fmla="*/ 0 h 14"/>
                    <a:gd name="T2" fmla="*/ 40 w 42"/>
                    <a:gd name="T3" fmla="*/ 0 h 14"/>
                    <a:gd name="T4" fmla="*/ 21 w 42"/>
                    <a:gd name="T5" fmla="*/ 0 h 14"/>
                    <a:gd name="T6" fmla="*/ 11 w 42"/>
                    <a:gd name="T7" fmla="*/ 0 h 14"/>
                    <a:gd name="T8" fmla="*/ 0 w 42"/>
                    <a:gd name="T9" fmla="*/ 0 h 14"/>
                    <a:gd name="T10" fmla="*/ 0 w 42"/>
                    <a:gd name="T11" fmla="*/ 14 h 14"/>
                    <a:gd name="T12" fmla="*/ 0 w 42"/>
                    <a:gd name="T13" fmla="*/ 14 h 14"/>
                    <a:gd name="T14" fmla="*/ 11 w 42"/>
                    <a:gd name="T15" fmla="*/ 14 h 14"/>
                    <a:gd name="T16" fmla="*/ 40 w 42"/>
                    <a:gd name="T17" fmla="*/ 14 h 14"/>
                    <a:gd name="T18" fmla="*/ 42 w 42"/>
                    <a:gd name="T19" fmla="*/ 14 h 14"/>
                    <a:gd name="T20" fmla="*/ 42 w 42"/>
                    <a:gd name="T2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" h="14">
                      <a:moveTo>
                        <a:pt x="42" y="0"/>
                      </a:moveTo>
                      <a:lnTo>
                        <a:pt x="40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11" y="14"/>
                      </a:lnTo>
                      <a:lnTo>
                        <a:pt x="40" y="14"/>
                      </a:lnTo>
                      <a:lnTo>
                        <a:pt x="42" y="14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2F32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6" name="Freeform 10585">
                  <a:extLst>
                    <a:ext uri="{FF2B5EF4-FFF2-40B4-BE49-F238E27FC236}">
                      <a16:creationId xmlns:a16="http://schemas.microsoft.com/office/drawing/2014/main" id="{B146A0E0-F9C3-4020-80BD-86708498D8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5" y="2134"/>
                  <a:ext cx="42" cy="14"/>
                </a:xfrm>
                <a:custGeom>
                  <a:avLst/>
                  <a:gdLst>
                    <a:gd name="T0" fmla="*/ 42 w 42"/>
                    <a:gd name="T1" fmla="*/ 0 h 14"/>
                    <a:gd name="T2" fmla="*/ 40 w 42"/>
                    <a:gd name="T3" fmla="*/ 0 h 14"/>
                    <a:gd name="T4" fmla="*/ 21 w 42"/>
                    <a:gd name="T5" fmla="*/ 0 h 14"/>
                    <a:gd name="T6" fmla="*/ 11 w 42"/>
                    <a:gd name="T7" fmla="*/ 0 h 14"/>
                    <a:gd name="T8" fmla="*/ 0 w 42"/>
                    <a:gd name="T9" fmla="*/ 0 h 14"/>
                    <a:gd name="T10" fmla="*/ 0 w 42"/>
                    <a:gd name="T11" fmla="*/ 14 h 14"/>
                    <a:gd name="T12" fmla="*/ 0 w 42"/>
                    <a:gd name="T13" fmla="*/ 14 h 14"/>
                    <a:gd name="T14" fmla="*/ 11 w 42"/>
                    <a:gd name="T15" fmla="*/ 14 h 14"/>
                    <a:gd name="T16" fmla="*/ 40 w 42"/>
                    <a:gd name="T17" fmla="*/ 14 h 14"/>
                    <a:gd name="T18" fmla="*/ 42 w 42"/>
                    <a:gd name="T19" fmla="*/ 14 h 14"/>
                    <a:gd name="T20" fmla="*/ 42 w 42"/>
                    <a:gd name="T2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" h="14">
                      <a:moveTo>
                        <a:pt x="42" y="0"/>
                      </a:moveTo>
                      <a:lnTo>
                        <a:pt x="40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11" y="14"/>
                      </a:lnTo>
                      <a:lnTo>
                        <a:pt x="40" y="14"/>
                      </a:lnTo>
                      <a:lnTo>
                        <a:pt x="42" y="14"/>
                      </a:lnTo>
                      <a:lnTo>
                        <a:pt x="4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7" name="Freeform 10586">
                  <a:extLst>
                    <a:ext uri="{FF2B5EF4-FFF2-40B4-BE49-F238E27FC236}">
                      <a16:creationId xmlns:a16="http://schemas.microsoft.com/office/drawing/2014/main" id="{AC5C0474-A24C-4148-A778-C3C37E50B1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2" y="1807"/>
                  <a:ext cx="130" cy="12"/>
                </a:xfrm>
                <a:custGeom>
                  <a:avLst/>
                  <a:gdLst>
                    <a:gd name="T0" fmla="*/ 28 w 55"/>
                    <a:gd name="T1" fmla="*/ 0 h 5"/>
                    <a:gd name="T2" fmla="*/ 2 w 55"/>
                    <a:gd name="T3" fmla="*/ 5 h 5"/>
                    <a:gd name="T4" fmla="*/ 0 w 55"/>
                    <a:gd name="T5" fmla="*/ 5 h 5"/>
                    <a:gd name="T6" fmla="*/ 2 w 55"/>
                    <a:gd name="T7" fmla="*/ 5 h 5"/>
                    <a:gd name="T8" fmla="*/ 28 w 55"/>
                    <a:gd name="T9" fmla="*/ 0 h 5"/>
                    <a:gd name="T10" fmla="*/ 28 w 55"/>
                    <a:gd name="T11" fmla="*/ 0 h 5"/>
                    <a:gd name="T12" fmla="*/ 54 w 55"/>
                    <a:gd name="T13" fmla="*/ 5 h 5"/>
                    <a:gd name="T14" fmla="*/ 55 w 55"/>
                    <a:gd name="T15" fmla="*/ 5 h 5"/>
                    <a:gd name="T16" fmla="*/ 55 w 55"/>
                    <a:gd name="T17" fmla="*/ 5 h 5"/>
                    <a:gd name="T18" fmla="*/ 54 w 55"/>
                    <a:gd name="T19" fmla="*/ 5 h 5"/>
                    <a:gd name="T20" fmla="*/ 28 w 55"/>
                    <a:gd name="T21" fmla="*/ 0 h 5"/>
                    <a:gd name="T22" fmla="*/ 28 w 55"/>
                    <a:gd name="T2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5" h="5">
                      <a:moveTo>
                        <a:pt x="28" y="0"/>
                      </a:moveTo>
                      <a:cubicBezTo>
                        <a:pt x="19" y="0"/>
                        <a:pt x="10" y="1"/>
                        <a:pt x="2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0" y="1"/>
                        <a:pt x="19" y="0"/>
                        <a:pt x="2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37" y="0"/>
                        <a:pt x="45" y="1"/>
                        <a:pt x="54" y="5"/>
                      </a:cubicBezTo>
                      <a:cubicBezTo>
                        <a:pt x="55" y="5"/>
                        <a:pt x="55" y="5"/>
                        <a:pt x="55" y="5"/>
                      </a:cubicBezTo>
                      <a:cubicBezTo>
                        <a:pt x="55" y="5"/>
                        <a:pt x="55" y="5"/>
                        <a:pt x="55" y="5"/>
                      </a:cubicBezTo>
                      <a:cubicBezTo>
                        <a:pt x="54" y="5"/>
                        <a:pt x="54" y="5"/>
                        <a:pt x="54" y="5"/>
                      </a:cubicBezTo>
                      <a:cubicBezTo>
                        <a:pt x="45" y="1"/>
                        <a:pt x="37" y="0"/>
                        <a:pt x="28" y="0"/>
                      </a:cubicBezTo>
                      <a:cubicBezTo>
                        <a:pt x="28" y="0"/>
                        <a:pt x="28" y="0"/>
                        <a:pt x="28" y="0"/>
                      </a:cubicBezTo>
                    </a:path>
                  </a:pathLst>
                </a:custGeom>
                <a:solidFill>
                  <a:srgbClr val="D954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8" name="Freeform 10587">
                  <a:extLst>
                    <a:ext uri="{FF2B5EF4-FFF2-40B4-BE49-F238E27FC236}">
                      <a16:creationId xmlns:a16="http://schemas.microsoft.com/office/drawing/2014/main" id="{ABEC77B2-1F6D-42F9-BC55-07E3E5A4F1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7" y="1826"/>
                  <a:ext cx="135" cy="156"/>
                </a:xfrm>
                <a:custGeom>
                  <a:avLst/>
                  <a:gdLst>
                    <a:gd name="T0" fmla="*/ 2 w 57"/>
                    <a:gd name="T1" fmla="*/ 0 h 66"/>
                    <a:gd name="T2" fmla="*/ 0 w 57"/>
                    <a:gd name="T3" fmla="*/ 0 h 66"/>
                    <a:gd name="T4" fmla="*/ 0 w 57"/>
                    <a:gd name="T5" fmla="*/ 66 h 66"/>
                    <a:gd name="T6" fmla="*/ 57 w 57"/>
                    <a:gd name="T7" fmla="*/ 66 h 66"/>
                    <a:gd name="T8" fmla="*/ 57 w 57"/>
                    <a:gd name="T9" fmla="*/ 62 h 66"/>
                    <a:gd name="T10" fmla="*/ 55 w 57"/>
                    <a:gd name="T11" fmla="*/ 61 h 66"/>
                    <a:gd name="T12" fmla="*/ 30 w 57"/>
                    <a:gd name="T13" fmla="*/ 56 h 66"/>
                    <a:gd name="T14" fmla="*/ 29 w 57"/>
                    <a:gd name="T15" fmla="*/ 56 h 66"/>
                    <a:gd name="T16" fmla="*/ 5 w 57"/>
                    <a:gd name="T17" fmla="*/ 61 h 66"/>
                    <a:gd name="T18" fmla="*/ 2 w 57"/>
                    <a:gd name="T19" fmla="*/ 62 h 66"/>
                    <a:gd name="T20" fmla="*/ 2 w 57"/>
                    <a:gd name="T21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7" h="66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57" y="66"/>
                        <a:pt x="57" y="66"/>
                        <a:pt x="57" y="66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5" y="61"/>
                        <a:pt x="55" y="61"/>
                        <a:pt x="55" y="61"/>
                      </a:cubicBezTo>
                      <a:cubicBezTo>
                        <a:pt x="46" y="58"/>
                        <a:pt x="38" y="56"/>
                        <a:pt x="30" y="56"/>
                      </a:cubicBezTo>
                      <a:cubicBezTo>
                        <a:pt x="30" y="56"/>
                        <a:pt x="30" y="56"/>
                        <a:pt x="29" y="56"/>
                      </a:cubicBezTo>
                      <a:cubicBezTo>
                        <a:pt x="21" y="56"/>
                        <a:pt x="13" y="57"/>
                        <a:pt x="5" y="61"/>
                      </a:cubicBezTo>
                      <a:cubicBezTo>
                        <a:pt x="2" y="62"/>
                        <a:pt x="2" y="62"/>
                        <a:pt x="2" y="62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2D30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9" name="Freeform 10588">
                  <a:extLst>
                    <a:ext uri="{FF2B5EF4-FFF2-40B4-BE49-F238E27FC236}">
                      <a16:creationId xmlns:a16="http://schemas.microsoft.com/office/drawing/2014/main" id="{2FCF357E-6166-4552-A367-A0FCF382F9C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12" y="1807"/>
                  <a:ext cx="130" cy="166"/>
                </a:xfrm>
                <a:custGeom>
                  <a:avLst/>
                  <a:gdLst>
                    <a:gd name="T0" fmla="*/ 2 w 55"/>
                    <a:gd name="T1" fmla="*/ 68 h 70"/>
                    <a:gd name="T2" fmla="*/ 2 w 55"/>
                    <a:gd name="T3" fmla="*/ 7 h 70"/>
                    <a:gd name="T4" fmla="*/ 28 w 55"/>
                    <a:gd name="T5" fmla="*/ 3 h 70"/>
                    <a:gd name="T6" fmla="*/ 54 w 55"/>
                    <a:gd name="T7" fmla="*/ 8 h 70"/>
                    <a:gd name="T8" fmla="*/ 53 w 55"/>
                    <a:gd name="T9" fmla="*/ 68 h 70"/>
                    <a:gd name="T10" fmla="*/ 27 w 55"/>
                    <a:gd name="T11" fmla="*/ 63 h 70"/>
                    <a:gd name="T12" fmla="*/ 2 w 55"/>
                    <a:gd name="T13" fmla="*/ 68 h 70"/>
                    <a:gd name="T14" fmla="*/ 28 w 55"/>
                    <a:gd name="T15" fmla="*/ 0 h 70"/>
                    <a:gd name="T16" fmla="*/ 2 w 55"/>
                    <a:gd name="T17" fmla="*/ 5 h 70"/>
                    <a:gd name="T18" fmla="*/ 0 w 55"/>
                    <a:gd name="T19" fmla="*/ 5 h 70"/>
                    <a:gd name="T20" fmla="*/ 0 w 55"/>
                    <a:gd name="T21" fmla="*/ 8 h 70"/>
                    <a:gd name="T22" fmla="*/ 0 w 55"/>
                    <a:gd name="T23" fmla="*/ 8 h 70"/>
                    <a:gd name="T24" fmla="*/ 0 w 55"/>
                    <a:gd name="T25" fmla="*/ 70 h 70"/>
                    <a:gd name="T26" fmla="*/ 3 w 55"/>
                    <a:gd name="T27" fmla="*/ 69 h 70"/>
                    <a:gd name="T28" fmla="*/ 27 w 55"/>
                    <a:gd name="T29" fmla="*/ 64 h 70"/>
                    <a:gd name="T30" fmla="*/ 28 w 55"/>
                    <a:gd name="T31" fmla="*/ 64 h 70"/>
                    <a:gd name="T32" fmla="*/ 53 w 55"/>
                    <a:gd name="T33" fmla="*/ 69 h 70"/>
                    <a:gd name="T34" fmla="*/ 55 w 55"/>
                    <a:gd name="T35" fmla="*/ 70 h 70"/>
                    <a:gd name="T36" fmla="*/ 55 w 55"/>
                    <a:gd name="T37" fmla="*/ 5 h 70"/>
                    <a:gd name="T38" fmla="*/ 54 w 55"/>
                    <a:gd name="T39" fmla="*/ 5 h 70"/>
                    <a:gd name="T40" fmla="*/ 28 w 55"/>
                    <a:gd name="T41" fmla="*/ 0 h 70"/>
                    <a:gd name="T42" fmla="*/ 28 w 55"/>
                    <a:gd name="T43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5" h="70">
                      <a:moveTo>
                        <a:pt x="2" y="68"/>
                      </a:moveTo>
                      <a:cubicBezTo>
                        <a:pt x="2" y="50"/>
                        <a:pt x="2" y="25"/>
                        <a:pt x="2" y="7"/>
                      </a:cubicBezTo>
                      <a:cubicBezTo>
                        <a:pt x="11" y="4"/>
                        <a:pt x="19" y="3"/>
                        <a:pt x="28" y="3"/>
                      </a:cubicBezTo>
                      <a:cubicBezTo>
                        <a:pt x="36" y="3"/>
                        <a:pt x="45" y="4"/>
                        <a:pt x="54" y="8"/>
                      </a:cubicBezTo>
                      <a:cubicBezTo>
                        <a:pt x="53" y="26"/>
                        <a:pt x="53" y="50"/>
                        <a:pt x="53" y="68"/>
                      </a:cubicBezTo>
                      <a:cubicBezTo>
                        <a:pt x="45" y="65"/>
                        <a:pt x="36" y="63"/>
                        <a:pt x="27" y="63"/>
                      </a:cubicBezTo>
                      <a:cubicBezTo>
                        <a:pt x="19" y="63"/>
                        <a:pt x="11" y="65"/>
                        <a:pt x="2" y="68"/>
                      </a:cubicBezTo>
                      <a:moveTo>
                        <a:pt x="28" y="0"/>
                      </a:moveTo>
                      <a:cubicBezTo>
                        <a:pt x="19" y="0"/>
                        <a:pt x="10" y="1"/>
                        <a:pt x="2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3" y="69"/>
                        <a:pt x="3" y="69"/>
                        <a:pt x="3" y="69"/>
                      </a:cubicBezTo>
                      <a:cubicBezTo>
                        <a:pt x="11" y="65"/>
                        <a:pt x="19" y="64"/>
                        <a:pt x="27" y="64"/>
                      </a:cubicBezTo>
                      <a:cubicBezTo>
                        <a:pt x="28" y="64"/>
                        <a:pt x="28" y="64"/>
                        <a:pt x="28" y="64"/>
                      </a:cubicBezTo>
                      <a:cubicBezTo>
                        <a:pt x="36" y="64"/>
                        <a:pt x="44" y="66"/>
                        <a:pt x="53" y="69"/>
                      </a:cubicBezTo>
                      <a:cubicBezTo>
                        <a:pt x="55" y="70"/>
                        <a:pt x="55" y="70"/>
                        <a:pt x="55" y="70"/>
                      </a:cubicBezTo>
                      <a:cubicBezTo>
                        <a:pt x="55" y="5"/>
                        <a:pt x="55" y="5"/>
                        <a:pt x="55" y="5"/>
                      </a:cubicBezTo>
                      <a:cubicBezTo>
                        <a:pt x="54" y="5"/>
                        <a:pt x="54" y="5"/>
                        <a:pt x="54" y="5"/>
                      </a:cubicBezTo>
                      <a:cubicBezTo>
                        <a:pt x="45" y="1"/>
                        <a:pt x="37" y="0"/>
                        <a:pt x="28" y="0"/>
                      </a:cubicBezTo>
                      <a:cubicBezTo>
                        <a:pt x="28" y="0"/>
                        <a:pt x="28" y="0"/>
                        <a:pt x="28" y="0"/>
                      </a:cubicBezTo>
                    </a:path>
                  </a:pathLst>
                </a:custGeom>
                <a:solidFill>
                  <a:srgbClr val="2D30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30" name="Freeform 10589">
                  <a:extLst>
                    <a:ext uri="{FF2B5EF4-FFF2-40B4-BE49-F238E27FC236}">
                      <a16:creationId xmlns:a16="http://schemas.microsoft.com/office/drawing/2014/main" id="{7453EA3D-FE6D-416E-B0DE-A84D36D280C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16" y="1814"/>
                  <a:ext cx="124" cy="154"/>
                </a:xfrm>
                <a:custGeom>
                  <a:avLst/>
                  <a:gdLst>
                    <a:gd name="T0" fmla="*/ 5 w 52"/>
                    <a:gd name="T1" fmla="*/ 52 h 65"/>
                    <a:gd name="T2" fmla="*/ 47 w 52"/>
                    <a:gd name="T3" fmla="*/ 52 h 65"/>
                    <a:gd name="T4" fmla="*/ 47 w 52"/>
                    <a:gd name="T5" fmla="*/ 54 h 65"/>
                    <a:gd name="T6" fmla="*/ 47 w 52"/>
                    <a:gd name="T7" fmla="*/ 55 h 65"/>
                    <a:gd name="T8" fmla="*/ 5 w 52"/>
                    <a:gd name="T9" fmla="*/ 55 h 65"/>
                    <a:gd name="T10" fmla="*/ 5 w 52"/>
                    <a:gd name="T11" fmla="*/ 53 h 65"/>
                    <a:gd name="T12" fmla="*/ 5 w 52"/>
                    <a:gd name="T13" fmla="*/ 43 h 65"/>
                    <a:gd name="T14" fmla="*/ 26 w 52"/>
                    <a:gd name="T15" fmla="*/ 37 h 65"/>
                    <a:gd name="T16" fmla="*/ 47 w 52"/>
                    <a:gd name="T17" fmla="*/ 43 h 65"/>
                    <a:gd name="T18" fmla="*/ 47 w 52"/>
                    <a:gd name="T19" fmla="*/ 43 h 65"/>
                    <a:gd name="T20" fmla="*/ 26 w 52"/>
                    <a:gd name="T21" fmla="*/ 41 h 65"/>
                    <a:gd name="T22" fmla="*/ 5 w 52"/>
                    <a:gd name="T23" fmla="*/ 43 h 65"/>
                    <a:gd name="T24" fmla="*/ 5 w 52"/>
                    <a:gd name="T25" fmla="*/ 43 h 65"/>
                    <a:gd name="T26" fmla="*/ 5 w 52"/>
                    <a:gd name="T27" fmla="*/ 31 h 65"/>
                    <a:gd name="T28" fmla="*/ 47 w 52"/>
                    <a:gd name="T29" fmla="*/ 31 h 65"/>
                    <a:gd name="T30" fmla="*/ 47 w 52"/>
                    <a:gd name="T31" fmla="*/ 33 h 65"/>
                    <a:gd name="T32" fmla="*/ 47 w 52"/>
                    <a:gd name="T33" fmla="*/ 35 h 65"/>
                    <a:gd name="T34" fmla="*/ 5 w 52"/>
                    <a:gd name="T35" fmla="*/ 34 h 65"/>
                    <a:gd name="T36" fmla="*/ 5 w 52"/>
                    <a:gd name="T37" fmla="*/ 33 h 65"/>
                    <a:gd name="T38" fmla="*/ 5 w 52"/>
                    <a:gd name="T39" fmla="*/ 23 h 65"/>
                    <a:gd name="T40" fmla="*/ 26 w 52"/>
                    <a:gd name="T41" fmla="*/ 17 h 65"/>
                    <a:gd name="T42" fmla="*/ 47 w 52"/>
                    <a:gd name="T43" fmla="*/ 23 h 65"/>
                    <a:gd name="T44" fmla="*/ 47 w 52"/>
                    <a:gd name="T45" fmla="*/ 23 h 65"/>
                    <a:gd name="T46" fmla="*/ 26 w 52"/>
                    <a:gd name="T47" fmla="*/ 20 h 65"/>
                    <a:gd name="T48" fmla="*/ 5 w 52"/>
                    <a:gd name="T49" fmla="*/ 23 h 65"/>
                    <a:gd name="T50" fmla="*/ 5 w 52"/>
                    <a:gd name="T51" fmla="*/ 23 h 65"/>
                    <a:gd name="T52" fmla="*/ 5 w 52"/>
                    <a:gd name="T53" fmla="*/ 11 h 65"/>
                    <a:gd name="T54" fmla="*/ 47 w 52"/>
                    <a:gd name="T55" fmla="*/ 11 h 65"/>
                    <a:gd name="T56" fmla="*/ 47 w 52"/>
                    <a:gd name="T57" fmla="*/ 13 h 65"/>
                    <a:gd name="T58" fmla="*/ 47 w 52"/>
                    <a:gd name="T59" fmla="*/ 14 h 65"/>
                    <a:gd name="T60" fmla="*/ 5 w 52"/>
                    <a:gd name="T61" fmla="*/ 14 h 65"/>
                    <a:gd name="T62" fmla="*/ 5 w 52"/>
                    <a:gd name="T63" fmla="*/ 13 h 65"/>
                    <a:gd name="T64" fmla="*/ 26 w 52"/>
                    <a:gd name="T65" fmla="*/ 0 h 65"/>
                    <a:gd name="T66" fmla="*/ 0 w 52"/>
                    <a:gd name="T67" fmla="*/ 65 h 65"/>
                    <a:gd name="T68" fmla="*/ 51 w 52"/>
                    <a:gd name="T69" fmla="*/ 65 h 65"/>
                    <a:gd name="T70" fmla="*/ 26 w 52"/>
                    <a:gd name="T71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2" h="65">
                      <a:moveTo>
                        <a:pt x="5" y="53"/>
                      </a:moveTo>
                      <a:cubicBezTo>
                        <a:pt x="5" y="53"/>
                        <a:pt x="5" y="53"/>
                        <a:pt x="5" y="52"/>
                      </a:cubicBezTo>
                      <a:cubicBezTo>
                        <a:pt x="13" y="49"/>
                        <a:pt x="20" y="48"/>
                        <a:pt x="26" y="48"/>
                      </a:cubicBezTo>
                      <a:cubicBezTo>
                        <a:pt x="32" y="48"/>
                        <a:pt x="38" y="49"/>
                        <a:pt x="47" y="52"/>
                      </a:cubicBezTo>
                      <a:cubicBezTo>
                        <a:pt x="47" y="53"/>
                        <a:pt x="47" y="54"/>
                        <a:pt x="47" y="54"/>
                      </a:cubicBezTo>
                      <a:cubicBezTo>
                        <a:pt x="47" y="54"/>
                        <a:pt x="47" y="54"/>
                        <a:pt x="47" y="54"/>
                      </a:cubicBezTo>
                      <a:cubicBezTo>
                        <a:pt x="47" y="54"/>
                        <a:pt x="47" y="53"/>
                        <a:pt x="47" y="53"/>
                      </a:cubicBezTo>
                      <a:cubicBezTo>
                        <a:pt x="47" y="53"/>
                        <a:pt x="47" y="54"/>
                        <a:pt x="47" y="55"/>
                      </a:cubicBezTo>
                      <a:cubicBezTo>
                        <a:pt x="38" y="52"/>
                        <a:pt x="32" y="51"/>
                        <a:pt x="26" y="51"/>
                      </a:cubicBezTo>
                      <a:cubicBezTo>
                        <a:pt x="20" y="51"/>
                        <a:pt x="13" y="52"/>
                        <a:pt x="5" y="55"/>
                      </a:cubicBezTo>
                      <a:cubicBezTo>
                        <a:pt x="5" y="53"/>
                        <a:pt x="5" y="53"/>
                        <a:pt x="5" y="53"/>
                      </a:cubicBezTo>
                      <a:cubicBezTo>
                        <a:pt x="5" y="53"/>
                        <a:pt x="5" y="53"/>
                        <a:pt x="5" y="53"/>
                      </a:cubicBezTo>
                      <a:cubicBezTo>
                        <a:pt x="5" y="53"/>
                        <a:pt x="5" y="53"/>
                        <a:pt x="5" y="53"/>
                      </a:cubicBezTo>
                      <a:moveTo>
                        <a:pt x="5" y="43"/>
                      </a:moveTo>
                      <a:cubicBezTo>
                        <a:pt x="5" y="43"/>
                        <a:pt x="5" y="43"/>
                        <a:pt x="5" y="41"/>
                      </a:cubicBezTo>
                      <a:cubicBezTo>
                        <a:pt x="13" y="39"/>
                        <a:pt x="20" y="37"/>
                        <a:pt x="26" y="37"/>
                      </a:cubicBezTo>
                      <a:cubicBezTo>
                        <a:pt x="32" y="37"/>
                        <a:pt x="38" y="39"/>
                        <a:pt x="47" y="42"/>
                      </a:cubicBezTo>
                      <a:cubicBezTo>
                        <a:pt x="47" y="43"/>
                        <a:pt x="47" y="43"/>
                        <a:pt x="47" y="43"/>
                      </a:cubicBezTo>
                      <a:cubicBezTo>
                        <a:pt x="47" y="43"/>
                        <a:pt x="47" y="43"/>
                        <a:pt x="47" y="43"/>
                      </a:cubicBezTo>
                      <a:cubicBezTo>
                        <a:pt x="47" y="43"/>
                        <a:pt x="47" y="43"/>
                        <a:pt x="47" y="43"/>
                      </a:cubicBezTo>
                      <a:cubicBezTo>
                        <a:pt x="47" y="43"/>
                        <a:pt x="47" y="44"/>
                        <a:pt x="47" y="45"/>
                      </a:cubicBezTo>
                      <a:cubicBezTo>
                        <a:pt x="38" y="42"/>
                        <a:pt x="32" y="41"/>
                        <a:pt x="26" y="41"/>
                      </a:cubicBezTo>
                      <a:cubicBezTo>
                        <a:pt x="20" y="41"/>
                        <a:pt x="13" y="42"/>
                        <a:pt x="5" y="45"/>
                      </a:cubicBezTo>
                      <a:cubicBezTo>
                        <a:pt x="5" y="43"/>
                        <a:pt x="5" y="43"/>
                        <a:pt x="5" y="43"/>
                      </a:cubicBezTo>
                      <a:cubicBezTo>
                        <a:pt x="5" y="43"/>
                        <a:pt x="5" y="43"/>
                        <a:pt x="5" y="43"/>
                      </a:cubicBezTo>
                      <a:cubicBezTo>
                        <a:pt x="5" y="43"/>
                        <a:pt x="5" y="43"/>
                        <a:pt x="5" y="43"/>
                      </a:cubicBezTo>
                      <a:moveTo>
                        <a:pt x="5" y="33"/>
                      </a:moveTo>
                      <a:cubicBezTo>
                        <a:pt x="5" y="33"/>
                        <a:pt x="5" y="33"/>
                        <a:pt x="5" y="31"/>
                      </a:cubicBezTo>
                      <a:cubicBezTo>
                        <a:pt x="13" y="29"/>
                        <a:pt x="20" y="27"/>
                        <a:pt x="26" y="27"/>
                      </a:cubicBezTo>
                      <a:cubicBezTo>
                        <a:pt x="32" y="27"/>
                        <a:pt x="38" y="29"/>
                        <a:pt x="47" y="31"/>
                      </a:cubicBezTo>
                      <a:cubicBezTo>
                        <a:pt x="47" y="33"/>
                        <a:pt x="47" y="33"/>
                        <a:pt x="47" y="33"/>
                      </a:cubicBezTo>
                      <a:cubicBezTo>
                        <a:pt x="47" y="33"/>
                        <a:pt x="47" y="33"/>
                        <a:pt x="47" y="33"/>
                      </a:cubicBezTo>
                      <a:cubicBezTo>
                        <a:pt x="47" y="33"/>
                        <a:pt x="47" y="33"/>
                        <a:pt x="47" y="33"/>
                      </a:cubicBezTo>
                      <a:cubicBezTo>
                        <a:pt x="47" y="33"/>
                        <a:pt x="47" y="33"/>
                        <a:pt x="47" y="35"/>
                      </a:cubicBezTo>
                      <a:cubicBezTo>
                        <a:pt x="38" y="32"/>
                        <a:pt x="32" y="30"/>
                        <a:pt x="26" y="30"/>
                      </a:cubicBezTo>
                      <a:cubicBezTo>
                        <a:pt x="20" y="30"/>
                        <a:pt x="13" y="32"/>
                        <a:pt x="5" y="34"/>
                      </a:cubicBezTo>
                      <a:cubicBezTo>
                        <a:pt x="5" y="33"/>
                        <a:pt x="5" y="33"/>
                        <a:pt x="5" y="33"/>
                      </a:cubicBezTo>
                      <a:cubicBezTo>
                        <a:pt x="5" y="33"/>
                        <a:pt x="5" y="33"/>
                        <a:pt x="5" y="33"/>
                      </a:cubicBezTo>
                      <a:cubicBezTo>
                        <a:pt x="5" y="33"/>
                        <a:pt x="5" y="33"/>
                        <a:pt x="5" y="33"/>
                      </a:cubicBezTo>
                      <a:moveTo>
                        <a:pt x="5" y="23"/>
                      </a:moveTo>
                      <a:cubicBezTo>
                        <a:pt x="5" y="23"/>
                        <a:pt x="5" y="23"/>
                        <a:pt x="5" y="21"/>
                      </a:cubicBezTo>
                      <a:cubicBezTo>
                        <a:pt x="13" y="19"/>
                        <a:pt x="20" y="17"/>
                        <a:pt x="26" y="17"/>
                      </a:cubicBezTo>
                      <a:cubicBezTo>
                        <a:pt x="32" y="17"/>
                        <a:pt x="38" y="19"/>
                        <a:pt x="47" y="21"/>
                      </a:cubicBezTo>
                      <a:cubicBezTo>
                        <a:pt x="47" y="23"/>
                        <a:pt x="47" y="23"/>
                        <a:pt x="47" y="23"/>
                      </a:cubicBezTo>
                      <a:cubicBezTo>
                        <a:pt x="47" y="23"/>
                        <a:pt x="47" y="23"/>
                        <a:pt x="47" y="23"/>
                      </a:cubicBezTo>
                      <a:cubicBezTo>
                        <a:pt x="47" y="23"/>
                        <a:pt x="47" y="23"/>
                        <a:pt x="47" y="23"/>
                      </a:cubicBezTo>
                      <a:cubicBezTo>
                        <a:pt x="47" y="23"/>
                        <a:pt x="47" y="23"/>
                        <a:pt x="47" y="24"/>
                      </a:cubicBezTo>
                      <a:cubicBezTo>
                        <a:pt x="38" y="22"/>
                        <a:pt x="32" y="20"/>
                        <a:pt x="26" y="20"/>
                      </a:cubicBezTo>
                      <a:cubicBezTo>
                        <a:pt x="20" y="20"/>
                        <a:pt x="13" y="22"/>
                        <a:pt x="5" y="24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moveTo>
                        <a:pt x="5" y="13"/>
                      </a:moveTo>
                      <a:cubicBezTo>
                        <a:pt x="5" y="13"/>
                        <a:pt x="5" y="12"/>
                        <a:pt x="5" y="11"/>
                      </a:cubicBezTo>
                      <a:cubicBezTo>
                        <a:pt x="13" y="8"/>
                        <a:pt x="20" y="7"/>
                        <a:pt x="26" y="7"/>
                      </a:cubicBezTo>
                      <a:cubicBezTo>
                        <a:pt x="32" y="7"/>
                        <a:pt x="38" y="8"/>
                        <a:pt x="47" y="11"/>
                      </a:cubicBezTo>
                      <a:cubicBezTo>
                        <a:pt x="47" y="13"/>
                        <a:pt x="47" y="13"/>
                        <a:pt x="47" y="13"/>
                      </a:cubicBezTo>
                      <a:cubicBezTo>
                        <a:pt x="47" y="13"/>
                        <a:pt x="47" y="13"/>
                        <a:pt x="47" y="13"/>
                      </a:cubicBezTo>
                      <a:cubicBezTo>
                        <a:pt x="47" y="13"/>
                        <a:pt x="47" y="13"/>
                        <a:pt x="47" y="13"/>
                      </a:cubicBezTo>
                      <a:cubicBezTo>
                        <a:pt x="47" y="13"/>
                        <a:pt x="47" y="13"/>
                        <a:pt x="47" y="14"/>
                      </a:cubicBezTo>
                      <a:cubicBezTo>
                        <a:pt x="38" y="12"/>
                        <a:pt x="32" y="10"/>
                        <a:pt x="26" y="10"/>
                      </a:cubicBezTo>
                      <a:cubicBezTo>
                        <a:pt x="20" y="10"/>
                        <a:pt x="13" y="11"/>
                        <a:pt x="5" y="14"/>
                      </a:cubicBezTo>
                      <a:cubicBezTo>
                        <a:pt x="5" y="13"/>
                        <a:pt x="5" y="12"/>
                        <a:pt x="5" y="12"/>
                      </a:cubicBezTo>
                      <a:cubicBezTo>
                        <a:pt x="5" y="12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moveTo>
                        <a:pt x="26" y="0"/>
                      </a:moveTo>
                      <a:cubicBezTo>
                        <a:pt x="17" y="0"/>
                        <a:pt x="9" y="1"/>
                        <a:pt x="0" y="4"/>
                      </a:cubicBezTo>
                      <a:cubicBezTo>
                        <a:pt x="0" y="22"/>
                        <a:pt x="0" y="47"/>
                        <a:pt x="0" y="65"/>
                      </a:cubicBezTo>
                      <a:cubicBezTo>
                        <a:pt x="9" y="62"/>
                        <a:pt x="17" y="60"/>
                        <a:pt x="25" y="60"/>
                      </a:cubicBezTo>
                      <a:cubicBezTo>
                        <a:pt x="34" y="60"/>
                        <a:pt x="43" y="62"/>
                        <a:pt x="51" y="65"/>
                      </a:cubicBezTo>
                      <a:cubicBezTo>
                        <a:pt x="51" y="47"/>
                        <a:pt x="51" y="23"/>
                        <a:pt x="52" y="5"/>
                      </a:cubicBezTo>
                      <a:cubicBezTo>
                        <a:pt x="43" y="1"/>
                        <a:pt x="34" y="0"/>
                        <a:pt x="26" y="0"/>
                      </a:cubicBezTo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31" name="Freeform 10590">
                  <a:extLst>
                    <a:ext uri="{FF2B5EF4-FFF2-40B4-BE49-F238E27FC236}">
                      <a16:creationId xmlns:a16="http://schemas.microsoft.com/office/drawing/2014/main" id="{38527CD4-C2E4-4377-A555-B46C5E0FB0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8" y="1830"/>
                  <a:ext cx="100" cy="17"/>
                </a:xfrm>
                <a:custGeom>
                  <a:avLst/>
                  <a:gdLst>
                    <a:gd name="T0" fmla="*/ 21 w 42"/>
                    <a:gd name="T1" fmla="*/ 0 h 7"/>
                    <a:gd name="T2" fmla="*/ 0 w 42"/>
                    <a:gd name="T3" fmla="*/ 4 h 7"/>
                    <a:gd name="T4" fmla="*/ 0 w 42"/>
                    <a:gd name="T5" fmla="*/ 6 h 7"/>
                    <a:gd name="T6" fmla="*/ 0 w 42"/>
                    <a:gd name="T7" fmla="*/ 6 h 7"/>
                    <a:gd name="T8" fmla="*/ 0 w 42"/>
                    <a:gd name="T9" fmla="*/ 5 h 7"/>
                    <a:gd name="T10" fmla="*/ 0 w 42"/>
                    <a:gd name="T11" fmla="*/ 7 h 7"/>
                    <a:gd name="T12" fmla="*/ 21 w 42"/>
                    <a:gd name="T13" fmla="*/ 3 h 7"/>
                    <a:gd name="T14" fmla="*/ 42 w 42"/>
                    <a:gd name="T15" fmla="*/ 7 h 7"/>
                    <a:gd name="T16" fmla="*/ 42 w 42"/>
                    <a:gd name="T17" fmla="*/ 6 h 7"/>
                    <a:gd name="T18" fmla="*/ 42 w 42"/>
                    <a:gd name="T19" fmla="*/ 6 h 7"/>
                    <a:gd name="T20" fmla="*/ 42 w 42"/>
                    <a:gd name="T21" fmla="*/ 6 h 7"/>
                    <a:gd name="T22" fmla="*/ 42 w 42"/>
                    <a:gd name="T23" fmla="*/ 4 h 7"/>
                    <a:gd name="T24" fmla="*/ 21 w 42"/>
                    <a:gd name="T25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2" h="7">
                      <a:moveTo>
                        <a:pt x="21" y="0"/>
                      </a:moveTo>
                      <a:cubicBezTo>
                        <a:pt x="15" y="0"/>
                        <a:pt x="8" y="1"/>
                        <a:pt x="0" y="4"/>
                      </a:cubicBezTo>
                      <a:cubicBezTo>
                        <a:pt x="0" y="5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5"/>
                      </a:cubicBez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8" y="4"/>
                        <a:pt x="15" y="3"/>
                        <a:pt x="21" y="3"/>
                      </a:cubicBezTo>
                      <a:cubicBezTo>
                        <a:pt x="27" y="3"/>
                        <a:pt x="33" y="5"/>
                        <a:pt x="42" y="7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4"/>
                      </a:cubicBezTo>
                      <a:cubicBezTo>
                        <a:pt x="33" y="1"/>
                        <a:pt x="27" y="0"/>
                        <a:pt x="21" y="0"/>
                      </a:cubicBezTo>
                    </a:path>
                  </a:pathLst>
                </a:custGeom>
                <a:solidFill>
                  <a:srgbClr val="2D30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32" name="Freeform 10591">
                  <a:extLst>
                    <a:ext uri="{FF2B5EF4-FFF2-40B4-BE49-F238E27FC236}">
                      <a16:creationId xmlns:a16="http://schemas.microsoft.com/office/drawing/2014/main" id="{B2CB98FC-A1D8-4AA4-8371-7AF8B13A0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8" y="1854"/>
                  <a:ext cx="100" cy="17"/>
                </a:xfrm>
                <a:custGeom>
                  <a:avLst/>
                  <a:gdLst>
                    <a:gd name="T0" fmla="*/ 21 w 42"/>
                    <a:gd name="T1" fmla="*/ 0 h 7"/>
                    <a:gd name="T2" fmla="*/ 0 w 42"/>
                    <a:gd name="T3" fmla="*/ 4 h 7"/>
                    <a:gd name="T4" fmla="*/ 0 w 42"/>
                    <a:gd name="T5" fmla="*/ 6 h 7"/>
                    <a:gd name="T6" fmla="*/ 0 w 42"/>
                    <a:gd name="T7" fmla="*/ 6 h 7"/>
                    <a:gd name="T8" fmla="*/ 0 w 42"/>
                    <a:gd name="T9" fmla="*/ 6 h 7"/>
                    <a:gd name="T10" fmla="*/ 0 w 42"/>
                    <a:gd name="T11" fmla="*/ 7 h 7"/>
                    <a:gd name="T12" fmla="*/ 21 w 42"/>
                    <a:gd name="T13" fmla="*/ 3 h 7"/>
                    <a:gd name="T14" fmla="*/ 42 w 42"/>
                    <a:gd name="T15" fmla="*/ 7 h 7"/>
                    <a:gd name="T16" fmla="*/ 42 w 42"/>
                    <a:gd name="T17" fmla="*/ 6 h 7"/>
                    <a:gd name="T18" fmla="*/ 42 w 42"/>
                    <a:gd name="T19" fmla="*/ 6 h 7"/>
                    <a:gd name="T20" fmla="*/ 42 w 42"/>
                    <a:gd name="T21" fmla="*/ 6 h 7"/>
                    <a:gd name="T22" fmla="*/ 42 w 42"/>
                    <a:gd name="T23" fmla="*/ 4 h 7"/>
                    <a:gd name="T24" fmla="*/ 21 w 42"/>
                    <a:gd name="T25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2" h="7">
                      <a:moveTo>
                        <a:pt x="21" y="0"/>
                      </a:moveTo>
                      <a:cubicBezTo>
                        <a:pt x="15" y="0"/>
                        <a:pt x="8" y="2"/>
                        <a:pt x="0" y="4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7"/>
                      </a:cubicBezTo>
                      <a:cubicBezTo>
                        <a:pt x="8" y="5"/>
                        <a:pt x="15" y="3"/>
                        <a:pt x="21" y="3"/>
                      </a:cubicBezTo>
                      <a:cubicBezTo>
                        <a:pt x="27" y="3"/>
                        <a:pt x="33" y="5"/>
                        <a:pt x="42" y="7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4"/>
                      </a:cubicBezTo>
                      <a:cubicBezTo>
                        <a:pt x="33" y="2"/>
                        <a:pt x="27" y="0"/>
                        <a:pt x="21" y="0"/>
                      </a:cubicBezTo>
                    </a:path>
                  </a:pathLst>
                </a:custGeom>
                <a:solidFill>
                  <a:srgbClr val="2D30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33" name="Freeform 10592">
                  <a:extLst>
                    <a:ext uri="{FF2B5EF4-FFF2-40B4-BE49-F238E27FC236}">
                      <a16:creationId xmlns:a16="http://schemas.microsoft.com/office/drawing/2014/main" id="{3F606B50-33C3-4294-8D6F-AA201CBE2A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8" y="1878"/>
                  <a:ext cx="100" cy="19"/>
                </a:xfrm>
                <a:custGeom>
                  <a:avLst/>
                  <a:gdLst>
                    <a:gd name="T0" fmla="*/ 21 w 42"/>
                    <a:gd name="T1" fmla="*/ 0 h 8"/>
                    <a:gd name="T2" fmla="*/ 0 w 42"/>
                    <a:gd name="T3" fmla="*/ 4 h 8"/>
                    <a:gd name="T4" fmla="*/ 0 w 42"/>
                    <a:gd name="T5" fmla="*/ 6 h 8"/>
                    <a:gd name="T6" fmla="*/ 0 w 42"/>
                    <a:gd name="T7" fmla="*/ 6 h 8"/>
                    <a:gd name="T8" fmla="*/ 0 w 42"/>
                    <a:gd name="T9" fmla="*/ 6 h 8"/>
                    <a:gd name="T10" fmla="*/ 0 w 42"/>
                    <a:gd name="T11" fmla="*/ 7 h 8"/>
                    <a:gd name="T12" fmla="*/ 21 w 42"/>
                    <a:gd name="T13" fmla="*/ 3 h 8"/>
                    <a:gd name="T14" fmla="*/ 42 w 42"/>
                    <a:gd name="T15" fmla="*/ 8 h 8"/>
                    <a:gd name="T16" fmla="*/ 42 w 42"/>
                    <a:gd name="T17" fmla="*/ 6 h 8"/>
                    <a:gd name="T18" fmla="*/ 42 w 42"/>
                    <a:gd name="T19" fmla="*/ 6 h 8"/>
                    <a:gd name="T20" fmla="*/ 42 w 42"/>
                    <a:gd name="T21" fmla="*/ 6 h 8"/>
                    <a:gd name="T22" fmla="*/ 42 w 42"/>
                    <a:gd name="T23" fmla="*/ 4 h 8"/>
                    <a:gd name="T24" fmla="*/ 21 w 42"/>
                    <a:gd name="T2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2" h="8">
                      <a:moveTo>
                        <a:pt x="21" y="0"/>
                      </a:moveTo>
                      <a:cubicBezTo>
                        <a:pt x="15" y="0"/>
                        <a:pt x="8" y="2"/>
                        <a:pt x="0" y="4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7"/>
                      </a:cubicBezTo>
                      <a:cubicBezTo>
                        <a:pt x="8" y="5"/>
                        <a:pt x="15" y="3"/>
                        <a:pt x="21" y="3"/>
                      </a:cubicBezTo>
                      <a:cubicBezTo>
                        <a:pt x="27" y="3"/>
                        <a:pt x="33" y="5"/>
                        <a:pt x="42" y="8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4"/>
                      </a:cubicBezTo>
                      <a:cubicBezTo>
                        <a:pt x="33" y="2"/>
                        <a:pt x="27" y="0"/>
                        <a:pt x="21" y="0"/>
                      </a:cubicBezTo>
                    </a:path>
                  </a:pathLst>
                </a:custGeom>
                <a:solidFill>
                  <a:srgbClr val="2D30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34" name="Freeform 10593">
                  <a:extLst>
                    <a:ext uri="{FF2B5EF4-FFF2-40B4-BE49-F238E27FC236}">
                      <a16:creationId xmlns:a16="http://schemas.microsoft.com/office/drawing/2014/main" id="{BB1CD0D1-6C42-4A34-9AC3-058B5DC62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8" y="1902"/>
                  <a:ext cx="100" cy="19"/>
                </a:xfrm>
                <a:custGeom>
                  <a:avLst/>
                  <a:gdLst>
                    <a:gd name="T0" fmla="*/ 21 w 42"/>
                    <a:gd name="T1" fmla="*/ 0 h 8"/>
                    <a:gd name="T2" fmla="*/ 0 w 42"/>
                    <a:gd name="T3" fmla="*/ 4 h 8"/>
                    <a:gd name="T4" fmla="*/ 0 w 42"/>
                    <a:gd name="T5" fmla="*/ 6 h 8"/>
                    <a:gd name="T6" fmla="*/ 0 w 42"/>
                    <a:gd name="T7" fmla="*/ 6 h 8"/>
                    <a:gd name="T8" fmla="*/ 0 w 42"/>
                    <a:gd name="T9" fmla="*/ 6 h 8"/>
                    <a:gd name="T10" fmla="*/ 0 w 42"/>
                    <a:gd name="T11" fmla="*/ 8 h 8"/>
                    <a:gd name="T12" fmla="*/ 21 w 42"/>
                    <a:gd name="T13" fmla="*/ 4 h 8"/>
                    <a:gd name="T14" fmla="*/ 42 w 42"/>
                    <a:gd name="T15" fmla="*/ 8 h 8"/>
                    <a:gd name="T16" fmla="*/ 42 w 42"/>
                    <a:gd name="T17" fmla="*/ 6 h 8"/>
                    <a:gd name="T18" fmla="*/ 42 w 42"/>
                    <a:gd name="T19" fmla="*/ 6 h 8"/>
                    <a:gd name="T20" fmla="*/ 42 w 42"/>
                    <a:gd name="T21" fmla="*/ 6 h 8"/>
                    <a:gd name="T22" fmla="*/ 42 w 42"/>
                    <a:gd name="T23" fmla="*/ 5 h 8"/>
                    <a:gd name="T24" fmla="*/ 21 w 42"/>
                    <a:gd name="T2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2" h="8">
                      <a:moveTo>
                        <a:pt x="21" y="0"/>
                      </a:moveTo>
                      <a:cubicBezTo>
                        <a:pt x="15" y="0"/>
                        <a:pt x="8" y="2"/>
                        <a:pt x="0" y="4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8"/>
                      </a:cubicBezTo>
                      <a:cubicBezTo>
                        <a:pt x="8" y="5"/>
                        <a:pt x="15" y="4"/>
                        <a:pt x="21" y="4"/>
                      </a:cubicBezTo>
                      <a:cubicBezTo>
                        <a:pt x="27" y="4"/>
                        <a:pt x="33" y="5"/>
                        <a:pt x="42" y="8"/>
                      </a:cubicBezTo>
                      <a:cubicBezTo>
                        <a:pt x="42" y="7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5"/>
                      </a:cubicBezTo>
                      <a:cubicBezTo>
                        <a:pt x="33" y="2"/>
                        <a:pt x="27" y="0"/>
                        <a:pt x="21" y="0"/>
                      </a:cubicBezTo>
                    </a:path>
                  </a:pathLst>
                </a:custGeom>
                <a:solidFill>
                  <a:srgbClr val="2D30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35" name="Freeform 10594">
                  <a:extLst>
                    <a:ext uri="{FF2B5EF4-FFF2-40B4-BE49-F238E27FC236}">
                      <a16:creationId xmlns:a16="http://schemas.microsoft.com/office/drawing/2014/main" id="{51E8596F-9770-4DB4-8D37-C97240D8B9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8" y="1928"/>
                  <a:ext cx="100" cy="16"/>
                </a:xfrm>
                <a:custGeom>
                  <a:avLst/>
                  <a:gdLst>
                    <a:gd name="T0" fmla="*/ 21 w 42"/>
                    <a:gd name="T1" fmla="*/ 0 h 7"/>
                    <a:gd name="T2" fmla="*/ 0 w 42"/>
                    <a:gd name="T3" fmla="*/ 4 h 7"/>
                    <a:gd name="T4" fmla="*/ 0 w 42"/>
                    <a:gd name="T5" fmla="*/ 5 h 7"/>
                    <a:gd name="T6" fmla="*/ 0 w 42"/>
                    <a:gd name="T7" fmla="*/ 5 h 7"/>
                    <a:gd name="T8" fmla="*/ 0 w 42"/>
                    <a:gd name="T9" fmla="*/ 5 h 7"/>
                    <a:gd name="T10" fmla="*/ 0 w 42"/>
                    <a:gd name="T11" fmla="*/ 7 h 7"/>
                    <a:gd name="T12" fmla="*/ 21 w 42"/>
                    <a:gd name="T13" fmla="*/ 3 h 7"/>
                    <a:gd name="T14" fmla="*/ 42 w 42"/>
                    <a:gd name="T15" fmla="*/ 7 h 7"/>
                    <a:gd name="T16" fmla="*/ 42 w 42"/>
                    <a:gd name="T17" fmla="*/ 5 h 7"/>
                    <a:gd name="T18" fmla="*/ 42 w 42"/>
                    <a:gd name="T19" fmla="*/ 6 h 7"/>
                    <a:gd name="T20" fmla="*/ 42 w 42"/>
                    <a:gd name="T21" fmla="*/ 6 h 7"/>
                    <a:gd name="T22" fmla="*/ 42 w 42"/>
                    <a:gd name="T23" fmla="*/ 4 h 7"/>
                    <a:gd name="T24" fmla="*/ 21 w 42"/>
                    <a:gd name="T25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2" h="7">
                      <a:moveTo>
                        <a:pt x="21" y="0"/>
                      </a:moveTo>
                      <a:cubicBezTo>
                        <a:pt x="15" y="0"/>
                        <a:pt x="8" y="1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7"/>
                      </a:cubicBezTo>
                      <a:cubicBezTo>
                        <a:pt x="8" y="4"/>
                        <a:pt x="15" y="3"/>
                        <a:pt x="21" y="3"/>
                      </a:cubicBezTo>
                      <a:cubicBezTo>
                        <a:pt x="27" y="3"/>
                        <a:pt x="33" y="4"/>
                        <a:pt x="42" y="7"/>
                      </a:cubicBezTo>
                      <a:cubicBezTo>
                        <a:pt x="42" y="6"/>
                        <a:pt x="42" y="5"/>
                        <a:pt x="42" y="5"/>
                      </a:cubicBezTo>
                      <a:cubicBezTo>
                        <a:pt x="42" y="5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5"/>
                        <a:pt x="42" y="4"/>
                      </a:cubicBezTo>
                      <a:cubicBezTo>
                        <a:pt x="33" y="1"/>
                        <a:pt x="27" y="0"/>
                        <a:pt x="21" y="0"/>
                      </a:cubicBezTo>
                    </a:path>
                  </a:pathLst>
                </a:custGeom>
                <a:solidFill>
                  <a:srgbClr val="2D30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36" name="Freeform 10595">
                  <a:extLst>
                    <a:ext uri="{FF2B5EF4-FFF2-40B4-BE49-F238E27FC236}">
                      <a16:creationId xmlns:a16="http://schemas.microsoft.com/office/drawing/2014/main" id="{0E448102-C75B-4F3A-9472-3BC7CF77C6F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16" y="2032"/>
                  <a:ext cx="166" cy="263"/>
                </a:xfrm>
                <a:custGeom>
                  <a:avLst/>
                  <a:gdLst>
                    <a:gd name="T0" fmla="*/ 54 w 70"/>
                    <a:gd name="T1" fmla="*/ 49 h 111"/>
                    <a:gd name="T2" fmla="*/ 53 w 70"/>
                    <a:gd name="T3" fmla="*/ 45 h 111"/>
                    <a:gd name="T4" fmla="*/ 53 w 70"/>
                    <a:gd name="T5" fmla="*/ 13 h 111"/>
                    <a:gd name="T6" fmla="*/ 57 w 70"/>
                    <a:gd name="T7" fmla="*/ 7 h 111"/>
                    <a:gd name="T8" fmla="*/ 51 w 70"/>
                    <a:gd name="T9" fmla="*/ 0 h 111"/>
                    <a:gd name="T10" fmla="*/ 19 w 70"/>
                    <a:gd name="T11" fmla="*/ 0 h 111"/>
                    <a:gd name="T12" fmla="*/ 12 w 70"/>
                    <a:gd name="T13" fmla="*/ 7 h 111"/>
                    <a:gd name="T14" fmla="*/ 17 w 70"/>
                    <a:gd name="T15" fmla="*/ 13 h 111"/>
                    <a:gd name="T16" fmla="*/ 17 w 70"/>
                    <a:gd name="T17" fmla="*/ 45 h 111"/>
                    <a:gd name="T18" fmla="*/ 16 w 70"/>
                    <a:gd name="T19" fmla="*/ 49 h 111"/>
                    <a:gd name="T20" fmla="*/ 0 w 70"/>
                    <a:gd name="T21" fmla="*/ 102 h 111"/>
                    <a:gd name="T22" fmla="*/ 18 w 70"/>
                    <a:gd name="T23" fmla="*/ 111 h 111"/>
                    <a:gd name="T24" fmla="*/ 25 w 70"/>
                    <a:gd name="T25" fmla="*/ 111 h 111"/>
                    <a:gd name="T26" fmla="*/ 25 w 70"/>
                    <a:gd name="T27" fmla="*/ 111 h 111"/>
                    <a:gd name="T28" fmla="*/ 35 w 70"/>
                    <a:gd name="T29" fmla="*/ 111 h 111"/>
                    <a:gd name="T30" fmla="*/ 44 w 70"/>
                    <a:gd name="T31" fmla="*/ 111 h 111"/>
                    <a:gd name="T32" fmla="*/ 45 w 70"/>
                    <a:gd name="T33" fmla="*/ 111 h 111"/>
                    <a:gd name="T34" fmla="*/ 52 w 70"/>
                    <a:gd name="T35" fmla="*/ 111 h 111"/>
                    <a:gd name="T36" fmla="*/ 70 w 70"/>
                    <a:gd name="T37" fmla="*/ 102 h 111"/>
                    <a:gd name="T38" fmla="*/ 54 w 70"/>
                    <a:gd name="T39" fmla="*/ 49 h 111"/>
                    <a:gd name="T40" fmla="*/ 52 w 70"/>
                    <a:gd name="T41" fmla="*/ 108 h 111"/>
                    <a:gd name="T42" fmla="*/ 45 w 70"/>
                    <a:gd name="T43" fmla="*/ 108 h 111"/>
                    <a:gd name="T44" fmla="*/ 44 w 70"/>
                    <a:gd name="T45" fmla="*/ 108 h 111"/>
                    <a:gd name="T46" fmla="*/ 35 w 70"/>
                    <a:gd name="T47" fmla="*/ 108 h 111"/>
                    <a:gd name="T48" fmla="*/ 25 w 70"/>
                    <a:gd name="T49" fmla="*/ 108 h 111"/>
                    <a:gd name="T50" fmla="*/ 25 w 70"/>
                    <a:gd name="T51" fmla="*/ 108 h 111"/>
                    <a:gd name="T52" fmla="*/ 18 w 70"/>
                    <a:gd name="T53" fmla="*/ 108 h 111"/>
                    <a:gd name="T54" fmla="*/ 3 w 70"/>
                    <a:gd name="T55" fmla="*/ 102 h 111"/>
                    <a:gd name="T56" fmla="*/ 20 w 70"/>
                    <a:gd name="T57" fmla="*/ 46 h 111"/>
                    <a:gd name="T58" fmla="*/ 20 w 70"/>
                    <a:gd name="T59" fmla="*/ 46 h 111"/>
                    <a:gd name="T60" fmla="*/ 20 w 70"/>
                    <a:gd name="T61" fmla="*/ 15 h 111"/>
                    <a:gd name="T62" fmla="*/ 50 w 70"/>
                    <a:gd name="T63" fmla="*/ 15 h 111"/>
                    <a:gd name="T64" fmla="*/ 50 w 70"/>
                    <a:gd name="T65" fmla="*/ 45 h 111"/>
                    <a:gd name="T66" fmla="*/ 50 w 70"/>
                    <a:gd name="T67" fmla="*/ 46 h 111"/>
                    <a:gd name="T68" fmla="*/ 50 w 70"/>
                    <a:gd name="T69" fmla="*/ 46 h 111"/>
                    <a:gd name="T70" fmla="*/ 67 w 70"/>
                    <a:gd name="T71" fmla="*/ 102 h 111"/>
                    <a:gd name="T72" fmla="*/ 52 w 70"/>
                    <a:gd name="T73" fmla="*/ 108 h 111"/>
                    <a:gd name="T74" fmla="*/ 19 w 70"/>
                    <a:gd name="T75" fmla="*/ 3 h 111"/>
                    <a:gd name="T76" fmla="*/ 51 w 70"/>
                    <a:gd name="T77" fmla="*/ 3 h 111"/>
                    <a:gd name="T78" fmla="*/ 54 w 70"/>
                    <a:gd name="T79" fmla="*/ 7 h 111"/>
                    <a:gd name="T80" fmla="*/ 51 w 70"/>
                    <a:gd name="T81" fmla="*/ 11 h 111"/>
                    <a:gd name="T82" fmla="*/ 19 w 70"/>
                    <a:gd name="T83" fmla="*/ 11 h 111"/>
                    <a:gd name="T84" fmla="*/ 16 w 70"/>
                    <a:gd name="T85" fmla="*/ 7 h 111"/>
                    <a:gd name="T86" fmla="*/ 19 w 70"/>
                    <a:gd name="T87" fmla="*/ 3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0" h="111">
                      <a:moveTo>
                        <a:pt x="54" y="49"/>
                      </a:moveTo>
                      <a:cubicBezTo>
                        <a:pt x="53" y="47"/>
                        <a:pt x="53" y="45"/>
                        <a:pt x="53" y="45"/>
                      </a:cubicBezTo>
                      <a:cubicBezTo>
                        <a:pt x="53" y="13"/>
                        <a:pt x="53" y="13"/>
                        <a:pt x="53" y="13"/>
                      </a:cubicBezTo>
                      <a:cubicBezTo>
                        <a:pt x="56" y="13"/>
                        <a:pt x="57" y="10"/>
                        <a:pt x="57" y="7"/>
                      </a:cubicBezTo>
                      <a:cubicBezTo>
                        <a:pt x="57" y="3"/>
                        <a:pt x="55" y="0"/>
                        <a:pt x="5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5" y="0"/>
                        <a:pt x="12" y="3"/>
                        <a:pt x="12" y="7"/>
                      </a:cubicBezTo>
                      <a:cubicBezTo>
                        <a:pt x="12" y="10"/>
                        <a:pt x="14" y="13"/>
                        <a:pt x="17" y="13"/>
                      </a:cubicBezTo>
                      <a:cubicBezTo>
                        <a:pt x="17" y="45"/>
                        <a:pt x="17" y="45"/>
                        <a:pt x="17" y="45"/>
                      </a:cubicBezTo>
                      <a:cubicBezTo>
                        <a:pt x="17" y="45"/>
                        <a:pt x="16" y="47"/>
                        <a:pt x="16" y="49"/>
                      </a:cubicBezTo>
                      <a:cubicBezTo>
                        <a:pt x="11" y="60"/>
                        <a:pt x="0" y="90"/>
                        <a:pt x="0" y="102"/>
                      </a:cubicBezTo>
                      <a:cubicBezTo>
                        <a:pt x="0" y="111"/>
                        <a:pt x="9" y="111"/>
                        <a:pt x="18" y="111"/>
                      </a:cubicBezTo>
                      <a:cubicBezTo>
                        <a:pt x="20" y="111"/>
                        <a:pt x="22" y="111"/>
                        <a:pt x="25" y="111"/>
                      </a:cubicBezTo>
                      <a:cubicBezTo>
                        <a:pt x="25" y="111"/>
                        <a:pt x="25" y="111"/>
                        <a:pt x="25" y="111"/>
                      </a:cubicBezTo>
                      <a:cubicBezTo>
                        <a:pt x="28" y="111"/>
                        <a:pt x="31" y="111"/>
                        <a:pt x="35" y="111"/>
                      </a:cubicBezTo>
                      <a:cubicBezTo>
                        <a:pt x="38" y="111"/>
                        <a:pt x="41" y="111"/>
                        <a:pt x="44" y="111"/>
                      </a:cubicBezTo>
                      <a:cubicBezTo>
                        <a:pt x="45" y="111"/>
                        <a:pt x="45" y="111"/>
                        <a:pt x="45" y="111"/>
                      </a:cubicBezTo>
                      <a:cubicBezTo>
                        <a:pt x="47" y="111"/>
                        <a:pt x="50" y="111"/>
                        <a:pt x="52" y="111"/>
                      </a:cubicBezTo>
                      <a:cubicBezTo>
                        <a:pt x="60" y="111"/>
                        <a:pt x="70" y="111"/>
                        <a:pt x="70" y="102"/>
                      </a:cubicBezTo>
                      <a:cubicBezTo>
                        <a:pt x="70" y="90"/>
                        <a:pt x="59" y="60"/>
                        <a:pt x="54" y="49"/>
                      </a:cubicBezTo>
                      <a:close/>
                      <a:moveTo>
                        <a:pt x="52" y="108"/>
                      </a:moveTo>
                      <a:cubicBezTo>
                        <a:pt x="50" y="108"/>
                        <a:pt x="47" y="108"/>
                        <a:pt x="45" y="108"/>
                      </a:cubicBezTo>
                      <a:cubicBezTo>
                        <a:pt x="44" y="108"/>
                        <a:pt x="44" y="108"/>
                        <a:pt x="44" y="108"/>
                      </a:cubicBezTo>
                      <a:cubicBezTo>
                        <a:pt x="41" y="108"/>
                        <a:pt x="38" y="108"/>
                        <a:pt x="35" y="108"/>
                      </a:cubicBezTo>
                      <a:cubicBezTo>
                        <a:pt x="31" y="108"/>
                        <a:pt x="28" y="108"/>
                        <a:pt x="25" y="108"/>
                      </a:cubicBezTo>
                      <a:cubicBezTo>
                        <a:pt x="25" y="108"/>
                        <a:pt x="25" y="108"/>
                        <a:pt x="25" y="108"/>
                      </a:cubicBezTo>
                      <a:cubicBezTo>
                        <a:pt x="22" y="108"/>
                        <a:pt x="20" y="108"/>
                        <a:pt x="18" y="108"/>
                      </a:cubicBezTo>
                      <a:cubicBezTo>
                        <a:pt x="6" y="108"/>
                        <a:pt x="3" y="107"/>
                        <a:pt x="3" y="102"/>
                      </a:cubicBezTo>
                      <a:cubicBezTo>
                        <a:pt x="3" y="91"/>
                        <a:pt x="15" y="59"/>
                        <a:pt x="20" y="46"/>
                      </a:cubicBezTo>
                      <a:cubicBezTo>
                        <a:pt x="20" y="46"/>
                        <a:pt x="20" y="46"/>
                        <a:pt x="20" y="46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50" y="15"/>
                        <a:pt x="50" y="15"/>
                        <a:pt x="50" y="1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46"/>
                        <a:pt x="50" y="46"/>
                        <a:pt x="50" y="46"/>
                      </a:cubicBezTo>
                      <a:cubicBezTo>
                        <a:pt x="50" y="46"/>
                        <a:pt x="50" y="46"/>
                        <a:pt x="50" y="46"/>
                      </a:cubicBezTo>
                      <a:cubicBezTo>
                        <a:pt x="55" y="59"/>
                        <a:pt x="67" y="91"/>
                        <a:pt x="67" y="102"/>
                      </a:cubicBezTo>
                      <a:cubicBezTo>
                        <a:pt x="67" y="107"/>
                        <a:pt x="64" y="108"/>
                        <a:pt x="52" y="108"/>
                      </a:cubicBezTo>
                      <a:close/>
                      <a:moveTo>
                        <a:pt x="19" y="3"/>
                      </a:moveTo>
                      <a:cubicBezTo>
                        <a:pt x="51" y="3"/>
                        <a:pt x="51" y="3"/>
                        <a:pt x="51" y="3"/>
                      </a:cubicBezTo>
                      <a:cubicBezTo>
                        <a:pt x="54" y="3"/>
                        <a:pt x="54" y="6"/>
                        <a:pt x="54" y="7"/>
                      </a:cubicBezTo>
                      <a:cubicBezTo>
                        <a:pt x="54" y="7"/>
                        <a:pt x="54" y="11"/>
                        <a:pt x="51" y="11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16" y="11"/>
                        <a:pt x="16" y="7"/>
                        <a:pt x="16" y="7"/>
                      </a:cubicBezTo>
                      <a:cubicBezTo>
                        <a:pt x="16" y="6"/>
                        <a:pt x="16" y="3"/>
                        <a:pt x="19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37" name="Oval 10596">
                  <a:extLst>
                    <a:ext uri="{FF2B5EF4-FFF2-40B4-BE49-F238E27FC236}">
                      <a16:creationId xmlns:a16="http://schemas.microsoft.com/office/drawing/2014/main" id="{E8E1BFCB-CE19-4D93-83EC-E235420CFC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78" y="2165"/>
                  <a:ext cx="33" cy="33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38" name="Oval 10597">
                  <a:extLst>
                    <a:ext uri="{FF2B5EF4-FFF2-40B4-BE49-F238E27FC236}">
                      <a16:creationId xmlns:a16="http://schemas.microsoft.com/office/drawing/2014/main" id="{45971BB1-93E2-4F2C-8194-79243FE34E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9" y="2127"/>
                  <a:ext cx="22" cy="2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39" name="Oval 10598">
                  <a:extLst>
                    <a:ext uri="{FF2B5EF4-FFF2-40B4-BE49-F238E27FC236}">
                      <a16:creationId xmlns:a16="http://schemas.microsoft.com/office/drawing/2014/main" id="{FC391462-7E52-49E4-931C-A9F30C9D09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2" y="2098"/>
                  <a:ext cx="14" cy="1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40" name="Freeform 10599">
                  <a:extLst>
                    <a:ext uri="{FF2B5EF4-FFF2-40B4-BE49-F238E27FC236}">
                      <a16:creationId xmlns:a16="http://schemas.microsoft.com/office/drawing/2014/main" id="{C4FEB93E-5E1C-47D6-8B26-8812A14EFEB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28" y="2212"/>
                  <a:ext cx="140" cy="69"/>
                </a:xfrm>
                <a:custGeom>
                  <a:avLst/>
                  <a:gdLst>
                    <a:gd name="T0" fmla="*/ 7 w 59"/>
                    <a:gd name="T1" fmla="*/ 0 h 29"/>
                    <a:gd name="T2" fmla="*/ 0 w 59"/>
                    <a:gd name="T3" fmla="*/ 26 h 29"/>
                    <a:gd name="T4" fmla="*/ 13 w 59"/>
                    <a:gd name="T5" fmla="*/ 29 h 29"/>
                    <a:gd name="T6" fmla="*/ 20 w 59"/>
                    <a:gd name="T7" fmla="*/ 29 h 29"/>
                    <a:gd name="T8" fmla="*/ 30 w 59"/>
                    <a:gd name="T9" fmla="*/ 29 h 29"/>
                    <a:gd name="T10" fmla="*/ 40 w 59"/>
                    <a:gd name="T11" fmla="*/ 29 h 29"/>
                    <a:gd name="T12" fmla="*/ 47 w 59"/>
                    <a:gd name="T13" fmla="*/ 29 h 29"/>
                    <a:gd name="T14" fmla="*/ 59 w 59"/>
                    <a:gd name="T15" fmla="*/ 26 h 29"/>
                    <a:gd name="T16" fmla="*/ 53 w 59"/>
                    <a:gd name="T17" fmla="*/ 0 h 29"/>
                    <a:gd name="T18" fmla="*/ 7 w 59"/>
                    <a:gd name="T19" fmla="*/ 0 h 29"/>
                    <a:gd name="T20" fmla="*/ 36 w 59"/>
                    <a:gd name="T21" fmla="*/ 12 h 29"/>
                    <a:gd name="T22" fmla="*/ 34 w 59"/>
                    <a:gd name="T23" fmla="*/ 9 h 29"/>
                    <a:gd name="T24" fmla="*/ 36 w 59"/>
                    <a:gd name="T25" fmla="*/ 6 h 29"/>
                    <a:gd name="T26" fmla="*/ 39 w 59"/>
                    <a:gd name="T27" fmla="*/ 9 h 29"/>
                    <a:gd name="T28" fmla="*/ 36 w 59"/>
                    <a:gd name="T29" fmla="*/ 1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9" h="29">
                      <a:moveTo>
                        <a:pt x="7" y="0"/>
                      </a:moveTo>
                      <a:cubicBezTo>
                        <a:pt x="3" y="12"/>
                        <a:pt x="0" y="21"/>
                        <a:pt x="0" y="26"/>
                      </a:cubicBezTo>
                      <a:cubicBezTo>
                        <a:pt x="0" y="28"/>
                        <a:pt x="0" y="29"/>
                        <a:pt x="13" y="29"/>
                      </a:cubicBezTo>
                      <a:cubicBezTo>
                        <a:pt x="15" y="29"/>
                        <a:pt x="17" y="29"/>
                        <a:pt x="20" y="29"/>
                      </a:cubicBezTo>
                      <a:cubicBezTo>
                        <a:pt x="23" y="29"/>
                        <a:pt x="26" y="29"/>
                        <a:pt x="30" y="29"/>
                      </a:cubicBezTo>
                      <a:cubicBezTo>
                        <a:pt x="33" y="29"/>
                        <a:pt x="37" y="29"/>
                        <a:pt x="40" y="29"/>
                      </a:cubicBezTo>
                      <a:cubicBezTo>
                        <a:pt x="42" y="29"/>
                        <a:pt x="45" y="29"/>
                        <a:pt x="47" y="29"/>
                      </a:cubicBezTo>
                      <a:cubicBezTo>
                        <a:pt x="59" y="29"/>
                        <a:pt x="59" y="28"/>
                        <a:pt x="59" y="26"/>
                      </a:cubicBezTo>
                      <a:cubicBezTo>
                        <a:pt x="59" y="21"/>
                        <a:pt x="57" y="12"/>
                        <a:pt x="53" y="0"/>
                      </a:cubicBezTo>
                      <a:lnTo>
                        <a:pt x="7" y="0"/>
                      </a:lnTo>
                      <a:close/>
                      <a:moveTo>
                        <a:pt x="36" y="12"/>
                      </a:moveTo>
                      <a:cubicBezTo>
                        <a:pt x="35" y="12"/>
                        <a:pt x="34" y="10"/>
                        <a:pt x="34" y="9"/>
                      </a:cubicBezTo>
                      <a:cubicBezTo>
                        <a:pt x="34" y="7"/>
                        <a:pt x="35" y="6"/>
                        <a:pt x="36" y="6"/>
                      </a:cubicBezTo>
                      <a:cubicBezTo>
                        <a:pt x="38" y="6"/>
                        <a:pt x="39" y="7"/>
                        <a:pt x="39" y="9"/>
                      </a:cubicBezTo>
                      <a:cubicBezTo>
                        <a:pt x="39" y="10"/>
                        <a:pt x="38" y="12"/>
                        <a:pt x="36" y="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41" name="Freeform 10600">
                  <a:extLst>
                    <a:ext uri="{FF2B5EF4-FFF2-40B4-BE49-F238E27FC236}">
                      <a16:creationId xmlns:a16="http://schemas.microsoft.com/office/drawing/2014/main" id="{15564947-3B6A-4DFB-91DC-CD0F96CBF7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9" y="2298"/>
                  <a:ext cx="8" cy="2"/>
                </a:xfrm>
                <a:custGeom>
                  <a:avLst/>
                  <a:gdLst>
                    <a:gd name="T0" fmla="*/ 0 w 3"/>
                    <a:gd name="T1" fmla="*/ 1 h 1"/>
                    <a:gd name="T2" fmla="*/ 0 w 3"/>
                    <a:gd name="T3" fmla="*/ 1 h 1"/>
                    <a:gd name="T4" fmla="*/ 1 w 3"/>
                    <a:gd name="T5" fmla="*/ 1 h 1"/>
                    <a:gd name="T6" fmla="*/ 3 w 3"/>
                    <a:gd name="T7" fmla="*/ 1 h 1"/>
                    <a:gd name="T8" fmla="*/ 3 w 3"/>
                    <a:gd name="T9" fmla="*/ 0 h 1"/>
                    <a:gd name="T10" fmla="*/ 3 w 3"/>
                    <a:gd name="T11" fmla="*/ 0 h 1"/>
                    <a:gd name="T12" fmla="*/ 3 w 3"/>
                    <a:gd name="T13" fmla="*/ 0 h 1"/>
                    <a:gd name="T14" fmla="*/ 3 w 3"/>
                    <a:gd name="T15" fmla="*/ 0 h 1"/>
                    <a:gd name="T16" fmla="*/ 3 w 3"/>
                    <a:gd name="T17" fmla="*/ 0 h 1"/>
                    <a:gd name="T18" fmla="*/ 2 w 3"/>
                    <a:gd name="T19" fmla="*/ 0 h 1"/>
                    <a:gd name="T20" fmla="*/ 2 w 3"/>
                    <a:gd name="T21" fmla="*/ 0 h 1"/>
                    <a:gd name="T22" fmla="*/ 1 w 3"/>
                    <a:gd name="T23" fmla="*/ 0 h 1"/>
                    <a:gd name="T24" fmla="*/ 1 w 3"/>
                    <a:gd name="T25" fmla="*/ 0 h 1"/>
                    <a:gd name="T26" fmla="*/ 1 w 3"/>
                    <a:gd name="T27" fmla="*/ 0 h 1"/>
                    <a:gd name="T28" fmla="*/ 0 w 3"/>
                    <a:gd name="T29" fmla="*/ 0 h 1"/>
                    <a:gd name="T30" fmla="*/ 0 w 3"/>
                    <a:gd name="T31" fmla="*/ 0 h 1"/>
                    <a:gd name="T32" fmla="*/ 0 w 3"/>
                    <a:gd name="T33" fmla="*/ 0 h 1"/>
                    <a:gd name="T34" fmla="*/ 0 w 3"/>
                    <a:gd name="T35" fmla="*/ 0 h 1"/>
                    <a:gd name="T36" fmla="*/ 0 w 3"/>
                    <a:gd name="T3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42" name="Freeform 10601">
                  <a:extLst>
                    <a:ext uri="{FF2B5EF4-FFF2-40B4-BE49-F238E27FC236}">
                      <a16:creationId xmlns:a16="http://schemas.microsoft.com/office/drawing/2014/main" id="{BF9DC84F-85D0-4220-9192-890FF4E534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5" y="2257"/>
                  <a:ext cx="36" cy="38"/>
                </a:xfrm>
                <a:custGeom>
                  <a:avLst/>
                  <a:gdLst>
                    <a:gd name="T0" fmla="*/ 6 w 15"/>
                    <a:gd name="T1" fmla="*/ 0 h 16"/>
                    <a:gd name="T2" fmla="*/ 5 w 15"/>
                    <a:gd name="T3" fmla="*/ 0 h 16"/>
                    <a:gd name="T4" fmla="*/ 3 w 15"/>
                    <a:gd name="T5" fmla="*/ 0 h 16"/>
                    <a:gd name="T6" fmla="*/ 0 w 15"/>
                    <a:gd name="T7" fmla="*/ 0 h 16"/>
                    <a:gd name="T8" fmla="*/ 5 w 15"/>
                    <a:gd name="T9" fmla="*/ 16 h 16"/>
                    <a:gd name="T10" fmla="*/ 6 w 15"/>
                    <a:gd name="T11" fmla="*/ 8 h 16"/>
                    <a:gd name="T12" fmla="*/ 5 w 15"/>
                    <a:gd name="T13" fmla="*/ 7 h 16"/>
                    <a:gd name="T14" fmla="*/ 7 w 15"/>
                    <a:gd name="T15" fmla="*/ 6 h 16"/>
                    <a:gd name="T16" fmla="*/ 7 w 15"/>
                    <a:gd name="T17" fmla="*/ 6 h 16"/>
                    <a:gd name="T18" fmla="*/ 7 w 15"/>
                    <a:gd name="T19" fmla="*/ 6 h 16"/>
                    <a:gd name="T20" fmla="*/ 7 w 15"/>
                    <a:gd name="T21" fmla="*/ 6 h 16"/>
                    <a:gd name="T22" fmla="*/ 8 w 15"/>
                    <a:gd name="T23" fmla="*/ 6 h 16"/>
                    <a:gd name="T24" fmla="*/ 8 w 15"/>
                    <a:gd name="T25" fmla="*/ 6 h 16"/>
                    <a:gd name="T26" fmla="*/ 8 w 15"/>
                    <a:gd name="T27" fmla="*/ 6 h 16"/>
                    <a:gd name="T28" fmla="*/ 10 w 15"/>
                    <a:gd name="T29" fmla="*/ 7 h 16"/>
                    <a:gd name="T30" fmla="*/ 9 w 15"/>
                    <a:gd name="T31" fmla="*/ 8 h 16"/>
                    <a:gd name="T32" fmla="*/ 9 w 15"/>
                    <a:gd name="T33" fmla="*/ 15 h 16"/>
                    <a:gd name="T34" fmla="*/ 14 w 15"/>
                    <a:gd name="T35" fmla="*/ 0 h 16"/>
                    <a:gd name="T36" fmla="*/ 11 w 15"/>
                    <a:gd name="T37" fmla="*/ 0 h 16"/>
                    <a:gd name="T38" fmla="*/ 9 w 15"/>
                    <a:gd name="T39" fmla="*/ 0 h 16"/>
                    <a:gd name="T40" fmla="*/ 8 w 15"/>
                    <a:gd name="T41" fmla="*/ 0 h 16"/>
                    <a:gd name="T42" fmla="*/ 8 w 15"/>
                    <a:gd name="T43" fmla="*/ 0 h 16"/>
                    <a:gd name="T44" fmla="*/ 8 w 15"/>
                    <a:gd name="T45" fmla="*/ 0 h 16"/>
                    <a:gd name="T46" fmla="*/ 7 w 15"/>
                    <a:gd name="T47" fmla="*/ 0 h 16"/>
                    <a:gd name="T48" fmla="*/ 7 w 15"/>
                    <a:gd name="T49" fmla="*/ 0 h 16"/>
                    <a:gd name="T50" fmla="*/ 7 w 15"/>
                    <a:gd name="T51" fmla="*/ 0 h 16"/>
                    <a:gd name="T52" fmla="*/ 6 w 15"/>
                    <a:gd name="T53" fmla="*/ 0 h 16"/>
                    <a:gd name="T54" fmla="*/ 6 w 15"/>
                    <a:gd name="T5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5" h="16">
                      <a:moveTo>
                        <a:pt x="6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4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2"/>
                        <a:pt x="3" y="11"/>
                        <a:pt x="5" y="16"/>
                      </a:cubicBezTo>
                      <a:cubicBezTo>
                        <a:pt x="6" y="14"/>
                        <a:pt x="6" y="11"/>
                        <a:pt x="6" y="8"/>
                      </a:cubicBezTo>
                      <a:cubicBezTo>
                        <a:pt x="5" y="8"/>
                        <a:pt x="5" y="7"/>
                        <a:pt x="5" y="7"/>
                      </a:cubicBezTo>
                      <a:cubicBezTo>
                        <a:pt x="5" y="6"/>
                        <a:pt x="5" y="6"/>
                        <a:pt x="7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9" y="6"/>
                        <a:pt x="10" y="6"/>
                        <a:pt x="10" y="7"/>
                      </a:cubicBezTo>
                      <a:cubicBezTo>
                        <a:pt x="10" y="7"/>
                        <a:pt x="10" y="8"/>
                        <a:pt x="9" y="8"/>
                      </a:cubicBezTo>
                      <a:cubicBezTo>
                        <a:pt x="9" y="11"/>
                        <a:pt x="9" y="14"/>
                        <a:pt x="9" y="15"/>
                      </a:cubicBezTo>
                      <a:cubicBezTo>
                        <a:pt x="11" y="12"/>
                        <a:pt x="15" y="2"/>
                        <a:pt x="14" y="0"/>
                      </a:cubicBezTo>
                      <a:cubicBezTo>
                        <a:pt x="13" y="0"/>
                        <a:pt x="12" y="0"/>
                        <a:pt x="11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43" name="Freeform 10602">
                  <a:extLst>
                    <a:ext uri="{FF2B5EF4-FFF2-40B4-BE49-F238E27FC236}">
                      <a16:creationId xmlns:a16="http://schemas.microsoft.com/office/drawing/2014/main" id="{AB5CE718-A055-4DA5-B546-27C8286A05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9" y="2274"/>
                  <a:ext cx="8" cy="19"/>
                </a:xfrm>
                <a:custGeom>
                  <a:avLst/>
                  <a:gdLst>
                    <a:gd name="T0" fmla="*/ 2 w 3"/>
                    <a:gd name="T1" fmla="*/ 0 h 8"/>
                    <a:gd name="T2" fmla="*/ 2 w 3"/>
                    <a:gd name="T3" fmla="*/ 0 h 8"/>
                    <a:gd name="T4" fmla="*/ 3 w 3"/>
                    <a:gd name="T5" fmla="*/ 0 h 8"/>
                    <a:gd name="T6" fmla="*/ 1 w 3"/>
                    <a:gd name="T7" fmla="*/ 0 h 8"/>
                    <a:gd name="T8" fmla="*/ 0 w 3"/>
                    <a:gd name="T9" fmla="*/ 0 h 8"/>
                    <a:gd name="T10" fmla="*/ 0 w 3"/>
                    <a:gd name="T11" fmla="*/ 0 h 8"/>
                    <a:gd name="T12" fmla="*/ 1 w 3"/>
                    <a:gd name="T13" fmla="*/ 0 h 8"/>
                    <a:gd name="T14" fmla="*/ 1 w 3"/>
                    <a:gd name="T15" fmla="*/ 0 h 8"/>
                    <a:gd name="T16" fmla="*/ 1 w 3"/>
                    <a:gd name="T17" fmla="*/ 8 h 8"/>
                    <a:gd name="T18" fmla="*/ 1 w 3"/>
                    <a:gd name="T19" fmla="*/ 8 h 8"/>
                    <a:gd name="T20" fmla="*/ 2 w 3"/>
                    <a:gd name="T21" fmla="*/ 8 h 8"/>
                    <a:gd name="T22" fmla="*/ 2 w 3"/>
                    <a:gd name="T2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" h="8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3"/>
                        <a:pt x="1" y="6"/>
                        <a:pt x="1" y="8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7"/>
                        <a:pt x="1" y="3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44" name="Freeform 10603">
                  <a:extLst>
                    <a:ext uri="{FF2B5EF4-FFF2-40B4-BE49-F238E27FC236}">
                      <a16:creationId xmlns:a16="http://schemas.microsoft.com/office/drawing/2014/main" id="{C93145A4-A431-4A33-9AED-48CDF958CF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4" y="2302"/>
                  <a:ext cx="5" cy="14"/>
                </a:xfrm>
                <a:custGeom>
                  <a:avLst/>
                  <a:gdLst>
                    <a:gd name="T0" fmla="*/ 1 w 2"/>
                    <a:gd name="T1" fmla="*/ 6 h 6"/>
                    <a:gd name="T2" fmla="*/ 1 w 2"/>
                    <a:gd name="T3" fmla="*/ 0 h 6"/>
                    <a:gd name="T4" fmla="*/ 0 w 2"/>
                    <a:gd name="T5" fmla="*/ 0 h 6"/>
                    <a:gd name="T6" fmla="*/ 0 w 2"/>
                    <a:gd name="T7" fmla="*/ 6 h 6"/>
                    <a:gd name="T8" fmla="*/ 1 w 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6">
                      <a:moveTo>
                        <a:pt x="1" y="6"/>
                      </a:moveTo>
                      <a:cubicBezTo>
                        <a:pt x="2" y="5"/>
                        <a:pt x="2" y="2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45" name="Freeform 10604">
                  <a:extLst>
                    <a:ext uri="{FF2B5EF4-FFF2-40B4-BE49-F238E27FC236}">
                      <a16:creationId xmlns:a16="http://schemas.microsoft.com/office/drawing/2014/main" id="{A83107B5-7252-41A5-A31E-2650087F87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7" y="2302"/>
                  <a:ext cx="2" cy="14"/>
                </a:xfrm>
                <a:custGeom>
                  <a:avLst/>
                  <a:gdLst>
                    <a:gd name="T0" fmla="*/ 0 w 1"/>
                    <a:gd name="T1" fmla="*/ 6 h 6"/>
                    <a:gd name="T2" fmla="*/ 1 w 1"/>
                    <a:gd name="T3" fmla="*/ 6 h 6"/>
                    <a:gd name="T4" fmla="*/ 1 w 1"/>
                    <a:gd name="T5" fmla="*/ 0 h 6"/>
                    <a:gd name="T6" fmla="*/ 0 w 1"/>
                    <a:gd name="T7" fmla="*/ 0 h 6"/>
                    <a:gd name="T8" fmla="*/ 0 w 1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6">
                      <a:moveTo>
                        <a:pt x="0" y="6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4"/>
                        <a:pt x="0" y="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46" name="Freeform 10605">
                  <a:extLst>
                    <a:ext uri="{FF2B5EF4-FFF2-40B4-BE49-F238E27FC236}">
                      <a16:creationId xmlns:a16="http://schemas.microsoft.com/office/drawing/2014/main" id="{A89AC7F4-583B-41C0-9F05-D013143C3C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00" y="2184"/>
                  <a:ext cx="126" cy="132"/>
                </a:xfrm>
                <a:custGeom>
                  <a:avLst/>
                  <a:gdLst>
                    <a:gd name="T0" fmla="*/ 30 w 53"/>
                    <a:gd name="T1" fmla="*/ 0 h 56"/>
                    <a:gd name="T2" fmla="*/ 26 w 53"/>
                    <a:gd name="T3" fmla="*/ 0 h 56"/>
                    <a:gd name="T4" fmla="*/ 22 w 53"/>
                    <a:gd name="T5" fmla="*/ 0 h 56"/>
                    <a:gd name="T6" fmla="*/ 4 w 53"/>
                    <a:gd name="T7" fmla="*/ 29 h 56"/>
                    <a:gd name="T8" fmla="*/ 9 w 53"/>
                    <a:gd name="T9" fmla="*/ 38 h 56"/>
                    <a:gd name="T10" fmla="*/ 13 w 53"/>
                    <a:gd name="T11" fmla="*/ 51 h 56"/>
                    <a:gd name="T12" fmla="*/ 14 w 53"/>
                    <a:gd name="T13" fmla="*/ 56 h 56"/>
                    <a:gd name="T14" fmla="*/ 23 w 53"/>
                    <a:gd name="T15" fmla="*/ 56 h 56"/>
                    <a:gd name="T16" fmla="*/ 24 w 53"/>
                    <a:gd name="T17" fmla="*/ 56 h 56"/>
                    <a:gd name="T18" fmla="*/ 23 w 53"/>
                    <a:gd name="T19" fmla="*/ 56 h 56"/>
                    <a:gd name="T20" fmla="*/ 23 w 53"/>
                    <a:gd name="T21" fmla="*/ 48 h 56"/>
                    <a:gd name="T22" fmla="*/ 23 w 53"/>
                    <a:gd name="T23" fmla="*/ 48 h 56"/>
                    <a:gd name="T24" fmla="*/ 24 w 53"/>
                    <a:gd name="T25" fmla="*/ 48 h 56"/>
                    <a:gd name="T26" fmla="*/ 18 w 53"/>
                    <a:gd name="T27" fmla="*/ 31 h 56"/>
                    <a:gd name="T28" fmla="*/ 19 w 53"/>
                    <a:gd name="T29" fmla="*/ 30 h 56"/>
                    <a:gd name="T30" fmla="*/ 22 w 53"/>
                    <a:gd name="T31" fmla="*/ 30 h 56"/>
                    <a:gd name="T32" fmla="*/ 24 w 53"/>
                    <a:gd name="T33" fmla="*/ 30 h 56"/>
                    <a:gd name="T34" fmla="*/ 26 w 53"/>
                    <a:gd name="T35" fmla="*/ 30 h 56"/>
                    <a:gd name="T36" fmla="*/ 28 w 53"/>
                    <a:gd name="T37" fmla="*/ 30 h 56"/>
                    <a:gd name="T38" fmla="*/ 30 w 53"/>
                    <a:gd name="T39" fmla="*/ 30 h 56"/>
                    <a:gd name="T40" fmla="*/ 33 w 53"/>
                    <a:gd name="T41" fmla="*/ 30 h 56"/>
                    <a:gd name="T42" fmla="*/ 34 w 53"/>
                    <a:gd name="T43" fmla="*/ 31 h 56"/>
                    <a:gd name="T44" fmla="*/ 29 w 53"/>
                    <a:gd name="T45" fmla="*/ 48 h 56"/>
                    <a:gd name="T46" fmla="*/ 30 w 53"/>
                    <a:gd name="T47" fmla="*/ 56 h 56"/>
                    <a:gd name="T48" fmla="*/ 38 w 53"/>
                    <a:gd name="T49" fmla="*/ 56 h 56"/>
                    <a:gd name="T50" fmla="*/ 39 w 53"/>
                    <a:gd name="T51" fmla="*/ 51 h 56"/>
                    <a:gd name="T52" fmla="*/ 43 w 53"/>
                    <a:gd name="T53" fmla="*/ 38 h 56"/>
                    <a:gd name="T54" fmla="*/ 48 w 53"/>
                    <a:gd name="T55" fmla="*/ 29 h 56"/>
                    <a:gd name="T56" fmla="*/ 30 w 53"/>
                    <a:gd name="T57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3" h="56">
                      <a:moveTo>
                        <a:pt x="30" y="0"/>
                      </a:moveTo>
                      <a:cubicBezTo>
                        <a:pt x="29" y="0"/>
                        <a:pt x="28" y="0"/>
                        <a:pt x="26" y="0"/>
                      </a:cubicBezTo>
                      <a:cubicBezTo>
                        <a:pt x="25" y="0"/>
                        <a:pt x="24" y="0"/>
                        <a:pt x="22" y="0"/>
                      </a:cubicBezTo>
                      <a:cubicBezTo>
                        <a:pt x="9" y="2"/>
                        <a:pt x="0" y="16"/>
                        <a:pt x="4" y="29"/>
                      </a:cubicBezTo>
                      <a:cubicBezTo>
                        <a:pt x="6" y="32"/>
                        <a:pt x="7" y="35"/>
                        <a:pt x="9" y="38"/>
                      </a:cubicBezTo>
                      <a:cubicBezTo>
                        <a:pt x="11" y="42"/>
                        <a:pt x="13" y="46"/>
                        <a:pt x="13" y="51"/>
                      </a:cubicBezTo>
                      <a:cubicBezTo>
                        <a:pt x="14" y="53"/>
                        <a:pt x="14" y="54"/>
                        <a:pt x="14" y="56"/>
                      </a:cubicBezTo>
                      <a:cubicBezTo>
                        <a:pt x="23" y="56"/>
                        <a:pt x="23" y="56"/>
                        <a:pt x="23" y="56"/>
                      </a:cubicBezTo>
                      <a:cubicBezTo>
                        <a:pt x="24" y="56"/>
                        <a:pt x="24" y="56"/>
                        <a:pt x="24" y="56"/>
                      </a:cubicBezTo>
                      <a:cubicBezTo>
                        <a:pt x="23" y="56"/>
                        <a:pt x="23" y="56"/>
                        <a:pt x="23" y="56"/>
                      </a:cubicBezTo>
                      <a:cubicBezTo>
                        <a:pt x="23" y="54"/>
                        <a:pt x="23" y="51"/>
                        <a:pt x="23" y="48"/>
                      </a:cubicBezTo>
                      <a:cubicBezTo>
                        <a:pt x="23" y="48"/>
                        <a:pt x="23" y="48"/>
                        <a:pt x="23" y="48"/>
                      </a:cubicBezTo>
                      <a:cubicBezTo>
                        <a:pt x="24" y="48"/>
                        <a:pt x="24" y="48"/>
                        <a:pt x="24" y="48"/>
                      </a:cubicBezTo>
                      <a:cubicBezTo>
                        <a:pt x="23" y="45"/>
                        <a:pt x="17" y="33"/>
                        <a:pt x="18" y="31"/>
                      </a:cubicBezTo>
                      <a:cubicBezTo>
                        <a:pt x="19" y="30"/>
                        <a:pt x="19" y="30"/>
                        <a:pt x="19" y="30"/>
                      </a:cubicBezTo>
                      <a:cubicBezTo>
                        <a:pt x="20" y="30"/>
                        <a:pt x="21" y="30"/>
                        <a:pt x="22" y="30"/>
                      </a:cubicBezTo>
                      <a:cubicBezTo>
                        <a:pt x="23" y="30"/>
                        <a:pt x="24" y="30"/>
                        <a:pt x="24" y="30"/>
                      </a:cubicBezTo>
                      <a:cubicBezTo>
                        <a:pt x="25" y="30"/>
                        <a:pt x="25" y="30"/>
                        <a:pt x="26" y="30"/>
                      </a:cubicBezTo>
                      <a:cubicBezTo>
                        <a:pt x="27" y="30"/>
                        <a:pt x="27" y="30"/>
                        <a:pt x="28" y="30"/>
                      </a:cubicBezTo>
                      <a:cubicBezTo>
                        <a:pt x="28" y="30"/>
                        <a:pt x="29" y="30"/>
                        <a:pt x="30" y="30"/>
                      </a:cubicBezTo>
                      <a:cubicBezTo>
                        <a:pt x="31" y="30"/>
                        <a:pt x="32" y="30"/>
                        <a:pt x="33" y="30"/>
                      </a:cubicBezTo>
                      <a:cubicBezTo>
                        <a:pt x="34" y="31"/>
                        <a:pt x="34" y="31"/>
                        <a:pt x="34" y="31"/>
                      </a:cubicBezTo>
                      <a:cubicBezTo>
                        <a:pt x="35" y="33"/>
                        <a:pt x="30" y="46"/>
                        <a:pt x="29" y="48"/>
                      </a:cubicBezTo>
                      <a:cubicBezTo>
                        <a:pt x="30" y="50"/>
                        <a:pt x="30" y="56"/>
                        <a:pt x="30" y="56"/>
                      </a:cubicBezTo>
                      <a:cubicBezTo>
                        <a:pt x="38" y="56"/>
                        <a:pt x="38" y="56"/>
                        <a:pt x="38" y="56"/>
                      </a:cubicBezTo>
                      <a:cubicBezTo>
                        <a:pt x="39" y="54"/>
                        <a:pt x="39" y="53"/>
                        <a:pt x="39" y="51"/>
                      </a:cubicBezTo>
                      <a:cubicBezTo>
                        <a:pt x="40" y="46"/>
                        <a:pt x="41" y="42"/>
                        <a:pt x="43" y="38"/>
                      </a:cubicBezTo>
                      <a:cubicBezTo>
                        <a:pt x="45" y="35"/>
                        <a:pt x="47" y="32"/>
                        <a:pt x="48" y="29"/>
                      </a:cubicBezTo>
                      <a:cubicBezTo>
                        <a:pt x="53" y="16"/>
                        <a:pt x="44" y="2"/>
                        <a:pt x="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47" name="Freeform 10606">
                  <a:extLst>
                    <a:ext uri="{FF2B5EF4-FFF2-40B4-BE49-F238E27FC236}">
                      <a16:creationId xmlns:a16="http://schemas.microsoft.com/office/drawing/2014/main" id="{A76A1307-2F59-4026-A462-EADDA47BFE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3" y="2319"/>
                  <a:ext cx="60" cy="9"/>
                </a:xfrm>
                <a:custGeom>
                  <a:avLst/>
                  <a:gdLst>
                    <a:gd name="T0" fmla="*/ 24 w 25"/>
                    <a:gd name="T1" fmla="*/ 0 h 4"/>
                    <a:gd name="T2" fmla="*/ 0 w 25"/>
                    <a:gd name="T3" fmla="*/ 0 h 4"/>
                    <a:gd name="T4" fmla="*/ 0 w 25"/>
                    <a:gd name="T5" fmla="*/ 3 h 4"/>
                    <a:gd name="T6" fmla="*/ 1 w 25"/>
                    <a:gd name="T7" fmla="*/ 4 h 4"/>
                    <a:gd name="T8" fmla="*/ 24 w 25"/>
                    <a:gd name="T9" fmla="*/ 3 h 4"/>
                    <a:gd name="T10" fmla="*/ 25 w 25"/>
                    <a:gd name="T11" fmla="*/ 1 h 4"/>
                    <a:gd name="T12" fmla="*/ 24 w 25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" h="4">
                      <a:moveTo>
                        <a:pt x="2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2"/>
                        <a:pt x="0" y="3"/>
                      </a:cubicBezTo>
                      <a:cubicBezTo>
                        <a:pt x="0" y="3"/>
                        <a:pt x="0" y="4"/>
                        <a:pt x="1" y="4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5" y="3"/>
                        <a:pt x="25" y="2"/>
                        <a:pt x="25" y="1"/>
                      </a:cubicBezTo>
                      <a:cubicBezTo>
                        <a:pt x="25" y="0"/>
                        <a:pt x="24" y="0"/>
                        <a:pt x="2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48" name="Freeform 10607">
                  <a:extLst>
                    <a:ext uri="{FF2B5EF4-FFF2-40B4-BE49-F238E27FC236}">
                      <a16:creationId xmlns:a16="http://schemas.microsoft.com/office/drawing/2014/main" id="{3436903C-B499-4692-BBC8-62723AD8B4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3" y="2328"/>
                  <a:ext cx="57" cy="12"/>
                </a:xfrm>
                <a:custGeom>
                  <a:avLst/>
                  <a:gdLst>
                    <a:gd name="T0" fmla="*/ 24 w 24"/>
                    <a:gd name="T1" fmla="*/ 0 h 5"/>
                    <a:gd name="T2" fmla="*/ 1 w 24"/>
                    <a:gd name="T3" fmla="*/ 2 h 5"/>
                    <a:gd name="T4" fmla="*/ 0 w 24"/>
                    <a:gd name="T5" fmla="*/ 3 h 5"/>
                    <a:gd name="T6" fmla="*/ 1 w 24"/>
                    <a:gd name="T7" fmla="*/ 5 h 5"/>
                    <a:gd name="T8" fmla="*/ 24 w 24"/>
                    <a:gd name="T9" fmla="*/ 3 h 5"/>
                    <a:gd name="T10" fmla="*/ 24 w 24"/>
                    <a:gd name="T11" fmla="*/ 2 h 5"/>
                    <a:gd name="T12" fmla="*/ 24 w 24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5">
                      <a:moveTo>
                        <a:pt x="24" y="0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4" y="2"/>
                      </a:cubicBezTo>
                      <a:cubicBezTo>
                        <a:pt x="24" y="1"/>
                        <a:pt x="24" y="0"/>
                        <a:pt x="2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49" name="Freeform 10608">
                  <a:extLst>
                    <a:ext uri="{FF2B5EF4-FFF2-40B4-BE49-F238E27FC236}">
                      <a16:creationId xmlns:a16="http://schemas.microsoft.com/office/drawing/2014/main" id="{A53374FF-B87F-44F0-8607-BF365BC2E1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6" y="2343"/>
                  <a:ext cx="54" cy="19"/>
                </a:xfrm>
                <a:custGeom>
                  <a:avLst/>
                  <a:gdLst>
                    <a:gd name="T0" fmla="*/ 2 w 23"/>
                    <a:gd name="T1" fmla="*/ 4 h 8"/>
                    <a:gd name="T2" fmla="*/ 6 w 23"/>
                    <a:gd name="T3" fmla="*/ 6 h 8"/>
                    <a:gd name="T4" fmla="*/ 7 w 23"/>
                    <a:gd name="T5" fmla="*/ 7 h 8"/>
                    <a:gd name="T6" fmla="*/ 11 w 23"/>
                    <a:gd name="T7" fmla="*/ 8 h 8"/>
                    <a:gd name="T8" fmla="*/ 11 w 23"/>
                    <a:gd name="T9" fmla="*/ 8 h 8"/>
                    <a:gd name="T10" fmla="*/ 11 w 23"/>
                    <a:gd name="T11" fmla="*/ 8 h 8"/>
                    <a:gd name="T12" fmla="*/ 15 w 23"/>
                    <a:gd name="T13" fmla="*/ 7 h 8"/>
                    <a:gd name="T14" fmla="*/ 16 w 23"/>
                    <a:gd name="T15" fmla="*/ 6 h 8"/>
                    <a:gd name="T16" fmla="*/ 21 w 23"/>
                    <a:gd name="T17" fmla="*/ 4 h 8"/>
                    <a:gd name="T18" fmla="*/ 23 w 23"/>
                    <a:gd name="T19" fmla="*/ 0 h 8"/>
                    <a:gd name="T20" fmla="*/ 0 w 23"/>
                    <a:gd name="T21" fmla="*/ 1 h 8"/>
                    <a:gd name="T22" fmla="*/ 2 w 23"/>
                    <a:gd name="T23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3" h="8">
                      <a:moveTo>
                        <a:pt x="2" y="4"/>
                      </a:moveTo>
                      <a:cubicBezTo>
                        <a:pt x="3" y="5"/>
                        <a:pt x="4" y="6"/>
                        <a:pt x="6" y="6"/>
                      </a:cubicBezTo>
                      <a:cubicBezTo>
                        <a:pt x="6" y="6"/>
                        <a:pt x="7" y="7"/>
                        <a:pt x="7" y="7"/>
                      </a:cubicBezTo>
                      <a:cubicBezTo>
                        <a:pt x="9" y="8"/>
                        <a:pt x="10" y="8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6" y="7"/>
                        <a:pt x="16" y="6"/>
                        <a:pt x="16" y="6"/>
                      </a:cubicBezTo>
                      <a:cubicBezTo>
                        <a:pt x="18" y="6"/>
                        <a:pt x="19" y="5"/>
                        <a:pt x="21" y="4"/>
                      </a:cubicBezTo>
                      <a:cubicBezTo>
                        <a:pt x="21" y="3"/>
                        <a:pt x="22" y="2"/>
                        <a:pt x="23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3"/>
                        <a:pt x="2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50" name="Freeform 10609">
                  <a:extLst>
                    <a:ext uri="{FF2B5EF4-FFF2-40B4-BE49-F238E27FC236}">
                      <a16:creationId xmlns:a16="http://schemas.microsoft.com/office/drawing/2014/main" id="{BB248E3C-40DC-4083-87AC-BD1044EDB1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5" y="2243"/>
                  <a:ext cx="40" cy="14"/>
                </a:xfrm>
                <a:custGeom>
                  <a:avLst/>
                  <a:gdLst>
                    <a:gd name="T0" fmla="*/ 16 w 17"/>
                    <a:gd name="T1" fmla="*/ 1 h 6"/>
                    <a:gd name="T2" fmla="*/ 15 w 17"/>
                    <a:gd name="T3" fmla="*/ 0 h 6"/>
                    <a:gd name="T4" fmla="*/ 15 w 17"/>
                    <a:gd name="T5" fmla="*/ 0 h 6"/>
                    <a:gd name="T6" fmla="*/ 14 w 17"/>
                    <a:gd name="T7" fmla="*/ 0 h 6"/>
                    <a:gd name="T8" fmla="*/ 9 w 17"/>
                    <a:gd name="T9" fmla="*/ 1 h 6"/>
                    <a:gd name="T10" fmla="*/ 3 w 17"/>
                    <a:gd name="T11" fmla="*/ 2 h 6"/>
                    <a:gd name="T12" fmla="*/ 2 w 17"/>
                    <a:gd name="T13" fmla="*/ 2 h 6"/>
                    <a:gd name="T14" fmla="*/ 2 w 17"/>
                    <a:gd name="T15" fmla="*/ 2 h 6"/>
                    <a:gd name="T16" fmla="*/ 2 w 17"/>
                    <a:gd name="T17" fmla="*/ 3 h 6"/>
                    <a:gd name="T18" fmla="*/ 1 w 17"/>
                    <a:gd name="T19" fmla="*/ 4 h 6"/>
                    <a:gd name="T20" fmla="*/ 0 w 17"/>
                    <a:gd name="T21" fmla="*/ 5 h 6"/>
                    <a:gd name="T22" fmla="*/ 1 w 17"/>
                    <a:gd name="T23" fmla="*/ 5 h 6"/>
                    <a:gd name="T24" fmla="*/ 2 w 17"/>
                    <a:gd name="T25" fmla="*/ 6 h 6"/>
                    <a:gd name="T26" fmla="*/ 3 w 17"/>
                    <a:gd name="T27" fmla="*/ 6 h 6"/>
                    <a:gd name="T28" fmla="*/ 3 w 17"/>
                    <a:gd name="T29" fmla="*/ 6 h 6"/>
                    <a:gd name="T30" fmla="*/ 3 w 17"/>
                    <a:gd name="T31" fmla="*/ 6 h 6"/>
                    <a:gd name="T32" fmla="*/ 9 w 17"/>
                    <a:gd name="T33" fmla="*/ 5 h 6"/>
                    <a:gd name="T34" fmla="*/ 15 w 17"/>
                    <a:gd name="T35" fmla="*/ 4 h 6"/>
                    <a:gd name="T36" fmla="*/ 15 w 17"/>
                    <a:gd name="T37" fmla="*/ 4 h 6"/>
                    <a:gd name="T38" fmla="*/ 16 w 17"/>
                    <a:gd name="T39" fmla="*/ 4 h 6"/>
                    <a:gd name="T40" fmla="*/ 16 w 17"/>
                    <a:gd name="T41" fmla="*/ 4 h 6"/>
                    <a:gd name="T42" fmla="*/ 17 w 17"/>
                    <a:gd name="T43" fmla="*/ 3 h 6"/>
                    <a:gd name="T44" fmla="*/ 17 w 17"/>
                    <a:gd name="T45" fmla="*/ 2 h 6"/>
                    <a:gd name="T46" fmla="*/ 17 w 17"/>
                    <a:gd name="T47" fmla="*/ 1 h 6"/>
                    <a:gd name="T48" fmla="*/ 16 w 17"/>
                    <a:gd name="T49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7" h="6">
                      <a:moveTo>
                        <a:pt x="16" y="1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1" y="1"/>
                        <a:pt x="9" y="1"/>
                      </a:cubicBezTo>
                      <a:cubicBezTo>
                        <a:pt x="6" y="2"/>
                        <a:pt x="4" y="2"/>
                        <a:pt x="3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0" y="5"/>
                        <a:pt x="0" y="5"/>
                      </a:cubicBezTo>
                      <a:cubicBezTo>
                        <a:pt x="0" y="5"/>
                        <a:pt x="1" y="5"/>
                        <a:pt x="1" y="5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5" y="6"/>
                        <a:pt x="7" y="6"/>
                        <a:pt x="9" y="5"/>
                      </a:cubicBezTo>
                      <a:cubicBezTo>
                        <a:pt x="11" y="5"/>
                        <a:pt x="13" y="5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51" name="Freeform 10610">
                  <a:extLst>
                    <a:ext uri="{FF2B5EF4-FFF2-40B4-BE49-F238E27FC236}">
                      <a16:creationId xmlns:a16="http://schemas.microsoft.com/office/drawing/2014/main" id="{AD7F5469-A841-4588-8CEB-8AE1519BF8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8" y="2203"/>
                  <a:ext cx="40" cy="19"/>
                </a:xfrm>
                <a:custGeom>
                  <a:avLst/>
                  <a:gdLst>
                    <a:gd name="T0" fmla="*/ 16 w 17"/>
                    <a:gd name="T1" fmla="*/ 5 h 8"/>
                    <a:gd name="T2" fmla="*/ 15 w 17"/>
                    <a:gd name="T3" fmla="*/ 4 h 8"/>
                    <a:gd name="T4" fmla="*/ 15 w 17"/>
                    <a:gd name="T5" fmla="*/ 4 h 8"/>
                    <a:gd name="T6" fmla="*/ 15 w 17"/>
                    <a:gd name="T7" fmla="*/ 4 h 8"/>
                    <a:gd name="T8" fmla="*/ 9 w 17"/>
                    <a:gd name="T9" fmla="*/ 2 h 8"/>
                    <a:gd name="T10" fmla="*/ 3 w 17"/>
                    <a:gd name="T11" fmla="*/ 0 h 8"/>
                    <a:gd name="T12" fmla="*/ 3 w 17"/>
                    <a:gd name="T13" fmla="*/ 0 h 8"/>
                    <a:gd name="T14" fmla="*/ 3 w 17"/>
                    <a:gd name="T15" fmla="*/ 0 h 8"/>
                    <a:gd name="T16" fmla="*/ 2 w 17"/>
                    <a:gd name="T17" fmla="*/ 1 h 8"/>
                    <a:gd name="T18" fmla="*/ 1 w 17"/>
                    <a:gd name="T19" fmla="*/ 1 h 8"/>
                    <a:gd name="T20" fmla="*/ 0 w 17"/>
                    <a:gd name="T21" fmla="*/ 2 h 8"/>
                    <a:gd name="T22" fmla="*/ 1 w 17"/>
                    <a:gd name="T23" fmla="*/ 3 h 8"/>
                    <a:gd name="T24" fmla="*/ 1 w 17"/>
                    <a:gd name="T25" fmla="*/ 4 h 8"/>
                    <a:gd name="T26" fmla="*/ 2 w 17"/>
                    <a:gd name="T27" fmla="*/ 4 h 8"/>
                    <a:gd name="T28" fmla="*/ 2 w 17"/>
                    <a:gd name="T29" fmla="*/ 4 h 8"/>
                    <a:gd name="T30" fmla="*/ 2 w 17"/>
                    <a:gd name="T31" fmla="*/ 5 h 8"/>
                    <a:gd name="T32" fmla="*/ 8 w 17"/>
                    <a:gd name="T33" fmla="*/ 6 h 8"/>
                    <a:gd name="T34" fmla="*/ 14 w 17"/>
                    <a:gd name="T35" fmla="*/ 8 h 8"/>
                    <a:gd name="T36" fmla="*/ 14 w 17"/>
                    <a:gd name="T37" fmla="*/ 8 h 8"/>
                    <a:gd name="T38" fmla="*/ 14 w 17"/>
                    <a:gd name="T39" fmla="*/ 8 h 8"/>
                    <a:gd name="T40" fmla="*/ 15 w 17"/>
                    <a:gd name="T41" fmla="*/ 8 h 8"/>
                    <a:gd name="T42" fmla="*/ 16 w 17"/>
                    <a:gd name="T43" fmla="*/ 7 h 8"/>
                    <a:gd name="T44" fmla="*/ 17 w 17"/>
                    <a:gd name="T45" fmla="*/ 7 h 8"/>
                    <a:gd name="T46" fmla="*/ 16 w 17"/>
                    <a:gd name="T47" fmla="*/ 6 h 8"/>
                    <a:gd name="T48" fmla="*/ 16 w 17"/>
                    <a:gd name="T4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7" h="8">
                      <a:moveTo>
                        <a:pt x="16" y="5"/>
                      </a:move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3" y="3"/>
                        <a:pt x="11" y="3"/>
                        <a:pt x="9" y="2"/>
                      </a:cubicBezTo>
                      <a:cubicBezTo>
                        <a:pt x="7" y="2"/>
                        <a:pt x="5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1"/>
                        <a:pt x="1" y="1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1" y="3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4" y="5"/>
                        <a:pt x="6" y="6"/>
                        <a:pt x="8" y="6"/>
                      </a:cubicBezTo>
                      <a:cubicBezTo>
                        <a:pt x="10" y="7"/>
                        <a:pt x="12" y="7"/>
                        <a:pt x="14" y="8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15" y="8"/>
                        <a:pt x="16" y="7"/>
                        <a:pt x="16" y="7"/>
                      </a:cubicBezTo>
                      <a:cubicBezTo>
                        <a:pt x="16" y="7"/>
                        <a:pt x="17" y="7"/>
                        <a:pt x="17" y="7"/>
                      </a:cubicBezTo>
                      <a:cubicBezTo>
                        <a:pt x="17" y="7"/>
                        <a:pt x="17" y="6"/>
                        <a:pt x="16" y="6"/>
                      </a:cubicBezTo>
                      <a:lnTo>
                        <a:pt x="16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52" name="Freeform 10611">
                  <a:extLst>
                    <a:ext uri="{FF2B5EF4-FFF2-40B4-BE49-F238E27FC236}">
                      <a16:creationId xmlns:a16="http://schemas.microsoft.com/office/drawing/2014/main" id="{38C04FA8-9EFB-4B56-9DE6-D0A429F0FB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1" y="2165"/>
                  <a:ext cx="29" cy="28"/>
                </a:xfrm>
                <a:custGeom>
                  <a:avLst/>
                  <a:gdLst>
                    <a:gd name="T0" fmla="*/ 12 w 12"/>
                    <a:gd name="T1" fmla="*/ 11 h 12"/>
                    <a:gd name="T2" fmla="*/ 12 w 12"/>
                    <a:gd name="T3" fmla="*/ 10 h 12"/>
                    <a:gd name="T4" fmla="*/ 12 w 12"/>
                    <a:gd name="T5" fmla="*/ 9 h 12"/>
                    <a:gd name="T6" fmla="*/ 12 w 12"/>
                    <a:gd name="T7" fmla="*/ 9 h 12"/>
                    <a:gd name="T8" fmla="*/ 12 w 12"/>
                    <a:gd name="T9" fmla="*/ 9 h 12"/>
                    <a:gd name="T10" fmla="*/ 7 w 12"/>
                    <a:gd name="T11" fmla="*/ 4 h 12"/>
                    <a:gd name="T12" fmla="*/ 3 w 12"/>
                    <a:gd name="T13" fmla="*/ 0 h 12"/>
                    <a:gd name="T14" fmla="*/ 3 w 12"/>
                    <a:gd name="T15" fmla="*/ 0 h 12"/>
                    <a:gd name="T16" fmla="*/ 3 w 12"/>
                    <a:gd name="T17" fmla="*/ 0 h 12"/>
                    <a:gd name="T18" fmla="*/ 2 w 12"/>
                    <a:gd name="T19" fmla="*/ 0 h 12"/>
                    <a:gd name="T20" fmla="*/ 1 w 12"/>
                    <a:gd name="T21" fmla="*/ 0 h 12"/>
                    <a:gd name="T22" fmla="*/ 0 w 12"/>
                    <a:gd name="T23" fmla="*/ 0 h 12"/>
                    <a:gd name="T24" fmla="*/ 0 w 12"/>
                    <a:gd name="T25" fmla="*/ 1 h 12"/>
                    <a:gd name="T26" fmla="*/ 0 w 12"/>
                    <a:gd name="T27" fmla="*/ 2 h 12"/>
                    <a:gd name="T28" fmla="*/ 0 w 12"/>
                    <a:gd name="T29" fmla="*/ 3 h 12"/>
                    <a:gd name="T30" fmla="*/ 0 w 12"/>
                    <a:gd name="T31" fmla="*/ 3 h 12"/>
                    <a:gd name="T32" fmla="*/ 0 w 12"/>
                    <a:gd name="T33" fmla="*/ 3 h 12"/>
                    <a:gd name="T34" fmla="*/ 4 w 12"/>
                    <a:gd name="T35" fmla="*/ 7 h 12"/>
                    <a:gd name="T36" fmla="*/ 9 w 12"/>
                    <a:gd name="T37" fmla="*/ 12 h 12"/>
                    <a:gd name="T38" fmla="*/ 9 w 12"/>
                    <a:gd name="T39" fmla="*/ 12 h 12"/>
                    <a:gd name="T40" fmla="*/ 9 w 12"/>
                    <a:gd name="T41" fmla="*/ 12 h 12"/>
                    <a:gd name="T42" fmla="*/ 10 w 12"/>
                    <a:gd name="T43" fmla="*/ 12 h 12"/>
                    <a:gd name="T44" fmla="*/ 11 w 12"/>
                    <a:gd name="T45" fmla="*/ 12 h 12"/>
                    <a:gd name="T46" fmla="*/ 12 w 12"/>
                    <a:gd name="T47" fmla="*/ 12 h 12"/>
                    <a:gd name="T48" fmla="*/ 12 w 12"/>
                    <a:gd name="T4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2">
                      <a:moveTo>
                        <a:pt x="12" y="11"/>
                      </a:moveTo>
                      <a:cubicBezTo>
                        <a:pt x="12" y="11"/>
                        <a:pt x="12" y="10"/>
                        <a:pt x="12" y="10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0" y="7"/>
                        <a:pt x="9" y="6"/>
                        <a:pt x="7" y="4"/>
                      </a:cubicBezTo>
                      <a:cubicBezTo>
                        <a:pt x="6" y="3"/>
                        <a:pt x="4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4"/>
                        <a:pt x="3" y="6"/>
                        <a:pt x="4" y="7"/>
                      </a:cubicBezTo>
                      <a:cubicBezTo>
                        <a:pt x="6" y="9"/>
                        <a:pt x="7" y="10"/>
                        <a:pt x="9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10" y="12"/>
                        <a:pt x="11" y="12"/>
                        <a:pt x="11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12"/>
                        <a:pt x="12" y="12"/>
                        <a:pt x="12" y="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53" name="Freeform 10612">
                  <a:extLst>
                    <a:ext uri="{FF2B5EF4-FFF2-40B4-BE49-F238E27FC236}">
                      <a16:creationId xmlns:a16="http://schemas.microsoft.com/office/drawing/2014/main" id="{16EC7469-AA3E-499C-9723-EC9FBA961E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4" y="2139"/>
                  <a:ext cx="22" cy="38"/>
                </a:xfrm>
                <a:custGeom>
                  <a:avLst/>
                  <a:gdLst>
                    <a:gd name="T0" fmla="*/ 0 w 9"/>
                    <a:gd name="T1" fmla="*/ 4 h 16"/>
                    <a:gd name="T2" fmla="*/ 2 w 9"/>
                    <a:gd name="T3" fmla="*/ 9 h 16"/>
                    <a:gd name="T4" fmla="*/ 5 w 9"/>
                    <a:gd name="T5" fmla="*/ 15 h 16"/>
                    <a:gd name="T6" fmla="*/ 5 w 9"/>
                    <a:gd name="T7" fmla="*/ 15 h 16"/>
                    <a:gd name="T8" fmla="*/ 5 w 9"/>
                    <a:gd name="T9" fmla="*/ 15 h 16"/>
                    <a:gd name="T10" fmla="*/ 6 w 9"/>
                    <a:gd name="T11" fmla="*/ 16 h 16"/>
                    <a:gd name="T12" fmla="*/ 7 w 9"/>
                    <a:gd name="T13" fmla="*/ 16 h 16"/>
                    <a:gd name="T14" fmla="*/ 8 w 9"/>
                    <a:gd name="T15" fmla="*/ 16 h 16"/>
                    <a:gd name="T16" fmla="*/ 8 w 9"/>
                    <a:gd name="T17" fmla="*/ 15 h 16"/>
                    <a:gd name="T18" fmla="*/ 9 w 9"/>
                    <a:gd name="T19" fmla="*/ 14 h 16"/>
                    <a:gd name="T20" fmla="*/ 9 w 9"/>
                    <a:gd name="T21" fmla="*/ 14 h 16"/>
                    <a:gd name="T22" fmla="*/ 9 w 9"/>
                    <a:gd name="T23" fmla="*/ 13 h 16"/>
                    <a:gd name="T24" fmla="*/ 9 w 9"/>
                    <a:gd name="T25" fmla="*/ 13 h 16"/>
                    <a:gd name="T26" fmla="*/ 6 w 9"/>
                    <a:gd name="T27" fmla="*/ 8 h 16"/>
                    <a:gd name="T28" fmla="*/ 4 w 9"/>
                    <a:gd name="T29" fmla="*/ 2 h 16"/>
                    <a:gd name="T30" fmla="*/ 4 w 9"/>
                    <a:gd name="T31" fmla="*/ 2 h 16"/>
                    <a:gd name="T32" fmla="*/ 4 w 9"/>
                    <a:gd name="T33" fmla="*/ 2 h 16"/>
                    <a:gd name="T34" fmla="*/ 3 w 9"/>
                    <a:gd name="T35" fmla="*/ 1 h 16"/>
                    <a:gd name="T36" fmla="*/ 2 w 9"/>
                    <a:gd name="T37" fmla="*/ 1 h 16"/>
                    <a:gd name="T38" fmla="*/ 1 w 9"/>
                    <a:gd name="T39" fmla="*/ 0 h 16"/>
                    <a:gd name="T40" fmla="*/ 1 w 9"/>
                    <a:gd name="T41" fmla="*/ 1 h 16"/>
                    <a:gd name="T42" fmla="*/ 0 w 9"/>
                    <a:gd name="T43" fmla="*/ 3 h 16"/>
                    <a:gd name="T44" fmla="*/ 0 w 9"/>
                    <a:gd name="T45" fmla="*/ 3 h 16"/>
                    <a:gd name="T46" fmla="*/ 0 w 9"/>
                    <a:gd name="T47" fmla="*/ 3 h 16"/>
                    <a:gd name="T48" fmla="*/ 0 w 9"/>
                    <a:gd name="T49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9" h="16">
                      <a:moveTo>
                        <a:pt x="0" y="4"/>
                      </a:moveTo>
                      <a:cubicBezTo>
                        <a:pt x="1" y="5"/>
                        <a:pt x="2" y="7"/>
                        <a:pt x="2" y="9"/>
                      </a:cubicBezTo>
                      <a:cubicBezTo>
                        <a:pt x="3" y="11"/>
                        <a:pt x="4" y="13"/>
                        <a:pt x="5" y="15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7" y="16"/>
                        <a:pt x="8" y="16"/>
                        <a:pt x="8" y="16"/>
                      </a:cubicBezTo>
                      <a:cubicBezTo>
                        <a:pt x="8" y="16"/>
                        <a:pt x="8" y="16"/>
                        <a:pt x="8" y="15"/>
                      </a:cubicBezTo>
                      <a:cubicBezTo>
                        <a:pt x="8" y="15"/>
                        <a:pt x="9" y="15"/>
                        <a:pt x="9" y="14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2"/>
                        <a:pt x="7" y="10"/>
                        <a:pt x="6" y="8"/>
                      </a:cubicBezTo>
                      <a:cubicBezTo>
                        <a:pt x="5" y="6"/>
                        <a:pt x="5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54" name="Freeform 10613">
                  <a:extLst>
                    <a:ext uri="{FF2B5EF4-FFF2-40B4-BE49-F238E27FC236}">
                      <a16:creationId xmlns:a16="http://schemas.microsoft.com/office/drawing/2014/main" id="{5721A152-7713-4B07-B66F-2762A96523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7" y="2129"/>
                  <a:ext cx="12" cy="43"/>
                </a:xfrm>
                <a:custGeom>
                  <a:avLst/>
                  <a:gdLst>
                    <a:gd name="T0" fmla="*/ 0 w 5"/>
                    <a:gd name="T1" fmla="*/ 3 h 18"/>
                    <a:gd name="T2" fmla="*/ 1 w 5"/>
                    <a:gd name="T3" fmla="*/ 9 h 18"/>
                    <a:gd name="T4" fmla="*/ 1 w 5"/>
                    <a:gd name="T5" fmla="*/ 15 h 18"/>
                    <a:gd name="T6" fmla="*/ 1 w 5"/>
                    <a:gd name="T7" fmla="*/ 15 h 18"/>
                    <a:gd name="T8" fmla="*/ 1 w 5"/>
                    <a:gd name="T9" fmla="*/ 16 h 18"/>
                    <a:gd name="T10" fmla="*/ 1 w 5"/>
                    <a:gd name="T11" fmla="*/ 16 h 18"/>
                    <a:gd name="T12" fmla="*/ 2 w 5"/>
                    <a:gd name="T13" fmla="*/ 17 h 18"/>
                    <a:gd name="T14" fmla="*/ 3 w 5"/>
                    <a:gd name="T15" fmla="*/ 18 h 18"/>
                    <a:gd name="T16" fmla="*/ 4 w 5"/>
                    <a:gd name="T17" fmla="*/ 17 h 18"/>
                    <a:gd name="T18" fmla="*/ 5 w 5"/>
                    <a:gd name="T19" fmla="*/ 16 h 18"/>
                    <a:gd name="T20" fmla="*/ 5 w 5"/>
                    <a:gd name="T21" fmla="*/ 16 h 18"/>
                    <a:gd name="T22" fmla="*/ 5 w 5"/>
                    <a:gd name="T23" fmla="*/ 15 h 18"/>
                    <a:gd name="T24" fmla="*/ 5 w 5"/>
                    <a:gd name="T25" fmla="*/ 15 h 18"/>
                    <a:gd name="T26" fmla="*/ 5 w 5"/>
                    <a:gd name="T27" fmla="*/ 9 h 18"/>
                    <a:gd name="T28" fmla="*/ 5 w 5"/>
                    <a:gd name="T29" fmla="*/ 3 h 18"/>
                    <a:gd name="T30" fmla="*/ 5 w 5"/>
                    <a:gd name="T31" fmla="*/ 3 h 18"/>
                    <a:gd name="T32" fmla="*/ 5 w 5"/>
                    <a:gd name="T33" fmla="*/ 2 h 18"/>
                    <a:gd name="T34" fmla="*/ 4 w 5"/>
                    <a:gd name="T35" fmla="*/ 2 h 18"/>
                    <a:gd name="T36" fmla="*/ 3 w 5"/>
                    <a:gd name="T37" fmla="*/ 1 h 18"/>
                    <a:gd name="T38" fmla="*/ 2 w 5"/>
                    <a:gd name="T39" fmla="*/ 0 h 18"/>
                    <a:gd name="T40" fmla="*/ 2 w 5"/>
                    <a:gd name="T41" fmla="*/ 1 h 18"/>
                    <a:gd name="T42" fmla="*/ 1 w 5"/>
                    <a:gd name="T43" fmla="*/ 2 h 18"/>
                    <a:gd name="T44" fmla="*/ 0 w 5"/>
                    <a:gd name="T45" fmla="*/ 3 h 18"/>
                    <a:gd name="T46" fmla="*/ 0 w 5"/>
                    <a:gd name="T47" fmla="*/ 3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" h="18">
                      <a:moveTo>
                        <a:pt x="0" y="3"/>
                      </a:moveTo>
                      <a:cubicBezTo>
                        <a:pt x="0" y="5"/>
                        <a:pt x="0" y="7"/>
                        <a:pt x="1" y="9"/>
                      </a:cubicBezTo>
                      <a:cubicBezTo>
                        <a:pt x="1" y="11"/>
                        <a:pt x="1" y="13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3" y="17"/>
                        <a:pt x="3" y="18"/>
                        <a:pt x="3" y="18"/>
                      </a:cubicBezTo>
                      <a:cubicBezTo>
                        <a:pt x="3" y="18"/>
                        <a:pt x="3" y="17"/>
                        <a:pt x="4" y="17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3"/>
                        <a:pt x="5" y="11"/>
                        <a:pt x="5" y="9"/>
                      </a:cubicBezTo>
                      <a:cubicBezTo>
                        <a:pt x="5" y="7"/>
                        <a:pt x="5" y="5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2" y="0"/>
                        <a:pt x="2" y="1"/>
                        <a:pt x="2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55" name="Freeform 10614">
                  <a:extLst>
                    <a:ext uri="{FF2B5EF4-FFF2-40B4-BE49-F238E27FC236}">
                      <a16:creationId xmlns:a16="http://schemas.microsoft.com/office/drawing/2014/main" id="{B9C67522-6E65-44C6-A3AB-5B28952D41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8" y="2243"/>
                  <a:ext cx="41" cy="14"/>
                </a:xfrm>
                <a:custGeom>
                  <a:avLst/>
                  <a:gdLst>
                    <a:gd name="T0" fmla="*/ 17 w 17"/>
                    <a:gd name="T1" fmla="*/ 4 h 6"/>
                    <a:gd name="T2" fmla="*/ 16 w 17"/>
                    <a:gd name="T3" fmla="*/ 3 h 6"/>
                    <a:gd name="T4" fmla="*/ 15 w 17"/>
                    <a:gd name="T5" fmla="*/ 2 h 6"/>
                    <a:gd name="T6" fmla="*/ 15 w 17"/>
                    <a:gd name="T7" fmla="*/ 2 h 6"/>
                    <a:gd name="T8" fmla="*/ 15 w 17"/>
                    <a:gd name="T9" fmla="*/ 2 h 6"/>
                    <a:gd name="T10" fmla="*/ 9 w 17"/>
                    <a:gd name="T11" fmla="*/ 1 h 6"/>
                    <a:gd name="T12" fmla="*/ 3 w 17"/>
                    <a:gd name="T13" fmla="*/ 0 h 6"/>
                    <a:gd name="T14" fmla="*/ 3 w 17"/>
                    <a:gd name="T15" fmla="*/ 0 h 6"/>
                    <a:gd name="T16" fmla="*/ 2 w 17"/>
                    <a:gd name="T17" fmla="*/ 0 h 6"/>
                    <a:gd name="T18" fmla="*/ 2 w 17"/>
                    <a:gd name="T19" fmla="*/ 1 h 6"/>
                    <a:gd name="T20" fmla="*/ 1 w 17"/>
                    <a:gd name="T21" fmla="*/ 1 h 6"/>
                    <a:gd name="T22" fmla="*/ 0 w 17"/>
                    <a:gd name="T23" fmla="*/ 2 h 6"/>
                    <a:gd name="T24" fmla="*/ 1 w 17"/>
                    <a:gd name="T25" fmla="*/ 3 h 6"/>
                    <a:gd name="T26" fmla="*/ 1 w 17"/>
                    <a:gd name="T27" fmla="*/ 4 h 6"/>
                    <a:gd name="T28" fmla="*/ 2 w 17"/>
                    <a:gd name="T29" fmla="*/ 4 h 6"/>
                    <a:gd name="T30" fmla="*/ 2 w 17"/>
                    <a:gd name="T31" fmla="*/ 4 h 6"/>
                    <a:gd name="T32" fmla="*/ 2 w 17"/>
                    <a:gd name="T33" fmla="*/ 4 h 6"/>
                    <a:gd name="T34" fmla="*/ 8 w 17"/>
                    <a:gd name="T35" fmla="*/ 5 h 6"/>
                    <a:gd name="T36" fmla="*/ 14 w 17"/>
                    <a:gd name="T37" fmla="*/ 6 h 6"/>
                    <a:gd name="T38" fmla="*/ 14 w 17"/>
                    <a:gd name="T39" fmla="*/ 6 h 6"/>
                    <a:gd name="T40" fmla="*/ 15 w 17"/>
                    <a:gd name="T41" fmla="*/ 6 h 6"/>
                    <a:gd name="T42" fmla="*/ 15 w 17"/>
                    <a:gd name="T43" fmla="*/ 6 h 6"/>
                    <a:gd name="T44" fmla="*/ 16 w 17"/>
                    <a:gd name="T45" fmla="*/ 5 h 6"/>
                    <a:gd name="T46" fmla="*/ 17 w 17"/>
                    <a:gd name="T47" fmla="*/ 5 h 6"/>
                    <a:gd name="T48" fmla="*/ 17 w 17"/>
                    <a:gd name="T49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7" h="6">
                      <a:moveTo>
                        <a:pt x="17" y="4"/>
                      </a:move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3" y="2"/>
                        <a:pt x="11" y="2"/>
                        <a:pt x="9" y="1"/>
                      </a:cubicBezTo>
                      <a:cubicBezTo>
                        <a:pt x="7" y="1"/>
                        <a:pt x="5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1"/>
                        <a:pt x="1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1" y="3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4" y="5"/>
                        <a:pt x="6" y="5"/>
                        <a:pt x="8" y="5"/>
                      </a:cubicBezTo>
                      <a:cubicBezTo>
                        <a:pt x="10" y="6"/>
                        <a:pt x="12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6" y="6"/>
                        <a:pt x="16" y="6"/>
                        <a:pt x="16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5"/>
                        <a:pt x="17" y="4"/>
                        <a:pt x="17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56" name="Freeform 10615">
                  <a:extLst>
                    <a:ext uri="{FF2B5EF4-FFF2-40B4-BE49-F238E27FC236}">
                      <a16:creationId xmlns:a16="http://schemas.microsoft.com/office/drawing/2014/main" id="{5F0191BA-917C-4EE8-94E7-D015A2F5AD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8" y="2203"/>
                  <a:ext cx="38" cy="19"/>
                </a:xfrm>
                <a:custGeom>
                  <a:avLst/>
                  <a:gdLst>
                    <a:gd name="T0" fmla="*/ 2 w 16"/>
                    <a:gd name="T1" fmla="*/ 8 h 8"/>
                    <a:gd name="T2" fmla="*/ 2 w 16"/>
                    <a:gd name="T3" fmla="*/ 8 h 8"/>
                    <a:gd name="T4" fmla="*/ 3 w 16"/>
                    <a:gd name="T5" fmla="*/ 8 h 8"/>
                    <a:gd name="T6" fmla="*/ 3 w 16"/>
                    <a:gd name="T7" fmla="*/ 8 h 8"/>
                    <a:gd name="T8" fmla="*/ 9 w 16"/>
                    <a:gd name="T9" fmla="*/ 6 h 8"/>
                    <a:gd name="T10" fmla="*/ 14 w 16"/>
                    <a:gd name="T11" fmla="*/ 5 h 8"/>
                    <a:gd name="T12" fmla="*/ 15 w 16"/>
                    <a:gd name="T13" fmla="*/ 4 h 8"/>
                    <a:gd name="T14" fmla="*/ 15 w 16"/>
                    <a:gd name="T15" fmla="*/ 4 h 8"/>
                    <a:gd name="T16" fmla="*/ 15 w 16"/>
                    <a:gd name="T17" fmla="*/ 4 h 8"/>
                    <a:gd name="T18" fmla="*/ 16 w 16"/>
                    <a:gd name="T19" fmla="*/ 3 h 8"/>
                    <a:gd name="T20" fmla="*/ 16 w 16"/>
                    <a:gd name="T21" fmla="*/ 2 h 8"/>
                    <a:gd name="T22" fmla="*/ 15 w 16"/>
                    <a:gd name="T23" fmla="*/ 1 h 8"/>
                    <a:gd name="T24" fmla="*/ 14 w 16"/>
                    <a:gd name="T25" fmla="*/ 1 h 8"/>
                    <a:gd name="T26" fmla="*/ 14 w 16"/>
                    <a:gd name="T27" fmla="*/ 0 h 8"/>
                    <a:gd name="T28" fmla="*/ 13 w 16"/>
                    <a:gd name="T29" fmla="*/ 0 h 8"/>
                    <a:gd name="T30" fmla="*/ 13 w 16"/>
                    <a:gd name="T31" fmla="*/ 0 h 8"/>
                    <a:gd name="T32" fmla="*/ 7 w 16"/>
                    <a:gd name="T33" fmla="*/ 2 h 8"/>
                    <a:gd name="T34" fmla="*/ 2 w 16"/>
                    <a:gd name="T35" fmla="*/ 4 h 8"/>
                    <a:gd name="T36" fmla="*/ 1 w 16"/>
                    <a:gd name="T37" fmla="*/ 4 h 8"/>
                    <a:gd name="T38" fmla="*/ 1 w 16"/>
                    <a:gd name="T39" fmla="*/ 4 h 8"/>
                    <a:gd name="T40" fmla="*/ 1 w 16"/>
                    <a:gd name="T41" fmla="*/ 5 h 8"/>
                    <a:gd name="T42" fmla="*/ 0 w 16"/>
                    <a:gd name="T43" fmla="*/ 6 h 8"/>
                    <a:gd name="T44" fmla="*/ 0 w 16"/>
                    <a:gd name="T45" fmla="*/ 7 h 8"/>
                    <a:gd name="T46" fmla="*/ 1 w 16"/>
                    <a:gd name="T47" fmla="*/ 7 h 8"/>
                    <a:gd name="T48" fmla="*/ 2 w 16"/>
                    <a:gd name="T4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6" h="8">
                      <a:moveTo>
                        <a:pt x="2" y="8"/>
                      </a:move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4" y="7"/>
                        <a:pt x="6" y="7"/>
                        <a:pt x="9" y="6"/>
                      </a:cubicBezTo>
                      <a:cubicBezTo>
                        <a:pt x="11" y="6"/>
                        <a:pt x="13" y="5"/>
                        <a:pt x="14" y="5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6" y="2"/>
                        <a:pt x="16" y="2"/>
                        <a:pt x="15" y="1"/>
                      </a:cubicBezTo>
                      <a:cubicBezTo>
                        <a:pt x="15" y="1"/>
                        <a:pt x="15" y="1"/>
                        <a:pt x="14" y="1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1" y="1"/>
                        <a:pt x="9" y="2"/>
                        <a:pt x="7" y="2"/>
                      </a:cubicBezTo>
                      <a:cubicBezTo>
                        <a:pt x="5" y="3"/>
                        <a:pt x="3" y="3"/>
                        <a:pt x="2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7"/>
                        <a:pt x="0" y="7"/>
                      </a:cubicBezTo>
                      <a:cubicBezTo>
                        <a:pt x="0" y="7"/>
                        <a:pt x="0" y="7"/>
                        <a:pt x="1" y="7"/>
                      </a:cubicBezTo>
                      <a:cubicBezTo>
                        <a:pt x="1" y="7"/>
                        <a:pt x="1" y="8"/>
                        <a:pt x="2" y="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57" name="Freeform 10616">
                  <a:extLst>
                    <a:ext uri="{FF2B5EF4-FFF2-40B4-BE49-F238E27FC236}">
                      <a16:creationId xmlns:a16="http://schemas.microsoft.com/office/drawing/2014/main" id="{0E48FEC9-3FFD-434B-87CA-B03D45C398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4" y="2165"/>
                  <a:ext cx="31" cy="28"/>
                </a:xfrm>
                <a:custGeom>
                  <a:avLst/>
                  <a:gdLst>
                    <a:gd name="T0" fmla="*/ 12 w 13"/>
                    <a:gd name="T1" fmla="*/ 3 h 12"/>
                    <a:gd name="T2" fmla="*/ 13 w 13"/>
                    <a:gd name="T3" fmla="*/ 3 h 12"/>
                    <a:gd name="T4" fmla="*/ 13 w 13"/>
                    <a:gd name="T5" fmla="*/ 3 h 12"/>
                    <a:gd name="T6" fmla="*/ 13 w 13"/>
                    <a:gd name="T7" fmla="*/ 2 h 12"/>
                    <a:gd name="T8" fmla="*/ 13 w 13"/>
                    <a:gd name="T9" fmla="*/ 1 h 12"/>
                    <a:gd name="T10" fmla="*/ 13 w 13"/>
                    <a:gd name="T11" fmla="*/ 0 h 12"/>
                    <a:gd name="T12" fmla="*/ 12 w 13"/>
                    <a:gd name="T13" fmla="*/ 0 h 12"/>
                    <a:gd name="T14" fmla="*/ 10 w 13"/>
                    <a:gd name="T15" fmla="*/ 0 h 12"/>
                    <a:gd name="T16" fmla="*/ 10 w 13"/>
                    <a:gd name="T17" fmla="*/ 0 h 12"/>
                    <a:gd name="T18" fmla="*/ 10 w 13"/>
                    <a:gd name="T19" fmla="*/ 0 h 12"/>
                    <a:gd name="T20" fmla="*/ 9 w 13"/>
                    <a:gd name="T21" fmla="*/ 0 h 12"/>
                    <a:gd name="T22" fmla="*/ 5 w 13"/>
                    <a:gd name="T23" fmla="*/ 4 h 12"/>
                    <a:gd name="T24" fmla="*/ 1 w 13"/>
                    <a:gd name="T25" fmla="*/ 9 h 12"/>
                    <a:gd name="T26" fmla="*/ 1 w 13"/>
                    <a:gd name="T27" fmla="*/ 9 h 12"/>
                    <a:gd name="T28" fmla="*/ 0 w 13"/>
                    <a:gd name="T29" fmla="*/ 9 h 12"/>
                    <a:gd name="T30" fmla="*/ 0 w 13"/>
                    <a:gd name="T31" fmla="*/ 10 h 12"/>
                    <a:gd name="T32" fmla="*/ 0 w 13"/>
                    <a:gd name="T33" fmla="*/ 11 h 12"/>
                    <a:gd name="T34" fmla="*/ 0 w 13"/>
                    <a:gd name="T35" fmla="*/ 12 h 12"/>
                    <a:gd name="T36" fmla="*/ 2 w 13"/>
                    <a:gd name="T37" fmla="*/ 12 h 12"/>
                    <a:gd name="T38" fmla="*/ 3 w 13"/>
                    <a:gd name="T39" fmla="*/ 12 h 12"/>
                    <a:gd name="T40" fmla="*/ 3 w 13"/>
                    <a:gd name="T41" fmla="*/ 12 h 12"/>
                    <a:gd name="T42" fmla="*/ 4 w 13"/>
                    <a:gd name="T43" fmla="*/ 12 h 12"/>
                    <a:gd name="T44" fmla="*/ 4 w 13"/>
                    <a:gd name="T45" fmla="*/ 12 h 12"/>
                    <a:gd name="T46" fmla="*/ 8 w 13"/>
                    <a:gd name="T47" fmla="*/ 7 h 12"/>
                    <a:gd name="T48" fmla="*/ 12 w 13"/>
                    <a:gd name="T49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2">
                      <a:moveTo>
                        <a:pt x="12" y="3"/>
                      </a:move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1"/>
                        <a:pt x="13" y="1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2" y="0"/>
                        <a:pt x="12" y="0"/>
                      </a:cubicBezTo>
                      <a:cubicBezTo>
                        <a:pt x="11" y="0"/>
                        <a:pt x="11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1"/>
                        <a:pt x="7" y="3"/>
                        <a:pt x="5" y="4"/>
                      </a:cubicBezTo>
                      <a:cubicBezTo>
                        <a:pt x="4" y="6"/>
                        <a:pt x="2" y="7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0"/>
                        <a:pt x="0" y="11"/>
                        <a:pt x="0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1" y="12"/>
                        <a:pt x="2" y="12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5" y="10"/>
                        <a:pt x="7" y="9"/>
                        <a:pt x="8" y="7"/>
                      </a:cubicBezTo>
                      <a:cubicBezTo>
                        <a:pt x="10" y="6"/>
                        <a:pt x="11" y="4"/>
                        <a:pt x="12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58" name="Freeform 10617">
                  <a:extLst>
                    <a:ext uri="{FF2B5EF4-FFF2-40B4-BE49-F238E27FC236}">
                      <a16:creationId xmlns:a16="http://schemas.microsoft.com/office/drawing/2014/main" id="{01E29343-AEFA-455C-99BE-D79444F8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0" y="2139"/>
                  <a:ext cx="22" cy="38"/>
                </a:xfrm>
                <a:custGeom>
                  <a:avLst/>
                  <a:gdLst>
                    <a:gd name="T0" fmla="*/ 0 w 9"/>
                    <a:gd name="T1" fmla="*/ 14 h 16"/>
                    <a:gd name="T2" fmla="*/ 0 w 9"/>
                    <a:gd name="T3" fmla="*/ 15 h 16"/>
                    <a:gd name="T4" fmla="*/ 1 w 9"/>
                    <a:gd name="T5" fmla="*/ 16 h 16"/>
                    <a:gd name="T6" fmla="*/ 2 w 9"/>
                    <a:gd name="T7" fmla="*/ 16 h 16"/>
                    <a:gd name="T8" fmla="*/ 3 w 9"/>
                    <a:gd name="T9" fmla="*/ 16 h 16"/>
                    <a:gd name="T10" fmla="*/ 3 w 9"/>
                    <a:gd name="T11" fmla="*/ 15 h 16"/>
                    <a:gd name="T12" fmla="*/ 4 w 9"/>
                    <a:gd name="T13" fmla="*/ 15 h 16"/>
                    <a:gd name="T14" fmla="*/ 4 w 9"/>
                    <a:gd name="T15" fmla="*/ 15 h 16"/>
                    <a:gd name="T16" fmla="*/ 6 w 9"/>
                    <a:gd name="T17" fmla="*/ 9 h 16"/>
                    <a:gd name="T18" fmla="*/ 8 w 9"/>
                    <a:gd name="T19" fmla="*/ 4 h 16"/>
                    <a:gd name="T20" fmla="*/ 9 w 9"/>
                    <a:gd name="T21" fmla="*/ 3 h 16"/>
                    <a:gd name="T22" fmla="*/ 9 w 9"/>
                    <a:gd name="T23" fmla="*/ 3 h 16"/>
                    <a:gd name="T24" fmla="*/ 8 w 9"/>
                    <a:gd name="T25" fmla="*/ 3 h 16"/>
                    <a:gd name="T26" fmla="*/ 8 w 9"/>
                    <a:gd name="T27" fmla="*/ 1 h 16"/>
                    <a:gd name="T28" fmla="*/ 7 w 9"/>
                    <a:gd name="T29" fmla="*/ 0 h 16"/>
                    <a:gd name="T30" fmla="*/ 6 w 9"/>
                    <a:gd name="T31" fmla="*/ 1 h 16"/>
                    <a:gd name="T32" fmla="*/ 5 w 9"/>
                    <a:gd name="T33" fmla="*/ 1 h 16"/>
                    <a:gd name="T34" fmla="*/ 5 w 9"/>
                    <a:gd name="T35" fmla="*/ 2 h 16"/>
                    <a:gd name="T36" fmla="*/ 5 w 9"/>
                    <a:gd name="T37" fmla="*/ 2 h 16"/>
                    <a:gd name="T38" fmla="*/ 4 w 9"/>
                    <a:gd name="T39" fmla="*/ 2 h 16"/>
                    <a:gd name="T40" fmla="*/ 2 w 9"/>
                    <a:gd name="T41" fmla="*/ 8 h 16"/>
                    <a:gd name="T42" fmla="*/ 0 w 9"/>
                    <a:gd name="T43" fmla="*/ 13 h 16"/>
                    <a:gd name="T44" fmla="*/ 0 w 9"/>
                    <a:gd name="T45" fmla="*/ 13 h 16"/>
                    <a:gd name="T46" fmla="*/ 0 w 9"/>
                    <a:gd name="T47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" h="16">
                      <a:moveTo>
                        <a:pt x="0" y="14"/>
                      </a:move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3" y="16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3"/>
                        <a:pt x="5" y="11"/>
                        <a:pt x="6" y="9"/>
                      </a:cubicBezTo>
                      <a:cubicBezTo>
                        <a:pt x="7" y="7"/>
                        <a:pt x="8" y="5"/>
                        <a:pt x="8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2"/>
                        <a:pt x="8" y="2"/>
                        <a:pt x="8" y="1"/>
                      </a:cubicBezTo>
                      <a:cubicBezTo>
                        <a:pt x="8" y="1"/>
                        <a:pt x="7" y="0"/>
                        <a:pt x="7" y="0"/>
                      </a:cubicBezTo>
                      <a:cubicBezTo>
                        <a:pt x="7" y="0"/>
                        <a:pt x="7" y="1"/>
                        <a:pt x="6" y="1"/>
                      </a:cubicBezTo>
                      <a:cubicBezTo>
                        <a:pt x="6" y="1"/>
                        <a:pt x="6" y="1"/>
                        <a:pt x="5" y="1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10"/>
                        <a:pt x="0" y="12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4"/>
                        <a:pt x="0" y="14"/>
                        <a:pt x="0" y="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59" name="Freeform 10618">
                  <a:extLst>
                    <a:ext uri="{FF2B5EF4-FFF2-40B4-BE49-F238E27FC236}">
                      <a16:creationId xmlns:a16="http://schemas.microsoft.com/office/drawing/2014/main" id="{696EC562-D8D6-4E01-AB56-C791F027CF9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34" y="2198"/>
                  <a:ext cx="190" cy="190"/>
                </a:xfrm>
                <a:custGeom>
                  <a:avLst/>
                  <a:gdLst>
                    <a:gd name="T0" fmla="*/ 20 w 80"/>
                    <a:gd name="T1" fmla="*/ 14 h 80"/>
                    <a:gd name="T2" fmla="*/ 20 w 80"/>
                    <a:gd name="T3" fmla="*/ 18 h 80"/>
                    <a:gd name="T4" fmla="*/ 30 w 80"/>
                    <a:gd name="T5" fmla="*/ 28 h 80"/>
                    <a:gd name="T6" fmla="*/ 32 w 80"/>
                    <a:gd name="T7" fmla="*/ 34 h 80"/>
                    <a:gd name="T8" fmla="*/ 27 w 80"/>
                    <a:gd name="T9" fmla="*/ 32 h 80"/>
                    <a:gd name="T10" fmla="*/ 17 w 80"/>
                    <a:gd name="T11" fmla="*/ 22 h 80"/>
                    <a:gd name="T12" fmla="*/ 6 w 80"/>
                    <a:gd name="T13" fmla="*/ 24 h 80"/>
                    <a:gd name="T14" fmla="*/ 0 w 80"/>
                    <a:gd name="T15" fmla="*/ 33 h 80"/>
                    <a:gd name="T16" fmla="*/ 0 w 80"/>
                    <a:gd name="T17" fmla="*/ 36 h 80"/>
                    <a:gd name="T18" fmla="*/ 11 w 80"/>
                    <a:gd name="T19" fmla="*/ 49 h 80"/>
                    <a:gd name="T20" fmla="*/ 22 w 80"/>
                    <a:gd name="T21" fmla="*/ 48 h 80"/>
                    <a:gd name="T22" fmla="*/ 25 w 80"/>
                    <a:gd name="T23" fmla="*/ 45 h 80"/>
                    <a:gd name="T24" fmla="*/ 36 w 80"/>
                    <a:gd name="T25" fmla="*/ 46 h 80"/>
                    <a:gd name="T26" fmla="*/ 48 w 80"/>
                    <a:gd name="T27" fmla="*/ 80 h 80"/>
                    <a:gd name="T28" fmla="*/ 51 w 80"/>
                    <a:gd name="T29" fmla="*/ 79 h 80"/>
                    <a:gd name="T30" fmla="*/ 46 w 80"/>
                    <a:gd name="T31" fmla="*/ 47 h 80"/>
                    <a:gd name="T32" fmla="*/ 79 w 80"/>
                    <a:gd name="T33" fmla="*/ 52 h 80"/>
                    <a:gd name="T34" fmla="*/ 80 w 80"/>
                    <a:gd name="T35" fmla="*/ 48 h 80"/>
                    <a:gd name="T36" fmla="*/ 45 w 80"/>
                    <a:gd name="T37" fmla="*/ 37 h 80"/>
                    <a:gd name="T38" fmla="*/ 43 w 80"/>
                    <a:gd name="T39" fmla="*/ 25 h 80"/>
                    <a:gd name="T40" fmla="*/ 47 w 80"/>
                    <a:gd name="T41" fmla="*/ 15 h 80"/>
                    <a:gd name="T42" fmla="*/ 47 w 80"/>
                    <a:gd name="T43" fmla="*/ 11 h 80"/>
                    <a:gd name="T44" fmla="*/ 41 w 80"/>
                    <a:gd name="T45" fmla="*/ 3 h 80"/>
                    <a:gd name="T46" fmla="*/ 30 w 80"/>
                    <a:gd name="T47" fmla="*/ 1 h 80"/>
                    <a:gd name="T48" fmla="*/ 20 w 80"/>
                    <a:gd name="T49" fmla="*/ 14 h 80"/>
                    <a:gd name="T50" fmla="*/ 12 w 80"/>
                    <a:gd name="T51" fmla="*/ 44 h 80"/>
                    <a:gd name="T52" fmla="*/ 6 w 80"/>
                    <a:gd name="T53" fmla="*/ 36 h 80"/>
                    <a:gd name="T54" fmla="*/ 6 w 80"/>
                    <a:gd name="T55" fmla="*/ 34 h 80"/>
                    <a:gd name="T56" fmla="*/ 10 w 80"/>
                    <a:gd name="T57" fmla="*/ 29 h 80"/>
                    <a:gd name="T58" fmla="*/ 16 w 80"/>
                    <a:gd name="T59" fmla="*/ 28 h 80"/>
                    <a:gd name="T60" fmla="*/ 22 w 80"/>
                    <a:gd name="T61" fmla="*/ 36 h 80"/>
                    <a:gd name="T62" fmla="*/ 22 w 80"/>
                    <a:gd name="T63" fmla="*/ 38 h 80"/>
                    <a:gd name="T64" fmla="*/ 18 w 80"/>
                    <a:gd name="T65" fmla="*/ 43 h 80"/>
                    <a:gd name="T66" fmla="*/ 12 w 80"/>
                    <a:gd name="T67" fmla="*/ 44 h 80"/>
                    <a:gd name="T68" fmla="*/ 44 w 80"/>
                    <a:gd name="T69" fmla="*/ 38 h 80"/>
                    <a:gd name="T70" fmla="*/ 45 w 80"/>
                    <a:gd name="T71" fmla="*/ 39 h 80"/>
                    <a:gd name="T72" fmla="*/ 46 w 80"/>
                    <a:gd name="T73" fmla="*/ 44 h 80"/>
                    <a:gd name="T74" fmla="*/ 45 w 80"/>
                    <a:gd name="T75" fmla="*/ 45 h 80"/>
                    <a:gd name="T76" fmla="*/ 43 w 80"/>
                    <a:gd name="T77" fmla="*/ 47 h 80"/>
                    <a:gd name="T78" fmla="*/ 37 w 80"/>
                    <a:gd name="T79" fmla="*/ 46 h 80"/>
                    <a:gd name="T80" fmla="*/ 37 w 80"/>
                    <a:gd name="T81" fmla="*/ 46 h 80"/>
                    <a:gd name="T82" fmla="*/ 36 w 80"/>
                    <a:gd name="T83" fmla="*/ 45 h 80"/>
                    <a:gd name="T84" fmla="*/ 35 w 80"/>
                    <a:gd name="T85" fmla="*/ 42 h 80"/>
                    <a:gd name="T86" fmla="*/ 36 w 80"/>
                    <a:gd name="T87" fmla="*/ 39 h 80"/>
                    <a:gd name="T88" fmla="*/ 44 w 80"/>
                    <a:gd name="T89" fmla="*/ 38 h 80"/>
                    <a:gd name="T90" fmla="*/ 38 w 80"/>
                    <a:gd name="T91" fmla="*/ 8 h 80"/>
                    <a:gd name="T92" fmla="*/ 41 w 80"/>
                    <a:gd name="T93" fmla="*/ 13 h 80"/>
                    <a:gd name="T94" fmla="*/ 41 w 80"/>
                    <a:gd name="T95" fmla="*/ 15 h 80"/>
                    <a:gd name="T96" fmla="*/ 35 w 80"/>
                    <a:gd name="T97" fmla="*/ 22 h 80"/>
                    <a:gd name="T98" fmla="*/ 26 w 80"/>
                    <a:gd name="T99" fmla="*/ 16 h 80"/>
                    <a:gd name="T100" fmla="*/ 26 w 80"/>
                    <a:gd name="T101" fmla="*/ 14 h 80"/>
                    <a:gd name="T102" fmla="*/ 32 w 80"/>
                    <a:gd name="T103" fmla="*/ 7 h 80"/>
                    <a:gd name="T104" fmla="*/ 38 w 80"/>
                    <a:gd name="T105" fmla="*/ 8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80" h="80">
                      <a:moveTo>
                        <a:pt x="20" y="14"/>
                      </a:moveTo>
                      <a:cubicBezTo>
                        <a:pt x="20" y="15"/>
                        <a:pt x="20" y="17"/>
                        <a:pt x="20" y="18"/>
                      </a:cubicBezTo>
                      <a:cubicBezTo>
                        <a:pt x="21" y="23"/>
                        <a:pt x="25" y="27"/>
                        <a:pt x="30" y="28"/>
                      </a:cubicBezTo>
                      <a:cubicBezTo>
                        <a:pt x="32" y="34"/>
                        <a:pt x="32" y="34"/>
                        <a:pt x="32" y="34"/>
                      </a:cubicBezTo>
                      <a:cubicBezTo>
                        <a:pt x="27" y="32"/>
                        <a:pt x="27" y="32"/>
                        <a:pt x="27" y="32"/>
                      </a:cubicBezTo>
                      <a:cubicBezTo>
                        <a:pt x="26" y="27"/>
                        <a:pt x="22" y="23"/>
                        <a:pt x="17" y="22"/>
                      </a:cubicBezTo>
                      <a:cubicBezTo>
                        <a:pt x="13" y="22"/>
                        <a:pt x="10" y="22"/>
                        <a:pt x="6" y="24"/>
                      </a:cubicBezTo>
                      <a:cubicBezTo>
                        <a:pt x="3" y="26"/>
                        <a:pt x="1" y="29"/>
                        <a:pt x="0" y="33"/>
                      </a:cubicBezTo>
                      <a:cubicBezTo>
                        <a:pt x="0" y="34"/>
                        <a:pt x="0" y="35"/>
                        <a:pt x="0" y="36"/>
                      </a:cubicBezTo>
                      <a:cubicBezTo>
                        <a:pt x="0" y="42"/>
                        <a:pt x="5" y="48"/>
                        <a:pt x="11" y="49"/>
                      </a:cubicBezTo>
                      <a:cubicBezTo>
                        <a:pt x="15" y="50"/>
                        <a:pt x="19" y="50"/>
                        <a:pt x="22" y="48"/>
                      </a:cubicBezTo>
                      <a:cubicBezTo>
                        <a:pt x="23" y="47"/>
                        <a:pt x="24" y="46"/>
                        <a:pt x="25" y="45"/>
                      </a:cubicBezTo>
                      <a:cubicBezTo>
                        <a:pt x="36" y="46"/>
                        <a:pt x="36" y="46"/>
                        <a:pt x="36" y="46"/>
                      </a:cubicBezTo>
                      <a:cubicBezTo>
                        <a:pt x="48" y="80"/>
                        <a:pt x="48" y="80"/>
                        <a:pt x="48" y="80"/>
                      </a:cubicBezTo>
                      <a:cubicBezTo>
                        <a:pt x="51" y="79"/>
                        <a:pt x="51" y="79"/>
                        <a:pt x="51" y="79"/>
                      </a:cubicBezTo>
                      <a:cubicBezTo>
                        <a:pt x="46" y="47"/>
                        <a:pt x="46" y="47"/>
                        <a:pt x="46" y="47"/>
                      </a:cubicBezTo>
                      <a:cubicBezTo>
                        <a:pt x="79" y="52"/>
                        <a:pt x="79" y="52"/>
                        <a:pt x="79" y="52"/>
                      </a:cubicBezTo>
                      <a:cubicBezTo>
                        <a:pt x="80" y="48"/>
                        <a:pt x="80" y="48"/>
                        <a:pt x="80" y="48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5" y="23"/>
                        <a:pt x="47" y="19"/>
                        <a:pt x="47" y="15"/>
                      </a:cubicBezTo>
                      <a:cubicBezTo>
                        <a:pt x="47" y="14"/>
                        <a:pt x="47" y="12"/>
                        <a:pt x="47" y="11"/>
                      </a:cubicBezTo>
                      <a:cubicBezTo>
                        <a:pt x="46" y="8"/>
                        <a:pt x="44" y="5"/>
                        <a:pt x="41" y="3"/>
                      </a:cubicBezTo>
                      <a:cubicBezTo>
                        <a:pt x="37" y="1"/>
                        <a:pt x="34" y="0"/>
                        <a:pt x="30" y="1"/>
                      </a:cubicBezTo>
                      <a:cubicBezTo>
                        <a:pt x="24" y="3"/>
                        <a:pt x="20" y="8"/>
                        <a:pt x="20" y="14"/>
                      </a:cubicBezTo>
                      <a:close/>
                      <a:moveTo>
                        <a:pt x="12" y="44"/>
                      </a:moveTo>
                      <a:cubicBezTo>
                        <a:pt x="9" y="43"/>
                        <a:pt x="6" y="40"/>
                        <a:pt x="6" y="36"/>
                      </a:cubicBezTo>
                      <a:cubicBezTo>
                        <a:pt x="6" y="35"/>
                        <a:pt x="6" y="35"/>
                        <a:pt x="6" y="34"/>
                      </a:cubicBezTo>
                      <a:cubicBezTo>
                        <a:pt x="7" y="32"/>
                        <a:pt x="8" y="30"/>
                        <a:pt x="10" y="29"/>
                      </a:cubicBezTo>
                      <a:cubicBezTo>
                        <a:pt x="12" y="28"/>
                        <a:pt x="14" y="28"/>
                        <a:pt x="16" y="28"/>
                      </a:cubicBezTo>
                      <a:cubicBezTo>
                        <a:pt x="19" y="29"/>
                        <a:pt x="22" y="32"/>
                        <a:pt x="22" y="36"/>
                      </a:cubicBezTo>
                      <a:cubicBezTo>
                        <a:pt x="22" y="37"/>
                        <a:pt x="22" y="37"/>
                        <a:pt x="22" y="38"/>
                      </a:cubicBezTo>
                      <a:cubicBezTo>
                        <a:pt x="21" y="40"/>
                        <a:pt x="20" y="41"/>
                        <a:pt x="18" y="43"/>
                      </a:cubicBezTo>
                      <a:cubicBezTo>
                        <a:pt x="17" y="44"/>
                        <a:pt x="15" y="44"/>
                        <a:pt x="12" y="44"/>
                      </a:cubicBezTo>
                      <a:close/>
                      <a:moveTo>
                        <a:pt x="44" y="38"/>
                      </a:moveTo>
                      <a:cubicBezTo>
                        <a:pt x="44" y="38"/>
                        <a:pt x="44" y="38"/>
                        <a:pt x="45" y="39"/>
                      </a:cubicBezTo>
                      <a:cubicBezTo>
                        <a:pt x="46" y="40"/>
                        <a:pt x="46" y="42"/>
                        <a:pt x="46" y="44"/>
                      </a:cubicBezTo>
                      <a:cubicBezTo>
                        <a:pt x="45" y="44"/>
                        <a:pt x="45" y="45"/>
                        <a:pt x="45" y="45"/>
                      </a:cubicBezTo>
                      <a:cubicBezTo>
                        <a:pt x="44" y="46"/>
                        <a:pt x="43" y="47"/>
                        <a:pt x="43" y="47"/>
                      </a:cubicBezTo>
                      <a:cubicBezTo>
                        <a:pt x="41" y="48"/>
                        <a:pt x="39" y="47"/>
                        <a:pt x="37" y="46"/>
                      </a:cubicBezTo>
                      <a:cubicBezTo>
                        <a:pt x="37" y="46"/>
                        <a:pt x="37" y="46"/>
                        <a:pt x="37" y="46"/>
                      </a:cubicBezTo>
                      <a:cubicBezTo>
                        <a:pt x="37" y="46"/>
                        <a:pt x="36" y="45"/>
                        <a:pt x="36" y="45"/>
                      </a:cubicBezTo>
                      <a:cubicBezTo>
                        <a:pt x="35" y="44"/>
                        <a:pt x="35" y="43"/>
                        <a:pt x="35" y="42"/>
                      </a:cubicBezTo>
                      <a:cubicBezTo>
                        <a:pt x="35" y="41"/>
                        <a:pt x="35" y="40"/>
                        <a:pt x="36" y="39"/>
                      </a:cubicBezTo>
                      <a:cubicBezTo>
                        <a:pt x="38" y="36"/>
                        <a:pt x="41" y="36"/>
                        <a:pt x="44" y="38"/>
                      </a:cubicBezTo>
                      <a:close/>
                      <a:moveTo>
                        <a:pt x="38" y="8"/>
                      </a:moveTo>
                      <a:cubicBezTo>
                        <a:pt x="39" y="9"/>
                        <a:pt x="41" y="11"/>
                        <a:pt x="41" y="13"/>
                      </a:cubicBezTo>
                      <a:cubicBezTo>
                        <a:pt x="41" y="13"/>
                        <a:pt x="41" y="14"/>
                        <a:pt x="41" y="15"/>
                      </a:cubicBezTo>
                      <a:cubicBezTo>
                        <a:pt x="41" y="18"/>
                        <a:pt x="39" y="21"/>
                        <a:pt x="35" y="22"/>
                      </a:cubicBezTo>
                      <a:cubicBezTo>
                        <a:pt x="31" y="23"/>
                        <a:pt x="27" y="21"/>
                        <a:pt x="26" y="16"/>
                      </a:cubicBezTo>
                      <a:cubicBezTo>
                        <a:pt x="26" y="16"/>
                        <a:pt x="26" y="15"/>
                        <a:pt x="26" y="14"/>
                      </a:cubicBezTo>
                      <a:cubicBezTo>
                        <a:pt x="26" y="11"/>
                        <a:pt x="28" y="8"/>
                        <a:pt x="32" y="7"/>
                      </a:cubicBezTo>
                      <a:cubicBezTo>
                        <a:pt x="34" y="6"/>
                        <a:pt x="36" y="7"/>
                        <a:pt x="38" y="8"/>
                      </a:cubicBezTo>
                      <a:close/>
                    </a:path>
                  </a:pathLst>
                </a:custGeom>
                <a:solidFill>
                  <a:srgbClr val="A6DB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60" name="Freeform 10619">
                  <a:extLst>
                    <a:ext uri="{FF2B5EF4-FFF2-40B4-BE49-F238E27FC236}">
                      <a16:creationId xmlns:a16="http://schemas.microsoft.com/office/drawing/2014/main" id="{2787E176-177E-4748-8DCA-A0D5409458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2" y="2290"/>
                  <a:ext cx="16" cy="15"/>
                </a:xfrm>
                <a:custGeom>
                  <a:avLst/>
                  <a:gdLst>
                    <a:gd name="T0" fmla="*/ 14 w 16"/>
                    <a:gd name="T1" fmla="*/ 15 h 15"/>
                    <a:gd name="T2" fmla="*/ 16 w 16"/>
                    <a:gd name="T3" fmla="*/ 10 h 15"/>
                    <a:gd name="T4" fmla="*/ 2 w 16"/>
                    <a:gd name="T5" fmla="*/ 0 h 15"/>
                    <a:gd name="T6" fmla="*/ 0 w 16"/>
                    <a:gd name="T7" fmla="*/ 3 h 15"/>
                    <a:gd name="T8" fmla="*/ 14 w 16"/>
                    <a:gd name="T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5">
                      <a:moveTo>
                        <a:pt x="14" y="15"/>
                      </a:moveTo>
                      <a:lnTo>
                        <a:pt x="16" y="10"/>
                      </a:lnTo>
                      <a:lnTo>
                        <a:pt x="2" y="0"/>
                      </a:lnTo>
                      <a:lnTo>
                        <a:pt x="0" y="3"/>
                      </a:lnTo>
                      <a:lnTo>
                        <a:pt x="14" y="15"/>
                      </a:lnTo>
                      <a:close/>
                    </a:path>
                  </a:pathLst>
                </a:custGeom>
                <a:solidFill>
                  <a:srgbClr val="A6DB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61" name="Freeform 10620">
                  <a:extLst>
                    <a:ext uri="{FF2B5EF4-FFF2-40B4-BE49-F238E27FC236}">
                      <a16:creationId xmlns:a16="http://schemas.microsoft.com/office/drawing/2014/main" id="{800BEEC2-4C6B-4E8F-8BB8-D1AA6B031AA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03" y="1394"/>
                  <a:ext cx="214" cy="214"/>
                </a:xfrm>
                <a:custGeom>
                  <a:avLst/>
                  <a:gdLst>
                    <a:gd name="T0" fmla="*/ 77 w 90"/>
                    <a:gd name="T1" fmla="*/ 13 h 90"/>
                    <a:gd name="T2" fmla="*/ 45 w 90"/>
                    <a:gd name="T3" fmla="*/ 0 h 90"/>
                    <a:gd name="T4" fmla="*/ 13 w 90"/>
                    <a:gd name="T5" fmla="*/ 13 h 90"/>
                    <a:gd name="T6" fmla="*/ 13 w 90"/>
                    <a:gd name="T7" fmla="*/ 59 h 90"/>
                    <a:gd name="T8" fmla="*/ 32 w 90"/>
                    <a:gd name="T9" fmla="*/ 77 h 90"/>
                    <a:gd name="T10" fmla="*/ 69 w 90"/>
                    <a:gd name="T11" fmla="*/ 80 h 90"/>
                    <a:gd name="T12" fmla="*/ 90 w 90"/>
                    <a:gd name="T13" fmla="*/ 45 h 90"/>
                    <a:gd name="T14" fmla="*/ 74 w 90"/>
                    <a:gd name="T15" fmla="*/ 31 h 90"/>
                    <a:gd name="T16" fmla="*/ 69 w 90"/>
                    <a:gd name="T17" fmla="*/ 14 h 90"/>
                    <a:gd name="T18" fmla="*/ 64 w 90"/>
                    <a:gd name="T19" fmla="*/ 47 h 90"/>
                    <a:gd name="T20" fmla="*/ 68 w 90"/>
                    <a:gd name="T21" fmla="*/ 48 h 90"/>
                    <a:gd name="T22" fmla="*/ 64 w 90"/>
                    <a:gd name="T23" fmla="*/ 53 h 90"/>
                    <a:gd name="T24" fmla="*/ 63 w 90"/>
                    <a:gd name="T25" fmla="*/ 32 h 90"/>
                    <a:gd name="T26" fmla="*/ 64 w 90"/>
                    <a:gd name="T27" fmla="*/ 38 h 90"/>
                    <a:gd name="T28" fmla="*/ 39 w 90"/>
                    <a:gd name="T29" fmla="*/ 60 h 90"/>
                    <a:gd name="T30" fmla="*/ 30 w 90"/>
                    <a:gd name="T31" fmla="*/ 45 h 90"/>
                    <a:gd name="T32" fmla="*/ 39 w 90"/>
                    <a:gd name="T33" fmla="*/ 30 h 90"/>
                    <a:gd name="T34" fmla="*/ 56 w 90"/>
                    <a:gd name="T35" fmla="*/ 34 h 90"/>
                    <a:gd name="T36" fmla="*/ 60 w 90"/>
                    <a:gd name="T37" fmla="*/ 51 h 90"/>
                    <a:gd name="T38" fmla="*/ 45 w 90"/>
                    <a:gd name="T39" fmla="*/ 61 h 90"/>
                    <a:gd name="T40" fmla="*/ 43 w 90"/>
                    <a:gd name="T41" fmla="*/ 64 h 90"/>
                    <a:gd name="T42" fmla="*/ 47 w 90"/>
                    <a:gd name="T43" fmla="*/ 64 h 90"/>
                    <a:gd name="T44" fmla="*/ 47 w 90"/>
                    <a:gd name="T45" fmla="*/ 26 h 90"/>
                    <a:gd name="T46" fmla="*/ 60 w 90"/>
                    <a:gd name="T47" fmla="*/ 33 h 90"/>
                    <a:gd name="T48" fmla="*/ 59 w 90"/>
                    <a:gd name="T49" fmla="*/ 31 h 90"/>
                    <a:gd name="T50" fmla="*/ 53 w 90"/>
                    <a:gd name="T51" fmla="*/ 27 h 90"/>
                    <a:gd name="T52" fmla="*/ 59 w 90"/>
                    <a:gd name="T53" fmla="*/ 27 h 90"/>
                    <a:gd name="T54" fmla="*/ 45 w 90"/>
                    <a:gd name="T55" fmla="*/ 21 h 90"/>
                    <a:gd name="T56" fmla="*/ 34 w 90"/>
                    <a:gd name="T57" fmla="*/ 18 h 90"/>
                    <a:gd name="T58" fmla="*/ 31 w 90"/>
                    <a:gd name="T59" fmla="*/ 27 h 90"/>
                    <a:gd name="T60" fmla="*/ 32 w 90"/>
                    <a:gd name="T61" fmla="*/ 32 h 90"/>
                    <a:gd name="T62" fmla="*/ 33 w 90"/>
                    <a:gd name="T63" fmla="*/ 31 h 90"/>
                    <a:gd name="T64" fmla="*/ 30 w 90"/>
                    <a:gd name="T65" fmla="*/ 16 h 90"/>
                    <a:gd name="T66" fmla="*/ 16 w 90"/>
                    <a:gd name="T67" fmla="*/ 16 h 90"/>
                    <a:gd name="T68" fmla="*/ 26 w 90"/>
                    <a:gd name="T69" fmla="*/ 43 h 90"/>
                    <a:gd name="T70" fmla="*/ 26 w 90"/>
                    <a:gd name="T71" fmla="*/ 53 h 90"/>
                    <a:gd name="T72" fmla="*/ 23 w 90"/>
                    <a:gd name="T73" fmla="*/ 48 h 90"/>
                    <a:gd name="T74" fmla="*/ 23 w 90"/>
                    <a:gd name="T75" fmla="*/ 42 h 90"/>
                    <a:gd name="T76" fmla="*/ 26 w 90"/>
                    <a:gd name="T77" fmla="*/ 38 h 90"/>
                    <a:gd name="T78" fmla="*/ 20 w 90"/>
                    <a:gd name="T79" fmla="*/ 45 h 90"/>
                    <a:gd name="T80" fmla="*/ 21 w 90"/>
                    <a:gd name="T81" fmla="*/ 76 h 90"/>
                    <a:gd name="T82" fmla="*/ 28 w 90"/>
                    <a:gd name="T83" fmla="*/ 63 h 90"/>
                    <a:gd name="T84" fmla="*/ 30 w 90"/>
                    <a:gd name="T85" fmla="*/ 57 h 90"/>
                    <a:gd name="T86" fmla="*/ 31 w 90"/>
                    <a:gd name="T87" fmla="*/ 60 h 90"/>
                    <a:gd name="T88" fmla="*/ 37 w 90"/>
                    <a:gd name="T89" fmla="*/ 64 h 90"/>
                    <a:gd name="T90" fmla="*/ 31 w 90"/>
                    <a:gd name="T91" fmla="*/ 63 h 90"/>
                    <a:gd name="T92" fmla="*/ 45 w 90"/>
                    <a:gd name="T93" fmla="*/ 70 h 90"/>
                    <a:gd name="T94" fmla="*/ 56 w 90"/>
                    <a:gd name="T95" fmla="*/ 73 h 90"/>
                    <a:gd name="T96" fmla="*/ 59 w 90"/>
                    <a:gd name="T97" fmla="*/ 63 h 90"/>
                    <a:gd name="T98" fmla="*/ 58 w 90"/>
                    <a:gd name="T99" fmla="*/ 59 h 90"/>
                    <a:gd name="T100" fmla="*/ 57 w 90"/>
                    <a:gd name="T101" fmla="*/ 60 h 90"/>
                    <a:gd name="T102" fmla="*/ 60 w 90"/>
                    <a:gd name="T103" fmla="*/ 74 h 90"/>
                    <a:gd name="T104" fmla="*/ 74 w 90"/>
                    <a:gd name="T105" fmla="*/ 75 h 90"/>
                    <a:gd name="T106" fmla="*/ 76 w 90"/>
                    <a:gd name="T107" fmla="*/ 35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0" h="90">
                      <a:moveTo>
                        <a:pt x="90" y="45"/>
                      </a:moveTo>
                      <a:cubicBezTo>
                        <a:pt x="90" y="40"/>
                        <a:pt x="85" y="35"/>
                        <a:pt x="77" y="32"/>
                      </a:cubicBezTo>
                      <a:cubicBezTo>
                        <a:pt x="81" y="24"/>
                        <a:pt x="81" y="17"/>
                        <a:pt x="77" y="13"/>
                      </a:cubicBezTo>
                      <a:cubicBezTo>
                        <a:pt x="75" y="11"/>
                        <a:pt x="72" y="10"/>
                        <a:pt x="69" y="10"/>
                      </a:cubicBezTo>
                      <a:cubicBezTo>
                        <a:pt x="66" y="10"/>
                        <a:pt x="62" y="11"/>
                        <a:pt x="58" y="13"/>
                      </a:cubicBezTo>
                      <a:cubicBezTo>
                        <a:pt x="55" y="5"/>
                        <a:pt x="50" y="0"/>
                        <a:pt x="45" y="0"/>
                      </a:cubicBezTo>
                      <a:cubicBezTo>
                        <a:pt x="40" y="0"/>
                        <a:pt x="35" y="5"/>
                        <a:pt x="32" y="13"/>
                      </a:cubicBezTo>
                      <a:cubicBezTo>
                        <a:pt x="28" y="11"/>
                        <a:pt x="24" y="10"/>
                        <a:pt x="21" y="10"/>
                      </a:cubicBezTo>
                      <a:cubicBezTo>
                        <a:pt x="18" y="10"/>
                        <a:pt x="15" y="11"/>
                        <a:pt x="13" y="13"/>
                      </a:cubicBezTo>
                      <a:cubicBezTo>
                        <a:pt x="9" y="17"/>
                        <a:pt x="9" y="24"/>
                        <a:pt x="13" y="32"/>
                      </a:cubicBezTo>
                      <a:cubicBezTo>
                        <a:pt x="4" y="35"/>
                        <a:pt x="0" y="40"/>
                        <a:pt x="0" y="45"/>
                      </a:cubicBezTo>
                      <a:cubicBezTo>
                        <a:pt x="0" y="50"/>
                        <a:pt x="4" y="55"/>
                        <a:pt x="13" y="59"/>
                      </a:cubicBezTo>
                      <a:cubicBezTo>
                        <a:pt x="9" y="67"/>
                        <a:pt x="9" y="74"/>
                        <a:pt x="13" y="77"/>
                      </a:cubicBezTo>
                      <a:cubicBezTo>
                        <a:pt x="15" y="79"/>
                        <a:pt x="18" y="80"/>
                        <a:pt x="21" y="80"/>
                      </a:cubicBezTo>
                      <a:cubicBezTo>
                        <a:pt x="24" y="80"/>
                        <a:pt x="28" y="79"/>
                        <a:pt x="32" y="77"/>
                      </a:cubicBezTo>
                      <a:cubicBezTo>
                        <a:pt x="35" y="86"/>
                        <a:pt x="40" y="90"/>
                        <a:pt x="45" y="90"/>
                      </a:cubicBezTo>
                      <a:cubicBezTo>
                        <a:pt x="50" y="90"/>
                        <a:pt x="55" y="86"/>
                        <a:pt x="58" y="77"/>
                      </a:cubicBezTo>
                      <a:cubicBezTo>
                        <a:pt x="62" y="79"/>
                        <a:pt x="66" y="80"/>
                        <a:pt x="69" y="80"/>
                      </a:cubicBezTo>
                      <a:cubicBezTo>
                        <a:pt x="72" y="80"/>
                        <a:pt x="75" y="79"/>
                        <a:pt x="77" y="77"/>
                      </a:cubicBezTo>
                      <a:cubicBezTo>
                        <a:pt x="81" y="74"/>
                        <a:pt x="81" y="67"/>
                        <a:pt x="77" y="59"/>
                      </a:cubicBezTo>
                      <a:cubicBezTo>
                        <a:pt x="86" y="55"/>
                        <a:pt x="90" y="50"/>
                        <a:pt x="90" y="45"/>
                      </a:cubicBezTo>
                      <a:close/>
                      <a:moveTo>
                        <a:pt x="69" y="14"/>
                      </a:moveTo>
                      <a:cubicBezTo>
                        <a:pt x="71" y="14"/>
                        <a:pt x="73" y="15"/>
                        <a:pt x="74" y="16"/>
                      </a:cubicBezTo>
                      <a:cubicBezTo>
                        <a:pt x="77" y="18"/>
                        <a:pt x="77" y="24"/>
                        <a:pt x="74" y="31"/>
                      </a:cubicBezTo>
                      <a:cubicBezTo>
                        <a:pt x="71" y="29"/>
                        <a:pt x="67" y="28"/>
                        <a:pt x="63" y="28"/>
                      </a:cubicBezTo>
                      <a:cubicBezTo>
                        <a:pt x="62" y="24"/>
                        <a:pt x="61" y="20"/>
                        <a:pt x="60" y="16"/>
                      </a:cubicBezTo>
                      <a:cubicBezTo>
                        <a:pt x="63" y="15"/>
                        <a:pt x="66" y="14"/>
                        <a:pt x="69" y="14"/>
                      </a:cubicBezTo>
                      <a:close/>
                      <a:moveTo>
                        <a:pt x="64" y="43"/>
                      </a:moveTo>
                      <a:cubicBezTo>
                        <a:pt x="64" y="44"/>
                        <a:pt x="65" y="45"/>
                        <a:pt x="65" y="45"/>
                      </a:cubicBezTo>
                      <a:cubicBezTo>
                        <a:pt x="65" y="46"/>
                        <a:pt x="64" y="46"/>
                        <a:pt x="64" y="47"/>
                      </a:cubicBezTo>
                      <a:cubicBezTo>
                        <a:pt x="64" y="46"/>
                        <a:pt x="64" y="46"/>
                        <a:pt x="64" y="45"/>
                      </a:cubicBezTo>
                      <a:cubicBezTo>
                        <a:pt x="64" y="45"/>
                        <a:pt x="64" y="44"/>
                        <a:pt x="64" y="43"/>
                      </a:cubicBezTo>
                      <a:close/>
                      <a:moveTo>
                        <a:pt x="68" y="48"/>
                      </a:moveTo>
                      <a:cubicBezTo>
                        <a:pt x="69" y="51"/>
                        <a:pt x="71" y="54"/>
                        <a:pt x="72" y="57"/>
                      </a:cubicBezTo>
                      <a:cubicBezTo>
                        <a:pt x="70" y="58"/>
                        <a:pt x="66" y="58"/>
                        <a:pt x="63" y="59"/>
                      </a:cubicBezTo>
                      <a:cubicBezTo>
                        <a:pt x="63" y="57"/>
                        <a:pt x="64" y="55"/>
                        <a:pt x="64" y="53"/>
                      </a:cubicBezTo>
                      <a:cubicBezTo>
                        <a:pt x="65" y="51"/>
                        <a:pt x="66" y="50"/>
                        <a:pt x="68" y="48"/>
                      </a:cubicBezTo>
                      <a:close/>
                      <a:moveTo>
                        <a:pt x="64" y="38"/>
                      </a:moveTo>
                      <a:cubicBezTo>
                        <a:pt x="64" y="35"/>
                        <a:pt x="63" y="34"/>
                        <a:pt x="63" y="32"/>
                      </a:cubicBezTo>
                      <a:cubicBezTo>
                        <a:pt x="66" y="32"/>
                        <a:pt x="70" y="33"/>
                        <a:pt x="72" y="34"/>
                      </a:cubicBezTo>
                      <a:cubicBezTo>
                        <a:pt x="71" y="37"/>
                        <a:pt x="69" y="39"/>
                        <a:pt x="68" y="42"/>
                      </a:cubicBezTo>
                      <a:cubicBezTo>
                        <a:pt x="66" y="41"/>
                        <a:pt x="65" y="39"/>
                        <a:pt x="64" y="38"/>
                      </a:cubicBezTo>
                      <a:close/>
                      <a:moveTo>
                        <a:pt x="45" y="61"/>
                      </a:moveTo>
                      <a:cubicBezTo>
                        <a:pt x="45" y="61"/>
                        <a:pt x="45" y="61"/>
                        <a:pt x="45" y="61"/>
                      </a:cubicBezTo>
                      <a:cubicBezTo>
                        <a:pt x="43" y="61"/>
                        <a:pt x="41" y="60"/>
                        <a:pt x="39" y="60"/>
                      </a:cubicBezTo>
                      <a:cubicBezTo>
                        <a:pt x="37" y="59"/>
                        <a:pt x="36" y="58"/>
                        <a:pt x="34" y="56"/>
                      </a:cubicBezTo>
                      <a:cubicBezTo>
                        <a:pt x="33" y="55"/>
                        <a:pt x="31" y="53"/>
                        <a:pt x="30" y="51"/>
                      </a:cubicBezTo>
                      <a:cubicBezTo>
                        <a:pt x="30" y="49"/>
                        <a:pt x="30" y="47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7"/>
                        <a:pt x="33" y="36"/>
                        <a:pt x="34" y="34"/>
                      </a:cubicBezTo>
                      <a:cubicBezTo>
                        <a:pt x="36" y="33"/>
                        <a:pt x="37" y="31"/>
                        <a:pt x="39" y="30"/>
                      </a:cubicBezTo>
                      <a:cubicBezTo>
                        <a:pt x="41" y="30"/>
                        <a:pt x="43" y="30"/>
                        <a:pt x="45" y="30"/>
                      </a:cubicBezTo>
                      <a:cubicBezTo>
                        <a:pt x="47" y="30"/>
                        <a:pt x="49" y="30"/>
                        <a:pt x="51" y="30"/>
                      </a:cubicBezTo>
                      <a:cubicBezTo>
                        <a:pt x="53" y="31"/>
                        <a:pt x="54" y="33"/>
                        <a:pt x="56" y="34"/>
                      </a:cubicBezTo>
                      <a:cubicBezTo>
                        <a:pt x="57" y="36"/>
                        <a:pt x="59" y="37"/>
                        <a:pt x="60" y="39"/>
                      </a:cubicBezTo>
                      <a:cubicBezTo>
                        <a:pt x="60" y="41"/>
                        <a:pt x="60" y="43"/>
                        <a:pt x="60" y="45"/>
                      </a:cubicBezTo>
                      <a:cubicBezTo>
                        <a:pt x="60" y="47"/>
                        <a:pt x="60" y="49"/>
                        <a:pt x="60" y="51"/>
                      </a:cubicBezTo>
                      <a:cubicBezTo>
                        <a:pt x="59" y="53"/>
                        <a:pt x="57" y="55"/>
                        <a:pt x="56" y="56"/>
                      </a:cubicBezTo>
                      <a:cubicBezTo>
                        <a:pt x="54" y="58"/>
                        <a:pt x="53" y="59"/>
                        <a:pt x="51" y="60"/>
                      </a:cubicBezTo>
                      <a:cubicBezTo>
                        <a:pt x="49" y="60"/>
                        <a:pt x="47" y="61"/>
                        <a:pt x="45" y="61"/>
                      </a:cubicBezTo>
                      <a:close/>
                      <a:moveTo>
                        <a:pt x="47" y="64"/>
                      </a:moveTo>
                      <a:cubicBezTo>
                        <a:pt x="46" y="65"/>
                        <a:pt x="46" y="65"/>
                        <a:pt x="45" y="65"/>
                      </a:cubicBezTo>
                      <a:cubicBezTo>
                        <a:pt x="44" y="65"/>
                        <a:pt x="44" y="65"/>
                        <a:pt x="43" y="64"/>
                      </a:cubicBezTo>
                      <a:cubicBezTo>
                        <a:pt x="44" y="64"/>
                        <a:pt x="44" y="64"/>
                        <a:pt x="45" y="64"/>
                      </a:cubicBezTo>
                      <a:cubicBezTo>
                        <a:pt x="45" y="64"/>
                        <a:pt x="45" y="64"/>
                        <a:pt x="45" y="64"/>
                      </a:cubicBezTo>
                      <a:cubicBezTo>
                        <a:pt x="46" y="64"/>
                        <a:pt x="46" y="64"/>
                        <a:pt x="47" y="64"/>
                      </a:cubicBezTo>
                      <a:close/>
                      <a:moveTo>
                        <a:pt x="43" y="26"/>
                      </a:moveTo>
                      <a:cubicBezTo>
                        <a:pt x="44" y="26"/>
                        <a:pt x="44" y="25"/>
                        <a:pt x="45" y="25"/>
                      </a:cubicBezTo>
                      <a:cubicBezTo>
                        <a:pt x="46" y="25"/>
                        <a:pt x="46" y="26"/>
                        <a:pt x="47" y="26"/>
                      </a:cubicBezTo>
                      <a:cubicBezTo>
                        <a:pt x="46" y="26"/>
                        <a:pt x="46" y="26"/>
                        <a:pt x="45" y="26"/>
                      </a:cubicBezTo>
                      <a:cubicBezTo>
                        <a:pt x="44" y="26"/>
                        <a:pt x="44" y="26"/>
                        <a:pt x="43" y="26"/>
                      </a:cubicBezTo>
                      <a:close/>
                      <a:moveTo>
                        <a:pt x="60" y="33"/>
                      </a:moveTo>
                      <a:cubicBezTo>
                        <a:pt x="59" y="33"/>
                        <a:pt x="59" y="32"/>
                        <a:pt x="58" y="32"/>
                      </a:cubicBezTo>
                      <a:cubicBezTo>
                        <a:pt x="58" y="31"/>
                        <a:pt x="58" y="31"/>
                        <a:pt x="57" y="31"/>
                      </a:cubicBezTo>
                      <a:cubicBezTo>
                        <a:pt x="58" y="31"/>
                        <a:pt x="59" y="31"/>
                        <a:pt x="59" y="31"/>
                      </a:cubicBezTo>
                      <a:cubicBezTo>
                        <a:pt x="59" y="32"/>
                        <a:pt x="60" y="32"/>
                        <a:pt x="60" y="33"/>
                      </a:cubicBezTo>
                      <a:close/>
                      <a:moveTo>
                        <a:pt x="59" y="27"/>
                      </a:moveTo>
                      <a:cubicBezTo>
                        <a:pt x="57" y="27"/>
                        <a:pt x="55" y="27"/>
                        <a:pt x="53" y="27"/>
                      </a:cubicBezTo>
                      <a:cubicBezTo>
                        <a:pt x="51" y="25"/>
                        <a:pt x="50" y="24"/>
                        <a:pt x="48" y="23"/>
                      </a:cubicBezTo>
                      <a:cubicBezTo>
                        <a:pt x="51" y="21"/>
                        <a:pt x="54" y="19"/>
                        <a:pt x="56" y="18"/>
                      </a:cubicBezTo>
                      <a:cubicBezTo>
                        <a:pt x="57" y="21"/>
                        <a:pt x="58" y="24"/>
                        <a:pt x="59" y="27"/>
                      </a:cubicBezTo>
                      <a:close/>
                      <a:moveTo>
                        <a:pt x="45" y="4"/>
                      </a:moveTo>
                      <a:cubicBezTo>
                        <a:pt x="49" y="4"/>
                        <a:pt x="52" y="8"/>
                        <a:pt x="55" y="14"/>
                      </a:cubicBezTo>
                      <a:cubicBezTo>
                        <a:pt x="52" y="16"/>
                        <a:pt x="48" y="18"/>
                        <a:pt x="45" y="21"/>
                      </a:cubicBezTo>
                      <a:cubicBezTo>
                        <a:pt x="42" y="18"/>
                        <a:pt x="38" y="16"/>
                        <a:pt x="35" y="14"/>
                      </a:cubicBezTo>
                      <a:cubicBezTo>
                        <a:pt x="38" y="8"/>
                        <a:pt x="41" y="4"/>
                        <a:pt x="45" y="4"/>
                      </a:cubicBezTo>
                      <a:close/>
                      <a:moveTo>
                        <a:pt x="34" y="18"/>
                      </a:moveTo>
                      <a:cubicBezTo>
                        <a:pt x="36" y="19"/>
                        <a:pt x="39" y="21"/>
                        <a:pt x="42" y="23"/>
                      </a:cubicBezTo>
                      <a:cubicBezTo>
                        <a:pt x="40" y="24"/>
                        <a:pt x="39" y="25"/>
                        <a:pt x="37" y="27"/>
                      </a:cubicBezTo>
                      <a:cubicBezTo>
                        <a:pt x="35" y="27"/>
                        <a:pt x="33" y="27"/>
                        <a:pt x="31" y="27"/>
                      </a:cubicBezTo>
                      <a:cubicBezTo>
                        <a:pt x="32" y="24"/>
                        <a:pt x="33" y="21"/>
                        <a:pt x="34" y="18"/>
                      </a:cubicBezTo>
                      <a:close/>
                      <a:moveTo>
                        <a:pt x="33" y="31"/>
                      </a:moveTo>
                      <a:cubicBezTo>
                        <a:pt x="33" y="31"/>
                        <a:pt x="32" y="31"/>
                        <a:pt x="32" y="32"/>
                      </a:cubicBezTo>
                      <a:cubicBezTo>
                        <a:pt x="31" y="32"/>
                        <a:pt x="31" y="33"/>
                        <a:pt x="30" y="33"/>
                      </a:cubicBezTo>
                      <a:cubicBezTo>
                        <a:pt x="31" y="32"/>
                        <a:pt x="31" y="32"/>
                        <a:pt x="31" y="31"/>
                      </a:cubicBezTo>
                      <a:cubicBezTo>
                        <a:pt x="31" y="31"/>
                        <a:pt x="32" y="31"/>
                        <a:pt x="33" y="31"/>
                      </a:cubicBezTo>
                      <a:close/>
                      <a:moveTo>
                        <a:pt x="16" y="16"/>
                      </a:moveTo>
                      <a:cubicBezTo>
                        <a:pt x="17" y="15"/>
                        <a:pt x="19" y="14"/>
                        <a:pt x="21" y="14"/>
                      </a:cubicBezTo>
                      <a:cubicBezTo>
                        <a:pt x="24" y="14"/>
                        <a:pt x="27" y="15"/>
                        <a:pt x="30" y="16"/>
                      </a:cubicBezTo>
                      <a:cubicBezTo>
                        <a:pt x="29" y="20"/>
                        <a:pt x="28" y="24"/>
                        <a:pt x="28" y="28"/>
                      </a:cubicBezTo>
                      <a:cubicBezTo>
                        <a:pt x="23" y="28"/>
                        <a:pt x="20" y="29"/>
                        <a:pt x="16" y="31"/>
                      </a:cubicBezTo>
                      <a:cubicBezTo>
                        <a:pt x="13" y="24"/>
                        <a:pt x="13" y="18"/>
                        <a:pt x="16" y="16"/>
                      </a:cubicBezTo>
                      <a:close/>
                      <a:moveTo>
                        <a:pt x="26" y="47"/>
                      </a:moveTo>
                      <a:cubicBezTo>
                        <a:pt x="26" y="46"/>
                        <a:pt x="25" y="46"/>
                        <a:pt x="25" y="45"/>
                      </a:cubicBezTo>
                      <a:cubicBezTo>
                        <a:pt x="25" y="45"/>
                        <a:pt x="26" y="44"/>
                        <a:pt x="26" y="43"/>
                      </a:cubicBezTo>
                      <a:cubicBezTo>
                        <a:pt x="26" y="44"/>
                        <a:pt x="26" y="45"/>
                        <a:pt x="26" y="45"/>
                      </a:cubicBezTo>
                      <a:cubicBezTo>
                        <a:pt x="26" y="46"/>
                        <a:pt x="26" y="46"/>
                        <a:pt x="26" y="47"/>
                      </a:cubicBezTo>
                      <a:close/>
                      <a:moveTo>
                        <a:pt x="26" y="53"/>
                      </a:moveTo>
                      <a:cubicBezTo>
                        <a:pt x="27" y="55"/>
                        <a:pt x="27" y="57"/>
                        <a:pt x="27" y="59"/>
                      </a:cubicBezTo>
                      <a:cubicBezTo>
                        <a:pt x="24" y="58"/>
                        <a:pt x="20" y="58"/>
                        <a:pt x="18" y="57"/>
                      </a:cubicBezTo>
                      <a:cubicBezTo>
                        <a:pt x="19" y="54"/>
                        <a:pt x="21" y="51"/>
                        <a:pt x="23" y="48"/>
                      </a:cubicBezTo>
                      <a:cubicBezTo>
                        <a:pt x="24" y="50"/>
                        <a:pt x="25" y="51"/>
                        <a:pt x="26" y="53"/>
                      </a:cubicBezTo>
                      <a:close/>
                      <a:moveTo>
                        <a:pt x="26" y="38"/>
                      </a:moveTo>
                      <a:cubicBezTo>
                        <a:pt x="25" y="39"/>
                        <a:pt x="24" y="41"/>
                        <a:pt x="23" y="42"/>
                      </a:cubicBezTo>
                      <a:cubicBezTo>
                        <a:pt x="21" y="39"/>
                        <a:pt x="19" y="37"/>
                        <a:pt x="18" y="34"/>
                      </a:cubicBezTo>
                      <a:cubicBezTo>
                        <a:pt x="20" y="33"/>
                        <a:pt x="24" y="32"/>
                        <a:pt x="27" y="32"/>
                      </a:cubicBezTo>
                      <a:cubicBezTo>
                        <a:pt x="27" y="33"/>
                        <a:pt x="27" y="35"/>
                        <a:pt x="26" y="38"/>
                      </a:cubicBezTo>
                      <a:close/>
                      <a:moveTo>
                        <a:pt x="3" y="45"/>
                      </a:moveTo>
                      <a:cubicBezTo>
                        <a:pt x="3" y="42"/>
                        <a:pt x="7" y="38"/>
                        <a:pt x="14" y="35"/>
                      </a:cubicBezTo>
                      <a:cubicBezTo>
                        <a:pt x="16" y="38"/>
                        <a:pt x="18" y="42"/>
                        <a:pt x="20" y="45"/>
                      </a:cubicBezTo>
                      <a:cubicBezTo>
                        <a:pt x="18" y="49"/>
                        <a:pt x="16" y="52"/>
                        <a:pt x="14" y="55"/>
                      </a:cubicBezTo>
                      <a:cubicBezTo>
                        <a:pt x="7" y="52"/>
                        <a:pt x="3" y="49"/>
                        <a:pt x="3" y="45"/>
                      </a:cubicBezTo>
                      <a:close/>
                      <a:moveTo>
                        <a:pt x="21" y="76"/>
                      </a:moveTo>
                      <a:cubicBezTo>
                        <a:pt x="19" y="76"/>
                        <a:pt x="17" y="76"/>
                        <a:pt x="16" y="75"/>
                      </a:cubicBezTo>
                      <a:cubicBezTo>
                        <a:pt x="13" y="72"/>
                        <a:pt x="13" y="67"/>
                        <a:pt x="16" y="60"/>
                      </a:cubicBezTo>
                      <a:cubicBezTo>
                        <a:pt x="20" y="61"/>
                        <a:pt x="23" y="62"/>
                        <a:pt x="28" y="63"/>
                      </a:cubicBezTo>
                      <a:cubicBezTo>
                        <a:pt x="28" y="67"/>
                        <a:pt x="29" y="71"/>
                        <a:pt x="30" y="74"/>
                      </a:cubicBezTo>
                      <a:cubicBezTo>
                        <a:pt x="27" y="76"/>
                        <a:pt x="24" y="76"/>
                        <a:pt x="21" y="76"/>
                      </a:cubicBezTo>
                      <a:close/>
                      <a:moveTo>
                        <a:pt x="30" y="57"/>
                      </a:moveTo>
                      <a:cubicBezTo>
                        <a:pt x="31" y="58"/>
                        <a:pt x="31" y="58"/>
                        <a:pt x="32" y="59"/>
                      </a:cubicBezTo>
                      <a:cubicBezTo>
                        <a:pt x="32" y="59"/>
                        <a:pt x="33" y="59"/>
                        <a:pt x="33" y="60"/>
                      </a:cubicBezTo>
                      <a:cubicBezTo>
                        <a:pt x="32" y="60"/>
                        <a:pt x="31" y="60"/>
                        <a:pt x="31" y="60"/>
                      </a:cubicBezTo>
                      <a:cubicBezTo>
                        <a:pt x="31" y="59"/>
                        <a:pt x="31" y="58"/>
                        <a:pt x="30" y="57"/>
                      </a:cubicBezTo>
                      <a:close/>
                      <a:moveTo>
                        <a:pt x="31" y="63"/>
                      </a:moveTo>
                      <a:cubicBezTo>
                        <a:pt x="33" y="64"/>
                        <a:pt x="35" y="64"/>
                        <a:pt x="37" y="64"/>
                      </a:cubicBezTo>
                      <a:cubicBezTo>
                        <a:pt x="39" y="65"/>
                        <a:pt x="40" y="66"/>
                        <a:pt x="42" y="68"/>
                      </a:cubicBezTo>
                      <a:cubicBezTo>
                        <a:pt x="39" y="70"/>
                        <a:pt x="36" y="71"/>
                        <a:pt x="34" y="73"/>
                      </a:cubicBezTo>
                      <a:cubicBezTo>
                        <a:pt x="33" y="70"/>
                        <a:pt x="32" y="67"/>
                        <a:pt x="31" y="63"/>
                      </a:cubicBezTo>
                      <a:close/>
                      <a:moveTo>
                        <a:pt x="45" y="87"/>
                      </a:moveTo>
                      <a:cubicBezTo>
                        <a:pt x="41" y="87"/>
                        <a:pt x="38" y="83"/>
                        <a:pt x="35" y="76"/>
                      </a:cubicBezTo>
                      <a:cubicBezTo>
                        <a:pt x="38" y="74"/>
                        <a:pt x="42" y="72"/>
                        <a:pt x="45" y="70"/>
                      </a:cubicBezTo>
                      <a:cubicBezTo>
                        <a:pt x="48" y="72"/>
                        <a:pt x="52" y="74"/>
                        <a:pt x="55" y="76"/>
                      </a:cubicBezTo>
                      <a:cubicBezTo>
                        <a:pt x="52" y="83"/>
                        <a:pt x="49" y="87"/>
                        <a:pt x="45" y="87"/>
                      </a:cubicBezTo>
                      <a:close/>
                      <a:moveTo>
                        <a:pt x="56" y="73"/>
                      </a:moveTo>
                      <a:cubicBezTo>
                        <a:pt x="54" y="71"/>
                        <a:pt x="51" y="70"/>
                        <a:pt x="48" y="68"/>
                      </a:cubicBezTo>
                      <a:cubicBezTo>
                        <a:pt x="50" y="66"/>
                        <a:pt x="51" y="65"/>
                        <a:pt x="53" y="64"/>
                      </a:cubicBezTo>
                      <a:cubicBezTo>
                        <a:pt x="55" y="64"/>
                        <a:pt x="57" y="64"/>
                        <a:pt x="59" y="63"/>
                      </a:cubicBezTo>
                      <a:cubicBezTo>
                        <a:pt x="58" y="67"/>
                        <a:pt x="57" y="70"/>
                        <a:pt x="56" y="73"/>
                      </a:cubicBezTo>
                      <a:close/>
                      <a:moveTo>
                        <a:pt x="57" y="60"/>
                      </a:moveTo>
                      <a:cubicBezTo>
                        <a:pt x="58" y="59"/>
                        <a:pt x="58" y="59"/>
                        <a:pt x="58" y="59"/>
                      </a:cubicBezTo>
                      <a:cubicBezTo>
                        <a:pt x="59" y="58"/>
                        <a:pt x="59" y="58"/>
                        <a:pt x="60" y="57"/>
                      </a:cubicBezTo>
                      <a:cubicBezTo>
                        <a:pt x="60" y="58"/>
                        <a:pt x="59" y="59"/>
                        <a:pt x="59" y="60"/>
                      </a:cubicBezTo>
                      <a:cubicBezTo>
                        <a:pt x="59" y="60"/>
                        <a:pt x="58" y="60"/>
                        <a:pt x="57" y="60"/>
                      </a:cubicBezTo>
                      <a:close/>
                      <a:moveTo>
                        <a:pt x="74" y="75"/>
                      </a:moveTo>
                      <a:cubicBezTo>
                        <a:pt x="73" y="76"/>
                        <a:pt x="71" y="76"/>
                        <a:pt x="69" y="76"/>
                      </a:cubicBezTo>
                      <a:cubicBezTo>
                        <a:pt x="66" y="76"/>
                        <a:pt x="63" y="76"/>
                        <a:pt x="60" y="74"/>
                      </a:cubicBezTo>
                      <a:cubicBezTo>
                        <a:pt x="61" y="71"/>
                        <a:pt x="62" y="67"/>
                        <a:pt x="63" y="63"/>
                      </a:cubicBezTo>
                      <a:cubicBezTo>
                        <a:pt x="67" y="62"/>
                        <a:pt x="70" y="61"/>
                        <a:pt x="74" y="60"/>
                      </a:cubicBezTo>
                      <a:cubicBezTo>
                        <a:pt x="77" y="67"/>
                        <a:pt x="77" y="72"/>
                        <a:pt x="74" y="75"/>
                      </a:cubicBezTo>
                      <a:close/>
                      <a:moveTo>
                        <a:pt x="76" y="55"/>
                      </a:moveTo>
                      <a:cubicBezTo>
                        <a:pt x="74" y="52"/>
                        <a:pt x="72" y="49"/>
                        <a:pt x="70" y="45"/>
                      </a:cubicBezTo>
                      <a:cubicBezTo>
                        <a:pt x="72" y="42"/>
                        <a:pt x="74" y="38"/>
                        <a:pt x="76" y="35"/>
                      </a:cubicBezTo>
                      <a:cubicBezTo>
                        <a:pt x="82" y="38"/>
                        <a:pt x="87" y="41"/>
                        <a:pt x="87" y="45"/>
                      </a:cubicBezTo>
                      <a:cubicBezTo>
                        <a:pt x="87" y="49"/>
                        <a:pt x="83" y="52"/>
                        <a:pt x="76" y="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62" name="Oval 10621">
                  <a:extLst>
                    <a:ext uri="{FF2B5EF4-FFF2-40B4-BE49-F238E27FC236}">
                      <a16:creationId xmlns:a16="http://schemas.microsoft.com/office/drawing/2014/main" id="{EB57E783-5A69-4596-8781-813D3A964B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3" y="1484"/>
                  <a:ext cx="33" cy="33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63" name="Freeform 10622">
                  <a:extLst>
                    <a:ext uri="{FF2B5EF4-FFF2-40B4-BE49-F238E27FC236}">
                      <a16:creationId xmlns:a16="http://schemas.microsoft.com/office/drawing/2014/main" id="{57F7C872-C56D-497B-B10B-95FC28DCE53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42" y="2257"/>
                  <a:ext cx="176" cy="176"/>
                </a:xfrm>
                <a:custGeom>
                  <a:avLst/>
                  <a:gdLst>
                    <a:gd name="T0" fmla="*/ 63 w 74"/>
                    <a:gd name="T1" fmla="*/ 11 h 74"/>
                    <a:gd name="T2" fmla="*/ 37 w 74"/>
                    <a:gd name="T3" fmla="*/ 0 h 74"/>
                    <a:gd name="T4" fmla="*/ 11 w 74"/>
                    <a:gd name="T5" fmla="*/ 11 h 74"/>
                    <a:gd name="T6" fmla="*/ 10 w 74"/>
                    <a:gd name="T7" fmla="*/ 48 h 74"/>
                    <a:gd name="T8" fmla="*/ 26 w 74"/>
                    <a:gd name="T9" fmla="*/ 64 h 74"/>
                    <a:gd name="T10" fmla="*/ 57 w 74"/>
                    <a:gd name="T11" fmla="*/ 66 h 74"/>
                    <a:gd name="T12" fmla="*/ 74 w 74"/>
                    <a:gd name="T13" fmla="*/ 37 h 74"/>
                    <a:gd name="T14" fmla="*/ 61 w 74"/>
                    <a:gd name="T15" fmla="*/ 25 h 74"/>
                    <a:gd name="T16" fmla="*/ 57 w 74"/>
                    <a:gd name="T17" fmla="*/ 11 h 74"/>
                    <a:gd name="T18" fmla="*/ 52 w 74"/>
                    <a:gd name="T19" fmla="*/ 39 h 74"/>
                    <a:gd name="T20" fmla="*/ 55 w 74"/>
                    <a:gd name="T21" fmla="*/ 40 h 74"/>
                    <a:gd name="T22" fmla="*/ 52 w 74"/>
                    <a:gd name="T23" fmla="*/ 43 h 74"/>
                    <a:gd name="T24" fmla="*/ 52 w 74"/>
                    <a:gd name="T25" fmla="*/ 26 h 74"/>
                    <a:gd name="T26" fmla="*/ 52 w 74"/>
                    <a:gd name="T27" fmla="*/ 31 h 74"/>
                    <a:gd name="T28" fmla="*/ 32 w 74"/>
                    <a:gd name="T29" fmla="*/ 49 h 74"/>
                    <a:gd name="T30" fmla="*/ 24 w 74"/>
                    <a:gd name="T31" fmla="*/ 37 h 74"/>
                    <a:gd name="T32" fmla="*/ 32 w 74"/>
                    <a:gd name="T33" fmla="*/ 25 h 74"/>
                    <a:gd name="T34" fmla="*/ 46 w 74"/>
                    <a:gd name="T35" fmla="*/ 28 h 74"/>
                    <a:gd name="T36" fmla="*/ 49 w 74"/>
                    <a:gd name="T37" fmla="*/ 42 h 74"/>
                    <a:gd name="T38" fmla="*/ 37 w 74"/>
                    <a:gd name="T39" fmla="*/ 50 h 74"/>
                    <a:gd name="T40" fmla="*/ 35 w 74"/>
                    <a:gd name="T41" fmla="*/ 53 h 74"/>
                    <a:gd name="T42" fmla="*/ 38 w 74"/>
                    <a:gd name="T43" fmla="*/ 53 h 74"/>
                    <a:gd name="T44" fmla="*/ 38 w 74"/>
                    <a:gd name="T45" fmla="*/ 22 h 74"/>
                    <a:gd name="T46" fmla="*/ 49 w 74"/>
                    <a:gd name="T47" fmla="*/ 27 h 74"/>
                    <a:gd name="T48" fmla="*/ 49 w 74"/>
                    <a:gd name="T49" fmla="*/ 25 h 74"/>
                    <a:gd name="T50" fmla="*/ 43 w 74"/>
                    <a:gd name="T51" fmla="*/ 22 h 74"/>
                    <a:gd name="T52" fmla="*/ 48 w 74"/>
                    <a:gd name="T53" fmla="*/ 22 h 74"/>
                    <a:gd name="T54" fmla="*/ 37 w 74"/>
                    <a:gd name="T55" fmla="*/ 17 h 74"/>
                    <a:gd name="T56" fmla="*/ 28 w 74"/>
                    <a:gd name="T57" fmla="*/ 14 h 74"/>
                    <a:gd name="T58" fmla="*/ 26 w 74"/>
                    <a:gd name="T59" fmla="*/ 22 h 74"/>
                    <a:gd name="T60" fmla="*/ 26 w 74"/>
                    <a:gd name="T61" fmla="*/ 26 h 74"/>
                    <a:gd name="T62" fmla="*/ 27 w 74"/>
                    <a:gd name="T63" fmla="*/ 25 h 74"/>
                    <a:gd name="T64" fmla="*/ 25 w 74"/>
                    <a:gd name="T65" fmla="*/ 13 h 74"/>
                    <a:gd name="T66" fmla="*/ 13 w 74"/>
                    <a:gd name="T67" fmla="*/ 13 h 74"/>
                    <a:gd name="T68" fmla="*/ 21 w 74"/>
                    <a:gd name="T69" fmla="*/ 36 h 74"/>
                    <a:gd name="T70" fmla="*/ 22 w 74"/>
                    <a:gd name="T71" fmla="*/ 43 h 74"/>
                    <a:gd name="T72" fmla="*/ 18 w 74"/>
                    <a:gd name="T73" fmla="*/ 40 h 74"/>
                    <a:gd name="T74" fmla="*/ 18 w 74"/>
                    <a:gd name="T75" fmla="*/ 35 h 74"/>
                    <a:gd name="T76" fmla="*/ 22 w 74"/>
                    <a:gd name="T77" fmla="*/ 31 h 74"/>
                    <a:gd name="T78" fmla="*/ 17 w 74"/>
                    <a:gd name="T79" fmla="*/ 37 h 74"/>
                    <a:gd name="T80" fmla="*/ 17 w 74"/>
                    <a:gd name="T81" fmla="*/ 63 h 74"/>
                    <a:gd name="T82" fmla="*/ 23 w 74"/>
                    <a:gd name="T83" fmla="*/ 51 h 74"/>
                    <a:gd name="T84" fmla="*/ 25 w 74"/>
                    <a:gd name="T85" fmla="*/ 47 h 74"/>
                    <a:gd name="T86" fmla="*/ 25 w 74"/>
                    <a:gd name="T87" fmla="*/ 49 h 74"/>
                    <a:gd name="T88" fmla="*/ 31 w 74"/>
                    <a:gd name="T89" fmla="*/ 52 h 74"/>
                    <a:gd name="T90" fmla="*/ 26 w 74"/>
                    <a:gd name="T91" fmla="*/ 52 h 74"/>
                    <a:gd name="T92" fmla="*/ 37 w 74"/>
                    <a:gd name="T93" fmla="*/ 57 h 74"/>
                    <a:gd name="T94" fmla="*/ 46 w 74"/>
                    <a:gd name="T95" fmla="*/ 60 h 74"/>
                    <a:gd name="T96" fmla="*/ 48 w 74"/>
                    <a:gd name="T97" fmla="*/ 52 h 74"/>
                    <a:gd name="T98" fmla="*/ 48 w 74"/>
                    <a:gd name="T99" fmla="*/ 48 h 74"/>
                    <a:gd name="T100" fmla="*/ 47 w 74"/>
                    <a:gd name="T101" fmla="*/ 49 h 74"/>
                    <a:gd name="T102" fmla="*/ 49 w 74"/>
                    <a:gd name="T103" fmla="*/ 61 h 74"/>
                    <a:gd name="T104" fmla="*/ 61 w 74"/>
                    <a:gd name="T105" fmla="*/ 61 h 74"/>
                    <a:gd name="T106" fmla="*/ 62 w 74"/>
                    <a:gd name="T107" fmla="*/ 29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4" h="74">
                      <a:moveTo>
                        <a:pt x="74" y="37"/>
                      </a:moveTo>
                      <a:cubicBezTo>
                        <a:pt x="74" y="33"/>
                        <a:pt x="70" y="29"/>
                        <a:pt x="63" y="26"/>
                      </a:cubicBezTo>
                      <a:cubicBezTo>
                        <a:pt x="66" y="19"/>
                        <a:pt x="66" y="14"/>
                        <a:pt x="63" y="11"/>
                      </a:cubicBezTo>
                      <a:cubicBezTo>
                        <a:pt x="62" y="9"/>
                        <a:pt x="59" y="8"/>
                        <a:pt x="57" y="8"/>
                      </a:cubicBezTo>
                      <a:cubicBezTo>
                        <a:pt x="54" y="8"/>
                        <a:pt x="51" y="9"/>
                        <a:pt x="48" y="10"/>
                      </a:cubicBezTo>
                      <a:cubicBezTo>
                        <a:pt x="45" y="4"/>
                        <a:pt x="41" y="0"/>
                        <a:pt x="37" y="0"/>
                      </a:cubicBezTo>
                      <a:cubicBezTo>
                        <a:pt x="33" y="0"/>
                        <a:pt x="29" y="4"/>
                        <a:pt x="26" y="10"/>
                      </a:cubicBezTo>
                      <a:cubicBezTo>
                        <a:pt x="23" y="9"/>
                        <a:pt x="20" y="8"/>
                        <a:pt x="17" y="8"/>
                      </a:cubicBezTo>
                      <a:cubicBezTo>
                        <a:pt x="14" y="8"/>
                        <a:pt x="12" y="9"/>
                        <a:pt x="11" y="11"/>
                      </a:cubicBezTo>
                      <a:cubicBezTo>
                        <a:pt x="8" y="14"/>
                        <a:pt x="8" y="19"/>
                        <a:pt x="10" y="26"/>
                      </a:cubicBezTo>
                      <a:cubicBezTo>
                        <a:pt x="4" y="29"/>
                        <a:pt x="0" y="33"/>
                        <a:pt x="0" y="37"/>
                      </a:cubicBezTo>
                      <a:cubicBezTo>
                        <a:pt x="0" y="41"/>
                        <a:pt x="4" y="45"/>
                        <a:pt x="10" y="48"/>
                      </a:cubicBezTo>
                      <a:cubicBezTo>
                        <a:pt x="8" y="55"/>
                        <a:pt x="8" y="60"/>
                        <a:pt x="11" y="63"/>
                      </a:cubicBezTo>
                      <a:cubicBezTo>
                        <a:pt x="12" y="65"/>
                        <a:pt x="14" y="66"/>
                        <a:pt x="17" y="66"/>
                      </a:cubicBezTo>
                      <a:cubicBezTo>
                        <a:pt x="20" y="66"/>
                        <a:pt x="23" y="65"/>
                        <a:pt x="26" y="64"/>
                      </a:cubicBezTo>
                      <a:cubicBezTo>
                        <a:pt x="29" y="70"/>
                        <a:pt x="33" y="74"/>
                        <a:pt x="37" y="74"/>
                      </a:cubicBezTo>
                      <a:cubicBezTo>
                        <a:pt x="41" y="74"/>
                        <a:pt x="45" y="70"/>
                        <a:pt x="48" y="64"/>
                      </a:cubicBezTo>
                      <a:cubicBezTo>
                        <a:pt x="51" y="65"/>
                        <a:pt x="54" y="66"/>
                        <a:pt x="57" y="66"/>
                      </a:cubicBezTo>
                      <a:cubicBezTo>
                        <a:pt x="59" y="66"/>
                        <a:pt x="62" y="65"/>
                        <a:pt x="63" y="63"/>
                      </a:cubicBezTo>
                      <a:cubicBezTo>
                        <a:pt x="66" y="60"/>
                        <a:pt x="66" y="55"/>
                        <a:pt x="63" y="48"/>
                      </a:cubicBezTo>
                      <a:cubicBezTo>
                        <a:pt x="70" y="45"/>
                        <a:pt x="74" y="41"/>
                        <a:pt x="74" y="37"/>
                      </a:cubicBezTo>
                      <a:close/>
                      <a:moveTo>
                        <a:pt x="57" y="11"/>
                      </a:moveTo>
                      <a:cubicBezTo>
                        <a:pt x="59" y="11"/>
                        <a:pt x="60" y="12"/>
                        <a:pt x="61" y="13"/>
                      </a:cubicBezTo>
                      <a:cubicBezTo>
                        <a:pt x="63" y="15"/>
                        <a:pt x="63" y="19"/>
                        <a:pt x="61" y="25"/>
                      </a:cubicBezTo>
                      <a:cubicBezTo>
                        <a:pt x="58" y="24"/>
                        <a:pt x="55" y="23"/>
                        <a:pt x="51" y="23"/>
                      </a:cubicBezTo>
                      <a:cubicBezTo>
                        <a:pt x="51" y="19"/>
                        <a:pt x="50" y="16"/>
                        <a:pt x="49" y="13"/>
                      </a:cubicBezTo>
                      <a:cubicBezTo>
                        <a:pt x="52" y="12"/>
                        <a:pt x="55" y="11"/>
                        <a:pt x="57" y="11"/>
                      </a:cubicBezTo>
                      <a:close/>
                      <a:moveTo>
                        <a:pt x="52" y="36"/>
                      </a:moveTo>
                      <a:cubicBezTo>
                        <a:pt x="53" y="36"/>
                        <a:pt x="53" y="37"/>
                        <a:pt x="54" y="37"/>
                      </a:cubicBezTo>
                      <a:cubicBezTo>
                        <a:pt x="53" y="38"/>
                        <a:pt x="53" y="38"/>
                        <a:pt x="52" y="39"/>
                      </a:cubicBezTo>
                      <a:cubicBezTo>
                        <a:pt x="52" y="38"/>
                        <a:pt x="53" y="38"/>
                        <a:pt x="53" y="37"/>
                      </a:cubicBezTo>
                      <a:cubicBezTo>
                        <a:pt x="53" y="37"/>
                        <a:pt x="52" y="36"/>
                        <a:pt x="52" y="36"/>
                      </a:cubicBezTo>
                      <a:close/>
                      <a:moveTo>
                        <a:pt x="55" y="40"/>
                      </a:moveTo>
                      <a:cubicBezTo>
                        <a:pt x="57" y="42"/>
                        <a:pt x="58" y="44"/>
                        <a:pt x="60" y="46"/>
                      </a:cubicBezTo>
                      <a:cubicBezTo>
                        <a:pt x="57" y="47"/>
                        <a:pt x="55" y="48"/>
                        <a:pt x="52" y="48"/>
                      </a:cubicBezTo>
                      <a:cubicBezTo>
                        <a:pt x="52" y="47"/>
                        <a:pt x="52" y="45"/>
                        <a:pt x="52" y="43"/>
                      </a:cubicBezTo>
                      <a:cubicBezTo>
                        <a:pt x="53" y="42"/>
                        <a:pt x="54" y="41"/>
                        <a:pt x="55" y="40"/>
                      </a:cubicBezTo>
                      <a:close/>
                      <a:moveTo>
                        <a:pt x="52" y="31"/>
                      </a:moveTo>
                      <a:cubicBezTo>
                        <a:pt x="52" y="29"/>
                        <a:pt x="52" y="27"/>
                        <a:pt x="52" y="26"/>
                      </a:cubicBezTo>
                      <a:cubicBezTo>
                        <a:pt x="55" y="26"/>
                        <a:pt x="57" y="27"/>
                        <a:pt x="59" y="28"/>
                      </a:cubicBezTo>
                      <a:cubicBezTo>
                        <a:pt x="58" y="30"/>
                        <a:pt x="57" y="32"/>
                        <a:pt x="55" y="35"/>
                      </a:cubicBezTo>
                      <a:cubicBezTo>
                        <a:pt x="54" y="33"/>
                        <a:pt x="53" y="32"/>
                        <a:pt x="52" y="31"/>
                      </a:cubicBezTo>
                      <a:close/>
                      <a:moveTo>
                        <a:pt x="37" y="50"/>
                      </a:moveTo>
                      <a:cubicBezTo>
                        <a:pt x="37" y="50"/>
                        <a:pt x="37" y="50"/>
                        <a:pt x="37" y="50"/>
                      </a:cubicBezTo>
                      <a:cubicBezTo>
                        <a:pt x="35" y="50"/>
                        <a:pt x="33" y="50"/>
                        <a:pt x="32" y="49"/>
                      </a:cubicBezTo>
                      <a:cubicBezTo>
                        <a:pt x="31" y="48"/>
                        <a:pt x="29" y="47"/>
                        <a:pt x="28" y="46"/>
                      </a:cubicBezTo>
                      <a:cubicBezTo>
                        <a:pt x="27" y="45"/>
                        <a:pt x="26" y="43"/>
                        <a:pt x="25" y="42"/>
                      </a:cubicBezTo>
                      <a:cubicBezTo>
                        <a:pt x="24" y="40"/>
                        <a:pt x="24" y="39"/>
                        <a:pt x="24" y="37"/>
                      </a:cubicBezTo>
                      <a:cubicBezTo>
                        <a:pt x="24" y="35"/>
                        <a:pt x="24" y="34"/>
                        <a:pt x="25" y="32"/>
                      </a:cubicBezTo>
                      <a:cubicBezTo>
                        <a:pt x="26" y="31"/>
                        <a:pt x="27" y="29"/>
                        <a:pt x="28" y="28"/>
                      </a:cubicBezTo>
                      <a:cubicBezTo>
                        <a:pt x="29" y="27"/>
                        <a:pt x="31" y="26"/>
                        <a:pt x="32" y="25"/>
                      </a:cubicBezTo>
                      <a:cubicBezTo>
                        <a:pt x="33" y="25"/>
                        <a:pt x="35" y="24"/>
                        <a:pt x="37" y="24"/>
                      </a:cubicBezTo>
                      <a:cubicBezTo>
                        <a:pt x="39" y="24"/>
                        <a:pt x="40" y="25"/>
                        <a:pt x="42" y="25"/>
                      </a:cubicBezTo>
                      <a:cubicBezTo>
                        <a:pt x="43" y="26"/>
                        <a:pt x="45" y="27"/>
                        <a:pt x="46" y="28"/>
                      </a:cubicBezTo>
                      <a:cubicBezTo>
                        <a:pt x="47" y="29"/>
                        <a:pt x="48" y="31"/>
                        <a:pt x="49" y="32"/>
                      </a:cubicBezTo>
                      <a:cubicBezTo>
                        <a:pt x="49" y="34"/>
                        <a:pt x="50" y="35"/>
                        <a:pt x="50" y="37"/>
                      </a:cubicBezTo>
                      <a:cubicBezTo>
                        <a:pt x="50" y="39"/>
                        <a:pt x="49" y="40"/>
                        <a:pt x="49" y="42"/>
                      </a:cubicBezTo>
                      <a:cubicBezTo>
                        <a:pt x="48" y="43"/>
                        <a:pt x="47" y="45"/>
                        <a:pt x="46" y="46"/>
                      </a:cubicBezTo>
                      <a:cubicBezTo>
                        <a:pt x="45" y="47"/>
                        <a:pt x="43" y="48"/>
                        <a:pt x="42" y="49"/>
                      </a:cubicBezTo>
                      <a:cubicBezTo>
                        <a:pt x="40" y="50"/>
                        <a:pt x="39" y="50"/>
                        <a:pt x="37" y="50"/>
                      </a:cubicBezTo>
                      <a:close/>
                      <a:moveTo>
                        <a:pt x="38" y="53"/>
                      </a:moveTo>
                      <a:cubicBezTo>
                        <a:pt x="38" y="53"/>
                        <a:pt x="37" y="53"/>
                        <a:pt x="37" y="54"/>
                      </a:cubicBezTo>
                      <a:cubicBezTo>
                        <a:pt x="36" y="53"/>
                        <a:pt x="36" y="53"/>
                        <a:pt x="35" y="53"/>
                      </a:cubicBezTo>
                      <a:cubicBezTo>
                        <a:pt x="36" y="53"/>
                        <a:pt x="36" y="53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8" y="53"/>
                        <a:pt x="38" y="53"/>
                      </a:cubicBezTo>
                      <a:close/>
                      <a:moveTo>
                        <a:pt x="35" y="22"/>
                      </a:moveTo>
                      <a:cubicBezTo>
                        <a:pt x="36" y="21"/>
                        <a:pt x="36" y="21"/>
                        <a:pt x="37" y="20"/>
                      </a:cubicBezTo>
                      <a:cubicBezTo>
                        <a:pt x="37" y="21"/>
                        <a:pt x="38" y="21"/>
                        <a:pt x="38" y="22"/>
                      </a:cubicBezTo>
                      <a:cubicBezTo>
                        <a:pt x="38" y="22"/>
                        <a:pt x="37" y="21"/>
                        <a:pt x="37" y="21"/>
                      </a:cubicBezTo>
                      <a:cubicBezTo>
                        <a:pt x="36" y="21"/>
                        <a:pt x="36" y="21"/>
                        <a:pt x="35" y="22"/>
                      </a:cubicBezTo>
                      <a:close/>
                      <a:moveTo>
                        <a:pt x="49" y="27"/>
                      </a:moveTo>
                      <a:cubicBezTo>
                        <a:pt x="48" y="26"/>
                        <a:pt x="48" y="26"/>
                        <a:pt x="48" y="26"/>
                      </a:cubicBezTo>
                      <a:cubicBezTo>
                        <a:pt x="47" y="25"/>
                        <a:pt x="47" y="25"/>
                        <a:pt x="47" y="25"/>
                      </a:cubicBezTo>
                      <a:cubicBezTo>
                        <a:pt x="48" y="25"/>
                        <a:pt x="48" y="25"/>
                        <a:pt x="49" y="25"/>
                      </a:cubicBezTo>
                      <a:cubicBezTo>
                        <a:pt x="49" y="26"/>
                        <a:pt x="49" y="26"/>
                        <a:pt x="49" y="27"/>
                      </a:cubicBezTo>
                      <a:close/>
                      <a:moveTo>
                        <a:pt x="48" y="22"/>
                      </a:moveTo>
                      <a:cubicBezTo>
                        <a:pt x="47" y="22"/>
                        <a:pt x="45" y="22"/>
                        <a:pt x="43" y="22"/>
                      </a:cubicBezTo>
                      <a:cubicBezTo>
                        <a:pt x="42" y="21"/>
                        <a:pt x="41" y="20"/>
                        <a:pt x="39" y="19"/>
                      </a:cubicBezTo>
                      <a:cubicBezTo>
                        <a:pt x="42" y="17"/>
                        <a:pt x="44" y="16"/>
                        <a:pt x="46" y="14"/>
                      </a:cubicBezTo>
                      <a:cubicBezTo>
                        <a:pt x="47" y="17"/>
                        <a:pt x="48" y="19"/>
                        <a:pt x="48" y="22"/>
                      </a:cubicBezTo>
                      <a:close/>
                      <a:moveTo>
                        <a:pt x="37" y="3"/>
                      </a:moveTo>
                      <a:cubicBezTo>
                        <a:pt x="40" y="3"/>
                        <a:pt x="43" y="6"/>
                        <a:pt x="45" y="12"/>
                      </a:cubicBezTo>
                      <a:cubicBezTo>
                        <a:pt x="43" y="13"/>
                        <a:pt x="40" y="15"/>
                        <a:pt x="37" y="17"/>
                      </a:cubicBezTo>
                      <a:cubicBezTo>
                        <a:pt x="34" y="15"/>
                        <a:pt x="31" y="13"/>
                        <a:pt x="29" y="12"/>
                      </a:cubicBezTo>
                      <a:cubicBezTo>
                        <a:pt x="31" y="6"/>
                        <a:pt x="34" y="3"/>
                        <a:pt x="37" y="3"/>
                      </a:cubicBezTo>
                      <a:close/>
                      <a:moveTo>
                        <a:pt x="28" y="14"/>
                      </a:moveTo>
                      <a:cubicBezTo>
                        <a:pt x="30" y="16"/>
                        <a:pt x="32" y="17"/>
                        <a:pt x="34" y="19"/>
                      </a:cubicBezTo>
                      <a:cubicBezTo>
                        <a:pt x="33" y="20"/>
                        <a:pt x="32" y="21"/>
                        <a:pt x="31" y="22"/>
                      </a:cubicBezTo>
                      <a:cubicBezTo>
                        <a:pt x="29" y="22"/>
                        <a:pt x="27" y="22"/>
                        <a:pt x="26" y="22"/>
                      </a:cubicBezTo>
                      <a:cubicBezTo>
                        <a:pt x="26" y="19"/>
                        <a:pt x="27" y="17"/>
                        <a:pt x="28" y="14"/>
                      </a:cubicBezTo>
                      <a:close/>
                      <a:moveTo>
                        <a:pt x="27" y="25"/>
                      </a:moveTo>
                      <a:cubicBezTo>
                        <a:pt x="27" y="25"/>
                        <a:pt x="26" y="26"/>
                        <a:pt x="26" y="26"/>
                      </a:cubicBezTo>
                      <a:cubicBezTo>
                        <a:pt x="25" y="27"/>
                        <a:pt x="25" y="27"/>
                        <a:pt x="25" y="27"/>
                      </a:cubicBezTo>
                      <a:cubicBezTo>
                        <a:pt x="25" y="26"/>
                        <a:pt x="25" y="26"/>
                        <a:pt x="25" y="25"/>
                      </a:cubicBezTo>
                      <a:cubicBezTo>
                        <a:pt x="26" y="25"/>
                        <a:pt x="26" y="25"/>
                        <a:pt x="27" y="25"/>
                      </a:cubicBezTo>
                      <a:close/>
                      <a:moveTo>
                        <a:pt x="13" y="13"/>
                      </a:moveTo>
                      <a:cubicBezTo>
                        <a:pt x="14" y="12"/>
                        <a:pt x="15" y="11"/>
                        <a:pt x="17" y="11"/>
                      </a:cubicBezTo>
                      <a:cubicBezTo>
                        <a:pt x="19" y="11"/>
                        <a:pt x="22" y="12"/>
                        <a:pt x="25" y="13"/>
                      </a:cubicBezTo>
                      <a:cubicBezTo>
                        <a:pt x="24" y="16"/>
                        <a:pt x="23" y="19"/>
                        <a:pt x="23" y="23"/>
                      </a:cubicBezTo>
                      <a:cubicBezTo>
                        <a:pt x="19" y="23"/>
                        <a:pt x="16" y="24"/>
                        <a:pt x="13" y="25"/>
                      </a:cubicBezTo>
                      <a:cubicBezTo>
                        <a:pt x="11" y="19"/>
                        <a:pt x="11" y="15"/>
                        <a:pt x="13" y="13"/>
                      </a:cubicBezTo>
                      <a:close/>
                      <a:moveTo>
                        <a:pt x="21" y="39"/>
                      </a:moveTo>
                      <a:cubicBezTo>
                        <a:pt x="21" y="38"/>
                        <a:pt x="21" y="38"/>
                        <a:pt x="20" y="37"/>
                      </a:cubicBezTo>
                      <a:cubicBezTo>
                        <a:pt x="21" y="37"/>
                        <a:pt x="21" y="36"/>
                        <a:pt x="21" y="36"/>
                      </a:cubicBezTo>
                      <a:cubicBezTo>
                        <a:pt x="21" y="36"/>
                        <a:pt x="21" y="37"/>
                        <a:pt x="21" y="37"/>
                      </a:cubicBezTo>
                      <a:cubicBezTo>
                        <a:pt x="21" y="38"/>
                        <a:pt x="21" y="38"/>
                        <a:pt x="21" y="39"/>
                      </a:cubicBezTo>
                      <a:close/>
                      <a:moveTo>
                        <a:pt x="22" y="43"/>
                      </a:moveTo>
                      <a:cubicBezTo>
                        <a:pt x="22" y="45"/>
                        <a:pt x="22" y="47"/>
                        <a:pt x="22" y="48"/>
                      </a:cubicBezTo>
                      <a:cubicBezTo>
                        <a:pt x="19" y="48"/>
                        <a:pt x="17" y="47"/>
                        <a:pt x="14" y="46"/>
                      </a:cubicBezTo>
                      <a:cubicBezTo>
                        <a:pt x="16" y="44"/>
                        <a:pt x="17" y="42"/>
                        <a:pt x="18" y="40"/>
                      </a:cubicBezTo>
                      <a:cubicBezTo>
                        <a:pt x="19" y="41"/>
                        <a:pt x="21" y="42"/>
                        <a:pt x="22" y="43"/>
                      </a:cubicBezTo>
                      <a:close/>
                      <a:moveTo>
                        <a:pt x="22" y="31"/>
                      </a:moveTo>
                      <a:cubicBezTo>
                        <a:pt x="21" y="32"/>
                        <a:pt x="19" y="33"/>
                        <a:pt x="18" y="35"/>
                      </a:cubicBezTo>
                      <a:cubicBezTo>
                        <a:pt x="17" y="32"/>
                        <a:pt x="16" y="30"/>
                        <a:pt x="14" y="28"/>
                      </a:cubicBezTo>
                      <a:cubicBezTo>
                        <a:pt x="17" y="27"/>
                        <a:pt x="19" y="26"/>
                        <a:pt x="22" y="26"/>
                      </a:cubicBezTo>
                      <a:cubicBezTo>
                        <a:pt x="22" y="27"/>
                        <a:pt x="22" y="29"/>
                        <a:pt x="22" y="31"/>
                      </a:cubicBezTo>
                      <a:close/>
                      <a:moveTo>
                        <a:pt x="3" y="37"/>
                      </a:moveTo>
                      <a:cubicBezTo>
                        <a:pt x="3" y="34"/>
                        <a:pt x="6" y="31"/>
                        <a:pt x="12" y="29"/>
                      </a:cubicBezTo>
                      <a:cubicBezTo>
                        <a:pt x="13" y="31"/>
                        <a:pt x="15" y="34"/>
                        <a:pt x="17" y="37"/>
                      </a:cubicBezTo>
                      <a:cubicBezTo>
                        <a:pt x="15" y="40"/>
                        <a:pt x="13" y="43"/>
                        <a:pt x="12" y="45"/>
                      </a:cubicBezTo>
                      <a:cubicBezTo>
                        <a:pt x="6" y="43"/>
                        <a:pt x="3" y="40"/>
                        <a:pt x="3" y="37"/>
                      </a:cubicBezTo>
                      <a:close/>
                      <a:moveTo>
                        <a:pt x="17" y="63"/>
                      </a:moveTo>
                      <a:cubicBezTo>
                        <a:pt x="15" y="63"/>
                        <a:pt x="14" y="62"/>
                        <a:pt x="13" y="61"/>
                      </a:cubicBezTo>
                      <a:cubicBezTo>
                        <a:pt x="11" y="59"/>
                        <a:pt x="11" y="55"/>
                        <a:pt x="13" y="49"/>
                      </a:cubicBezTo>
                      <a:cubicBezTo>
                        <a:pt x="16" y="50"/>
                        <a:pt x="19" y="51"/>
                        <a:pt x="23" y="51"/>
                      </a:cubicBezTo>
                      <a:cubicBezTo>
                        <a:pt x="23" y="55"/>
                        <a:pt x="24" y="58"/>
                        <a:pt x="25" y="61"/>
                      </a:cubicBezTo>
                      <a:cubicBezTo>
                        <a:pt x="22" y="62"/>
                        <a:pt x="19" y="63"/>
                        <a:pt x="17" y="63"/>
                      </a:cubicBezTo>
                      <a:close/>
                      <a:moveTo>
                        <a:pt x="25" y="47"/>
                      </a:moveTo>
                      <a:cubicBezTo>
                        <a:pt x="26" y="48"/>
                        <a:pt x="26" y="48"/>
                        <a:pt x="26" y="48"/>
                      </a:cubicBezTo>
                      <a:cubicBezTo>
                        <a:pt x="26" y="48"/>
                        <a:pt x="27" y="49"/>
                        <a:pt x="27" y="49"/>
                      </a:cubicBezTo>
                      <a:cubicBezTo>
                        <a:pt x="26" y="49"/>
                        <a:pt x="26" y="49"/>
                        <a:pt x="25" y="49"/>
                      </a:cubicBezTo>
                      <a:cubicBezTo>
                        <a:pt x="25" y="48"/>
                        <a:pt x="25" y="48"/>
                        <a:pt x="25" y="47"/>
                      </a:cubicBezTo>
                      <a:close/>
                      <a:moveTo>
                        <a:pt x="26" y="52"/>
                      </a:moveTo>
                      <a:cubicBezTo>
                        <a:pt x="27" y="52"/>
                        <a:pt x="29" y="52"/>
                        <a:pt x="31" y="52"/>
                      </a:cubicBezTo>
                      <a:cubicBezTo>
                        <a:pt x="32" y="53"/>
                        <a:pt x="33" y="55"/>
                        <a:pt x="34" y="56"/>
                      </a:cubicBezTo>
                      <a:cubicBezTo>
                        <a:pt x="32" y="57"/>
                        <a:pt x="30" y="58"/>
                        <a:pt x="28" y="60"/>
                      </a:cubicBezTo>
                      <a:cubicBezTo>
                        <a:pt x="27" y="57"/>
                        <a:pt x="26" y="55"/>
                        <a:pt x="26" y="52"/>
                      </a:cubicBezTo>
                      <a:close/>
                      <a:moveTo>
                        <a:pt x="37" y="71"/>
                      </a:moveTo>
                      <a:cubicBezTo>
                        <a:pt x="34" y="71"/>
                        <a:pt x="31" y="68"/>
                        <a:pt x="29" y="62"/>
                      </a:cubicBezTo>
                      <a:cubicBezTo>
                        <a:pt x="31" y="61"/>
                        <a:pt x="34" y="59"/>
                        <a:pt x="37" y="57"/>
                      </a:cubicBezTo>
                      <a:cubicBezTo>
                        <a:pt x="40" y="59"/>
                        <a:pt x="43" y="61"/>
                        <a:pt x="45" y="62"/>
                      </a:cubicBezTo>
                      <a:cubicBezTo>
                        <a:pt x="43" y="68"/>
                        <a:pt x="40" y="71"/>
                        <a:pt x="37" y="71"/>
                      </a:cubicBezTo>
                      <a:close/>
                      <a:moveTo>
                        <a:pt x="46" y="60"/>
                      </a:moveTo>
                      <a:cubicBezTo>
                        <a:pt x="44" y="58"/>
                        <a:pt x="42" y="57"/>
                        <a:pt x="39" y="56"/>
                      </a:cubicBezTo>
                      <a:cubicBezTo>
                        <a:pt x="41" y="55"/>
                        <a:pt x="42" y="53"/>
                        <a:pt x="43" y="52"/>
                      </a:cubicBezTo>
                      <a:cubicBezTo>
                        <a:pt x="45" y="52"/>
                        <a:pt x="47" y="52"/>
                        <a:pt x="48" y="52"/>
                      </a:cubicBezTo>
                      <a:cubicBezTo>
                        <a:pt x="48" y="55"/>
                        <a:pt x="47" y="57"/>
                        <a:pt x="46" y="60"/>
                      </a:cubicBezTo>
                      <a:close/>
                      <a:moveTo>
                        <a:pt x="47" y="49"/>
                      </a:moveTo>
                      <a:cubicBezTo>
                        <a:pt x="47" y="49"/>
                        <a:pt x="48" y="48"/>
                        <a:pt x="48" y="48"/>
                      </a:cubicBezTo>
                      <a:cubicBezTo>
                        <a:pt x="49" y="47"/>
                        <a:pt x="49" y="47"/>
                        <a:pt x="49" y="47"/>
                      </a:cubicBezTo>
                      <a:cubicBezTo>
                        <a:pt x="49" y="48"/>
                        <a:pt x="49" y="48"/>
                        <a:pt x="49" y="49"/>
                      </a:cubicBezTo>
                      <a:cubicBezTo>
                        <a:pt x="48" y="49"/>
                        <a:pt x="48" y="49"/>
                        <a:pt x="47" y="49"/>
                      </a:cubicBezTo>
                      <a:close/>
                      <a:moveTo>
                        <a:pt x="61" y="61"/>
                      </a:moveTo>
                      <a:cubicBezTo>
                        <a:pt x="60" y="62"/>
                        <a:pt x="59" y="63"/>
                        <a:pt x="57" y="63"/>
                      </a:cubicBezTo>
                      <a:cubicBezTo>
                        <a:pt x="55" y="63"/>
                        <a:pt x="52" y="62"/>
                        <a:pt x="49" y="61"/>
                      </a:cubicBezTo>
                      <a:cubicBezTo>
                        <a:pt x="50" y="58"/>
                        <a:pt x="51" y="55"/>
                        <a:pt x="51" y="51"/>
                      </a:cubicBezTo>
                      <a:cubicBezTo>
                        <a:pt x="55" y="51"/>
                        <a:pt x="58" y="50"/>
                        <a:pt x="61" y="49"/>
                      </a:cubicBezTo>
                      <a:cubicBezTo>
                        <a:pt x="63" y="55"/>
                        <a:pt x="63" y="59"/>
                        <a:pt x="61" y="61"/>
                      </a:cubicBezTo>
                      <a:close/>
                      <a:moveTo>
                        <a:pt x="62" y="45"/>
                      </a:moveTo>
                      <a:cubicBezTo>
                        <a:pt x="61" y="43"/>
                        <a:pt x="59" y="40"/>
                        <a:pt x="57" y="37"/>
                      </a:cubicBezTo>
                      <a:cubicBezTo>
                        <a:pt x="59" y="34"/>
                        <a:pt x="61" y="31"/>
                        <a:pt x="62" y="29"/>
                      </a:cubicBezTo>
                      <a:cubicBezTo>
                        <a:pt x="68" y="31"/>
                        <a:pt x="71" y="34"/>
                        <a:pt x="71" y="37"/>
                      </a:cubicBezTo>
                      <a:cubicBezTo>
                        <a:pt x="71" y="40"/>
                        <a:pt x="68" y="43"/>
                        <a:pt x="62" y="45"/>
                      </a:cubicBezTo>
                      <a:close/>
                    </a:path>
                  </a:pathLst>
                </a:custGeom>
                <a:solidFill>
                  <a:srgbClr val="A6DB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64" name="Oval 10623">
                  <a:extLst>
                    <a:ext uri="{FF2B5EF4-FFF2-40B4-BE49-F238E27FC236}">
                      <a16:creationId xmlns:a16="http://schemas.microsoft.com/office/drawing/2014/main" id="{F550AFB7-BC02-4735-BEC1-8A5663D9B2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6" y="2331"/>
                  <a:ext cx="28" cy="28"/>
                </a:xfrm>
                <a:prstGeom prst="ellipse">
                  <a:avLst/>
                </a:prstGeom>
                <a:solidFill>
                  <a:srgbClr val="A6DB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65" name="Oval 10624">
                  <a:extLst>
                    <a:ext uri="{FF2B5EF4-FFF2-40B4-BE49-F238E27FC236}">
                      <a16:creationId xmlns:a16="http://schemas.microsoft.com/office/drawing/2014/main" id="{8F8C29CD-44D8-4F8A-B4F6-C1F51EC3E5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6" y="1574"/>
                  <a:ext cx="68" cy="6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66" name="Freeform 10625">
                  <a:extLst>
                    <a:ext uri="{FF2B5EF4-FFF2-40B4-BE49-F238E27FC236}">
                      <a16:creationId xmlns:a16="http://schemas.microsoft.com/office/drawing/2014/main" id="{54C032D8-1A35-4842-BFD2-F37050204D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5" y="1570"/>
                  <a:ext cx="29" cy="26"/>
                </a:xfrm>
                <a:custGeom>
                  <a:avLst/>
                  <a:gdLst>
                    <a:gd name="T0" fmla="*/ 12 w 12"/>
                    <a:gd name="T1" fmla="*/ 8 h 11"/>
                    <a:gd name="T2" fmla="*/ 9 w 12"/>
                    <a:gd name="T3" fmla="*/ 0 h 11"/>
                    <a:gd name="T4" fmla="*/ 0 w 12"/>
                    <a:gd name="T5" fmla="*/ 3 h 11"/>
                    <a:gd name="T6" fmla="*/ 3 w 12"/>
                    <a:gd name="T7" fmla="*/ 11 h 11"/>
                    <a:gd name="T8" fmla="*/ 12 w 12"/>
                    <a:gd name="T9" fmla="*/ 8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12" y="8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5"/>
                        <a:pt x="2" y="8"/>
                        <a:pt x="3" y="11"/>
                      </a:cubicBezTo>
                      <a:lnTo>
                        <a:pt x="12" y="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67" name="Freeform 10626">
                  <a:extLst>
                    <a:ext uri="{FF2B5EF4-FFF2-40B4-BE49-F238E27FC236}">
                      <a16:creationId xmlns:a16="http://schemas.microsoft.com/office/drawing/2014/main" id="{EFDFB7BF-CC37-4BB6-AD24-CBFECE51E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84" y="1525"/>
                  <a:ext cx="29" cy="30"/>
                </a:xfrm>
                <a:custGeom>
                  <a:avLst/>
                  <a:gdLst>
                    <a:gd name="T0" fmla="*/ 12 w 12"/>
                    <a:gd name="T1" fmla="*/ 5 h 13"/>
                    <a:gd name="T2" fmla="*/ 5 w 12"/>
                    <a:gd name="T3" fmla="*/ 0 h 13"/>
                    <a:gd name="T4" fmla="*/ 0 w 12"/>
                    <a:gd name="T5" fmla="*/ 8 h 13"/>
                    <a:gd name="T6" fmla="*/ 7 w 12"/>
                    <a:gd name="T7" fmla="*/ 13 h 13"/>
                    <a:gd name="T8" fmla="*/ 12 w 12"/>
                    <a:gd name="T9" fmla="*/ 5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12" y="5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" y="9"/>
                        <a:pt x="5" y="11"/>
                        <a:pt x="7" y="13"/>
                      </a:cubicBezTo>
                      <a:lnTo>
                        <a:pt x="12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68" name="Freeform 10627">
                  <a:extLst>
                    <a:ext uri="{FF2B5EF4-FFF2-40B4-BE49-F238E27FC236}">
                      <a16:creationId xmlns:a16="http://schemas.microsoft.com/office/drawing/2014/main" id="{BB78C6D6-81BE-4C70-ADD1-10C52A4837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85" y="1525"/>
                  <a:ext cx="31" cy="30"/>
                </a:xfrm>
                <a:custGeom>
                  <a:avLst/>
                  <a:gdLst>
                    <a:gd name="T0" fmla="*/ 7 w 13"/>
                    <a:gd name="T1" fmla="*/ 0 h 13"/>
                    <a:gd name="T2" fmla="*/ 0 w 13"/>
                    <a:gd name="T3" fmla="*/ 5 h 13"/>
                    <a:gd name="T4" fmla="*/ 6 w 13"/>
                    <a:gd name="T5" fmla="*/ 13 h 13"/>
                    <a:gd name="T6" fmla="*/ 13 w 13"/>
                    <a:gd name="T7" fmla="*/ 8 h 13"/>
                    <a:gd name="T8" fmla="*/ 7 w 13"/>
                    <a:gd name="T9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3">
                      <a:moveTo>
                        <a:pt x="7" y="0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8" y="11"/>
                        <a:pt x="10" y="9"/>
                        <a:pt x="13" y="8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69" name="Freeform 10628">
                  <a:extLst>
                    <a:ext uri="{FF2B5EF4-FFF2-40B4-BE49-F238E27FC236}">
                      <a16:creationId xmlns:a16="http://schemas.microsoft.com/office/drawing/2014/main" id="{6DA64904-2190-496C-B0D5-28C7612805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9" y="1513"/>
                  <a:ext cx="19" cy="23"/>
                </a:xfrm>
                <a:custGeom>
                  <a:avLst/>
                  <a:gdLst>
                    <a:gd name="T0" fmla="*/ 8 w 8"/>
                    <a:gd name="T1" fmla="*/ 10 h 10"/>
                    <a:gd name="T2" fmla="*/ 8 w 8"/>
                    <a:gd name="T3" fmla="*/ 0 h 10"/>
                    <a:gd name="T4" fmla="*/ 0 w 8"/>
                    <a:gd name="T5" fmla="*/ 0 h 10"/>
                    <a:gd name="T6" fmla="*/ 0 w 8"/>
                    <a:gd name="T7" fmla="*/ 10 h 10"/>
                    <a:gd name="T8" fmla="*/ 4 w 8"/>
                    <a:gd name="T9" fmla="*/ 9 h 10"/>
                    <a:gd name="T10" fmla="*/ 8 w 8"/>
                    <a:gd name="T11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10">
                      <a:moveTo>
                        <a:pt x="8" y="1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" y="10"/>
                        <a:pt x="3" y="9"/>
                        <a:pt x="4" y="9"/>
                      </a:cubicBezTo>
                      <a:cubicBezTo>
                        <a:pt x="6" y="9"/>
                        <a:pt x="7" y="10"/>
                        <a:pt x="8" y="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70" name="Freeform 10629">
                  <a:extLst>
                    <a:ext uri="{FF2B5EF4-FFF2-40B4-BE49-F238E27FC236}">
                      <a16:creationId xmlns:a16="http://schemas.microsoft.com/office/drawing/2014/main" id="{C37C2D1E-8944-4044-895E-66FAECAE3E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5" y="1622"/>
                  <a:ext cx="29" cy="26"/>
                </a:xfrm>
                <a:custGeom>
                  <a:avLst/>
                  <a:gdLst>
                    <a:gd name="T0" fmla="*/ 9 w 12"/>
                    <a:gd name="T1" fmla="*/ 11 h 11"/>
                    <a:gd name="T2" fmla="*/ 12 w 12"/>
                    <a:gd name="T3" fmla="*/ 3 h 11"/>
                    <a:gd name="T4" fmla="*/ 3 w 12"/>
                    <a:gd name="T5" fmla="*/ 0 h 11"/>
                    <a:gd name="T6" fmla="*/ 0 w 12"/>
                    <a:gd name="T7" fmla="*/ 8 h 11"/>
                    <a:gd name="T8" fmla="*/ 9 w 12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9" y="11"/>
                      </a:move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3"/>
                        <a:pt x="1" y="5"/>
                        <a:pt x="0" y="8"/>
                      </a:cubicBezTo>
                      <a:lnTo>
                        <a:pt x="9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71" name="Freeform 10630">
                  <a:extLst>
                    <a:ext uri="{FF2B5EF4-FFF2-40B4-BE49-F238E27FC236}">
                      <a16:creationId xmlns:a16="http://schemas.microsoft.com/office/drawing/2014/main" id="{DCD9FEDB-9E50-43EA-BBC2-45376726A9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84" y="1662"/>
                  <a:ext cx="29" cy="29"/>
                </a:xfrm>
                <a:custGeom>
                  <a:avLst/>
                  <a:gdLst>
                    <a:gd name="T0" fmla="*/ 5 w 12"/>
                    <a:gd name="T1" fmla="*/ 12 h 12"/>
                    <a:gd name="T2" fmla="*/ 12 w 12"/>
                    <a:gd name="T3" fmla="*/ 7 h 12"/>
                    <a:gd name="T4" fmla="*/ 7 w 12"/>
                    <a:gd name="T5" fmla="*/ 0 h 12"/>
                    <a:gd name="T6" fmla="*/ 0 w 12"/>
                    <a:gd name="T7" fmla="*/ 5 h 12"/>
                    <a:gd name="T8" fmla="*/ 5 w 12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5" y="12"/>
                      </a:move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2"/>
                        <a:pt x="2" y="3"/>
                        <a:pt x="0" y="5"/>
                      </a:cubicBezTo>
                      <a:lnTo>
                        <a:pt x="5" y="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72" name="Freeform 10631">
                  <a:extLst>
                    <a:ext uri="{FF2B5EF4-FFF2-40B4-BE49-F238E27FC236}">
                      <a16:creationId xmlns:a16="http://schemas.microsoft.com/office/drawing/2014/main" id="{F803B340-310C-4701-933D-288C74F63E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85" y="1662"/>
                  <a:ext cx="31" cy="29"/>
                </a:xfrm>
                <a:custGeom>
                  <a:avLst/>
                  <a:gdLst>
                    <a:gd name="T0" fmla="*/ 0 w 13"/>
                    <a:gd name="T1" fmla="*/ 7 h 12"/>
                    <a:gd name="T2" fmla="*/ 7 w 13"/>
                    <a:gd name="T3" fmla="*/ 12 h 12"/>
                    <a:gd name="T4" fmla="*/ 13 w 13"/>
                    <a:gd name="T5" fmla="*/ 5 h 12"/>
                    <a:gd name="T6" fmla="*/ 6 w 13"/>
                    <a:gd name="T7" fmla="*/ 0 h 12"/>
                    <a:gd name="T8" fmla="*/ 0 w 13"/>
                    <a:gd name="T9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2">
                      <a:moveTo>
                        <a:pt x="0" y="7"/>
                      </a:move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0" y="3"/>
                        <a:pt x="8" y="2"/>
                        <a:pt x="6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73" name="Freeform 10632">
                  <a:extLst>
                    <a:ext uri="{FF2B5EF4-FFF2-40B4-BE49-F238E27FC236}">
                      <a16:creationId xmlns:a16="http://schemas.microsoft.com/office/drawing/2014/main" id="{1C525063-DC96-4292-9C47-8E997FD096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6" y="1622"/>
                  <a:ext cx="26" cy="26"/>
                </a:xfrm>
                <a:custGeom>
                  <a:avLst/>
                  <a:gdLst>
                    <a:gd name="T0" fmla="*/ 0 w 11"/>
                    <a:gd name="T1" fmla="*/ 3 h 11"/>
                    <a:gd name="T2" fmla="*/ 3 w 11"/>
                    <a:gd name="T3" fmla="*/ 11 h 11"/>
                    <a:gd name="T4" fmla="*/ 11 w 11"/>
                    <a:gd name="T5" fmla="*/ 8 h 11"/>
                    <a:gd name="T6" fmla="*/ 9 w 11"/>
                    <a:gd name="T7" fmla="*/ 0 h 11"/>
                    <a:gd name="T8" fmla="*/ 0 w 11"/>
                    <a:gd name="T9" fmla="*/ 3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0" y="3"/>
                      </a:move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5"/>
                        <a:pt x="9" y="3"/>
                        <a:pt x="9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74" name="Freeform 10633">
                  <a:extLst>
                    <a:ext uri="{FF2B5EF4-FFF2-40B4-BE49-F238E27FC236}">
                      <a16:creationId xmlns:a16="http://schemas.microsoft.com/office/drawing/2014/main" id="{0B710710-B139-4ED3-AFBD-629395EEF2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6" y="1570"/>
                  <a:ext cx="26" cy="26"/>
                </a:xfrm>
                <a:custGeom>
                  <a:avLst/>
                  <a:gdLst>
                    <a:gd name="T0" fmla="*/ 3 w 11"/>
                    <a:gd name="T1" fmla="*/ 0 h 11"/>
                    <a:gd name="T2" fmla="*/ 0 w 11"/>
                    <a:gd name="T3" fmla="*/ 8 h 11"/>
                    <a:gd name="T4" fmla="*/ 9 w 11"/>
                    <a:gd name="T5" fmla="*/ 11 h 11"/>
                    <a:gd name="T6" fmla="*/ 11 w 11"/>
                    <a:gd name="T7" fmla="*/ 3 h 11"/>
                    <a:gd name="T8" fmla="*/ 3 w 11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3" y="0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9" y="8"/>
                        <a:pt x="10" y="5"/>
                        <a:pt x="11" y="3"/>
                      </a:cubicBez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366" name="Freeform 10635">
                <a:extLst>
                  <a:ext uri="{FF2B5EF4-FFF2-40B4-BE49-F238E27FC236}">
                    <a16:creationId xmlns:a16="http://schemas.microsoft.com/office/drawing/2014/main" id="{3479E973-DC4A-4175-BE99-89AA9AE42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9" y="1681"/>
                <a:ext cx="19" cy="21"/>
              </a:xfrm>
              <a:custGeom>
                <a:avLst/>
                <a:gdLst>
                  <a:gd name="T0" fmla="*/ 0 w 8"/>
                  <a:gd name="T1" fmla="*/ 0 h 9"/>
                  <a:gd name="T2" fmla="*/ 0 w 8"/>
                  <a:gd name="T3" fmla="*/ 9 h 9"/>
                  <a:gd name="T4" fmla="*/ 8 w 8"/>
                  <a:gd name="T5" fmla="*/ 9 h 9"/>
                  <a:gd name="T6" fmla="*/ 8 w 8"/>
                  <a:gd name="T7" fmla="*/ 0 h 9"/>
                  <a:gd name="T8" fmla="*/ 4 w 8"/>
                  <a:gd name="T9" fmla="*/ 0 h 9"/>
                  <a:gd name="T10" fmla="*/ 0 w 8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0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6" y="0"/>
                      <a:pt x="4" y="0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7" name="Freeform 10636">
                <a:extLst>
                  <a:ext uri="{FF2B5EF4-FFF2-40B4-BE49-F238E27FC236}">
                    <a16:creationId xmlns:a16="http://schemas.microsoft.com/office/drawing/2014/main" id="{7A23C640-2F63-4BD0-9541-93ED5B61A9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73" y="1532"/>
                <a:ext cx="152" cy="151"/>
              </a:xfrm>
              <a:custGeom>
                <a:avLst/>
                <a:gdLst>
                  <a:gd name="T0" fmla="*/ 32 w 64"/>
                  <a:gd name="T1" fmla="*/ 64 h 64"/>
                  <a:gd name="T2" fmla="*/ 0 w 64"/>
                  <a:gd name="T3" fmla="*/ 32 h 64"/>
                  <a:gd name="T4" fmla="*/ 32 w 64"/>
                  <a:gd name="T5" fmla="*/ 0 h 64"/>
                  <a:gd name="T6" fmla="*/ 64 w 64"/>
                  <a:gd name="T7" fmla="*/ 32 h 64"/>
                  <a:gd name="T8" fmla="*/ 32 w 64"/>
                  <a:gd name="T9" fmla="*/ 64 h 64"/>
                  <a:gd name="T10" fmla="*/ 32 w 64"/>
                  <a:gd name="T11" fmla="*/ 10 h 64"/>
                  <a:gd name="T12" fmla="*/ 10 w 64"/>
                  <a:gd name="T13" fmla="*/ 32 h 64"/>
                  <a:gd name="T14" fmla="*/ 32 w 64"/>
                  <a:gd name="T15" fmla="*/ 55 h 64"/>
                  <a:gd name="T16" fmla="*/ 55 w 64"/>
                  <a:gd name="T17" fmla="*/ 32 h 64"/>
                  <a:gd name="T18" fmla="*/ 32 w 64"/>
                  <a:gd name="T19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15" y="64"/>
                      <a:pt x="0" y="50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50" y="0"/>
                      <a:pt x="64" y="15"/>
                      <a:pt x="64" y="32"/>
                    </a:cubicBezTo>
                    <a:cubicBezTo>
                      <a:pt x="64" y="50"/>
                      <a:pt x="50" y="64"/>
                      <a:pt x="32" y="64"/>
                    </a:cubicBezTo>
                    <a:close/>
                    <a:moveTo>
                      <a:pt x="32" y="10"/>
                    </a:moveTo>
                    <a:cubicBezTo>
                      <a:pt x="20" y="10"/>
                      <a:pt x="10" y="20"/>
                      <a:pt x="10" y="32"/>
                    </a:cubicBezTo>
                    <a:cubicBezTo>
                      <a:pt x="10" y="45"/>
                      <a:pt x="20" y="55"/>
                      <a:pt x="32" y="55"/>
                    </a:cubicBezTo>
                    <a:cubicBezTo>
                      <a:pt x="45" y="55"/>
                      <a:pt x="55" y="45"/>
                      <a:pt x="55" y="32"/>
                    </a:cubicBezTo>
                    <a:cubicBezTo>
                      <a:pt x="55" y="20"/>
                      <a:pt x="45" y="10"/>
                      <a:pt x="32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8" name="Freeform 10637">
                <a:extLst>
                  <a:ext uri="{FF2B5EF4-FFF2-40B4-BE49-F238E27FC236}">
                    <a16:creationId xmlns:a16="http://schemas.microsoft.com/office/drawing/2014/main" id="{E50E3C27-1EB7-40E7-91EE-CA117CDC38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2" y="3037"/>
                <a:ext cx="57" cy="79"/>
              </a:xfrm>
              <a:custGeom>
                <a:avLst/>
                <a:gdLst>
                  <a:gd name="T0" fmla="*/ 57 w 57"/>
                  <a:gd name="T1" fmla="*/ 7 h 79"/>
                  <a:gd name="T2" fmla="*/ 34 w 57"/>
                  <a:gd name="T3" fmla="*/ 7 h 79"/>
                  <a:gd name="T4" fmla="*/ 34 w 57"/>
                  <a:gd name="T5" fmla="*/ 79 h 79"/>
                  <a:gd name="T6" fmla="*/ 24 w 57"/>
                  <a:gd name="T7" fmla="*/ 79 h 79"/>
                  <a:gd name="T8" fmla="*/ 24 w 57"/>
                  <a:gd name="T9" fmla="*/ 7 h 79"/>
                  <a:gd name="T10" fmla="*/ 0 w 57"/>
                  <a:gd name="T11" fmla="*/ 7 h 79"/>
                  <a:gd name="T12" fmla="*/ 0 w 57"/>
                  <a:gd name="T13" fmla="*/ 0 h 79"/>
                  <a:gd name="T14" fmla="*/ 57 w 57"/>
                  <a:gd name="T15" fmla="*/ 0 h 79"/>
                  <a:gd name="T16" fmla="*/ 57 w 57"/>
                  <a:gd name="T17" fmla="*/ 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79">
                    <a:moveTo>
                      <a:pt x="57" y="7"/>
                    </a:moveTo>
                    <a:lnTo>
                      <a:pt x="34" y="7"/>
                    </a:lnTo>
                    <a:lnTo>
                      <a:pt x="34" y="79"/>
                    </a:lnTo>
                    <a:lnTo>
                      <a:pt x="24" y="79"/>
                    </a:lnTo>
                    <a:lnTo>
                      <a:pt x="24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57" y="0"/>
                    </a:lnTo>
                    <a:lnTo>
                      <a:pt x="57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9" name="Freeform 10638">
                <a:extLst>
                  <a:ext uri="{FF2B5EF4-FFF2-40B4-BE49-F238E27FC236}">
                    <a16:creationId xmlns:a16="http://schemas.microsoft.com/office/drawing/2014/main" id="{7A28B89B-972F-4330-8A83-7B3C1F00B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1" y="3037"/>
                <a:ext cx="43" cy="79"/>
              </a:xfrm>
              <a:custGeom>
                <a:avLst/>
                <a:gdLst>
                  <a:gd name="T0" fmla="*/ 43 w 43"/>
                  <a:gd name="T1" fmla="*/ 79 h 79"/>
                  <a:gd name="T2" fmla="*/ 0 w 43"/>
                  <a:gd name="T3" fmla="*/ 79 h 79"/>
                  <a:gd name="T4" fmla="*/ 0 w 43"/>
                  <a:gd name="T5" fmla="*/ 0 h 79"/>
                  <a:gd name="T6" fmla="*/ 40 w 43"/>
                  <a:gd name="T7" fmla="*/ 0 h 79"/>
                  <a:gd name="T8" fmla="*/ 40 w 43"/>
                  <a:gd name="T9" fmla="*/ 7 h 79"/>
                  <a:gd name="T10" fmla="*/ 10 w 43"/>
                  <a:gd name="T11" fmla="*/ 7 h 79"/>
                  <a:gd name="T12" fmla="*/ 10 w 43"/>
                  <a:gd name="T13" fmla="*/ 34 h 79"/>
                  <a:gd name="T14" fmla="*/ 38 w 43"/>
                  <a:gd name="T15" fmla="*/ 34 h 79"/>
                  <a:gd name="T16" fmla="*/ 38 w 43"/>
                  <a:gd name="T17" fmla="*/ 43 h 79"/>
                  <a:gd name="T18" fmla="*/ 10 w 43"/>
                  <a:gd name="T19" fmla="*/ 43 h 79"/>
                  <a:gd name="T20" fmla="*/ 10 w 43"/>
                  <a:gd name="T21" fmla="*/ 71 h 79"/>
                  <a:gd name="T22" fmla="*/ 43 w 43"/>
                  <a:gd name="T23" fmla="*/ 71 h 79"/>
                  <a:gd name="T24" fmla="*/ 43 w 43"/>
                  <a:gd name="T25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79">
                    <a:moveTo>
                      <a:pt x="43" y="79"/>
                    </a:moveTo>
                    <a:lnTo>
                      <a:pt x="0" y="79"/>
                    </a:lnTo>
                    <a:lnTo>
                      <a:pt x="0" y="0"/>
                    </a:lnTo>
                    <a:lnTo>
                      <a:pt x="40" y="0"/>
                    </a:lnTo>
                    <a:lnTo>
                      <a:pt x="40" y="7"/>
                    </a:lnTo>
                    <a:lnTo>
                      <a:pt x="10" y="7"/>
                    </a:lnTo>
                    <a:lnTo>
                      <a:pt x="10" y="34"/>
                    </a:lnTo>
                    <a:lnTo>
                      <a:pt x="38" y="34"/>
                    </a:lnTo>
                    <a:lnTo>
                      <a:pt x="38" y="43"/>
                    </a:lnTo>
                    <a:lnTo>
                      <a:pt x="10" y="43"/>
                    </a:lnTo>
                    <a:lnTo>
                      <a:pt x="10" y="71"/>
                    </a:lnTo>
                    <a:lnTo>
                      <a:pt x="43" y="71"/>
                    </a:lnTo>
                    <a:lnTo>
                      <a:pt x="43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0" name="Freeform 10639">
                <a:extLst>
                  <a:ext uri="{FF2B5EF4-FFF2-40B4-BE49-F238E27FC236}">
                    <a16:creationId xmlns:a16="http://schemas.microsoft.com/office/drawing/2014/main" id="{B1D49258-69B7-45EB-960D-5484506780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31" y="3037"/>
                <a:ext cx="71" cy="79"/>
              </a:xfrm>
              <a:custGeom>
                <a:avLst/>
                <a:gdLst>
                  <a:gd name="T0" fmla="*/ 30 w 30"/>
                  <a:gd name="T1" fmla="*/ 33 h 33"/>
                  <a:gd name="T2" fmla="*/ 25 w 30"/>
                  <a:gd name="T3" fmla="*/ 33 h 33"/>
                  <a:gd name="T4" fmla="*/ 22 w 30"/>
                  <a:gd name="T5" fmla="*/ 24 h 33"/>
                  <a:gd name="T6" fmla="*/ 7 w 30"/>
                  <a:gd name="T7" fmla="*/ 24 h 33"/>
                  <a:gd name="T8" fmla="*/ 4 w 30"/>
                  <a:gd name="T9" fmla="*/ 33 h 33"/>
                  <a:gd name="T10" fmla="*/ 0 w 30"/>
                  <a:gd name="T11" fmla="*/ 33 h 33"/>
                  <a:gd name="T12" fmla="*/ 13 w 30"/>
                  <a:gd name="T13" fmla="*/ 0 h 33"/>
                  <a:gd name="T14" fmla="*/ 17 w 30"/>
                  <a:gd name="T15" fmla="*/ 0 h 33"/>
                  <a:gd name="T16" fmla="*/ 30 w 30"/>
                  <a:gd name="T17" fmla="*/ 33 h 33"/>
                  <a:gd name="T18" fmla="*/ 20 w 30"/>
                  <a:gd name="T19" fmla="*/ 20 h 33"/>
                  <a:gd name="T20" fmla="*/ 15 w 30"/>
                  <a:gd name="T21" fmla="*/ 6 h 33"/>
                  <a:gd name="T22" fmla="*/ 15 w 30"/>
                  <a:gd name="T23" fmla="*/ 4 h 33"/>
                  <a:gd name="T24" fmla="*/ 14 w 30"/>
                  <a:gd name="T25" fmla="*/ 4 h 33"/>
                  <a:gd name="T26" fmla="*/ 14 w 30"/>
                  <a:gd name="T27" fmla="*/ 6 h 33"/>
                  <a:gd name="T28" fmla="*/ 9 w 30"/>
                  <a:gd name="T29" fmla="*/ 20 h 33"/>
                  <a:gd name="T30" fmla="*/ 20 w 30"/>
                  <a:gd name="T31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" h="33">
                    <a:moveTo>
                      <a:pt x="30" y="33"/>
                    </a:moveTo>
                    <a:cubicBezTo>
                      <a:pt x="25" y="33"/>
                      <a:pt x="25" y="33"/>
                      <a:pt x="25" y="3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0"/>
                      <a:pt x="17" y="0"/>
                      <a:pt x="17" y="0"/>
                    </a:cubicBezTo>
                    <a:lnTo>
                      <a:pt x="30" y="33"/>
                    </a:lnTo>
                    <a:close/>
                    <a:moveTo>
                      <a:pt x="20" y="20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5" y="5"/>
                      <a:pt x="15" y="5"/>
                      <a:pt x="1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5"/>
                      <a:pt x="14" y="5"/>
                      <a:pt x="14" y="6"/>
                    </a:cubicBezTo>
                    <a:cubicBezTo>
                      <a:pt x="9" y="20"/>
                      <a:pt x="9" y="20"/>
                      <a:pt x="9" y="20"/>
                    </a:cubicBez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1" name="Freeform 10640">
                <a:extLst>
                  <a:ext uri="{FF2B5EF4-FFF2-40B4-BE49-F238E27FC236}">
                    <a16:creationId xmlns:a16="http://schemas.microsoft.com/office/drawing/2014/main" id="{EDBC121A-66C4-4BD6-ABC7-C4FF2BF85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035"/>
                <a:ext cx="59" cy="83"/>
              </a:xfrm>
              <a:custGeom>
                <a:avLst/>
                <a:gdLst>
                  <a:gd name="T0" fmla="*/ 25 w 25"/>
                  <a:gd name="T1" fmla="*/ 33 h 35"/>
                  <a:gd name="T2" fmla="*/ 15 w 25"/>
                  <a:gd name="T3" fmla="*/ 35 h 35"/>
                  <a:gd name="T4" fmla="*/ 4 w 25"/>
                  <a:gd name="T5" fmla="*/ 30 h 35"/>
                  <a:gd name="T6" fmla="*/ 0 w 25"/>
                  <a:gd name="T7" fmla="*/ 18 h 35"/>
                  <a:gd name="T8" fmla="*/ 5 w 25"/>
                  <a:gd name="T9" fmla="*/ 5 h 35"/>
                  <a:gd name="T10" fmla="*/ 17 w 25"/>
                  <a:gd name="T11" fmla="*/ 0 h 35"/>
                  <a:gd name="T12" fmla="*/ 25 w 25"/>
                  <a:gd name="T13" fmla="*/ 1 h 35"/>
                  <a:gd name="T14" fmla="*/ 25 w 25"/>
                  <a:gd name="T15" fmla="*/ 6 h 35"/>
                  <a:gd name="T16" fmla="*/ 17 w 25"/>
                  <a:gd name="T17" fmla="*/ 4 h 35"/>
                  <a:gd name="T18" fmla="*/ 7 w 25"/>
                  <a:gd name="T19" fmla="*/ 7 h 35"/>
                  <a:gd name="T20" fmla="*/ 4 w 25"/>
                  <a:gd name="T21" fmla="*/ 18 h 35"/>
                  <a:gd name="T22" fmla="*/ 7 w 25"/>
                  <a:gd name="T23" fmla="*/ 28 h 35"/>
                  <a:gd name="T24" fmla="*/ 16 w 25"/>
                  <a:gd name="T25" fmla="*/ 31 h 35"/>
                  <a:gd name="T26" fmla="*/ 25 w 25"/>
                  <a:gd name="T27" fmla="*/ 29 h 35"/>
                  <a:gd name="T28" fmla="*/ 25 w 25"/>
                  <a:gd name="T29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" h="35">
                    <a:moveTo>
                      <a:pt x="25" y="33"/>
                    </a:moveTo>
                    <a:cubicBezTo>
                      <a:pt x="22" y="34"/>
                      <a:pt x="19" y="35"/>
                      <a:pt x="15" y="35"/>
                    </a:cubicBezTo>
                    <a:cubicBezTo>
                      <a:pt x="11" y="35"/>
                      <a:pt x="7" y="33"/>
                      <a:pt x="4" y="30"/>
                    </a:cubicBezTo>
                    <a:cubicBezTo>
                      <a:pt x="1" y="27"/>
                      <a:pt x="0" y="23"/>
                      <a:pt x="0" y="18"/>
                    </a:cubicBezTo>
                    <a:cubicBezTo>
                      <a:pt x="0" y="13"/>
                      <a:pt x="1" y="8"/>
                      <a:pt x="5" y="5"/>
                    </a:cubicBezTo>
                    <a:cubicBezTo>
                      <a:pt x="8" y="2"/>
                      <a:pt x="12" y="0"/>
                      <a:pt x="17" y="0"/>
                    </a:cubicBezTo>
                    <a:cubicBezTo>
                      <a:pt x="20" y="0"/>
                      <a:pt x="23" y="1"/>
                      <a:pt x="25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2" y="4"/>
                      <a:pt x="20" y="4"/>
                      <a:pt x="17" y="4"/>
                    </a:cubicBezTo>
                    <a:cubicBezTo>
                      <a:pt x="13" y="4"/>
                      <a:pt x="10" y="5"/>
                      <a:pt x="7" y="7"/>
                    </a:cubicBezTo>
                    <a:cubicBezTo>
                      <a:pt x="5" y="10"/>
                      <a:pt x="4" y="14"/>
                      <a:pt x="4" y="18"/>
                    </a:cubicBezTo>
                    <a:cubicBezTo>
                      <a:pt x="4" y="22"/>
                      <a:pt x="5" y="25"/>
                      <a:pt x="7" y="28"/>
                    </a:cubicBezTo>
                    <a:cubicBezTo>
                      <a:pt x="9" y="30"/>
                      <a:pt x="12" y="31"/>
                      <a:pt x="16" y="31"/>
                    </a:cubicBezTo>
                    <a:cubicBezTo>
                      <a:pt x="19" y="31"/>
                      <a:pt x="22" y="30"/>
                      <a:pt x="25" y="29"/>
                    </a:cubicBezTo>
                    <a:lnTo>
                      <a:pt x="25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2" name="Freeform 10641">
                <a:extLst>
                  <a:ext uri="{FF2B5EF4-FFF2-40B4-BE49-F238E27FC236}">
                    <a16:creationId xmlns:a16="http://schemas.microsoft.com/office/drawing/2014/main" id="{3751D0BA-2AB9-48B1-9C5B-04EAE1539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3" y="3037"/>
                <a:ext cx="59" cy="79"/>
              </a:xfrm>
              <a:custGeom>
                <a:avLst/>
                <a:gdLst>
                  <a:gd name="T0" fmla="*/ 59 w 59"/>
                  <a:gd name="T1" fmla="*/ 79 h 79"/>
                  <a:gd name="T2" fmla="*/ 49 w 59"/>
                  <a:gd name="T3" fmla="*/ 79 h 79"/>
                  <a:gd name="T4" fmla="*/ 49 w 59"/>
                  <a:gd name="T5" fmla="*/ 43 h 79"/>
                  <a:gd name="T6" fmla="*/ 9 w 59"/>
                  <a:gd name="T7" fmla="*/ 43 h 79"/>
                  <a:gd name="T8" fmla="*/ 9 w 59"/>
                  <a:gd name="T9" fmla="*/ 79 h 79"/>
                  <a:gd name="T10" fmla="*/ 0 w 59"/>
                  <a:gd name="T11" fmla="*/ 79 h 79"/>
                  <a:gd name="T12" fmla="*/ 0 w 59"/>
                  <a:gd name="T13" fmla="*/ 0 h 79"/>
                  <a:gd name="T14" fmla="*/ 9 w 59"/>
                  <a:gd name="T15" fmla="*/ 0 h 79"/>
                  <a:gd name="T16" fmla="*/ 9 w 59"/>
                  <a:gd name="T17" fmla="*/ 34 h 79"/>
                  <a:gd name="T18" fmla="*/ 49 w 59"/>
                  <a:gd name="T19" fmla="*/ 34 h 79"/>
                  <a:gd name="T20" fmla="*/ 49 w 59"/>
                  <a:gd name="T21" fmla="*/ 0 h 79"/>
                  <a:gd name="T22" fmla="*/ 59 w 59"/>
                  <a:gd name="T23" fmla="*/ 0 h 79"/>
                  <a:gd name="T24" fmla="*/ 59 w 59"/>
                  <a:gd name="T25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79">
                    <a:moveTo>
                      <a:pt x="59" y="79"/>
                    </a:moveTo>
                    <a:lnTo>
                      <a:pt x="49" y="79"/>
                    </a:lnTo>
                    <a:lnTo>
                      <a:pt x="49" y="43"/>
                    </a:lnTo>
                    <a:lnTo>
                      <a:pt x="9" y="43"/>
                    </a:lnTo>
                    <a:lnTo>
                      <a:pt x="9" y="79"/>
                    </a:lnTo>
                    <a:lnTo>
                      <a:pt x="0" y="79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9" y="34"/>
                    </a:lnTo>
                    <a:lnTo>
                      <a:pt x="49" y="34"/>
                    </a:lnTo>
                    <a:lnTo>
                      <a:pt x="49" y="0"/>
                    </a:lnTo>
                    <a:lnTo>
                      <a:pt x="59" y="0"/>
                    </a:lnTo>
                    <a:lnTo>
                      <a:pt x="59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3" name="Freeform 10642">
                <a:extLst>
                  <a:ext uri="{FF2B5EF4-FFF2-40B4-BE49-F238E27FC236}">
                    <a16:creationId xmlns:a16="http://schemas.microsoft.com/office/drawing/2014/main" id="{3EFA4A66-4251-404B-BD33-3D81270AD4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3037"/>
                <a:ext cx="43" cy="79"/>
              </a:xfrm>
              <a:custGeom>
                <a:avLst/>
                <a:gdLst>
                  <a:gd name="T0" fmla="*/ 43 w 43"/>
                  <a:gd name="T1" fmla="*/ 79 h 79"/>
                  <a:gd name="T2" fmla="*/ 0 w 43"/>
                  <a:gd name="T3" fmla="*/ 79 h 79"/>
                  <a:gd name="T4" fmla="*/ 0 w 43"/>
                  <a:gd name="T5" fmla="*/ 0 h 79"/>
                  <a:gd name="T6" fmla="*/ 41 w 43"/>
                  <a:gd name="T7" fmla="*/ 0 h 79"/>
                  <a:gd name="T8" fmla="*/ 41 w 43"/>
                  <a:gd name="T9" fmla="*/ 7 h 79"/>
                  <a:gd name="T10" fmla="*/ 10 w 43"/>
                  <a:gd name="T11" fmla="*/ 7 h 79"/>
                  <a:gd name="T12" fmla="*/ 10 w 43"/>
                  <a:gd name="T13" fmla="*/ 34 h 79"/>
                  <a:gd name="T14" fmla="*/ 38 w 43"/>
                  <a:gd name="T15" fmla="*/ 34 h 79"/>
                  <a:gd name="T16" fmla="*/ 38 w 43"/>
                  <a:gd name="T17" fmla="*/ 43 h 79"/>
                  <a:gd name="T18" fmla="*/ 10 w 43"/>
                  <a:gd name="T19" fmla="*/ 43 h 79"/>
                  <a:gd name="T20" fmla="*/ 10 w 43"/>
                  <a:gd name="T21" fmla="*/ 71 h 79"/>
                  <a:gd name="T22" fmla="*/ 43 w 43"/>
                  <a:gd name="T23" fmla="*/ 71 h 79"/>
                  <a:gd name="T24" fmla="*/ 43 w 43"/>
                  <a:gd name="T25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79">
                    <a:moveTo>
                      <a:pt x="43" y="79"/>
                    </a:moveTo>
                    <a:lnTo>
                      <a:pt x="0" y="79"/>
                    </a:lnTo>
                    <a:lnTo>
                      <a:pt x="0" y="0"/>
                    </a:lnTo>
                    <a:lnTo>
                      <a:pt x="41" y="0"/>
                    </a:lnTo>
                    <a:lnTo>
                      <a:pt x="41" y="7"/>
                    </a:lnTo>
                    <a:lnTo>
                      <a:pt x="10" y="7"/>
                    </a:lnTo>
                    <a:lnTo>
                      <a:pt x="10" y="34"/>
                    </a:lnTo>
                    <a:lnTo>
                      <a:pt x="38" y="34"/>
                    </a:lnTo>
                    <a:lnTo>
                      <a:pt x="38" y="43"/>
                    </a:lnTo>
                    <a:lnTo>
                      <a:pt x="10" y="43"/>
                    </a:lnTo>
                    <a:lnTo>
                      <a:pt x="10" y="71"/>
                    </a:lnTo>
                    <a:lnTo>
                      <a:pt x="43" y="71"/>
                    </a:lnTo>
                    <a:lnTo>
                      <a:pt x="43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4" name="Freeform 10643">
                <a:extLst>
                  <a:ext uri="{FF2B5EF4-FFF2-40B4-BE49-F238E27FC236}">
                    <a16:creationId xmlns:a16="http://schemas.microsoft.com/office/drawing/2014/main" id="{2C10BD1E-D2BC-4B12-AE72-549CFC41CB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20" y="3037"/>
                <a:ext cx="57" cy="79"/>
              </a:xfrm>
              <a:custGeom>
                <a:avLst/>
                <a:gdLst>
                  <a:gd name="T0" fmla="*/ 24 w 24"/>
                  <a:gd name="T1" fmla="*/ 33 h 33"/>
                  <a:gd name="T2" fmla="*/ 19 w 24"/>
                  <a:gd name="T3" fmla="*/ 33 h 33"/>
                  <a:gd name="T4" fmla="*/ 14 w 24"/>
                  <a:gd name="T5" fmla="*/ 24 h 33"/>
                  <a:gd name="T6" fmla="*/ 12 w 24"/>
                  <a:gd name="T7" fmla="*/ 22 h 33"/>
                  <a:gd name="T8" fmla="*/ 11 w 24"/>
                  <a:gd name="T9" fmla="*/ 20 h 33"/>
                  <a:gd name="T10" fmla="*/ 9 w 24"/>
                  <a:gd name="T11" fmla="*/ 19 h 33"/>
                  <a:gd name="T12" fmla="*/ 7 w 24"/>
                  <a:gd name="T13" fmla="*/ 19 h 33"/>
                  <a:gd name="T14" fmla="*/ 4 w 24"/>
                  <a:gd name="T15" fmla="*/ 19 h 33"/>
                  <a:gd name="T16" fmla="*/ 4 w 24"/>
                  <a:gd name="T17" fmla="*/ 33 h 33"/>
                  <a:gd name="T18" fmla="*/ 0 w 24"/>
                  <a:gd name="T19" fmla="*/ 33 h 33"/>
                  <a:gd name="T20" fmla="*/ 0 w 24"/>
                  <a:gd name="T21" fmla="*/ 0 h 33"/>
                  <a:gd name="T22" fmla="*/ 10 w 24"/>
                  <a:gd name="T23" fmla="*/ 0 h 33"/>
                  <a:gd name="T24" fmla="*/ 14 w 24"/>
                  <a:gd name="T25" fmla="*/ 0 h 33"/>
                  <a:gd name="T26" fmla="*/ 17 w 24"/>
                  <a:gd name="T27" fmla="*/ 2 h 33"/>
                  <a:gd name="T28" fmla="*/ 19 w 24"/>
                  <a:gd name="T29" fmla="*/ 5 h 33"/>
                  <a:gd name="T30" fmla="*/ 20 w 24"/>
                  <a:gd name="T31" fmla="*/ 9 h 33"/>
                  <a:gd name="T32" fmla="*/ 20 w 24"/>
                  <a:gd name="T33" fmla="*/ 12 h 33"/>
                  <a:gd name="T34" fmla="*/ 18 w 24"/>
                  <a:gd name="T35" fmla="*/ 14 h 33"/>
                  <a:gd name="T36" fmla="*/ 16 w 24"/>
                  <a:gd name="T37" fmla="*/ 16 h 33"/>
                  <a:gd name="T38" fmla="*/ 13 w 24"/>
                  <a:gd name="T39" fmla="*/ 18 h 33"/>
                  <a:gd name="T40" fmla="*/ 13 w 24"/>
                  <a:gd name="T41" fmla="*/ 18 h 33"/>
                  <a:gd name="T42" fmla="*/ 14 w 24"/>
                  <a:gd name="T43" fmla="*/ 19 h 33"/>
                  <a:gd name="T44" fmla="*/ 15 w 24"/>
                  <a:gd name="T45" fmla="*/ 20 h 33"/>
                  <a:gd name="T46" fmla="*/ 17 w 24"/>
                  <a:gd name="T47" fmla="*/ 21 h 33"/>
                  <a:gd name="T48" fmla="*/ 18 w 24"/>
                  <a:gd name="T49" fmla="*/ 23 h 33"/>
                  <a:gd name="T50" fmla="*/ 24 w 24"/>
                  <a:gd name="T51" fmla="*/ 33 h 33"/>
                  <a:gd name="T52" fmla="*/ 4 w 24"/>
                  <a:gd name="T53" fmla="*/ 3 h 33"/>
                  <a:gd name="T54" fmla="*/ 4 w 24"/>
                  <a:gd name="T55" fmla="*/ 15 h 33"/>
                  <a:gd name="T56" fmla="*/ 9 w 24"/>
                  <a:gd name="T57" fmla="*/ 15 h 33"/>
                  <a:gd name="T58" fmla="*/ 12 w 24"/>
                  <a:gd name="T59" fmla="*/ 15 h 33"/>
                  <a:gd name="T60" fmla="*/ 14 w 24"/>
                  <a:gd name="T61" fmla="*/ 14 h 33"/>
                  <a:gd name="T62" fmla="*/ 16 w 24"/>
                  <a:gd name="T63" fmla="*/ 12 h 33"/>
                  <a:gd name="T64" fmla="*/ 16 w 24"/>
                  <a:gd name="T65" fmla="*/ 9 h 33"/>
                  <a:gd name="T66" fmla="*/ 14 w 24"/>
                  <a:gd name="T67" fmla="*/ 5 h 33"/>
                  <a:gd name="T68" fmla="*/ 9 w 24"/>
                  <a:gd name="T69" fmla="*/ 3 h 33"/>
                  <a:gd name="T70" fmla="*/ 4 w 24"/>
                  <a:gd name="T71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" h="33">
                    <a:moveTo>
                      <a:pt x="24" y="33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3" y="23"/>
                      <a:pt x="13" y="22"/>
                      <a:pt x="12" y="22"/>
                    </a:cubicBezTo>
                    <a:cubicBezTo>
                      <a:pt x="12" y="21"/>
                      <a:pt x="11" y="20"/>
                      <a:pt x="11" y="20"/>
                    </a:cubicBezTo>
                    <a:cubicBezTo>
                      <a:pt x="10" y="20"/>
                      <a:pt x="10" y="19"/>
                      <a:pt x="9" y="19"/>
                    </a:cubicBezTo>
                    <a:cubicBezTo>
                      <a:pt x="9" y="19"/>
                      <a:pt x="8" y="19"/>
                      <a:pt x="7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3" y="0"/>
                      <a:pt x="14" y="0"/>
                    </a:cubicBezTo>
                    <a:cubicBezTo>
                      <a:pt x="15" y="1"/>
                      <a:pt x="16" y="1"/>
                      <a:pt x="17" y="2"/>
                    </a:cubicBezTo>
                    <a:cubicBezTo>
                      <a:pt x="18" y="3"/>
                      <a:pt x="19" y="4"/>
                      <a:pt x="19" y="5"/>
                    </a:cubicBezTo>
                    <a:cubicBezTo>
                      <a:pt x="20" y="6"/>
                      <a:pt x="20" y="7"/>
                      <a:pt x="20" y="9"/>
                    </a:cubicBezTo>
                    <a:cubicBezTo>
                      <a:pt x="20" y="10"/>
                      <a:pt x="20" y="11"/>
                      <a:pt x="20" y="12"/>
                    </a:cubicBezTo>
                    <a:cubicBezTo>
                      <a:pt x="19" y="13"/>
                      <a:pt x="19" y="14"/>
                      <a:pt x="18" y="14"/>
                    </a:cubicBezTo>
                    <a:cubicBezTo>
                      <a:pt x="18" y="15"/>
                      <a:pt x="17" y="16"/>
                      <a:pt x="16" y="16"/>
                    </a:cubicBezTo>
                    <a:cubicBezTo>
                      <a:pt x="15" y="17"/>
                      <a:pt x="14" y="17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4" y="18"/>
                      <a:pt x="14" y="19"/>
                    </a:cubicBezTo>
                    <a:cubicBezTo>
                      <a:pt x="15" y="19"/>
                      <a:pt x="15" y="19"/>
                      <a:pt x="15" y="20"/>
                    </a:cubicBezTo>
                    <a:cubicBezTo>
                      <a:pt x="16" y="20"/>
                      <a:pt x="16" y="21"/>
                      <a:pt x="17" y="21"/>
                    </a:cubicBezTo>
                    <a:cubicBezTo>
                      <a:pt x="17" y="22"/>
                      <a:pt x="17" y="22"/>
                      <a:pt x="18" y="23"/>
                    </a:cubicBezTo>
                    <a:lnTo>
                      <a:pt x="24" y="33"/>
                    </a:lnTo>
                    <a:close/>
                    <a:moveTo>
                      <a:pt x="4" y="3"/>
                    </a:moveTo>
                    <a:cubicBezTo>
                      <a:pt x="4" y="15"/>
                      <a:pt x="4" y="15"/>
                      <a:pt x="4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5"/>
                      <a:pt x="11" y="15"/>
                      <a:pt x="12" y="15"/>
                    </a:cubicBezTo>
                    <a:cubicBezTo>
                      <a:pt x="13" y="15"/>
                      <a:pt x="14" y="14"/>
                      <a:pt x="14" y="14"/>
                    </a:cubicBezTo>
                    <a:cubicBezTo>
                      <a:pt x="15" y="13"/>
                      <a:pt x="15" y="12"/>
                      <a:pt x="16" y="12"/>
                    </a:cubicBezTo>
                    <a:cubicBezTo>
                      <a:pt x="16" y="11"/>
                      <a:pt x="16" y="10"/>
                      <a:pt x="16" y="9"/>
                    </a:cubicBezTo>
                    <a:cubicBezTo>
                      <a:pt x="16" y="7"/>
                      <a:pt x="16" y="6"/>
                      <a:pt x="14" y="5"/>
                    </a:cubicBezTo>
                    <a:cubicBezTo>
                      <a:pt x="13" y="4"/>
                      <a:pt x="12" y="3"/>
                      <a:pt x="9" y="3"/>
                    </a:cubicBez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A33293B-78E8-4530-8B10-8C25DD30DA4D}"/>
              </a:ext>
            </a:extLst>
          </p:cNvPr>
          <p:cNvGrpSpPr/>
          <p:nvPr/>
        </p:nvGrpSpPr>
        <p:grpSpPr>
          <a:xfrm>
            <a:off x="7991062" y="4615685"/>
            <a:ext cx="2859203" cy="1267123"/>
            <a:chOff x="8595621" y="4815009"/>
            <a:chExt cx="1937644" cy="1267123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33D00DE-C618-434B-B050-AC78E035D046}"/>
                </a:ext>
              </a:extLst>
            </p:cNvPr>
            <p:cNvGrpSpPr/>
            <p:nvPr/>
          </p:nvGrpSpPr>
          <p:grpSpPr>
            <a:xfrm>
              <a:off x="8595621" y="4815009"/>
              <a:ext cx="935438" cy="1248668"/>
              <a:chOff x="8595621" y="4815009"/>
              <a:chExt cx="935438" cy="1248668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0326E5B5-7EFC-4EA5-B3CB-92CF5C90E1BF}"/>
                  </a:ext>
                </a:extLst>
              </p:cNvPr>
              <p:cNvGrpSpPr/>
              <p:nvPr/>
            </p:nvGrpSpPr>
            <p:grpSpPr>
              <a:xfrm>
                <a:off x="8595621" y="4815009"/>
                <a:ext cx="935438" cy="981049"/>
                <a:chOff x="5005388" y="4622801"/>
                <a:chExt cx="1963738" cy="1963738"/>
              </a:xfrm>
            </p:grpSpPr>
            <p:sp>
              <p:nvSpPr>
                <p:cNvPr id="66" name="Oval 176">
                  <a:extLst>
                    <a:ext uri="{FF2B5EF4-FFF2-40B4-BE49-F238E27FC236}">
                      <a16:creationId xmlns:a16="http://schemas.microsoft.com/office/drawing/2014/main" id="{6EBEB6F0-E6EC-4D7A-BA6D-D17CC5B5DC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5388" y="4622801"/>
                  <a:ext cx="1963738" cy="1963738"/>
                </a:xfrm>
                <a:prstGeom prst="ellipse">
                  <a:avLst/>
                </a:prstGeom>
                <a:solidFill>
                  <a:srgbClr val="7B82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7" name="Freeform 177">
                  <a:extLst>
                    <a:ext uri="{FF2B5EF4-FFF2-40B4-BE49-F238E27FC236}">
                      <a16:creationId xmlns:a16="http://schemas.microsoft.com/office/drawing/2014/main" id="{B97A2C48-23D0-4E54-A011-1D7B8A6490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4176" y="5064126"/>
                  <a:ext cx="733425" cy="1503363"/>
                </a:xfrm>
                <a:custGeom>
                  <a:avLst/>
                  <a:gdLst>
                    <a:gd name="T0" fmla="*/ 62 w 270"/>
                    <a:gd name="T1" fmla="*/ 30 h 553"/>
                    <a:gd name="T2" fmla="*/ 59 w 270"/>
                    <a:gd name="T3" fmla="*/ 420 h 553"/>
                    <a:gd name="T4" fmla="*/ 267 w 270"/>
                    <a:gd name="T5" fmla="*/ 480 h 553"/>
                    <a:gd name="T6" fmla="*/ 62 w 270"/>
                    <a:gd name="T7" fmla="*/ 3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0" h="553">
                      <a:moveTo>
                        <a:pt x="62" y="30"/>
                      </a:moveTo>
                      <a:cubicBezTo>
                        <a:pt x="42" y="67"/>
                        <a:pt x="0" y="291"/>
                        <a:pt x="59" y="420"/>
                      </a:cubicBezTo>
                      <a:cubicBezTo>
                        <a:pt x="117" y="549"/>
                        <a:pt x="264" y="553"/>
                        <a:pt x="267" y="480"/>
                      </a:cubicBezTo>
                      <a:cubicBezTo>
                        <a:pt x="270" y="406"/>
                        <a:pt x="101" y="0"/>
                        <a:pt x="62" y="30"/>
                      </a:cubicBezTo>
                      <a:close/>
                    </a:path>
                  </a:pathLst>
                </a:custGeom>
                <a:solidFill>
                  <a:srgbClr val="F5CD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8" name="Freeform 178">
                  <a:extLst>
                    <a:ext uri="{FF2B5EF4-FFF2-40B4-BE49-F238E27FC236}">
                      <a16:creationId xmlns:a16="http://schemas.microsoft.com/office/drawing/2014/main" id="{1F5D7DFF-6429-4069-B315-6353F0B3A4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57863" y="5064126"/>
                  <a:ext cx="728663" cy="1503363"/>
                </a:xfrm>
                <a:custGeom>
                  <a:avLst/>
                  <a:gdLst>
                    <a:gd name="T0" fmla="*/ 210 w 268"/>
                    <a:gd name="T1" fmla="*/ 29 h 553"/>
                    <a:gd name="T2" fmla="*/ 210 w 268"/>
                    <a:gd name="T3" fmla="*/ 406 h 553"/>
                    <a:gd name="T4" fmla="*/ 4 w 268"/>
                    <a:gd name="T5" fmla="*/ 480 h 553"/>
                    <a:gd name="T6" fmla="*/ 210 w 268"/>
                    <a:gd name="T7" fmla="*/ 29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68" h="553">
                      <a:moveTo>
                        <a:pt x="210" y="29"/>
                      </a:moveTo>
                      <a:cubicBezTo>
                        <a:pt x="230" y="67"/>
                        <a:pt x="268" y="277"/>
                        <a:pt x="210" y="406"/>
                      </a:cubicBezTo>
                      <a:cubicBezTo>
                        <a:pt x="152" y="535"/>
                        <a:pt x="7" y="553"/>
                        <a:pt x="4" y="480"/>
                      </a:cubicBezTo>
                      <a:cubicBezTo>
                        <a:pt x="0" y="406"/>
                        <a:pt x="170" y="0"/>
                        <a:pt x="210" y="29"/>
                      </a:cubicBezTo>
                      <a:close/>
                    </a:path>
                  </a:pathLst>
                </a:custGeom>
                <a:solidFill>
                  <a:srgbClr val="F5CD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9" name="Freeform 179">
                  <a:extLst>
                    <a:ext uri="{FF2B5EF4-FFF2-40B4-BE49-F238E27FC236}">
                      <a16:creationId xmlns:a16="http://schemas.microsoft.com/office/drawing/2014/main" id="{CEA85ADB-33A5-47B0-B0B3-1249AD7FD8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26076" y="5919788"/>
                  <a:ext cx="1122363" cy="666750"/>
                </a:xfrm>
                <a:custGeom>
                  <a:avLst/>
                  <a:gdLst>
                    <a:gd name="T0" fmla="*/ 72 w 413"/>
                    <a:gd name="T1" fmla="*/ 49 h 245"/>
                    <a:gd name="T2" fmla="*/ 0 w 413"/>
                    <a:gd name="T3" fmla="*/ 180 h 245"/>
                    <a:gd name="T4" fmla="*/ 207 w 413"/>
                    <a:gd name="T5" fmla="*/ 245 h 245"/>
                    <a:gd name="T6" fmla="*/ 413 w 413"/>
                    <a:gd name="T7" fmla="*/ 180 h 245"/>
                    <a:gd name="T8" fmla="*/ 342 w 413"/>
                    <a:gd name="T9" fmla="*/ 49 h 245"/>
                    <a:gd name="T10" fmla="*/ 206 w 413"/>
                    <a:gd name="T11" fmla="*/ 0 h 245"/>
                    <a:gd name="T12" fmla="*/ 72 w 413"/>
                    <a:gd name="T13" fmla="*/ 49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13" h="245">
                      <a:moveTo>
                        <a:pt x="72" y="49"/>
                      </a:moveTo>
                      <a:cubicBezTo>
                        <a:pt x="36" y="72"/>
                        <a:pt x="21" y="121"/>
                        <a:pt x="0" y="180"/>
                      </a:cubicBezTo>
                      <a:cubicBezTo>
                        <a:pt x="59" y="221"/>
                        <a:pt x="130" y="245"/>
                        <a:pt x="207" y="245"/>
                      </a:cubicBezTo>
                      <a:cubicBezTo>
                        <a:pt x="283" y="245"/>
                        <a:pt x="354" y="221"/>
                        <a:pt x="413" y="180"/>
                      </a:cubicBezTo>
                      <a:cubicBezTo>
                        <a:pt x="392" y="121"/>
                        <a:pt x="378" y="71"/>
                        <a:pt x="342" y="49"/>
                      </a:cubicBezTo>
                      <a:cubicBezTo>
                        <a:pt x="280" y="10"/>
                        <a:pt x="243" y="1"/>
                        <a:pt x="206" y="0"/>
                      </a:cubicBezTo>
                      <a:cubicBezTo>
                        <a:pt x="169" y="0"/>
                        <a:pt x="133" y="9"/>
                        <a:pt x="72" y="49"/>
                      </a:cubicBezTo>
                      <a:close/>
                    </a:path>
                  </a:pathLst>
                </a:custGeom>
                <a:solidFill>
                  <a:srgbClr val="2E5B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0" name="Freeform 180">
                  <a:extLst>
                    <a:ext uri="{FF2B5EF4-FFF2-40B4-BE49-F238E27FC236}">
                      <a16:creationId xmlns:a16="http://schemas.microsoft.com/office/drawing/2014/main" id="{6EBB6E39-ED13-4DD5-95F0-4D3B04DD04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48351" y="5553076"/>
                  <a:ext cx="279400" cy="552450"/>
                </a:xfrm>
                <a:custGeom>
                  <a:avLst/>
                  <a:gdLst>
                    <a:gd name="T0" fmla="*/ 0 w 103"/>
                    <a:gd name="T1" fmla="*/ 0 h 203"/>
                    <a:gd name="T2" fmla="*/ 103 w 103"/>
                    <a:gd name="T3" fmla="*/ 0 h 203"/>
                    <a:gd name="T4" fmla="*/ 103 w 103"/>
                    <a:gd name="T5" fmla="*/ 147 h 203"/>
                    <a:gd name="T6" fmla="*/ 0 w 103"/>
                    <a:gd name="T7" fmla="*/ 147 h 203"/>
                    <a:gd name="T8" fmla="*/ 0 w 103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203">
                      <a:moveTo>
                        <a:pt x="0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147"/>
                        <a:pt x="103" y="147"/>
                        <a:pt x="103" y="147"/>
                      </a:cubicBezTo>
                      <a:cubicBezTo>
                        <a:pt x="103" y="197"/>
                        <a:pt x="0" y="203"/>
                        <a:pt x="0" y="14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D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1" name="Freeform 181">
                  <a:extLst>
                    <a:ext uri="{FF2B5EF4-FFF2-40B4-BE49-F238E27FC236}">
                      <a16:creationId xmlns:a16="http://schemas.microsoft.com/office/drawing/2014/main" id="{1E0C4778-B5C6-4955-9424-4D736934AE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48351" y="5751513"/>
                  <a:ext cx="279400" cy="190500"/>
                </a:xfrm>
                <a:custGeom>
                  <a:avLst/>
                  <a:gdLst>
                    <a:gd name="T0" fmla="*/ 176 w 176"/>
                    <a:gd name="T1" fmla="*/ 33 h 120"/>
                    <a:gd name="T2" fmla="*/ 176 w 176"/>
                    <a:gd name="T3" fmla="*/ 0 h 120"/>
                    <a:gd name="T4" fmla="*/ 0 w 176"/>
                    <a:gd name="T5" fmla="*/ 0 h 120"/>
                    <a:gd name="T6" fmla="*/ 0 w 176"/>
                    <a:gd name="T7" fmla="*/ 120 h 120"/>
                    <a:gd name="T8" fmla="*/ 176 w 176"/>
                    <a:gd name="T9" fmla="*/ 33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6" h="120">
                      <a:moveTo>
                        <a:pt x="176" y="33"/>
                      </a:moveTo>
                      <a:lnTo>
                        <a:pt x="176" y="0"/>
                      </a:lnTo>
                      <a:lnTo>
                        <a:pt x="0" y="0"/>
                      </a:lnTo>
                      <a:lnTo>
                        <a:pt x="0" y="120"/>
                      </a:lnTo>
                      <a:lnTo>
                        <a:pt x="176" y="33"/>
                      </a:lnTo>
                      <a:close/>
                    </a:path>
                  </a:pathLst>
                </a:custGeom>
                <a:solidFill>
                  <a:srgbClr val="E8C5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2" name="Freeform 182">
                  <a:extLst>
                    <a:ext uri="{FF2B5EF4-FFF2-40B4-BE49-F238E27FC236}">
                      <a16:creationId xmlns:a16="http://schemas.microsoft.com/office/drawing/2014/main" id="{48003764-62D1-4171-B092-DB462A154C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9088" y="5043488"/>
                  <a:ext cx="1176338" cy="773113"/>
                </a:xfrm>
                <a:custGeom>
                  <a:avLst/>
                  <a:gdLst>
                    <a:gd name="T0" fmla="*/ 217 w 433"/>
                    <a:gd name="T1" fmla="*/ 0 h 285"/>
                    <a:gd name="T2" fmla="*/ 217 w 433"/>
                    <a:gd name="T3" fmla="*/ 285 h 285"/>
                    <a:gd name="T4" fmla="*/ 217 w 433"/>
                    <a:gd name="T5" fmla="*/ 0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3" h="285">
                      <a:moveTo>
                        <a:pt x="217" y="0"/>
                      </a:moveTo>
                      <a:cubicBezTo>
                        <a:pt x="433" y="0"/>
                        <a:pt x="345" y="285"/>
                        <a:pt x="217" y="285"/>
                      </a:cubicBezTo>
                      <a:cubicBezTo>
                        <a:pt x="88" y="285"/>
                        <a:pt x="0" y="0"/>
                        <a:pt x="217" y="0"/>
                      </a:cubicBezTo>
                      <a:close/>
                    </a:path>
                  </a:pathLst>
                </a:custGeom>
                <a:solidFill>
                  <a:srgbClr val="F0CE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3" name="Freeform 183">
                  <a:extLst>
                    <a:ext uri="{FF2B5EF4-FFF2-40B4-BE49-F238E27FC236}">
                      <a16:creationId xmlns:a16="http://schemas.microsoft.com/office/drawing/2014/main" id="{4782C72C-EC54-4B55-A5A9-B0F23D84AD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9638" y="5043488"/>
                  <a:ext cx="585788" cy="773113"/>
                </a:xfrm>
                <a:custGeom>
                  <a:avLst/>
                  <a:gdLst>
                    <a:gd name="T0" fmla="*/ 0 w 216"/>
                    <a:gd name="T1" fmla="*/ 0 h 285"/>
                    <a:gd name="T2" fmla="*/ 0 w 216"/>
                    <a:gd name="T3" fmla="*/ 285 h 285"/>
                    <a:gd name="T4" fmla="*/ 0 w 216"/>
                    <a:gd name="T5" fmla="*/ 0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285">
                      <a:moveTo>
                        <a:pt x="0" y="0"/>
                      </a:moveTo>
                      <a:cubicBezTo>
                        <a:pt x="216" y="0"/>
                        <a:pt x="128" y="285"/>
                        <a:pt x="0" y="28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D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4" name="Freeform 184">
                  <a:extLst>
                    <a:ext uri="{FF2B5EF4-FFF2-40B4-BE49-F238E27FC236}">
                      <a16:creationId xmlns:a16="http://schemas.microsoft.com/office/drawing/2014/main" id="{2C47F98B-CDC8-4CC6-B220-166342F07E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67363" y="4899026"/>
                  <a:ext cx="839788" cy="633413"/>
                </a:xfrm>
                <a:custGeom>
                  <a:avLst/>
                  <a:gdLst>
                    <a:gd name="T0" fmla="*/ 199 w 309"/>
                    <a:gd name="T1" fmla="*/ 80 h 233"/>
                    <a:gd name="T2" fmla="*/ 264 w 309"/>
                    <a:gd name="T3" fmla="*/ 173 h 233"/>
                    <a:gd name="T4" fmla="*/ 293 w 309"/>
                    <a:gd name="T5" fmla="*/ 178 h 233"/>
                    <a:gd name="T6" fmla="*/ 158 w 309"/>
                    <a:gd name="T7" fmla="*/ 0 h 233"/>
                    <a:gd name="T8" fmla="*/ 16 w 309"/>
                    <a:gd name="T9" fmla="*/ 172 h 233"/>
                    <a:gd name="T10" fmla="*/ 54 w 309"/>
                    <a:gd name="T11" fmla="*/ 167 h 233"/>
                    <a:gd name="T12" fmla="*/ 199 w 309"/>
                    <a:gd name="T13" fmla="*/ 80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9" h="233">
                      <a:moveTo>
                        <a:pt x="199" y="80"/>
                      </a:moveTo>
                      <a:cubicBezTo>
                        <a:pt x="234" y="98"/>
                        <a:pt x="256" y="127"/>
                        <a:pt x="264" y="173"/>
                      </a:cubicBezTo>
                      <a:cubicBezTo>
                        <a:pt x="272" y="218"/>
                        <a:pt x="277" y="212"/>
                        <a:pt x="293" y="178"/>
                      </a:cubicBezTo>
                      <a:cubicBezTo>
                        <a:pt x="309" y="145"/>
                        <a:pt x="270" y="0"/>
                        <a:pt x="158" y="0"/>
                      </a:cubicBezTo>
                      <a:cubicBezTo>
                        <a:pt x="46" y="0"/>
                        <a:pt x="0" y="111"/>
                        <a:pt x="16" y="172"/>
                      </a:cubicBezTo>
                      <a:cubicBezTo>
                        <a:pt x="31" y="233"/>
                        <a:pt x="44" y="213"/>
                        <a:pt x="54" y="167"/>
                      </a:cubicBezTo>
                      <a:cubicBezTo>
                        <a:pt x="63" y="121"/>
                        <a:pt x="111" y="76"/>
                        <a:pt x="199" y="80"/>
                      </a:cubicBezTo>
                      <a:close/>
                    </a:path>
                  </a:pathLst>
                </a:custGeom>
                <a:solidFill>
                  <a:srgbClr val="F5CD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5" name="Freeform 185">
                  <a:extLst>
                    <a:ext uri="{FF2B5EF4-FFF2-40B4-BE49-F238E27FC236}">
                      <a16:creationId xmlns:a16="http://schemas.microsoft.com/office/drawing/2014/main" id="{44FFF73D-C335-4564-866F-2991AC8B8C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5526" y="5086351"/>
                  <a:ext cx="385763" cy="977900"/>
                </a:xfrm>
                <a:custGeom>
                  <a:avLst/>
                  <a:gdLst>
                    <a:gd name="T0" fmla="*/ 58 w 142"/>
                    <a:gd name="T1" fmla="*/ 360 h 360"/>
                    <a:gd name="T2" fmla="*/ 0 w 142"/>
                    <a:gd name="T3" fmla="*/ 11 h 360"/>
                    <a:gd name="T4" fmla="*/ 58 w 142"/>
                    <a:gd name="T5" fmla="*/ 360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2" h="360">
                      <a:moveTo>
                        <a:pt x="58" y="360"/>
                      </a:moveTo>
                      <a:cubicBezTo>
                        <a:pt x="121" y="146"/>
                        <a:pt x="22" y="12"/>
                        <a:pt x="0" y="11"/>
                      </a:cubicBezTo>
                      <a:cubicBezTo>
                        <a:pt x="42" y="0"/>
                        <a:pt x="142" y="133"/>
                        <a:pt x="58" y="360"/>
                      </a:cubicBezTo>
                      <a:close/>
                    </a:path>
                  </a:pathLst>
                </a:custGeom>
                <a:solidFill>
                  <a:srgbClr val="FFF2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6" name="Freeform 186">
                  <a:extLst>
                    <a:ext uri="{FF2B5EF4-FFF2-40B4-BE49-F238E27FC236}">
                      <a16:creationId xmlns:a16="http://schemas.microsoft.com/office/drawing/2014/main" id="{2689D6F7-4D2B-49BF-A8DE-411520700A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49938" y="5938838"/>
                  <a:ext cx="277813" cy="354013"/>
                </a:xfrm>
                <a:custGeom>
                  <a:avLst/>
                  <a:gdLst>
                    <a:gd name="T0" fmla="*/ 102 w 102"/>
                    <a:gd name="T1" fmla="*/ 0 h 130"/>
                    <a:gd name="T2" fmla="*/ 51 w 102"/>
                    <a:gd name="T3" fmla="*/ 130 h 130"/>
                    <a:gd name="T4" fmla="*/ 0 w 102"/>
                    <a:gd name="T5" fmla="*/ 0 h 130"/>
                    <a:gd name="T6" fmla="*/ 102 w 102"/>
                    <a:gd name="T7" fmla="*/ 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2" h="130">
                      <a:moveTo>
                        <a:pt x="102" y="0"/>
                      </a:moveTo>
                      <a:cubicBezTo>
                        <a:pt x="97" y="49"/>
                        <a:pt x="51" y="91"/>
                        <a:pt x="51" y="130"/>
                      </a:cubicBezTo>
                      <a:cubicBezTo>
                        <a:pt x="51" y="91"/>
                        <a:pt x="4" y="49"/>
                        <a:pt x="0" y="0"/>
                      </a:cubicBezTo>
                      <a:lnTo>
                        <a:pt x="102" y="0"/>
                      </a:lnTo>
                      <a:close/>
                    </a:path>
                  </a:pathLst>
                </a:custGeom>
                <a:solidFill>
                  <a:srgbClr val="FFDD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7" name="Freeform 187">
                  <a:extLst>
                    <a:ext uri="{FF2B5EF4-FFF2-40B4-BE49-F238E27FC236}">
                      <a16:creationId xmlns:a16="http://schemas.microsoft.com/office/drawing/2014/main" id="{EC752DD1-E294-4EDF-B7FC-BE47FA8B03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6463" y="5884863"/>
                  <a:ext cx="341313" cy="358775"/>
                </a:xfrm>
                <a:custGeom>
                  <a:avLst/>
                  <a:gdLst>
                    <a:gd name="T0" fmla="*/ 1 w 126"/>
                    <a:gd name="T1" fmla="*/ 132 h 132"/>
                    <a:gd name="T2" fmla="*/ 75 w 126"/>
                    <a:gd name="T3" fmla="*/ 71 h 132"/>
                    <a:gd name="T4" fmla="*/ 126 w 126"/>
                    <a:gd name="T5" fmla="*/ 68 h 132"/>
                    <a:gd name="T6" fmla="*/ 52 w 126"/>
                    <a:gd name="T7" fmla="*/ 0 h 132"/>
                    <a:gd name="T8" fmla="*/ 1 w 126"/>
                    <a:gd name="T9" fmla="*/ 132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6" h="132">
                      <a:moveTo>
                        <a:pt x="1" y="132"/>
                      </a:moveTo>
                      <a:cubicBezTo>
                        <a:pt x="23" y="99"/>
                        <a:pt x="47" y="80"/>
                        <a:pt x="75" y="71"/>
                      </a:cubicBezTo>
                      <a:cubicBezTo>
                        <a:pt x="88" y="67"/>
                        <a:pt x="113" y="62"/>
                        <a:pt x="126" y="68"/>
                      </a:cubicBezTo>
                      <a:cubicBezTo>
                        <a:pt x="101" y="40"/>
                        <a:pt x="75" y="26"/>
                        <a:pt x="52" y="0"/>
                      </a:cubicBezTo>
                      <a:cubicBezTo>
                        <a:pt x="52" y="76"/>
                        <a:pt x="0" y="89"/>
                        <a:pt x="1" y="132"/>
                      </a:cubicBezTo>
                      <a:close/>
                    </a:path>
                  </a:pathLst>
                </a:custGeom>
                <a:solidFill>
                  <a:srgbClr val="E1E6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8" name="Freeform 188">
                  <a:extLst>
                    <a:ext uri="{FF2B5EF4-FFF2-40B4-BE49-F238E27FC236}">
                      <a16:creationId xmlns:a16="http://schemas.microsoft.com/office/drawing/2014/main" id="{CB2F525D-5DED-4C1E-B9A8-32D34E567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6463" y="5884863"/>
                  <a:ext cx="303213" cy="358775"/>
                </a:xfrm>
                <a:custGeom>
                  <a:avLst/>
                  <a:gdLst>
                    <a:gd name="T0" fmla="*/ 1 w 112"/>
                    <a:gd name="T1" fmla="*/ 132 h 132"/>
                    <a:gd name="T2" fmla="*/ 72 w 112"/>
                    <a:gd name="T3" fmla="*/ 58 h 132"/>
                    <a:gd name="T4" fmla="*/ 112 w 112"/>
                    <a:gd name="T5" fmla="*/ 61 h 132"/>
                    <a:gd name="T6" fmla="*/ 52 w 112"/>
                    <a:gd name="T7" fmla="*/ 0 h 132"/>
                    <a:gd name="T8" fmla="*/ 1 w 112"/>
                    <a:gd name="T9" fmla="*/ 132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132">
                      <a:moveTo>
                        <a:pt x="1" y="132"/>
                      </a:moveTo>
                      <a:cubicBezTo>
                        <a:pt x="18" y="97"/>
                        <a:pt x="44" y="67"/>
                        <a:pt x="72" y="58"/>
                      </a:cubicBezTo>
                      <a:cubicBezTo>
                        <a:pt x="85" y="54"/>
                        <a:pt x="99" y="55"/>
                        <a:pt x="112" y="61"/>
                      </a:cubicBezTo>
                      <a:cubicBezTo>
                        <a:pt x="87" y="33"/>
                        <a:pt x="75" y="17"/>
                        <a:pt x="52" y="0"/>
                      </a:cubicBezTo>
                      <a:cubicBezTo>
                        <a:pt x="52" y="76"/>
                        <a:pt x="0" y="89"/>
                        <a:pt x="1" y="1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9" name="Freeform 189">
                  <a:extLst>
                    <a:ext uri="{FF2B5EF4-FFF2-40B4-BE49-F238E27FC236}">
                      <a16:creationId xmlns:a16="http://schemas.microsoft.com/office/drawing/2014/main" id="{3CEBFCF6-57F6-4F02-9D69-38B803704A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9913" y="5884863"/>
                  <a:ext cx="339725" cy="358775"/>
                </a:xfrm>
                <a:custGeom>
                  <a:avLst/>
                  <a:gdLst>
                    <a:gd name="T0" fmla="*/ 125 w 125"/>
                    <a:gd name="T1" fmla="*/ 132 h 132"/>
                    <a:gd name="T2" fmla="*/ 51 w 125"/>
                    <a:gd name="T3" fmla="*/ 71 h 132"/>
                    <a:gd name="T4" fmla="*/ 0 w 125"/>
                    <a:gd name="T5" fmla="*/ 68 h 132"/>
                    <a:gd name="T6" fmla="*/ 74 w 125"/>
                    <a:gd name="T7" fmla="*/ 0 h 132"/>
                    <a:gd name="T8" fmla="*/ 125 w 125"/>
                    <a:gd name="T9" fmla="*/ 132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132">
                      <a:moveTo>
                        <a:pt x="125" y="132"/>
                      </a:moveTo>
                      <a:cubicBezTo>
                        <a:pt x="103" y="99"/>
                        <a:pt x="79" y="80"/>
                        <a:pt x="51" y="71"/>
                      </a:cubicBezTo>
                      <a:cubicBezTo>
                        <a:pt x="37" y="67"/>
                        <a:pt x="13" y="62"/>
                        <a:pt x="0" y="68"/>
                      </a:cubicBezTo>
                      <a:cubicBezTo>
                        <a:pt x="25" y="40"/>
                        <a:pt x="51" y="26"/>
                        <a:pt x="74" y="0"/>
                      </a:cubicBezTo>
                      <a:cubicBezTo>
                        <a:pt x="74" y="76"/>
                        <a:pt x="125" y="89"/>
                        <a:pt x="125" y="132"/>
                      </a:cubicBezTo>
                      <a:close/>
                    </a:path>
                  </a:pathLst>
                </a:custGeom>
                <a:solidFill>
                  <a:srgbClr val="E1E6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0" name="Freeform 190">
                  <a:extLst>
                    <a:ext uri="{FF2B5EF4-FFF2-40B4-BE49-F238E27FC236}">
                      <a16:creationId xmlns:a16="http://schemas.microsoft.com/office/drawing/2014/main" id="{F32719E8-D845-4BBD-A0EC-F776B36FF0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88013" y="5884863"/>
                  <a:ext cx="301625" cy="358775"/>
                </a:xfrm>
                <a:custGeom>
                  <a:avLst/>
                  <a:gdLst>
                    <a:gd name="T0" fmla="*/ 111 w 111"/>
                    <a:gd name="T1" fmla="*/ 132 h 132"/>
                    <a:gd name="T2" fmla="*/ 40 w 111"/>
                    <a:gd name="T3" fmla="*/ 58 h 132"/>
                    <a:gd name="T4" fmla="*/ 0 w 111"/>
                    <a:gd name="T5" fmla="*/ 61 h 132"/>
                    <a:gd name="T6" fmla="*/ 60 w 111"/>
                    <a:gd name="T7" fmla="*/ 0 h 132"/>
                    <a:gd name="T8" fmla="*/ 111 w 111"/>
                    <a:gd name="T9" fmla="*/ 132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132">
                      <a:moveTo>
                        <a:pt x="111" y="132"/>
                      </a:moveTo>
                      <a:cubicBezTo>
                        <a:pt x="94" y="97"/>
                        <a:pt x="68" y="67"/>
                        <a:pt x="40" y="58"/>
                      </a:cubicBezTo>
                      <a:cubicBezTo>
                        <a:pt x="26" y="54"/>
                        <a:pt x="13" y="55"/>
                        <a:pt x="0" y="61"/>
                      </a:cubicBezTo>
                      <a:cubicBezTo>
                        <a:pt x="25" y="33"/>
                        <a:pt x="37" y="17"/>
                        <a:pt x="60" y="0"/>
                      </a:cubicBezTo>
                      <a:cubicBezTo>
                        <a:pt x="60" y="76"/>
                        <a:pt x="111" y="89"/>
                        <a:pt x="111" y="1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1" name="Freeform 191">
                  <a:extLst>
                    <a:ext uri="{FF2B5EF4-FFF2-40B4-BE49-F238E27FC236}">
                      <a16:creationId xmlns:a16="http://schemas.microsoft.com/office/drawing/2014/main" id="{D03B2118-FAE7-4E8A-BC63-C90B38D62D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0988" y="4964113"/>
                  <a:ext cx="744538" cy="1214438"/>
                </a:xfrm>
                <a:custGeom>
                  <a:avLst/>
                  <a:gdLst>
                    <a:gd name="T0" fmla="*/ 136 w 274"/>
                    <a:gd name="T1" fmla="*/ 447 h 447"/>
                    <a:gd name="T2" fmla="*/ 274 w 274"/>
                    <a:gd name="T3" fmla="*/ 57 h 447"/>
                    <a:gd name="T4" fmla="*/ 136 w 274"/>
                    <a:gd name="T5" fmla="*/ 447 h 4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74" h="447">
                      <a:moveTo>
                        <a:pt x="136" y="447"/>
                      </a:moveTo>
                      <a:cubicBezTo>
                        <a:pt x="65" y="11"/>
                        <a:pt x="241" y="55"/>
                        <a:pt x="274" y="57"/>
                      </a:cubicBezTo>
                      <a:cubicBezTo>
                        <a:pt x="225" y="4"/>
                        <a:pt x="0" y="0"/>
                        <a:pt x="136" y="447"/>
                      </a:cubicBezTo>
                      <a:close/>
                    </a:path>
                  </a:pathLst>
                </a:custGeom>
                <a:solidFill>
                  <a:srgbClr val="FFF2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2" name="Freeform 192">
                  <a:extLst>
                    <a:ext uri="{FF2B5EF4-FFF2-40B4-BE49-F238E27FC236}">
                      <a16:creationId xmlns:a16="http://schemas.microsoft.com/office/drawing/2014/main" id="{B6A00D89-D658-4A91-9395-4F73370257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8638" y="6015038"/>
                  <a:ext cx="293688" cy="565150"/>
                </a:xfrm>
                <a:custGeom>
                  <a:avLst/>
                  <a:gdLst>
                    <a:gd name="T0" fmla="*/ 29 w 108"/>
                    <a:gd name="T1" fmla="*/ 0 h 208"/>
                    <a:gd name="T2" fmla="*/ 0 w 108"/>
                    <a:gd name="T3" fmla="*/ 58 h 208"/>
                    <a:gd name="T4" fmla="*/ 84 w 108"/>
                    <a:gd name="T5" fmla="*/ 82 h 208"/>
                    <a:gd name="T6" fmla="*/ 34 w 108"/>
                    <a:gd name="T7" fmla="*/ 131 h 208"/>
                    <a:gd name="T8" fmla="*/ 98 w 108"/>
                    <a:gd name="T9" fmla="*/ 207 h 208"/>
                    <a:gd name="T10" fmla="*/ 108 w 108"/>
                    <a:gd name="T11" fmla="*/ 208 h 208"/>
                    <a:gd name="T12" fmla="*/ 46 w 108"/>
                    <a:gd name="T13" fmla="*/ 129 h 208"/>
                    <a:gd name="T14" fmla="*/ 99 w 108"/>
                    <a:gd name="T15" fmla="*/ 84 h 208"/>
                    <a:gd name="T16" fmla="*/ 9 w 108"/>
                    <a:gd name="T17" fmla="*/ 44 h 208"/>
                    <a:gd name="T18" fmla="*/ 29 w 108"/>
                    <a:gd name="T19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8" h="208">
                      <a:moveTo>
                        <a:pt x="29" y="0"/>
                      </a:moveTo>
                      <a:cubicBezTo>
                        <a:pt x="11" y="11"/>
                        <a:pt x="3" y="38"/>
                        <a:pt x="0" y="58"/>
                      </a:cubicBezTo>
                      <a:cubicBezTo>
                        <a:pt x="36" y="51"/>
                        <a:pt x="77" y="72"/>
                        <a:pt x="84" y="82"/>
                      </a:cubicBezTo>
                      <a:cubicBezTo>
                        <a:pt x="56" y="97"/>
                        <a:pt x="49" y="111"/>
                        <a:pt x="34" y="131"/>
                      </a:cubicBezTo>
                      <a:cubicBezTo>
                        <a:pt x="47" y="148"/>
                        <a:pt x="74" y="174"/>
                        <a:pt x="98" y="207"/>
                      </a:cubicBezTo>
                      <a:cubicBezTo>
                        <a:pt x="101" y="208"/>
                        <a:pt x="104" y="208"/>
                        <a:pt x="108" y="208"/>
                      </a:cubicBezTo>
                      <a:cubicBezTo>
                        <a:pt x="86" y="173"/>
                        <a:pt x="60" y="147"/>
                        <a:pt x="46" y="129"/>
                      </a:cubicBezTo>
                      <a:cubicBezTo>
                        <a:pt x="61" y="110"/>
                        <a:pt x="72" y="99"/>
                        <a:pt x="99" y="84"/>
                      </a:cubicBezTo>
                      <a:cubicBezTo>
                        <a:pt x="92" y="74"/>
                        <a:pt x="45" y="36"/>
                        <a:pt x="9" y="44"/>
                      </a:cubicBezTo>
                      <a:cubicBezTo>
                        <a:pt x="13" y="23"/>
                        <a:pt x="15" y="15"/>
                        <a:pt x="29" y="0"/>
                      </a:cubicBezTo>
                      <a:close/>
                    </a:path>
                  </a:pathLst>
                </a:custGeom>
                <a:solidFill>
                  <a:srgbClr val="2144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3" name="Freeform 193">
                  <a:extLst>
                    <a:ext uri="{FF2B5EF4-FFF2-40B4-BE49-F238E27FC236}">
                      <a16:creationId xmlns:a16="http://schemas.microsoft.com/office/drawing/2014/main" id="{585F6DBA-8D8C-4551-85C1-6DC4E939B0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78538" y="6015038"/>
                  <a:ext cx="290513" cy="565150"/>
                </a:xfrm>
                <a:custGeom>
                  <a:avLst/>
                  <a:gdLst>
                    <a:gd name="T0" fmla="*/ 79 w 107"/>
                    <a:gd name="T1" fmla="*/ 0 h 208"/>
                    <a:gd name="T2" fmla="*/ 107 w 107"/>
                    <a:gd name="T3" fmla="*/ 58 h 208"/>
                    <a:gd name="T4" fmla="*/ 24 w 107"/>
                    <a:gd name="T5" fmla="*/ 82 h 208"/>
                    <a:gd name="T6" fmla="*/ 74 w 107"/>
                    <a:gd name="T7" fmla="*/ 131 h 208"/>
                    <a:gd name="T8" fmla="*/ 10 w 107"/>
                    <a:gd name="T9" fmla="*/ 207 h 208"/>
                    <a:gd name="T10" fmla="*/ 0 w 107"/>
                    <a:gd name="T11" fmla="*/ 208 h 208"/>
                    <a:gd name="T12" fmla="*/ 61 w 107"/>
                    <a:gd name="T13" fmla="*/ 129 h 208"/>
                    <a:gd name="T14" fmla="*/ 8 w 107"/>
                    <a:gd name="T15" fmla="*/ 84 h 208"/>
                    <a:gd name="T16" fmla="*/ 98 w 107"/>
                    <a:gd name="T17" fmla="*/ 44 h 208"/>
                    <a:gd name="T18" fmla="*/ 79 w 107"/>
                    <a:gd name="T19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7" h="208">
                      <a:moveTo>
                        <a:pt x="79" y="0"/>
                      </a:moveTo>
                      <a:cubicBezTo>
                        <a:pt x="97" y="11"/>
                        <a:pt x="105" y="38"/>
                        <a:pt x="107" y="58"/>
                      </a:cubicBezTo>
                      <a:cubicBezTo>
                        <a:pt x="71" y="51"/>
                        <a:pt x="31" y="72"/>
                        <a:pt x="24" y="82"/>
                      </a:cubicBezTo>
                      <a:cubicBezTo>
                        <a:pt x="51" y="97"/>
                        <a:pt x="59" y="111"/>
                        <a:pt x="74" y="131"/>
                      </a:cubicBezTo>
                      <a:cubicBezTo>
                        <a:pt x="61" y="148"/>
                        <a:pt x="34" y="174"/>
                        <a:pt x="10" y="207"/>
                      </a:cubicBezTo>
                      <a:cubicBezTo>
                        <a:pt x="6" y="208"/>
                        <a:pt x="3" y="208"/>
                        <a:pt x="0" y="208"/>
                      </a:cubicBezTo>
                      <a:cubicBezTo>
                        <a:pt x="22" y="173"/>
                        <a:pt x="48" y="147"/>
                        <a:pt x="61" y="129"/>
                      </a:cubicBezTo>
                      <a:cubicBezTo>
                        <a:pt x="46" y="110"/>
                        <a:pt x="36" y="99"/>
                        <a:pt x="8" y="84"/>
                      </a:cubicBezTo>
                      <a:cubicBezTo>
                        <a:pt x="15" y="74"/>
                        <a:pt x="62" y="36"/>
                        <a:pt x="98" y="44"/>
                      </a:cubicBezTo>
                      <a:cubicBezTo>
                        <a:pt x="95" y="23"/>
                        <a:pt x="93" y="15"/>
                        <a:pt x="79" y="0"/>
                      </a:cubicBezTo>
                      <a:close/>
                    </a:path>
                  </a:pathLst>
                </a:custGeom>
                <a:solidFill>
                  <a:srgbClr val="2144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4" name="Freeform 194">
                  <a:extLst>
                    <a:ext uri="{FF2B5EF4-FFF2-40B4-BE49-F238E27FC236}">
                      <a16:creationId xmlns:a16="http://schemas.microsoft.com/office/drawing/2014/main" id="{D0649799-6DC4-46C4-B68D-0993A5C9B4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7413" y="6259513"/>
                  <a:ext cx="26988" cy="327025"/>
                </a:xfrm>
                <a:custGeom>
                  <a:avLst/>
                  <a:gdLst>
                    <a:gd name="T0" fmla="*/ 7 w 10"/>
                    <a:gd name="T1" fmla="*/ 120 h 120"/>
                    <a:gd name="T2" fmla="*/ 10 w 10"/>
                    <a:gd name="T3" fmla="*/ 0 h 120"/>
                    <a:gd name="T4" fmla="*/ 2 w 10"/>
                    <a:gd name="T5" fmla="*/ 120 h 120"/>
                    <a:gd name="T6" fmla="*/ 7 w 10"/>
                    <a:gd name="T7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120">
                      <a:moveTo>
                        <a:pt x="7" y="120"/>
                      </a:moveTo>
                      <a:cubicBezTo>
                        <a:pt x="6" y="79"/>
                        <a:pt x="7" y="29"/>
                        <a:pt x="10" y="0"/>
                      </a:cubicBezTo>
                      <a:cubicBezTo>
                        <a:pt x="1" y="31"/>
                        <a:pt x="0" y="80"/>
                        <a:pt x="2" y="120"/>
                      </a:cubicBezTo>
                      <a:cubicBezTo>
                        <a:pt x="4" y="120"/>
                        <a:pt x="5" y="120"/>
                        <a:pt x="7" y="120"/>
                      </a:cubicBezTo>
                      <a:close/>
                    </a:path>
                  </a:pathLst>
                </a:custGeom>
                <a:solidFill>
                  <a:srgbClr val="2144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5" name="Freeform 195">
                  <a:extLst>
                    <a:ext uri="{FF2B5EF4-FFF2-40B4-BE49-F238E27FC236}">
                      <a16:creationId xmlns:a16="http://schemas.microsoft.com/office/drawing/2014/main" id="{7DA83478-78C1-4A5B-B8B6-A7AF48FD4D3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726113" y="5383213"/>
                  <a:ext cx="523875" cy="122238"/>
                </a:xfrm>
                <a:custGeom>
                  <a:avLst/>
                  <a:gdLst>
                    <a:gd name="T0" fmla="*/ 146 w 193"/>
                    <a:gd name="T1" fmla="*/ 44 h 45"/>
                    <a:gd name="T2" fmla="*/ 156 w 193"/>
                    <a:gd name="T3" fmla="*/ 43 h 45"/>
                    <a:gd name="T4" fmla="*/ 193 w 193"/>
                    <a:gd name="T5" fmla="*/ 28 h 45"/>
                    <a:gd name="T6" fmla="*/ 193 w 193"/>
                    <a:gd name="T7" fmla="*/ 3 h 45"/>
                    <a:gd name="T8" fmla="*/ 146 w 193"/>
                    <a:gd name="T9" fmla="*/ 3 h 45"/>
                    <a:gd name="T10" fmla="*/ 146 w 193"/>
                    <a:gd name="T11" fmla="*/ 7 h 45"/>
                    <a:gd name="T12" fmla="*/ 185 w 193"/>
                    <a:gd name="T13" fmla="*/ 10 h 45"/>
                    <a:gd name="T14" fmla="*/ 181 w 193"/>
                    <a:gd name="T15" fmla="*/ 30 h 45"/>
                    <a:gd name="T16" fmla="*/ 150 w 193"/>
                    <a:gd name="T17" fmla="*/ 40 h 45"/>
                    <a:gd name="T18" fmla="*/ 146 w 193"/>
                    <a:gd name="T19" fmla="*/ 41 h 45"/>
                    <a:gd name="T20" fmla="*/ 146 w 193"/>
                    <a:gd name="T21" fmla="*/ 44 h 45"/>
                    <a:gd name="T22" fmla="*/ 47 w 193"/>
                    <a:gd name="T23" fmla="*/ 44 h 45"/>
                    <a:gd name="T24" fmla="*/ 78 w 193"/>
                    <a:gd name="T25" fmla="*/ 42 h 45"/>
                    <a:gd name="T26" fmla="*/ 88 w 193"/>
                    <a:gd name="T27" fmla="*/ 24 h 45"/>
                    <a:gd name="T28" fmla="*/ 105 w 193"/>
                    <a:gd name="T29" fmla="*/ 25 h 45"/>
                    <a:gd name="T30" fmla="*/ 115 w 193"/>
                    <a:gd name="T31" fmla="*/ 42 h 45"/>
                    <a:gd name="T32" fmla="*/ 146 w 193"/>
                    <a:gd name="T33" fmla="*/ 44 h 45"/>
                    <a:gd name="T34" fmla="*/ 146 w 193"/>
                    <a:gd name="T35" fmla="*/ 41 h 45"/>
                    <a:gd name="T36" fmla="*/ 119 w 193"/>
                    <a:gd name="T37" fmla="*/ 38 h 45"/>
                    <a:gd name="T38" fmla="*/ 109 w 193"/>
                    <a:gd name="T39" fmla="*/ 18 h 45"/>
                    <a:gd name="T40" fmla="*/ 144 w 193"/>
                    <a:gd name="T41" fmla="*/ 8 h 45"/>
                    <a:gd name="T42" fmla="*/ 146 w 193"/>
                    <a:gd name="T43" fmla="*/ 7 h 45"/>
                    <a:gd name="T44" fmla="*/ 146 w 193"/>
                    <a:gd name="T45" fmla="*/ 3 h 45"/>
                    <a:gd name="T46" fmla="*/ 141 w 193"/>
                    <a:gd name="T47" fmla="*/ 4 h 45"/>
                    <a:gd name="T48" fmla="*/ 98 w 193"/>
                    <a:gd name="T49" fmla="*/ 11 h 45"/>
                    <a:gd name="T50" fmla="*/ 52 w 193"/>
                    <a:gd name="T51" fmla="*/ 4 h 45"/>
                    <a:gd name="T52" fmla="*/ 47 w 193"/>
                    <a:gd name="T53" fmla="*/ 3 h 45"/>
                    <a:gd name="T54" fmla="*/ 47 w 193"/>
                    <a:gd name="T55" fmla="*/ 7 h 45"/>
                    <a:gd name="T56" fmla="*/ 49 w 193"/>
                    <a:gd name="T57" fmla="*/ 7 h 45"/>
                    <a:gd name="T58" fmla="*/ 84 w 193"/>
                    <a:gd name="T59" fmla="*/ 18 h 45"/>
                    <a:gd name="T60" fmla="*/ 74 w 193"/>
                    <a:gd name="T61" fmla="*/ 38 h 45"/>
                    <a:gd name="T62" fmla="*/ 47 w 193"/>
                    <a:gd name="T63" fmla="*/ 40 h 45"/>
                    <a:gd name="T64" fmla="*/ 47 w 193"/>
                    <a:gd name="T65" fmla="*/ 44 h 45"/>
                    <a:gd name="T66" fmla="*/ 0 w 193"/>
                    <a:gd name="T67" fmla="*/ 3 h 45"/>
                    <a:gd name="T68" fmla="*/ 0 w 193"/>
                    <a:gd name="T69" fmla="*/ 28 h 45"/>
                    <a:gd name="T70" fmla="*/ 37 w 193"/>
                    <a:gd name="T71" fmla="*/ 43 h 45"/>
                    <a:gd name="T72" fmla="*/ 47 w 193"/>
                    <a:gd name="T73" fmla="*/ 44 h 45"/>
                    <a:gd name="T74" fmla="*/ 47 w 193"/>
                    <a:gd name="T75" fmla="*/ 40 h 45"/>
                    <a:gd name="T76" fmla="*/ 43 w 193"/>
                    <a:gd name="T77" fmla="*/ 40 h 45"/>
                    <a:gd name="T78" fmla="*/ 12 w 193"/>
                    <a:gd name="T79" fmla="*/ 30 h 45"/>
                    <a:gd name="T80" fmla="*/ 8 w 193"/>
                    <a:gd name="T81" fmla="*/ 10 h 45"/>
                    <a:gd name="T82" fmla="*/ 47 w 193"/>
                    <a:gd name="T83" fmla="*/ 7 h 45"/>
                    <a:gd name="T84" fmla="*/ 47 w 193"/>
                    <a:gd name="T85" fmla="*/ 3 h 45"/>
                    <a:gd name="T86" fmla="*/ 0 w 193"/>
                    <a:gd name="T87" fmla="*/ 3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93" h="45">
                      <a:moveTo>
                        <a:pt x="146" y="44"/>
                      </a:moveTo>
                      <a:cubicBezTo>
                        <a:pt x="150" y="44"/>
                        <a:pt x="153" y="43"/>
                        <a:pt x="156" y="43"/>
                      </a:cubicBezTo>
                      <a:cubicBezTo>
                        <a:pt x="172" y="42"/>
                        <a:pt x="192" y="32"/>
                        <a:pt x="193" y="28"/>
                      </a:cubicBezTo>
                      <a:cubicBezTo>
                        <a:pt x="193" y="24"/>
                        <a:pt x="192" y="7"/>
                        <a:pt x="193" y="3"/>
                      </a:cubicBezTo>
                      <a:cubicBezTo>
                        <a:pt x="193" y="0"/>
                        <a:pt x="164" y="1"/>
                        <a:pt x="146" y="3"/>
                      </a:cubicBezTo>
                      <a:cubicBezTo>
                        <a:pt x="146" y="7"/>
                        <a:pt x="146" y="7"/>
                        <a:pt x="146" y="7"/>
                      </a:cubicBezTo>
                      <a:cubicBezTo>
                        <a:pt x="160" y="6"/>
                        <a:pt x="185" y="5"/>
                        <a:pt x="185" y="10"/>
                      </a:cubicBezTo>
                      <a:cubicBezTo>
                        <a:pt x="185" y="13"/>
                        <a:pt x="185" y="26"/>
                        <a:pt x="181" y="30"/>
                      </a:cubicBezTo>
                      <a:cubicBezTo>
                        <a:pt x="177" y="35"/>
                        <a:pt x="163" y="38"/>
                        <a:pt x="150" y="40"/>
                      </a:cubicBezTo>
                      <a:cubicBezTo>
                        <a:pt x="149" y="40"/>
                        <a:pt x="148" y="40"/>
                        <a:pt x="146" y="41"/>
                      </a:cubicBezTo>
                      <a:lnTo>
                        <a:pt x="146" y="44"/>
                      </a:lnTo>
                      <a:close/>
                      <a:moveTo>
                        <a:pt x="47" y="44"/>
                      </a:moveTo>
                      <a:cubicBezTo>
                        <a:pt x="60" y="45"/>
                        <a:pt x="75" y="45"/>
                        <a:pt x="78" y="42"/>
                      </a:cubicBezTo>
                      <a:cubicBezTo>
                        <a:pt x="81" y="39"/>
                        <a:pt x="87" y="27"/>
                        <a:pt x="88" y="24"/>
                      </a:cubicBezTo>
                      <a:cubicBezTo>
                        <a:pt x="89" y="21"/>
                        <a:pt x="104" y="21"/>
                        <a:pt x="105" y="25"/>
                      </a:cubicBezTo>
                      <a:cubicBezTo>
                        <a:pt x="106" y="28"/>
                        <a:pt x="112" y="39"/>
                        <a:pt x="115" y="42"/>
                      </a:cubicBezTo>
                      <a:cubicBezTo>
                        <a:pt x="118" y="45"/>
                        <a:pt x="133" y="45"/>
                        <a:pt x="146" y="44"/>
                      </a:cubicBezTo>
                      <a:cubicBezTo>
                        <a:pt x="146" y="41"/>
                        <a:pt x="146" y="41"/>
                        <a:pt x="146" y="41"/>
                      </a:cubicBezTo>
                      <a:cubicBezTo>
                        <a:pt x="135" y="42"/>
                        <a:pt x="124" y="41"/>
                        <a:pt x="119" y="38"/>
                      </a:cubicBezTo>
                      <a:cubicBezTo>
                        <a:pt x="113" y="36"/>
                        <a:pt x="107" y="22"/>
                        <a:pt x="109" y="18"/>
                      </a:cubicBezTo>
                      <a:cubicBezTo>
                        <a:pt x="111" y="14"/>
                        <a:pt x="131" y="9"/>
                        <a:pt x="144" y="8"/>
                      </a:cubicBezTo>
                      <a:cubicBezTo>
                        <a:pt x="145" y="7"/>
                        <a:pt x="146" y="7"/>
                        <a:pt x="146" y="7"/>
                      </a:cubicBezTo>
                      <a:cubicBezTo>
                        <a:pt x="146" y="3"/>
                        <a:pt x="146" y="3"/>
                        <a:pt x="146" y="3"/>
                      </a:cubicBezTo>
                      <a:cubicBezTo>
                        <a:pt x="144" y="3"/>
                        <a:pt x="142" y="4"/>
                        <a:pt x="141" y="4"/>
                      </a:cubicBezTo>
                      <a:cubicBezTo>
                        <a:pt x="121" y="7"/>
                        <a:pt x="108" y="10"/>
                        <a:pt x="98" y="11"/>
                      </a:cubicBezTo>
                      <a:cubicBezTo>
                        <a:pt x="86" y="11"/>
                        <a:pt x="75" y="7"/>
                        <a:pt x="52" y="4"/>
                      </a:cubicBezTo>
                      <a:cubicBezTo>
                        <a:pt x="51" y="4"/>
                        <a:pt x="49" y="3"/>
                        <a:pt x="47" y="3"/>
                      </a:cubicBezTo>
                      <a:cubicBezTo>
                        <a:pt x="47" y="7"/>
                        <a:pt x="47" y="7"/>
                        <a:pt x="47" y="7"/>
                      </a:cubicBezTo>
                      <a:cubicBezTo>
                        <a:pt x="47" y="7"/>
                        <a:pt x="48" y="7"/>
                        <a:pt x="49" y="7"/>
                      </a:cubicBezTo>
                      <a:cubicBezTo>
                        <a:pt x="62" y="9"/>
                        <a:pt x="82" y="13"/>
                        <a:pt x="84" y="18"/>
                      </a:cubicBezTo>
                      <a:cubicBezTo>
                        <a:pt x="87" y="22"/>
                        <a:pt x="80" y="35"/>
                        <a:pt x="74" y="38"/>
                      </a:cubicBezTo>
                      <a:cubicBezTo>
                        <a:pt x="69" y="40"/>
                        <a:pt x="58" y="41"/>
                        <a:pt x="47" y="40"/>
                      </a:cubicBezTo>
                      <a:lnTo>
                        <a:pt x="47" y="44"/>
                      </a:lnTo>
                      <a:close/>
                      <a:moveTo>
                        <a:pt x="0" y="3"/>
                      </a:moveTo>
                      <a:cubicBezTo>
                        <a:pt x="1" y="7"/>
                        <a:pt x="0" y="24"/>
                        <a:pt x="0" y="28"/>
                      </a:cubicBezTo>
                      <a:cubicBezTo>
                        <a:pt x="1" y="32"/>
                        <a:pt x="21" y="42"/>
                        <a:pt x="37" y="43"/>
                      </a:cubicBezTo>
                      <a:cubicBezTo>
                        <a:pt x="40" y="43"/>
                        <a:pt x="43" y="44"/>
                        <a:pt x="47" y="44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cubicBezTo>
                        <a:pt x="45" y="40"/>
                        <a:pt x="44" y="40"/>
                        <a:pt x="43" y="40"/>
                      </a:cubicBezTo>
                      <a:cubicBezTo>
                        <a:pt x="30" y="38"/>
                        <a:pt x="17" y="35"/>
                        <a:pt x="12" y="30"/>
                      </a:cubicBezTo>
                      <a:cubicBezTo>
                        <a:pt x="8" y="26"/>
                        <a:pt x="8" y="13"/>
                        <a:pt x="8" y="10"/>
                      </a:cubicBezTo>
                      <a:cubicBezTo>
                        <a:pt x="8" y="5"/>
                        <a:pt x="33" y="6"/>
                        <a:pt x="47" y="7"/>
                      </a:cubicBezTo>
                      <a:cubicBezTo>
                        <a:pt x="47" y="3"/>
                        <a:pt x="47" y="3"/>
                        <a:pt x="47" y="3"/>
                      </a:cubicBezTo>
                      <a:cubicBezTo>
                        <a:pt x="29" y="1"/>
                        <a:pt x="0" y="0"/>
                        <a:pt x="0" y="3"/>
                      </a:cubicBezTo>
                      <a:close/>
                    </a:path>
                  </a:pathLst>
                </a:custGeom>
                <a:solidFill>
                  <a:srgbClr val="C74A4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6" name="Freeform 196">
                  <a:extLst>
                    <a:ext uri="{FF2B5EF4-FFF2-40B4-BE49-F238E27FC236}">
                      <a16:creationId xmlns:a16="http://schemas.microsoft.com/office/drawing/2014/main" id="{BBBF27A9-923C-41D9-9308-F982841E96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1976" y="5029201"/>
                  <a:ext cx="692150" cy="331788"/>
                </a:xfrm>
                <a:custGeom>
                  <a:avLst/>
                  <a:gdLst>
                    <a:gd name="T0" fmla="*/ 0 w 255"/>
                    <a:gd name="T1" fmla="*/ 122 h 122"/>
                    <a:gd name="T2" fmla="*/ 38 w 255"/>
                    <a:gd name="T3" fmla="*/ 36 h 122"/>
                    <a:gd name="T4" fmla="*/ 128 w 255"/>
                    <a:gd name="T5" fmla="*/ 0 h 122"/>
                    <a:gd name="T6" fmla="*/ 218 w 255"/>
                    <a:gd name="T7" fmla="*/ 36 h 122"/>
                    <a:gd name="T8" fmla="*/ 255 w 255"/>
                    <a:gd name="T9" fmla="*/ 122 h 122"/>
                    <a:gd name="T10" fmla="*/ 246 w 255"/>
                    <a:gd name="T11" fmla="*/ 122 h 122"/>
                    <a:gd name="T12" fmla="*/ 212 w 255"/>
                    <a:gd name="T13" fmla="*/ 42 h 122"/>
                    <a:gd name="T14" fmla="*/ 128 w 255"/>
                    <a:gd name="T15" fmla="*/ 9 h 122"/>
                    <a:gd name="T16" fmla="*/ 43 w 255"/>
                    <a:gd name="T17" fmla="*/ 42 h 122"/>
                    <a:gd name="T18" fmla="*/ 9 w 255"/>
                    <a:gd name="T19" fmla="*/ 122 h 122"/>
                    <a:gd name="T20" fmla="*/ 0 w 255"/>
                    <a:gd name="T21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5" h="122">
                      <a:moveTo>
                        <a:pt x="0" y="122"/>
                      </a:moveTo>
                      <a:cubicBezTo>
                        <a:pt x="0" y="88"/>
                        <a:pt x="14" y="58"/>
                        <a:pt x="38" y="36"/>
                      </a:cubicBezTo>
                      <a:cubicBezTo>
                        <a:pt x="61" y="14"/>
                        <a:pt x="92" y="0"/>
                        <a:pt x="128" y="0"/>
                      </a:cubicBezTo>
                      <a:cubicBezTo>
                        <a:pt x="163" y="0"/>
                        <a:pt x="195" y="14"/>
                        <a:pt x="218" y="36"/>
                      </a:cubicBezTo>
                      <a:cubicBezTo>
                        <a:pt x="241" y="58"/>
                        <a:pt x="255" y="88"/>
                        <a:pt x="255" y="122"/>
                      </a:cubicBezTo>
                      <a:cubicBezTo>
                        <a:pt x="246" y="122"/>
                        <a:pt x="246" y="122"/>
                        <a:pt x="246" y="122"/>
                      </a:cubicBezTo>
                      <a:cubicBezTo>
                        <a:pt x="246" y="91"/>
                        <a:pt x="233" y="63"/>
                        <a:pt x="212" y="42"/>
                      </a:cubicBezTo>
                      <a:cubicBezTo>
                        <a:pt x="190" y="22"/>
                        <a:pt x="160" y="9"/>
                        <a:pt x="128" y="9"/>
                      </a:cubicBezTo>
                      <a:cubicBezTo>
                        <a:pt x="95" y="9"/>
                        <a:pt x="65" y="22"/>
                        <a:pt x="43" y="42"/>
                      </a:cubicBezTo>
                      <a:cubicBezTo>
                        <a:pt x="22" y="63"/>
                        <a:pt x="9" y="91"/>
                        <a:pt x="9" y="122"/>
                      </a:cubicBez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2E5B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7" name="Freeform 197">
                  <a:extLst>
                    <a:ext uri="{FF2B5EF4-FFF2-40B4-BE49-F238E27FC236}">
                      <a16:creationId xmlns:a16="http://schemas.microsoft.com/office/drawing/2014/main" id="{CBBA4C4D-75E3-4E63-8C95-3F36DBDAFA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9751" y="5353051"/>
                  <a:ext cx="57150" cy="144463"/>
                </a:xfrm>
                <a:custGeom>
                  <a:avLst/>
                  <a:gdLst>
                    <a:gd name="T0" fmla="*/ 11 w 21"/>
                    <a:gd name="T1" fmla="*/ 0 h 53"/>
                    <a:gd name="T2" fmla="*/ 11 w 21"/>
                    <a:gd name="T3" fmla="*/ 0 h 53"/>
                    <a:gd name="T4" fmla="*/ 21 w 21"/>
                    <a:gd name="T5" fmla="*/ 10 h 53"/>
                    <a:gd name="T6" fmla="*/ 21 w 21"/>
                    <a:gd name="T7" fmla="*/ 42 h 53"/>
                    <a:gd name="T8" fmla="*/ 11 w 21"/>
                    <a:gd name="T9" fmla="*/ 53 h 53"/>
                    <a:gd name="T10" fmla="*/ 11 w 21"/>
                    <a:gd name="T11" fmla="*/ 53 h 53"/>
                    <a:gd name="T12" fmla="*/ 0 w 21"/>
                    <a:gd name="T13" fmla="*/ 42 h 53"/>
                    <a:gd name="T14" fmla="*/ 0 w 21"/>
                    <a:gd name="T15" fmla="*/ 10 h 53"/>
                    <a:gd name="T16" fmla="*/ 11 w 21"/>
                    <a:gd name="T17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" h="53">
                      <a:moveTo>
                        <a:pt x="11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7" y="0"/>
                        <a:pt x="21" y="5"/>
                        <a:pt x="21" y="10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21" y="48"/>
                        <a:pt x="17" y="53"/>
                        <a:pt x="11" y="53"/>
                      </a:cubicBezTo>
                      <a:cubicBezTo>
                        <a:pt x="11" y="53"/>
                        <a:pt x="11" y="53"/>
                        <a:pt x="11" y="53"/>
                      </a:cubicBezTo>
                      <a:cubicBezTo>
                        <a:pt x="5" y="53"/>
                        <a:pt x="0" y="48"/>
                        <a:pt x="0" y="42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E5B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8" name="Freeform 198">
                  <a:extLst>
                    <a:ext uri="{FF2B5EF4-FFF2-40B4-BE49-F238E27FC236}">
                      <a16:creationId xmlns:a16="http://schemas.microsoft.com/office/drawing/2014/main" id="{5FE7CC02-728A-4E25-AE8E-0D1D5C158C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99201" y="5353051"/>
                  <a:ext cx="57150" cy="144463"/>
                </a:xfrm>
                <a:custGeom>
                  <a:avLst/>
                  <a:gdLst>
                    <a:gd name="T0" fmla="*/ 10 w 21"/>
                    <a:gd name="T1" fmla="*/ 0 h 53"/>
                    <a:gd name="T2" fmla="*/ 10 w 21"/>
                    <a:gd name="T3" fmla="*/ 0 h 53"/>
                    <a:gd name="T4" fmla="*/ 21 w 21"/>
                    <a:gd name="T5" fmla="*/ 10 h 53"/>
                    <a:gd name="T6" fmla="*/ 21 w 21"/>
                    <a:gd name="T7" fmla="*/ 42 h 53"/>
                    <a:gd name="T8" fmla="*/ 10 w 21"/>
                    <a:gd name="T9" fmla="*/ 53 h 53"/>
                    <a:gd name="T10" fmla="*/ 10 w 21"/>
                    <a:gd name="T11" fmla="*/ 53 h 53"/>
                    <a:gd name="T12" fmla="*/ 0 w 21"/>
                    <a:gd name="T13" fmla="*/ 42 h 53"/>
                    <a:gd name="T14" fmla="*/ 0 w 21"/>
                    <a:gd name="T15" fmla="*/ 10 h 53"/>
                    <a:gd name="T16" fmla="*/ 10 w 21"/>
                    <a:gd name="T17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" h="53">
                      <a:moveTo>
                        <a:pt x="10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6" y="0"/>
                        <a:pt x="21" y="5"/>
                        <a:pt x="21" y="10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21" y="48"/>
                        <a:pt x="16" y="53"/>
                        <a:pt x="10" y="53"/>
                      </a:cubicBezTo>
                      <a:cubicBezTo>
                        <a:pt x="10" y="53"/>
                        <a:pt x="10" y="53"/>
                        <a:pt x="10" y="53"/>
                      </a:cubicBezTo>
                      <a:cubicBezTo>
                        <a:pt x="5" y="53"/>
                        <a:pt x="0" y="48"/>
                        <a:pt x="0" y="42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lose/>
                    </a:path>
                  </a:pathLst>
                </a:custGeom>
                <a:solidFill>
                  <a:srgbClr val="2E5B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9" name="Freeform 199">
                  <a:extLst>
                    <a:ext uri="{FF2B5EF4-FFF2-40B4-BE49-F238E27FC236}">
                      <a16:creationId xmlns:a16="http://schemas.microsoft.com/office/drawing/2014/main" id="{FCDF8846-01D6-47E7-9CE3-945B0A7301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5626" y="5497513"/>
                  <a:ext cx="266700" cy="233363"/>
                </a:xfrm>
                <a:custGeom>
                  <a:avLst/>
                  <a:gdLst>
                    <a:gd name="T0" fmla="*/ 9 w 98"/>
                    <a:gd name="T1" fmla="*/ 0 h 86"/>
                    <a:gd name="T2" fmla="*/ 37 w 98"/>
                    <a:gd name="T3" fmla="*/ 53 h 86"/>
                    <a:gd name="T4" fmla="*/ 98 w 98"/>
                    <a:gd name="T5" fmla="*/ 78 h 86"/>
                    <a:gd name="T6" fmla="*/ 98 w 98"/>
                    <a:gd name="T7" fmla="*/ 86 h 86"/>
                    <a:gd name="T8" fmla="*/ 32 w 98"/>
                    <a:gd name="T9" fmla="*/ 60 h 86"/>
                    <a:gd name="T10" fmla="*/ 0 w 98"/>
                    <a:gd name="T11" fmla="*/ 0 h 86"/>
                    <a:gd name="T12" fmla="*/ 9 w 98"/>
                    <a:gd name="T13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8" h="86">
                      <a:moveTo>
                        <a:pt x="9" y="0"/>
                      </a:moveTo>
                      <a:cubicBezTo>
                        <a:pt x="9" y="18"/>
                        <a:pt x="20" y="38"/>
                        <a:pt x="37" y="53"/>
                      </a:cubicBezTo>
                      <a:cubicBezTo>
                        <a:pt x="53" y="67"/>
                        <a:pt x="74" y="77"/>
                        <a:pt x="98" y="78"/>
                      </a:cubicBezTo>
                      <a:cubicBezTo>
                        <a:pt x="98" y="86"/>
                        <a:pt x="98" y="86"/>
                        <a:pt x="98" y="86"/>
                      </a:cubicBezTo>
                      <a:cubicBezTo>
                        <a:pt x="72" y="86"/>
                        <a:pt x="49" y="75"/>
                        <a:pt x="32" y="60"/>
                      </a:cubicBezTo>
                      <a:cubicBezTo>
                        <a:pt x="12" y="43"/>
                        <a:pt x="0" y="20"/>
                        <a:pt x="0" y="0"/>
                      </a:cubicBez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2E5B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0" name="Freeform 200">
                  <a:extLst>
                    <a:ext uri="{FF2B5EF4-FFF2-40B4-BE49-F238E27FC236}">
                      <a16:creationId xmlns:a16="http://schemas.microsoft.com/office/drawing/2014/main" id="{9C1C4266-C677-4DBD-A161-294DA3A515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29301" y="5694363"/>
                  <a:ext cx="131763" cy="68263"/>
                </a:xfrm>
                <a:custGeom>
                  <a:avLst/>
                  <a:gdLst>
                    <a:gd name="T0" fmla="*/ 30 w 49"/>
                    <a:gd name="T1" fmla="*/ 21 h 25"/>
                    <a:gd name="T2" fmla="*/ 9 w 49"/>
                    <a:gd name="T3" fmla="*/ 14 h 25"/>
                    <a:gd name="T4" fmla="*/ 12 w 49"/>
                    <a:gd name="T5" fmla="*/ 0 h 25"/>
                    <a:gd name="T6" fmla="*/ 34 w 49"/>
                    <a:gd name="T7" fmla="*/ 1 h 25"/>
                    <a:gd name="T8" fmla="*/ 30 w 49"/>
                    <a:gd name="T9" fmla="*/ 2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25">
                      <a:moveTo>
                        <a:pt x="30" y="21"/>
                      </a:move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0" y="11"/>
                        <a:pt x="3" y="0"/>
                        <a:pt x="12" y="0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49" y="2"/>
                        <a:pt x="45" y="25"/>
                        <a:pt x="30" y="21"/>
                      </a:cubicBezTo>
                      <a:close/>
                    </a:path>
                  </a:pathLst>
                </a:custGeom>
                <a:solidFill>
                  <a:srgbClr val="2E5B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781BA0D-41BC-4180-B635-32D09684D93A}"/>
                  </a:ext>
                </a:extLst>
              </p:cNvPr>
              <p:cNvSpPr/>
              <p:nvPr/>
            </p:nvSpPr>
            <p:spPr>
              <a:xfrm>
                <a:off x="8727662" y="5730580"/>
                <a:ext cx="625214" cy="3330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40%</a:t>
                </a:r>
                <a:endParaRPr lang="zh-CN" altLang="en-US" dirty="0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240CCA5-4A8A-42DE-8A81-DFC82EE9C5D5}"/>
                </a:ext>
              </a:extLst>
            </p:cNvPr>
            <p:cNvGrpSpPr/>
            <p:nvPr/>
          </p:nvGrpSpPr>
          <p:grpSpPr>
            <a:xfrm>
              <a:off x="9683585" y="4827176"/>
              <a:ext cx="849680" cy="1254956"/>
              <a:chOff x="9683585" y="4827176"/>
              <a:chExt cx="849680" cy="1254956"/>
            </a:xfrm>
          </p:grpSpPr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789E9BBD-548E-4C7A-B4B0-A0200EB27CE4}"/>
                  </a:ext>
                </a:extLst>
              </p:cNvPr>
              <p:cNvGrpSpPr/>
              <p:nvPr/>
            </p:nvGrpSpPr>
            <p:grpSpPr>
              <a:xfrm>
                <a:off x="9683585" y="4827176"/>
                <a:ext cx="849680" cy="903404"/>
                <a:chOff x="2617788" y="2405063"/>
                <a:chExt cx="1962150" cy="1963738"/>
              </a:xfrm>
            </p:grpSpPr>
            <p:sp>
              <p:nvSpPr>
                <p:cNvPr id="92" name="Oval 60">
                  <a:extLst>
                    <a:ext uri="{FF2B5EF4-FFF2-40B4-BE49-F238E27FC236}">
                      <a16:creationId xmlns:a16="http://schemas.microsoft.com/office/drawing/2014/main" id="{8A2D9E5E-D6F0-4EA2-BD50-41CA846235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7788" y="2405063"/>
                  <a:ext cx="1962150" cy="1963738"/>
                </a:xfrm>
                <a:prstGeom prst="ellipse">
                  <a:avLst/>
                </a:prstGeom>
                <a:solidFill>
                  <a:srgbClr val="2E5B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dirty="0"/>
                </a:p>
              </p:txBody>
            </p:sp>
            <p:sp>
              <p:nvSpPr>
                <p:cNvPr id="93" name="Freeform 61">
                  <a:extLst>
                    <a:ext uri="{FF2B5EF4-FFF2-40B4-BE49-F238E27FC236}">
                      <a16:creationId xmlns:a16="http://schemas.microsoft.com/office/drawing/2014/main" id="{809AAEC8-9BC7-43FC-893D-6E9E667498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0063" y="3703638"/>
                  <a:ext cx="1117600" cy="665163"/>
                </a:xfrm>
                <a:custGeom>
                  <a:avLst/>
                  <a:gdLst>
                    <a:gd name="T0" fmla="*/ 71 w 412"/>
                    <a:gd name="T1" fmla="*/ 49 h 245"/>
                    <a:gd name="T2" fmla="*/ 0 w 412"/>
                    <a:gd name="T3" fmla="*/ 180 h 245"/>
                    <a:gd name="T4" fmla="*/ 206 w 412"/>
                    <a:gd name="T5" fmla="*/ 245 h 245"/>
                    <a:gd name="T6" fmla="*/ 412 w 412"/>
                    <a:gd name="T7" fmla="*/ 180 h 245"/>
                    <a:gd name="T8" fmla="*/ 341 w 412"/>
                    <a:gd name="T9" fmla="*/ 49 h 245"/>
                    <a:gd name="T10" fmla="*/ 206 w 412"/>
                    <a:gd name="T11" fmla="*/ 0 h 245"/>
                    <a:gd name="T12" fmla="*/ 71 w 412"/>
                    <a:gd name="T13" fmla="*/ 49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12" h="245">
                      <a:moveTo>
                        <a:pt x="71" y="49"/>
                      </a:moveTo>
                      <a:cubicBezTo>
                        <a:pt x="36" y="72"/>
                        <a:pt x="21" y="121"/>
                        <a:pt x="0" y="180"/>
                      </a:cubicBezTo>
                      <a:cubicBezTo>
                        <a:pt x="58" y="221"/>
                        <a:pt x="130" y="245"/>
                        <a:pt x="206" y="245"/>
                      </a:cubicBezTo>
                      <a:cubicBezTo>
                        <a:pt x="283" y="245"/>
                        <a:pt x="354" y="221"/>
                        <a:pt x="412" y="180"/>
                      </a:cubicBezTo>
                      <a:cubicBezTo>
                        <a:pt x="392" y="121"/>
                        <a:pt x="377" y="71"/>
                        <a:pt x="341" y="49"/>
                      </a:cubicBezTo>
                      <a:cubicBezTo>
                        <a:pt x="279" y="10"/>
                        <a:pt x="242" y="1"/>
                        <a:pt x="206" y="0"/>
                      </a:cubicBezTo>
                      <a:cubicBezTo>
                        <a:pt x="169" y="0"/>
                        <a:pt x="132" y="9"/>
                        <a:pt x="71" y="49"/>
                      </a:cubicBezTo>
                      <a:close/>
                    </a:path>
                  </a:pathLst>
                </a:custGeom>
                <a:solidFill>
                  <a:srgbClr val="C74A4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4" name="Freeform 62">
                  <a:extLst>
                    <a:ext uri="{FF2B5EF4-FFF2-40B4-BE49-F238E27FC236}">
                      <a16:creationId xmlns:a16="http://schemas.microsoft.com/office/drawing/2014/main" id="{73E69D0F-4ED2-4674-A957-7DCCDD82B4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49713" y="3924301"/>
                  <a:ext cx="107950" cy="336550"/>
                </a:xfrm>
                <a:custGeom>
                  <a:avLst/>
                  <a:gdLst>
                    <a:gd name="T0" fmla="*/ 0 w 40"/>
                    <a:gd name="T1" fmla="*/ 124 h 124"/>
                    <a:gd name="T2" fmla="*/ 0 w 40"/>
                    <a:gd name="T3" fmla="*/ 0 h 124"/>
                    <a:gd name="T4" fmla="*/ 40 w 40"/>
                    <a:gd name="T5" fmla="*/ 99 h 124"/>
                    <a:gd name="T6" fmla="*/ 0 w 40"/>
                    <a:gd name="T7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124">
                      <a:moveTo>
                        <a:pt x="0" y="124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6" y="26"/>
                        <a:pt x="27" y="61"/>
                        <a:pt x="40" y="99"/>
                      </a:cubicBezTo>
                      <a:cubicBezTo>
                        <a:pt x="28" y="108"/>
                        <a:pt x="14" y="116"/>
                        <a:pt x="0" y="124"/>
                      </a:cubicBezTo>
                      <a:close/>
                    </a:path>
                  </a:pathLst>
                </a:custGeom>
                <a:solidFill>
                  <a:srgbClr val="FF56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5" name="Freeform 63">
                  <a:extLst>
                    <a:ext uri="{FF2B5EF4-FFF2-40B4-BE49-F238E27FC236}">
                      <a16:creationId xmlns:a16="http://schemas.microsoft.com/office/drawing/2014/main" id="{447D59D4-7024-42D2-9609-80580216B2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6513" y="3768726"/>
                  <a:ext cx="119063" cy="568325"/>
                </a:xfrm>
                <a:custGeom>
                  <a:avLst/>
                  <a:gdLst>
                    <a:gd name="T0" fmla="*/ 44 w 44"/>
                    <a:gd name="T1" fmla="*/ 25 h 209"/>
                    <a:gd name="T2" fmla="*/ 44 w 44"/>
                    <a:gd name="T3" fmla="*/ 195 h 209"/>
                    <a:gd name="T4" fmla="*/ 0 w 44"/>
                    <a:gd name="T5" fmla="*/ 209 h 209"/>
                    <a:gd name="T6" fmla="*/ 0 w 44"/>
                    <a:gd name="T7" fmla="*/ 0 h 209"/>
                    <a:gd name="T8" fmla="*/ 44 w 44"/>
                    <a:gd name="T9" fmla="*/ 25 h 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209">
                      <a:moveTo>
                        <a:pt x="44" y="25"/>
                      </a:moveTo>
                      <a:cubicBezTo>
                        <a:pt x="44" y="195"/>
                        <a:pt x="44" y="195"/>
                        <a:pt x="44" y="195"/>
                      </a:cubicBezTo>
                      <a:cubicBezTo>
                        <a:pt x="30" y="201"/>
                        <a:pt x="15" y="206"/>
                        <a:pt x="0" y="20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6"/>
                        <a:pt x="28" y="14"/>
                        <a:pt x="44" y="25"/>
                      </a:cubicBezTo>
                      <a:close/>
                    </a:path>
                  </a:pathLst>
                </a:custGeom>
                <a:solidFill>
                  <a:srgbClr val="FF56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6" name="Freeform 64">
                  <a:extLst>
                    <a:ext uri="{FF2B5EF4-FFF2-40B4-BE49-F238E27FC236}">
                      <a16:creationId xmlns:a16="http://schemas.microsoft.com/office/drawing/2014/main" id="{DE196E08-9017-4EDE-9286-6ED3BA8851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1726" y="3706813"/>
                  <a:ext cx="120650" cy="661988"/>
                </a:xfrm>
                <a:custGeom>
                  <a:avLst/>
                  <a:gdLst>
                    <a:gd name="T0" fmla="*/ 44 w 44"/>
                    <a:gd name="T1" fmla="*/ 10 h 244"/>
                    <a:gd name="T2" fmla="*/ 44 w 44"/>
                    <a:gd name="T3" fmla="*/ 239 h 244"/>
                    <a:gd name="T4" fmla="*/ 0 w 44"/>
                    <a:gd name="T5" fmla="*/ 244 h 244"/>
                    <a:gd name="T6" fmla="*/ 0 w 44"/>
                    <a:gd name="T7" fmla="*/ 0 h 244"/>
                    <a:gd name="T8" fmla="*/ 44 w 44"/>
                    <a:gd name="T9" fmla="*/ 10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244">
                      <a:moveTo>
                        <a:pt x="44" y="10"/>
                      </a:moveTo>
                      <a:cubicBezTo>
                        <a:pt x="44" y="239"/>
                        <a:pt x="44" y="239"/>
                        <a:pt x="44" y="239"/>
                      </a:cubicBezTo>
                      <a:cubicBezTo>
                        <a:pt x="29" y="241"/>
                        <a:pt x="15" y="243"/>
                        <a:pt x="0" y="24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1"/>
                        <a:pt x="28" y="4"/>
                        <a:pt x="44" y="10"/>
                      </a:cubicBezTo>
                      <a:close/>
                    </a:path>
                  </a:pathLst>
                </a:custGeom>
                <a:solidFill>
                  <a:srgbClr val="FF56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7" name="Freeform 65">
                  <a:extLst>
                    <a:ext uri="{FF2B5EF4-FFF2-40B4-BE49-F238E27FC236}">
                      <a16:creationId xmlns:a16="http://schemas.microsoft.com/office/drawing/2014/main" id="{693077E7-3F9C-4ACB-BFCB-5BA1314DD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5351" y="3706813"/>
                  <a:ext cx="122238" cy="661988"/>
                </a:xfrm>
                <a:custGeom>
                  <a:avLst/>
                  <a:gdLst>
                    <a:gd name="T0" fmla="*/ 45 w 45"/>
                    <a:gd name="T1" fmla="*/ 0 h 244"/>
                    <a:gd name="T2" fmla="*/ 45 w 45"/>
                    <a:gd name="T3" fmla="*/ 244 h 244"/>
                    <a:gd name="T4" fmla="*/ 0 w 45"/>
                    <a:gd name="T5" fmla="*/ 239 h 244"/>
                    <a:gd name="T6" fmla="*/ 0 w 45"/>
                    <a:gd name="T7" fmla="*/ 9 h 244"/>
                    <a:gd name="T8" fmla="*/ 45 w 45"/>
                    <a:gd name="T9" fmla="*/ 0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244">
                      <a:moveTo>
                        <a:pt x="45" y="0"/>
                      </a:moveTo>
                      <a:cubicBezTo>
                        <a:pt x="45" y="244"/>
                        <a:pt x="45" y="244"/>
                        <a:pt x="45" y="244"/>
                      </a:cubicBezTo>
                      <a:cubicBezTo>
                        <a:pt x="30" y="243"/>
                        <a:pt x="15" y="241"/>
                        <a:pt x="0" y="23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6" y="3"/>
                        <a:pt x="31" y="0"/>
                        <a:pt x="45" y="0"/>
                      </a:cubicBezTo>
                      <a:close/>
                    </a:path>
                  </a:pathLst>
                </a:custGeom>
                <a:solidFill>
                  <a:srgbClr val="FF56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8" name="Freeform 66">
                  <a:extLst>
                    <a:ext uri="{FF2B5EF4-FFF2-40B4-BE49-F238E27FC236}">
                      <a16:creationId xmlns:a16="http://schemas.microsoft.com/office/drawing/2014/main" id="{478FF8DE-C670-4003-ABCC-3CF6E9D17F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32151" y="3767138"/>
                  <a:ext cx="122238" cy="569913"/>
                </a:xfrm>
                <a:custGeom>
                  <a:avLst/>
                  <a:gdLst>
                    <a:gd name="T0" fmla="*/ 45 w 45"/>
                    <a:gd name="T1" fmla="*/ 0 h 210"/>
                    <a:gd name="T2" fmla="*/ 45 w 45"/>
                    <a:gd name="T3" fmla="*/ 210 h 210"/>
                    <a:gd name="T4" fmla="*/ 0 w 45"/>
                    <a:gd name="T5" fmla="*/ 196 h 210"/>
                    <a:gd name="T6" fmla="*/ 0 w 45"/>
                    <a:gd name="T7" fmla="*/ 25 h 210"/>
                    <a:gd name="T8" fmla="*/ 45 w 45"/>
                    <a:gd name="T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210">
                      <a:moveTo>
                        <a:pt x="45" y="0"/>
                      </a:moveTo>
                      <a:cubicBezTo>
                        <a:pt x="45" y="210"/>
                        <a:pt x="45" y="210"/>
                        <a:pt x="45" y="210"/>
                      </a:cubicBezTo>
                      <a:cubicBezTo>
                        <a:pt x="29" y="206"/>
                        <a:pt x="15" y="202"/>
                        <a:pt x="0" y="196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17" y="15"/>
                        <a:pt x="31" y="6"/>
                        <a:pt x="45" y="0"/>
                      </a:cubicBezTo>
                      <a:close/>
                    </a:path>
                  </a:pathLst>
                </a:custGeom>
                <a:solidFill>
                  <a:srgbClr val="FF56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9" name="Freeform 67">
                  <a:extLst>
                    <a:ext uri="{FF2B5EF4-FFF2-40B4-BE49-F238E27FC236}">
                      <a16:creationId xmlns:a16="http://schemas.microsoft.com/office/drawing/2014/main" id="{63B1C3C7-0D1C-420D-B4F0-295851B3F5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0063" y="3924301"/>
                  <a:ext cx="107950" cy="336550"/>
                </a:xfrm>
                <a:custGeom>
                  <a:avLst/>
                  <a:gdLst>
                    <a:gd name="T0" fmla="*/ 40 w 40"/>
                    <a:gd name="T1" fmla="*/ 0 h 124"/>
                    <a:gd name="T2" fmla="*/ 40 w 40"/>
                    <a:gd name="T3" fmla="*/ 124 h 124"/>
                    <a:gd name="T4" fmla="*/ 0 w 40"/>
                    <a:gd name="T5" fmla="*/ 99 h 124"/>
                    <a:gd name="T6" fmla="*/ 40 w 40"/>
                    <a:gd name="T7" fmla="*/ 0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124">
                      <a:moveTo>
                        <a:pt x="40" y="0"/>
                      </a:moveTo>
                      <a:cubicBezTo>
                        <a:pt x="40" y="124"/>
                        <a:pt x="40" y="124"/>
                        <a:pt x="40" y="124"/>
                      </a:cubicBezTo>
                      <a:cubicBezTo>
                        <a:pt x="26" y="116"/>
                        <a:pt x="13" y="108"/>
                        <a:pt x="0" y="99"/>
                      </a:cubicBezTo>
                      <a:cubicBezTo>
                        <a:pt x="14" y="61"/>
                        <a:pt x="25" y="26"/>
                        <a:pt x="40" y="0"/>
                      </a:cubicBezTo>
                      <a:close/>
                    </a:path>
                  </a:pathLst>
                </a:custGeom>
                <a:solidFill>
                  <a:srgbClr val="FF56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0" name="Freeform 68">
                  <a:extLst>
                    <a:ext uri="{FF2B5EF4-FFF2-40B4-BE49-F238E27FC236}">
                      <a16:creationId xmlns:a16="http://schemas.microsoft.com/office/drawing/2014/main" id="{65BAAA78-9337-47A2-A760-4310B778B7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1026" y="3856038"/>
                  <a:ext cx="955675" cy="119063"/>
                </a:xfrm>
                <a:custGeom>
                  <a:avLst/>
                  <a:gdLst>
                    <a:gd name="T0" fmla="*/ 32 w 352"/>
                    <a:gd name="T1" fmla="*/ 0 h 44"/>
                    <a:gd name="T2" fmla="*/ 0 w 352"/>
                    <a:gd name="T3" fmla="*/ 44 h 44"/>
                    <a:gd name="T4" fmla="*/ 352 w 352"/>
                    <a:gd name="T5" fmla="*/ 44 h 44"/>
                    <a:gd name="T6" fmla="*/ 321 w 352"/>
                    <a:gd name="T7" fmla="*/ 0 h 44"/>
                    <a:gd name="T8" fmla="*/ 32 w 352"/>
                    <a:gd name="T9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2" h="44">
                      <a:moveTo>
                        <a:pt x="32" y="0"/>
                      </a:moveTo>
                      <a:cubicBezTo>
                        <a:pt x="19" y="11"/>
                        <a:pt x="9" y="26"/>
                        <a:pt x="0" y="44"/>
                      </a:cubicBezTo>
                      <a:cubicBezTo>
                        <a:pt x="352" y="44"/>
                        <a:pt x="352" y="44"/>
                        <a:pt x="352" y="44"/>
                      </a:cubicBezTo>
                      <a:cubicBezTo>
                        <a:pt x="344" y="26"/>
                        <a:pt x="334" y="11"/>
                        <a:pt x="321" y="0"/>
                      </a:cubicBez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FF56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1" name="Freeform 69">
                  <a:extLst>
                    <a:ext uri="{FF2B5EF4-FFF2-40B4-BE49-F238E27FC236}">
                      <a16:creationId xmlns:a16="http://schemas.microsoft.com/office/drawing/2014/main" id="{ADBCB1AA-9E66-4233-A212-7E11DAAEFF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4826" y="4059238"/>
                  <a:ext cx="1111250" cy="120650"/>
                </a:xfrm>
                <a:custGeom>
                  <a:avLst/>
                  <a:gdLst>
                    <a:gd name="T0" fmla="*/ 16 w 409"/>
                    <a:gd name="T1" fmla="*/ 0 h 44"/>
                    <a:gd name="T2" fmla="*/ 0 w 409"/>
                    <a:gd name="T3" fmla="*/ 44 h 44"/>
                    <a:gd name="T4" fmla="*/ 409 w 409"/>
                    <a:gd name="T5" fmla="*/ 44 h 44"/>
                    <a:gd name="T6" fmla="*/ 393 w 409"/>
                    <a:gd name="T7" fmla="*/ 0 h 44"/>
                    <a:gd name="T8" fmla="*/ 16 w 409"/>
                    <a:gd name="T9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9" h="44">
                      <a:moveTo>
                        <a:pt x="16" y="0"/>
                      </a:moveTo>
                      <a:cubicBezTo>
                        <a:pt x="10" y="14"/>
                        <a:pt x="5" y="29"/>
                        <a:pt x="0" y="44"/>
                      </a:cubicBezTo>
                      <a:cubicBezTo>
                        <a:pt x="409" y="44"/>
                        <a:pt x="409" y="44"/>
                        <a:pt x="409" y="44"/>
                      </a:cubicBezTo>
                      <a:cubicBezTo>
                        <a:pt x="403" y="29"/>
                        <a:pt x="398" y="14"/>
                        <a:pt x="393" y="0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56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2" name="Freeform 70">
                  <a:extLst>
                    <a:ext uri="{FF2B5EF4-FFF2-40B4-BE49-F238E27FC236}">
                      <a16:creationId xmlns:a16="http://schemas.microsoft.com/office/drawing/2014/main" id="{87683DA0-5FDC-4725-B834-A51267E65A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5951" y="4264026"/>
                  <a:ext cx="889000" cy="104775"/>
                </a:xfrm>
                <a:custGeom>
                  <a:avLst/>
                  <a:gdLst>
                    <a:gd name="T0" fmla="*/ 0 w 327"/>
                    <a:gd name="T1" fmla="*/ 0 h 39"/>
                    <a:gd name="T2" fmla="*/ 163 w 327"/>
                    <a:gd name="T3" fmla="*/ 39 h 39"/>
                    <a:gd name="T4" fmla="*/ 327 w 327"/>
                    <a:gd name="T5" fmla="*/ 0 h 39"/>
                    <a:gd name="T6" fmla="*/ 0 w 327"/>
                    <a:gd name="T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7" h="39">
                      <a:moveTo>
                        <a:pt x="0" y="0"/>
                      </a:moveTo>
                      <a:cubicBezTo>
                        <a:pt x="49" y="25"/>
                        <a:pt x="105" y="39"/>
                        <a:pt x="163" y="39"/>
                      </a:cubicBezTo>
                      <a:cubicBezTo>
                        <a:pt x="222" y="39"/>
                        <a:pt x="278" y="25"/>
                        <a:pt x="3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56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3" name="Freeform 71">
                  <a:extLst>
                    <a:ext uri="{FF2B5EF4-FFF2-40B4-BE49-F238E27FC236}">
                      <a16:creationId xmlns:a16="http://schemas.microsoft.com/office/drawing/2014/main" id="{56F879DD-DBD2-4FDC-8DD6-9B2A30AD5B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49713" y="3924301"/>
                  <a:ext cx="26988" cy="50800"/>
                </a:xfrm>
                <a:custGeom>
                  <a:avLst/>
                  <a:gdLst>
                    <a:gd name="T0" fmla="*/ 0 w 10"/>
                    <a:gd name="T1" fmla="*/ 19 h 19"/>
                    <a:gd name="T2" fmla="*/ 10 w 10"/>
                    <a:gd name="T3" fmla="*/ 19 h 19"/>
                    <a:gd name="T4" fmla="*/ 10 w 10"/>
                    <a:gd name="T5" fmla="*/ 18 h 19"/>
                    <a:gd name="T6" fmla="*/ 9 w 10"/>
                    <a:gd name="T7" fmla="*/ 16 h 19"/>
                    <a:gd name="T8" fmla="*/ 9 w 10"/>
                    <a:gd name="T9" fmla="*/ 16 h 19"/>
                    <a:gd name="T10" fmla="*/ 7 w 10"/>
                    <a:gd name="T11" fmla="*/ 12 h 19"/>
                    <a:gd name="T12" fmla="*/ 6 w 10"/>
                    <a:gd name="T13" fmla="*/ 12 h 19"/>
                    <a:gd name="T14" fmla="*/ 5 w 10"/>
                    <a:gd name="T15" fmla="*/ 8 h 19"/>
                    <a:gd name="T16" fmla="*/ 5 w 10"/>
                    <a:gd name="T17" fmla="*/ 8 h 19"/>
                    <a:gd name="T18" fmla="*/ 4 w 10"/>
                    <a:gd name="T19" fmla="*/ 8 h 19"/>
                    <a:gd name="T20" fmla="*/ 4 w 10"/>
                    <a:gd name="T21" fmla="*/ 7 h 19"/>
                    <a:gd name="T22" fmla="*/ 4 w 10"/>
                    <a:gd name="T23" fmla="*/ 7 h 19"/>
                    <a:gd name="T24" fmla="*/ 3 w 10"/>
                    <a:gd name="T25" fmla="*/ 6 h 19"/>
                    <a:gd name="T26" fmla="*/ 3 w 10"/>
                    <a:gd name="T27" fmla="*/ 5 h 19"/>
                    <a:gd name="T28" fmla="*/ 3 w 10"/>
                    <a:gd name="T29" fmla="*/ 5 h 19"/>
                    <a:gd name="T30" fmla="*/ 3 w 10"/>
                    <a:gd name="T31" fmla="*/ 5 h 19"/>
                    <a:gd name="T32" fmla="*/ 3 w 10"/>
                    <a:gd name="T33" fmla="*/ 4 h 19"/>
                    <a:gd name="T34" fmla="*/ 2 w 10"/>
                    <a:gd name="T35" fmla="*/ 4 h 19"/>
                    <a:gd name="T36" fmla="*/ 2 w 10"/>
                    <a:gd name="T37" fmla="*/ 4 h 19"/>
                    <a:gd name="T38" fmla="*/ 2 w 10"/>
                    <a:gd name="T39" fmla="*/ 3 h 19"/>
                    <a:gd name="T40" fmla="*/ 2 w 10"/>
                    <a:gd name="T41" fmla="*/ 3 h 19"/>
                    <a:gd name="T42" fmla="*/ 1 w 10"/>
                    <a:gd name="T43" fmla="*/ 2 h 19"/>
                    <a:gd name="T44" fmla="*/ 1 w 10"/>
                    <a:gd name="T45" fmla="*/ 1 h 19"/>
                    <a:gd name="T46" fmla="*/ 0 w 10"/>
                    <a:gd name="T47" fmla="*/ 1 h 19"/>
                    <a:gd name="T48" fmla="*/ 0 w 10"/>
                    <a:gd name="T49" fmla="*/ 0 h 19"/>
                    <a:gd name="T50" fmla="*/ 0 w 10"/>
                    <a:gd name="T51" fmla="*/ 0 h 19"/>
                    <a:gd name="T52" fmla="*/ 0 w 10"/>
                    <a:gd name="T53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0" h="19">
                      <a:moveTo>
                        <a:pt x="0" y="19"/>
                      </a:move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8" y="15"/>
                        <a:pt x="7" y="13"/>
                        <a:pt x="7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0"/>
                        <a:pt x="5" y="9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C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4" name="Freeform 72">
                  <a:extLst>
                    <a:ext uri="{FF2B5EF4-FFF2-40B4-BE49-F238E27FC236}">
                      <a16:creationId xmlns:a16="http://schemas.microsoft.com/office/drawing/2014/main" id="{5EBBB918-0326-4C3A-8652-C1E275BDF4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49713" y="4059238"/>
                  <a:ext cx="106363" cy="120650"/>
                </a:xfrm>
                <a:custGeom>
                  <a:avLst/>
                  <a:gdLst>
                    <a:gd name="T0" fmla="*/ 67 w 67"/>
                    <a:gd name="T1" fmla="*/ 76 h 76"/>
                    <a:gd name="T2" fmla="*/ 65 w 67"/>
                    <a:gd name="T3" fmla="*/ 74 h 76"/>
                    <a:gd name="T4" fmla="*/ 65 w 67"/>
                    <a:gd name="T5" fmla="*/ 72 h 76"/>
                    <a:gd name="T6" fmla="*/ 65 w 67"/>
                    <a:gd name="T7" fmla="*/ 71 h 76"/>
                    <a:gd name="T8" fmla="*/ 63 w 67"/>
                    <a:gd name="T9" fmla="*/ 67 h 76"/>
                    <a:gd name="T10" fmla="*/ 63 w 67"/>
                    <a:gd name="T11" fmla="*/ 65 h 76"/>
                    <a:gd name="T12" fmla="*/ 62 w 67"/>
                    <a:gd name="T13" fmla="*/ 64 h 76"/>
                    <a:gd name="T14" fmla="*/ 62 w 67"/>
                    <a:gd name="T15" fmla="*/ 62 h 76"/>
                    <a:gd name="T16" fmla="*/ 60 w 67"/>
                    <a:gd name="T17" fmla="*/ 59 h 76"/>
                    <a:gd name="T18" fmla="*/ 60 w 67"/>
                    <a:gd name="T19" fmla="*/ 57 h 76"/>
                    <a:gd name="T20" fmla="*/ 56 w 67"/>
                    <a:gd name="T21" fmla="*/ 48 h 76"/>
                    <a:gd name="T22" fmla="*/ 55 w 67"/>
                    <a:gd name="T23" fmla="*/ 45 h 76"/>
                    <a:gd name="T24" fmla="*/ 55 w 67"/>
                    <a:gd name="T25" fmla="*/ 43 h 76"/>
                    <a:gd name="T26" fmla="*/ 53 w 67"/>
                    <a:gd name="T27" fmla="*/ 40 h 76"/>
                    <a:gd name="T28" fmla="*/ 53 w 67"/>
                    <a:gd name="T29" fmla="*/ 40 h 76"/>
                    <a:gd name="T30" fmla="*/ 53 w 67"/>
                    <a:gd name="T31" fmla="*/ 36 h 76"/>
                    <a:gd name="T32" fmla="*/ 51 w 67"/>
                    <a:gd name="T33" fmla="*/ 31 h 76"/>
                    <a:gd name="T34" fmla="*/ 50 w 67"/>
                    <a:gd name="T35" fmla="*/ 31 h 76"/>
                    <a:gd name="T36" fmla="*/ 50 w 67"/>
                    <a:gd name="T37" fmla="*/ 29 h 76"/>
                    <a:gd name="T38" fmla="*/ 50 w 67"/>
                    <a:gd name="T39" fmla="*/ 28 h 76"/>
                    <a:gd name="T40" fmla="*/ 48 w 67"/>
                    <a:gd name="T41" fmla="*/ 24 h 76"/>
                    <a:gd name="T42" fmla="*/ 48 w 67"/>
                    <a:gd name="T43" fmla="*/ 23 h 76"/>
                    <a:gd name="T44" fmla="*/ 48 w 67"/>
                    <a:gd name="T45" fmla="*/ 21 h 76"/>
                    <a:gd name="T46" fmla="*/ 46 w 67"/>
                    <a:gd name="T47" fmla="*/ 19 h 76"/>
                    <a:gd name="T48" fmla="*/ 46 w 67"/>
                    <a:gd name="T49" fmla="*/ 17 h 76"/>
                    <a:gd name="T50" fmla="*/ 44 w 67"/>
                    <a:gd name="T51" fmla="*/ 16 h 76"/>
                    <a:gd name="T52" fmla="*/ 44 w 67"/>
                    <a:gd name="T53" fmla="*/ 14 h 76"/>
                    <a:gd name="T54" fmla="*/ 44 w 67"/>
                    <a:gd name="T55" fmla="*/ 12 h 76"/>
                    <a:gd name="T56" fmla="*/ 43 w 67"/>
                    <a:gd name="T57" fmla="*/ 11 h 76"/>
                    <a:gd name="T58" fmla="*/ 43 w 67"/>
                    <a:gd name="T59" fmla="*/ 9 h 76"/>
                    <a:gd name="T60" fmla="*/ 43 w 67"/>
                    <a:gd name="T61" fmla="*/ 7 h 76"/>
                    <a:gd name="T62" fmla="*/ 41 w 67"/>
                    <a:gd name="T63" fmla="*/ 4 h 76"/>
                    <a:gd name="T64" fmla="*/ 39 w 67"/>
                    <a:gd name="T65" fmla="*/ 2 h 76"/>
                    <a:gd name="T66" fmla="*/ 0 w 67"/>
                    <a:gd name="T67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7" h="76">
                      <a:moveTo>
                        <a:pt x="0" y="76"/>
                      </a:moveTo>
                      <a:lnTo>
                        <a:pt x="67" y="76"/>
                      </a:lnTo>
                      <a:lnTo>
                        <a:pt x="67" y="76"/>
                      </a:lnTo>
                      <a:lnTo>
                        <a:pt x="65" y="74"/>
                      </a:lnTo>
                      <a:lnTo>
                        <a:pt x="65" y="74"/>
                      </a:lnTo>
                      <a:lnTo>
                        <a:pt x="65" y="72"/>
                      </a:lnTo>
                      <a:lnTo>
                        <a:pt x="65" y="72"/>
                      </a:lnTo>
                      <a:lnTo>
                        <a:pt x="65" y="71"/>
                      </a:lnTo>
                      <a:lnTo>
                        <a:pt x="63" y="69"/>
                      </a:lnTo>
                      <a:lnTo>
                        <a:pt x="63" y="67"/>
                      </a:lnTo>
                      <a:lnTo>
                        <a:pt x="63" y="67"/>
                      </a:lnTo>
                      <a:lnTo>
                        <a:pt x="63" y="65"/>
                      </a:lnTo>
                      <a:lnTo>
                        <a:pt x="62" y="65"/>
                      </a:lnTo>
                      <a:lnTo>
                        <a:pt x="62" y="64"/>
                      </a:lnTo>
                      <a:lnTo>
                        <a:pt x="62" y="64"/>
                      </a:lnTo>
                      <a:lnTo>
                        <a:pt x="62" y="62"/>
                      </a:lnTo>
                      <a:lnTo>
                        <a:pt x="62" y="60"/>
                      </a:lnTo>
                      <a:lnTo>
                        <a:pt x="60" y="59"/>
                      </a:lnTo>
                      <a:lnTo>
                        <a:pt x="60" y="57"/>
                      </a:lnTo>
                      <a:lnTo>
                        <a:pt x="60" y="57"/>
                      </a:lnTo>
                      <a:lnTo>
                        <a:pt x="60" y="57"/>
                      </a:lnTo>
                      <a:lnTo>
                        <a:pt x="56" y="48"/>
                      </a:lnTo>
                      <a:lnTo>
                        <a:pt x="56" y="48"/>
                      </a:lnTo>
                      <a:lnTo>
                        <a:pt x="55" y="45"/>
                      </a:lnTo>
                      <a:lnTo>
                        <a:pt x="55" y="43"/>
                      </a:lnTo>
                      <a:lnTo>
                        <a:pt x="55" y="43"/>
                      </a:lnTo>
                      <a:lnTo>
                        <a:pt x="55" y="41"/>
                      </a:lnTo>
                      <a:lnTo>
                        <a:pt x="53" y="40"/>
                      </a:lnTo>
                      <a:lnTo>
                        <a:pt x="53" y="40"/>
                      </a:lnTo>
                      <a:lnTo>
                        <a:pt x="53" y="40"/>
                      </a:lnTo>
                      <a:lnTo>
                        <a:pt x="53" y="38"/>
                      </a:lnTo>
                      <a:lnTo>
                        <a:pt x="53" y="36"/>
                      </a:lnTo>
                      <a:lnTo>
                        <a:pt x="53" y="36"/>
                      </a:lnTo>
                      <a:lnTo>
                        <a:pt x="51" y="31"/>
                      </a:lnTo>
                      <a:lnTo>
                        <a:pt x="50" y="31"/>
                      </a:lnTo>
                      <a:lnTo>
                        <a:pt x="50" y="31"/>
                      </a:lnTo>
                      <a:lnTo>
                        <a:pt x="50" y="29"/>
                      </a:lnTo>
                      <a:lnTo>
                        <a:pt x="50" y="29"/>
                      </a:lnTo>
                      <a:lnTo>
                        <a:pt x="50" y="28"/>
                      </a:lnTo>
                      <a:lnTo>
                        <a:pt x="50" y="28"/>
                      </a:lnTo>
                      <a:lnTo>
                        <a:pt x="50" y="26"/>
                      </a:lnTo>
                      <a:lnTo>
                        <a:pt x="48" y="24"/>
                      </a:lnTo>
                      <a:lnTo>
                        <a:pt x="48" y="24"/>
                      </a:lnTo>
                      <a:lnTo>
                        <a:pt x="48" y="23"/>
                      </a:lnTo>
                      <a:lnTo>
                        <a:pt x="48" y="23"/>
                      </a:lnTo>
                      <a:lnTo>
                        <a:pt x="48" y="21"/>
                      </a:lnTo>
                      <a:lnTo>
                        <a:pt x="46" y="19"/>
                      </a:lnTo>
                      <a:lnTo>
                        <a:pt x="46" y="19"/>
                      </a:lnTo>
                      <a:lnTo>
                        <a:pt x="46" y="17"/>
                      </a:lnTo>
                      <a:lnTo>
                        <a:pt x="46" y="17"/>
                      </a:lnTo>
                      <a:lnTo>
                        <a:pt x="44" y="16"/>
                      </a:lnTo>
                      <a:lnTo>
                        <a:pt x="44" y="16"/>
                      </a:lnTo>
                      <a:lnTo>
                        <a:pt x="44" y="14"/>
                      </a:lnTo>
                      <a:lnTo>
                        <a:pt x="44" y="14"/>
                      </a:lnTo>
                      <a:lnTo>
                        <a:pt x="44" y="14"/>
                      </a:lnTo>
                      <a:lnTo>
                        <a:pt x="44" y="12"/>
                      </a:lnTo>
                      <a:lnTo>
                        <a:pt x="43" y="11"/>
                      </a:lnTo>
                      <a:lnTo>
                        <a:pt x="43" y="11"/>
                      </a:lnTo>
                      <a:lnTo>
                        <a:pt x="43" y="11"/>
                      </a:lnTo>
                      <a:lnTo>
                        <a:pt x="43" y="9"/>
                      </a:lnTo>
                      <a:lnTo>
                        <a:pt x="43" y="7"/>
                      </a:lnTo>
                      <a:lnTo>
                        <a:pt x="43" y="7"/>
                      </a:lnTo>
                      <a:lnTo>
                        <a:pt x="41" y="5"/>
                      </a:lnTo>
                      <a:lnTo>
                        <a:pt x="41" y="4"/>
                      </a:lnTo>
                      <a:lnTo>
                        <a:pt x="41" y="4"/>
                      </a:lnTo>
                      <a:lnTo>
                        <a:pt x="39" y="2"/>
                      </a:lnTo>
                      <a:lnTo>
                        <a:pt x="39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rgbClr val="FF8C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5" name="Rectangle 73">
                  <a:extLst>
                    <a:ext uri="{FF2B5EF4-FFF2-40B4-BE49-F238E27FC236}">
                      <a16:creationId xmlns:a16="http://schemas.microsoft.com/office/drawing/2014/main" id="{5253FD0C-B7EB-4B84-88A1-ACCBDB0415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6513" y="3856038"/>
                  <a:ext cx="119063" cy="119063"/>
                </a:xfrm>
                <a:prstGeom prst="rect">
                  <a:avLst/>
                </a:prstGeom>
                <a:solidFill>
                  <a:srgbClr val="FF8C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6" name="Rectangle 74">
                  <a:extLst>
                    <a:ext uri="{FF2B5EF4-FFF2-40B4-BE49-F238E27FC236}">
                      <a16:creationId xmlns:a16="http://schemas.microsoft.com/office/drawing/2014/main" id="{6C28E258-24B0-446D-AE83-6CED6308C0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6513" y="4059238"/>
                  <a:ext cx="119063" cy="120650"/>
                </a:xfrm>
                <a:prstGeom prst="rect">
                  <a:avLst/>
                </a:prstGeom>
                <a:solidFill>
                  <a:srgbClr val="FF8C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7" name="Freeform 75">
                  <a:extLst>
                    <a:ext uri="{FF2B5EF4-FFF2-40B4-BE49-F238E27FC236}">
                      <a16:creationId xmlns:a16="http://schemas.microsoft.com/office/drawing/2014/main" id="{73C2D76C-1147-473E-A1A1-BBADEA4304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6513" y="4264026"/>
                  <a:ext cx="119063" cy="73025"/>
                </a:xfrm>
                <a:custGeom>
                  <a:avLst/>
                  <a:gdLst>
                    <a:gd name="T0" fmla="*/ 0 w 75"/>
                    <a:gd name="T1" fmla="*/ 46 h 46"/>
                    <a:gd name="T2" fmla="*/ 3 w 75"/>
                    <a:gd name="T3" fmla="*/ 46 h 46"/>
                    <a:gd name="T4" fmla="*/ 3 w 75"/>
                    <a:gd name="T5" fmla="*/ 46 h 46"/>
                    <a:gd name="T6" fmla="*/ 3 w 75"/>
                    <a:gd name="T7" fmla="*/ 46 h 46"/>
                    <a:gd name="T8" fmla="*/ 5 w 75"/>
                    <a:gd name="T9" fmla="*/ 46 h 46"/>
                    <a:gd name="T10" fmla="*/ 6 w 75"/>
                    <a:gd name="T11" fmla="*/ 44 h 46"/>
                    <a:gd name="T12" fmla="*/ 8 w 75"/>
                    <a:gd name="T13" fmla="*/ 44 h 46"/>
                    <a:gd name="T14" fmla="*/ 12 w 75"/>
                    <a:gd name="T15" fmla="*/ 44 h 46"/>
                    <a:gd name="T16" fmla="*/ 12 w 75"/>
                    <a:gd name="T17" fmla="*/ 42 h 46"/>
                    <a:gd name="T18" fmla="*/ 13 w 75"/>
                    <a:gd name="T19" fmla="*/ 42 h 46"/>
                    <a:gd name="T20" fmla="*/ 13 w 75"/>
                    <a:gd name="T21" fmla="*/ 42 h 46"/>
                    <a:gd name="T22" fmla="*/ 15 w 75"/>
                    <a:gd name="T23" fmla="*/ 42 h 46"/>
                    <a:gd name="T24" fmla="*/ 17 w 75"/>
                    <a:gd name="T25" fmla="*/ 42 h 46"/>
                    <a:gd name="T26" fmla="*/ 17 w 75"/>
                    <a:gd name="T27" fmla="*/ 42 h 46"/>
                    <a:gd name="T28" fmla="*/ 18 w 75"/>
                    <a:gd name="T29" fmla="*/ 41 h 46"/>
                    <a:gd name="T30" fmla="*/ 20 w 75"/>
                    <a:gd name="T31" fmla="*/ 41 h 46"/>
                    <a:gd name="T32" fmla="*/ 22 w 75"/>
                    <a:gd name="T33" fmla="*/ 41 h 46"/>
                    <a:gd name="T34" fmla="*/ 24 w 75"/>
                    <a:gd name="T35" fmla="*/ 39 h 46"/>
                    <a:gd name="T36" fmla="*/ 25 w 75"/>
                    <a:gd name="T37" fmla="*/ 39 h 46"/>
                    <a:gd name="T38" fmla="*/ 25 w 75"/>
                    <a:gd name="T39" fmla="*/ 39 h 46"/>
                    <a:gd name="T40" fmla="*/ 25 w 75"/>
                    <a:gd name="T41" fmla="*/ 39 h 46"/>
                    <a:gd name="T42" fmla="*/ 29 w 75"/>
                    <a:gd name="T43" fmla="*/ 39 h 46"/>
                    <a:gd name="T44" fmla="*/ 30 w 75"/>
                    <a:gd name="T45" fmla="*/ 37 h 46"/>
                    <a:gd name="T46" fmla="*/ 30 w 75"/>
                    <a:gd name="T47" fmla="*/ 37 h 46"/>
                    <a:gd name="T48" fmla="*/ 32 w 75"/>
                    <a:gd name="T49" fmla="*/ 37 h 46"/>
                    <a:gd name="T50" fmla="*/ 32 w 75"/>
                    <a:gd name="T51" fmla="*/ 37 h 46"/>
                    <a:gd name="T52" fmla="*/ 34 w 75"/>
                    <a:gd name="T53" fmla="*/ 37 h 46"/>
                    <a:gd name="T54" fmla="*/ 36 w 75"/>
                    <a:gd name="T55" fmla="*/ 36 h 46"/>
                    <a:gd name="T56" fmla="*/ 37 w 75"/>
                    <a:gd name="T57" fmla="*/ 36 h 46"/>
                    <a:gd name="T58" fmla="*/ 37 w 75"/>
                    <a:gd name="T59" fmla="*/ 36 h 46"/>
                    <a:gd name="T60" fmla="*/ 39 w 75"/>
                    <a:gd name="T61" fmla="*/ 36 h 46"/>
                    <a:gd name="T62" fmla="*/ 41 w 75"/>
                    <a:gd name="T63" fmla="*/ 34 h 46"/>
                    <a:gd name="T64" fmla="*/ 42 w 75"/>
                    <a:gd name="T65" fmla="*/ 34 h 46"/>
                    <a:gd name="T66" fmla="*/ 46 w 75"/>
                    <a:gd name="T67" fmla="*/ 32 h 46"/>
                    <a:gd name="T68" fmla="*/ 48 w 75"/>
                    <a:gd name="T69" fmla="*/ 32 h 46"/>
                    <a:gd name="T70" fmla="*/ 49 w 75"/>
                    <a:gd name="T71" fmla="*/ 30 h 46"/>
                    <a:gd name="T72" fmla="*/ 51 w 75"/>
                    <a:gd name="T73" fmla="*/ 30 h 46"/>
                    <a:gd name="T74" fmla="*/ 54 w 75"/>
                    <a:gd name="T75" fmla="*/ 30 h 46"/>
                    <a:gd name="T76" fmla="*/ 54 w 75"/>
                    <a:gd name="T77" fmla="*/ 29 h 46"/>
                    <a:gd name="T78" fmla="*/ 56 w 75"/>
                    <a:gd name="T79" fmla="*/ 29 h 46"/>
                    <a:gd name="T80" fmla="*/ 56 w 75"/>
                    <a:gd name="T81" fmla="*/ 29 h 46"/>
                    <a:gd name="T82" fmla="*/ 58 w 75"/>
                    <a:gd name="T83" fmla="*/ 29 h 46"/>
                    <a:gd name="T84" fmla="*/ 60 w 75"/>
                    <a:gd name="T85" fmla="*/ 29 h 46"/>
                    <a:gd name="T86" fmla="*/ 60 w 75"/>
                    <a:gd name="T87" fmla="*/ 27 h 46"/>
                    <a:gd name="T88" fmla="*/ 61 w 75"/>
                    <a:gd name="T89" fmla="*/ 27 h 46"/>
                    <a:gd name="T90" fmla="*/ 63 w 75"/>
                    <a:gd name="T91" fmla="*/ 25 h 46"/>
                    <a:gd name="T92" fmla="*/ 65 w 75"/>
                    <a:gd name="T93" fmla="*/ 25 h 46"/>
                    <a:gd name="T94" fmla="*/ 66 w 75"/>
                    <a:gd name="T95" fmla="*/ 25 h 46"/>
                    <a:gd name="T96" fmla="*/ 66 w 75"/>
                    <a:gd name="T97" fmla="*/ 25 h 46"/>
                    <a:gd name="T98" fmla="*/ 68 w 75"/>
                    <a:gd name="T99" fmla="*/ 25 h 46"/>
                    <a:gd name="T100" fmla="*/ 68 w 75"/>
                    <a:gd name="T101" fmla="*/ 24 h 46"/>
                    <a:gd name="T102" fmla="*/ 70 w 75"/>
                    <a:gd name="T103" fmla="*/ 24 h 46"/>
                    <a:gd name="T104" fmla="*/ 70 w 75"/>
                    <a:gd name="T105" fmla="*/ 24 h 46"/>
                    <a:gd name="T106" fmla="*/ 72 w 75"/>
                    <a:gd name="T107" fmla="*/ 24 h 46"/>
                    <a:gd name="T108" fmla="*/ 72 w 75"/>
                    <a:gd name="T109" fmla="*/ 24 h 46"/>
                    <a:gd name="T110" fmla="*/ 73 w 75"/>
                    <a:gd name="T111" fmla="*/ 22 h 46"/>
                    <a:gd name="T112" fmla="*/ 75 w 75"/>
                    <a:gd name="T113" fmla="*/ 22 h 46"/>
                    <a:gd name="T114" fmla="*/ 75 w 75"/>
                    <a:gd name="T115" fmla="*/ 0 h 46"/>
                    <a:gd name="T116" fmla="*/ 0 w 75"/>
                    <a:gd name="T117" fmla="*/ 0 h 46"/>
                    <a:gd name="T118" fmla="*/ 0 w 75"/>
                    <a:gd name="T119" fmla="*/ 46 h 46"/>
                    <a:gd name="T120" fmla="*/ 0 w 75"/>
                    <a:gd name="T121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75" h="46">
                      <a:moveTo>
                        <a:pt x="0" y="46"/>
                      </a:moveTo>
                      <a:lnTo>
                        <a:pt x="3" y="46"/>
                      </a:lnTo>
                      <a:lnTo>
                        <a:pt x="3" y="46"/>
                      </a:lnTo>
                      <a:lnTo>
                        <a:pt x="3" y="46"/>
                      </a:lnTo>
                      <a:lnTo>
                        <a:pt x="5" y="46"/>
                      </a:lnTo>
                      <a:lnTo>
                        <a:pt x="6" y="44"/>
                      </a:lnTo>
                      <a:lnTo>
                        <a:pt x="8" y="44"/>
                      </a:lnTo>
                      <a:lnTo>
                        <a:pt x="12" y="44"/>
                      </a:lnTo>
                      <a:lnTo>
                        <a:pt x="12" y="42"/>
                      </a:lnTo>
                      <a:lnTo>
                        <a:pt x="13" y="42"/>
                      </a:lnTo>
                      <a:lnTo>
                        <a:pt x="13" y="42"/>
                      </a:lnTo>
                      <a:lnTo>
                        <a:pt x="15" y="42"/>
                      </a:lnTo>
                      <a:lnTo>
                        <a:pt x="17" y="42"/>
                      </a:lnTo>
                      <a:lnTo>
                        <a:pt x="17" y="42"/>
                      </a:lnTo>
                      <a:lnTo>
                        <a:pt x="18" y="41"/>
                      </a:lnTo>
                      <a:lnTo>
                        <a:pt x="20" y="41"/>
                      </a:lnTo>
                      <a:lnTo>
                        <a:pt x="22" y="41"/>
                      </a:lnTo>
                      <a:lnTo>
                        <a:pt x="24" y="39"/>
                      </a:lnTo>
                      <a:lnTo>
                        <a:pt x="25" y="39"/>
                      </a:lnTo>
                      <a:lnTo>
                        <a:pt x="25" y="39"/>
                      </a:lnTo>
                      <a:lnTo>
                        <a:pt x="25" y="39"/>
                      </a:lnTo>
                      <a:lnTo>
                        <a:pt x="29" y="39"/>
                      </a:lnTo>
                      <a:lnTo>
                        <a:pt x="30" y="37"/>
                      </a:lnTo>
                      <a:lnTo>
                        <a:pt x="30" y="37"/>
                      </a:lnTo>
                      <a:lnTo>
                        <a:pt x="32" y="37"/>
                      </a:lnTo>
                      <a:lnTo>
                        <a:pt x="32" y="37"/>
                      </a:lnTo>
                      <a:lnTo>
                        <a:pt x="34" y="37"/>
                      </a:lnTo>
                      <a:lnTo>
                        <a:pt x="36" y="36"/>
                      </a:lnTo>
                      <a:lnTo>
                        <a:pt x="37" y="36"/>
                      </a:lnTo>
                      <a:lnTo>
                        <a:pt x="37" y="36"/>
                      </a:lnTo>
                      <a:lnTo>
                        <a:pt x="39" y="36"/>
                      </a:lnTo>
                      <a:lnTo>
                        <a:pt x="41" y="34"/>
                      </a:lnTo>
                      <a:lnTo>
                        <a:pt x="42" y="34"/>
                      </a:lnTo>
                      <a:lnTo>
                        <a:pt x="46" y="32"/>
                      </a:lnTo>
                      <a:lnTo>
                        <a:pt x="48" y="32"/>
                      </a:lnTo>
                      <a:lnTo>
                        <a:pt x="49" y="30"/>
                      </a:lnTo>
                      <a:lnTo>
                        <a:pt x="51" y="30"/>
                      </a:lnTo>
                      <a:lnTo>
                        <a:pt x="54" y="30"/>
                      </a:lnTo>
                      <a:lnTo>
                        <a:pt x="54" y="29"/>
                      </a:lnTo>
                      <a:lnTo>
                        <a:pt x="56" y="29"/>
                      </a:lnTo>
                      <a:lnTo>
                        <a:pt x="56" y="29"/>
                      </a:lnTo>
                      <a:lnTo>
                        <a:pt x="58" y="29"/>
                      </a:lnTo>
                      <a:lnTo>
                        <a:pt x="60" y="29"/>
                      </a:lnTo>
                      <a:lnTo>
                        <a:pt x="60" y="27"/>
                      </a:lnTo>
                      <a:lnTo>
                        <a:pt x="61" y="27"/>
                      </a:lnTo>
                      <a:lnTo>
                        <a:pt x="63" y="25"/>
                      </a:lnTo>
                      <a:lnTo>
                        <a:pt x="65" y="25"/>
                      </a:lnTo>
                      <a:lnTo>
                        <a:pt x="66" y="25"/>
                      </a:lnTo>
                      <a:lnTo>
                        <a:pt x="66" y="25"/>
                      </a:lnTo>
                      <a:lnTo>
                        <a:pt x="68" y="25"/>
                      </a:lnTo>
                      <a:lnTo>
                        <a:pt x="68" y="24"/>
                      </a:lnTo>
                      <a:lnTo>
                        <a:pt x="70" y="24"/>
                      </a:lnTo>
                      <a:lnTo>
                        <a:pt x="70" y="24"/>
                      </a:lnTo>
                      <a:lnTo>
                        <a:pt x="72" y="24"/>
                      </a:lnTo>
                      <a:lnTo>
                        <a:pt x="72" y="24"/>
                      </a:lnTo>
                      <a:lnTo>
                        <a:pt x="73" y="22"/>
                      </a:lnTo>
                      <a:lnTo>
                        <a:pt x="75" y="22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46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8C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8" name="Rectangle 76">
                  <a:extLst>
                    <a:ext uri="{FF2B5EF4-FFF2-40B4-BE49-F238E27FC236}">
                      <a16:creationId xmlns:a16="http://schemas.microsoft.com/office/drawing/2014/main" id="{EB9FA0B1-FCC1-49F8-AE09-49201AB5EE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1726" y="3856038"/>
                  <a:ext cx="120650" cy="119063"/>
                </a:xfrm>
                <a:prstGeom prst="rect">
                  <a:avLst/>
                </a:prstGeom>
                <a:solidFill>
                  <a:srgbClr val="FF8C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9" name="Rectangle 77">
                  <a:extLst>
                    <a:ext uri="{FF2B5EF4-FFF2-40B4-BE49-F238E27FC236}">
                      <a16:creationId xmlns:a16="http://schemas.microsoft.com/office/drawing/2014/main" id="{C1B146F1-3E47-44E1-BB97-ED8F4AB347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1726" y="4059238"/>
                  <a:ext cx="120650" cy="120650"/>
                </a:xfrm>
                <a:prstGeom prst="rect">
                  <a:avLst/>
                </a:prstGeom>
                <a:solidFill>
                  <a:srgbClr val="FF8C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10" name="Freeform 78">
                  <a:extLst>
                    <a:ext uri="{FF2B5EF4-FFF2-40B4-BE49-F238E27FC236}">
                      <a16:creationId xmlns:a16="http://schemas.microsoft.com/office/drawing/2014/main" id="{E93FBE06-8293-47E7-8F6E-B9803E206E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1726" y="4264026"/>
                  <a:ext cx="120650" cy="104775"/>
                </a:xfrm>
                <a:custGeom>
                  <a:avLst/>
                  <a:gdLst>
                    <a:gd name="T0" fmla="*/ 2 w 44"/>
                    <a:gd name="T1" fmla="*/ 38 h 39"/>
                    <a:gd name="T2" fmla="*/ 2 w 44"/>
                    <a:gd name="T3" fmla="*/ 38 h 39"/>
                    <a:gd name="T4" fmla="*/ 4 w 44"/>
                    <a:gd name="T5" fmla="*/ 38 h 39"/>
                    <a:gd name="T6" fmla="*/ 5 w 44"/>
                    <a:gd name="T7" fmla="*/ 38 h 39"/>
                    <a:gd name="T8" fmla="*/ 7 w 44"/>
                    <a:gd name="T9" fmla="*/ 38 h 39"/>
                    <a:gd name="T10" fmla="*/ 8 w 44"/>
                    <a:gd name="T11" fmla="*/ 38 h 39"/>
                    <a:gd name="T12" fmla="*/ 9 w 44"/>
                    <a:gd name="T13" fmla="*/ 38 h 39"/>
                    <a:gd name="T14" fmla="*/ 10 w 44"/>
                    <a:gd name="T15" fmla="*/ 38 h 39"/>
                    <a:gd name="T16" fmla="*/ 11 w 44"/>
                    <a:gd name="T17" fmla="*/ 38 h 39"/>
                    <a:gd name="T18" fmla="*/ 12 w 44"/>
                    <a:gd name="T19" fmla="*/ 38 h 39"/>
                    <a:gd name="T20" fmla="*/ 13 w 44"/>
                    <a:gd name="T21" fmla="*/ 38 h 39"/>
                    <a:gd name="T22" fmla="*/ 14 w 44"/>
                    <a:gd name="T23" fmla="*/ 38 h 39"/>
                    <a:gd name="T24" fmla="*/ 16 w 44"/>
                    <a:gd name="T25" fmla="*/ 38 h 39"/>
                    <a:gd name="T26" fmla="*/ 16 w 44"/>
                    <a:gd name="T27" fmla="*/ 38 h 39"/>
                    <a:gd name="T28" fmla="*/ 16 w 44"/>
                    <a:gd name="T29" fmla="*/ 37 h 39"/>
                    <a:gd name="T30" fmla="*/ 18 w 44"/>
                    <a:gd name="T31" fmla="*/ 37 h 39"/>
                    <a:gd name="T32" fmla="*/ 18 w 44"/>
                    <a:gd name="T33" fmla="*/ 37 h 39"/>
                    <a:gd name="T34" fmla="*/ 18 w 44"/>
                    <a:gd name="T35" fmla="*/ 37 h 39"/>
                    <a:gd name="T36" fmla="*/ 19 w 44"/>
                    <a:gd name="T37" fmla="*/ 37 h 39"/>
                    <a:gd name="T38" fmla="*/ 20 w 44"/>
                    <a:gd name="T39" fmla="*/ 37 h 39"/>
                    <a:gd name="T40" fmla="*/ 21 w 44"/>
                    <a:gd name="T41" fmla="*/ 37 h 39"/>
                    <a:gd name="T42" fmla="*/ 22 w 44"/>
                    <a:gd name="T43" fmla="*/ 37 h 39"/>
                    <a:gd name="T44" fmla="*/ 23 w 44"/>
                    <a:gd name="T45" fmla="*/ 37 h 39"/>
                    <a:gd name="T46" fmla="*/ 24 w 44"/>
                    <a:gd name="T47" fmla="*/ 37 h 39"/>
                    <a:gd name="T48" fmla="*/ 25 w 44"/>
                    <a:gd name="T49" fmla="*/ 37 h 39"/>
                    <a:gd name="T50" fmla="*/ 27 w 44"/>
                    <a:gd name="T51" fmla="*/ 36 h 39"/>
                    <a:gd name="T52" fmla="*/ 28 w 44"/>
                    <a:gd name="T53" fmla="*/ 36 h 39"/>
                    <a:gd name="T54" fmla="*/ 30 w 44"/>
                    <a:gd name="T55" fmla="*/ 36 h 39"/>
                    <a:gd name="T56" fmla="*/ 30 w 44"/>
                    <a:gd name="T57" fmla="*/ 36 h 39"/>
                    <a:gd name="T58" fmla="*/ 30 w 44"/>
                    <a:gd name="T59" fmla="*/ 36 h 39"/>
                    <a:gd name="T60" fmla="*/ 33 w 44"/>
                    <a:gd name="T61" fmla="*/ 36 h 39"/>
                    <a:gd name="T62" fmla="*/ 33 w 44"/>
                    <a:gd name="T63" fmla="*/ 36 h 39"/>
                    <a:gd name="T64" fmla="*/ 33 w 44"/>
                    <a:gd name="T65" fmla="*/ 36 h 39"/>
                    <a:gd name="T66" fmla="*/ 33 w 44"/>
                    <a:gd name="T67" fmla="*/ 36 h 39"/>
                    <a:gd name="T68" fmla="*/ 36 w 44"/>
                    <a:gd name="T69" fmla="*/ 35 h 39"/>
                    <a:gd name="T70" fmla="*/ 36 w 44"/>
                    <a:gd name="T71" fmla="*/ 35 h 39"/>
                    <a:gd name="T72" fmla="*/ 44 w 44"/>
                    <a:gd name="T73" fmla="*/ 34 h 39"/>
                    <a:gd name="T74" fmla="*/ 44 w 44"/>
                    <a:gd name="T75" fmla="*/ 0 h 39"/>
                    <a:gd name="T76" fmla="*/ 0 w 44"/>
                    <a:gd name="T77" fmla="*/ 0 h 39"/>
                    <a:gd name="T78" fmla="*/ 0 w 44"/>
                    <a:gd name="T79" fmla="*/ 39 h 39"/>
                    <a:gd name="T80" fmla="*/ 2 w 44"/>
                    <a:gd name="T81" fmla="*/ 3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4" h="39">
                      <a:moveTo>
                        <a:pt x="2" y="38"/>
                      </a:move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4" y="38"/>
                        <a:pt x="4" y="38"/>
                        <a:pt x="4" y="38"/>
                      </a:cubicBezTo>
                      <a:cubicBezTo>
                        <a:pt x="5" y="38"/>
                        <a:pt x="5" y="38"/>
                        <a:pt x="5" y="38"/>
                      </a:cubicBezTo>
                      <a:cubicBezTo>
                        <a:pt x="7" y="38"/>
                        <a:pt x="7" y="38"/>
                        <a:pt x="7" y="38"/>
                      </a:cubicBezTo>
                      <a:cubicBezTo>
                        <a:pt x="8" y="38"/>
                        <a:pt x="8" y="38"/>
                        <a:pt x="8" y="38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cubicBezTo>
                        <a:pt x="11" y="38"/>
                        <a:pt x="11" y="38"/>
                        <a:pt x="11" y="38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4" y="38"/>
                        <a:pt x="14" y="38"/>
                        <a:pt x="14" y="38"/>
                      </a:cubicBezTo>
                      <a:cubicBezTo>
                        <a:pt x="16" y="38"/>
                        <a:pt x="16" y="38"/>
                        <a:pt x="16" y="38"/>
                      </a:cubicBezTo>
                      <a:cubicBezTo>
                        <a:pt x="16" y="38"/>
                        <a:pt x="16" y="38"/>
                        <a:pt x="16" y="38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1" y="37"/>
                        <a:pt x="21" y="37"/>
                        <a:pt x="21" y="37"/>
                      </a:cubicBezTo>
                      <a:cubicBezTo>
                        <a:pt x="22" y="37"/>
                        <a:pt x="22" y="37"/>
                        <a:pt x="22" y="37"/>
                      </a:cubicBezTo>
                      <a:cubicBezTo>
                        <a:pt x="23" y="37"/>
                        <a:pt x="23" y="37"/>
                        <a:pt x="23" y="37"/>
                      </a:cubicBezTo>
                      <a:cubicBezTo>
                        <a:pt x="24" y="37"/>
                        <a:pt x="24" y="37"/>
                        <a:pt x="24" y="37"/>
                      </a:cubicBezTo>
                      <a:cubicBezTo>
                        <a:pt x="25" y="37"/>
                        <a:pt x="25" y="37"/>
                        <a:pt x="25" y="37"/>
                      </a:cubicBezTo>
                      <a:cubicBezTo>
                        <a:pt x="27" y="36"/>
                        <a:pt x="27" y="36"/>
                        <a:pt x="27" y="36"/>
                      </a:cubicBezTo>
                      <a:cubicBezTo>
                        <a:pt x="28" y="36"/>
                        <a:pt x="28" y="36"/>
                        <a:pt x="28" y="36"/>
                      </a:cubicBez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4" y="35"/>
                        <a:pt x="35" y="35"/>
                        <a:pt x="36" y="35"/>
                      </a:cubicBezTo>
                      <a:cubicBezTo>
                        <a:pt x="36" y="35"/>
                        <a:pt x="36" y="35"/>
                        <a:pt x="36" y="35"/>
                      </a:cubicBezTo>
                      <a:cubicBezTo>
                        <a:pt x="39" y="35"/>
                        <a:pt x="41" y="34"/>
                        <a:pt x="4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9"/>
                        <a:pt x="0" y="39"/>
                        <a:pt x="0" y="39"/>
                      </a:cubicBezTo>
                      <a:lnTo>
                        <a:pt x="2" y="38"/>
                      </a:lnTo>
                      <a:close/>
                    </a:path>
                  </a:pathLst>
                </a:custGeom>
                <a:solidFill>
                  <a:srgbClr val="FF8C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11" name="Rectangle 79">
                  <a:extLst>
                    <a:ext uri="{FF2B5EF4-FFF2-40B4-BE49-F238E27FC236}">
                      <a16:creationId xmlns:a16="http://schemas.microsoft.com/office/drawing/2014/main" id="{59224F2C-C72B-4643-88C2-98E63EAD4E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5351" y="3856038"/>
                  <a:ext cx="122238" cy="119063"/>
                </a:xfrm>
                <a:prstGeom prst="rect">
                  <a:avLst/>
                </a:prstGeom>
                <a:solidFill>
                  <a:srgbClr val="FF8C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12" name="Rectangle 80">
                  <a:extLst>
                    <a:ext uri="{FF2B5EF4-FFF2-40B4-BE49-F238E27FC236}">
                      <a16:creationId xmlns:a16="http://schemas.microsoft.com/office/drawing/2014/main" id="{82369D76-DB60-433E-9B34-3AE3E9D3EC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5351" y="4059238"/>
                  <a:ext cx="122238" cy="120650"/>
                </a:xfrm>
                <a:prstGeom prst="rect">
                  <a:avLst/>
                </a:prstGeom>
                <a:solidFill>
                  <a:srgbClr val="FF8C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13" name="Freeform 81">
                  <a:extLst>
                    <a:ext uri="{FF2B5EF4-FFF2-40B4-BE49-F238E27FC236}">
                      <a16:creationId xmlns:a16="http://schemas.microsoft.com/office/drawing/2014/main" id="{C34CB972-E641-4BB3-84F5-FCBC31E995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5351" y="4264026"/>
                  <a:ext cx="122238" cy="104775"/>
                </a:xfrm>
                <a:custGeom>
                  <a:avLst/>
                  <a:gdLst>
                    <a:gd name="T0" fmla="*/ 0 w 45"/>
                    <a:gd name="T1" fmla="*/ 34 h 39"/>
                    <a:gd name="T2" fmla="*/ 1 w 45"/>
                    <a:gd name="T3" fmla="*/ 34 h 39"/>
                    <a:gd name="T4" fmla="*/ 1 w 45"/>
                    <a:gd name="T5" fmla="*/ 34 h 39"/>
                    <a:gd name="T6" fmla="*/ 1 w 45"/>
                    <a:gd name="T7" fmla="*/ 34 h 39"/>
                    <a:gd name="T8" fmla="*/ 1 w 45"/>
                    <a:gd name="T9" fmla="*/ 34 h 39"/>
                    <a:gd name="T10" fmla="*/ 4 w 45"/>
                    <a:gd name="T11" fmla="*/ 34 h 39"/>
                    <a:gd name="T12" fmla="*/ 4 w 45"/>
                    <a:gd name="T13" fmla="*/ 34 h 39"/>
                    <a:gd name="T14" fmla="*/ 4 w 45"/>
                    <a:gd name="T15" fmla="*/ 34 h 39"/>
                    <a:gd name="T16" fmla="*/ 6 w 45"/>
                    <a:gd name="T17" fmla="*/ 35 h 39"/>
                    <a:gd name="T18" fmla="*/ 6 w 45"/>
                    <a:gd name="T19" fmla="*/ 35 h 39"/>
                    <a:gd name="T20" fmla="*/ 7 w 45"/>
                    <a:gd name="T21" fmla="*/ 35 h 39"/>
                    <a:gd name="T22" fmla="*/ 9 w 45"/>
                    <a:gd name="T23" fmla="*/ 35 h 39"/>
                    <a:gd name="T24" fmla="*/ 9 w 45"/>
                    <a:gd name="T25" fmla="*/ 35 h 39"/>
                    <a:gd name="T26" fmla="*/ 9 w 45"/>
                    <a:gd name="T27" fmla="*/ 35 h 39"/>
                    <a:gd name="T28" fmla="*/ 11 w 45"/>
                    <a:gd name="T29" fmla="*/ 36 h 39"/>
                    <a:gd name="T30" fmla="*/ 12 w 45"/>
                    <a:gd name="T31" fmla="*/ 36 h 39"/>
                    <a:gd name="T32" fmla="*/ 12 w 45"/>
                    <a:gd name="T33" fmla="*/ 36 h 39"/>
                    <a:gd name="T34" fmla="*/ 14 w 45"/>
                    <a:gd name="T35" fmla="*/ 36 h 39"/>
                    <a:gd name="T36" fmla="*/ 15 w 45"/>
                    <a:gd name="T37" fmla="*/ 36 h 39"/>
                    <a:gd name="T38" fmla="*/ 16 w 45"/>
                    <a:gd name="T39" fmla="*/ 36 h 39"/>
                    <a:gd name="T40" fmla="*/ 17 w 45"/>
                    <a:gd name="T41" fmla="*/ 36 h 39"/>
                    <a:gd name="T42" fmla="*/ 18 w 45"/>
                    <a:gd name="T43" fmla="*/ 36 h 39"/>
                    <a:gd name="T44" fmla="*/ 18 w 45"/>
                    <a:gd name="T45" fmla="*/ 36 h 39"/>
                    <a:gd name="T46" fmla="*/ 19 w 45"/>
                    <a:gd name="T47" fmla="*/ 37 h 39"/>
                    <a:gd name="T48" fmla="*/ 19 w 45"/>
                    <a:gd name="T49" fmla="*/ 37 h 39"/>
                    <a:gd name="T50" fmla="*/ 20 w 45"/>
                    <a:gd name="T51" fmla="*/ 37 h 39"/>
                    <a:gd name="T52" fmla="*/ 21 w 45"/>
                    <a:gd name="T53" fmla="*/ 37 h 39"/>
                    <a:gd name="T54" fmla="*/ 22 w 45"/>
                    <a:gd name="T55" fmla="*/ 37 h 39"/>
                    <a:gd name="T56" fmla="*/ 23 w 45"/>
                    <a:gd name="T57" fmla="*/ 37 h 39"/>
                    <a:gd name="T58" fmla="*/ 23 w 45"/>
                    <a:gd name="T59" fmla="*/ 37 h 39"/>
                    <a:gd name="T60" fmla="*/ 24 w 45"/>
                    <a:gd name="T61" fmla="*/ 37 h 39"/>
                    <a:gd name="T62" fmla="*/ 24 w 45"/>
                    <a:gd name="T63" fmla="*/ 37 h 39"/>
                    <a:gd name="T64" fmla="*/ 26 w 45"/>
                    <a:gd name="T65" fmla="*/ 37 h 39"/>
                    <a:gd name="T66" fmla="*/ 27 w 45"/>
                    <a:gd name="T67" fmla="*/ 37 h 39"/>
                    <a:gd name="T68" fmla="*/ 45 w 45"/>
                    <a:gd name="T69" fmla="*/ 39 h 39"/>
                    <a:gd name="T70" fmla="*/ 45 w 45"/>
                    <a:gd name="T71" fmla="*/ 0 h 39"/>
                    <a:gd name="T72" fmla="*/ 0 w 45"/>
                    <a:gd name="T73" fmla="*/ 0 h 39"/>
                    <a:gd name="T74" fmla="*/ 0 w 45"/>
                    <a:gd name="T75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5" h="39">
                      <a:moveTo>
                        <a:pt x="0" y="34"/>
                      </a:moveTo>
                      <a:cubicBezTo>
                        <a:pt x="1" y="34"/>
                        <a:pt x="1" y="34"/>
                        <a:pt x="1" y="34"/>
                      </a:cubicBezTo>
                      <a:cubicBezTo>
                        <a:pt x="1" y="34"/>
                        <a:pt x="1" y="34"/>
                        <a:pt x="1" y="34"/>
                      </a:cubicBezTo>
                      <a:cubicBezTo>
                        <a:pt x="1" y="34"/>
                        <a:pt x="1" y="34"/>
                        <a:pt x="1" y="34"/>
                      </a:cubicBezTo>
                      <a:cubicBezTo>
                        <a:pt x="1" y="34"/>
                        <a:pt x="1" y="34"/>
                        <a:pt x="1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6" y="35"/>
                        <a:pt x="6" y="35"/>
                        <a:pt x="6" y="35"/>
                      </a:cubicBezTo>
                      <a:cubicBezTo>
                        <a:pt x="6" y="35"/>
                        <a:pt x="6" y="35"/>
                        <a:pt x="6" y="35"/>
                      </a:cubicBezTo>
                      <a:cubicBezTo>
                        <a:pt x="7" y="35"/>
                        <a:pt x="7" y="35"/>
                        <a:pt x="7" y="35"/>
                      </a:cubicBezTo>
                      <a:cubicBezTo>
                        <a:pt x="9" y="35"/>
                        <a:pt x="9" y="35"/>
                        <a:pt x="9" y="35"/>
                      </a:cubicBezTo>
                      <a:cubicBezTo>
                        <a:pt x="9" y="35"/>
                        <a:pt x="9" y="35"/>
                        <a:pt x="9" y="35"/>
                      </a:cubicBezTo>
                      <a:cubicBezTo>
                        <a:pt x="9" y="35"/>
                        <a:pt x="9" y="35"/>
                        <a:pt x="9" y="35"/>
                      </a:cubicBezTo>
                      <a:cubicBezTo>
                        <a:pt x="11" y="36"/>
                        <a:pt x="11" y="36"/>
                        <a:pt x="11" y="36"/>
                      </a:cubicBez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5" y="36"/>
                        <a:pt x="15" y="36"/>
                        <a:pt x="15" y="36"/>
                      </a:cubicBezTo>
                      <a:cubicBezTo>
                        <a:pt x="16" y="36"/>
                        <a:pt x="16" y="36"/>
                        <a:pt x="16" y="36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1" y="37"/>
                        <a:pt x="21" y="37"/>
                        <a:pt x="21" y="37"/>
                      </a:cubicBezTo>
                      <a:cubicBezTo>
                        <a:pt x="22" y="37"/>
                        <a:pt x="22" y="37"/>
                        <a:pt x="22" y="37"/>
                      </a:cubicBezTo>
                      <a:cubicBezTo>
                        <a:pt x="23" y="37"/>
                        <a:pt x="23" y="37"/>
                        <a:pt x="23" y="37"/>
                      </a:cubicBezTo>
                      <a:cubicBezTo>
                        <a:pt x="23" y="37"/>
                        <a:pt x="23" y="37"/>
                        <a:pt x="23" y="37"/>
                      </a:cubicBezTo>
                      <a:cubicBezTo>
                        <a:pt x="24" y="37"/>
                        <a:pt x="24" y="37"/>
                        <a:pt x="24" y="37"/>
                      </a:cubicBezTo>
                      <a:cubicBezTo>
                        <a:pt x="24" y="37"/>
                        <a:pt x="24" y="37"/>
                        <a:pt x="24" y="37"/>
                      </a:cubicBezTo>
                      <a:cubicBezTo>
                        <a:pt x="26" y="37"/>
                        <a:pt x="26" y="37"/>
                        <a:pt x="26" y="37"/>
                      </a:cubicBezTo>
                      <a:cubicBezTo>
                        <a:pt x="27" y="37"/>
                        <a:pt x="27" y="37"/>
                        <a:pt x="27" y="37"/>
                      </a:cubicBezTo>
                      <a:cubicBezTo>
                        <a:pt x="33" y="38"/>
                        <a:pt x="39" y="38"/>
                        <a:pt x="45" y="39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FF8C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14" name="Rectangle 82">
                  <a:extLst>
                    <a:ext uri="{FF2B5EF4-FFF2-40B4-BE49-F238E27FC236}">
                      <a16:creationId xmlns:a16="http://schemas.microsoft.com/office/drawing/2014/main" id="{6CBEC547-5F43-4B05-B5F3-C8274D554F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2151" y="3856038"/>
                  <a:ext cx="122238" cy="119063"/>
                </a:xfrm>
                <a:prstGeom prst="rect">
                  <a:avLst/>
                </a:prstGeom>
                <a:solidFill>
                  <a:srgbClr val="FF8C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15" name="Rectangle 83">
                  <a:extLst>
                    <a:ext uri="{FF2B5EF4-FFF2-40B4-BE49-F238E27FC236}">
                      <a16:creationId xmlns:a16="http://schemas.microsoft.com/office/drawing/2014/main" id="{43F74845-E431-404B-BB29-D7E53C7479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2151" y="4059238"/>
                  <a:ext cx="122238" cy="120650"/>
                </a:xfrm>
                <a:prstGeom prst="rect">
                  <a:avLst/>
                </a:prstGeom>
                <a:solidFill>
                  <a:srgbClr val="FF8C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16" name="Freeform 84">
                  <a:extLst>
                    <a:ext uri="{FF2B5EF4-FFF2-40B4-BE49-F238E27FC236}">
                      <a16:creationId xmlns:a16="http://schemas.microsoft.com/office/drawing/2014/main" id="{3521C799-232E-4D30-8E12-D61D66366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32151" y="4264026"/>
                  <a:ext cx="122238" cy="73025"/>
                </a:xfrm>
                <a:custGeom>
                  <a:avLst/>
                  <a:gdLst>
                    <a:gd name="T0" fmla="*/ 3 w 77"/>
                    <a:gd name="T1" fmla="*/ 22 h 46"/>
                    <a:gd name="T2" fmla="*/ 7 w 77"/>
                    <a:gd name="T3" fmla="*/ 24 h 46"/>
                    <a:gd name="T4" fmla="*/ 7 w 77"/>
                    <a:gd name="T5" fmla="*/ 24 h 46"/>
                    <a:gd name="T6" fmla="*/ 10 w 77"/>
                    <a:gd name="T7" fmla="*/ 25 h 46"/>
                    <a:gd name="T8" fmla="*/ 12 w 77"/>
                    <a:gd name="T9" fmla="*/ 25 h 46"/>
                    <a:gd name="T10" fmla="*/ 14 w 77"/>
                    <a:gd name="T11" fmla="*/ 27 h 46"/>
                    <a:gd name="T12" fmla="*/ 17 w 77"/>
                    <a:gd name="T13" fmla="*/ 27 h 46"/>
                    <a:gd name="T14" fmla="*/ 19 w 77"/>
                    <a:gd name="T15" fmla="*/ 29 h 46"/>
                    <a:gd name="T16" fmla="*/ 22 w 77"/>
                    <a:gd name="T17" fmla="*/ 30 h 46"/>
                    <a:gd name="T18" fmla="*/ 26 w 77"/>
                    <a:gd name="T19" fmla="*/ 30 h 46"/>
                    <a:gd name="T20" fmla="*/ 29 w 77"/>
                    <a:gd name="T21" fmla="*/ 32 h 46"/>
                    <a:gd name="T22" fmla="*/ 31 w 77"/>
                    <a:gd name="T23" fmla="*/ 32 h 46"/>
                    <a:gd name="T24" fmla="*/ 33 w 77"/>
                    <a:gd name="T25" fmla="*/ 34 h 46"/>
                    <a:gd name="T26" fmla="*/ 34 w 77"/>
                    <a:gd name="T27" fmla="*/ 34 h 46"/>
                    <a:gd name="T28" fmla="*/ 36 w 77"/>
                    <a:gd name="T29" fmla="*/ 36 h 46"/>
                    <a:gd name="T30" fmla="*/ 39 w 77"/>
                    <a:gd name="T31" fmla="*/ 36 h 46"/>
                    <a:gd name="T32" fmla="*/ 39 w 77"/>
                    <a:gd name="T33" fmla="*/ 36 h 46"/>
                    <a:gd name="T34" fmla="*/ 41 w 77"/>
                    <a:gd name="T35" fmla="*/ 36 h 46"/>
                    <a:gd name="T36" fmla="*/ 46 w 77"/>
                    <a:gd name="T37" fmla="*/ 37 h 46"/>
                    <a:gd name="T38" fmla="*/ 48 w 77"/>
                    <a:gd name="T39" fmla="*/ 39 h 46"/>
                    <a:gd name="T40" fmla="*/ 50 w 77"/>
                    <a:gd name="T41" fmla="*/ 39 h 46"/>
                    <a:gd name="T42" fmla="*/ 51 w 77"/>
                    <a:gd name="T43" fmla="*/ 39 h 46"/>
                    <a:gd name="T44" fmla="*/ 55 w 77"/>
                    <a:gd name="T45" fmla="*/ 41 h 46"/>
                    <a:gd name="T46" fmla="*/ 58 w 77"/>
                    <a:gd name="T47" fmla="*/ 41 h 46"/>
                    <a:gd name="T48" fmla="*/ 60 w 77"/>
                    <a:gd name="T49" fmla="*/ 42 h 46"/>
                    <a:gd name="T50" fmla="*/ 65 w 77"/>
                    <a:gd name="T51" fmla="*/ 42 h 46"/>
                    <a:gd name="T52" fmla="*/ 67 w 77"/>
                    <a:gd name="T53" fmla="*/ 44 h 46"/>
                    <a:gd name="T54" fmla="*/ 68 w 77"/>
                    <a:gd name="T55" fmla="*/ 44 h 46"/>
                    <a:gd name="T56" fmla="*/ 70 w 77"/>
                    <a:gd name="T57" fmla="*/ 44 h 46"/>
                    <a:gd name="T58" fmla="*/ 72 w 77"/>
                    <a:gd name="T59" fmla="*/ 46 h 46"/>
                    <a:gd name="T60" fmla="*/ 74 w 77"/>
                    <a:gd name="T61" fmla="*/ 46 h 46"/>
                    <a:gd name="T62" fmla="*/ 77 w 77"/>
                    <a:gd name="T63" fmla="*/ 0 h 46"/>
                    <a:gd name="T64" fmla="*/ 0 w 77"/>
                    <a:gd name="T65" fmla="*/ 2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7" h="46">
                      <a:moveTo>
                        <a:pt x="2" y="22"/>
                      </a:moveTo>
                      <a:lnTo>
                        <a:pt x="3" y="22"/>
                      </a:lnTo>
                      <a:lnTo>
                        <a:pt x="3" y="24"/>
                      </a:lnTo>
                      <a:lnTo>
                        <a:pt x="7" y="24"/>
                      </a:lnTo>
                      <a:lnTo>
                        <a:pt x="7" y="24"/>
                      </a:lnTo>
                      <a:lnTo>
                        <a:pt x="7" y="24"/>
                      </a:lnTo>
                      <a:lnTo>
                        <a:pt x="10" y="25"/>
                      </a:lnTo>
                      <a:lnTo>
                        <a:pt x="10" y="25"/>
                      </a:lnTo>
                      <a:lnTo>
                        <a:pt x="12" y="25"/>
                      </a:lnTo>
                      <a:lnTo>
                        <a:pt x="12" y="25"/>
                      </a:lnTo>
                      <a:lnTo>
                        <a:pt x="14" y="27"/>
                      </a:lnTo>
                      <a:lnTo>
                        <a:pt x="14" y="27"/>
                      </a:lnTo>
                      <a:lnTo>
                        <a:pt x="15" y="27"/>
                      </a:lnTo>
                      <a:lnTo>
                        <a:pt x="17" y="27"/>
                      </a:lnTo>
                      <a:lnTo>
                        <a:pt x="19" y="29"/>
                      </a:lnTo>
                      <a:lnTo>
                        <a:pt x="19" y="29"/>
                      </a:lnTo>
                      <a:lnTo>
                        <a:pt x="21" y="29"/>
                      </a:lnTo>
                      <a:lnTo>
                        <a:pt x="22" y="30"/>
                      </a:lnTo>
                      <a:lnTo>
                        <a:pt x="26" y="30"/>
                      </a:lnTo>
                      <a:lnTo>
                        <a:pt x="26" y="30"/>
                      </a:lnTo>
                      <a:lnTo>
                        <a:pt x="27" y="32"/>
                      </a:lnTo>
                      <a:lnTo>
                        <a:pt x="29" y="32"/>
                      </a:lnTo>
                      <a:lnTo>
                        <a:pt x="29" y="32"/>
                      </a:lnTo>
                      <a:lnTo>
                        <a:pt x="31" y="32"/>
                      </a:lnTo>
                      <a:lnTo>
                        <a:pt x="33" y="34"/>
                      </a:lnTo>
                      <a:lnTo>
                        <a:pt x="33" y="34"/>
                      </a:lnTo>
                      <a:lnTo>
                        <a:pt x="33" y="34"/>
                      </a:lnTo>
                      <a:lnTo>
                        <a:pt x="34" y="34"/>
                      </a:lnTo>
                      <a:lnTo>
                        <a:pt x="36" y="34"/>
                      </a:lnTo>
                      <a:lnTo>
                        <a:pt x="36" y="36"/>
                      </a:lnTo>
                      <a:lnTo>
                        <a:pt x="38" y="36"/>
                      </a:lnTo>
                      <a:lnTo>
                        <a:pt x="39" y="36"/>
                      </a:lnTo>
                      <a:lnTo>
                        <a:pt x="39" y="36"/>
                      </a:lnTo>
                      <a:lnTo>
                        <a:pt x="39" y="36"/>
                      </a:lnTo>
                      <a:lnTo>
                        <a:pt x="41" y="36"/>
                      </a:lnTo>
                      <a:lnTo>
                        <a:pt x="41" y="36"/>
                      </a:lnTo>
                      <a:lnTo>
                        <a:pt x="43" y="37"/>
                      </a:lnTo>
                      <a:lnTo>
                        <a:pt x="46" y="37"/>
                      </a:lnTo>
                      <a:lnTo>
                        <a:pt x="48" y="39"/>
                      </a:lnTo>
                      <a:lnTo>
                        <a:pt x="48" y="39"/>
                      </a:lnTo>
                      <a:lnTo>
                        <a:pt x="48" y="39"/>
                      </a:lnTo>
                      <a:lnTo>
                        <a:pt x="50" y="39"/>
                      </a:lnTo>
                      <a:lnTo>
                        <a:pt x="50" y="39"/>
                      </a:lnTo>
                      <a:lnTo>
                        <a:pt x="51" y="39"/>
                      </a:lnTo>
                      <a:lnTo>
                        <a:pt x="55" y="41"/>
                      </a:lnTo>
                      <a:lnTo>
                        <a:pt x="55" y="41"/>
                      </a:lnTo>
                      <a:lnTo>
                        <a:pt x="56" y="41"/>
                      </a:lnTo>
                      <a:lnTo>
                        <a:pt x="58" y="41"/>
                      </a:lnTo>
                      <a:lnTo>
                        <a:pt x="60" y="42"/>
                      </a:lnTo>
                      <a:lnTo>
                        <a:pt x="60" y="42"/>
                      </a:lnTo>
                      <a:lnTo>
                        <a:pt x="63" y="42"/>
                      </a:lnTo>
                      <a:lnTo>
                        <a:pt x="65" y="42"/>
                      </a:lnTo>
                      <a:lnTo>
                        <a:pt x="65" y="44"/>
                      </a:lnTo>
                      <a:lnTo>
                        <a:pt x="67" y="44"/>
                      </a:lnTo>
                      <a:lnTo>
                        <a:pt x="68" y="44"/>
                      </a:lnTo>
                      <a:lnTo>
                        <a:pt x="68" y="44"/>
                      </a:lnTo>
                      <a:lnTo>
                        <a:pt x="68" y="44"/>
                      </a:lnTo>
                      <a:lnTo>
                        <a:pt x="70" y="44"/>
                      </a:lnTo>
                      <a:lnTo>
                        <a:pt x="72" y="46"/>
                      </a:lnTo>
                      <a:lnTo>
                        <a:pt x="72" y="46"/>
                      </a:lnTo>
                      <a:lnTo>
                        <a:pt x="72" y="46"/>
                      </a:lnTo>
                      <a:lnTo>
                        <a:pt x="74" y="46"/>
                      </a:lnTo>
                      <a:lnTo>
                        <a:pt x="77" y="46"/>
                      </a:lnTo>
                      <a:lnTo>
                        <a:pt x="77" y="0"/>
                      </a:lnTo>
                      <a:lnTo>
                        <a:pt x="0" y="0"/>
                      </a:lnTo>
                      <a:lnTo>
                        <a:pt x="0" y="22"/>
                      </a:lnTo>
                      <a:lnTo>
                        <a:pt x="2" y="22"/>
                      </a:lnTo>
                      <a:close/>
                    </a:path>
                  </a:pathLst>
                </a:custGeom>
                <a:solidFill>
                  <a:srgbClr val="FF8C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17" name="Freeform 85">
                  <a:extLst>
                    <a:ext uri="{FF2B5EF4-FFF2-40B4-BE49-F238E27FC236}">
                      <a16:creationId xmlns:a16="http://schemas.microsoft.com/office/drawing/2014/main" id="{05138431-E345-40B2-881E-584841ECED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1026" y="3924301"/>
                  <a:ext cx="26988" cy="50800"/>
                </a:xfrm>
                <a:custGeom>
                  <a:avLst/>
                  <a:gdLst>
                    <a:gd name="T0" fmla="*/ 17 w 17"/>
                    <a:gd name="T1" fmla="*/ 0 h 32"/>
                    <a:gd name="T2" fmla="*/ 17 w 17"/>
                    <a:gd name="T3" fmla="*/ 2 h 32"/>
                    <a:gd name="T4" fmla="*/ 17 w 17"/>
                    <a:gd name="T5" fmla="*/ 2 h 32"/>
                    <a:gd name="T6" fmla="*/ 17 w 17"/>
                    <a:gd name="T7" fmla="*/ 2 h 32"/>
                    <a:gd name="T8" fmla="*/ 17 w 17"/>
                    <a:gd name="T9" fmla="*/ 3 h 32"/>
                    <a:gd name="T10" fmla="*/ 15 w 17"/>
                    <a:gd name="T11" fmla="*/ 3 h 32"/>
                    <a:gd name="T12" fmla="*/ 15 w 17"/>
                    <a:gd name="T13" fmla="*/ 5 h 32"/>
                    <a:gd name="T14" fmla="*/ 15 w 17"/>
                    <a:gd name="T15" fmla="*/ 5 h 32"/>
                    <a:gd name="T16" fmla="*/ 14 w 17"/>
                    <a:gd name="T17" fmla="*/ 7 h 32"/>
                    <a:gd name="T18" fmla="*/ 14 w 17"/>
                    <a:gd name="T19" fmla="*/ 7 h 32"/>
                    <a:gd name="T20" fmla="*/ 14 w 17"/>
                    <a:gd name="T21" fmla="*/ 7 h 32"/>
                    <a:gd name="T22" fmla="*/ 14 w 17"/>
                    <a:gd name="T23" fmla="*/ 8 h 32"/>
                    <a:gd name="T24" fmla="*/ 12 w 17"/>
                    <a:gd name="T25" fmla="*/ 10 h 32"/>
                    <a:gd name="T26" fmla="*/ 12 w 17"/>
                    <a:gd name="T27" fmla="*/ 10 h 32"/>
                    <a:gd name="T28" fmla="*/ 12 w 17"/>
                    <a:gd name="T29" fmla="*/ 12 h 32"/>
                    <a:gd name="T30" fmla="*/ 10 w 17"/>
                    <a:gd name="T31" fmla="*/ 13 h 32"/>
                    <a:gd name="T32" fmla="*/ 10 w 17"/>
                    <a:gd name="T33" fmla="*/ 13 h 32"/>
                    <a:gd name="T34" fmla="*/ 10 w 17"/>
                    <a:gd name="T35" fmla="*/ 13 h 32"/>
                    <a:gd name="T36" fmla="*/ 10 w 17"/>
                    <a:gd name="T37" fmla="*/ 13 h 32"/>
                    <a:gd name="T38" fmla="*/ 8 w 17"/>
                    <a:gd name="T39" fmla="*/ 15 h 32"/>
                    <a:gd name="T40" fmla="*/ 8 w 17"/>
                    <a:gd name="T41" fmla="*/ 15 h 32"/>
                    <a:gd name="T42" fmla="*/ 8 w 17"/>
                    <a:gd name="T43" fmla="*/ 17 h 32"/>
                    <a:gd name="T44" fmla="*/ 8 w 17"/>
                    <a:gd name="T45" fmla="*/ 19 h 32"/>
                    <a:gd name="T46" fmla="*/ 7 w 17"/>
                    <a:gd name="T47" fmla="*/ 20 h 32"/>
                    <a:gd name="T48" fmla="*/ 7 w 17"/>
                    <a:gd name="T49" fmla="*/ 20 h 32"/>
                    <a:gd name="T50" fmla="*/ 7 w 17"/>
                    <a:gd name="T51" fmla="*/ 20 h 32"/>
                    <a:gd name="T52" fmla="*/ 7 w 17"/>
                    <a:gd name="T53" fmla="*/ 20 h 32"/>
                    <a:gd name="T54" fmla="*/ 5 w 17"/>
                    <a:gd name="T55" fmla="*/ 24 h 32"/>
                    <a:gd name="T56" fmla="*/ 5 w 17"/>
                    <a:gd name="T57" fmla="*/ 24 h 32"/>
                    <a:gd name="T58" fmla="*/ 3 w 17"/>
                    <a:gd name="T59" fmla="*/ 25 h 32"/>
                    <a:gd name="T60" fmla="*/ 3 w 17"/>
                    <a:gd name="T61" fmla="*/ 27 h 32"/>
                    <a:gd name="T62" fmla="*/ 2 w 17"/>
                    <a:gd name="T63" fmla="*/ 29 h 32"/>
                    <a:gd name="T64" fmla="*/ 2 w 17"/>
                    <a:gd name="T65" fmla="*/ 31 h 32"/>
                    <a:gd name="T66" fmla="*/ 2 w 17"/>
                    <a:gd name="T67" fmla="*/ 31 h 32"/>
                    <a:gd name="T68" fmla="*/ 0 w 17"/>
                    <a:gd name="T69" fmla="*/ 32 h 32"/>
                    <a:gd name="T70" fmla="*/ 17 w 17"/>
                    <a:gd name="T71" fmla="*/ 32 h 32"/>
                    <a:gd name="T72" fmla="*/ 17 w 17"/>
                    <a:gd name="T7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2">
                      <a:moveTo>
                        <a:pt x="17" y="0"/>
                      </a:moveTo>
                      <a:lnTo>
                        <a:pt x="17" y="2"/>
                      </a:lnTo>
                      <a:lnTo>
                        <a:pt x="17" y="2"/>
                      </a:lnTo>
                      <a:lnTo>
                        <a:pt x="17" y="2"/>
                      </a:lnTo>
                      <a:lnTo>
                        <a:pt x="17" y="3"/>
                      </a:lnTo>
                      <a:lnTo>
                        <a:pt x="15" y="3"/>
                      </a:lnTo>
                      <a:lnTo>
                        <a:pt x="15" y="5"/>
                      </a:lnTo>
                      <a:lnTo>
                        <a:pt x="15" y="5"/>
                      </a:lnTo>
                      <a:lnTo>
                        <a:pt x="14" y="7"/>
                      </a:lnTo>
                      <a:lnTo>
                        <a:pt x="14" y="7"/>
                      </a:lnTo>
                      <a:lnTo>
                        <a:pt x="14" y="7"/>
                      </a:lnTo>
                      <a:lnTo>
                        <a:pt x="14" y="8"/>
                      </a:lnTo>
                      <a:lnTo>
                        <a:pt x="12" y="10"/>
                      </a:lnTo>
                      <a:lnTo>
                        <a:pt x="12" y="10"/>
                      </a:lnTo>
                      <a:lnTo>
                        <a:pt x="12" y="12"/>
                      </a:lnTo>
                      <a:lnTo>
                        <a:pt x="10" y="13"/>
                      </a:lnTo>
                      <a:lnTo>
                        <a:pt x="10" y="13"/>
                      </a:lnTo>
                      <a:lnTo>
                        <a:pt x="10" y="13"/>
                      </a:lnTo>
                      <a:lnTo>
                        <a:pt x="10" y="13"/>
                      </a:lnTo>
                      <a:lnTo>
                        <a:pt x="8" y="15"/>
                      </a:lnTo>
                      <a:lnTo>
                        <a:pt x="8" y="15"/>
                      </a:lnTo>
                      <a:lnTo>
                        <a:pt x="8" y="17"/>
                      </a:lnTo>
                      <a:lnTo>
                        <a:pt x="8" y="19"/>
                      </a:lnTo>
                      <a:lnTo>
                        <a:pt x="7" y="20"/>
                      </a:lnTo>
                      <a:lnTo>
                        <a:pt x="7" y="20"/>
                      </a:lnTo>
                      <a:lnTo>
                        <a:pt x="7" y="20"/>
                      </a:lnTo>
                      <a:lnTo>
                        <a:pt x="7" y="20"/>
                      </a:lnTo>
                      <a:lnTo>
                        <a:pt x="5" y="24"/>
                      </a:lnTo>
                      <a:lnTo>
                        <a:pt x="5" y="24"/>
                      </a:lnTo>
                      <a:lnTo>
                        <a:pt x="3" y="25"/>
                      </a:lnTo>
                      <a:lnTo>
                        <a:pt x="3" y="27"/>
                      </a:lnTo>
                      <a:lnTo>
                        <a:pt x="2" y="29"/>
                      </a:lnTo>
                      <a:lnTo>
                        <a:pt x="2" y="31"/>
                      </a:lnTo>
                      <a:lnTo>
                        <a:pt x="2" y="31"/>
                      </a:lnTo>
                      <a:lnTo>
                        <a:pt x="0" y="32"/>
                      </a:lnTo>
                      <a:lnTo>
                        <a:pt x="17" y="3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8C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18" name="Freeform 86">
                  <a:extLst>
                    <a:ext uri="{FF2B5EF4-FFF2-40B4-BE49-F238E27FC236}">
                      <a16:creationId xmlns:a16="http://schemas.microsoft.com/office/drawing/2014/main" id="{2E6A33E3-68A5-4B40-800A-184FF403F9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4826" y="4059238"/>
                  <a:ext cx="103188" cy="120650"/>
                </a:xfrm>
                <a:custGeom>
                  <a:avLst/>
                  <a:gdLst>
                    <a:gd name="T0" fmla="*/ 26 w 65"/>
                    <a:gd name="T1" fmla="*/ 0 h 76"/>
                    <a:gd name="T2" fmla="*/ 26 w 65"/>
                    <a:gd name="T3" fmla="*/ 2 h 76"/>
                    <a:gd name="T4" fmla="*/ 26 w 65"/>
                    <a:gd name="T5" fmla="*/ 4 h 76"/>
                    <a:gd name="T6" fmla="*/ 24 w 65"/>
                    <a:gd name="T7" fmla="*/ 5 h 76"/>
                    <a:gd name="T8" fmla="*/ 24 w 65"/>
                    <a:gd name="T9" fmla="*/ 7 h 76"/>
                    <a:gd name="T10" fmla="*/ 24 w 65"/>
                    <a:gd name="T11" fmla="*/ 9 h 76"/>
                    <a:gd name="T12" fmla="*/ 22 w 65"/>
                    <a:gd name="T13" fmla="*/ 11 h 76"/>
                    <a:gd name="T14" fmla="*/ 22 w 65"/>
                    <a:gd name="T15" fmla="*/ 12 h 76"/>
                    <a:gd name="T16" fmla="*/ 22 w 65"/>
                    <a:gd name="T17" fmla="*/ 14 h 76"/>
                    <a:gd name="T18" fmla="*/ 20 w 65"/>
                    <a:gd name="T19" fmla="*/ 16 h 76"/>
                    <a:gd name="T20" fmla="*/ 20 w 65"/>
                    <a:gd name="T21" fmla="*/ 17 h 76"/>
                    <a:gd name="T22" fmla="*/ 19 w 65"/>
                    <a:gd name="T23" fmla="*/ 19 h 76"/>
                    <a:gd name="T24" fmla="*/ 19 w 65"/>
                    <a:gd name="T25" fmla="*/ 21 h 76"/>
                    <a:gd name="T26" fmla="*/ 19 w 65"/>
                    <a:gd name="T27" fmla="*/ 23 h 76"/>
                    <a:gd name="T28" fmla="*/ 17 w 65"/>
                    <a:gd name="T29" fmla="*/ 24 h 76"/>
                    <a:gd name="T30" fmla="*/ 17 w 65"/>
                    <a:gd name="T31" fmla="*/ 26 h 76"/>
                    <a:gd name="T32" fmla="*/ 17 w 65"/>
                    <a:gd name="T33" fmla="*/ 28 h 76"/>
                    <a:gd name="T34" fmla="*/ 15 w 65"/>
                    <a:gd name="T35" fmla="*/ 29 h 76"/>
                    <a:gd name="T36" fmla="*/ 15 w 65"/>
                    <a:gd name="T37" fmla="*/ 31 h 76"/>
                    <a:gd name="T38" fmla="*/ 14 w 65"/>
                    <a:gd name="T39" fmla="*/ 33 h 76"/>
                    <a:gd name="T40" fmla="*/ 14 w 65"/>
                    <a:gd name="T41" fmla="*/ 35 h 76"/>
                    <a:gd name="T42" fmla="*/ 14 w 65"/>
                    <a:gd name="T43" fmla="*/ 36 h 76"/>
                    <a:gd name="T44" fmla="*/ 12 w 65"/>
                    <a:gd name="T45" fmla="*/ 38 h 76"/>
                    <a:gd name="T46" fmla="*/ 12 w 65"/>
                    <a:gd name="T47" fmla="*/ 40 h 76"/>
                    <a:gd name="T48" fmla="*/ 12 w 65"/>
                    <a:gd name="T49" fmla="*/ 41 h 76"/>
                    <a:gd name="T50" fmla="*/ 10 w 65"/>
                    <a:gd name="T51" fmla="*/ 43 h 76"/>
                    <a:gd name="T52" fmla="*/ 10 w 65"/>
                    <a:gd name="T53" fmla="*/ 45 h 76"/>
                    <a:gd name="T54" fmla="*/ 10 w 65"/>
                    <a:gd name="T55" fmla="*/ 47 h 76"/>
                    <a:gd name="T56" fmla="*/ 8 w 65"/>
                    <a:gd name="T57" fmla="*/ 48 h 76"/>
                    <a:gd name="T58" fmla="*/ 8 w 65"/>
                    <a:gd name="T59" fmla="*/ 50 h 76"/>
                    <a:gd name="T60" fmla="*/ 8 w 65"/>
                    <a:gd name="T61" fmla="*/ 52 h 76"/>
                    <a:gd name="T62" fmla="*/ 7 w 65"/>
                    <a:gd name="T63" fmla="*/ 57 h 76"/>
                    <a:gd name="T64" fmla="*/ 5 w 65"/>
                    <a:gd name="T65" fmla="*/ 59 h 76"/>
                    <a:gd name="T66" fmla="*/ 5 w 65"/>
                    <a:gd name="T67" fmla="*/ 60 h 76"/>
                    <a:gd name="T68" fmla="*/ 3 w 65"/>
                    <a:gd name="T69" fmla="*/ 62 h 76"/>
                    <a:gd name="T70" fmla="*/ 3 w 65"/>
                    <a:gd name="T71" fmla="*/ 64 h 76"/>
                    <a:gd name="T72" fmla="*/ 3 w 65"/>
                    <a:gd name="T73" fmla="*/ 65 h 76"/>
                    <a:gd name="T74" fmla="*/ 2 w 65"/>
                    <a:gd name="T75" fmla="*/ 67 h 76"/>
                    <a:gd name="T76" fmla="*/ 2 w 65"/>
                    <a:gd name="T77" fmla="*/ 69 h 76"/>
                    <a:gd name="T78" fmla="*/ 2 w 65"/>
                    <a:gd name="T79" fmla="*/ 71 h 76"/>
                    <a:gd name="T80" fmla="*/ 0 w 65"/>
                    <a:gd name="T81" fmla="*/ 72 h 76"/>
                    <a:gd name="T82" fmla="*/ 0 w 65"/>
                    <a:gd name="T83" fmla="*/ 74 h 76"/>
                    <a:gd name="T84" fmla="*/ 0 w 65"/>
                    <a:gd name="T85" fmla="*/ 76 h 76"/>
                    <a:gd name="T86" fmla="*/ 65 w 65"/>
                    <a:gd name="T87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5" h="76">
                      <a:moveTo>
                        <a:pt x="27" y="0"/>
                      </a:moveTo>
                      <a:lnTo>
                        <a:pt x="26" y="0"/>
                      </a:lnTo>
                      <a:lnTo>
                        <a:pt x="26" y="2"/>
                      </a:lnTo>
                      <a:lnTo>
                        <a:pt x="26" y="2"/>
                      </a:lnTo>
                      <a:lnTo>
                        <a:pt x="26" y="4"/>
                      </a:lnTo>
                      <a:lnTo>
                        <a:pt x="26" y="4"/>
                      </a:lnTo>
                      <a:lnTo>
                        <a:pt x="24" y="5"/>
                      </a:lnTo>
                      <a:lnTo>
                        <a:pt x="24" y="5"/>
                      </a:lnTo>
                      <a:lnTo>
                        <a:pt x="24" y="7"/>
                      </a:lnTo>
                      <a:lnTo>
                        <a:pt x="24" y="7"/>
                      </a:lnTo>
                      <a:lnTo>
                        <a:pt x="24" y="9"/>
                      </a:lnTo>
                      <a:lnTo>
                        <a:pt x="24" y="9"/>
                      </a:lnTo>
                      <a:lnTo>
                        <a:pt x="22" y="11"/>
                      </a:lnTo>
                      <a:lnTo>
                        <a:pt x="22" y="11"/>
                      </a:lnTo>
                      <a:lnTo>
                        <a:pt x="22" y="11"/>
                      </a:lnTo>
                      <a:lnTo>
                        <a:pt x="22" y="12"/>
                      </a:lnTo>
                      <a:lnTo>
                        <a:pt x="22" y="14"/>
                      </a:lnTo>
                      <a:lnTo>
                        <a:pt x="22" y="14"/>
                      </a:lnTo>
                      <a:lnTo>
                        <a:pt x="20" y="14"/>
                      </a:lnTo>
                      <a:lnTo>
                        <a:pt x="20" y="16"/>
                      </a:lnTo>
                      <a:lnTo>
                        <a:pt x="20" y="16"/>
                      </a:lnTo>
                      <a:lnTo>
                        <a:pt x="20" y="17"/>
                      </a:lnTo>
                      <a:lnTo>
                        <a:pt x="20" y="17"/>
                      </a:lnTo>
                      <a:lnTo>
                        <a:pt x="19" y="19"/>
                      </a:lnTo>
                      <a:lnTo>
                        <a:pt x="19" y="21"/>
                      </a:lnTo>
                      <a:lnTo>
                        <a:pt x="19" y="21"/>
                      </a:lnTo>
                      <a:lnTo>
                        <a:pt x="19" y="23"/>
                      </a:lnTo>
                      <a:lnTo>
                        <a:pt x="19" y="23"/>
                      </a:lnTo>
                      <a:lnTo>
                        <a:pt x="17" y="24"/>
                      </a:lnTo>
                      <a:lnTo>
                        <a:pt x="17" y="24"/>
                      </a:lnTo>
                      <a:lnTo>
                        <a:pt x="17" y="24"/>
                      </a:lnTo>
                      <a:lnTo>
                        <a:pt x="17" y="26"/>
                      </a:lnTo>
                      <a:lnTo>
                        <a:pt x="17" y="28"/>
                      </a:lnTo>
                      <a:lnTo>
                        <a:pt x="17" y="28"/>
                      </a:lnTo>
                      <a:lnTo>
                        <a:pt x="15" y="29"/>
                      </a:lnTo>
                      <a:lnTo>
                        <a:pt x="15" y="29"/>
                      </a:lnTo>
                      <a:lnTo>
                        <a:pt x="15" y="31"/>
                      </a:lnTo>
                      <a:lnTo>
                        <a:pt x="15" y="31"/>
                      </a:lnTo>
                      <a:lnTo>
                        <a:pt x="15" y="33"/>
                      </a:lnTo>
                      <a:lnTo>
                        <a:pt x="14" y="33"/>
                      </a:lnTo>
                      <a:lnTo>
                        <a:pt x="14" y="33"/>
                      </a:lnTo>
                      <a:lnTo>
                        <a:pt x="14" y="35"/>
                      </a:lnTo>
                      <a:lnTo>
                        <a:pt x="14" y="36"/>
                      </a:lnTo>
                      <a:lnTo>
                        <a:pt x="14" y="36"/>
                      </a:lnTo>
                      <a:lnTo>
                        <a:pt x="14" y="36"/>
                      </a:lnTo>
                      <a:lnTo>
                        <a:pt x="12" y="38"/>
                      </a:lnTo>
                      <a:lnTo>
                        <a:pt x="12" y="40"/>
                      </a:lnTo>
                      <a:lnTo>
                        <a:pt x="12" y="40"/>
                      </a:lnTo>
                      <a:lnTo>
                        <a:pt x="12" y="40"/>
                      </a:lnTo>
                      <a:lnTo>
                        <a:pt x="12" y="41"/>
                      </a:lnTo>
                      <a:lnTo>
                        <a:pt x="12" y="41"/>
                      </a:lnTo>
                      <a:lnTo>
                        <a:pt x="10" y="43"/>
                      </a:lnTo>
                      <a:lnTo>
                        <a:pt x="10" y="45"/>
                      </a:lnTo>
                      <a:lnTo>
                        <a:pt x="10" y="45"/>
                      </a:lnTo>
                      <a:lnTo>
                        <a:pt x="10" y="45"/>
                      </a:lnTo>
                      <a:lnTo>
                        <a:pt x="10" y="47"/>
                      </a:lnTo>
                      <a:lnTo>
                        <a:pt x="8" y="48"/>
                      </a:lnTo>
                      <a:lnTo>
                        <a:pt x="8" y="48"/>
                      </a:lnTo>
                      <a:lnTo>
                        <a:pt x="8" y="48"/>
                      </a:lnTo>
                      <a:lnTo>
                        <a:pt x="8" y="50"/>
                      </a:lnTo>
                      <a:lnTo>
                        <a:pt x="8" y="52"/>
                      </a:lnTo>
                      <a:lnTo>
                        <a:pt x="8" y="52"/>
                      </a:lnTo>
                      <a:lnTo>
                        <a:pt x="7" y="57"/>
                      </a:lnTo>
                      <a:lnTo>
                        <a:pt x="7" y="57"/>
                      </a:lnTo>
                      <a:lnTo>
                        <a:pt x="5" y="57"/>
                      </a:lnTo>
                      <a:lnTo>
                        <a:pt x="5" y="59"/>
                      </a:lnTo>
                      <a:lnTo>
                        <a:pt x="5" y="60"/>
                      </a:lnTo>
                      <a:lnTo>
                        <a:pt x="5" y="60"/>
                      </a:lnTo>
                      <a:lnTo>
                        <a:pt x="5" y="60"/>
                      </a:lnTo>
                      <a:lnTo>
                        <a:pt x="3" y="62"/>
                      </a:lnTo>
                      <a:lnTo>
                        <a:pt x="3" y="64"/>
                      </a:lnTo>
                      <a:lnTo>
                        <a:pt x="3" y="64"/>
                      </a:lnTo>
                      <a:lnTo>
                        <a:pt x="3" y="65"/>
                      </a:lnTo>
                      <a:lnTo>
                        <a:pt x="3" y="65"/>
                      </a:lnTo>
                      <a:lnTo>
                        <a:pt x="3" y="65"/>
                      </a:lnTo>
                      <a:lnTo>
                        <a:pt x="2" y="67"/>
                      </a:lnTo>
                      <a:lnTo>
                        <a:pt x="2" y="69"/>
                      </a:lnTo>
                      <a:lnTo>
                        <a:pt x="2" y="69"/>
                      </a:lnTo>
                      <a:lnTo>
                        <a:pt x="2" y="71"/>
                      </a:lnTo>
                      <a:lnTo>
                        <a:pt x="2" y="71"/>
                      </a:lnTo>
                      <a:lnTo>
                        <a:pt x="0" y="72"/>
                      </a:lnTo>
                      <a:lnTo>
                        <a:pt x="0" y="72"/>
                      </a:lnTo>
                      <a:lnTo>
                        <a:pt x="0" y="74"/>
                      </a:lnTo>
                      <a:lnTo>
                        <a:pt x="0" y="74"/>
                      </a:lnTo>
                      <a:lnTo>
                        <a:pt x="0" y="76"/>
                      </a:lnTo>
                      <a:lnTo>
                        <a:pt x="0" y="76"/>
                      </a:lnTo>
                      <a:lnTo>
                        <a:pt x="65" y="76"/>
                      </a:lnTo>
                      <a:lnTo>
                        <a:pt x="65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8C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19" name="Freeform 87">
                  <a:extLst>
                    <a:ext uri="{FF2B5EF4-FFF2-40B4-BE49-F238E27FC236}">
                      <a16:creationId xmlns:a16="http://schemas.microsoft.com/office/drawing/2014/main" id="{85E2771A-F29E-4B13-A78D-E61298D6E5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0751" y="3336926"/>
                  <a:ext cx="276225" cy="552450"/>
                </a:xfrm>
                <a:custGeom>
                  <a:avLst/>
                  <a:gdLst>
                    <a:gd name="T0" fmla="*/ 0 w 102"/>
                    <a:gd name="T1" fmla="*/ 0 h 203"/>
                    <a:gd name="T2" fmla="*/ 102 w 102"/>
                    <a:gd name="T3" fmla="*/ 0 h 203"/>
                    <a:gd name="T4" fmla="*/ 102 w 102"/>
                    <a:gd name="T5" fmla="*/ 147 h 203"/>
                    <a:gd name="T6" fmla="*/ 0 w 102"/>
                    <a:gd name="T7" fmla="*/ 147 h 203"/>
                    <a:gd name="T8" fmla="*/ 0 w 102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203">
                      <a:moveTo>
                        <a:pt x="0" y="0"/>
                      </a:move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102" y="147"/>
                        <a:pt x="102" y="147"/>
                        <a:pt x="102" y="147"/>
                      </a:cubicBezTo>
                      <a:cubicBezTo>
                        <a:pt x="102" y="197"/>
                        <a:pt x="0" y="203"/>
                        <a:pt x="0" y="14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D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0" name="Freeform 88">
                  <a:extLst>
                    <a:ext uri="{FF2B5EF4-FFF2-40B4-BE49-F238E27FC236}">
                      <a16:creationId xmlns:a16="http://schemas.microsoft.com/office/drawing/2014/main" id="{3A2D01B9-758C-4EB3-BBDC-9DFD3BF80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0751" y="3535363"/>
                  <a:ext cx="276225" cy="190500"/>
                </a:xfrm>
                <a:custGeom>
                  <a:avLst/>
                  <a:gdLst>
                    <a:gd name="T0" fmla="*/ 174 w 174"/>
                    <a:gd name="T1" fmla="*/ 33 h 120"/>
                    <a:gd name="T2" fmla="*/ 174 w 174"/>
                    <a:gd name="T3" fmla="*/ 0 h 120"/>
                    <a:gd name="T4" fmla="*/ 0 w 174"/>
                    <a:gd name="T5" fmla="*/ 0 h 120"/>
                    <a:gd name="T6" fmla="*/ 0 w 174"/>
                    <a:gd name="T7" fmla="*/ 120 h 120"/>
                    <a:gd name="T8" fmla="*/ 174 w 174"/>
                    <a:gd name="T9" fmla="*/ 33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4" h="120">
                      <a:moveTo>
                        <a:pt x="174" y="33"/>
                      </a:moveTo>
                      <a:lnTo>
                        <a:pt x="174" y="0"/>
                      </a:lnTo>
                      <a:lnTo>
                        <a:pt x="0" y="0"/>
                      </a:lnTo>
                      <a:lnTo>
                        <a:pt x="0" y="120"/>
                      </a:lnTo>
                      <a:lnTo>
                        <a:pt x="174" y="33"/>
                      </a:lnTo>
                      <a:close/>
                    </a:path>
                  </a:pathLst>
                </a:custGeom>
                <a:solidFill>
                  <a:srgbClr val="E8C5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1" name="Freeform 89">
                  <a:extLst>
                    <a:ext uri="{FF2B5EF4-FFF2-40B4-BE49-F238E27FC236}">
                      <a16:creationId xmlns:a16="http://schemas.microsoft.com/office/drawing/2014/main" id="{99FB63EC-DC7E-4309-86B6-7AF84B6EDF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1488" y="2827338"/>
                  <a:ext cx="1174750" cy="773113"/>
                </a:xfrm>
                <a:custGeom>
                  <a:avLst/>
                  <a:gdLst>
                    <a:gd name="T0" fmla="*/ 216 w 432"/>
                    <a:gd name="T1" fmla="*/ 0 h 285"/>
                    <a:gd name="T2" fmla="*/ 216 w 432"/>
                    <a:gd name="T3" fmla="*/ 285 h 285"/>
                    <a:gd name="T4" fmla="*/ 216 w 432"/>
                    <a:gd name="T5" fmla="*/ 0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" h="285">
                      <a:moveTo>
                        <a:pt x="216" y="0"/>
                      </a:moveTo>
                      <a:cubicBezTo>
                        <a:pt x="432" y="0"/>
                        <a:pt x="345" y="285"/>
                        <a:pt x="216" y="285"/>
                      </a:cubicBezTo>
                      <a:cubicBezTo>
                        <a:pt x="88" y="285"/>
                        <a:pt x="0" y="0"/>
                        <a:pt x="216" y="0"/>
                      </a:cubicBezTo>
                      <a:close/>
                    </a:path>
                  </a:pathLst>
                </a:custGeom>
                <a:solidFill>
                  <a:srgbClr val="F7D6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2" name="Freeform 90">
                  <a:extLst>
                    <a:ext uri="{FF2B5EF4-FFF2-40B4-BE49-F238E27FC236}">
                      <a16:creationId xmlns:a16="http://schemas.microsoft.com/office/drawing/2014/main" id="{171101CE-82C2-49A6-9159-0D76563536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9763" y="2682876"/>
                  <a:ext cx="836613" cy="633413"/>
                </a:xfrm>
                <a:custGeom>
                  <a:avLst/>
                  <a:gdLst>
                    <a:gd name="T0" fmla="*/ 152 w 308"/>
                    <a:gd name="T1" fmla="*/ 87 h 233"/>
                    <a:gd name="T2" fmla="*/ 267 w 308"/>
                    <a:gd name="T3" fmla="*/ 175 h 233"/>
                    <a:gd name="T4" fmla="*/ 293 w 308"/>
                    <a:gd name="T5" fmla="*/ 178 h 233"/>
                    <a:gd name="T6" fmla="*/ 158 w 308"/>
                    <a:gd name="T7" fmla="*/ 0 h 233"/>
                    <a:gd name="T8" fmla="*/ 15 w 308"/>
                    <a:gd name="T9" fmla="*/ 172 h 233"/>
                    <a:gd name="T10" fmla="*/ 41 w 308"/>
                    <a:gd name="T11" fmla="*/ 172 h 233"/>
                    <a:gd name="T12" fmla="*/ 152 w 308"/>
                    <a:gd name="T13" fmla="*/ 87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8" h="233">
                      <a:moveTo>
                        <a:pt x="152" y="87"/>
                      </a:moveTo>
                      <a:cubicBezTo>
                        <a:pt x="224" y="87"/>
                        <a:pt x="263" y="130"/>
                        <a:pt x="267" y="175"/>
                      </a:cubicBezTo>
                      <a:cubicBezTo>
                        <a:pt x="270" y="220"/>
                        <a:pt x="277" y="212"/>
                        <a:pt x="293" y="178"/>
                      </a:cubicBezTo>
                      <a:cubicBezTo>
                        <a:pt x="308" y="145"/>
                        <a:pt x="270" y="0"/>
                        <a:pt x="158" y="0"/>
                      </a:cubicBezTo>
                      <a:cubicBezTo>
                        <a:pt x="46" y="0"/>
                        <a:pt x="0" y="111"/>
                        <a:pt x="15" y="172"/>
                      </a:cubicBezTo>
                      <a:cubicBezTo>
                        <a:pt x="31" y="233"/>
                        <a:pt x="31" y="218"/>
                        <a:pt x="41" y="172"/>
                      </a:cubicBezTo>
                      <a:cubicBezTo>
                        <a:pt x="51" y="126"/>
                        <a:pt x="71" y="89"/>
                        <a:pt x="152" y="87"/>
                      </a:cubicBezTo>
                      <a:close/>
                    </a:path>
                  </a:pathLst>
                </a:custGeom>
                <a:solidFill>
                  <a:srgbClr val="7D5F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3" name="Freeform 91">
                  <a:extLst>
                    <a:ext uri="{FF2B5EF4-FFF2-40B4-BE49-F238E27FC236}">
                      <a16:creationId xmlns:a16="http://schemas.microsoft.com/office/drawing/2014/main" id="{3E17A6E0-7550-45B0-BECC-3867372CDB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32151" y="2563813"/>
                  <a:ext cx="736600" cy="657225"/>
                </a:xfrm>
                <a:custGeom>
                  <a:avLst/>
                  <a:gdLst>
                    <a:gd name="T0" fmla="*/ 252 w 271"/>
                    <a:gd name="T1" fmla="*/ 87 h 242"/>
                    <a:gd name="T2" fmla="*/ 266 w 271"/>
                    <a:gd name="T3" fmla="*/ 183 h 242"/>
                    <a:gd name="T4" fmla="*/ 209 w 271"/>
                    <a:gd name="T5" fmla="*/ 242 h 242"/>
                    <a:gd name="T6" fmla="*/ 61 w 271"/>
                    <a:gd name="T7" fmla="*/ 242 h 242"/>
                    <a:gd name="T8" fmla="*/ 4 w 271"/>
                    <a:gd name="T9" fmla="*/ 183 h 242"/>
                    <a:gd name="T10" fmla="*/ 18 w 271"/>
                    <a:gd name="T11" fmla="*/ 87 h 242"/>
                    <a:gd name="T12" fmla="*/ 252 w 271"/>
                    <a:gd name="T13" fmla="*/ 87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1" h="242">
                      <a:moveTo>
                        <a:pt x="252" y="87"/>
                      </a:moveTo>
                      <a:cubicBezTo>
                        <a:pt x="266" y="183"/>
                        <a:pt x="266" y="183"/>
                        <a:pt x="266" y="183"/>
                      </a:cubicBezTo>
                      <a:cubicBezTo>
                        <a:pt x="271" y="218"/>
                        <a:pt x="229" y="242"/>
                        <a:pt x="209" y="242"/>
                      </a:cubicBezTo>
                      <a:cubicBezTo>
                        <a:pt x="61" y="242"/>
                        <a:pt x="61" y="242"/>
                        <a:pt x="61" y="242"/>
                      </a:cubicBezTo>
                      <a:cubicBezTo>
                        <a:pt x="41" y="242"/>
                        <a:pt x="0" y="218"/>
                        <a:pt x="4" y="183"/>
                      </a:cubicBezTo>
                      <a:cubicBezTo>
                        <a:pt x="18" y="87"/>
                        <a:pt x="18" y="87"/>
                        <a:pt x="18" y="87"/>
                      </a:cubicBezTo>
                      <a:cubicBezTo>
                        <a:pt x="30" y="0"/>
                        <a:pt x="240" y="0"/>
                        <a:pt x="252" y="87"/>
                      </a:cubicBezTo>
                      <a:close/>
                    </a:path>
                  </a:pathLst>
                </a:custGeom>
                <a:solidFill>
                  <a:srgbClr val="7D5F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4" name="Oval 92">
                  <a:extLst>
                    <a:ext uri="{FF2B5EF4-FFF2-40B4-BE49-F238E27FC236}">
                      <a16:creationId xmlns:a16="http://schemas.microsoft.com/office/drawing/2014/main" id="{EA2EC0A3-CF8E-4D0E-BB2B-0C13BE07EA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0863" y="2881313"/>
                  <a:ext cx="1019175" cy="371475"/>
                </a:xfrm>
                <a:prstGeom prst="ellipse">
                  <a:avLst/>
                </a:prstGeom>
                <a:solidFill>
                  <a:srgbClr val="4F3C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5" name="Freeform 93">
                  <a:extLst>
                    <a:ext uri="{FF2B5EF4-FFF2-40B4-BE49-F238E27FC236}">
                      <a16:creationId xmlns:a16="http://schemas.microsoft.com/office/drawing/2014/main" id="{1D821FC6-9FEA-458C-96F7-023F5A1FD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2313" y="2919413"/>
                  <a:ext cx="668338" cy="646113"/>
                </a:xfrm>
                <a:custGeom>
                  <a:avLst/>
                  <a:gdLst>
                    <a:gd name="T0" fmla="*/ 124 w 246"/>
                    <a:gd name="T1" fmla="*/ 0 h 238"/>
                    <a:gd name="T2" fmla="*/ 238 w 246"/>
                    <a:gd name="T3" fmla="*/ 135 h 238"/>
                    <a:gd name="T4" fmla="*/ 124 w 246"/>
                    <a:gd name="T5" fmla="*/ 238 h 238"/>
                    <a:gd name="T6" fmla="*/ 10 w 246"/>
                    <a:gd name="T7" fmla="*/ 139 h 238"/>
                    <a:gd name="T8" fmla="*/ 124 w 246"/>
                    <a:gd name="T9" fmla="*/ 0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238">
                      <a:moveTo>
                        <a:pt x="124" y="0"/>
                      </a:moveTo>
                      <a:cubicBezTo>
                        <a:pt x="219" y="0"/>
                        <a:pt x="246" y="73"/>
                        <a:pt x="238" y="135"/>
                      </a:cubicBezTo>
                      <a:cubicBezTo>
                        <a:pt x="230" y="198"/>
                        <a:pt x="186" y="238"/>
                        <a:pt x="124" y="238"/>
                      </a:cubicBezTo>
                      <a:cubicBezTo>
                        <a:pt x="64" y="238"/>
                        <a:pt x="20" y="200"/>
                        <a:pt x="10" y="139"/>
                      </a:cubicBezTo>
                      <a:cubicBezTo>
                        <a:pt x="0" y="75"/>
                        <a:pt x="27" y="0"/>
                        <a:pt x="124" y="0"/>
                      </a:cubicBezTo>
                      <a:close/>
                    </a:path>
                  </a:pathLst>
                </a:custGeom>
                <a:solidFill>
                  <a:srgbClr val="F0CE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6" name="Freeform 94">
                  <a:extLst>
                    <a:ext uri="{FF2B5EF4-FFF2-40B4-BE49-F238E27FC236}">
                      <a16:creationId xmlns:a16="http://schemas.microsoft.com/office/drawing/2014/main" id="{1564D335-45D3-4072-8E74-8FEEEFAB29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8863" y="2940051"/>
                  <a:ext cx="409575" cy="660400"/>
                </a:xfrm>
                <a:custGeom>
                  <a:avLst/>
                  <a:gdLst>
                    <a:gd name="T0" fmla="*/ 126 w 151"/>
                    <a:gd name="T1" fmla="*/ 36 h 243"/>
                    <a:gd name="T2" fmla="*/ 0 w 151"/>
                    <a:gd name="T3" fmla="*/ 243 h 243"/>
                    <a:gd name="T4" fmla="*/ 0 w 151"/>
                    <a:gd name="T5" fmla="*/ 3 h 243"/>
                    <a:gd name="T6" fmla="*/ 87 w 151"/>
                    <a:gd name="T7" fmla="*/ 13 h 243"/>
                    <a:gd name="T8" fmla="*/ 126 w 151"/>
                    <a:gd name="T9" fmla="*/ 36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1" h="243">
                      <a:moveTo>
                        <a:pt x="126" y="36"/>
                      </a:moveTo>
                      <a:cubicBezTo>
                        <a:pt x="151" y="120"/>
                        <a:pt x="84" y="243"/>
                        <a:pt x="0" y="24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29" y="0"/>
                        <a:pt x="68" y="2"/>
                        <a:pt x="87" y="13"/>
                      </a:cubicBezTo>
                      <a:cubicBezTo>
                        <a:pt x="100" y="22"/>
                        <a:pt x="115" y="30"/>
                        <a:pt x="126" y="36"/>
                      </a:cubicBezTo>
                      <a:close/>
                    </a:path>
                  </a:pathLst>
                </a:custGeom>
                <a:solidFill>
                  <a:srgbClr val="FFDD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7" name="Freeform 95">
                  <a:extLst>
                    <a:ext uri="{FF2B5EF4-FFF2-40B4-BE49-F238E27FC236}">
                      <a16:creationId xmlns:a16="http://schemas.microsoft.com/office/drawing/2014/main" id="{0E66E6DC-5090-4E6A-ADEC-C7C5DEADC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73438" y="2622551"/>
                  <a:ext cx="450850" cy="252413"/>
                </a:xfrm>
                <a:custGeom>
                  <a:avLst/>
                  <a:gdLst>
                    <a:gd name="T0" fmla="*/ 0 w 166"/>
                    <a:gd name="T1" fmla="*/ 93 h 93"/>
                    <a:gd name="T2" fmla="*/ 85 w 166"/>
                    <a:gd name="T3" fmla="*/ 2 h 93"/>
                    <a:gd name="T4" fmla="*/ 166 w 166"/>
                    <a:gd name="T5" fmla="*/ 88 h 93"/>
                    <a:gd name="T6" fmla="*/ 94 w 166"/>
                    <a:gd name="T7" fmla="*/ 82 h 93"/>
                    <a:gd name="T8" fmla="*/ 0 w 166"/>
                    <a:gd name="T9" fmla="*/ 93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6" h="93">
                      <a:moveTo>
                        <a:pt x="0" y="93"/>
                      </a:moveTo>
                      <a:cubicBezTo>
                        <a:pt x="24" y="51"/>
                        <a:pt x="49" y="0"/>
                        <a:pt x="85" y="2"/>
                      </a:cubicBezTo>
                      <a:cubicBezTo>
                        <a:pt x="119" y="0"/>
                        <a:pt x="143" y="47"/>
                        <a:pt x="166" y="88"/>
                      </a:cubicBezTo>
                      <a:cubicBezTo>
                        <a:pt x="144" y="84"/>
                        <a:pt x="120" y="82"/>
                        <a:pt x="94" y="82"/>
                      </a:cubicBezTo>
                      <a:cubicBezTo>
                        <a:pt x="60" y="82"/>
                        <a:pt x="28" y="86"/>
                        <a:pt x="0" y="93"/>
                      </a:cubicBezTo>
                      <a:close/>
                    </a:path>
                  </a:pathLst>
                </a:custGeom>
                <a:solidFill>
                  <a:srgbClr val="4F3C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8" name="Freeform 96">
                  <a:extLst>
                    <a:ext uri="{FF2B5EF4-FFF2-40B4-BE49-F238E27FC236}">
                      <a16:creationId xmlns:a16="http://schemas.microsoft.com/office/drawing/2014/main" id="{23DFC8DA-6A83-40EF-9623-7B81DC6DF4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86113" y="2905126"/>
                  <a:ext cx="787400" cy="369888"/>
                </a:xfrm>
                <a:custGeom>
                  <a:avLst/>
                  <a:gdLst>
                    <a:gd name="T0" fmla="*/ 259 w 290"/>
                    <a:gd name="T1" fmla="*/ 83 h 136"/>
                    <a:gd name="T2" fmla="*/ 224 w 290"/>
                    <a:gd name="T3" fmla="*/ 27 h 136"/>
                    <a:gd name="T4" fmla="*/ 99 w 290"/>
                    <a:gd name="T5" fmla="*/ 52 h 136"/>
                    <a:gd name="T6" fmla="*/ 48 w 290"/>
                    <a:gd name="T7" fmla="*/ 121 h 136"/>
                    <a:gd name="T8" fmla="*/ 41 w 290"/>
                    <a:gd name="T9" fmla="*/ 134 h 136"/>
                    <a:gd name="T10" fmla="*/ 16 w 290"/>
                    <a:gd name="T11" fmla="*/ 89 h 136"/>
                    <a:gd name="T12" fmla="*/ 14 w 290"/>
                    <a:gd name="T13" fmla="*/ 41 h 136"/>
                    <a:gd name="T14" fmla="*/ 147 w 290"/>
                    <a:gd name="T15" fmla="*/ 2 h 136"/>
                    <a:gd name="T16" fmla="*/ 266 w 290"/>
                    <a:gd name="T17" fmla="*/ 30 h 136"/>
                    <a:gd name="T18" fmla="*/ 283 w 290"/>
                    <a:gd name="T19" fmla="*/ 95 h 136"/>
                    <a:gd name="T20" fmla="*/ 260 w 290"/>
                    <a:gd name="T21" fmla="*/ 128 h 136"/>
                    <a:gd name="T22" fmla="*/ 259 w 290"/>
                    <a:gd name="T23" fmla="*/ 83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90" h="136">
                      <a:moveTo>
                        <a:pt x="259" y="83"/>
                      </a:moveTo>
                      <a:cubicBezTo>
                        <a:pt x="258" y="59"/>
                        <a:pt x="238" y="34"/>
                        <a:pt x="224" y="27"/>
                      </a:cubicBezTo>
                      <a:cubicBezTo>
                        <a:pt x="210" y="19"/>
                        <a:pt x="137" y="28"/>
                        <a:pt x="99" y="52"/>
                      </a:cubicBezTo>
                      <a:cubicBezTo>
                        <a:pt x="58" y="78"/>
                        <a:pt x="51" y="98"/>
                        <a:pt x="48" y="121"/>
                      </a:cubicBezTo>
                      <a:cubicBezTo>
                        <a:pt x="47" y="128"/>
                        <a:pt x="45" y="136"/>
                        <a:pt x="41" y="134"/>
                      </a:cubicBezTo>
                      <a:cubicBezTo>
                        <a:pt x="29" y="130"/>
                        <a:pt x="26" y="95"/>
                        <a:pt x="16" y="89"/>
                      </a:cubicBezTo>
                      <a:cubicBezTo>
                        <a:pt x="0" y="79"/>
                        <a:pt x="8" y="65"/>
                        <a:pt x="14" y="41"/>
                      </a:cubicBezTo>
                      <a:cubicBezTo>
                        <a:pt x="20" y="17"/>
                        <a:pt x="90" y="4"/>
                        <a:pt x="147" y="2"/>
                      </a:cubicBezTo>
                      <a:cubicBezTo>
                        <a:pt x="205" y="0"/>
                        <a:pt x="248" y="13"/>
                        <a:pt x="266" y="30"/>
                      </a:cubicBezTo>
                      <a:cubicBezTo>
                        <a:pt x="284" y="46"/>
                        <a:pt x="290" y="73"/>
                        <a:pt x="283" y="95"/>
                      </a:cubicBezTo>
                      <a:cubicBezTo>
                        <a:pt x="277" y="112"/>
                        <a:pt x="271" y="131"/>
                        <a:pt x="260" y="128"/>
                      </a:cubicBezTo>
                      <a:cubicBezTo>
                        <a:pt x="254" y="126"/>
                        <a:pt x="259" y="97"/>
                        <a:pt x="259" y="83"/>
                      </a:cubicBezTo>
                      <a:close/>
                    </a:path>
                  </a:pathLst>
                </a:custGeom>
                <a:solidFill>
                  <a:srgbClr val="E3B55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9" name="Freeform 97">
                  <a:extLst>
                    <a:ext uri="{FF2B5EF4-FFF2-40B4-BE49-F238E27FC236}">
                      <a16:creationId xmlns:a16="http://schemas.microsoft.com/office/drawing/2014/main" id="{8B465340-7D76-4550-AFE3-0E72438F0B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05251" y="3087688"/>
                  <a:ext cx="101600" cy="190500"/>
                </a:xfrm>
                <a:custGeom>
                  <a:avLst/>
                  <a:gdLst>
                    <a:gd name="T0" fmla="*/ 26 w 37"/>
                    <a:gd name="T1" fmla="*/ 2 h 70"/>
                    <a:gd name="T2" fmla="*/ 33 w 37"/>
                    <a:gd name="T3" fmla="*/ 38 h 70"/>
                    <a:gd name="T4" fmla="*/ 11 w 37"/>
                    <a:gd name="T5" fmla="*/ 68 h 70"/>
                    <a:gd name="T6" fmla="*/ 4 w 37"/>
                    <a:gd name="T7" fmla="*/ 32 h 70"/>
                    <a:gd name="T8" fmla="*/ 26 w 37"/>
                    <a:gd name="T9" fmla="*/ 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70">
                      <a:moveTo>
                        <a:pt x="26" y="2"/>
                      </a:moveTo>
                      <a:cubicBezTo>
                        <a:pt x="34" y="4"/>
                        <a:pt x="37" y="20"/>
                        <a:pt x="33" y="38"/>
                      </a:cubicBezTo>
                      <a:cubicBezTo>
                        <a:pt x="29" y="56"/>
                        <a:pt x="19" y="70"/>
                        <a:pt x="11" y="68"/>
                      </a:cubicBezTo>
                      <a:cubicBezTo>
                        <a:pt x="3" y="66"/>
                        <a:pt x="0" y="50"/>
                        <a:pt x="4" y="32"/>
                      </a:cubicBezTo>
                      <a:cubicBezTo>
                        <a:pt x="9" y="14"/>
                        <a:pt x="18" y="0"/>
                        <a:pt x="26" y="2"/>
                      </a:cubicBezTo>
                      <a:close/>
                    </a:path>
                  </a:pathLst>
                </a:custGeom>
                <a:solidFill>
                  <a:srgbClr val="FFDD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0" name="Freeform 98">
                  <a:extLst>
                    <a:ext uri="{FF2B5EF4-FFF2-40B4-BE49-F238E27FC236}">
                      <a16:creationId xmlns:a16="http://schemas.microsoft.com/office/drawing/2014/main" id="{BCA7D7E6-AA8F-4948-A40D-84DE88F7C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0876" y="3087688"/>
                  <a:ext cx="101600" cy="190500"/>
                </a:xfrm>
                <a:custGeom>
                  <a:avLst/>
                  <a:gdLst>
                    <a:gd name="T0" fmla="*/ 11 w 37"/>
                    <a:gd name="T1" fmla="*/ 2 h 70"/>
                    <a:gd name="T2" fmla="*/ 4 w 37"/>
                    <a:gd name="T3" fmla="*/ 38 h 70"/>
                    <a:gd name="T4" fmla="*/ 26 w 37"/>
                    <a:gd name="T5" fmla="*/ 68 h 70"/>
                    <a:gd name="T6" fmla="*/ 33 w 37"/>
                    <a:gd name="T7" fmla="*/ 32 h 70"/>
                    <a:gd name="T8" fmla="*/ 11 w 37"/>
                    <a:gd name="T9" fmla="*/ 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70">
                      <a:moveTo>
                        <a:pt x="11" y="2"/>
                      </a:moveTo>
                      <a:cubicBezTo>
                        <a:pt x="3" y="4"/>
                        <a:pt x="0" y="20"/>
                        <a:pt x="4" y="38"/>
                      </a:cubicBezTo>
                      <a:cubicBezTo>
                        <a:pt x="8" y="56"/>
                        <a:pt x="18" y="70"/>
                        <a:pt x="26" y="68"/>
                      </a:cubicBezTo>
                      <a:cubicBezTo>
                        <a:pt x="34" y="66"/>
                        <a:pt x="37" y="50"/>
                        <a:pt x="33" y="32"/>
                      </a:cubicBezTo>
                      <a:cubicBezTo>
                        <a:pt x="29" y="14"/>
                        <a:pt x="19" y="0"/>
                        <a:pt x="11" y="2"/>
                      </a:cubicBezTo>
                      <a:close/>
                    </a:path>
                  </a:pathLst>
                </a:custGeom>
                <a:solidFill>
                  <a:srgbClr val="F7D6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1" name="Freeform 99">
                  <a:extLst>
                    <a:ext uri="{FF2B5EF4-FFF2-40B4-BE49-F238E27FC236}">
                      <a16:creationId xmlns:a16="http://schemas.microsoft.com/office/drawing/2014/main" id="{3004D744-D1E0-42E7-B56E-E487320D2C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0876" y="3760788"/>
                  <a:ext cx="228600" cy="560388"/>
                </a:xfrm>
                <a:custGeom>
                  <a:avLst/>
                  <a:gdLst>
                    <a:gd name="T0" fmla="*/ 55 w 84"/>
                    <a:gd name="T1" fmla="*/ 0 h 206"/>
                    <a:gd name="T2" fmla="*/ 2 w 84"/>
                    <a:gd name="T3" fmla="*/ 34 h 206"/>
                    <a:gd name="T4" fmla="*/ 34 w 84"/>
                    <a:gd name="T5" fmla="*/ 169 h 206"/>
                    <a:gd name="T6" fmla="*/ 50 w 84"/>
                    <a:gd name="T7" fmla="*/ 133 h 206"/>
                    <a:gd name="T8" fmla="*/ 72 w 84"/>
                    <a:gd name="T9" fmla="*/ 142 h 206"/>
                    <a:gd name="T10" fmla="*/ 55 w 84"/>
                    <a:gd name="T11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206">
                      <a:moveTo>
                        <a:pt x="55" y="0"/>
                      </a:moveTo>
                      <a:cubicBezTo>
                        <a:pt x="12" y="0"/>
                        <a:pt x="4" y="6"/>
                        <a:pt x="2" y="34"/>
                      </a:cubicBezTo>
                      <a:cubicBezTo>
                        <a:pt x="0" y="63"/>
                        <a:pt x="7" y="131"/>
                        <a:pt x="34" y="169"/>
                      </a:cubicBezTo>
                      <a:cubicBezTo>
                        <a:pt x="61" y="206"/>
                        <a:pt x="47" y="163"/>
                        <a:pt x="50" y="133"/>
                      </a:cubicBezTo>
                      <a:cubicBezTo>
                        <a:pt x="54" y="102"/>
                        <a:pt x="59" y="176"/>
                        <a:pt x="72" y="142"/>
                      </a:cubicBezTo>
                      <a:cubicBezTo>
                        <a:pt x="84" y="108"/>
                        <a:pt x="68" y="84"/>
                        <a:pt x="55" y="0"/>
                      </a:cubicBezTo>
                      <a:close/>
                    </a:path>
                  </a:pathLst>
                </a:custGeom>
                <a:solidFill>
                  <a:srgbClr val="6BB39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2" name="Freeform 100">
                  <a:extLst>
                    <a:ext uri="{FF2B5EF4-FFF2-40B4-BE49-F238E27FC236}">
                      <a16:creationId xmlns:a16="http://schemas.microsoft.com/office/drawing/2014/main" id="{F6EEDEFF-5405-473F-944F-8A53F2F1F1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7138" y="3736976"/>
                  <a:ext cx="274638" cy="611188"/>
                </a:xfrm>
                <a:custGeom>
                  <a:avLst/>
                  <a:gdLst>
                    <a:gd name="T0" fmla="*/ 57 w 101"/>
                    <a:gd name="T1" fmla="*/ 23 h 225"/>
                    <a:gd name="T2" fmla="*/ 84 w 101"/>
                    <a:gd name="T3" fmla="*/ 63 h 225"/>
                    <a:gd name="T4" fmla="*/ 56 w 101"/>
                    <a:gd name="T5" fmla="*/ 180 h 225"/>
                    <a:gd name="T6" fmla="*/ 42 w 101"/>
                    <a:gd name="T7" fmla="*/ 203 h 225"/>
                    <a:gd name="T8" fmla="*/ 22 w 101"/>
                    <a:gd name="T9" fmla="*/ 153 h 225"/>
                    <a:gd name="T10" fmla="*/ 2 w 101"/>
                    <a:gd name="T11" fmla="*/ 155 h 225"/>
                    <a:gd name="T12" fmla="*/ 57 w 101"/>
                    <a:gd name="T13" fmla="*/ 23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1" h="225">
                      <a:moveTo>
                        <a:pt x="57" y="23"/>
                      </a:moveTo>
                      <a:cubicBezTo>
                        <a:pt x="77" y="23"/>
                        <a:pt x="101" y="35"/>
                        <a:pt x="84" y="63"/>
                      </a:cubicBezTo>
                      <a:cubicBezTo>
                        <a:pt x="67" y="91"/>
                        <a:pt x="57" y="154"/>
                        <a:pt x="56" y="180"/>
                      </a:cubicBezTo>
                      <a:cubicBezTo>
                        <a:pt x="55" y="207"/>
                        <a:pt x="42" y="225"/>
                        <a:pt x="42" y="203"/>
                      </a:cubicBezTo>
                      <a:cubicBezTo>
                        <a:pt x="42" y="181"/>
                        <a:pt x="26" y="131"/>
                        <a:pt x="22" y="153"/>
                      </a:cubicBezTo>
                      <a:cubicBezTo>
                        <a:pt x="17" y="175"/>
                        <a:pt x="0" y="196"/>
                        <a:pt x="2" y="155"/>
                      </a:cubicBezTo>
                      <a:cubicBezTo>
                        <a:pt x="4" y="114"/>
                        <a:pt x="14" y="0"/>
                        <a:pt x="57" y="23"/>
                      </a:cubicBezTo>
                      <a:close/>
                    </a:path>
                  </a:pathLst>
                </a:custGeom>
                <a:solidFill>
                  <a:srgbClr val="6BB39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3" name="Freeform 101">
                  <a:extLst>
                    <a:ext uri="{FF2B5EF4-FFF2-40B4-BE49-F238E27FC236}">
                      <a16:creationId xmlns:a16="http://schemas.microsoft.com/office/drawing/2014/main" id="{6C924D20-2687-46D0-A2A6-32A0E0778D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1363" y="3633788"/>
                  <a:ext cx="676275" cy="436563"/>
                </a:xfrm>
                <a:custGeom>
                  <a:avLst/>
                  <a:gdLst>
                    <a:gd name="T0" fmla="*/ 234 w 249"/>
                    <a:gd name="T1" fmla="*/ 66 h 161"/>
                    <a:gd name="T2" fmla="*/ 8 w 249"/>
                    <a:gd name="T3" fmla="*/ 64 h 161"/>
                    <a:gd name="T4" fmla="*/ 24 w 249"/>
                    <a:gd name="T5" fmla="*/ 32 h 161"/>
                    <a:gd name="T6" fmla="*/ 64 w 249"/>
                    <a:gd name="T7" fmla="*/ 11 h 161"/>
                    <a:gd name="T8" fmla="*/ 171 w 249"/>
                    <a:gd name="T9" fmla="*/ 6 h 161"/>
                    <a:gd name="T10" fmla="*/ 202 w 249"/>
                    <a:gd name="T11" fmla="*/ 35 h 161"/>
                    <a:gd name="T12" fmla="*/ 234 w 249"/>
                    <a:gd name="T13" fmla="*/ 66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9" h="161">
                      <a:moveTo>
                        <a:pt x="234" y="66"/>
                      </a:moveTo>
                      <a:cubicBezTo>
                        <a:pt x="196" y="106"/>
                        <a:pt x="83" y="161"/>
                        <a:pt x="8" y="64"/>
                      </a:cubicBezTo>
                      <a:cubicBezTo>
                        <a:pt x="0" y="39"/>
                        <a:pt x="2" y="26"/>
                        <a:pt x="24" y="32"/>
                      </a:cubicBezTo>
                      <a:cubicBezTo>
                        <a:pt x="22" y="9"/>
                        <a:pt x="43" y="0"/>
                        <a:pt x="64" y="11"/>
                      </a:cubicBezTo>
                      <a:cubicBezTo>
                        <a:pt x="93" y="42"/>
                        <a:pt x="159" y="26"/>
                        <a:pt x="171" y="6"/>
                      </a:cubicBezTo>
                      <a:cubicBezTo>
                        <a:pt x="190" y="1"/>
                        <a:pt x="202" y="8"/>
                        <a:pt x="202" y="35"/>
                      </a:cubicBezTo>
                      <a:cubicBezTo>
                        <a:pt x="241" y="16"/>
                        <a:pt x="249" y="46"/>
                        <a:pt x="234" y="66"/>
                      </a:cubicBezTo>
                      <a:close/>
                    </a:path>
                  </a:pathLst>
                </a:custGeom>
                <a:solidFill>
                  <a:srgbClr val="6BB39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4" name="Freeform 102">
                  <a:extLst>
                    <a:ext uri="{FF2B5EF4-FFF2-40B4-BE49-F238E27FC236}">
                      <a16:creationId xmlns:a16="http://schemas.microsoft.com/office/drawing/2014/main" id="{11191E55-D555-48B8-B4B7-B94D7C11902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40088" y="3730626"/>
                  <a:ext cx="692150" cy="373063"/>
                </a:xfrm>
                <a:custGeom>
                  <a:avLst/>
                  <a:gdLst>
                    <a:gd name="T0" fmla="*/ 234 w 255"/>
                    <a:gd name="T1" fmla="*/ 78 h 137"/>
                    <a:gd name="T2" fmla="*/ 234 w 255"/>
                    <a:gd name="T3" fmla="*/ 63 h 137"/>
                    <a:gd name="T4" fmla="*/ 255 w 255"/>
                    <a:gd name="T5" fmla="*/ 39 h 137"/>
                    <a:gd name="T6" fmla="*/ 234 w 255"/>
                    <a:gd name="T7" fmla="*/ 78 h 137"/>
                    <a:gd name="T8" fmla="*/ 234 w 255"/>
                    <a:gd name="T9" fmla="*/ 51 h 137"/>
                    <a:gd name="T10" fmla="*/ 252 w 255"/>
                    <a:gd name="T11" fmla="*/ 26 h 137"/>
                    <a:gd name="T12" fmla="*/ 252 w 255"/>
                    <a:gd name="T13" fmla="*/ 26 h 137"/>
                    <a:gd name="T14" fmla="*/ 234 w 255"/>
                    <a:gd name="T15" fmla="*/ 44 h 137"/>
                    <a:gd name="T16" fmla="*/ 234 w 255"/>
                    <a:gd name="T17" fmla="*/ 51 h 137"/>
                    <a:gd name="T18" fmla="*/ 234 w 255"/>
                    <a:gd name="T19" fmla="*/ 44 h 137"/>
                    <a:gd name="T20" fmla="*/ 234 w 255"/>
                    <a:gd name="T21" fmla="*/ 51 h 137"/>
                    <a:gd name="T22" fmla="*/ 214 w 255"/>
                    <a:gd name="T23" fmla="*/ 58 h 137"/>
                    <a:gd name="T24" fmla="*/ 214 w 255"/>
                    <a:gd name="T25" fmla="*/ 57 h 137"/>
                    <a:gd name="T26" fmla="*/ 234 w 255"/>
                    <a:gd name="T27" fmla="*/ 44 h 137"/>
                    <a:gd name="T28" fmla="*/ 234 w 255"/>
                    <a:gd name="T29" fmla="*/ 63 h 137"/>
                    <a:gd name="T30" fmla="*/ 234 w 255"/>
                    <a:gd name="T31" fmla="*/ 78 h 137"/>
                    <a:gd name="T32" fmla="*/ 218 w 255"/>
                    <a:gd name="T33" fmla="*/ 137 h 137"/>
                    <a:gd name="T34" fmla="*/ 234 w 255"/>
                    <a:gd name="T35" fmla="*/ 63 h 137"/>
                    <a:gd name="T36" fmla="*/ 214 w 255"/>
                    <a:gd name="T37" fmla="*/ 2 h 137"/>
                    <a:gd name="T38" fmla="*/ 214 w 255"/>
                    <a:gd name="T39" fmla="*/ 1 h 137"/>
                    <a:gd name="T40" fmla="*/ 216 w 255"/>
                    <a:gd name="T41" fmla="*/ 0 h 137"/>
                    <a:gd name="T42" fmla="*/ 216 w 255"/>
                    <a:gd name="T43" fmla="*/ 0 h 137"/>
                    <a:gd name="T44" fmla="*/ 214 w 255"/>
                    <a:gd name="T45" fmla="*/ 2 h 137"/>
                    <a:gd name="T46" fmla="*/ 30 w 255"/>
                    <a:gd name="T47" fmla="*/ 123 h 137"/>
                    <a:gd name="T48" fmla="*/ 25 w 255"/>
                    <a:gd name="T49" fmla="*/ 114 h 137"/>
                    <a:gd name="T50" fmla="*/ 25 w 255"/>
                    <a:gd name="T51" fmla="*/ 119 h 137"/>
                    <a:gd name="T52" fmla="*/ 30 w 255"/>
                    <a:gd name="T53" fmla="*/ 123 h 137"/>
                    <a:gd name="T54" fmla="*/ 214 w 255"/>
                    <a:gd name="T55" fmla="*/ 1 h 137"/>
                    <a:gd name="T56" fmla="*/ 214 w 255"/>
                    <a:gd name="T57" fmla="*/ 2 h 137"/>
                    <a:gd name="T58" fmla="*/ 47 w 255"/>
                    <a:gd name="T59" fmla="*/ 2 h 137"/>
                    <a:gd name="T60" fmla="*/ 214 w 255"/>
                    <a:gd name="T61" fmla="*/ 1 h 137"/>
                    <a:gd name="T62" fmla="*/ 214 w 255"/>
                    <a:gd name="T63" fmla="*/ 57 h 137"/>
                    <a:gd name="T64" fmla="*/ 211 w 255"/>
                    <a:gd name="T65" fmla="*/ 58 h 137"/>
                    <a:gd name="T66" fmla="*/ 214 w 255"/>
                    <a:gd name="T67" fmla="*/ 58 h 137"/>
                    <a:gd name="T68" fmla="*/ 214 w 255"/>
                    <a:gd name="T69" fmla="*/ 57 h 137"/>
                    <a:gd name="T70" fmla="*/ 25 w 255"/>
                    <a:gd name="T71" fmla="*/ 40 h 137"/>
                    <a:gd name="T72" fmla="*/ 25 w 255"/>
                    <a:gd name="T73" fmla="*/ 31 h 137"/>
                    <a:gd name="T74" fmla="*/ 44 w 255"/>
                    <a:gd name="T75" fmla="*/ 50 h 137"/>
                    <a:gd name="T76" fmla="*/ 25 w 255"/>
                    <a:gd name="T77" fmla="*/ 40 h 137"/>
                    <a:gd name="T78" fmla="*/ 25 w 255"/>
                    <a:gd name="T79" fmla="*/ 114 h 137"/>
                    <a:gd name="T80" fmla="*/ 12 w 255"/>
                    <a:gd name="T81" fmla="*/ 29 h 137"/>
                    <a:gd name="T82" fmla="*/ 25 w 255"/>
                    <a:gd name="T83" fmla="*/ 119 h 137"/>
                    <a:gd name="T84" fmla="*/ 25 w 255"/>
                    <a:gd name="T85" fmla="*/ 114 h 137"/>
                    <a:gd name="T86" fmla="*/ 25 w 255"/>
                    <a:gd name="T87" fmla="*/ 31 h 137"/>
                    <a:gd name="T88" fmla="*/ 25 w 255"/>
                    <a:gd name="T89" fmla="*/ 40 h 137"/>
                    <a:gd name="T90" fmla="*/ 21 w 255"/>
                    <a:gd name="T91" fmla="*/ 25 h 137"/>
                    <a:gd name="T92" fmla="*/ 25 w 255"/>
                    <a:gd name="T93" fmla="*/ 31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55" h="137">
                      <a:moveTo>
                        <a:pt x="234" y="78"/>
                      </a:moveTo>
                      <a:cubicBezTo>
                        <a:pt x="234" y="63"/>
                        <a:pt x="234" y="63"/>
                        <a:pt x="234" y="63"/>
                      </a:cubicBezTo>
                      <a:cubicBezTo>
                        <a:pt x="241" y="50"/>
                        <a:pt x="249" y="41"/>
                        <a:pt x="255" y="39"/>
                      </a:cubicBezTo>
                      <a:cubicBezTo>
                        <a:pt x="251" y="42"/>
                        <a:pt x="242" y="58"/>
                        <a:pt x="234" y="78"/>
                      </a:cubicBezTo>
                      <a:close/>
                      <a:moveTo>
                        <a:pt x="234" y="51"/>
                      </a:moveTo>
                      <a:cubicBezTo>
                        <a:pt x="242" y="45"/>
                        <a:pt x="249" y="37"/>
                        <a:pt x="252" y="26"/>
                      </a:cubicBezTo>
                      <a:cubicBezTo>
                        <a:pt x="252" y="26"/>
                        <a:pt x="252" y="26"/>
                        <a:pt x="252" y="26"/>
                      </a:cubicBezTo>
                      <a:cubicBezTo>
                        <a:pt x="248" y="32"/>
                        <a:pt x="241" y="39"/>
                        <a:pt x="234" y="44"/>
                      </a:cubicBezTo>
                      <a:lnTo>
                        <a:pt x="234" y="51"/>
                      </a:lnTo>
                      <a:close/>
                      <a:moveTo>
                        <a:pt x="234" y="44"/>
                      </a:moveTo>
                      <a:cubicBezTo>
                        <a:pt x="234" y="51"/>
                        <a:pt x="234" y="51"/>
                        <a:pt x="234" y="51"/>
                      </a:cubicBezTo>
                      <a:cubicBezTo>
                        <a:pt x="227" y="56"/>
                        <a:pt x="219" y="58"/>
                        <a:pt x="214" y="58"/>
                      </a:cubicBezTo>
                      <a:cubicBezTo>
                        <a:pt x="214" y="57"/>
                        <a:pt x="214" y="57"/>
                        <a:pt x="214" y="57"/>
                      </a:cubicBezTo>
                      <a:cubicBezTo>
                        <a:pt x="219" y="54"/>
                        <a:pt x="227" y="49"/>
                        <a:pt x="234" y="44"/>
                      </a:cubicBezTo>
                      <a:close/>
                      <a:moveTo>
                        <a:pt x="234" y="63"/>
                      </a:moveTo>
                      <a:cubicBezTo>
                        <a:pt x="234" y="78"/>
                        <a:pt x="234" y="78"/>
                        <a:pt x="234" y="78"/>
                      </a:cubicBezTo>
                      <a:cubicBezTo>
                        <a:pt x="225" y="98"/>
                        <a:pt x="218" y="121"/>
                        <a:pt x="218" y="137"/>
                      </a:cubicBezTo>
                      <a:cubicBezTo>
                        <a:pt x="212" y="116"/>
                        <a:pt x="222" y="85"/>
                        <a:pt x="234" y="63"/>
                      </a:cubicBezTo>
                      <a:close/>
                      <a:moveTo>
                        <a:pt x="214" y="2"/>
                      </a:moveTo>
                      <a:cubicBezTo>
                        <a:pt x="214" y="1"/>
                        <a:pt x="214" y="1"/>
                        <a:pt x="214" y="1"/>
                      </a:cubicBezTo>
                      <a:cubicBezTo>
                        <a:pt x="214" y="1"/>
                        <a:pt x="215" y="0"/>
                        <a:pt x="216" y="0"/>
                      </a:cubicBezTo>
                      <a:cubicBezTo>
                        <a:pt x="216" y="0"/>
                        <a:pt x="216" y="0"/>
                        <a:pt x="216" y="0"/>
                      </a:cubicBezTo>
                      <a:cubicBezTo>
                        <a:pt x="215" y="0"/>
                        <a:pt x="214" y="1"/>
                        <a:pt x="214" y="2"/>
                      </a:cubicBezTo>
                      <a:close/>
                      <a:moveTo>
                        <a:pt x="30" y="123"/>
                      </a:moveTo>
                      <a:cubicBezTo>
                        <a:pt x="28" y="121"/>
                        <a:pt x="27" y="118"/>
                        <a:pt x="25" y="114"/>
                      </a:cubicBezTo>
                      <a:cubicBezTo>
                        <a:pt x="25" y="119"/>
                        <a:pt x="25" y="119"/>
                        <a:pt x="25" y="119"/>
                      </a:cubicBezTo>
                      <a:cubicBezTo>
                        <a:pt x="27" y="121"/>
                        <a:pt x="28" y="122"/>
                        <a:pt x="30" y="123"/>
                      </a:cubicBezTo>
                      <a:close/>
                      <a:moveTo>
                        <a:pt x="214" y="1"/>
                      </a:moveTo>
                      <a:cubicBezTo>
                        <a:pt x="214" y="2"/>
                        <a:pt x="214" y="2"/>
                        <a:pt x="214" y="2"/>
                      </a:cubicBezTo>
                      <a:cubicBezTo>
                        <a:pt x="182" y="33"/>
                        <a:pt x="110" y="65"/>
                        <a:pt x="47" y="2"/>
                      </a:cubicBezTo>
                      <a:cubicBezTo>
                        <a:pt x="112" y="54"/>
                        <a:pt x="183" y="25"/>
                        <a:pt x="214" y="1"/>
                      </a:cubicBezTo>
                      <a:close/>
                      <a:moveTo>
                        <a:pt x="214" y="57"/>
                      </a:moveTo>
                      <a:cubicBezTo>
                        <a:pt x="211" y="58"/>
                        <a:pt x="211" y="58"/>
                        <a:pt x="211" y="58"/>
                      </a:cubicBezTo>
                      <a:cubicBezTo>
                        <a:pt x="212" y="58"/>
                        <a:pt x="213" y="58"/>
                        <a:pt x="214" y="58"/>
                      </a:cubicBezTo>
                      <a:cubicBezTo>
                        <a:pt x="214" y="57"/>
                        <a:pt x="214" y="57"/>
                        <a:pt x="214" y="57"/>
                      </a:cubicBezTo>
                      <a:close/>
                      <a:moveTo>
                        <a:pt x="25" y="40"/>
                      </a:moveTo>
                      <a:cubicBezTo>
                        <a:pt x="25" y="31"/>
                        <a:pt x="25" y="31"/>
                        <a:pt x="25" y="31"/>
                      </a:cubicBezTo>
                      <a:cubicBezTo>
                        <a:pt x="31" y="39"/>
                        <a:pt x="39" y="46"/>
                        <a:pt x="44" y="50"/>
                      </a:cubicBezTo>
                      <a:cubicBezTo>
                        <a:pt x="37" y="50"/>
                        <a:pt x="30" y="46"/>
                        <a:pt x="25" y="40"/>
                      </a:cubicBezTo>
                      <a:close/>
                      <a:moveTo>
                        <a:pt x="25" y="114"/>
                      </a:moveTo>
                      <a:cubicBezTo>
                        <a:pt x="14" y="86"/>
                        <a:pt x="8" y="36"/>
                        <a:pt x="12" y="29"/>
                      </a:cubicBezTo>
                      <a:cubicBezTo>
                        <a:pt x="0" y="38"/>
                        <a:pt x="4" y="94"/>
                        <a:pt x="25" y="119"/>
                      </a:cubicBezTo>
                      <a:cubicBezTo>
                        <a:pt x="25" y="114"/>
                        <a:pt x="25" y="114"/>
                        <a:pt x="25" y="114"/>
                      </a:cubicBezTo>
                      <a:close/>
                      <a:moveTo>
                        <a:pt x="25" y="31"/>
                      </a:move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22" y="36"/>
                        <a:pt x="21" y="31"/>
                        <a:pt x="21" y="25"/>
                      </a:cubicBezTo>
                      <a:cubicBezTo>
                        <a:pt x="22" y="27"/>
                        <a:pt x="24" y="29"/>
                        <a:pt x="25" y="31"/>
                      </a:cubicBezTo>
                      <a:close/>
                    </a:path>
                  </a:pathLst>
                </a:custGeom>
                <a:solidFill>
                  <a:srgbClr val="4478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5" name="Freeform 103">
                  <a:extLst>
                    <a:ext uri="{FF2B5EF4-FFF2-40B4-BE49-F238E27FC236}">
                      <a16:creationId xmlns:a16="http://schemas.microsoft.com/office/drawing/2014/main" id="{59AD00B8-1F02-4CCD-9D0B-0D2162A464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1201" y="3114676"/>
                  <a:ext cx="695325" cy="569913"/>
                </a:xfrm>
                <a:custGeom>
                  <a:avLst/>
                  <a:gdLst>
                    <a:gd name="T0" fmla="*/ 24 w 256"/>
                    <a:gd name="T1" fmla="*/ 21 h 210"/>
                    <a:gd name="T2" fmla="*/ 41 w 256"/>
                    <a:gd name="T3" fmla="*/ 108 h 210"/>
                    <a:gd name="T4" fmla="*/ 76 w 256"/>
                    <a:gd name="T5" fmla="*/ 108 h 210"/>
                    <a:gd name="T6" fmla="*/ 180 w 256"/>
                    <a:gd name="T7" fmla="*/ 108 h 210"/>
                    <a:gd name="T8" fmla="*/ 215 w 256"/>
                    <a:gd name="T9" fmla="*/ 108 h 210"/>
                    <a:gd name="T10" fmla="*/ 232 w 256"/>
                    <a:gd name="T11" fmla="*/ 21 h 210"/>
                    <a:gd name="T12" fmla="*/ 246 w 256"/>
                    <a:gd name="T13" fmla="*/ 16 h 210"/>
                    <a:gd name="T14" fmla="*/ 250 w 256"/>
                    <a:gd name="T15" fmla="*/ 44 h 210"/>
                    <a:gd name="T16" fmla="*/ 233 w 256"/>
                    <a:gd name="T17" fmla="*/ 132 h 210"/>
                    <a:gd name="T18" fmla="*/ 23 w 256"/>
                    <a:gd name="T19" fmla="*/ 132 h 210"/>
                    <a:gd name="T20" fmla="*/ 6 w 256"/>
                    <a:gd name="T21" fmla="*/ 44 h 210"/>
                    <a:gd name="T22" fmla="*/ 10 w 256"/>
                    <a:gd name="T23" fmla="*/ 16 h 210"/>
                    <a:gd name="T24" fmla="*/ 24 w 256"/>
                    <a:gd name="T25" fmla="*/ 21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56" h="210">
                      <a:moveTo>
                        <a:pt x="24" y="21"/>
                      </a:moveTo>
                      <a:cubicBezTo>
                        <a:pt x="19" y="41"/>
                        <a:pt x="20" y="92"/>
                        <a:pt x="41" y="108"/>
                      </a:cubicBezTo>
                      <a:cubicBezTo>
                        <a:pt x="61" y="125"/>
                        <a:pt x="72" y="127"/>
                        <a:pt x="76" y="108"/>
                      </a:cubicBezTo>
                      <a:cubicBezTo>
                        <a:pt x="82" y="73"/>
                        <a:pt x="174" y="73"/>
                        <a:pt x="180" y="108"/>
                      </a:cubicBezTo>
                      <a:cubicBezTo>
                        <a:pt x="184" y="127"/>
                        <a:pt x="195" y="125"/>
                        <a:pt x="215" y="108"/>
                      </a:cubicBezTo>
                      <a:cubicBezTo>
                        <a:pt x="236" y="92"/>
                        <a:pt x="237" y="41"/>
                        <a:pt x="232" y="21"/>
                      </a:cubicBezTo>
                      <a:cubicBezTo>
                        <a:pt x="234" y="0"/>
                        <a:pt x="250" y="1"/>
                        <a:pt x="246" y="16"/>
                      </a:cubicBezTo>
                      <a:cubicBezTo>
                        <a:pt x="243" y="25"/>
                        <a:pt x="248" y="37"/>
                        <a:pt x="250" y="44"/>
                      </a:cubicBezTo>
                      <a:cubicBezTo>
                        <a:pt x="256" y="71"/>
                        <a:pt x="251" y="100"/>
                        <a:pt x="233" y="132"/>
                      </a:cubicBezTo>
                      <a:cubicBezTo>
                        <a:pt x="188" y="210"/>
                        <a:pt x="68" y="210"/>
                        <a:pt x="23" y="132"/>
                      </a:cubicBezTo>
                      <a:cubicBezTo>
                        <a:pt x="5" y="100"/>
                        <a:pt x="0" y="71"/>
                        <a:pt x="6" y="44"/>
                      </a:cubicBezTo>
                      <a:cubicBezTo>
                        <a:pt x="8" y="37"/>
                        <a:pt x="13" y="25"/>
                        <a:pt x="10" y="16"/>
                      </a:cubicBezTo>
                      <a:cubicBezTo>
                        <a:pt x="6" y="1"/>
                        <a:pt x="22" y="0"/>
                        <a:pt x="24" y="21"/>
                      </a:cubicBezTo>
                      <a:close/>
                    </a:path>
                  </a:pathLst>
                </a:custGeom>
                <a:solidFill>
                  <a:srgbClr val="E3B55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6" name="Freeform 104">
                  <a:extLst>
                    <a:ext uri="{FF2B5EF4-FFF2-40B4-BE49-F238E27FC236}">
                      <a16:creationId xmlns:a16="http://schemas.microsoft.com/office/drawing/2014/main" id="{CE98149C-946A-43F8-ADB5-E595352A67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3451" y="3362326"/>
                  <a:ext cx="252413" cy="165100"/>
                </a:xfrm>
                <a:custGeom>
                  <a:avLst/>
                  <a:gdLst>
                    <a:gd name="T0" fmla="*/ 46 w 93"/>
                    <a:gd name="T1" fmla="*/ 0 h 61"/>
                    <a:gd name="T2" fmla="*/ 93 w 93"/>
                    <a:gd name="T3" fmla="*/ 32 h 61"/>
                    <a:gd name="T4" fmla="*/ 74 w 93"/>
                    <a:gd name="T5" fmla="*/ 61 h 61"/>
                    <a:gd name="T6" fmla="*/ 47 w 93"/>
                    <a:gd name="T7" fmla="*/ 45 h 61"/>
                    <a:gd name="T8" fmla="*/ 17 w 93"/>
                    <a:gd name="T9" fmla="*/ 60 h 61"/>
                    <a:gd name="T10" fmla="*/ 0 w 93"/>
                    <a:gd name="T11" fmla="*/ 32 h 61"/>
                    <a:gd name="T12" fmla="*/ 46 w 93"/>
                    <a:gd name="T13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3" h="61">
                      <a:moveTo>
                        <a:pt x="46" y="0"/>
                      </a:moveTo>
                      <a:cubicBezTo>
                        <a:pt x="72" y="0"/>
                        <a:pt x="93" y="15"/>
                        <a:pt x="93" y="32"/>
                      </a:cubicBezTo>
                      <a:cubicBezTo>
                        <a:pt x="93" y="45"/>
                        <a:pt x="93" y="61"/>
                        <a:pt x="74" y="61"/>
                      </a:cubicBezTo>
                      <a:cubicBezTo>
                        <a:pt x="55" y="61"/>
                        <a:pt x="60" y="45"/>
                        <a:pt x="47" y="45"/>
                      </a:cubicBezTo>
                      <a:cubicBezTo>
                        <a:pt x="32" y="45"/>
                        <a:pt x="36" y="60"/>
                        <a:pt x="17" y="60"/>
                      </a:cubicBezTo>
                      <a:cubicBezTo>
                        <a:pt x="0" y="60"/>
                        <a:pt x="0" y="44"/>
                        <a:pt x="0" y="32"/>
                      </a:cubicBezTo>
                      <a:cubicBezTo>
                        <a:pt x="0" y="14"/>
                        <a:pt x="20" y="0"/>
                        <a:pt x="46" y="0"/>
                      </a:cubicBezTo>
                      <a:close/>
                    </a:path>
                  </a:pathLst>
                </a:custGeom>
                <a:solidFill>
                  <a:srgbClr val="F7D6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7" name="Freeform 105">
                  <a:extLst>
                    <a:ext uri="{FF2B5EF4-FFF2-40B4-BE49-F238E27FC236}">
                      <a16:creationId xmlns:a16="http://schemas.microsoft.com/office/drawing/2014/main" id="{05F97777-F791-430F-8D9F-0730BE4347A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27401" y="3103563"/>
                  <a:ext cx="539750" cy="182563"/>
                </a:xfrm>
                <a:custGeom>
                  <a:avLst/>
                  <a:gdLst>
                    <a:gd name="T0" fmla="*/ 150 w 199"/>
                    <a:gd name="T1" fmla="*/ 67 h 67"/>
                    <a:gd name="T2" fmla="*/ 154 w 199"/>
                    <a:gd name="T3" fmla="*/ 66 h 67"/>
                    <a:gd name="T4" fmla="*/ 189 w 199"/>
                    <a:gd name="T5" fmla="*/ 40 h 67"/>
                    <a:gd name="T6" fmla="*/ 196 w 199"/>
                    <a:gd name="T7" fmla="*/ 18 h 67"/>
                    <a:gd name="T8" fmla="*/ 199 w 199"/>
                    <a:gd name="T9" fmla="*/ 9 h 67"/>
                    <a:gd name="T10" fmla="*/ 194 w 199"/>
                    <a:gd name="T11" fmla="*/ 3 h 67"/>
                    <a:gd name="T12" fmla="*/ 150 w 199"/>
                    <a:gd name="T13" fmla="*/ 1 h 67"/>
                    <a:gd name="T14" fmla="*/ 150 w 199"/>
                    <a:gd name="T15" fmla="*/ 5 h 67"/>
                    <a:gd name="T16" fmla="*/ 180 w 199"/>
                    <a:gd name="T17" fmla="*/ 8 h 67"/>
                    <a:gd name="T18" fmla="*/ 180 w 199"/>
                    <a:gd name="T19" fmla="*/ 50 h 67"/>
                    <a:gd name="T20" fmla="*/ 150 w 199"/>
                    <a:gd name="T21" fmla="*/ 63 h 67"/>
                    <a:gd name="T22" fmla="*/ 150 w 199"/>
                    <a:gd name="T23" fmla="*/ 67 h 67"/>
                    <a:gd name="T24" fmla="*/ 100 w 199"/>
                    <a:gd name="T25" fmla="*/ 9 h 67"/>
                    <a:gd name="T26" fmla="*/ 53 w 199"/>
                    <a:gd name="T27" fmla="*/ 1 h 67"/>
                    <a:gd name="T28" fmla="*/ 49 w 199"/>
                    <a:gd name="T29" fmla="*/ 1 h 67"/>
                    <a:gd name="T30" fmla="*/ 49 w 199"/>
                    <a:gd name="T31" fmla="*/ 5 h 67"/>
                    <a:gd name="T32" fmla="*/ 82 w 199"/>
                    <a:gd name="T33" fmla="*/ 15 h 67"/>
                    <a:gd name="T34" fmla="*/ 64 w 199"/>
                    <a:gd name="T35" fmla="*/ 60 h 67"/>
                    <a:gd name="T36" fmla="*/ 49 w 199"/>
                    <a:gd name="T37" fmla="*/ 63 h 67"/>
                    <a:gd name="T38" fmla="*/ 49 w 199"/>
                    <a:gd name="T39" fmla="*/ 67 h 67"/>
                    <a:gd name="T40" fmla="*/ 83 w 199"/>
                    <a:gd name="T41" fmla="*/ 46 h 67"/>
                    <a:gd name="T42" fmla="*/ 100 w 199"/>
                    <a:gd name="T43" fmla="*/ 24 h 67"/>
                    <a:gd name="T44" fmla="*/ 117 w 199"/>
                    <a:gd name="T45" fmla="*/ 46 h 67"/>
                    <a:gd name="T46" fmla="*/ 150 w 199"/>
                    <a:gd name="T47" fmla="*/ 67 h 67"/>
                    <a:gd name="T48" fmla="*/ 150 w 199"/>
                    <a:gd name="T49" fmla="*/ 63 h 67"/>
                    <a:gd name="T50" fmla="*/ 135 w 199"/>
                    <a:gd name="T51" fmla="*/ 60 h 67"/>
                    <a:gd name="T52" fmla="*/ 117 w 199"/>
                    <a:gd name="T53" fmla="*/ 15 h 67"/>
                    <a:gd name="T54" fmla="*/ 150 w 199"/>
                    <a:gd name="T55" fmla="*/ 5 h 67"/>
                    <a:gd name="T56" fmla="*/ 150 w 199"/>
                    <a:gd name="T57" fmla="*/ 1 h 67"/>
                    <a:gd name="T58" fmla="*/ 147 w 199"/>
                    <a:gd name="T59" fmla="*/ 1 h 67"/>
                    <a:gd name="T60" fmla="*/ 100 w 199"/>
                    <a:gd name="T61" fmla="*/ 9 h 67"/>
                    <a:gd name="T62" fmla="*/ 49 w 199"/>
                    <a:gd name="T63" fmla="*/ 1 h 67"/>
                    <a:gd name="T64" fmla="*/ 6 w 199"/>
                    <a:gd name="T65" fmla="*/ 3 h 67"/>
                    <a:gd name="T66" fmla="*/ 1 w 199"/>
                    <a:gd name="T67" fmla="*/ 9 h 67"/>
                    <a:gd name="T68" fmla="*/ 4 w 199"/>
                    <a:gd name="T69" fmla="*/ 18 h 67"/>
                    <a:gd name="T70" fmla="*/ 11 w 199"/>
                    <a:gd name="T71" fmla="*/ 40 h 67"/>
                    <a:gd name="T72" fmla="*/ 46 w 199"/>
                    <a:gd name="T73" fmla="*/ 66 h 67"/>
                    <a:gd name="T74" fmla="*/ 49 w 199"/>
                    <a:gd name="T75" fmla="*/ 67 h 67"/>
                    <a:gd name="T76" fmla="*/ 49 w 199"/>
                    <a:gd name="T77" fmla="*/ 63 h 67"/>
                    <a:gd name="T78" fmla="*/ 19 w 199"/>
                    <a:gd name="T79" fmla="*/ 50 h 67"/>
                    <a:gd name="T80" fmla="*/ 20 w 199"/>
                    <a:gd name="T81" fmla="*/ 8 h 67"/>
                    <a:gd name="T82" fmla="*/ 49 w 199"/>
                    <a:gd name="T83" fmla="*/ 5 h 67"/>
                    <a:gd name="T84" fmla="*/ 49 w 199"/>
                    <a:gd name="T85" fmla="*/ 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99" h="67">
                      <a:moveTo>
                        <a:pt x="150" y="67"/>
                      </a:moveTo>
                      <a:cubicBezTo>
                        <a:pt x="151" y="66"/>
                        <a:pt x="152" y="66"/>
                        <a:pt x="154" y="66"/>
                      </a:cubicBezTo>
                      <a:cubicBezTo>
                        <a:pt x="180" y="64"/>
                        <a:pt x="186" y="53"/>
                        <a:pt x="189" y="40"/>
                      </a:cubicBezTo>
                      <a:cubicBezTo>
                        <a:pt x="191" y="24"/>
                        <a:pt x="191" y="19"/>
                        <a:pt x="196" y="18"/>
                      </a:cubicBezTo>
                      <a:cubicBezTo>
                        <a:pt x="199" y="17"/>
                        <a:pt x="199" y="13"/>
                        <a:pt x="199" y="9"/>
                      </a:cubicBezTo>
                      <a:cubicBezTo>
                        <a:pt x="199" y="5"/>
                        <a:pt x="199" y="5"/>
                        <a:pt x="194" y="3"/>
                      </a:cubicBezTo>
                      <a:cubicBezTo>
                        <a:pt x="189" y="2"/>
                        <a:pt x="167" y="0"/>
                        <a:pt x="150" y="1"/>
                      </a:cubicBezTo>
                      <a:cubicBezTo>
                        <a:pt x="150" y="5"/>
                        <a:pt x="150" y="5"/>
                        <a:pt x="150" y="5"/>
                      </a:cubicBezTo>
                      <a:cubicBezTo>
                        <a:pt x="163" y="4"/>
                        <a:pt x="176" y="6"/>
                        <a:pt x="180" y="8"/>
                      </a:cubicBezTo>
                      <a:cubicBezTo>
                        <a:pt x="189" y="13"/>
                        <a:pt x="187" y="38"/>
                        <a:pt x="180" y="50"/>
                      </a:cubicBezTo>
                      <a:cubicBezTo>
                        <a:pt x="175" y="58"/>
                        <a:pt x="162" y="63"/>
                        <a:pt x="150" y="63"/>
                      </a:cubicBezTo>
                      <a:lnTo>
                        <a:pt x="150" y="67"/>
                      </a:lnTo>
                      <a:close/>
                      <a:moveTo>
                        <a:pt x="100" y="9"/>
                      </a:moveTo>
                      <a:cubicBezTo>
                        <a:pt x="94" y="9"/>
                        <a:pt x="70" y="2"/>
                        <a:pt x="53" y="1"/>
                      </a:cubicBezTo>
                      <a:cubicBezTo>
                        <a:pt x="52" y="1"/>
                        <a:pt x="51" y="1"/>
                        <a:pt x="49" y="1"/>
                      </a:cubicBezTo>
                      <a:cubicBezTo>
                        <a:pt x="49" y="5"/>
                        <a:pt x="49" y="5"/>
                        <a:pt x="49" y="5"/>
                      </a:cubicBezTo>
                      <a:cubicBezTo>
                        <a:pt x="63" y="6"/>
                        <a:pt x="77" y="9"/>
                        <a:pt x="82" y="15"/>
                      </a:cubicBezTo>
                      <a:cubicBezTo>
                        <a:pt x="91" y="26"/>
                        <a:pt x="77" y="54"/>
                        <a:pt x="64" y="60"/>
                      </a:cubicBezTo>
                      <a:cubicBezTo>
                        <a:pt x="60" y="62"/>
                        <a:pt x="55" y="63"/>
                        <a:pt x="49" y="63"/>
                      </a:cubicBezTo>
                      <a:cubicBezTo>
                        <a:pt x="49" y="67"/>
                        <a:pt x="49" y="67"/>
                        <a:pt x="49" y="67"/>
                      </a:cubicBezTo>
                      <a:cubicBezTo>
                        <a:pt x="73" y="67"/>
                        <a:pt x="81" y="51"/>
                        <a:pt x="83" y="46"/>
                      </a:cubicBezTo>
                      <a:cubicBezTo>
                        <a:pt x="88" y="37"/>
                        <a:pt x="87" y="24"/>
                        <a:pt x="100" y="24"/>
                      </a:cubicBezTo>
                      <a:cubicBezTo>
                        <a:pt x="113" y="24"/>
                        <a:pt x="112" y="37"/>
                        <a:pt x="117" y="46"/>
                      </a:cubicBezTo>
                      <a:cubicBezTo>
                        <a:pt x="119" y="51"/>
                        <a:pt x="127" y="67"/>
                        <a:pt x="150" y="67"/>
                      </a:cubicBezTo>
                      <a:cubicBezTo>
                        <a:pt x="150" y="63"/>
                        <a:pt x="150" y="63"/>
                        <a:pt x="150" y="63"/>
                      </a:cubicBezTo>
                      <a:cubicBezTo>
                        <a:pt x="145" y="63"/>
                        <a:pt x="139" y="62"/>
                        <a:pt x="135" y="60"/>
                      </a:cubicBezTo>
                      <a:cubicBezTo>
                        <a:pt x="122" y="54"/>
                        <a:pt x="109" y="26"/>
                        <a:pt x="117" y="15"/>
                      </a:cubicBezTo>
                      <a:cubicBezTo>
                        <a:pt x="122" y="9"/>
                        <a:pt x="137" y="6"/>
                        <a:pt x="150" y="5"/>
                      </a:cubicBezTo>
                      <a:cubicBezTo>
                        <a:pt x="150" y="1"/>
                        <a:pt x="150" y="1"/>
                        <a:pt x="150" y="1"/>
                      </a:cubicBezTo>
                      <a:cubicBezTo>
                        <a:pt x="149" y="1"/>
                        <a:pt x="148" y="1"/>
                        <a:pt x="147" y="1"/>
                      </a:cubicBezTo>
                      <a:cubicBezTo>
                        <a:pt x="132" y="2"/>
                        <a:pt x="113" y="8"/>
                        <a:pt x="100" y="9"/>
                      </a:cubicBezTo>
                      <a:close/>
                      <a:moveTo>
                        <a:pt x="49" y="1"/>
                      </a:moveTo>
                      <a:cubicBezTo>
                        <a:pt x="33" y="0"/>
                        <a:pt x="10" y="2"/>
                        <a:pt x="6" y="3"/>
                      </a:cubicBezTo>
                      <a:cubicBezTo>
                        <a:pt x="1" y="5"/>
                        <a:pt x="1" y="5"/>
                        <a:pt x="1" y="9"/>
                      </a:cubicBezTo>
                      <a:cubicBezTo>
                        <a:pt x="0" y="13"/>
                        <a:pt x="1" y="17"/>
                        <a:pt x="4" y="18"/>
                      </a:cubicBezTo>
                      <a:cubicBezTo>
                        <a:pt x="8" y="19"/>
                        <a:pt x="8" y="24"/>
                        <a:pt x="11" y="40"/>
                      </a:cubicBezTo>
                      <a:cubicBezTo>
                        <a:pt x="14" y="53"/>
                        <a:pt x="20" y="64"/>
                        <a:pt x="46" y="66"/>
                      </a:cubicBezTo>
                      <a:cubicBezTo>
                        <a:pt x="47" y="66"/>
                        <a:pt x="48" y="66"/>
                        <a:pt x="49" y="67"/>
                      </a:cubicBezTo>
                      <a:cubicBezTo>
                        <a:pt x="49" y="63"/>
                        <a:pt x="49" y="63"/>
                        <a:pt x="49" y="63"/>
                      </a:cubicBezTo>
                      <a:cubicBezTo>
                        <a:pt x="37" y="63"/>
                        <a:pt x="24" y="58"/>
                        <a:pt x="19" y="50"/>
                      </a:cubicBezTo>
                      <a:cubicBezTo>
                        <a:pt x="13" y="38"/>
                        <a:pt x="11" y="13"/>
                        <a:pt x="20" y="8"/>
                      </a:cubicBezTo>
                      <a:cubicBezTo>
                        <a:pt x="23" y="6"/>
                        <a:pt x="36" y="4"/>
                        <a:pt x="49" y="5"/>
                      </a:cubicBezTo>
                      <a:lnTo>
                        <a:pt x="49" y="1"/>
                      </a:lnTo>
                      <a:close/>
                    </a:path>
                  </a:pathLst>
                </a:custGeom>
                <a:solidFill>
                  <a:srgbClr val="2E5B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575" name="矩形 574">
                <a:extLst>
                  <a:ext uri="{FF2B5EF4-FFF2-40B4-BE49-F238E27FC236}">
                    <a16:creationId xmlns:a16="http://schemas.microsoft.com/office/drawing/2014/main" id="{06D3903C-73EC-446F-BA3A-42DB1838C5CD}"/>
                  </a:ext>
                </a:extLst>
              </p:cNvPr>
              <p:cNvSpPr/>
              <p:nvPr/>
            </p:nvSpPr>
            <p:spPr>
              <a:xfrm>
                <a:off x="9833871" y="5749035"/>
                <a:ext cx="625214" cy="3330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60%</a:t>
                </a:r>
                <a:endParaRPr lang="zh-CN" altLang="en-US" dirty="0"/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2FE1A9B2-B986-42EB-B518-BC61F979960F}"/>
              </a:ext>
            </a:extLst>
          </p:cNvPr>
          <p:cNvSpPr/>
          <p:nvPr/>
        </p:nvSpPr>
        <p:spPr>
          <a:xfrm>
            <a:off x="8136608" y="6065796"/>
            <a:ext cx="2607424" cy="258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用户定量画像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E6DF6C-38EE-4565-B385-0B44FC3FCE8D}"/>
              </a:ext>
            </a:extLst>
          </p:cNvPr>
          <p:cNvSpPr txBox="1"/>
          <p:nvPr/>
        </p:nvSpPr>
        <p:spPr>
          <a:xfrm>
            <a:off x="1307995" y="275746"/>
            <a:ext cx="3273759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定性、定量分析</a:t>
            </a:r>
          </a:p>
        </p:txBody>
      </p:sp>
      <p:sp>
        <p:nvSpPr>
          <p:cNvPr id="9" name="箭头: 燕尾形 8">
            <a:extLst>
              <a:ext uri="{FF2B5EF4-FFF2-40B4-BE49-F238E27FC236}">
                <a16:creationId xmlns:a16="http://schemas.microsoft.com/office/drawing/2014/main" id="{9E07251F-B900-4A03-ABF0-5D0E19640D91}"/>
              </a:ext>
            </a:extLst>
          </p:cNvPr>
          <p:cNvSpPr/>
          <p:nvPr/>
        </p:nvSpPr>
        <p:spPr>
          <a:xfrm>
            <a:off x="5849057" y="2595927"/>
            <a:ext cx="1909041" cy="24741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6" name="箭头: 燕尾形 575">
            <a:extLst>
              <a:ext uri="{FF2B5EF4-FFF2-40B4-BE49-F238E27FC236}">
                <a16:creationId xmlns:a16="http://schemas.microsoft.com/office/drawing/2014/main" id="{79B882C9-86AB-48D7-BCE5-85DCAB3DAA72}"/>
              </a:ext>
            </a:extLst>
          </p:cNvPr>
          <p:cNvSpPr/>
          <p:nvPr/>
        </p:nvSpPr>
        <p:spPr>
          <a:xfrm>
            <a:off x="5892112" y="5282735"/>
            <a:ext cx="1909041" cy="24741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837010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五边形 25"/>
          <p:cNvSpPr/>
          <p:nvPr/>
        </p:nvSpPr>
        <p:spPr bwMode="auto">
          <a:xfrm>
            <a:off x="2783915" y="1930464"/>
            <a:ext cx="1677380" cy="515317"/>
          </a:xfrm>
          <a:prstGeom prst="homePlate">
            <a:avLst/>
          </a:prstGeom>
          <a:solidFill>
            <a:schemeClr val="accent2"/>
          </a:solidFill>
          <a:ln w="38100" cap="flat" cmpd="sng">
            <a:solidFill>
              <a:srgbClr val="FFFFFF"/>
            </a:solidFill>
            <a:bevel/>
            <a:headEnd/>
            <a:tailEnd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82824" tIns="41411" rIns="82824" bIns="41411" anchor="ctr"/>
          <a:lstStyle/>
          <a:p>
            <a:pPr algn="ctr" defTabSz="1219170"/>
            <a:endParaRPr lang="zh-CN" altLang="en-US" sz="1867" b="1" dirty="0">
              <a:solidFill>
                <a:srgbClr val="F8F8F8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7" name="TextBox 22"/>
          <p:cNvSpPr txBox="1">
            <a:spLocks noChangeArrowheads="1"/>
          </p:cNvSpPr>
          <p:nvPr/>
        </p:nvSpPr>
        <p:spPr bwMode="auto">
          <a:xfrm>
            <a:off x="2804491" y="2012701"/>
            <a:ext cx="1677379" cy="334792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</p:spPr>
        <p:txBody>
          <a:bodyPr lIns="82824" tIns="41411" rIns="82824" bIns="41411" anchor="ctr"/>
          <a:lstStyle>
            <a:defPPr>
              <a:defRPr lang="zh-CN"/>
            </a:defPPr>
            <a:lvl1pPr algn="ctr">
              <a:defRPr sz="2000" b="1">
                <a:solidFill>
                  <a:srgbClr val="F8F8F8"/>
                </a:solidFill>
                <a:ea typeface="微软雅黑" pitchFamily="34" charset="-122"/>
              </a:defRPr>
            </a:lvl1pPr>
          </a:lstStyle>
          <a:p>
            <a:pPr algn="l" defTabSz="1219170"/>
            <a:r>
              <a:rPr lang="zh-CN" altLang="en-US" sz="1600" dirty="0">
                <a:latin typeface="Calibri"/>
              </a:rPr>
              <a:t>使用工具、模型</a:t>
            </a:r>
          </a:p>
        </p:txBody>
      </p:sp>
      <p:sp>
        <p:nvSpPr>
          <p:cNvPr id="28" name="五边形 27"/>
          <p:cNvSpPr/>
          <p:nvPr/>
        </p:nvSpPr>
        <p:spPr bwMode="auto">
          <a:xfrm>
            <a:off x="2783914" y="5288295"/>
            <a:ext cx="1677381" cy="515317"/>
          </a:xfrm>
          <a:prstGeom prst="homePlate">
            <a:avLst/>
          </a:prstGeom>
          <a:solidFill>
            <a:schemeClr val="accent3"/>
          </a:solidFill>
          <a:ln w="38100" cap="flat" cmpd="sng">
            <a:solidFill>
              <a:srgbClr val="FFFFFF"/>
            </a:solidFill>
            <a:bevel/>
            <a:headEnd/>
            <a:tailEnd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82824" tIns="41411" rIns="82824" bIns="41411" anchor="ctr"/>
          <a:lstStyle/>
          <a:p>
            <a:pPr algn="ctr" defTabSz="1219170"/>
            <a:endParaRPr lang="zh-CN" altLang="en-US" sz="1867" b="1" dirty="0">
              <a:solidFill>
                <a:srgbClr val="F8F8F8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9" name="TextBox 22"/>
          <p:cNvSpPr txBox="1">
            <a:spLocks noChangeArrowheads="1"/>
          </p:cNvSpPr>
          <p:nvPr/>
        </p:nvSpPr>
        <p:spPr bwMode="auto">
          <a:xfrm>
            <a:off x="2985841" y="5343667"/>
            <a:ext cx="1401052" cy="334792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</p:spPr>
        <p:txBody>
          <a:bodyPr lIns="82824" tIns="41411" rIns="82824" bIns="41411" anchor="ctr"/>
          <a:lstStyle>
            <a:defPPr>
              <a:defRPr lang="zh-CN"/>
            </a:defPPr>
            <a:lvl1pPr algn="ctr">
              <a:defRPr sz="2000" b="1">
                <a:solidFill>
                  <a:srgbClr val="F8F8F8"/>
                </a:solidFill>
                <a:ea typeface="微软雅黑" pitchFamily="34" charset="-122"/>
              </a:defRPr>
            </a:lvl1pPr>
          </a:lstStyle>
          <a:p>
            <a:pPr algn="l" defTabSz="1219170"/>
            <a:r>
              <a:rPr lang="zh-CN" altLang="en-US" sz="1600" dirty="0">
                <a:latin typeface="Calibri"/>
              </a:rPr>
              <a:t>使用的字段</a:t>
            </a:r>
          </a:p>
        </p:txBody>
      </p:sp>
      <p:sp>
        <p:nvSpPr>
          <p:cNvPr id="30" name="五边形 29"/>
          <p:cNvSpPr/>
          <p:nvPr/>
        </p:nvSpPr>
        <p:spPr bwMode="auto">
          <a:xfrm>
            <a:off x="2883852" y="3575303"/>
            <a:ext cx="1677381" cy="515317"/>
          </a:xfrm>
          <a:prstGeom prst="homePlate">
            <a:avLst/>
          </a:prstGeom>
          <a:solidFill>
            <a:schemeClr val="accent4"/>
          </a:solidFill>
          <a:ln w="38100" cap="flat" cmpd="sng">
            <a:solidFill>
              <a:srgbClr val="FFFFFF"/>
            </a:solidFill>
            <a:bevel/>
            <a:headEnd/>
            <a:tailEnd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82824" tIns="41411" rIns="82824" bIns="41411" anchor="ctr"/>
          <a:lstStyle/>
          <a:p>
            <a:pPr algn="ctr" defTabSz="1219170"/>
            <a:endParaRPr lang="zh-CN" altLang="en-US" sz="1867" b="1" dirty="0">
              <a:solidFill>
                <a:srgbClr val="F8F8F8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1" name="TextBox 22"/>
          <p:cNvSpPr txBox="1">
            <a:spLocks noChangeArrowheads="1"/>
          </p:cNvSpPr>
          <p:nvPr/>
        </p:nvSpPr>
        <p:spPr bwMode="auto">
          <a:xfrm>
            <a:off x="2969458" y="3679414"/>
            <a:ext cx="1401052" cy="334792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</p:spPr>
        <p:txBody>
          <a:bodyPr lIns="82824" tIns="41411" rIns="82824" bIns="41411" anchor="ctr"/>
          <a:lstStyle>
            <a:defPPr>
              <a:defRPr lang="zh-CN"/>
            </a:defPPr>
            <a:lvl1pPr algn="ctr">
              <a:defRPr sz="2000" b="1">
                <a:solidFill>
                  <a:srgbClr val="F8F8F8"/>
                </a:solidFill>
                <a:ea typeface="微软雅黑" pitchFamily="34" charset="-122"/>
              </a:defRPr>
            </a:lvl1pPr>
          </a:lstStyle>
          <a:p>
            <a:pPr algn="l" defTabSz="1219170"/>
            <a:r>
              <a:rPr lang="zh-CN" altLang="en-US" sz="1600" dirty="0">
                <a:latin typeface="Calibri"/>
              </a:rPr>
              <a:t>使用的数据</a:t>
            </a:r>
          </a:p>
        </p:txBody>
      </p:sp>
      <p:sp>
        <p:nvSpPr>
          <p:cNvPr id="32" name="任意多边形 31"/>
          <p:cNvSpPr/>
          <p:nvPr/>
        </p:nvSpPr>
        <p:spPr bwMode="auto">
          <a:xfrm>
            <a:off x="1621071" y="2172282"/>
            <a:ext cx="1140927" cy="1606332"/>
          </a:xfrm>
          <a:custGeom>
            <a:avLst/>
            <a:gdLst>
              <a:gd name="connsiteX0" fmla="*/ 0 w 1092530"/>
              <a:gd name="connsiteY0" fmla="*/ 1068780 h 1068780"/>
              <a:gd name="connsiteX1" fmla="*/ 1092530 w 1092530"/>
              <a:gd name="connsiteY1" fmla="*/ 0 h 10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530" h="1068780">
                <a:moveTo>
                  <a:pt x="0" y="1068780"/>
                </a:moveTo>
                <a:lnTo>
                  <a:pt x="1092530" y="0"/>
                </a:ln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82824" tIns="41411" rIns="82824" bIns="41411" anchor="ctr">
            <a:sp3d/>
          </a:bodyPr>
          <a:lstStyle/>
          <a:p>
            <a:pPr algn="ctr" defTabSz="1219170" eaLnBrk="0" fontAlgn="ctr" hangingPunct="0">
              <a:buClr>
                <a:srgbClr val="FF0000"/>
              </a:buClr>
              <a:buSzPct val="70000"/>
              <a:defRPr/>
            </a:pPr>
            <a:endParaRPr lang="zh-CN" altLang="en-US" sz="1467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任意多边形 32"/>
          <p:cNvSpPr/>
          <p:nvPr/>
        </p:nvSpPr>
        <p:spPr bwMode="auto">
          <a:xfrm flipV="1">
            <a:off x="1621074" y="3801216"/>
            <a:ext cx="1140927" cy="1636451"/>
          </a:xfrm>
          <a:custGeom>
            <a:avLst/>
            <a:gdLst>
              <a:gd name="connsiteX0" fmla="*/ 0 w 1092530"/>
              <a:gd name="connsiteY0" fmla="*/ 1068780 h 1068780"/>
              <a:gd name="connsiteX1" fmla="*/ 1092530 w 1092530"/>
              <a:gd name="connsiteY1" fmla="*/ 0 h 10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530" h="1068780">
                <a:moveTo>
                  <a:pt x="0" y="1068780"/>
                </a:moveTo>
                <a:lnTo>
                  <a:pt x="1092530" y="0"/>
                </a:ln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82824" tIns="41411" rIns="82824" bIns="41411" anchor="ctr">
            <a:sp3d/>
          </a:bodyPr>
          <a:lstStyle/>
          <a:p>
            <a:pPr algn="ctr" defTabSz="1219170" eaLnBrk="0" fontAlgn="ctr" hangingPunct="0">
              <a:buClr>
                <a:srgbClr val="FF0000"/>
              </a:buClr>
              <a:buSzPct val="70000"/>
              <a:defRPr/>
            </a:pPr>
            <a:endParaRPr lang="zh-CN" altLang="en-US" sz="1467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 bwMode="auto">
          <a:xfrm>
            <a:off x="1621071" y="3801211"/>
            <a:ext cx="1140927" cy="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椭圆 34"/>
          <p:cNvSpPr>
            <a:spLocks noChangeArrowheads="1"/>
          </p:cNvSpPr>
          <p:nvPr/>
        </p:nvSpPr>
        <p:spPr bwMode="auto">
          <a:xfrm>
            <a:off x="911425" y="3173076"/>
            <a:ext cx="1257340" cy="125627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FFFFFF"/>
            </a:solidFill>
            <a:bevel/>
            <a:headEnd/>
            <a:tailEnd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lIns="82824" tIns="41411" rIns="82824" bIns="41411" anchor="ctr"/>
          <a:lstStyle/>
          <a:p>
            <a:pPr algn="ctr" defTabSz="1219170"/>
            <a:r>
              <a:rPr lang="en-US" altLang="zh-CN" sz="1867" b="1" dirty="0">
                <a:solidFill>
                  <a:srgbClr val="F8F8F8"/>
                </a:solidFill>
                <a:latin typeface="Calibri"/>
                <a:ea typeface="微软雅黑" pitchFamily="34" charset="-122"/>
              </a:rPr>
              <a:t>RFM</a:t>
            </a:r>
          </a:p>
        </p:txBody>
      </p:sp>
      <p:sp>
        <p:nvSpPr>
          <p:cNvPr id="42" name="圆角矩形 41"/>
          <p:cNvSpPr/>
          <p:nvPr/>
        </p:nvSpPr>
        <p:spPr bwMode="auto">
          <a:xfrm>
            <a:off x="4501728" y="3249135"/>
            <a:ext cx="2662335" cy="1167651"/>
          </a:xfrm>
          <a:prstGeom prst="roundRect">
            <a:avLst>
              <a:gd name="adj" fmla="val 9992"/>
            </a:avLst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bevel/>
            <a:headEnd/>
            <a:tailEnd/>
          </a:ln>
        </p:spPr>
        <p:txBody>
          <a:bodyPr lIns="82824" tIns="41411" rIns="82824" bIns="41411" anchor="ctr"/>
          <a:lstStyle/>
          <a:p>
            <a:pPr marL="1219170" lvl="2" defTabSz="1219170"/>
            <a:endParaRPr lang="zh-CN" altLang="en-US" sz="1333" dirty="0">
              <a:solidFill>
                <a:srgbClr val="0070C0">
                  <a:lumMod val="75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4483208" y="4930296"/>
            <a:ext cx="3050653" cy="1167651"/>
          </a:xfrm>
          <a:prstGeom prst="roundRect">
            <a:avLst>
              <a:gd name="adj" fmla="val 9992"/>
            </a:avLst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bevel/>
            <a:headEnd/>
            <a:tailEnd/>
          </a:ln>
        </p:spPr>
        <p:txBody>
          <a:bodyPr lIns="82824" tIns="41411" rIns="82824" bIns="41411" anchor="ctr"/>
          <a:lstStyle/>
          <a:p>
            <a:pPr marL="1219170" lvl="2" defTabSz="1219170"/>
            <a:endParaRPr lang="zh-CN" altLang="en-US" sz="1333" dirty="0">
              <a:solidFill>
                <a:srgbClr val="0070C0">
                  <a:lumMod val="75000"/>
                </a:srgbClr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4440719" y="1627865"/>
            <a:ext cx="2662335" cy="1167651"/>
          </a:xfrm>
          <a:prstGeom prst="roundRect">
            <a:avLst>
              <a:gd name="adj" fmla="val 9992"/>
            </a:avLst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bevel/>
            <a:headEnd/>
            <a:tailEnd/>
          </a:ln>
        </p:spPr>
        <p:txBody>
          <a:bodyPr lIns="82824" tIns="41411" rIns="82824" bIns="41411" anchor="ctr"/>
          <a:lstStyle/>
          <a:p>
            <a:pPr marL="1219170" lvl="2" defTabSz="1219170"/>
            <a:endParaRPr lang="zh-CN" altLang="en-US" sz="1333" dirty="0">
              <a:solidFill>
                <a:srgbClr val="0070C0">
                  <a:lumMod val="75000"/>
                </a:srgbClr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7" name="TextBox 32"/>
          <p:cNvSpPr txBox="1">
            <a:spLocks noChangeArrowheads="1"/>
          </p:cNvSpPr>
          <p:nvPr/>
        </p:nvSpPr>
        <p:spPr bwMode="auto">
          <a:xfrm>
            <a:off x="4507959" y="1696168"/>
            <a:ext cx="3543985" cy="786885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</p:spPr>
        <p:txBody>
          <a:bodyPr lIns="82824" tIns="41411" rIns="82824" bIns="41411"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  <a:ea typeface="微软雅黑" pitchFamily="34" charset="-122"/>
              </a:defRPr>
            </a:lvl1pPr>
          </a:lstStyle>
          <a:p>
            <a:pPr algn="l" defTabSz="1219170"/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   </a:t>
            </a:r>
          </a:p>
          <a:p>
            <a:pPr algn="l" defTabSz="1219170"/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      </a:t>
            </a:r>
          </a:p>
          <a:p>
            <a:pPr algn="l" defTabSz="1219170"/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      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Tableau</a:t>
            </a:r>
          </a:p>
          <a:p>
            <a:pPr algn="l" defTabSz="1219170"/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      RFM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模型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</a:endParaRPr>
          </a:p>
          <a:p>
            <a:pPr algn="l" defTabSz="1219170"/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97763" y="274165"/>
            <a:ext cx="325762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26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数据源、工具、模型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0042BE-4DF8-412D-AD90-5AA459B16CCC}"/>
              </a:ext>
            </a:extLst>
          </p:cNvPr>
          <p:cNvGrpSpPr/>
          <p:nvPr/>
        </p:nvGrpSpPr>
        <p:grpSpPr>
          <a:xfrm>
            <a:off x="4974121" y="4167226"/>
            <a:ext cx="2884855" cy="1865342"/>
            <a:chOff x="4343658" y="2493350"/>
            <a:chExt cx="2884855" cy="1865342"/>
          </a:xfrm>
        </p:grpSpPr>
        <p:sp>
          <p:nvSpPr>
            <p:cNvPr id="46" name="TextBox 32"/>
            <p:cNvSpPr txBox="1">
              <a:spLocks noChangeArrowheads="1"/>
            </p:cNvSpPr>
            <p:nvPr/>
          </p:nvSpPr>
          <p:spPr bwMode="auto">
            <a:xfrm>
              <a:off x="4566178" y="2493350"/>
              <a:ext cx="2662335" cy="1865342"/>
            </a:xfrm>
            <a:prstGeom prst="rect">
              <a:avLst/>
            </a:prstGeom>
            <a:noFill/>
            <a:ln w="3175" cap="flat" cmpd="sng">
              <a:noFill/>
              <a:bevel/>
              <a:headEnd/>
              <a:tailEnd/>
            </a:ln>
          </p:spPr>
          <p:txBody>
            <a:bodyPr lIns="82824" tIns="41411" rIns="82824" bIns="41411"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itchFamily="34" charset="-122"/>
                </a:defRPr>
              </a:lvl1pPr>
            </a:lstStyle>
            <a:p>
              <a:pPr algn="l" defTabSz="1219170"/>
              <a:r>
                <a:rPr lang="en-US" altLang="zh-CN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rPr>
                <a:t>          </a:t>
              </a:r>
            </a:p>
            <a:p>
              <a:pPr algn="l" defTabSz="1219170"/>
              <a:r>
                <a:rPr lang="en-US" altLang="zh-CN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rPr>
                <a:t>      </a:t>
              </a:r>
            </a:p>
            <a:p>
              <a:pPr algn="l" defTabSz="1219170"/>
              <a:endPara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endParaRPr>
            </a:p>
            <a:p>
              <a:pPr algn="l" defTabSz="1219170"/>
              <a:endPara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endParaRPr>
            </a:p>
            <a:p>
              <a:pPr algn="l" defTabSz="1219170"/>
              <a:endPara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endParaRPr>
            </a:p>
            <a:p>
              <a:pPr algn="l" defTabSz="1219170"/>
              <a:r>
                <a:rPr lang="en-US" altLang="zh-CN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rPr>
                <a:t>Customer Name</a:t>
              </a:r>
            </a:p>
            <a:p>
              <a:pPr algn="l" defTabSz="1219170"/>
              <a:r>
                <a:rPr lang="en-US" altLang="zh-CN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rPr>
                <a:t>  Order ID</a:t>
              </a:r>
            </a:p>
            <a:p>
              <a:pPr algn="l" defTabSz="1219170"/>
              <a:r>
                <a:rPr lang="en-US" altLang="zh-CN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rPr>
                <a:t>   Order date</a:t>
              </a:r>
            </a:p>
            <a:p>
              <a:pPr algn="l" defTabSz="1219170"/>
              <a:r>
                <a:rPr lang="en-US" altLang="zh-CN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rPr>
                <a:t>   Sales</a:t>
              </a:r>
            </a:p>
            <a:p>
              <a:pPr algn="l" defTabSz="1219170"/>
              <a:endPara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endParaRPr>
            </a:p>
            <a:p>
              <a:pPr algn="l" defTabSz="1219170"/>
              <a:endPara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endParaRPr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654D6255-4940-454A-ADA3-8245A92F738B}"/>
                </a:ext>
              </a:extLst>
            </p:cNvPr>
            <p:cNvSpPr/>
            <p:nvPr/>
          </p:nvSpPr>
          <p:spPr>
            <a:xfrm>
              <a:off x="4361444" y="3377322"/>
              <a:ext cx="161140" cy="141404"/>
            </a:xfrm>
            <a:prstGeom prst="flowChartConnec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流程图: 接点 51">
              <a:extLst>
                <a:ext uri="{FF2B5EF4-FFF2-40B4-BE49-F238E27FC236}">
                  <a16:creationId xmlns:a16="http://schemas.microsoft.com/office/drawing/2014/main" id="{FBF39322-3F23-4464-92AA-EA341D0002E2}"/>
                </a:ext>
              </a:extLst>
            </p:cNvPr>
            <p:cNvSpPr/>
            <p:nvPr/>
          </p:nvSpPr>
          <p:spPr>
            <a:xfrm>
              <a:off x="4350760" y="3626145"/>
              <a:ext cx="161140" cy="141404"/>
            </a:xfrm>
            <a:prstGeom prst="flowChartConnec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流程图: 接点 52">
              <a:extLst>
                <a:ext uri="{FF2B5EF4-FFF2-40B4-BE49-F238E27FC236}">
                  <a16:creationId xmlns:a16="http://schemas.microsoft.com/office/drawing/2014/main" id="{3DB94C20-A9A3-4B10-838E-DE469AAE9D13}"/>
                </a:ext>
              </a:extLst>
            </p:cNvPr>
            <p:cNvSpPr/>
            <p:nvPr/>
          </p:nvSpPr>
          <p:spPr>
            <a:xfrm>
              <a:off x="4343658" y="3890235"/>
              <a:ext cx="161140" cy="141404"/>
            </a:xfrm>
            <a:prstGeom prst="flowChartConnec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流程图: 接点 53">
              <a:extLst>
                <a:ext uri="{FF2B5EF4-FFF2-40B4-BE49-F238E27FC236}">
                  <a16:creationId xmlns:a16="http://schemas.microsoft.com/office/drawing/2014/main" id="{6CF5F4D7-A3DF-42DF-A8D2-D5639FEAC49F}"/>
                </a:ext>
              </a:extLst>
            </p:cNvPr>
            <p:cNvSpPr/>
            <p:nvPr/>
          </p:nvSpPr>
          <p:spPr>
            <a:xfrm>
              <a:off x="4350760" y="4193598"/>
              <a:ext cx="161140" cy="141404"/>
            </a:xfrm>
            <a:prstGeom prst="flowChartConnec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5" name="TextBox 32">
            <a:extLst>
              <a:ext uri="{FF2B5EF4-FFF2-40B4-BE49-F238E27FC236}">
                <a16:creationId xmlns:a16="http://schemas.microsoft.com/office/drawing/2014/main" id="{EFB4E53D-13AC-46F7-B2D6-D836E9AC1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728" y="3519365"/>
            <a:ext cx="3543985" cy="786885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</p:spPr>
        <p:txBody>
          <a:bodyPr lIns="82824" tIns="41411" rIns="82824" bIns="41411"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  <a:ea typeface="微软雅黑" pitchFamily="34" charset="-122"/>
              </a:defRPr>
            </a:lvl1pPr>
          </a:lstStyle>
          <a:p>
            <a:pPr algn="l" defTabSz="1219170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Tableau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自带的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superstore</a:t>
            </a:r>
          </a:p>
          <a:p>
            <a:pPr algn="l" defTabSz="1219170"/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7118107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00"/>
                            </p:stCondLst>
                            <p:childTnLst>
                              <p:par>
                                <p:cTn id="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6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1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600"/>
                            </p:stCondLst>
                            <p:childTnLst>
                              <p:par>
                                <p:cTn id="5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9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4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 animBg="1"/>
      <p:bldP spid="35" grpId="0" animBg="1"/>
      <p:bldP spid="42" grpId="0" animBg="1"/>
      <p:bldP spid="43" grpId="0" animBg="1"/>
      <p:bldP spid="44" grpId="0" animBg="1"/>
      <p:bldP spid="47" grpId="0"/>
      <p:bldP spid="5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1990</Words>
  <Application>Microsoft Office PowerPoint</Application>
  <PresentationFormat>宽屏</PresentationFormat>
  <Paragraphs>516</Paragraphs>
  <Slides>24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等线</vt:lpstr>
      <vt:lpstr>等线 Light</vt:lpstr>
      <vt:lpstr>黑体</vt:lpstr>
      <vt:lpstr>宋体</vt:lpstr>
      <vt:lpstr>微软雅黑</vt:lpstr>
      <vt:lpstr>造字工房悦黑（非商用）常规体</vt:lpstr>
      <vt:lpstr>Arial</vt:lpstr>
      <vt:lpstr>Calibri</vt:lpstr>
      <vt:lpstr>Impact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CDA</cp:lastModifiedBy>
  <cp:revision>82</cp:revision>
  <dcterms:created xsi:type="dcterms:W3CDTF">2017-02-15T15:40:43Z</dcterms:created>
  <dcterms:modified xsi:type="dcterms:W3CDTF">2019-03-20T03:00:19Z</dcterms:modified>
  <cp:category>锐旗设计;https://9ppt.taobao.com</cp:category>
</cp:coreProperties>
</file>