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9" r:id="rId1"/>
  </p:sldMasterIdLst>
  <p:notesMasterIdLst>
    <p:notesMasterId r:id="rId57"/>
  </p:notesMasterIdLst>
  <p:handoutMasterIdLst>
    <p:handoutMasterId r:id="rId58"/>
  </p:handoutMasterIdLst>
  <p:sldIdLst>
    <p:sldId id="257" r:id="rId2"/>
    <p:sldId id="268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2" r:id="rId13"/>
    <p:sldId id="283" r:id="rId14"/>
    <p:sldId id="280" r:id="rId15"/>
    <p:sldId id="284" r:id="rId16"/>
    <p:sldId id="303" r:id="rId17"/>
    <p:sldId id="285" r:id="rId18"/>
    <p:sldId id="302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9" r:id="rId32"/>
    <p:sldId id="300" r:id="rId33"/>
    <p:sldId id="301" r:id="rId34"/>
    <p:sldId id="304" r:id="rId35"/>
    <p:sldId id="305" r:id="rId36"/>
    <p:sldId id="306" r:id="rId37"/>
    <p:sldId id="309" r:id="rId38"/>
    <p:sldId id="308" r:id="rId39"/>
    <p:sldId id="310" r:id="rId40"/>
    <p:sldId id="307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</p:sldIdLst>
  <p:sldSz cx="9144000" cy="6858000" type="screen4x3"/>
  <p:notesSz cx="6858000" cy="8924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0000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0000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0000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0000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chemeClr val="tx1"/>
    </p:penClr>
  </p:showPr>
  <p:clrMru>
    <a:srgbClr val="D5F4FF"/>
    <a:srgbClr val="B7ECFF"/>
    <a:srgbClr val="D1F3FF"/>
    <a:srgbClr val="C5F0FF"/>
    <a:srgbClr val="4D4D4D"/>
    <a:srgbClr val="FFFF00"/>
    <a:srgbClr val="FF3399"/>
    <a:srgbClr val="D6008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41" autoAdjust="0"/>
    <p:restoredTop sz="90878" autoAdjust="0"/>
  </p:normalViewPr>
  <p:slideViewPr>
    <p:cSldViewPr>
      <p:cViewPr>
        <p:scale>
          <a:sx n="80" d="100"/>
          <a:sy n="80" d="100"/>
        </p:scale>
        <p:origin x="-780" y="36"/>
      </p:cViewPr>
      <p:guideLst>
        <p:guide orient="horz" pos="192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60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noProof="1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460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noProof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478838"/>
            <a:ext cx="2971800" cy="4460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noProof="1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478838"/>
            <a:ext cx="2971800" cy="4460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noProof="1">
                <a:solidFill>
                  <a:schemeClr val="tx1"/>
                </a:solidFill>
              </a:defRPr>
            </a:lvl1pPr>
          </a:lstStyle>
          <a:p>
            <a:fld id="{94EAD4A3-D968-4E80-8726-02BD7EE77373}" type="slidenum">
              <a:rPr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73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73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8563" y="669925"/>
            <a:ext cx="4462462" cy="3346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73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38625"/>
            <a:ext cx="5029200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73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478838"/>
            <a:ext cx="29718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73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478838"/>
            <a:ext cx="29718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56891FF-78B6-4F8B-A2FB-6E4BAEAB4A6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3" name="Picture 61" descr="background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"/>
            <a:ext cx="9144000" cy="6867525"/>
          </a:xfrm>
          <a:prstGeom prst="rect">
            <a:avLst/>
          </a:prstGeom>
          <a:noFill/>
        </p:spPr>
      </p:pic>
      <p:grpSp>
        <p:nvGrpSpPr>
          <p:cNvPr id="3110" name="Group 38"/>
          <p:cNvGrpSpPr>
            <a:grpSpLocks/>
          </p:cNvGrpSpPr>
          <p:nvPr userDrawn="1"/>
        </p:nvGrpSpPr>
        <p:grpSpPr bwMode="auto">
          <a:xfrm>
            <a:off x="4538664" y="6670675"/>
            <a:ext cx="4332287" cy="65088"/>
            <a:chOff x="2859" y="4202"/>
            <a:chExt cx="2729" cy="41"/>
          </a:xfrm>
        </p:grpSpPr>
        <p:sp>
          <p:nvSpPr>
            <p:cNvPr id="3111" name="Oval 39"/>
            <p:cNvSpPr>
              <a:spLocks noChangeArrowheads="1"/>
            </p:cNvSpPr>
            <p:nvPr userDrawn="1"/>
          </p:nvSpPr>
          <p:spPr bwMode="invGray">
            <a:xfrm>
              <a:off x="2859" y="4202"/>
              <a:ext cx="42" cy="41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Oval 40"/>
            <p:cNvSpPr>
              <a:spLocks noChangeArrowheads="1"/>
            </p:cNvSpPr>
            <p:nvPr userDrawn="1"/>
          </p:nvSpPr>
          <p:spPr bwMode="invGray">
            <a:xfrm>
              <a:off x="3243" y="4202"/>
              <a:ext cx="42" cy="41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Oval 41"/>
            <p:cNvSpPr>
              <a:spLocks noChangeArrowheads="1"/>
            </p:cNvSpPr>
            <p:nvPr userDrawn="1"/>
          </p:nvSpPr>
          <p:spPr bwMode="invGray">
            <a:xfrm>
              <a:off x="3627" y="4202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Oval 42"/>
            <p:cNvSpPr>
              <a:spLocks noChangeArrowheads="1"/>
            </p:cNvSpPr>
            <p:nvPr userDrawn="1"/>
          </p:nvSpPr>
          <p:spPr bwMode="invGray">
            <a:xfrm>
              <a:off x="4011" y="4202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Oval 43"/>
            <p:cNvSpPr>
              <a:spLocks noChangeArrowheads="1"/>
            </p:cNvSpPr>
            <p:nvPr userDrawn="1"/>
          </p:nvSpPr>
          <p:spPr bwMode="invGray">
            <a:xfrm>
              <a:off x="4395" y="4202"/>
              <a:ext cx="42" cy="41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Oval 44"/>
            <p:cNvSpPr>
              <a:spLocks noChangeArrowheads="1"/>
            </p:cNvSpPr>
            <p:nvPr userDrawn="1"/>
          </p:nvSpPr>
          <p:spPr bwMode="invGray">
            <a:xfrm>
              <a:off x="4779" y="4202"/>
              <a:ext cx="42" cy="41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Oval 45"/>
            <p:cNvSpPr>
              <a:spLocks noChangeArrowheads="1"/>
            </p:cNvSpPr>
            <p:nvPr userDrawn="1"/>
          </p:nvSpPr>
          <p:spPr bwMode="invGray">
            <a:xfrm>
              <a:off x="5163" y="4202"/>
              <a:ext cx="42" cy="41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Oval 46"/>
            <p:cNvSpPr>
              <a:spLocks noChangeArrowheads="1"/>
            </p:cNvSpPr>
            <p:nvPr userDrawn="1"/>
          </p:nvSpPr>
          <p:spPr bwMode="invGray">
            <a:xfrm>
              <a:off x="5547" y="4202"/>
              <a:ext cx="41" cy="41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23" name="Rectangle 51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828800"/>
            <a:ext cx="746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24" name="Oval 52"/>
          <p:cNvSpPr>
            <a:spLocks noChangeArrowheads="1"/>
          </p:cNvSpPr>
          <p:nvPr userDrawn="1"/>
        </p:nvSpPr>
        <p:spPr bwMode="invGray">
          <a:xfrm>
            <a:off x="619126" y="117477"/>
            <a:ext cx="66675" cy="66675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5" name="Oval 53"/>
          <p:cNvSpPr>
            <a:spLocks noChangeArrowheads="1"/>
          </p:cNvSpPr>
          <p:nvPr userDrawn="1"/>
        </p:nvSpPr>
        <p:spPr bwMode="invGray">
          <a:xfrm>
            <a:off x="619126" y="347665"/>
            <a:ext cx="66675" cy="65087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6" name="Oval 54"/>
          <p:cNvSpPr>
            <a:spLocks noChangeArrowheads="1"/>
          </p:cNvSpPr>
          <p:nvPr userDrawn="1"/>
        </p:nvSpPr>
        <p:spPr bwMode="invGray">
          <a:xfrm>
            <a:off x="619126" y="574675"/>
            <a:ext cx="66675" cy="65088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7" name="Oval 55"/>
          <p:cNvSpPr>
            <a:spLocks noChangeArrowheads="1"/>
          </p:cNvSpPr>
          <p:nvPr userDrawn="1"/>
        </p:nvSpPr>
        <p:spPr bwMode="invGray">
          <a:xfrm>
            <a:off x="619126" y="1033465"/>
            <a:ext cx="66675" cy="65087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8" name="Oval 56"/>
          <p:cNvSpPr>
            <a:spLocks noChangeArrowheads="1"/>
          </p:cNvSpPr>
          <p:nvPr userDrawn="1"/>
        </p:nvSpPr>
        <p:spPr bwMode="invGray">
          <a:xfrm>
            <a:off x="619126" y="1260477"/>
            <a:ext cx="66675" cy="66675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29" name="Oval 57"/>
          <p:cNvSpPr>
            <a:spLocks noChangeArrowheads="1"/>
          </p:cNvSpPr>
          <p:nvPr userDrawn="1"/>
        </p:nvSpPr>
        <p:spPr bwMode="invGray">
          <a:xfrm>
            <a:off x="619126" y="1490665"/>
            <a:ext cx="66675" cy="65087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0" name="Oval 58"/>
          <p:cNvSpPr>
            <a:spLocks noChangeArrowheads="1"/>
          </p:cNvSpPr>
          <p:nvPr userDrawn="1"/>
        </p:nvSpPr>
        <p:spPr bwMode="invGray">
          <a:xfrm>
            <a:off x="619126" y="1717675"/>
            <a:ext cx="66675" cy="65088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1" name="Oval 59"/>
          <p:cNvSpPr>
            <a:spLocks noChangeArrowheads="1"/>
          </p:cNvSpPr>
          <p:nvPr userDrawn="1"/>
        </p:nvSpPr>
        <p:spPr bwMode="invGray">
          <a:xfrm>
            <a:off x="619126" y="1947863"/>
            <a:ext cx="66675" cy="63500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32" name="Oval 60"/>
          <p:cNvSpPr>
            <a:spLocks noChangeArrowheads="1"/>
          </p:cNvSpPr>
          <p:nvPr userDrawn="1"/>
        </p:nvSpPr>
        <p:spPr bwMode="invGray">
          <a:xfrm>
            <a:off x="619126" y="804863"/>
            <a:ext cx="66675" cy="63500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135" name="Picture 63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3286117" y="3214686"/>
            <a:ext cx="2286015" cy="132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5AC091E-1FCF-4D66-9C10-AE4E379136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FFEC9A-5A8F-42DB-B351-1835615EE9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7010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8000" y="63246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790BE657-A4B2-47EB-B166-3528AE1134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50720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7ED58A-3B5B-4EF2-8BFE-5EE2D3A8CA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77C15D-582E-488C-9648-6E1E35D268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282" y="1214422"/>
            <a:ext cx="4214842" cy="50720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4422"/>
            <a:ext cx="4357718" cy="50720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458523-E294-4B6B-9FFC-D160166406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1FD1ED-7666-4DBC-9C11-BFCD5573B4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E91158-84CA-4658-8197-7FC3355A8C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3F08A4-0F9D-487F-BDE1-4301A202D9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7FFFB8-729D-4E3C-865F-5DBEE3261C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B0B43A-EF44-4B80-A17C-B46E17E6E8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7" name="Picture 29" descr="bacground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078" name="Rectangle 30"/>
          <p:cNvSpPr>
            <a:spLocks noChangeArrowheads="1"/>
          </p:cNvSpPr>
          <p:nvPr userDrawn="1"/>
        </p:nvSpPr>
        <p:spPr bwMode="auto">
          <a:xfrm>
            <a:off x="214282" y="1071546"/>
            <a:ext cx="8715436" cy="142876"/>
          </a:xfrm>
          <a:prstGeom prst="rect">
            <a:avLst/>
          </a:prstGeom>
          <a:gradFill rotWithShape="0">
            <a:gsLst>
              <a:gs pos="0">
                <a:srgbClr val="73DAFF"/>
              </a:gs>
              <a:gs pos="50000">
                <a:srgbClr val="73DAFF">
                  <a:gamma/>
                  <a:shade val="46275"/>
                  <a:invGamma/>
                </a:srgbClr>
              </a:gs>
              <a:gs pos="100000">
                <a:srgbClr val="73DAFF"/>
              </a:gs>
            </a:gsLst>
            <a:lin ang="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990624" y="500042"/>
            <a:ext cx="701040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82" y="1214422"/>
            <a:ext cx="871543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16" y="6357958"/>
            <a:ext cx="19050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fld id="{981559DC-5ACD-4300-99D1-E8564290F7F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4724400" y="14290"/>
            <a:ext cx="3962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r"/>
            <a:r>
              <a:rPr lang="id-ID" sz="2000" noProof="1" smtClean="0">
                <a:solidFill>
                  <a:srgbClr val="000066"/>
                </a:solidFill>
                <a:latin typeface="Tahoma" pitchFamily="34" charset="0"/>
                <a:cs typeface="Tahoma" pitchFamily="34" charset="0"/>
              </a:rPr>
              <a:t>RANGKAIAN</a:t>
            </a:r>
            <a:r>
              <a:rPr lang="id-ID" sz="2000" baseline="0" noProof="1" smtClean="0">
                <a:solidFill>
                  <a:srgbClr val="000066"/>
                </a:solidFill>
                <a:latin typeface="Tahoma" pitchFamily="34" charset="0"/>
                <a:cs typeface="Tahoma" pitchFamily="34" charset="0"/>
              </a:rPr>
              <a:t> ELEKTRONIKA</a:t>
            </a:r>
            <a:endParaRPr lang="id-ID" sz="2000" noProof="1">
              <a:solidFill>
                <a:srgbClr val="000066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214282" y="457200"/>
            <a:ext cx="8715436" cy="5867400"/>
          </a:xfrm>
          <a:prstGeom prst="rect">
            <a:avLst/>
          </a:prstGeom>
          <a:noFill/>
          <a:ln w="38100" cap="sq" cmpd="dbl">
            <a:solidFill>
              <a:srgbClr val="0000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22"/>
          <p:cNvSpPr txBox="1">
            <a:spLocks noChangeArrowheads="1"/>
          </p:cNvSpPr>
          <p:nvPr userDrawn="1"/>
        </p:nvSpPr>
        <p:spPr bwMode="auto">
          <a:xfrm>
            <a:off x="214282" y="6450196"/>
            <a:ext cx="4038600" cy="25391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id-ID" sz="1050" i="1" noProof="1" smtClean="0">
                <a:solidFill>
                  <a:schemeClr val="hlink"/>
                </a:solidFill>
                <a:latin typeface="Century Gothic" pitchFamily="34" charset="0"/>
              </a:rPr>
              <a:t>mas.suwito@gmail.com</a:t>
            </a:r>
            <a:endParaRPr lang="id-ID" sz="1000" i="1" noProof="1">
              <a:solidFill>
                <a:schemeClr val="hlink"/>
              </a:solidFill>
              <a:latin typeface="Century Gothic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kumimoji="1"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o"/>
        <a:defRPr kumimoji="1"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o"/>
        <a:defRPr kumimoji="1"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o"/>
        <a:defRPr kumimoji="1"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o"/>
        <a:defRPr kumimoji="1"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o"/>
        <a:defRPr kumimoji="1" sz="1600">
          <a:solidFill>
            <a:schemeClr val="bg2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4" y="260351"/>
            <a:ext cx="7329487" cy="1554163"/>
          </a:xfrm>
        </p:spPr>
        <p:txBody>
          <a:bodyPr/>
          <a:lstStyle/>
          <a:p>
            <a:r>
              <a:rPr lang="id-ID" sz="3200" noProof="1" smtClean="0"/>
              <a:t>FIELD EFFECT TRANSISTOR</a:t>
            </a:r>
            <a:br>
              <a:rPr lang="id-ID" sz="3200" noProof="1" smtClean="0"/>
            </a:br>
            <a:r>
              <a:rPr lang="id-ID" sz="3200" noProof="1" smtClean="0"/>
              <a:t>( FET)</a:t>
            </a:r>
            <a:endParaRPr lang="id-ID" sz="3200" noProof="1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00101" y="4786322"/>
            <a:ext cx="6985000" cy="1643074"/>
          </a:xfrm>
          <a:prstGeom prst="rect">
            <a:avLst/>
          </a:prstGeom>
          <a:noFill/>
          <a:ln w="12700" cap="sq"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0" indent="0" algn="ctr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id-ID" sz="1200" b="1" noProof="1"/>
              <a:t>Oleh:</a:t>
            </a:r>
          </a:p>
          <a:p>
            <a:pPr marL="0" indent="0" algn="ctr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id-ID" sz="1800" b="1" noProof="1"/>
              <a:t>Suwito</a:t>
            </a:r>
          </a:p>
          <a:p>
            <a:pPr marL="0" indent="0" algn="ctr">
              <a:spcBef>
                <a:spcPct val="0"/>
              </a:spcBef>
              <a:buFont typeface="Wingdings" pitchFamily="2" charset="2"/>
              <a:buNone/>
            </a:pPr>
            <a:r>
              <a:rPr lang="id-ID" sz="1200" b="1" i="1" noProof="1" smtClean="0"/>
              <a:t>mas.suwito@gmail.com</a:t>
            </a:r>
          </a:p>
          <a:p>
            <a:pPr marL="0" indent="0" algn="ctr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id-ID" sz="1600" b="1" noProof="1"/>
          </a:p>
          <a:p>
            <a:pPr marL="0" indent="0" algn="ctr">
              <a:spcBef>
                <a:spcPct val="0"/>
              </a:spcBef>
              <a:buFont typeface="Wingdings" pitchFamily="2" charset="2"/>
              <a:buNone/>
            </a:pPr>
            <a:r>
              <a:rPr lang="id-ID" sz="1600" b="1" noProof="1"/>
              <a:t>Departemen Teknik </a:t>
            </a:r>
            <a:r>
              <a:rPr lang="id-ID" sz="1600" b="1" noProof="1" smtClean="0"/>
              <a:t>Elektro</a:t>
            </a:r>
            <a:endParaRPr lang="id-ID" sz="1600" b="1" noProof="1"/>
          </a:p>
          <a:p>
            <a:pPr marL="0" indent="0" algn="ctr">
              <a:spcBef>
                <a:spcPct val="0"/>
              </a:spcBef>
              <a:buFont typeface="Wingdings" pitchFamily="2" charset="2"/>
              <a:buNone/>
            </a:pPr>
            <a:r>
              <a:rPr lang="id-ID" sz="1600" b="1" noProof="1"/>
              <a:t>Institut Teknologi </a:t>
            </a:r>
            <a:r>
              <a:rPr lang="id-ID" sz="1600" b="1" noProof="1" smtClean="0"/>
              <a:t>Sepuluh Nopember</a:t>
            </a:r>
            <a:endParaRPr lang="id-ID" sz="1600" b="1" noProof="1"/>
          </a:p>
          <a:p>
            <a:pPr marL="0" indent="0" algn="ctr">
              <a:spcBef>
                <a:spcPct val="0"/>
              </a:spcBef>
              <a:buFont typeface="Wingdings" pitchFamily="2" charset="2"/>
              <a:buNone/>
            </a:pPr>
            <a:r>
              <a:rPr lang="id-ID" sz="1600" b="1" noProof="1" smtClean="0"/>
              <a:t>2009</a:t>
            </a:r>
            <a:endParaRPr lang="id-ID" sz="1600" b="1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572560" cy="928694"/>
          </a:xfrm>
        </p:spPr>
        <p:txBody>
          <a:bodyPr/>
          <a:lstStyle/>
          <a:p>
            <a:r>
              <a:rPr lang="en-US" dirty="0" smtClean="0"/>
              <a:t>Metal</a:t>
            </a:r>
            <a:r>
              <a:rPr lang="id-ID" dirty="0" smtClean="0"/>
              <a:t> O</a:t>
            </a:r>
            <a:r>
              <a:rPr lang="en-US" dirty="0" err="1" smtClean="0"/>
              <a:t>xide</a:t>
            </a:r>
            <a:r>
              <a:rPr lang="id-ID" dirty="0" smtClean="0"/>
              <a:t> S</a:t>
            </a:r>
            <a:r>
              <a:rPr lang="en-US" dirty="0" err="1" smtClean="0"/>
              <a:t>emiconductor</a:t>
            </a:r>
            <a:r>
              <a:rPr lang="id-ID" dirty="0" smtClean="0"/>
              <a:t> F</a:t>
            </a:r>
            <a:r>
              <a:rPr lang="en-US" dirty="0" err="1" smtClean="0"/>
              <a:t>ield</a:t>
            </a:r>
            <a:r>
              <a:rPr lang="id-ID" dirty="0" smtClean="0"/>
              <a:t> E</a:t>
            </a:r>
            <a:r>
              <a:rPr lang="en-US" dirty="0" err="1" smtClean="0"/>
              <a:t>ffect</a:t>
            </a:r>
            <a:r>
              <a:rPr lang="en-US" dirty="0" smtClean="0"/>
              <a:t> Transistor</a:t>
            </a:r>
            <a:r>
              <a:rPr lang="id-ID" i="1" dirty="0" smtClean="0"/>
              <a:t/>
            </a:r>
            <a:br>
              <a:rPr lang="id-ID" i="1" dirty="0" smtClean="0"/>
            </a:br>
            <a:r>
              <a:rPr lang="id-ID" dirty="0" smtClean="0"/>
              <a:t>MOSFET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4282" y="4500570"/>
            <a:ext cx="8715436" cy="1857388"/>
          </a:xfrm>
        </p:spPr>
        <p:txBody>
          <a:bodyPr/>
          <a:lstStyle/>
          <a:p>
            <a:r>
              <a:rPr lang="id-ID" dirty="0" smtClean="0"/>
              <a:t>Perbedaan MOSFET dg JFET adalah pada MOSFET Gate diisolasi dari saluran menggunalan lapisan SiO2.</a:t>
            </a:r>
          </a:p>
          <a:p>
            <a:r>
              <a:rPr lang="id-ID" dirty="0" smtClean="0"/>
              <a:t>Isolasi tersebut menjadikan impedansi input MOSFET sangat tinggi</a:t>
            </a:r>
          </a:p>
          <a:p>
            <a:r>
              <a:rPr lang="id-ID" dirty="0" smtClean="0"/>
              <a:t>MOSFET hanya memiliki satu daerah p yang disebut substrat.</a:t>
            </a:r>
          </a:p>
          <a:p>
            <a:r>
              <a:rPr lang="id-ID" dirty="0" smtClean="0"/>
              <a:t>Substrat memperkecil saluran antara Drain dengan 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3604014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000372"/>
            <a:ext cx="17430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304920"/>
            <a:ext cx="18478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6572264" y="1571612"/>
            <a:ext cx="2326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DEPLETION-TYPE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6572264" y="3429000"/>
            <a:ext cx="21419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ENHANCEMENT</a:t>
            </a:r>
            <a:endParaRPr lang="id-ID" sz="2000" dirty="0" smtClean="0"/>
          </a:p>
          <a:p>
            <a:r>
              <a:rPr lang="en-US" sz="2000" dirty="0" smtClean="0"/>
              <a:t>TYPE</a:t>
            </a:r>
            <a:endParaRPr lang="en-US" sz="2000" dirty="0"/>
          </a:p>
        </p:txBody>
      </p:sp>
      <p:sp>
        <p:nvSpPr>
          <p:cNvPr id="12" name="Right Arrow 11"/>
          <p:cNvSpPr/>
          <p:nvPr/>
        </p:nvSpPr>
        <p:spPr bwMode="auto">
          <a:xfrm rot="20261389">
            <a:off x="4071934" y="2357430"/>
            <a:ext cx="428628" cy="428628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1749108">
            <a:off x="4065811" y="3065688"/>
            <a:ext cx="428628" cy="428628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 Channel D-MOSFET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4282" y="4286256"/>
            <a:ext cx="8715436" cy="2000264"/>
          </a:xfrm>
        </p:spPr>
        <p:txBody>
          <a:bodyPr/>
          <a:lstStyle/>
          <a:p>
            <a:r>
              <a:rPr lang="id-ID" dirty="0" smtClean="0"/>
              <a:t>Elektron bebas mengalir dari Source ke Drain</a:t>
            </a:r>
          </a:p>
          <a:p>
            <a:r>
              <a:rPr lang="id-ID" dirty="0" smtClean="0"/>
              <a:t>Tegangan Gate mengendalikan tahanan dari saluran n</a:t>
            </a:r>
          </a:p>
          <a:p>
            <a:r>
              <a:rPr lang="id-ID" dirty="0" smtClean="0"/>
              <a:t>Karena Gate di isolasi maka tegangan Gate dapat (+) atau (-).</a:t>
            </a:r>
          </a:p>
          <a:p>
            <a:r>
              <a:rPr lang="id-ID" dirty="0" smtClean="0"/>
              <a:t>Tegangan Gate menolak elektron dan mencoba mendorongnya kembali ke Source.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521" y="1214422"/>
            <a:ext cx="2843719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7" y="1214422"/>
            <a:ext cx="5658667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P-Channel D-MOSFET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2"/>
            <a:ext cx="7643866" cy="297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4071942"/>
            <a:ext cx="2428892" cy="223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Grafik  I</a:t>
            </a:r>
            <a:r>
              <a:rPr lang="id-ID" baseline="-25000" dirty="0" smtClean="0"/>
              <a:t>D</a:t>
            </a:r>
            <a:r>
              <a:rPr lang="id-ID" dirty="0" smtClean="0"/>
              <a:t> VS V</a:t>
            </a:r>
            <a:r>
              <a:rPr lang="id-ID" baseline="-25000" dirty="0" smtClean="0"/>
              <a:t>GS</a:t>
            </a:r>
            <a:endParaRPr lang="id-ID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767382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000240"/>
            <a:ext cx="8858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2214554"/>
            <a:ext cx="20002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8" y="1643050"/>
            <a:ext cx="2823575" cy="464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2786058"/>
            <a:ext cx="64770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E-MOSFET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3071834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285860"/>
            <a:ext cx="521497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4286256"/>
            <a:ext cx="2286016" cy="1995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E-MOSFET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377839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BIAS DC PADA FET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1" y="1285860"/>
            <a:ext cx="6093419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BIAS DC PADA FET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1256153"/>
            <a:ext cx="3571900" cy="34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214422"/>
            <a:ext cx="274040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9" y="4929198"/>
            <a:ext cx="1500198" cy="54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5500702"/>
            <a:ext cx="14668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00232" y="4929198"/>
            <a:ext cx="30289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57884" y="5286388"/>
            <a:ext cx="27051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000232" y="592933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dirty="0" smtClean="0"/>
              <a:t>Untuk JFET dan D-MOSFET</a:t>
            </a:r>
            <a:endParaRPr lang="id-ID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5857884" y="592933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dirty="0" smtClean="0"/>
              <a:t>Untuk E-MOSFET</a:t>
            </a:r>
            <a:endParaRPr lang="id-ID" sz="18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BIAS DC PADA FET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43042" y="1214422"/>
            <a:ext cx="550072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400" dirty="0">
                <a:cs typeface="Times New Roman" pitchFamily="18" charset="0"/>
              </a:rPr>
              <a:t>• </a:t>
            </a:r>
            <a:r>
              <a:rPr lang="en-US" altLang="en-US" sz="2400" dirty="0"/>
              <a:t>JFET</a:t>
            </a:r>
          </a:p>
          <a:p>
            <a:r>
              <a:rPr lang="en-US" altLang="en-US" sz="2400" dirty="0"/>
              <a:t>	</a:t>
            </a:r>
            <a:r>
              <a:rPr lang="en-US" altLang="en-US" sz="2400" dirty="0">
                <a:cs typeface="Times New Roman" pitchFamily="18" charset="0"/>
              </a:rPr>
              <a:t>– </a:t>
            </a:r>
            <a:r>
              <a:rPr lang="en-US" altLang="en-US" sz="2400" dirty="0"/>
              <a:t>Fixed – Bias </a:t>
            </a:r>
          </a:p>
          <a:p>
            <a:r>
              <a:rPr lang="en-US" altLang="en-US" sz="2400" dirty="0">
                <a:cs typeface="Times New Roman" pitchFamily="18" charset="0"/>
              </a:rPr>
              <a:t>	– </a:t>
            </a:r>
            <a:r>
              <a:rPr lang="en-US" altLang="en-US" sz="2400" dirty="0"/>
              <a:t>Self-Bias </a:t>
            </a:r>
          </a:p>
          <a:p>
            <a:r>
              <a:rPr lang="en-US" altLang="en-US" sz="2400" dirty="0">
                <a:cs typeface="Times New Roman" pitchFamily="18" charset="0"/>
              </a:rPr>
              <a:t>	– </a:t>
            </a:r>
            <a:r>
              <a:rPr lang="en-US" altLang="en-US" sz="2400" dirty="0"/>
              <a:t>Voltage-Divider Bias</a:t>
            </a:r>
          </a:p>
          <a:p>
            <a:endParaRPr lang="en-US" altLang="en-US" sz="2400" dirty="0"/>
          </a:p>
          <a:p>
            <a:r>
              <a:rPr lang="en-US" altLang="en-US" sz="2400" dirty="0">
                <a:cs typeface="Times New Roman" pitchFamily="18" charset="0"/>
              </a:rPr>
              <a:t>• </a:t>
            </a:r>
            <a:r>
              <a:rPr lang="en-US" altLang="en-US" sz="2400" dirty="0"/>
              <a:t>Depletion-Type MOSFET</a:t>
            </a:r>
          </a:p>
          <a:p>
            <a:pPr lvl="2"/>
            <a:r>
              <a:rPr lang="en-US" altLang="en-US" sz="2400" dirty="0">
                <a:cs typeface="Times New Roman" pitchFamily="18" charset="0"/>
              </a:rPr>
              <a:t>– </a:t>
            </a:r>
            <a:r>
              <a:rPr lang="en-US" altLang="en-US" sz="2400" dirty="0"/>
              <a:t>Self-Bias</a:t>
            </a:r>
          </a:p>
          <a:p>
            <a:r>
              <a:rPr lang="en-US" altLang="en-US" sz="2400" dirty="0">
                <a:cs typeface="Times New Roman" pitchFamily="18" charset="0"/>
              </a:rPr>
              <a:t>	– </a:t>
            </a:r>
            <a:r>
              <a:rPr lang="en-US" altLang="en-US" sz="2400" dirty="0"/>
              <a:t>Voltage-Divider Bias</a:t>
            </a:r>
          </a:p>
          <a:p>
            <a:endParaRPr lang="en-US" altLang="en-US" sz="2400" dirty="0"/>
          </a:p>
          <a:p>
            <a:r>
              <a:rPr lang="en-US" altLang="en-US" sz="2400" dirty="0">
                <a:cs typeface="Times New Roman" pitchFamily="18" charset="0"/>
              </a:rPr>
              <a:t>• </a:t>
            </a:r>
            <a:r>
              <a:rPr lang="en-US" altLang="en-US" sz="2400" dirty="0"/>
              <a:t>Enhancement-Type MOSFET</a:t>
            </a:r>
          </a:p>
          <a:p>
            <a:pPr lvl="2"/>
            <a:r>
              <a:rPr lang="en-US" altLang="en-US" sz="2400" dirty="0">
                <a:cs typeface="Times New Roman" pitchFamily="18" charset="0"/>
              </a:rPr>
              <a:t>– </a:t>
            </a:r>
            <a:r>
              <a:rPr lang="en-US" altLang="en-US" sz="2400" dirty="0"/>
              <a:t>Feedback Configuration</a:t>
            </a:r>
          </a:p>
          <a:p>
            <a:r>
              <a:rPr lang="en-US" altLang="en-US" sz="2400" dirty="0"/>
              <a:t>	</a:t>
            </a:r>
            <a:r>
              <a:rPr lang="en-US" altLang="en-US" sz="2400" dirty="0">
                <a:cs typeface="Times New Roman" pitchFamily="18" charset="0"/>
              </a:rPr>
              <a:t>– </a:t>
            </a:r>
            <a:r>
              <a:rPr lang="en-US" altLang="en-US" sz="2400" dirty="0"/>
              <a:t>Voltage-Divider Bias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JFET </a:t>
            </a:r>
            <a:r>
              <a:rPr lang="id-ID" dirty="0" smtClean="0">
                <a:sym typeface="Wingdings" pitchFamily="2" charset="2"/>
              </a:rPr>
              <a:t> </a:t>
            </a:r>
            <a:r>
              <a:rPr lang="id-ID" dirty="0" smtClean="0"/>
              <a:t>FIXED-BIAS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00562" y="1357298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dirty="0" smtClean="0"/>
              <a:t>PENDEKATAN MATEMATIS</a:t>
            </a:r>
            <a:endParaRPr lang="id-ID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14554"/>
            <a:ext cx="182166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214686"/>
            <a:ext cx="236108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4143383"/>
            <a:ext cx="250747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9" y="5072077"/>
            <a:ext cx="13144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58" y="1314744"/>
            <a:ext cx="3786214" cy="4900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429124" y="1214422"/>
            <a:ext cx="4500594" cy="2357454"/>
          </a:xfrm>
        </p:spPr>
        <p:txBody>
          <a:bodyPr/>
          <a:lstStyle/>
          <a:p>
            <a:r>
              <a:rPr lang="id-ID" dirty="0" smtClean="0"/>
              <a:t>BJT </a:t>
            </a:r>
            <a:r>
              <a:rPr lang="id-ID" dirty="0" smtClean="0">
                <a:sym typeface="Wingdings" pitchFamily="2" charset="2"/>
              </a:rPr>
              <a:t> Controlled by Current</a:t>
            </a:r>
          </a:p>
          <a:p>
            <a:r>
              <a:rPr lang="id-ID" dirty="0" smtClean="0">
                <a:sym typeface="Wingdings" pitchFamily="2" charset="2"/>
              </a:rPr>
              <a:t>FET  Controlled by Voltage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4071966" cy="222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500437"/>
            <a:ext cx="3000396" cy="2798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3929066"/>
            <a:ext cx="220580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95983" y="2877392"/>
            <a:ext cx="3233735" cy="341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JFET </a:t>
            </a:r>
            <a:r>
              <a:rPr lang="id-ID" dirty="0" smtClean="0">
                <a:sym typeface="Wingdings" pitchFamily="2" charset="2"/>
              </a:rPr>
              <a:t> </a:t>
            </a:r>
            <a:r>
              <a:rPr lang="id-ID" dirty="0" smtClean="0"/>
              <a:t>FIXED-BIAS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71801" y="121442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dirty="0" smtClean="0"/>
              <a:t>PENDEKATAN GRAFIK</a:t>
            </a:r>
            <a:endParaRPr lang="id-ID" sz="18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643050"/>
            <a:ext cx="2937617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643050"/>
            <a:ext cx="297270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1643051"/>
            <a:ext cx="2428647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3512368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1428736"/>
            <a:ext cx="440378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2976583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428992" y="120228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dirty="0" smtClean="0"/>
              <a:t>PENDEKATAN MATEMATIS</a:t>
            </a:r>
            <a:endParaRPr lang="id-ID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1" y="1714488"/>
            <a:ext cx="5445163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1285860"/>
            <a:ext cx="2500329" cy="294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428992" y="1202280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800" dirty="0" smtClean="0"/>
              <a:t>PENDEKATAN GRAFIK</a:t>
            </a:r>
            <a:endParaRPr lang="id-ID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643049"/>
            <a:ext cx="3786214" cy="372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3817" y="4429132"/>
            <a:ext cx="4706811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JFET </a:t>
            </a:r>
            <a:r>
              <a:rPr lang="id-ID" dirty="0" smtClean="0">
                <a:sym typeface="Wingdings" pitchFamily="2" charset="2"/>
              </a:rPr>
              <a:t> </a:t>
            </a:r>
            <a:r>
              <a:rPr lang="id-ID" dirty="0" smtClean="0"/>
              <a:t>SELF-BIAS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285860"/>
            <a:ext cx="200529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9454" y="1857364"/>
            <a:ext cx="128588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9453" y="1285860"/>
            <a:ext cx="881069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9454" y="2500306"/>
            <a:ext cx="196208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86578" y="4214818"/>
            <a:ext cx="20955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1930" y="1285861"/>
            <a:ext cx="423407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JFET </a:t>
            </a:r>
            <a:r>
              <a:rPr lang="id-ID" dirty="0" smtClean="0">
                <a:sym typeface="Wingdings" pitchFamily="2" charset="2"/>
              </a:rPr>
              <a:t> </a:t>
            </a:r>
            <a:r>
              <a:rPr lang="id-ID" dirty="0" smtClean="0"/>
              <a:t>SELF-BIAS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1"/>
            <a:ext cx="2928958" cy="245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285860"/>
            <a:ext cx="28194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30099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285860"/>
            <a:ext cx="35623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30099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285860"/>
            <a:ext cx="4357718" cy="304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929198"/>
            <a:ext cx="1314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5429264"/>
            <a:ext cx="17430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JFET </a:t>
            </a:r>
            <a:r>
              <a:rPr lang="id-ID" dirty="0" smtClean="0">
                <a:sym typeface="Wingdings" pitchFamily="2" charset="2"/>
              </a:rPr>
              <a:t> </a:t>
            </a:r>
            <a:r>
              <a:rPr lang="en-US" altLang="en-US" dirty="0" smtClean="0"/>
              <a:t>Voltage-Divider Bias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8" descr="D:\Art\boy_f_060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90602"/>
            <a:ext cx="7000924" cy="466728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JFET </a:t>
            </a:r>
            <a:r>
              <a:rPr lang="id-ID" dirty="0" smtClean="0">
                <a:sym typeface="Wingdings" pitchFamily="2" charset="2"/>
              </a:rPr>
              <a:t> </a:t>
            </a:r>
            <a:r>
              <a:rPr lang="en-US" altLang="en-US" dirty="0" smtClean="0"/>
              <a:t>Voltage-Divider Bias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1"/>
            <a:ext cx="378142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285860"/>
            <a:ext cx="183122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3702" y="1285860"/>
            <a:ext cx="205604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702" y="2214554"/>
            <a:ext cx="175392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29124" y="2357430"/>
            <a:ext cx="19907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57686" y="3071810"/>
            <a:ext cx="4524640" cy="318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7160" y="5000636"/>
            <a:ext cx="21717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00298" y="5500702"/>
            <a:ext cx="1819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FET </a:t>
            </a:r>
            <a:r>
              <a:rPr lang="id-ID" dirty="0" smtClean="0">
                <a:sym typeface="Wingdings" pitchFamily="2" charset="2"/>
              </a:rPr>
              <a:t> V</a:t>
            </a:r>
            <a:r>
              <a:rPr lang="id-ID" baseline="-25000" dirty="0" smtClean="0">
                <a:sym typeface="Wingdings" pitchFamily="2" charset="2"/>
              </a:rPr>
              <a:t>GS</a:t>
            </a:r>
            <a:r>
              <a:rPr lang="id-ID" dirty="0" smtClean="0">
                <a:sym typeface="Wingdings" pitchFamily="2" charset="2"/>
              </a:rPr>
              <a:t> = VP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4282" y="4572008"/>
            <a:ext cx="8715436" cy="1714512"/>
          </a:xfrm>
        </p:spPr>
        <p:txBody>
          <a:bodyPr/>
          <a:lstStyle/>
          <a:p>
            <a:r>
              <a:rPr lang="id-ID" dirty="0" smtClean="0"/>
              <a:t>Vp = Tegangan Jepit, adalah tegangan Drain dimana arus drain menjadi hampir tetap untuk keadaan gerbang di hubung  pendek ( Vgs=0 ).</a:t>
            </a:r>
          </a:p>
          <a:p>
            <a:r>
              <a:rPr lang="id-ID" dirty="0" smtClean="0"/>
              <a:t>I</a:t>
            </a:r>
            <a:r>
              <a:rPr lang="id-ID" baseline="-25000" dirty="0" smtClean="0"/>
              <a:t>DSS</a:t>
            </a:r>
            <a:r>
              <a:rPr lang="id-ID" dirty="0" smtClean="0"/>
              <a:t> = Arus maksimum Drain yang dapat dicapai dalam operasi JFET yang normal.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380" y="1285861"/>
            <a:ext cx="306705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285860"/>
            <a:ext cx="5101047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JFET </a:t>
            </a:r>
            <a:r>
              <a:rPr lang="id-ID" dirty="0" smtClean="0">
                <a:sym typeface="Wingdings" pitchFamily="2" charset="2"/>
              </a:rPr>
              <a:t> </a:t>
            </a:r>
            <a:r>
              <a:rPr lang="en-US" altLang="en-US" dirty="0" smtClean="0"/>
              <a:t>Voltage-Divider Bias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409604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4143380"/>
            <a:ext cx="2500330" cy="212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428992" y="1285860"/>
            <a:ext cx="54292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 smtClean="0"/>
              <a:t>Increasing values of R</a:t>
            </a:r>
            <a:r>
              <a:rPr lang="en-US" sz="2000" b="1" i="1" baseline="-25000" dirty="0" smtClean="0"/>
              <a:t>S</a:t>
            </a:r>
            <a:r>
              <a:rPr lang="en-US" sz="2000" b="1" i="1" dirty="0" smtClean="0"/>
              <a:t> result in lower quiescent values of I</a:t>
            </a:r>
            <a:r>
              <a:rPr lang="en-US" sz="2000" b="1" i="1" baseline="-25000" dirty="0" smtClean="0"/>
              <a:t>D</a:t>
            </a:r>
            <a:r>
              <a:rPr lang="en-US" sz="2000" b="1" i="1" dirty="0" smtClean="0"/>
              <a:t> and more negative</a:t>
            </a:r>
            <a:r>
              <a:rPr lang="id-ID" sz="2000" b="1" i="1" dirty="0" smtClean="0"/>
              <a:t> values of V</a:t>
            </a:r>
            <a:r>
              <a:rPr lang="id-ID" sz="2000" b="1" i="1" baseline="-25000" dirty="0" smtClean="0"/>
              <a:t>GS</a:t>
            </a:r>
            <a:r>
              <a:rPr lang="id-ID" sz="2000" b="1" i="1" dirty="0" smtClean="0"/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571744"/>
            <a:ext cx="378142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039" y="1285860"/>
            <a:ext cx="4830027" cy="37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0164" y="1285870"/>
            <a:ext cx="3729992" cy="1571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214422"/>
            <a:ext cx="2786082" cy="2508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3929066"/>
            <a:ext cx="3085725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5429264"/>
            <a:ext cx="15716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5426" y="1285860"/>
            <a:ext cx="485819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357298"/>
            <a:ext cx="474194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285861"/>
            <a:ext cx="3808290" cy="292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4786322"/>
            <a:ext cx="258345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id-ID" sz="3200" dirty="0" smtClean="0"/>
              <a:t>D-MOSFET </a:t>
            </a:r>
            <a:r>
              <a:rPr lang="id-ID" sz="3200" dirty="0" smtClean="0">
                <a:sym typeface="Wingdings" pitchFamily="2" charset="2"/>
              </a:rPr>
              <a:t></a:t>
            </a:r>
            <a:r>
              <a:rPr lang="id-ID" sz="320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sz="3200" dirty="0" smtClean="0"/>
              <a:t>SELF-BIAS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857256"/>
          </a:xfrm>
        </p:spPr>
        <p:txBody>
          <a:bodyPr/>
          <a:lstStyle/>
          <a:p>
            <a:r>
              <a:rPr lang="en-US" altLang="en-US" dirty="0" smtClean="0"/>
              <a:t>The only difference is that the depletion-Type MOSFETs can operate with positive values of V</a:t>
            </a:r>
            <a:r>
              <a:rPr lang="en-US" altLang="en-US" baseline="-25000" dirty="0" smtClean="0"/>
              <a:t>GS</a:t>
            </a:r>
            <a:r>
              <a:rPr lang="en-US" altLang="en-US" dirty="0" smtClean="0"/>
              <a:t> and with I</a:t>
            </a:r>
            <a:r>
              <a:rPr lang="en-US" altLang="en-US" baseline="-25000" dirty="0" smtClean="0"/>
              <a:t>D</a:t>
            </a:r>
            <a:r>
              <a:rPr lang="en-US" altLang="en-US" dirty="0" smtClean="0"/>
              <a:t> values that exceed I</a:t>
            </a:r>
            <a:r>
              <a:rPr lang="en-US" altLang="en-US" baseline="-25000" dirty="0" smtClean="0"/>
              <a:t>DSS</a:t>
            </a:r>
            <a:r>
              <a:rPr lang="en-US" altLang="en-US" dirty="0" smtClean="0"/>
              <a:t>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8" descr="D:\Art\boy_f_0603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93910"/>
            <a:ext cx="6119834" cy="4079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id-ID" sz="3200" dirty="0" smtClean="0"/>
              <a:t>D-MOSFET </a:t>
            </a:r>
            <a:r>
              <a:rPr lang="id-ID" sz="3200" dirty="0" smtClean="0">
                <a:sym typeface="Wingdings" pitchFamily="2" charset="2"/>
              </a:rPr>
              <a:t></a:t>
            </a:r>
            <a:r>
              <a:rPr lang="id-ID" sz="320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sz="3200" dirty="0" smtClean="0"/>
              <a:t>SELF-BIAS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1214446"/>
          </a:xfrm>
        </p:spPr>
        <p:txBody>
          <a:bodyPr/>
          <a:lstStyle/>
          <a:p>
            <a:pPr marL="355600" indent="-355600">
              <a:buFont typeface="+mj-lt"/>
              <a:buAutoNum type="arabicPeriod"/>
            </a:pPr>
            <a:r>
              <a:rPr lang="en-US" altLang="en-US" dirty="0" smtClean="0"/>
              <a:t>Plot line for V</a:t>
            </a:r>
            <a:r>
              <a:rPr lang="en-US" altLang="en-US" baseline="-25000" dirty="0" smtClean="0"/>
              <a:t>GS</a:t>
            </a:r>
            <a:r>
              <a:rPr lang="en-US" altLang="en-US" dirty="0" smtClean="0"/>
              <a:t> = V</a:t>
            </a:r>
            <a:r>
              <a:rPr lang="en-US" altLang="en-US" baseline="-25000" dirty="0" smtClean="0"/>
              <a:t>G</a:t>
            </a:r>
            <a:r>
              <a:rPr lang="en-US" altLang="en-US" dirty="0" smtClean="0"/>
              <a:t>, I</a:t>
            </a:r>
            <a:r>
              <a:rPr lang="en-US" altLang="en-US" baseline="-25000" dirty="0" smtClean="0"/>
              <a:t>D</a:t>
            </a:r>
            <a:r>
              <a:rPr lang="en-US" altLang="en-US" dirty="0" smtClean="0"/>
              <a:t> = 0 and I</a:t>
            </a:r>
            <a:r>
              <a:rPr lang="en-US" altLang="en-US" baseline="-25000" dirty="0" smtClean="0"/>
              <a:t>D</a:t>
            </a:r>
            <a:r>
              <a:rPr lang="en-US" altLang="en-US" dirty="0" smtClean="0"/>
              <a:t> = V</a:t>
            </a:r>
            <a:r>
              <a:rPr lang="en-US" altLang="en-US" baseline="-25000" dirty="0" smtClean="0"/>
              <a:t>G</a:t>
            </a:r>
            <a:r>
              <a:rPr lang="en-US" altLang="en-US" dirty="0" smtClean="0"/>
              <a:t>/R</a:t>
            </a:r>
            <a:r>
              <a:rPr lang="en-US" altLang="en-US" baseline="-25000" dirty="0" smtClean="0"/>
              <a:t>S</a:t>
            </a:r>
            <a:r>
              <a:rPr lang="en-US" altLang="en-US" dirty="0" smtClean="0"/>
              <a:t>, V</a:t>
            </a:r>
            <a:r>
              <a:rPr lang="en-US" altLang="en-US" baseline="-25000" dirty="0" smtClean="0"/>
              <a:t>GS</a:t>
            </a:r>
            <a:r>
              <a:rPr lang="en-US" altLang="en-US" dirty="0" smtClean="0"/>
              <a:t> = 0</a:t>
            </a:r>
          </a:p>
          <a:p>
            <a:pPr marL="355600" indent="-355600">
              <a:buFont typeface="+mj-lt"/>
              <a:buAutoNum type="arabicPeriod"/>
            </a:pPr>
            <a:r>
              <a:rPr lang="en-US" altLang="en-US" dirty="0" smtClean="0"/>
              <a:t>Plot the transfer curve by plotting I</a:t>
            </a:r>
            <a:r>
              <a:rPr lang="en-US" altLang="en-US" baseline="-25000" dirty="0" smtClean="0"/>
              <a:t>DSS</a:t>
            </a:r>
            <a:r>
              <a:rPr lang="en-US" altLang="en-US" dirty="0" smtClean="0"/>
              <a:t>, V</a:t>
            </a:r>
            <a:r>
              <a:rPr lang="en-US" altLang="en-US" baseline="-25000" dirty="0" smtClean="0"/>
              <a:t>P</a:t>
            </a:r>
            <a:r>
              <a:rPr lang="en-US" altLang="en-US" dirty="0" smtClean="0"/>
              <a:t> and calculated values of I</a:t>
            </a:r>
            <a:r>
              <a:rPr lang="en-US" altLang="en-US" baseline="-25000" dirty="0" smtClean="0"/>
              <a:t>D</a:t>
            </a:r>
            <a:r>
              <a:rPr lang="en-US" altLang="en-US" dirty="0" smtClean="0"/>
              <a:t>.</a:t>
            </a:r>
          </a:p>
          <a:p>
            <a:pPr marL="355600" indent="-355600">
              <a:buFont typeface="+mj-lt"/>
              <a:buAutoNum type="arabicPeriod"/>
            </a:pPr>
            <a:r>
              <a:rPr lang="en-US" altLang="en-US" dirty="0" smtClean="0"/>
              <a:t>Where the line intersects the transfer curve is the Q-point.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357430"/>
            <a:ext cx="4910609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id-ID" sz="3200" dirty="0" smtClean="0"/>
              <a:t>CONTOH</a:t>
            </a:r>
            <a:endParaRPr lang="id-ID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285860"/>
            <a:ext cx="37623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428868"/>
            <a:ext cx="382799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3929066"/>
            <a:ext cx="2928958" cy="145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1285860"/>
            <a:ext cx="454686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id-ID" sz="3200" dirty="0" smtClean="0"/>
              <a:t>CONTOH</a:t>
            </a:r>
            <a:endParaRPr lang="id-ID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714488"/>
            <a:ext cx="4071966" cy="4540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5000636"/>
            <a:ext cx="15525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1285860"/>
            <a:ext cx="391030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id-ID" sz="3200" dirty="0" smtClean="0"/>
              <a:t>CONTOH</a:t>
            </a:r>
            <a:endParaRPr lang="id-ID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2201069"/>
            <a:ext cx="3714776" cy="406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214422"/>
            <a:ext cx="4455923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1285860"/>
            <a:ext cx="16383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5214950"/>
            <a:ext cx="36099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id-ID" sz="3200" dirty="0" smtClean="0"/>
              <a:t>CONTOH</a:t>
            </a:r>
            <a:endParaRPr lang="id-ID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1"/>
            <a:ext cx="4143404" cy="30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285860"/>
            <a:ext cx="1746659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500570"/>
            <a:ext cx="1581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5357826"/>
            <a:ext cx="2705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04004" y="2000240"/>
            <a:ext cx="3744697" cy="4243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FET </a:t>
            </a:r>
            <a:r>
              <a:rPr lang="id-ID" dirty="0" smtClean="0">
                <a:sym typeface="Wingdings" pitchFamily="2" charset="2"/>
              </a:rPr>
              <a:t> V</a:t>
            </a:r>
            <a:r>
              <a:rPr lang="id-ID" baseline="-25000" dirty="0" smtClean="0">
                <a:sym typeface="Wingdings" pitchFamily="2" charset="2"/>
              </a:rPr>
              <a:t>GS</a:t>
            </a:r>
            <a:r>
              <a:rPr lang="id-ID" dirty="0" smtClean="0">
                <a:sym typeface="Wingdings" pitchFamily="2" charset="2"/>
              </a:rPr>
              <a:t> = VP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14282" y="4572008"/>
            <a:ext cx="8715436" cy="1714512"/>
          </a:xfrm>
        </p:spPr>
        <p:txBody>
          <a:bodyPr/>
          <a:lstStyle/>
          <a:p>
            <a:r>
              <a:rPr lang="id-ID" dirty="0" smtClean="0"/>
              <a:t>Saat V</a:t>
            </a:r>
            <a:r>
              <a:rPr lang="id-ID" baseline="-25000" dirty="0" smtClean="0"/>
              <a:t>GS </a:t>
            </a:r>
            <a:r>
              <a:rPr lang="id-ID" dirty="0" smtClean="0"/>
              <a:t>= V</a:t>
            </a:r>
            <a:r>
              <a:rPr lang="id-ID" baseline="-25000" dirty="0" smtClean="0"/>
              <a:t>GS(off)</a:t>
            </a:r>
            <a:r>
              <a:rPr lang="id-ID" dirty="0" smtClean="0"/>
              <a:t> , Lapisan deplesi bersinggungan, memotong arus Drain.</a:t>
            </a:r>
          </a:p>
          <a:p>
            <a:r>
              <a:rPr lang="id-ID" dirty="0" smtClean="0"/>
              <a:t>Pada datasheet tidak mencantumkan Vp tetapi V</a:t>
            </a:r>
            <a:r>
              <a:rPr lang="id-ID" baseline="-25000" dirty="0" smtClean="0"/>
              <a:t>GS(off).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3000396" cy="31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1285860"/>
            <a:ext cx="5101047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428992" y="5715016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V</a:t>
            </a:r>
            <a:r>
              <a:rPr lang="id-ID" sz="2400" baseline="-25000" dirty="0" smtClean="0"/>
              <a:t>P</a:t>
            </a:r>
            <a:r>
              <a:rPr lang="id-ID" sz="2400" dirty="0" smtClean="0"/>
              <a:t> = - V</a:t>
            </a:r>
            <a:r>
              <a:rPr lang="id-ID" sz="2400" baseline="-25000" dirty="0" smtClean="0"/>
              <a:t>GS(off)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id-ID" sz="3200" dirty="0" smtClean="0"/>
              <a:t>E-MOSFET </a:t>
            </a:r>
            <a:r>
              <a:rPr lang="id-ID" sz="3200" dirty="0" smtClean="0">
                <a:sym typeface="Wingdings" pitchFamily="2" charset="2"/>
              </a:rPr>
              <a:t></a:t>
            </a:r>
            <a:r>
              <a:rPr lang="id-ID" sz="3200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sz="3200" dirty="0" smtClean="0"/>
              <a:t>SELF-BIAS</a:t>
            </a:r>
            <a:endParaRPr lang="id-ID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71678"/>
            <a:ext cx="49434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4282" y="1214422"/>
            <a:ext cx="8715436" cy="857256"/>
          </a:xfrm>
        </p:spPr>
        <p:txBody>
          <a:bodyPr/>
          <a:lstStyle/>
          <a:p>
            <a:r>
              <a:rPr lang="en-US" altLang="en-US" dirty="0" smtClean="0"/>
              <a:t>The transfer characteristic for the enhancement-type MOSFET is very different from that of a simple JFET or the depletion-</a:t>
            </a:r>
            <a:r>
              <a:rPr lang="en-US" altLang="en-US" dirty="0" err="1" smtClean="0"/>
              <a:t>typeMOSFET</a:t>
            </a:r>
            <a:r>
              <a:rPr lang="en-US" altLang="en-US" dirty="0" smtClean="0"/>
              <a:t>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2143116"/>
            <a:ext cx="290947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2928934"/>
            <a:ext cx="287279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572560" cy="571504"/>
          </a:xfrm>
        </p:spPr>
        <p:txBody>
          <a:bodyPr/>
          <a:lstStyle/>
          <a:p>
            <a:r>
              <a:rPr lang="id-ID" dirty="0" smtClean="0"/>
              <a:t>E-MOSFET </a:t>
            </a:r>
            <a:r>
              <a:rPr lang="id-ID" dirty="0" smtClean="0">
                <a:sym typeface="Wingdings" pitchFamily="2" charset="2"/>
              </a:rPr>
              <a:t></a:t>
            </a:r>
            <a:r>
              <a:rPr lang="id-ID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id-ID" sz="2400" dirty="0" smtClean="0"/>
              <a:t>FEEDBACK BIASING ARRANGEMENT</a:t>
            </a:r>
            <a:endParaRPr lang="id-ID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8" name="Picture 9" descr="D:\Art\boy_f_0603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450059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285860"/>
            <a:ext cx="17621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286256"/>
            <a:ext cx="14382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8860" y="4357694"/>
            <a:ext cx="16859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8860" y="4929198"/>
            <a:ext cx="2114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572560" cy="571504"/>
          </a:xfrm>
        </p:spPr>
        <p:txBody>
          <a:bodyPr/>
          <a:lstStyle/>
          <a:p>
            <a:r>
              <a:rPr lang="id-ID" dirty="0" smtClean="0"/>
              <a:t>E-MOSFET </a:t>
            </a:r>
            <a:r>
              <a:rPr lang="id-ID" dirty="0" smtClean="0">
                <a:sym typeface="Wingdings" pitchFamily="2" charset="2"/>
              </a:rPr>
              <a:t></a:t>
            </a:r>
            <a:r>
              <a:rPr lang="id-ID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id-ID" sz="2400" dirty="0" smtClean="0"/>
              <a:t>FEEDBACK BIASING ARRANGEMENT</a:t>
            </a:r>
            <a:endParaRPr lang="id-ID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07" y="1285860"/>
            <a:ext cx="17621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9" y="3506688"/>
            <a:ext cx="4714908" cy="2779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572008"/>
            <a:ext cx="22098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5143512"/>
            <a:ext cx="21907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071670" y="1285860"/>
            <a:ext cx="67866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en-US" sz="2000" dirty="0" smtClean="0"/>
              <a:t>Plot the line using V</a:t>
            </a:r>
            <a:r>
              <a:rPr lang="en-US" altLang="en-US" sz="2000" baseline="-25000" dirty="0" smtClean="0"/>
              <a:t>GS</a:t>
            </a:r>
            <a:r>
              <a:rPr lang="en-US" altLang="en-US" sz="2000" dirty="0" smtClean="0"/>
              <a:t> = V</a:t>
            </a:r>
            <a:r>
              <a:rPr lang="en-US" altLang="en-US" sz="2000" baseline="-25000" dirty="0" smtClean="0"/>
              <a:t>DD</a:t>
            </a:r>
            <a:r>
              <a:rPr lang="en-US" altLang="en-US" sz="2000" dirty="0" smtClean="0"/>
              <a:t>, I</a:t>
            </a:r>
            <a:r>
              <a:rPr lang="en-US" altLang="en-US" sz="2000" baseline="-25000" dirty="0" smtClean="0"/>
              <a:t>D</a:t>
            </a:r>
            <a:r>
              <a:rPr lang="en-US" altLang="en-US" sz="2000" dirty="0" smtClean="0"/>
              <a:t> = 0 and I</a:t>
            </a:r>
            <a:r>
              <a:rPr lang="en-US" altLang="en-US" sz="2000" baseline="-25000" dirty="0" smtClean="0"/>
              <a:t>D</a:t>
            </a:r>
            <a:r>
              <a:rPr lang="en-US" altLang="en-US" sz="2000" dirty="0" smtClean="0"/>
              <a:t> = V</a:t>
            </a:r>
            <a:r>
              <a:rPr lang="en-US" altLang="en-US" sz="2000" baseline="-25000" dirty="0" smtClean="0"/>
              <a:t>DD</a:t>
            </a:r>
            <a:r>
              <a:rPr lang="en-US" altLang="en-US" sz="2000" dirty="0" smtClean="0"/>
              <a:t> / R</a:t>
            </a:r>
            <a:r>
              <a:rPr lang="en-US" altLang="en-US" sz="2000" baseline="-25000" dirty="0" smtClean="0"/>
              <a:t>D</a:t>
            </a:r>
            <a:r>
              <a:rPr lang="en-US" altLang="en-US" sz="2000" dirty="0" smtClean="0"/>
              <a:t> and V</a:t>
            </a:r>
            <a:r>
              <a:rPr lang="en-US" altLang="en-US" sz="2000" baseline="-25000" dirty="0" smtClean="0"/>
              <a:t>GS</a:t>
            </a:r>
            <a:r>
              <a:rPr lang="en-US" altLang="en-US" sz="2000" dirty="0" smtClean="0"/>
              <a:t> = 0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en-US" sz="2000" dirty="0" smtClean="0"/>
              <a:t>Plot the transfer curve using </a:t>
            </a:r>
            <a:r>
              <a:rPr lang="en-US" altLang="en-US" sz="2000" dirty="0" err="1" smtClean="0"/>
              <a:t>V</a:t>
            </a:r>
            <a:r>
              <a:rPr lang="en-US" altLang="en-US" sz="2000" baseline="-25000" dirty="0" err="1" smtClean="0"/>
              <a:t>GSTh</a:t>
            </a:r>
            <a:r>
              <a:rPr lang="en-US" altLang="en-US" sz="2000" dirty="0" smtClean="0"/>
              <a:t> , I</a:t>
            </a:r>
            <a:r>
              <a:rPr lang="en-US" altLang="en-US" sz="2000" baseline="-25000" dirty="0" smtClean="0"/>
              <a:t>D</a:t>
            </a:r>
            <a:r>
              <a:rPr lang="en-US" altLang="en-US" sz="2000" dirty="0" smtClean="0"/>
              <a:t> = 0 and V</a:t>
            </a:r>
            <a:r>
              <a:rPr lang="en-US" altLang="en-US" sz="2000" baseline="-25000" dirty="0" smtClean="0"/>
              <a:t>GS(on)</a:t>
            </a:r>
            <a:r>
              <a:rPr lang="en-US" altLang="en-US" sz="2000" dirty="0" smtClean="0"/>
              <a:t>, I</a:t>
            </a:r>
            <a:r>
              <a:rPr lang="en-US" altLang="en-US" sz="2000" baseline="-25000" dirty="0" smtClean="0"/>
              <a:t>D(on)</a:t>
            </a:r>
            <a:r>
              <a:rPr lang="en-US" altLang="en-US" sz="2000" dirty="0" smtClean="0"/>
              <a:t>; all given in</a:t>
            </a:r>
            <a:r>
              <a:rPr lang="id-ID" altLang="en-US" sz="2000" dirty="0" smtClean="0"/>
              <a:t> </a:t>
            </a:r>
            <a:r>
              <a:rPr lang="en-US" altLang="en-US" sz="2000" dirty="0" smtClean="0"/>
              <a:t>the specification sheet.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en-US" sz="2000" dirty="0" smtClean="0"/>
              <a:t>Where the line and the transfer curve intersect is the Q</a:t>
            </a:r>
            <a:r>
              <a:rPr lang="id-ID" altLang="en-US" sz="2000" dirty="0" smtClean="0"/>
              <a:t> </a:t>
            </a:r>
            <a:r>
              <a:rPr lang="en-US" altLang="en-US" sz="2000" dirty="0" smtClean="0"/>
              <a:t>Point.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en-US" sz="2000" dirty="0" smtClean="0"/>
              <a:t>Using the value of I</a:t>
            </a:r>
            <a:r>
              <a:rPr lang="en-US" altLang="en-US" sz="2000" baseline="-25000" dirty="0" smtClean="0"/>
              <a:t>D</a:t>
            </a:r>
            <a:r>
              <a:rPr lang="en-US" altLang="en-US" sz="2000" dirty="0" smtClean="0"/>
              <a:t> at the Q-point, solve for the other variables in the bias </a:t>
            </a:r>
            <a:endParaRPr lang="id-ID" sz="2000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572560" cy="571504"/>
          </a:xfrm>
        </p:spPr>
        <p:txBody>
          <a:bodyPr/>
          <a:lstStyle/>
          <a:p>
            <a:r>
              <a:rPr lang="id-ID" dirty="0" smtClean="0"/>
              <a:t>CONTOH</a:t>
            </a:r>
            <a:endParaRPr lang="id-ID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1285860"/>
            <a:ext cx="4500594" cy="3638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7" y="1285860"/>
            <a:ext cx="358131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7" y="5143512"/>
            <a:ext cx="6009751" cy="117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572560" cy="571504"/>
          </a:xfrm>
        </p:spPr>
        <p:txBody>
          <a:bodyPr/>
          <a:lstStyle/>
          <a:p>
            <a:r>
              <a:rPr lang="id-ID" dirty="0" smtClean="0"/>
              <a:t>CONTOH</a:t>
            </a:r>
            <a:endParaRPr lang="id-ID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092" y="1290652"/>
            <a:ext cx="4181470" cy="385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285860"/>
            <a:ext cx="10382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714488"/>
            <a:ext cx="446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3438" y="2571744"/>
            <a:ext cx="33051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572560" cy="571504"/>
          </a:xfrm>
        </p:spPr>
        <p:txBody>
          <a:bodyPr/>
          <a:lstStyle/>
          <a:p>
            <a:r>
              <a:rPr lang="id-ID" dirty="0" smtClean="0"/>
              <a:t>CONTOH</a:t>
            </a:r>
            <a:endParaRPr lang="id-ID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1667" y="1285860"/>
            <a:ext cx="33051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1" y="1285861"/>
            <a:ext cx="5000659" cy="4177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3143248"/>
            <a:ext cx="222192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572560" cy="571504"/>
          </a:xfrm>
        </p:spPr>
        <p:txBody>
          <a:bodyPr/>
          <a:lstStyle/>
          <a:p>
            <a:r>
              <a:rPr lang="id-ID" dirty="0" smtClean="0"/>
              <a:t>E-MOSFET </a:t>
            </a:r>
            <a:r>
              <a:rPr lang="id-ID" dirty="0" smtClean="0">
                <a:sym typeface="Wingdings" pitchFamily="2" charset="2"/>
              </a:rPr>
              <a:t></a:t>
            </a:r>
            <a:r>
              <a:rPr lang="id-ID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dirty="0" smtClean="0"/>
              <a:t>VOLTAGE-DIVIDER BIASING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2643206" cy="422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1285860"/>
            <a:ext cx="193352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2357430"/>
            <a:ext cx="2264221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1802" y="3938599"/>
            <a:ext cx="3121161" cy="127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4000528" cy="358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3" y="1285860"/>
            <a:ext cx="4357719" cy="110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2500306"/>
            <a:ext cx="16287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4" y="3000372"/>
            <a:ext cx="3857652" cy="395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3571876"/>
            <a:ext cx="15144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57752" y="3929066"/>
            <a:ext cx="24860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4357718" cy="295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357298"/>
            <a:ext cx="12858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928802"/>
            <a:ext cx="29908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4643446"/>
            <a:ext cx="1662745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57752" y="2357430"/>
            <a:ext cx="3698574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14744" y="4572008"/>
            <a:ext cx="418140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RESUME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468299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FET </a:t>
            </a:r>
            <a:r>
              <a:rPr lang="id-ID" smtClean="0">
                <a:sym typeface="Wingdings" pitchFamily="2" charset="2"/>
              </a:rPr>
              <a:t></a:t>
            </a:r>
            <a:r>
              <a:rPr lang="en-US" smtClean="0"/>
              <a:t> Voltage-Controlled Resistor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00562" y="2428868"/>
            <a:ext cx="4429156" cy="1214446"/>
          </a:xfrm>
        </p:spPr>
        <p:txBody>
          <a:bodyPr/>
          <a:lstStyle/>
          <a:p>
            <a:r>
              <a:rPr lang="en-US" dirty="0" err="1" smtClean="0"/>
              <a:t>ro</a:t>
            </a:r>
            <a:r>
              <a:rPr lang="en-US" dirty="0" smtClean="0"/>
              <a:t> is the resistance with VGS  0 V</a:t>
            </a:r>
          </a:p>
          <a:p>
            <a:r>
              <a:rPr lang="en-US" dirty="0" smtClean="0"/>
              <a:t>rd the resistance at a particular level</a:t>
            </a:r>
            <a:r>
              <a:rPr lang="id-ID" dirty="0" smtClean="0"/>
              <a:t> </a:t>
            </a:r>
            <a:r>
              <a:rPr lang="en-US" dirty="0" smtClean="0"/>
              <a:t>of V</a:t>
            </a:r>
            <a:r>
              <a:rPr lang="en-US" baseline="-25000" dirty="0" smtClean="0"/>
              <a:t>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4214842" cy="289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285860"/>
            <a:ext cx="283030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3473387"/>
            <a:ext cx="4124322" cy="278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RESUME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7929618" cy="4675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RESUME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59"/>
            <a:ext cx="7929618" cy="338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RESUME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920" y="1285860"/>
            <a:ext cx="792817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COMBINATION NETWORK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37242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1357298"/>
            <a:ext cx="2828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24" y="2166933"/>
            <a:ext cx="29813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3071810"/>
            <a:ext cx="34385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29124" y="4214818"/>
            <a:ext cx="44481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29124" y="5715016"/>
            <a:ext cx="14192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COMBINATION NETWORK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4214842" cy="346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357298"/>
            <a:ext cx="20193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357430"/>
            <a:ext cx="1852517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2" y="3143248"/>
            <a:ext cx="3333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SOAL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48726"/>
            <a:ext cx="2500330" cy="245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3" y="1000109"/>
            <a:ext cx="2390946" cy="271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9" y="3739261"/>
            <a:ext cx="4714907" cy="253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7884" y="1785926"/>
            <a:ext cx="28956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FET </a:t>
            </a:r>
            <a:r>
              <a:rPr lang="id-ID" dirty="0" smtClean="0">
                <a:sym typeface="Wingdings" pitchFamily="2" charset="2"/>
              </a:rPr>
              <a:t> Symbol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571612"/>
            <a:ext cx="429727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5984" y="4100460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/>
              <a:t>N – JFET                              P- JFET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358246" cy="571504"/>
          </a:xfrm>
        </p:spPr>
        <p:txBody>
          <a:bodyPr/>
          <a:lstStyle/>
          <a:p>
            <a:r>
              <a:rPr lang="id-ID" dirty="0" smtClean="0"/>
              <a:t>JFET </a:t>
            </a:r>
            <a:r>
              <a:rPr lang="id-ID" dirty="0" smtClean="0">
                <a:sym typeface="Wingdings" pitchFamily="2" charset="2"/>
              </a:rPr>
              <a:t> </a:t>
            </a:r>
            <a:r>
              <a:rPr lang="en-US" dirty="0" smtClean="0"/>
              <a:t>TRANSFER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71597"/>
            <a:ext cx="70199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072074"/>
            <a:ext cx="38481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4929198"/>
            <a:ext cx="230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5643578"/>
            <a:ext cx="2428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FET </a:t>
            </a:r>
            <a:r>
              <a:rPr lang="id-ID" dirty="0" smtClean="0">
                <a:sym typeface="Wingdings" pitchFamily="2" charset="2"/>
              </a:rPr>
              <a:t> </a:t>
            </a:r>
            <a:r>
              <a:rPr lang="en-US" dirty="0" smtClean="0"/>
              <a:t>TRANSFER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52564"/>
            <a:ext cx="1047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1285860"/>
            <a:ext cx="37052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 bwMode="auto">
          <a:xfrm>
            <a:off x="1928794" y="1500174"/>
            <a:ext cx="428628" cy="428628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3392" y="3771905"/>
            <a:ext cx="10096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0298" y="3571876"/>
            <a:ext cx="28289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 bwMode="auto">
          <a:xfrm>
            <a:off x="2000232" y="3714752"/>
            <a:ext cx="357190" cy="428628"/>
          </a:xfrm>
          <a:prstGeom prst="right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0298" y="5429264"/>
            <a:ext cx="27717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FET &amp; BJT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ED58A-3B5B-4EF2-8BFE-5EE2D3A8CA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285860"/>
            <a:ext cx="561963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4429132"/>
            <a:ext cx="44767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Contemporary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Contemporary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9362</TotalTime>
  <Words>578</Words>
  <Application>Microsoft PowerPoint</Application>
  <PresentationFormat>On-screen Show (4:3)</PresentationFormat>
  <Paragraphs>165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Contemporary</vt:lpstr>
      <vt:lpstr>FIELD EFFECT TRANSISTOR ( FET)</vt:lpstr>
      <vt:lpstr>FET</vt:lpstr>
      <vt:lpstr>FET  VGS = VP</vt:lpstr>
      <vt:lpstr>FET  VGS = VP</vt:lpstr>
      <vt:lpstr>FET  Voltage-Controlled Resistor</vt:lpstr>
      <vt:lpstr>FET  Symbol</vt:lpstr>
      <vt:lpstr>JFET  TRANSFER CHARACTERISTICS</vt:lpstr>
      <vt:lpstr>FET  TRANSFER CHARACTERISTICS</vt:lpstr>
      <vt:lpstr>FET &amp; BJT</vt:lpstr>
      <vt:lpstr>Metal Oxide Semiconductor Field Effect Transistor MOSFET</vt:lpstr>
      <vt:lpstr>n Channel D-MOSFET</vt:lpstr>
      <vt:lpstr>P-Channel D-MOSFET</vt:lpstr>
      <vt:lpstr>Grafik  ID VS VGS</vt:lpstr>
      <vt:lpstr>E-MOSFET</vt:lpstr>
      <vt:lpstr>E-MOSFET</vt:lpstr>
      <vt:lpstr>BIAS DC PADA FET</vt:lpstr>
      <vt:lpstr>BIAS DC PADA FET</vt:lpstr>
      <vt:lpstr>BIAS DC PADA FET</vt:lpstr>
      <vt:lpstr>JFET  FIXED-BIAS CONFIGURATION</vt:lpstr>
      <vt:lpstr>JFET  FIXED-BIAS CONFIGURATION</vt:lpstr>
      <vt:lpstr>CONTOH</vt:lpstr>
      <vt:lpstr>CONTOH</vt:lpstr>
      <vt:lpstr>CONTOH</vt:lpstr>
      <vt:lpstr>JFET  SELF-BIAS CONFIGURATION</vt:lpstr>
      <vt:lpstr>JFET  SELF-BIAS CONFIGURATION</vt:lpstr>
      <vt:lpstr>CONTOH</vt:lpstr>
      <vt:lpstr>CONTOH</vt:lpstr>
      <vt:lpstr>JFET  Voltage-Divider Bias</vt:lpstr>
      <vt:lpstr>JFET  Voltage-Divider Bias</vt:lpstr>
      <vt:lpstr>JFET  Voltage-Divider Bias</vt:lpstr>
      <vt:lpstr>CONTOH</vt:lpstr>
      <vt:lpstr>CONTOH</vt:lpstr>
      <vt:lpstr>CONTOH</vt:lpstr>
      <vt:lpstr>D-MOSFET  SELF-BIAS</vt:lpstr>
      <vt:lpstr>D-MOSFET  SELF-BIAS</vt:lpstr>
      <vt:lpstr>CONTOH</vt:lpstr>
      <vt:lpstr>CONTOH</vt:lpstr>
      <vt:lpstr>CONTOH</vt:lpstr>
      <vt:lpstr>CONTOH</vt:lpstr>
      <vt:lpstr>E-MOSFET  SELF-BIAS</vt:lpstr>
      <vt:lpstr>E-MOSFET  FEEDBACK BIASING ARRANGEMENT</vt:lpstr>
      <vt:lpstr>E-MOSFET  FEEDBACK BIASING ARRANGEMENT</vt:lpstr>
      <vt:lpstr>CONTOH</vt:lpstr>
      <vt:lpstr>CONTOH</vt:lpstr>
      <vt:lpstr>CONTOH</vt:lpstr>
      <vt:lpstr>E-MOSFET  VOLTAGE-DIVIDER BIASING</vt:lpstr>
      <vt:lpstr>CONTOH</vt:lpstr>
      <vt:lpstr>CONTOH</vt:lpstr>
      <vt:lpstr>RESUME</vt:lpstr>
      <vt:lpstr>RESUME</vt:lpstr>
      <vt:lpstr>RESUME</vt:lpstr>
      <vt:lpstr>RESUME</vt:lpstr>
      <vt:lpstr>COMBINATION NETWORK</vt:lpstr>
      <vt:lpstr>COMBINATION NETWORK</vt:lpstr>
      <vt:lpstr>SOAL</vt:lpstr>
    </vt:vector>
  </TitlesOfParts>
  <Company>INDUSTRIAL TOMOGRAPHY.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DEDDY KURNIADI</dc:creator>
  <cp:lastModifiedBy>Masaji</cp:lastModifiedBy>
  <cp:revision>806</cp:revision>
  <dcterms:created xsi:type="dcterms:W3CDTF">2001-07-02T19:13:00Z</dcterms:created>
  <dcterms:modified xsi:type="dcterms:W3CDTF">2013-04-18T00:25:32Z</dcterms:modified>
</cp:coreProperties>
</file>