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7" r:id="rId2"/>
    <p:sldId id="268" r:id="rId3"/>
    <p:sldId id="269" r:id="rId4"/>
    <p:sldId id="270" r:id="rId5"/>
    <p:sldId id="272" r:id="rId6"/>
    <p:sldId id="273" r:id="rId7"/>
    <p:sldId id="271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</p:sldIdLst>
  <p:sldSz cx="9144000" cy="6858000" type="screen4x3"/>
  <p:notesSz cx="6858000" cy="8924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</p:showPr>
  <p:clrMru>
    <a:srgbClr val="D5F4FF"/>
    <a:srgbClr val="B7ECFF"/>
    <a:srgbClr val="D1F3FF"/>
    <a:srgbClr val="C5F0FF"/>
    <a:srgbClr val="4D4D4D"/>
    <a:srgbClr val="FFFF00"/>
    <a:srgbClr val="FF3399"/>
    <a:srgbClr val="D6008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41" autoAdjust="0"/>
    <p:restoredTop sz="90878" autoAdjust="0"/>
  </p:normalViewPr>
  <p:slideViewPr>
    <p:cSldViewPr>
      <p:cViewPr>
        <p:scale>
          <a:sx n="90" d="100"/>
          <a:sy n="90" d="100"/>
        </p:scale>
        <p:origin x="-510" y="234"/>
      </p:cViewPr>
      <p:guideLst>
        <p:guide orient="horz" pos="19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noProof="1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6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noProof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478838"/>
            <a:ext cx="2971800" cy="446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noProof="1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478838"/>
            <a:ext cx="2971800" cy="446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noProof="1">
                <a:solidFill>
                  <a:schemeClr val="tx1"/>
                </a:solidFill>
              </a:defRPr>
            </a:lvl1pPr>
          </a:lstStyle>
          <a:p>
            <a:fld id="{94EAD4A3-D968-4E80-8726-02BD7EE77373}" type="slidenum">
              <a:rPr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73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69925"/>
            <a:ext cx="4462462" cy="3346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73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38625"/>
            <a:ext cx="50292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47883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73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47883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56891FF-78B6-4F8B-A2FB-6E4BAEAB4A6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" name="Picture 61" descr="backgroun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"/>
            <a:ext cx="9144000" cy="6867525"/>
          </a:xfrm>
          <a:prstGeom prst="rect">
            <a:avLst/>
          </a:prstGeom>
          <a:noFill/>
        </p:spPr>
      </p:pic>
      <p:grpSp>
        <p:nvGrpSpPr>
          <p:cNvPr id="3110" name="Group 38"/>
          <p:cNvGrpSpPr>
            <a:grpSpLocks/>
          </p:cNvGrpSpPr>
          <p:nvPr userDrawn="1"/>
        </p:nvGrpSpPr>
        <p:grpSpPr bwMode="auto">
          <a:xfrm>
            <a:off x="4538664" y="6670675"/>
            <a:ext cx="4332287" cy="65088"/>
            <a:chOff x="2859" y="4202"/>
            <a:chExt cx="2729" cy="41"/>
          </a:xfrm>
        </p:grpSpPr>
        <p:sp>
          <p:nvSpPr>
            <p:cNvPr id="3111" name="Oval 39"/>
            <p:cNvSpPr>
              <a:spLocks noChangeArrowheads="1"/>
            </p:cNvSpPr>
            <p:nvPr userDrawn="1"/>
          </p:nvSpPr>
          <p:spPr bwMode="invGray">
            <a:xfrm>
              <a:off x="2859" y="4202"/>
              <a:ext cx="42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Oval 40"/>
            <p:cNvSpPr>
              <a:spLocks noChangeArrowheads="1"/>
            </p:cNvSpPr>
            <p:nvPr userDrawn="1"/>
          </p:nvSpPr>
          <p:spPr bwMode="invGray">
            <a:xfrm>
              <a:off x="3243" y="4202"/>
              <a:ext cx="42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Oval 41"/>
            <p:cNvSpPr>
              <a:spLocks noChangeArrowheads="1"/>
            </p:cNvSpPr>
            <p:nvPr userDrawn="1"/>
          </p:nvSpPr>
          <p:spPr bwMode="invGray">
            <a:xfrm>
              <a:off x="3627" y="420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Oval 42"/>
            <p:cNvSpPr>
              <a:spLocks noChangeArrowheads="1"/>
            </p:cNvSpPr>
            <p:nvPr userDrawn="1"/>
          </p:nvSpPr>
          <p:spPr bwMode="invGray">
            <a:xfrm>
              <a:off x="4011" y="420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Oval 43"/>
            <p:cNvSpPr>
              <a:spLocks noChangeArrowheads="1"/>
            </p:cNvSpPr>
            <p:nvPr userDrawn="1"/>
          </p:nvSpPr>
          <p:spPr bwMode="invGray">
            <a:xfrm>
              <a:off x="4395" y="4202"/>
              <a:ext cx="42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Oval 44"/>
            <p:cNvSpPr>
              <a:spLocks noChangeArrowheads="1"/>
            </p:cNvSpPr>
            <p:nvPr userDrawn="1"/>
          </p:nvSpPr>
          <p:spPr bwMode="invGray">
            <a:xfrm>
              <a:off x="4779" y="4202"/>
              <a:ext cx="42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Oval 45"/>
            <p:cNvSpPr>
              <a:spLocks noChangeArrowheads="1"/>
            </p:cNvSpPr>
            <p:nvPr userDrawn="1"/>
          </p:nvSpPr>
          <p:spPr bwMode="invGray">
            <a:xfrm>
              <a:off x="5163" y="4202"/>
              <a:ext cx="42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Oval 46"/>
            <p:cNvSpPr>
              <a:spLocks noChangeArrowheads="1"/>
            </p:cNvSpPr>
            <p:nvPr userDrawn="1"/>
          </p:nvSpPr>
          <p:spPr bwMode="invGray">
            <a:xfrm>
              <a:off x="5547" y="420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23" name="Rectangle 51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8288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24" name="Oval 52"/>
          <p:cNvSpPr>
            <a:spLocks noChangeArrowheads="1"/>
          </p:cNvSpPr>
          <p:nvPr userDrawn="1"/>
        </p:nvSpPr>
        <p:spPr bwMode="invGray">
          <a:xfrm>
            <a:off x="619126" y="117477"/>
            <a:ext cx="66675" cy="6667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5" name="Oval 53"/>
          <p:cNvSpPr>
            <a:spLocks noChangeArrowheads="1"/>
          </p:cNvSpPr>
          <p:nvPr userDrawn="1"/>
        </p:nvSpPr>
        <p:spPr bwMode="invGray">
          <a:xfrm>
            <a:off x="619126" y="347665"/>
            <a:ext cx="66675" cy="6508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6" name="Oval 54"/>
          <p:cNvSpPr>
            <a:spLocks noChangeArrowheads="1"/>
          </p:cNvSpPr>
          <p:nvPr userDrawn="1"/>
        </p:nvSpPr>
        <p:spPr bwMode="invGray">
          <a:xfrm>
            <a:off x="619126" y="574675"/>
            <a:ext cx="66675" cy="65088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7" name="Oval 55"/>
          <p:cNvSpPr>
            <a:spLocks noChangeArrowheads="1"/>
          </p:cNvSpPr>
          <p:nvPr userDrawn="1"/>
        </p:nvSpPr>
        <p:spPr bwMode="invGray">
          <a:xfrm>
            <a:off x="619126" y="1033465"/>
            <a:ext cx="66675" cy="6508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8" name="Oval 56"/>
          <p:cNvSpPr>
            <a:spLocks noChangeArrowheads="1"/>
          </p:cNvSpPr>
          <p:nvPr userDrawn="1"/>
        </p:nvSpPr>
        <p:spPr bwMode="invGray">
          <a:xfrm>
            <a:off x="619126" y="1260477"/>
            <a:ext cx="66675" cy="6667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9" name="Oval 57"/>
          <p:cNvSpPr>
            <a:spLocks noChangeArrowheads="1"/>
          </p:cNvSpPr>
          <p:nvPr userDrawn="1"/>
        </p:nvSpPr>
        <p:spPr bwMode="invGray">
          <a:xfrm>
            <a:off x="619126" y="1490665"/>
            <a:ext cx="66675" cy="6508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0" name="Oval 58"/>
          <p:cNvSpPr>
            <a:spLocks noChangeArrowheads="1"/>
          </p:cNvSpPr>
          <p:nvPr userDrawn="1"/>
        </p:nvSpPr>
        <p:spPr bwMode="invGray">
          <a:xfrm>
            <a:off x="619126" y="1717675"/>
            <a:ext cx="66675" cy="65088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1" name="Oval 59"/>
          <p:cNvSpPr>
            <a:spLocks noChangeArrowheads="1"/>
          </p:cNvSpPr>
          <p:nvPr userDrawn="1"/>
        </p:nvSpPr>
        <p:spPr bwMode="invGray">
          <a:xfrm>
            <a:off x="619126" y="1947863"/>
            <a:ext cx="66675" cy="635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2" name="Oval 60"/>
          <p:cNvSpPr>
            <a:spLocks noChangeArrowheads="1"/>
          </p:cNvSpPr>
          <p:nvPr userDrawn="1"/>
        </p:nvSpPr>
        <p:spPr bwMode="invGray">
          <a:xfrm>
            <a:off x="619126" y="804863"/>
            <a:ext cx="66675" cy="635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135" name="Picture 6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286117" y="3214686"/>
            <a:ext cx="2286015" cy="132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AC091E-1FCF-4D66-9C10-AE4E37913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FFEC9A-5A8F-42DB-B351-1835615EE9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010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790BE657-A4B2-47EB-B166-3528AE1134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715436" cy="5715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072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7ED58A-3B5B-4EF2-8BFE-5EE2D3A8CA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77C15D-582E-488C-9648-6E1E35D268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214422"/>
            <a:ext cx="4214842" cy="507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4422"/>
            <a:ext cx="4357718" cy="507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458523-E294-4B6B-9FFC-D16016640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1FD1ED-7666-4DBC-9C11-BFCD5573B4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E91158-84CA-4658-8197-7FC3355A8C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3F08A4-0F9D-487F-BDE1-4301A202D9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7FFFB8-729D-4E3C-865F-5DBEE3261C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B0B43A-EF44-4B80-A17C-B46E17E6E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Picture 29" descr="bacground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78" name="Rectangle 30"/>
          <p:cNvSpPr>
            <a:spLocks noChangeArrowheads="1"/>
          </p:cNvSpPr>
          <p:nvPr userDrawn="1"/>
        </p:nvSpPr>
        <p:spPr bwMode="auto">
          <a:xfrm>
            <a:off x="214282" y="1071546"/>
            <a:ext cx="8715436" cy="142876"/>
          </a:xfrm>
          <a:prstGeom prst="rect">
            <a:avLst/>
          </a:prstGeom>
          <a:gradFill rotWithShape="0">
            <a:gsLst>
              <a:gs pos="0">
                <a:srgbClr val="73DAFF"/>
              </a:gs>
              <a:gs pos="50000">
                <a:srgbClr val="73DAFF">
                  <a:gamma/>
                  <a:shade val="46275"/>
                  <a:invGamma/>
                </a:srgbClr>
              </a:gs>
              <a:gs pos="100000">
                <a:srgbClr val="73DAFF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90624" y="500042"/>
            <a:ext cx="70104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214422"/>
            <a:ext cx="871543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16" y="6357958"/>
            <a:ext cx="19050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fld id="{981559DC-5ACD-4300-99D1-E8564290F7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4724400" y="14290"/>
            <a:ext cx="3962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id-ID" sz="2000" noProof="1" smtClean="0">
                <a:solidFill>
                  <a:srgbClr val="000066"/>
                </a:solidFill>
                <a:latin typeface="Tahoma" pitchFamily="34" charset="0"/>
                <a:cs typeface="Tahoma" pitchFamily="34" charset="0"/>
              </a:rPr>
              <a:t>RANGKAIAN</a:t>
            </a:r>
            <a:r>
              <a:rPr lang="id-ID" sz="2000" baseline="0" noProof="1" smtClean="0">
                <a:solidFill>
                  <a:srgbClr val="000066"/>
                </a:solidFill>
                <a:latin typeface="Tahoma" pitchFamily="34" charset="0"/>
                <a:cs typeface="Tahoma" pitchFamily="34" charset="0"/>
              </a:rPr>
              <a:t> ELEKTRONIKA</a:t>
            </a:r>
            <a:endParaRPr lang="id-ID" sz="2000" noProof="1">
              <a:solidFill>
                <a:srgbClr val="000066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214282" y="457200"/>
            <a:ext cx="8715436" cy="5867400"/>
          </a:xfrm>
          <a:prstGeom prst="rect">
            <a:avLst/>
          </a:prstGeom>
          <a:noFill/>
          <a:ln w="38100" cap="sq" cmpd="dbl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22"/>
          <p:cNvSpPr txBox="1">
            <a:spLocks noChangeArrowheads="1"/>
          </p:cNvSpPr>
          <p:nvPr userDrawn="1"/>
        </p:nvSpPr>
        <p:spPr bwMode="auto">
          <a:xfrm>
            <a:off x="214282" y="6450196"/>
            <a:ext cx="4038600" cy="2539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id-ID" sz="1050" i="1" noProof="1" smtClean="0">
                <a:solidFill>
                  <a:schemeClr val="hlink"/>
                </a:solidFill>
                <a:latin typeface="Century Gothic" pitchFamily="34" charset="0"/>
              </a:rPr>
              <a:t>mas.suwito@gmail.com</a:t>
            </a:r>
            <a:endParaRPr lang="id-ID" sz="1000" i="1" noProof="1">
              <a:solidFill>
                <a:schemeClr val="hlink"/>
              </a:solidFill>
              <a:latin typeface="Century Gothic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o"/>
        <a:defRPr kumimoji="1"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o"/>
        <a:defRPr kumimoji="1"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o"/>
        <a:defRPr kumimoji="1"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o"/>
        <a:defRPr kumimoji="1"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o"/>
        <a:defRPr kumimoji="1" sz="1600">
          <a:solidFill>
            <a:schemeClr val="bg2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6.png"/><Relationship Id="rId7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07.png"/><Relationship Id="rId7" Type="http://schemas.openxmlformats.org/officeDocument/2006/relationships/image" Target="../media/image12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3" Type="http://schemas.openxmlformats.org/officeDocument/2006/relationships/image" Target="../media/image149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4" y="260351"/>
            <a:ext cx="7329487" cy="1554163"/>
          </a:xfrm>
        </p:spPr>
        <p:txBody>
          <a:bodyPr/>
          <a:lstStyle/>
          <a:p>
            <a:r>
              <a:rPr lang="id-ID" sz="3200" noProof="1" smtClean="0"/>
              <a:t>AC FET ANALYSIS</a:t>
            </a:r>
            <a:endParaRPr lang="id-ID" sz="3200" noProof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00101" y="4786322"/>
            <a:ext cx="6985000" cy="1643074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id-ID" sz="1200" b="1" noProof="1"/>
              <a:t>Oleh:</a:t>
            </a:r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id-ID" sz="1800" b="1" noProof="1"/>
              <a:t>Suwito</a:t>
            </a:r>
          </a:p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id-ID" sz="1200" b="1" i="1" noProof="1" smtClean="0"/>
              <a:t>mas.suwito@gmail.com</a:t>
            </a:r>
          </a:p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id-ID" sz="1200" b="1" i="1" noProof="1" smtClean="0"/>
              <a:t>masaji@elect-eng.its.ac.id</a:t>
            </a:r>
            <a:endParaRPr lang="id-ID" sz="1200" b="1" i="1" noProof="1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id-ID" sz="1600" b="1" noProof="1"/>
          </a:p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id-ID" sz="1600" b="1" noProof="1"/>
              <a:t>Departemen Teknik </a:t>
            </a:r>
            <a:r>
              <a:rPr lang="id-ID" sz="1600" b="1" noProof="1" smtClean="0"/>
              <a:t>Elektro</a:t>
            </a:r>
            <a:endParaRPr lang="id-ID" sz="1600" b="1" noProof="1"/>
          </a:p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id-ID" sz="1600" b="1" noProof="1"/>
              <a:t>Institut Teknologi </a:t>
            </a:r>
            <a:r>
              <a:rPr lang="id-ID" sz="1600" b="1" noProof="1" smtClean="0"/>
              <a:t>Sepuluh Nopember</a:t>
            </a:r>
            <a:endParaRPr lang="id-ID" sz="1600" b="1" noProof="1"/>
          </a:p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id-ID" sz="1600" b="1" noProof="1" smtClean="0"/>
              <a:t>2009</a:t>
            </a:r>
            <a:endParaRPr lang="id-ID" sz="1600" b="1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FIXED-BIAS CONFIGURATION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1285860"/>
            <a:ext cx="486606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285860"/>
            <a:ext cx="1190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643314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286256"/>
            <a:ext cx="17430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2071678"/>
            <a:ext cx="33528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3500438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58" y="4581538"/>
            <a:ext cx="25431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158" y="5429264"/>
            <a:ext cx="27527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429000"/>
            <a:ext cx="30384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720" y="1285860"/>
            <a:ext cx="70104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3643314"/>
            <a:ext cx="52292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5000636"/>
            <a:ext cx="31051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285860"/>
            <a:ext cx="43158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85860"/>
            <a:ext cx="374609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SELF-BIAS CONFIGURATION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20" y="1142984"/>
            <a:ext cx="15456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Bypassed R</a:t>
            </a:r>
            <a:r>
              <a:rPr lang="id-ID" sz="2000" baseline="-25000" dirty="0" smtClean="0"/>
              <a:t>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3143272" cy="269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214422"/>
            <a:ext cx="3929090" cy="20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214818"/>
            <a:ext cx="45243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5" y="3444659"/>
            <a:ext cx="2500330" cy="287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2613" y="3214686"/>
            <a:ext cx="4519451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SELF-BIAS CONFIGURATION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20" y="1214422"/>
            <a:ext cx="17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Unbypassed R</a:t>
            </a:r>
            <a:r>
              <a:rPr lang="id-ID" sz="2000" baseline="-25000" dirty="0" smtClean="0"/>
              <a:t>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1571612"/>
            <a:ext cx="4643470" cy="242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357298"/>
            <a:ext cx="381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1643050"/>
            <a:ext cx="1171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2214554"/>
            <a:ext cx="371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29322" y="2514598"/>
            <a:ext cx="1333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58" y="4143380"/>
            <a:ext cx="10001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4500570"/>
            <a:ext cx="1143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8596" y="4929198"/>
            <a:ext cx="2066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786050" y="5357826"/>
            <a:ext cx="2400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SELF-BIAS CONFIGURATION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20" y="1214422"/>
            <a:ext cx="17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Unbypassed R</a:t>
            </a:r>
            <a:r>
              <a:rPr lang="id-ID" sz="2000" baseline="-25000" dirty="0" smtClean="0"/>
              <a:t>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2647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71678"/>
            <a:ext cx="51339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000636"/>
            <a:ext cx="35909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5357826"/>
            <a:ext cx="1933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SELF-BIAS CONFIGURATION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20" y="1214422"/>
            <a:ext cx="17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Unbypassed R</a:t>
            </a:r>
            <a:r>
              <a:rPr lang="id-ID" sz="2000" baseline="-25000" dirty="0" smtClean="0"/>
              <a:t>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285860"/>
            <a:ext cx="2647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643050"/>
            <a:ext cx="51339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571612"/>
            <a:ext cx="400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1857364"/>
            <a:ext cx="18097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60" y="2714620"/>
            <a:ext cx="14382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3571876"/>
            <a:ext cx="21240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9256" y="4214818"/>
            <a:ext cx="34194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472" y="4357694"/>
            <a:ext cx="35528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SELF-BIAS CONFIGURATION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20" y="1214422"/>
            <a:ext cx="17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Unbypassed R</a:t>
            </a:r>
            <a:r>
              <a:rPr lang="id-ID" sz="2000" baseline="-25000" dirty="0" smtClean="0"/>
              <a:t>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285860"/>
            <a:ext cx="2647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81182"/>
            <a:ext cx="51339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581535"/>
            <a:ext cx="400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010167"/>
            <a:ext cx="36385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70008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357694"/>
            <a:ext cx="5505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2" y="3214686"/>
            <a:ext cx="31432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251766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509721"/>
            <a:ext cx="6204623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5229244"/>
            <a:ext cx="5429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Gm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4282" y="5214950"/>
            <a:ext cx="8715436" cy="1071570"/>
          </a:xfrm>
        </p:spPr>
        <p:txBody>
          <a:bodyPr/>
          <a:lstStyle/>
          <a:p>
            <a:pPr algn="just"/>
            <a:r>
              <a:rPr lang="en-US" b="1" i="1" dirty="0" smtClean="0"/>
              <a:t>The gate-to-source voltage controls the drain-to-source (channel)</a:t>
            </a:r>
            <a:r>
              <a:rPr lang="id-ID" b="1" i="1" dirty="0" smtClean="0"/>
              <a:t> </a:t>
            </a:r>
            <a:r>
              <a:rPr lang="en-US" b="1" i="1" dirty="0" smtClean="0"/>
              <a:t>current of an</a:t>
            </a:r>
            <a:r>
              <a:rPr lang="id-ID" b="1" i="1" dirty="0" smtClean="0"/>
              <a:t> FET.</a:t>
            </a:r>
          </a:p>
          <a:p>
            <a:pPr algn="just"/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4292380" cy="385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285860"/>
            <a:ext cx="18097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785926"/>
            <a:ext cx="1457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857496"/>
            <a:ext cx="24193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72560" cy="571504"/>
          </a:xfrm>
        </p:spPr>
        <p:txBody>
          <a:bodyPr/>
          <a:lstStyle/>
          <a:p>
            <a:r>
              <a:rPr lang="id-ID" dirty="0" smtClean="0"/>
              <a:t>JFET VOLTAGE-DIVIDER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784664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85860"/>
            <a:ext cx="3848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95970" y="4429132"/>
            <a:ext cx="541943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72560" cy="571504"/>
          </a:xfrm>
        </p:spPr>
        <p:txBody>
          <a:bodyPr/>
          <a:lstStyle/>
          <a:p>
            <a:r>
              <a:rPr lang="id-ID" dirty="0" smtClean="0"/>
              <a:t>JFET VOLTAGE-DIVIDER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541943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285860"/>
            <a:ext cx="333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500174"/>
            <a:ext cx="1419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2214554"/>
            <a:ext cx="381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2571744"/>
            <a:ext cx="39052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57950" y="3000372"/>
            <a:ext cx="1457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57950" y="3571876"/>
            <a:ext cx="1828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5720" y="3500438"/>
            <a:ext cx="438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57224" y="3500438"/>
            <a:ext cx="272959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857620" y="5357826"/>
            <a:ext cx="300556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SOURCE-FOLLOWER(CD)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2861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285860"/>
            <a:ext cx="44577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4286256"/>
            <a:ext cx="5143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SOURCE-FOLLOWER(CD)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5143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285860"/>
            <a:ext cx="371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1643050"/>
            <a:ext cx="1171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3214686"/>
            <a:ext cx="3714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3429000"/>
            <a:ext cx="3214710" cy="177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7290" y="5643578"/>
            <a:ext cx="10191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44" y="3286124"/>
            <a:ext cx="230556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86512" y="3143248"/>
            <a:ext cx="26003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928968" y="4929198"/>
            <a:ext cx="60007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57488" y="5857892"/>
            <a:ext cx="1943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00694" y="5786454"/>
            <a:ext cx="22955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SOURCE-FOLLOWER(CD)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5143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357562"/>
            <a:ext cx="390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571876"/>
            <a:ext cx="1628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000504"/>
            <a:ext cx="318116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3571876"/>
            <a:ext cx="2705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14744" y="4572008"/>
            <a:ext cx="30003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682932" cy="324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500570"/>
            <a:ext cx="7000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286280" cy="296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214818"/>
            <a:ext cx="53054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286280" cy="296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256"/>
            <a:ext cx="5543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5572140"/>
            <a:ext cx="3943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COMMON-GATE CONFIGURATION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214422"/>
            <a:ext cx="3857652" cy="172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45977"/>
            <a:ext cx="4443411" cy="213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947986"/>
            <a:ext cx="3524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16" y="3286124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32" y="3071810"/>
            <a:ext cx="2457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3500438"/>
            <a:ext cx="3257549" cy="253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596" y="4000504"/>
            <a:ext cx="3500462" cy="223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 bwMode="auto">
          <a:xfrm>
            <a:off x="1714480" y="3286124"/>
            <a:ext cx="214314" cy="357190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COMMON-GATE CONFIGURATION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285860"/>
            <a:ext cx="1962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85860"/>
            <a:ext cx="34194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1500174"/>
            <a:ext cx="21907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2928934"/>
            <a:ext cx="12001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388" y="3429000"/>
            <a:ext cx="23145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4143380"/>
            <a:ext cx="4000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4357694"/>
            <a:ext cx="14573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4929198"/>
            <a:ext cx="1314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14348" y="5357826"/>
            <a:ext cx="18669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761550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2656611"/>
            <a:ext cx="3929090" cy="357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2500306"/>
            <a:ext cx="3500462" cy="172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COMMON-GATE CONFIGURATION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285860"/>
            <a:ext cx="4191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1293618"/>
            <a:ext cx="4214842" cy="20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428736"/>
            <a:ext cx="11049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1357298"/>
            <a:ext cx="13239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3571876"/>
            <a:ext cx="243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86116" y="3500438"/>
            <a:ext cx="30003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32494" y="3770676"/>
            <a:ext cx="2425786" cy="118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00826" y="5143512"/>
            <a:ext cx="13430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29388" y="5643578"/>
            <a:ext cx="20859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70294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643182"/>
            <a:ext cx="33432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30" y="1285860"/>
            <a:ext cx="5810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85860"/>
            <a:ext cx="266752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4429132"/>
            <a:ext cx="58197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266752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285860"/>
            <a:ext cx="53530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679" y="2786058"/>
            <a:ext cx="5790696" cy="34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DEPLETION-TYPE MOSFETs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675826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7048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857496"/>
            <a:ext cx="32956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7010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43273"/>
            <a:ext cx="68389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5072074"/>
            <a:ext cx="6611831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ENHANCEMENT-TYPE MOSFETs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496831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285992"/>
            <a:ext cx="222478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857496"/>
            <a:ext cx="1228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214818"/>
            <a:ext cx="6886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5572140"/>
            <a:ext cx="2552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E-MOSFET </a:t>
            </a:r>
            <a:r>
              <a:rPr lang="id-ID" dirty="0" smtClean="0"/>
              <a:t>DRAIN-FEEDBACK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124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85860"/>
            <a:ext cx="3810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000504"/>
            <a:ext cx="3333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143380"/>
            <a:ext cx="1952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686" y="3857628"/>
            <a:ext cx="35718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E-MOSFET </a:t>
            </a:r>
            <a:r>
              <a:rPr lang="id-ID" dirty="0" smtClean="0"/>
              <a:t>DRAIN-FEEDBACK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643338" cy="200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285860"/>
            <a:ext cx="3333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500174"/>
            <a:ext cx="1200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1428736"/>
            <a:ext cx="1847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2214554"/>
            <a:ext cx="1333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7752" y="2714620"/>
            <a:ext cx="32385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3357562"/>
            <a:ext cx="352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29322" y="4357694"/>
            <a:ext cx="181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0034" y="3643314"/>
            <a:ext cx="50577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5720" y="3929066"/>
            <a:ext cx="51149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0034" y="5643578"/>
            <a:ext cx="360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57686" y="5929330"/>
            <a:ext cx="1123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786446" y="5286388"/>
            <a:ext cx="1400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786446" y="5715016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785818"/>
          </a:xfrm>
        </p:spPr>
        <p:txBody>
          <a:bodyPr/>
          <a:lstStyle/>
          <a:p>
            <a:r>
              <a:rPr lang="en-US" b="1" i="1" dirty="0" smtClean="0"/>
              <a:t>The derivative of a function at a point is equal to the slope of the tangent line</a:t>
            </a:r>
            <a:r>
              <a:rPr lang="id-ID" b="1" i="1" dirty="0" smtClean="0"/>
              <a:t> drawn at that point.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2837" y="1928802"/>
            <a:ext cx="665393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848245"/>
            <a:ext cx="19621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572008"/>
            <a:ext cx="952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5143512"/>
            <a:ext cx="257348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 bwMode="auto">
          <a:xfrm>
            <a:off x="2714612" y="5429264"/>
            <a:ext cx="428628" cy="428628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E-MOSFET </a:t>
            </a:r>
            <a:r>
              <a:rPr lang="id-ID" dirty="0" smtClean="0"/>
              <a:t>DRAIN-FEEDBACK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643338" cy="200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285860"/>
            <a:ext cx="4000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357298"/>
            <a:ext cx="26955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3929066"/>
            <a:ext cx="28575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5786454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3857628"/>
            <a:ext cx="3571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4429132"/>
            <a:ext cx="287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69818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143248"/>
            <a:ext cx="40195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1"/>
            <a:ext cx="3643338" cy="237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643314"/>
            <a:ext cx="59055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69100"/>
            <a:ext cx="3643338" cy="237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214422"/>
            <a:ext cx="5562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714752"/>
            <a:ext cx="60483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4572008"/>
            <a:ext cx="4095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69100"/>
            <a:ext cx="3643338" cy="237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14752"/>
            <a:ext cx="54292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 Input and Output Impedance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20" y="1357298"/>
            <a:ext cx="2922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 smtClean="0"/>
              <a:t>FET Input Impedance </a:t>
            </a:r>
            <a:r>
              <a:rPr lang="id-ID" sz="2000" b="1" i="1" dirty="0" smtClean="0"/>
              <a:t>Z</a:t>
            </a:r>
            <a:r>
              <a:rPr lang="id-ID" sz="2000" b="1" i="1" baseline="-25000" dirty="0" smtClean="0"/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20" y="2857496"/>
            <a:ext cx="3164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 smtClean="0"/>
              <a:t>FET Output Impedance </a:t>
            </a:r>
            <a:r>
              <a:rPr lang="id-ID" sz="2000" b="1" i="1" dirty="0" smtClean="0"/>
              <a:t>Z</a:t>
            </a:r>
            <a:r>
              <a:rPr lang="id-ID" sz="2000" b="1" i="1" baseline="-25000" dirty="0" smtClean="0"/>
              <a:t>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219594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20" y="5425875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The parameter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/>
              <a:t>os</a:t>
            </a:r>
            <a:r>
              <a:rPr lang="en-US" sz="1800" i="1" dirty="0" smtClean="0"/>
              <a:t> </a:t>
            </a:r>
            <a:r>
              <a:rPr lang="en-US" sz="1800" dirty="0" smtClean="0"/>
              <a:t>is a component of an admittance equivalent circuit,</a:t>
            </a:r>
            <a:r>
              <a:rPr lang="id-ID" sz="1800" dirty="0" smtClean="0"/>
              <a:t> </a:t>
            </a:r>
            <a:r>
              <a:rPr lang="en-US" sz="1800" dirty="0" smtClean="0"/>
              <a:t>with the subscript o signifying an output network parameter and s the terminal</a:t>
            </a:r>
            <a:r>
              <a:rPr lang="id-ID" sz="1800" dirty="0" smtClean="0"/>
              <a:t> (source)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429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143380"/>
            <a:ext cx="22955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46120"/>
            <a:ext cx="4190994" cy="287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4857784" cy="287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214942" y="1214422"/>
            <a:ext cx="3643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Determine the output impedance for the FET for </a:t>
            </a:r>
            <a:r>
              <a:rPr lang="en-US" sz="1800" i="1" dirty="0" smtClean="0"/>
              <a:t>VGS  0 V and VGS </a:t>
            </a:r>
            <a:r>
              <a:rPr lang="id-ID" sz="1800" i="1" dirty="0" smtClean="0"/>
              <a:t> </a:t>
            </a:r>
            <a:r>
              <a:rPr lang="da-DK" sz="1800" dirty="0" smtClean="0"/>
              <a:t>2 V at </a:t>
            </a:r>
            <a:r>
              <a:rPr lang="da-DK" sz="1800" i="1" dirty="0" smtClean="0"/>
              <a:t>VDS  8 V.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429132"/>
            <a:ext cx="34861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243530"/>
            <a:ext cx="3543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 AC Equivalent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928802"/>
            <a:ext cx="4714908" cy="235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143116"/>
            <a:ext cx="4781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3071810"/>
            <a:ext cx="459656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FIXED-BIAS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285860"/>
            <a:ext cx="3714775" cy="318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4000504"/>
            <a:ext cx="53244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9074</TotalTime>
  <Words>249</Words>
  <Application>Microsoft PowerPoint</Application>
  <PresentationFormat>On-screen Show (4:3)</PresentationFormat>
  <Paragraphs>108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Contemporary</vt:lpstr>
      <vt:lpstr>AC FET ANALYSIS</vt:lpstr>
      <vt:lpstr>Definisi Gm</vt:lpstr>
      <vt:lpstr>CONTOH</vt:lpstr>
      <vt:lpstr>Gm</vt:lpstr>
      <vt:lpstr>FET Input and Output Impedance</vt:lpstr>
      <vt:lpstr>CONTOH</vt:lpstr>
      <vt:lpstr>FET AC Equivalent Circuit</vt:lpstr>
      <vt:lpstr>CONTOH</vt:lpstr>
      <vt:lpstr>JFET FIXED-BIAS CONFIGURATION</vt:lpstr>
      <vt:lpstr>JFET FIXED-BIAS CONFIGURATION</vt:lpstr>
      <vt:lpstr>CONTOH</vt:lpstr>
      <vt:lpstr>CONTOH</vt:lpstr>
      <vt:lpstr>JFET SELF-BIAS CONFIGURATION</vt:lpstr>
      <vt:lpstr>JFET SELF-BIAS CONFIGURATION</vt:lpstr>
      <vt:lpstr>JFET SELF-BIAS CONFIGURATION</vt:lpstr>
      <vt:lpstr>JFET SELF-BIAS CONFIGURATION</vt:lpstr>
      <vt:lpstr>JFET SELF-BIAS CONFIGURATION</vt:lpstr>
      <vt:lpstr>CONTOH</vt:lpstr>
      <vt:lpstr>CONTOH</vt:lpstr>
      <vt:lpstr>JFET VOLTAGE-DIVIDER CONFIGURATION</vt:lpstr>
      <vt:lpstr>JFET VOLTAGE-DIVIDER CONFIGURATION</vt:lpstr>
      <vt:lpstr>JFET SOURCE-FOLLOWER(CD) </vt:lpstr>
      <vt:lpstr>JFET SOURCE-FOLLOWER(CD) </vt:lpstr>
      <vt:lpstr>JFET SOURCE-FOLLOWER(CD) </vt:lpstr>
      <vt:lpstr>CONTOH</vt:lpstr>
      <vt:lpstr>CONTOH</vt:lpstr>
      <vt:lpstr>CONTOH</vt:lpstr>
      <vt:lpstr>JFET COMMON-GATE CONFIGURATION</vt:lpstr>
      <vt:lpstr>JFET COMMON-GATE CONFIGURATION</vt:lpstr>
      <vt:lpstr>JFET COMMON-GATE CONFIGURATION</vt:lpstr>
      <vt:lpstr>CONTOH</vt:lpstr>
      <vt:lpstr>CONTOH</vt:lpstr>
      <vt:lpstr>CONTOH</vt:lpstr>
      <vt:lpstr>DEPLETION-TYPE MOSFETs</vt:lpstr>
      <vt:lpstr>CONTOH</vt:lpstr>
      <vt:lpstr>CONTOH</vt:lpstr>
      <vt:lpstr>ENHANCEMENT-TYPE MOSFETs</vt:lpstr>
      <vt:lpstr>E-MOSFET DRAIN-FEEDBACK</vt:lpstr>
      <vt:lpstr>E-MOSFET DRAIN-FEEDBACK</vt:lpstr>
      <vt:lpstr>E-MOSFET DRAIN-FEEDBACK</vt:lpstr>
      <vt:lpstr>CONTOH</vt:lpstr>
      <vt:lpstr>CONTOH</vt:lpstr>
      <vt:lpstr>CONTOH</vt:lpstr>
      <vt:lpstr>CONTOH</vt:lpstr>
      <vt:lpstr>SOAL</vt:lpstr>
    </vt:vector>
  </TitlesOfParts>
  <Company>INDUSTRIAL TOMOGRAPHY.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DEDDY KURNIADI</dc:creator>
  <cp:lastModifiedBy>Masaji</cp:lastModifiedBy>
  <cp:revision>758</cp:revision>
  <dcterms:created xsi:type="dcterms:W3CDTF">2001-07-02T19:13:00Z</dcterms:created>
  <dcterms:modified xsi:type="dcterms:W3CDTF">2012-11-21T23:43:05Z</dcterms:modified>
</cp:coreProperties>
</file>