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2"/>
  </p:notesMasterIdLst>
  <p:handoutMasterIdLst>
    <p:handoutMasterId r:id="rId43"/>
  </p:handoutMasterIdLst>
  <p:sldIdLst>
    <p:sldId id="273" r:id="rId2"/>
    <p:sldId id="297" r:id="rId3"/>
    <p:sldId id="299" r:id="rId4"/>
    <p:sldId id="298" r:id="rId5"/>
    <p:sldId id="274" r:id="rId6"/>
    <p:sldId id="276" r:id="rId7"/>
    <p:sldId id="309" r:id="rId8"/>
    <p:sldId id="279" r:id="rId9"/>
    <p:sldId id="300" r:id="rId10"/>
    <p:sldId id="305" r:id="rId11"/>
    <p:sldId id="306" r:id="rId12"/>
    <p:sldId id="311" r:id="rId13"/>
    <p:sldId id="312" r:id="rId14"/>
    <p:sldId id="308" r:id="rId15"/>
    <p:sldId id="313" r:id="rId16"/>
    <p:sldId id="314" r:id="rId17"/>
    <p:sldId id="315" r:id="rId18"/>
    <p:sldId id="317" r:id="rId19"/>
    <p:sldId id="310" r:id="rId20"/>
    <p:sldId id="316" r:id="rId21"/>
    <p:sldId id="280" r:id="rId22"/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8" r:id="rId34"/>
    <p:sldId id="270" r:id="rId35"/>
    <p:sldId id="271" r:id="rId36"/>
    <p:sldId id="272" r:id="rId37"/>
    <p:sldId id="301" r:id="rId38"/>
    <p:sldId id="302" r:id="rId39"/>
    <p:sldId id="303" r:id="rId40"/>
    <p:sldId id="304" r:id="rId4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95" autoAdjust="0"/>
    <p:restoredTop sz="94660"/>
  </p:normalViewPr>
  <p:slideViewPr>
    <p:cSldViewPr>
      <p:cViewPr varScale="1">
        <p:scale>
          <a:sx n="229" d="100"/>
          <a:sy n="229" d="100"/>
        </p:scale>
        <p:origin x="2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34ABA36-81D6-46C2-8C1A-63A3E5310653}"/>
    <pc:docChg chg="modSld">
      <pc:chgData name="" userId="" providerId="" clId="Web-{034ABA36-81D6-46C2-8C1A-63A3E5310653}" dt="2018-08-26T12:17:32.983" v="5" actId="20577"/>
      <pc:docMkLst>
        <pc:docMk/>
      </pc:docMkLst>
      <pc:sldChg chg="modSp">
        <pc:chgData name="" userId="" providerId="" clId="Web-{034ABA36-81D6-46C2-8C1A-63A3E5310653}" dt="2018-08-26T12:17:32.983" v="5" actId="20577"/>
        <pc:sldMkLst>
          <pc:docMk/>
          <pc:sldMk cId="81257144" sldId="299"/>
        </pc:sldMkLst>
        <pc:spChg chg="mod">
          <ac:chgData name="" userId="" providerId="" clId="Web-{034ABA36-81D6-46C2-8C1A-63A3E5310653}" dt="2018-08-26T12:17:32.983" v="5" actId="20577"/>
          <ac:spMkLst>
            <pc:docMk/>
            <pc:sldMk cId="81257144" sldId="299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Hash Tables</a:t>
            </a: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E5D46214-1071-4660-902B-28F4E69C7DA2}" type="datetime8">
              <a:rPr lang="ko-KR" altLang="en-US"/>
              <a:pPr>
                <a:defRPr/>
              </a:pPr>
              <a:t>18년 8월 26일 12시 16분 59초</a:t>
            </a:fld>
            <a:endParaRPr lang="en-US" altLang="ko-KR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59C1F738-2D66-4A63-A39A-E618BD1C2C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337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Hash Tables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61D9629E-FF05-4CBA-80DA-3E8AECBECD4C}" type="datetime8">
              <a:rPr lang="ko-KR" altLang="en-US"/>
              <a:pPr>
                <a:defRPr/>
              </a:pPr>
              <a:t>18년 8월 26일 12시 16분 59초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0EEC7A5E-3279-4583-8E7A-CAE9DCF102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20591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9EEF12-4D3A-B04B-94F7-6103FB1548F2}" type="slidenum">
              <a:rPr lang="en-US" altLang="ko-KR" sz="1400"/>
              <a:pPr/>
              <a:t>4</a:t>
            </a:fld>
            <a:endParaRPr lang="en-US" altLang="ko-KR" sz="14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5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9EEF12-4D3A-B04B-94F7-6103FB1548F2}" type="slidenum">
              <a:rPr lang="en-US" altLang="ko-KR" sz="1400"/>
              <a:pPr/>
              <a:t>11</a:t>
            </a:fld>
            <a:endParaRPr lang="en-US" altLang="ko-KR" sz="14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9EEF12-4D3A-B04B-94F7-6103FB1548F2}" type="slidenum">
              <a:rPr lang="en-US" altLang="ko-KR" sz="1400"/>
              <a:pPr/>
              <a:t>14</a:t>
            </a:fld>
            <a:endParaRPr lang="en-US" altLang="ko-KR" sz="14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6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068388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9EEF12-4D3A-B04B-94F7-6103FB1548F2}" type="slidenum">
              <a:rPr lang="en-US" altLang="ko-KR" sz="1400"/>
              <a:pPr/>
              <a:t>15</a:t>
            </a:fld>
            <a:endParaRPr lang="en-US" altLang="ko-KR" sz="14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2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1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Arial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ü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yung@kaist.edu" TargetMode="External"/><Relationship Id="rId2" Type="http://schemas.openxmlformats.org/officeDocument/2006/relationships/hyperlink" Target="http://lanada.kaist.ac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e.kaist.ac.kr/en/node/15084?language=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EE 205: Lecture 1, Introduction</a:t>
            </a:r>
          </a:p>
        </p:txBody>
      </p:sp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for Electrical Engineering</a:t>
            </a:r>
          </a:p>
          <a:p>
            <a:pPr algn="r" eaLnBrk="1" hangingPunct="1"/>
            <a:endParaRPr lang="en-US" altLang="ko-KR" sz="1800" dirty="0">
              <a:ea typeface="굴림" pitchFamily="50" charset="-127"/>
            </a:endParaRPr>
          </a:p>
          <a:p>
            <a:pPr algn="r" eaLnBrk="1" hangingPunct="1"/>
            <a:r>
              <a:rPr lang="en-US" altLang="ko-KR" dirty="0">
                <a:ea typeface="굴림" pitchFamily="50" charset="-127"/>
              </a:rPr>
              <a:t>Yung Yi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3074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68872E-33FE-437A-AA20-E85240269A09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0"/>
                <a:cs typeface="굴림" charset="0"/>
              </a:rPr>
              <a:t>What You Should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NOT</a:t>
            </a:r>
            <a:r>
              <a:rPr lang="en-US" altLang="ko-KR" dirty="0">
                <a:ea typeface="굴림" charset="0"/>
                <a:cs typeface="굴림" charset="0"/>
              </a:rPr>
              <a:t> Do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49C7FBF8-E903-4836-B919-7E7D2D80FB85}" type="slidenum">
              <a:rPr lang="en-US" altLang="ko-KR" sz="1400" smtClean="0">
                <a:latin typeface="Times New Roman" pitchFamily="18" charset="0"/>
                <a:ea typeface="굴림" pitchFamily="50" charset="-127"/>
              </a:rPr>
              <a:pPr>
                <a:defRPr/>
              </a:pPr>
              <a:t>10</a:t>
            </a:fld>
            <a:endParaRPr lang="en-US" altLang="ko-KR" sz="14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7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How to Communicate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Most should be via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Classum</a:t>
            </a:r>
            <a:endParaRPr lang="en-US" altLang="ko-KR" sz="2400" dirty="0"/>
          </a:p>
          <a:p>
            <a:pPr lvl="1" eaLnBrk="1" hangingPunct="1"/>
            <a:r>
              <a:rPr lang="en-US" altLang="ko-KR" sz="2000" dirty="0"/>
              <a:t>Technical questions about lectures, homework, and </a:t>
            </a:r>
            <a:r>
              <a:rPr lang="en-US" altLang="ko-KR" sz="2000" dirty="0" err="1"/>
              <a:t>etc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en-US" altLang="ko-KR" sz="2400" dirty="0"/>
              <a:t>DO NOT</a:t>
            </a:r>
          </a:p>
          <a:p>
            <a:pPr lvl="1" eaLnBrk="1" hangingPunct="1"/>
            <a:r>
              <a:rPr lang="en-US" altLang="ko-KR" sz="2000" dirty="0"/>
              <a:t>Individually send emails to Prof. Yung Yi and TAs (or making calls or sending </a:t>
            </a:r>
            <a:r>
              <a:rPr lang="en-US" altLang="ko-KR" sz="2000" dirty="0" err="1"/>
              <a:t>Kakaotalk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msgs</a:t>
            </a:r>
            <a:r>
              <a:rPr lang="en-US" altLang="ko-KR" sz="2000" dirty="0"/>
              <a:t>) about the technical questions (course contents, homework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 lvl="2" eaLnBrk="1" hangingPunct="1"/>
            <a:r>
              <a:rPr lang="en-US" altLang="ko-KR" sz="1600" dirty="0"/>
              <a:t>All the questions need to be shared among the students</a:t>
            </a:r>
          </a:p>
          <a:p>
            <a:pPr lvl="2" eaLnBrk="1" hangingPunct="1"/>
            <a:endParaRPr lang="en-US" altLang="ko-KR" sz="1600" dirty="0"/>
          </a:p>
          <a:p>
            <a:pPr lvl="1" eaLnBrk="1" hangingPunct="1"/>
            <a:r>
              <a:rPr lang="en-US" altLang="ko-KR" sz="2000" dirty="0"/>
              <a:t>DO NOT POST a chunk of source codes. TAs are not debuggers. We cannot fix your bugs and we don't want to parse through your code to find the bugs. </a:t>
            </a:r>
          </a:p>
          <a:p>
            <a:pPr lvl="1" eaLnBrk="1" hangingPunct="1"/>
            <a:endParaRPr lang="en-US" altLang="ko-KR" sz="2000" dirty="0"/>
          </a:p>
          <a:p>
            <a:pPr lvl="1" eaLnBrk="1" hangingPunct="1"/>
            <a:r>
              <a:rPr lang="en-US" altLang="ko-KR" sz="2000" dirty="0"/>
              <a:t>But, you can send an email to Prof. Yung Yi for the things that need to be individually discussed</a:t>
            </a:r>
          </a:p>
          <a:p>
            <a:pPr eaLnBrk="1" hangingPunct="1"/>
            <a:endParaRPr lang="en-US" altLang="ko-KR" sz="2400" dirty="0">
              <a:latin typeface="Comic Sans MS" charset="0"/>
              <a:ea typeface="맑은 고딕" charset="0"/>
              <a:cs typeface="맑은 고딕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9pPr>
          </a:lstStyle>
          <a:p>
            <a:fld id="{F1C0CB2C-BC01-F542-9863-75357DB25F1E}" type="slidenum">
              <a:rPr lang="en-US" altLang="ko-KR" sz="1200">
                <a:solidFill>
                  <a:srgbClr val="898989"/>
                </a:solidFill>
                <a:latin typeface="Times New Roman" charset="0"/>
              </a:rPr>
              <a:pPr/>
              <a:t>11</a:t>
            </a:fld>
            <a:endParaRPr lang="en-US" altLang="ko-KR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1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94ECBB-1E6C-4443-92B4-4A872FC6F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287BB-8EC2-FC4A-993C-D93BC2F5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993"/>
            <a:ext cx="9144000" cy="54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94ECBB-1E6C-4443-92B4-4A872FC6F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3376E-878E-2147-8331-1AD3390C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499"/>
            <a:ext cx="9144000" cy="51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imes New Roman" charset="0"/>
                <a:ea typeface="맑은 고딕" charset="0"/>
                <a:cs typeface="Times New Roman" charset="0"/>
              </a:rPr>
              <a:t>Summary (This Class)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9pPr>
          </a:lstStyle>
          <a:p>
            <a:fld id="{F1C0CB2C-BC01-F542-9863-75357DB25F1E}" type="slidenum">
              <a:rPr lang="en-US" altLang="ko-KR" sz="1200">
                <a:solidFill>
                  <a:srgbClr val="898989"/>
                </a:solidFill>
                <a:latin typeface="Times New Roman" charset="0"/>
              </a:rPr>
              <a:pPr/>
              <a:t>14</a:t>
            </a:fld>
            <a:endParaRPr lang="en-US" altLang="ko-KR" sz="1200">
              <a:solidFill>
                <a:srgbClr val="898989"/>
              </a:solidFill>
              <a:latin typeface="Times New Roman" charset="0"/>
            </a:endParaRPr>
          </a:p>
        </p:txBody>
      </p:sp>
      <p:graphicFrame>
        <p:nvGraphicFramePr>
          <p:cNvPr id="6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72675"/>
              </p:ext>
            </p:extLst>
          </p:nvPr>
        </p:nvGraphicFramePr>
        <p:xfrm>
          <a:off x="609600" y="1295400"/>
          <a:ext cx="7587721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83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71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수업자료 공유정책 </a:t>
                      </a:r>
                      <a:b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200" i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현 학기 중 공유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200" i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이후 학기 공유를 모두 포함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200" i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가능여부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(o/x)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비고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*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수업 별 특수 정책이 있는 경우 명시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1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출제된 과제 및 과제풀이의 공유 및 배포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3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Cannot give your homework to someone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later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56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제공된 강의 자료의 공유 및 배포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5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출제된 시험문제의 공유 및 배포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3317"/>
              </p:ext>
            </p:extLst>
          </p:nvPr>
        </p:nvGraphicFramePr>
        <p:xfrm>
          <a:off x="609600" y="3962401"/>
          <a:ext cx="7587721" cy="2397693"/>
        </p:xfrm>
        <a:graphic>
          <a:graphicData uri="http://schemas.openxmlformats.org/drawingml/2006/table">
            <a:tbl>
              <a:tblPr firstRow="1" firstCol="1" bandRow="1"/>
              <a:tblGrid>
                <a:gridCol w="386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42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이</a:t>
                      </a:r>
                      <a:r>
                        <a:rPr lang="ko-KR" sz="12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전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2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수업자료 참고정책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4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가능여부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(o/x)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4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비고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*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수업 별 특수 정책이 있는 경우 명시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97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과제 수행 시 이전 기출 과제 및 과제풀이 참조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No internet materials, 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2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과제 수행 시 수강생 간의 토론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협업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O,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Only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discussion, discussion based on the code copied to your computer not allowed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시험 준비 시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이전 기출문제 자료 참조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2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imes New Roman" charset="0"/>
                <a:ea typeface="맑은 고딕" charset="0"/>
                <a:cs typeface="Times New Roman" charset="0"/>
              </a:rPr>
              <a:t>Summary (This Class)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9pPr>
          </a:lstStyle>
          <a:p>
            <a:fld id="{F1C0CB2C-BC01-F542-9863-75357DB25F1E}" type="slidenum">
              <a:rPr lang="en-US" altLang="ko-KR" sz="1200">
                <a:solidFill>
                  <a:srgbClr val="898989"/>
                </a:solidFill>
                <a:latin typeface="Times New Roman" charset="0"/>
              </a:rPr>
              <a:pPr/>
              <a:t>15</a:t>
            </a:fld>
            <a:endParaRPr lang="en-US" altLang="ko-KR" sz="1200">
              <a:solidFill>
                <a:srgbClr val="898989"/>
              </a:solidFill>
              <a:latin typeface="Times New Roman" charset="0"/>
            </a:endParaRPr>
          </a:p>
        </p:txBody>
      </p:sp>
      <p:graphicFrame>
        <p:nvGraphicFramePr>
          <p:cNvPr id="8" name="표 61">
            <a:extLst>
              <a:ext uri="{FF2B5EF4-FFF2-40B4-BE49-F238E27FC236}">
                <a16:creationId xmlns:a16="http://schemas.microsoft.com/office/drawing/2014/main" id="{AE588D16-DBA3-F742-B057-1B4D3B28F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77953"/>
              </p:ext>
            </p:extLst>
          </p:nvPr>
        </p:nvGraphicFramePr>
        <p:xfrm>
          <a:off x="457200" y="2209800"/>
          <a:ext cx="7822354" cy="1856466"/>
        </p:xfrm>
        <a:graphic>
          <a:graphicData uri="http://schemas.openxmlformats.org/drawingml/2006/table">
            <a:tbl>
              <a:tblPr firstRow="1" firstCol="1" bandRow="1"/>
              <a:tblGrid>
                <a:gridCol w="406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8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 for sharing teaching materials 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(Including present semester and after)</a:t>
                      </a:r>
                      <a:endParaRPr lang="ko-KR" sz="1200" i="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Permission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(o/x)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1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Note*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1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  <a:cs typeface="굴림" panose="020B0600000101010101" pitchFamily="50" charset="-127"/>
                        </a:rPr>
                        <a:t>Sharing/distributing set assignment and solution</a:t>
                      </a:r>
                      <a:endParaRPr lang="ko-KR" sz="1100" dirty="0">
                        <a:effectLst/>
                        <a:latin typeface="+mn-lt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36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Cannot give your homework to someone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later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altLang="en-US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7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  <a:cs typeface="+mn-cs"/>
                        </a:rPr>
                        <a:t>Sharing/distributing provided lecture material</a:t>
                      </a:r>
                      <a:endParaRPr lang="ko-KR" sz="1100" dirty="0">
                        <a:effectLst/>
                        <a:latin typeface="+mn-lt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Sharing/distributing questions from examinations </a:t>
                      </a:r>
                      <a:endParaRPr lang="ko-KR" sz="1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62">
            <a:extLst>
              <a:ext uri="{FF2B5EF4-FFF2-40B4-BE49-F238E27FC236}">
                <a16:creationId xmlns:a16="http://schemas.microsoft.com/office/drawing/2014/main" id="{3EDA0A58-E879-F742-B80F-DFE2570A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36984"/>
              </p:ext>
            </p:extLst>
          </p:nvPr>
        </p:nvGraphicFramePr>
        <p:xfrm>
          <a:off x="457200" y="4191000"/>
          <a:ext cx="7865302" cy="1686435"/>
        </p:xfrm>
        <a:graphic>
          <a:graphicData uri="http://schemas.openxmlformats.org/drawingml/2006/table">
            <a:tbl>
              <a:tblPr firstRow="1" firstCol="1" bandRow="1"/>
              <a:tblGrid>
                <a:gridCol w="412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4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Policy for reference (previous teaching materials)</a:t>
                      </a:r>
                      <a:endParaRPr lang="ko-KR" sz="12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4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Permission 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(o/x)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4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Note*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4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2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Previous assignment and solution for reference while carrying out assignment</a:t>
                      </a:r>
                      <a:endParaRPr lang="ko-KR" sz="1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No internet materials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3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Discussion/cooperation between students while carrying out assignment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O, 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Only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discussion, discussion based on the code copied to your computer not allowed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91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Questions from previous examinations for reference </a:t>
                      </a:r>
                      <a:endParaRPr lang="ko-KR" sz="1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O</a:t>
                      </a: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2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　</a:t>
                      </a:r>
                      <a:endParaRPr lang="ko-KR" sz="1100" dirty="0">
                        <a:effectLst/>
                        <a:latin typeface="+mn-lt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92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/>
          </p:cNvSpPr>
          <p:nvPr/>
        </p:nvSpPr>
        <p:spPr>
          <a:xfrm>
            <a:off x="133761" y="1000929"/>
            <a:ext cx="5733916" cy="403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학업윤리 위반 사례 공유 </a:t>
            </a:r>
            <a:endParaRPr lang="ko-KR" altLang="en-US" sz="18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22755" y="1472302"/>
          <a:ext cx="8226603" cy="426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2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위반행위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처분내용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발생 횟수 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비고</a:t>
                      </a:r>
                      <a:endParaRPr lang="en-US" altLang="ko-KR" sz="1100" b="1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5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과제물 표절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학부</a:t>
                      </a:r>
                      <a:r>
                        <a:rPr lang="ko-KR" altLang="en-US" sz="1100" b="0" baseline="0" dirty="0"/>
                        <a:t> 내 징계</a:t>
                      </a:r>
                      <a:endParaRPr lang="en-US" altLang="ko-KR" sz="1100" b="0" baseline="0" dirty="0"/>
                    </a:p>
                    <a:p>
                      <a:pPr lvl="0" algn="ctr" latinLnBrk="1"/>
                      <a:r>
                        <a:rPr lang="ko-KR" altLang="en-US" sz="1100" b="0" baseline="0" dirty="0"/>
                        <a:t>사회봉사 </a:t>
                      </a:r>
                      <a:r>
                        <a:rPr lang="en-US" altLang="ko-KR" sz="1100" b="0" baseline="0" dirty="0"/>
                        <a:t>30</a:t>
                      </a:r>
                      <a:r>
                        <a:rPr lang="ko-KR" altLang="en-US" sz="1100" b="0" baseline="0" dirty="0"/>
                        <a:t>시간</a:t>
                      </a:r>
                      <a:endParaRPr lang="en-US" altLang="ko-KR" sz="1100" b="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/>
                        <a:t>12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5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허용되지 않은 자료 </a:t>
                      </a:r>
                      <a:endParaRPr lang="en-US" altLang="ko-KR" sz="1100" b="0" dirty="0"/>
                    </a:p>
                    <a:p>
                      <a:pPr lvl="0" algn="ctr" latinLnBrk="1"/>
                      <a:r>
                        <a:rPr lang="ko-KR" altLang="en-US" sz="1100" b="0" dirty="0"/>
                        <a:t>제공 및 전달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학부 내 징계</a:t>
                      </a:r>
                      <a:endParaRPr lang="en-US" altLang="ko-KR" sz="1100" b="0" dirty="0"/>
                    </a:p>
                    <a:p>
                      <a:pPr lvl="0" algn="ctr" latinLnBrk="1"/>
                      <a:r>
                        <a:rPr lang="ko-KR" altLang="en-US" sz="1100" b="0" dirty="0"/>
                        <a:t>사회봉사 </a:t>
                      </a:r>
                      <a:r>
                        <a:rPr lang="en-US" altLang="ko-KR" sz="1100" b="0" dirty="0"/>
                        <a:t>15</a:t>
                      </a:r>
                      <a:r>
                        <a:rPr lang="ko-KR" altLang="en-US" sz="1100" b="0" dirty="0"/>
                        <a:t>시간</a:t>
                      </a:r>
                      <a:endParaRPr lang="en-US" altLang="ko-KR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/>
                        <a:t>9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5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부정행위 방조 및 </a:t>
                      </a:r>
                      <a:endParaRPr lang="en-US" altLang="ko-KR" sz="1100" b="0" dirty="0"/>
                    </a:p>
                    <a:p>
                      <a:pPr lvl="0" algn="ctr" latinLnBrk="1"/>
                      <a:r>
                        <a:rPr lang="ko-KR" altLang="en-US" sz="1100" b="0" dirty="0"/>
                        <a:t>허용되지 않은 자료 단순 열람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경고</a:t>
                      </a:r>
                      <a:r>
                        <a:rPr lang="en-US" altLang="ko-KR" sz="1100" b="0" baseline="0" dirty="0"/>
                        <a:t> (</a:t>
                      </a:r>
                      <a:r>
                        <a:rPr lang="ko-KR" altLang="en-US" sz="1100" b="0" baseline="0" dirty="0"/>
                        <a:t>경고메일 발송</a:t>
                      </a:r>
                      <a:r>
                        <a:rPr lang="en-US" altLang="ko-KR" sz="1100" b="0" baseline="0" dirty="0"/>
                        <a:t>)</a:t>
                      </a:r>
                      <a:endParaRPr lang="en-US" altLang="ko-KR" sz="1100" b="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45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 err="1"/>
                        <a:t>튜터의</a:t>
                      </a:r>
                      <a:r>
                        <a:rPr lang="ko-KR" altLang="en-US" sz="1100" b="0" dirty="0"/>
                        <a:t> 윤리위반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학부 내 징계</a:t>
                      </a:r>
                      <a:endParaRPr lang="en-US" altLang="ko-KR" sz="1100" b="0" dirty="0"/>
                    </a:p>
                    <a:p>
                      <a:pPr lvl="0" algn="ctr" latinLnBrk="1"/>
                      <a:r>
                        <a:rPr lang="ko-KR" altLang="en-US" sz="1100" b="0" dirty="0"/>
                        <a:t>사회봉사 </a:t>
                      </a:r>
                      <a:r>
                        <a:rPr lang="en-US" altLang="ko-KR" sz="1100" b="0" dirty="0"/>
                        <a:t>30</a:t>
                      </a:r>
                      <a:r>
                        <a:rPr lang="ko-KR" altLang="en-US" sz="1100" b="0" dirty="0"/>
                        <a:t>시간</a:t>
                      </a:r>
                      <a:r>
                        <a:rPr lang="en-US" altLang="ko-KR" sz="1100" b="0" dirty="0"/>
                        <a:t>, </a:t>
                      </a:r>
                      <a:endParaRPr lang="en-US" altLang="ko-KR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 err="1"/>
                        <a:t>튜터링</a:t>
                      </a:r>
                      <a:r>
                        <a:rPr lang="ko-KR" altLang="en-US" sz="1100" b="0" dirty="0"/>
                        <a:t> 과정에서 </a:t>
                      </a:r>
                      <a:r>
                        <a:rPr lang="ko-KR" altLang="en-US" sz="1100" b="0" dirty="0" err="1"/>
                        <a:t>튜티에게</a:t>
                      </a:r>
                      <a:r>
                        <a:rPr lang="ko-KR" altLang="en-US" sz="1100" b="0" dirty="0"/>
                        <a:t> 부정행위를</a:t>
                      </a:r>
                      <a:r>
                        <a:rPr lang="ko-KR" altLang="en-US" sz="1100" b="0" baseline="0" dirty="0"/>
                        <a:t> </a:t>
                      </a:r>
                      <a:r>
                        <a:rPr lang="ko-KR" altLang="en-US" sz="1100" b="0" dirty="0"/>
                        <a:t>권유</a:t>
                      </a:r>
                      <a:r>
                        <a:rPr lang="ko-KR" altLang="en-US" sz="1100" b="0" baseline="0" dirty="0"/>
                        <a:t> 및 지원한 경우 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405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시험부정행위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유기정학 </a:t>
                      </a:r>
                      <a:r>
                        <a:rPr lang="en-US" altLang="ko-KR" sz="1100" b="0" dirty="0"/>
                        <a:t>2</a:t>
                      </a:r>
                      <a:r>
                        <a:rPr lang="ko-KR" altLang="en-US" sz="1100" b="0" dirty="0"/>
                        <a:t>개월</a:t>
                      </a:r>
                      <a:r>
                        <a:rPr lang="en-US" altLang="ko-KR" sz="1100" b="0" dirty="0"/>
                        <a:t>, </a:t>
                      </a:r>
                    </a:p>
                    <a:p>
                      <a:pPr lvl="0" algn="ctr" latinLnBrk="1"/>
                      <a:r>
                        <a:rPr lang="ko-KR" altLang="en-US" sz="1100" b="0" dirty="0"/>
                        <a:t>사회봉사활동 </a:t>
                      </a:r>
                      <a:r>
                        <a:rPr lang="en-US" altLang="ko-KR" sz="1100" b="0" dirty="0"/>
                        <a:t>100</a:t>
                      </a:r>
                      <a:r>
                        <a:rPr lang="ko-KR" altLang="en-US" sz="1100" b="0" dirty="0"/>
                        <a:t>시간</a:t>
                      </a:r>
                      <a:endParaRPr lang="en-US" altLang="ko-KR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 err="1"/>
                        <a:t>전기및전자공학부</a:t>
                      </a:r>
                      <a:r>
                        <a:rPr lang="ko-KR" altLang="en-US" sz="1100" b="0" dirty="0"/>
                        <a:t> 과목에서 발생한 부정행위</a:t>
                      </a:r>
                      <a:endParaRPr lang="en-US" altLang="ko-KR" sz="1100" b="0" dirty="0"/>
                    </a:p>
                    <a:p>
                      <a:pPr lvl="0" algn="ctr" latinLnBrk="1"/>
                      <a:r>
                        <a:rPr lang="ko-KR" altLang="en-US" sz="1100" b="0" dirty="0"/>
                        <a:t> </a:t>
                      </a:r>
                      <a:r>
                        <a:rPr lang="en-US" altLang="ko-KR" sz="1100" b="0" dirty="0"/>
                        <a:t>EE</a:t>
                      </a:r>
                      <a:r>
                        <a:rPr lang="ko-KR" altLang="en-US" sz="1100" b="0" dirty="0"/>
                        <a:t>학생 윤리규정에 따라 처분</a:t>
                      </a:r>
                      <a:r>
                        <a:rPr lang="en-US" altLang="ko-KR" sz="1100" b="0" dirty="0"/>
                        <a:t>.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405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학부 내 징계</a:t>
                      </a:r>
                      <a:r>
                        <a:rPr lang="en-US" altLang="ko-KR" sz="1100" b="0" baseline="0" dirty="0"/>
                        <a:t> </a:t>
                      </a:r>
                    </a:p>
                    <a:p>
                      <a:pPr lvl="0" algn="ctr" latinLnBrk="1"/>
                      <a:r>
                        <a:rPr lang="ko-KR" altLang="en-US" sz="1100" b="0" baseline="0" dirty="0"/>
                        <a:t>사회봉사 </a:t>
                      </a:r>
                      <a:r>
                        <a:rPr lang="en-US" altLang="ko-KR" sz="1100" b="0" baseline="0" dirty="0"/>
                        <a:t>60</a:t>
                      </a:r>
                      <a:r>
                        <a:rPr lang="ko-KR" altLang="en-US" sz="1100" b="0" baseline="0" dirty="0"/>
                        <a:t>시간</a:t>
                      </a:r>
                      <a:endParaRPr lang="en-US" altLang="ko-KR" sz="1100" b="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/>
                        <a:t>1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/>
                        <a:t>타과 과목</a:t>
                      </a:r>
                      <a:r>
                        <a:rPr lang="ko-KR" altLang="en-US" sz="1100" b="0" baseline="0" dirty="0"/>
                        <a:t>에서 발생한 부정행위</a:t>
                      </a:r>
                      <a:r>
                        <a:rPr lang="en-US" altLang="ko-KR" sz="1100" b="0" baseline="0" dirty="0"/>
                        <a:t>, </a:t>
                      </a:r>
                      <a:r>
                        <a:rPr lang="ko-KR" altLang="en-US" sz="1100" b="0" baseline="0" dirty="0"/>
                        <a:t>과목 담당 교수가 학생 징계를 요청하지 않은 케이스 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112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>
                          <a:latin typeface="+mn-lt"/>
                        </a:rPr>
                        <a:t>시험부정행위</a:t>
                      </a:r>
                      <a:endParaRPr lang="en-US" altLang="ko-KR" sz="1100" b="0" dirty="0">
                        <a:latin typeface="+mn-lt"/>
                      </a:endParaRPr>
                    </a:p>
                    <a:p>
                      <a:pPr lvl="0" algn="ctr" latinLnBrk="1"/>
                      <a:r>
                        <a:rPr lang="en-US" altLang="ko-KR" sz="1100" b="0" dirty="0"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latin typeface="+mn-lt"/>
                        </a:rPr>
                        <a:t>익명제보</a:t>
                      </a:r>
                      <a:r>
                        <a:rPr lang="en-US" altLang="ko-KR" sz="1100" b="0" dirty="0">
                          <a:latin typeface="+mn-lt"/>
                        </a:rPr>
                        <a:t>)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baseline="0" dirty="0">
                          <a:latin typeface="+mn-lt"/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>
                          <a:latin typeface="+mn-lt"/>
                        </a:rPr>
                        <a:t>1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>
                          <a:latin typeface="+mn-lt"/>
                        </a:rPr>
                        <a:t>진상조사</a:t>
                      </a:r>
                      <a:r>
                        <a:rPr lang="en-US" altLang="ko-KR" sz="1100" b="0" dirty="0">
                          <a:latin typeface="+mn-lt"/>
                        </a:rPr>
                        <a:t>/</a:t>
                      </a:r>
                      <a:r>
                        <a:rPr lang="ko-KR" altLang="en-US" sz="1100" b="0" dirty="0">
                          <a:latin typeface="+mn-lt"/>
                        </a:rPr>
                        <a:t>면담</a:t>
                      </a:r>
                      <a:r>
                        <a:rPr lang="en-US" altLang="ko-KR" sz="1100" b="0" dirty="0">
                          <a:latin typeface="+mn-lt"/>
                        </a:rPr>
                        <a:t>/</a:t>
                      </a:r>
                      <a:r>
                        <a:rPr lang="ko-KR" altLang="en-US" sz="1100" b="0" dirty="0">
                          <a:latin typeface="+mn-lt"/>
                        </a:rPr>
                        <a:t>심의를</a:t>
                      </a:r>
                      <a:r>
                        <a:rPr lang="ko-KR" altLang="en-US" sz="1100" b="0" baseline="0" dirty="0">
                          <a:latin typeface="+mn-lt"/>
                        </a:rPr>
                        <a:t> 진행하였으나</a:t>
                      </a:r>
                      <a:r>
                        <a:rPr lang="en-US" altLang="ko-KR" sz="1100" b="0" baseline="0" dirty="0">
                          <a:latin typeface="+mn-lt"/>
                        </a:rPr>
                        <a:t>, </a:t>
                      </a:r>
                    </a:p>
                    <a:p>
                      <a:pPr lvl="0" algn="ctr" latinLnBrk="1"/>
                      <a:r>
                        <a:rPr lang="ko-KR" altLang="en-US" sz="1100" b="0" dirty="0">
                          <a:latin typeface="+mn-lt"/>
                        </a:rPr>
                        <a:t>제보내용 외 부정행위를 확정할 수 있는 근거가 없어</a:t>
                      </a:r>
                      <a:r>
                        <a:rPr lang="ko-KR" altLang="en-US" sz="1100" b="0" baseline="0" dirty="0">
                          <a:latin typeface="+mn-lt"/>
                        </a:rPr>
                        <a:t> 처분하지 않음</a:t>
                      </a:r>
                      <a:r>
                        <a:rPr lang="en-US" altLang="ko-KR" sz="1100" b="0" baseline="0" dirty="0">
                          <a:latin typeface="+mn-lt"/>
                        </a:rPr>
                        <a:t>.</a:t>
                      </a:r>
                      <a:r>
                        <a:rPr lang="en-US" altLang="ko-KR" sz="1100" b="0" dirty="0">
                          <a:latin typeface="+mn-lt"/>
                        </a:rPr>
                        <a:t> 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5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/>
          </p:cNvSpPr>
          <p:nvPr/>
        </p:nvSpPr>
        <p:spPr>
          <a:xfrm>
            <a:off x="133761" y="976215"/>
            <a:ext cx="5733916" cy="403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Cases of Violation of Academic Ethics</a:t>
            </a:r>
            <a:endParaRPr lang="ko-KR" altLang="en-US" sz="18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57216" y="1370515"/>
          <a:ext cx="8522206" cy="47008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3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Violation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Sanction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Number of Incidents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Note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latin typeface="+mn-lt"/>
                        </a:rPr>
                        <a:t>Homework</a:t>
                      </a:r>
                      <a:r>
                        <a:rPr lang="en-US" altLang="ko-KR" sz="1100" baseline="0" dirty="0">
                          <a:latin typeface="+mn-lt"/>
                        </a:rPr>
                        <a:t> plagiarism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aseline="0" dirty="0"/>
                        <a:t>Individual sanction in the Department,</a:t>
                      </a:r>
                    </a:p>
                    <a:p>
                      <a:pPr lvl="0" algn="ctr" latinLnBrk="1"/>
                      <a:r>
                        <a:rPr lang="en-US" altLang="ko-KR" sz="1100" baseline="0" dirty="0"/>
                        <a:t>30 hours of social service</a:t>
                      </a:r>
                      <a:endParaRPr lang="en-US" altLang="ko-KR" sz="110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latin typeface="+mn-lt"/>
                        </a:rPr>
                        <a:t>Delivering</a:t>
                      </a:r>
                      <a:r>
                        <a:rPr lang="en-US" altLang="ko-KR" sz="1100" baseline="0" dirty="0">
                          <a:latin typeface="+mn-lt"/>
                        </a:rPr>
                        <a:t> unauthorized materials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aseline="0" dirty="0"/>
                        <a:t>Individual sanction in the Department,</a:t>
                      </a:r>
                    </a:p>
                    <a:p>
                      <a:pPr lvl="0" algn="ctr" latinLnBrk="1"/>
                      <a:r>
                        <a:rPr lang="en-US" altLang="ko-KR" sz="1100" baseline="0" dirty="0"/>
                        <a:t>15 hours of social service</a:t>
                      </a:r>
                      <a:endParaRPr lang="en-US" altLang="ko-KR" sz="110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Aiding a violation or simple browsing through</a:t>
                      </a:r>
                      <a:r>
                        <a:rPr lang="en-US" altLang="ko-KR" sz="1100" baseline="0" dirty="0"/>
                        <a:t> unauthorized materials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Letter of warning (via email)</a:t>
                      </a:r>
                      <a:endParaRPr lang="en-US" altLang="ko-KR" sz="110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Ethical</a:t>
                      </a:r>
                      <a:r>
                        <a:rPr lang="en-US" altLang="ko-KR" sz="1100" baseline="0" dirty="0"/>
                        <a:t> violation by a Tutor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aseline="0" dirty="0"/>
                        <a:t>Individual sanction in the Department,</a:t>
                      </a:r>
                    </a:p>
                    <a:p>
                      <a:pPr lvl="0" algn="ctr" latinLnBrk="1"/>
                      <a:r>
                        <a:rPr lang="en-US" altLang="ko-KR" sz="1100" baseline="0" dirty="0"/>
                        <a:t>30 hours of social service</a:t>
                      </a:r>
                      <a:endParaRPr lang="en-US" altLang="ko-KR" sz="110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latin typeface="+mn-lt"/>
                        </a:rPr>
                        <a:t>Recommending</a:t>
                      </a:r>
                      <a:r>
                        <a:rPr lang="en-US" altLang="ko-KR" sz="1100" baseline="0" dirty="0">
                          <a:latin typeface="+mn-lt"/>
                        </a:rPr>
                        <a:t> and supporting an ethical violation to the Tutee during Tutoring time.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571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Violation during examinations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Defined suspension</a:t>
                      </a:r>
                      <a:r>
                        <a:rPr lang="en-US" altLang="ko-KR" sz="1100" baseline="0" dirty="0"/>
                        <a:t> of </a:t>
                      </a:r>
                    </a:p>
                    <a:p>
                      <a:pPr lvl="0" algn="ctr" latinLnBrk="1"/>
                      <a:r>
                        <a:rPr lang="en-US" altLang="ko-KR" sz="1100" baseline="0" dirty="0"/>
                        <a:t>2 months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vl="0" algn="ctr" latinLnBrk="1"/>
                      <a:r>
                        <a:rPr lang="en-US" altLang="ko-KR" sz="1100" baseline="0" dirty="0"/>
                        <a:t>100 hours of social service</a:t>
                      </a:r>
                      <a:endParaRPr lang="en-US" altLang="ko-KR" sz="110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Violation during</a:t>
                      </a:r>
                      <a:r>
                        <a:rPr lang="en-US" altLang="ko-KR" sz="1100" baseline="0" dirty="0"/>
                        <a:t> a course in EE. Sanctions imposed as noted in the EE Student Ethics Policy.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571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aseline="0" dirty="0"/>
                        <a:t>Individual sanction in the Department,</a:t>
                      </a:r>
                    </a:p>
                    <a:p>
                      <a:pPr lvl="0" algn="ctr" latinLnBrk="1"/>
                      <a:r>
                        <a:rPr lang="en-US" altLang="ko-KR" sz="1100" baseline="0" dirty="0"/>
                        <a:t>60 hours of social service</a:t>
                      </a:r>
                      <a:endParaRPr lang="en-US" altLang="ko-KR" sz="1100" baseline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Violation during a course in another Dept. Course professor did</a:t>
                      </a:r>
                      <a:r>
                        <a:rPr lang="en-US" altLang="ko-KR" sz="1100" baseline="0" dirty="0"/>
                        <a:t> not request sanctions.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Violation during examinations</a:t>
                      </a:r>
                      <a:endParaRPr lang="ko-KR" altLang="en-US" sz="1100" dirty="0">
                        <a:latin typeface="+mn-lt"/>
                      </a:endParaRPr>
                    </a:p>
                    <a:p>
                      <a:pPr lvl="0" algn="ctr" latinLnBrk="1"/>
                      <a:r>
                        <a:rPr lang="en-US" altLang="ko-KR" sz="1100" dirty="0">
                          <a:latin typeface="+mn-lt"/>
                        </a:rPr>
                        <a:t>(anonymous report)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aseline="0" dirty="0">
                          <a:latin typeface="+mn-lt"/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latin typeface="+mn-lt"/>
                        </a:rPr>
                        <a:t>No sanction</a:t>
                      </a:r>
                      <a:r>
                        <a:rPr lang="en-US" altLang="ko-KR" sz="1100" baseline="0" dirty="0">
                          <a:latin typeface="+mn-lt"/>
                        </a:rPr>
                        <a:t> can be imposed.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latin typeface="+mn-lt"/>
                        </a:rPr>
                        <a:t>Cause there’s no other actual evidence except for the anonymous report, despite </a:t>
                      </a:r>
                      <a:r>
                        <a:rPr lang="en-US" altLang="ko-KR" sz="1100" dirty="0">
                          <a:latin typeface="+mn-lt"/>
                        </a:rPr>
                        <a:t>investigation, interview</a:t>
                      </a:r>
                      <a:r>
                        <a:rPr lang="en-US" altLang="ko-KR" sz="1100" baseline="0" dirty="0">
                          <a:latin typeface="+mn-lt"/>
                        </a:rPr>
                        <a:t> and deliberation. </a:t>
                      </a:r>
                      <a:endParaRPr lang="en-US" altLang="ko-KR" sz="110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7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83E1-326E-E14D-A29E-DA2CE85F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681F-41E8-9E44-A5DE-4E6A1EF5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not clear about whether what you do is cheating or not, please ask Prof. Yung Yi</a:t>
            </a:r>
          </a:p>
          <a:p>
            <a:endParaRPr lang="en-US" dirty="0"/>
          </a:p>
          <a:p>
            <a:r>
              <a:rPr lang="en-US" dirty="0"/>
              <a:t>Basically,</a:t>
            </a:r>
          </a:p>
          <a:p>
            <a:pPr lvl="1"/>
            <a:r>
              <a:rPr lang="en-US" dirty="0"/>
              <a:t>Don’t copy the code from the Internet</a:t>
            </a:r>
          </a:p>
          <a:p>
            <a:pPr lvl="1"/>
            <a:r>
              <a:rPr lang="en-US" dirty="0"/>
              <a:t>Don’t store other people’s code in your storage</a:t>
            </a:r>
          </a:p>
          <a:p>
            <a:pPr lvl="1"/>
            <a:r>
              <a:rPr lang="en-US" dirty="0"/>
              <a:t>Don’t discuss by looking at others’ code (even in the screen)</a:t>
            </a:r>
          </a:p>
          <a:p>
            <a:pPr lvl="2"/>
            <a:r>
              <a:rPr lang="en-US" dirty="0"/>
              <a:t>Highly likely to share codes</a:t>
            </a:r>
          </a:p>
          <a:p>
            <a:pPr lvl="2"/>
            <a:endParaRPr lang="en-US" dirty="0"/>
          </a:p>
          <a:p>
            <a:r>
              <a:rPr lang="en-US" dirty="0"/>
              <a:t>Remember</a:t>
            </a:r>
          </a:p>
          <a:p>
            <a:pPr lvl="1"/>
            <a:r>
              <a:rPr lang="en-US" dirty="0"/>
              <a:t>Zero Tolerance!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4626-2D8B-CB49-90FC-139EDEDB85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18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Announcement: First In-class Test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30 mins Exam on Sep. 5</a:t>
            </a:r>
            <a:r>
              <a:rPr lang="en-US" altLang="ko-KR" baseline="30000" dirty="0">
                <a:ea typeface="굴림" pitchFamily="50" charset="-127"/>
              </a:rPr>
              <a:t>th</a:t>
            </a:r>
            <a:r>
              <a:rPr lang="en-US" altLang="ko-KR" dirty="0">
                <a:ea typeface="굴림" pitchFamily="50" charset="-127"/>
              </a:rPr>
              <a:t>(Wed) 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About C++ lectures (the problems will be made mainly based on my lecture notes)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So, please watch and study them as soon as possible!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286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B8AED9-15CE-40FF-A501-4B54905018C9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4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Yung Yi (이융)</a:t>
            </a:r>
          </a:p>
          <a:p>
            <a:pPr>
              <a:defRPr/>
            </a:pPr>
            <a:r>
              <a:rPr lang="en-US" sz="2400" dirty="0"/>
              <a:t>N1, 810</a:t>
            </a:r>
          </a:p>
          <a:p>
            <a:pPr>
              <a:defRPr/>
            </a:pPr>
            <a:r>
              <a:rPr lang="en-US" sz="2400" dirty="0">
                <a:hlinkClick r:id="rId2"/>
              </a:rPr>
              <a:t>http://lanada.kaist.ac.kr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yiyung@kaist.edu</a:t>
            </a:r>
            <a:endParaRPr lang="en-US" sz="2400" dirty="0"/>
          </a:p>
          <a:p>
            <a:pPr lvl="1">
              <a:defRPr/>
            </a:pPr>
            <a:r>
              <a:rPr lang="en-US" altLang="ko-KR" sz="2200" dirty="0"/>
              <a:t>LANADA: </a:t>
            </a:r>
            <a:r>
              <a:rPr lang="en-US" altLang="ko-KR" sz="2200" dirty="0" err="1"/>
              <a:t>LeArning</a:t>
            </a:r>
            <a:r>
              <a:rPr lang="en-US" altLang="ko-KR" sz="2200" dirty="0"/>
              <a:t> in Networking: Algorithm, Design, and Analysis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Office Hours</a:t>
            </a:r>
          </a:p>
          <a:p>
            <a:pPr lvl="1">
              <a:defRPr/>
            </a:pPr>
            <a:r>
              <a:rPr lang="en-US" sz="2200" dirty="0"/>
              <a:t>To be announced later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1E899A4-555E-4CB7-A7E2-A58E84E3C328}" type="slidenum">
              <a:rPr lang="en-US" altLang="ko-KR" sz="1400" smtClean="0">
                <a:latin typeface="Times New Roman" pitchFamily="18" charset="0"/>
                <a:ea typeface="굴림" pitchFamily="50" charset="-127"/>
              </a:rPr>
              <a:pPr/>
              <a:t>2</a:t>
            </a:fld>
            <a:endParaRPr lang="en-US" altLang="ko-KR" sz="14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09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>
                <a:ea typeface="굴림" pitchFamily="50" charset="-127"/>
              </a:rPr>
              <a:t>Announcement: First Programming Assignment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Will be Announced on Aug. 29</a:t>
            </a:r>
            <a:r>
              <a:rPr lang="en-US" altLang="ko-KR" baseline="30000" dirty="0">
                <a:ea typeface="굴림" pitchFamily="50" charset="-127"/>
              </a:rPr>
              <a:t>th</a:t>
            </a:r>
            <a:r>
              <a:rPr lang="en-US" altLang="ko-KR" dirty="0">
                <a:ea typeface="굴림" pitchFamily="50" charset="-127"/>
              </a:rPr>
              <a:t> 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Due on Sep. 19</a:t>
            </a:r>
            <a:r>
              <a:rPr lang="en-US" altLang="ko-KR" baseline="30000" dirty="0">
                <a:ea typeface="굴림" pitchFamily="50" charset="-127"/>
              </a:rPr>
              <a:t>th</a:t>
            </a:r>
            <a:r>
              <a:rPr lang="en-US" altLang="ko-KR" dirty="0">
                <a:ea typeface="굴림" pitchFamily="50" charset="-127"/>
              </a:rPr>
              <a:t> 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Practice about C++ programming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Not very difficult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286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B8AED9-15CE-40FF-A501-4B54905018C9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4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594B53-19DF-4D0C-AC1F-DC961D640520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>
                <a:ea typeface="굴림" pitchFamily="50" charset="-127"/>
              </a:rPr>
              <a:t>Data Structures</a:t>
            </a:r>
            <a:br>
              <a:rPr lang="en-US" altLang="ko-KR" sz="4000" dirty="0">
                <a:ea typeface="굴림" pitchFamily="50" charset="-127"/>
              </a:rPr>
            </a:br>
            <a:r>
              <a:rPr lang="en-US" altLang="ko-KR" sz="2800" dirty="0">
                <a:solidFill>
                  <a:schemeClr val="tx1"/>
                </a:solidFill>
                <a:ea typeface="굴림" pitchFamily="50" charset="-127"/>
              </a:rPr>
              <a:t>Definitions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Ways to organize and store data 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Data Storages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Ways to access and manipulate the stored data.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Methods to access storages</a:t>
            </a:r>
          </a:p>
        </p:txBody>
      </p:sp>
      <p:sp>
        <p:nvSpPr>
          <p:cNvPr id="1433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3D8FA0-EF2E-496D-87D9-BCB9BD50EDFC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Example (adjacent states)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894729-AD66-4DEA-9C13-CE7D8185485C}" type="slidenum">
              <a:rPr lang="ko-KR" altLang="en-US" smtClean="0"/>
              <a:pPr/>
              <a:t>23</a:t>
            </a:fld>
            <a:endParaRPr lang="en-US" altLang="ko-KR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447800" y="2133600"/>
          <a:ext cx="61341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Clip" r:id="rId3" imgW="6134100" imgH="3605213" progId="MS_ClipArt_Gallery.2">
                  <p:embed/>
                </p:oleObj>
              </mc:Choice>
              <mc:Fallback>
                <p:oleObj name="Clip" r:id="rId3" imgW="6134100" imgH="360521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134100" cy="360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Problem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Definition: </a:t>
            </a:r>
            <a:r>
              <a:rPr lang="en-US" altLang="ko-KR" sz="2800" i="1">
                <a:solidFill>
                  <a:schemeClr val="tx2"/>
                </a:solidFill>
                <a:ea typeface="굴림" pitchFamily="50" charset="-127"/>
              </a:rPr>
              <a:t>adjacency: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sz="2800">
                <a:ea typeface="굴림" pitchFamily="50" charset="-127"/>
              </a:rPr>
              <a:t>if two states share a boundary, the two states are </a:t>
            </a:r>
            <a:r>
              <a:rPr lang="en-US" altLang="ko-KR" sz="2800" i="1">
                <a:solidFill>
                  <a:schemeClr val="tx2"/>
                </a:solidFill>
                <a:ea typeface="굴림" pitchFamily="50" charset="-127"/>
              </a:rPr>
              <a:t>adjacent</a:t>
            </a:r>
            <a:r>
              <a:rPr lang="en-US" altLang="ko-KR" sz="2800">
                <a:ea typeface="굴림" pitchFamily="50" charset="-127"/>
              </a:rPr>
              <a:t>.</a:t>
            </a:r>
            <a:endParaRPr lang="en-US" altLang="ko-KR" sz="2400">
              <a:ea typeface="굴림" pitchFamily="50" charset="-127"/>
            </a:endParaRPr>
          </a:p>
          <a:p>
            <a:pPr eaLnBrk="1" hangingPunct="1"/>
            <a:endParaRPr lang="en-US" altLang="ko-KR" sz="2400">
              <a:ea typeface="굴림" pitchFamily="50" charset="-127"/>
            </a:endParaRP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Given a state </a:t>
            </a:r>
            <a:r>
              <a:rPr lang="en-US" altLang="ko-KR" sz="2800" i="1">
                <a:ea typeface="굴림" pitchFamily="50" charset="-127"/>
              </a:rPr>
              <a:t>X</a:t>
            </a:r>
            <a:r>
              <a:rPr lang="en-US" altLang="ko-KR" sz="2800">
                <a:ea typeface="굴림" pitchFamily="50" charset="-127"/>
              </a:rPr>
              <a:t>, 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print</a:t>
            </a:r>
            <a:r>
              <a:rPr lang="en-US" altLang="ko-KR" sz="2800">
                <a:ea typeface="굴림" pitchFamily="50" charset="-127"/>
              </a:rPr>
              <a:t> a state </a:t>
            </a:r>
            <a:r>
              <a:rPr lang="en-US" altLang="ko-KR" sz="2800" i="1">
                <a:ea typeface="굴림" pitchFamily="50" charset="-127"/>
              </a:rPr>
              <a:t>Z</a:t>
            </a:r>
            <a:r>
              <a:rPr lang="en-US" altLang="ko-KR" sz="2800">
                <a:ea typeface="굴림" pitchFamily="50" charset="-127"/>
              </a:rPr>
              <a:t> that is not adjacent to </a:t>
            </a:r>
            <a:r>
              <a:rPr lang="en-US" altLang="ko-KR" sz="2800" i="1">
                <a:ea typeface="굴림" pitchFamily="50" charset="-127"/>
              </a:rPr>
              <a:t>X</a:t>
            </a:r>
            <a:r>
              <a:rPr lang="en-US" altLang="ko-KR" sz="2800">
                <a:ea typeface="굴림" pitchFamily="50" charset="-127"/>
              </a:rPr>
              <a:t>, but is adjacent to a state </a:t>
            </a:r>
            <a:r>
              <a:rPr lang="en-US" altLang="ko-KR" sz="2800" i="1">
                <a:ea typeface="굴림" pitchFamily="50" charset="-127"/>
              </a:rPr>
              <a:t>Y</a:t>
            </a:r>
            <a:r>
              <a:rPr lang="en-US" altLang="ko-KR" sz="2800">
                <a:ea typeface="굴림" pitchFamily="50" charset="-127"/>
              </a:rPr>
              <a:t> adjacent to </a:t>
            </a:r>
            <a:r>
              <a:rPr lang="en-US" altLang="ko-KR" sz="2800" i="1">
                <a:ea typeface="굴림" pitchFamily="50" charset="-127"/>
              </a:rPr>
              <a:t>X</a:t>
            </a:r>
            <a:r>
              <a:rPr lang="en-US" altLang="ko-KR" sz="280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for example, </a:t>
            </a:r>
          </a:p>
          <a:p>
            <a:pPr lvl="2" eaLnBrk="1" hangingPunct="1"/>
            <a:r>
              <a:rPr lang="en-US" altLang="ko-KR">
                <a:ea typeface="굴림" pitchFamily="50" charset="-127"/>
              </a:rPr>
              <a:t>Input: North Carolina</a:t>
            </a:r>
          </a:p>
          <a:p>
            <a:pPr lvl="2" eaLnBrk="1" hangingPunct="1"/>
            <a:r>
              <a:rPr lang="en-US" altLang="ko-KR">
                <a:ea typeface="굴림" pitchFamily="50" charset="-127"/>
              </a:rPr>
              <a:t>Output:  Florida</a:t>
            </a:r>
          </a:p>
        </p:txBody>
      </p:sp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326A20-BAC1-4516-9637-18537D34B75E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Come up with Data Structures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itchFamily="50" charset="-127"/>
              </a:rPr>
              <a:t>Suppose you have only the following information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for each state x,  the list of states that are adjacent to state x.</a:t>
            </a:r>
          </a:p>
          <a:p>
            <a:pPr lvl="1" eaLnBrk="1" hangingPunct="1"/>
            <a:r>
              <a:rPr lang="en-US" altLang="ko-KR">
                <a:ea typeface="굴림" pitchFamily="50" charset="-127"/>
              </a:rPr>
              <a:t>for example,</a:t>
            </a:r>
          </a:p>
          <a:p>
            <a:pPr lvl="2" eaLnBrk="1" hangingPunct="1"/>
            <a:r>
              <a:rPr lang="en-US" altLang="ko-KR">
                <a:ea typeface="굴림" pitchFamily="50" charset="-127"/>
              </a:rPr>
              <a:t>North Carolina :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Georgia, south Carolina, Virginia, Tennessee. </a:t>
            </a:r>
            <a:endParaRPr lang="en-US" altLang="ko-KR">
              <a:ea typeface="굴림" pitchFamily="50" charset="-127"/>
            </a:endParaRPr>
          </a:p>
          <a:p>
            <a:pPr eaLnBrk="1" hangingPunct="1"/>
            <a:r>
              <a:rPr lang="en-US" altLang="ko-KR" sz="2400">
                <a:ea typeface="굴림" pitchFamily="50" charset="-127"/>
              </a:rPr>
              <a:t>How are you going to store this adjacency information to solve the problem efficiently?  </a:t>
            </a:r>
            <a:endParaRPr lang="en-US" altLang="ko-KR" sz="2800">
              <a:ea typeface="굴림" pitchFamily="50" charset="-127"/>
            </a:endParaRPr>
          </a:p>
        </p:txBody>
      </p:sp>
      <p:sp>
        <p:nvSpPr>
          <p:cNvPr id="174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8B5A6D-0ECD-4D43-A720-A3EA714BA0C1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Lessons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Different data structures lead to different ways to solve a given problem. (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algorithms</a:t>
            </a:r>
            <a:r>
              <a:rPr lang="en-US" altLang="ko-KR" dirty="0">
                <a:ea typeface="굴림" pitchFamily="50" charset="-127"/>
              </a:rPr>
              <a:t>).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Different algorithms may give different efficiency (space and time).</a:t>
            </a:r>
          </a:p>
        </p:txBody>
      </p:sp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EAD899-EB57-49C9-A719-ECF6707F2330}" type="slidenum">
              <a:rPr lang="ko-KR" altLang="en-US" smtClean="0"/>
              <a:pPr/>
              <a:t>26</a:t>
            </a:fld>
            <a:endParaRPr lang="en-US" altLang="ko-KR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6324600" y="4343400"/>
          <a:ext cx="2438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Clip" r:id="rId3" imgW="4046538" imgH="3352800" progId="MS_ClipArt_Gallery.2">
                  <p:embed/>
                </p:oleObj>
              </mc:Choice>
              <mc:Fallback>
                <p:oleObj name="Clip" r:id="rId3" imgW="4046538" imgH="33528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24384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Course outline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ea typeface="굴림" pitchFamily="50" charset="-127"/>
              </a:rPr>
              <a:t>First Topic: How to measure the efficiency of an algorithm.</a:t>
            </a:r>
          </a:p>
          <a:p>
            <a:pPr lvl="1" eaLnBrk="1" hangingPunct="1"/>
            <a:r>
              <a:rPr lang="en-US" altLang="ko-KR" sz="2800" dirty="0">
                <a:ea typeface="굴림" pitchFamily="50" charset="-127"/>
              </a:rPr>
              <a:t>Each data structure has a different use and application. So we will also study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lvl="2" eaLnBrk="1" hangingPunct="1"/>
            <a:r>
              <a:rPr lang="en-US" altLang="ko-KR" sz="2400" dirty="0">
                <a:ea typeface="굴림" pitchFamily="50" charset="-127"/>
              </a:rPr>
              <a:t>Applications (problems), algorithms.</a:t>
            </a:r>
          </a:p>
          <a:p>
            <a:pPr lvl="2" eaLnBrk="1" hangingPunct="1"/>
            <a:r>
              <a:rPr lang="en-US" altLang="ko-KR" sz="2400" dirty="0">
                <a:ea typeface="굴림" pitchFamily="50" charset="-127"/>
              </a:rPr>
              <a:t>Their efficiency.</a:t>
            </a:r>
          </a:p>
        </p:txBody>
      </p:sp>
      <p:sp>
        <p:nvSpPr>
          <p:cNvPr id="194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8FB130-2E0E-4442-922C-3DADADA65DA9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Course outline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Arrays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Stacks, Queues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List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Priority queues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Search Trees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Graphs</a:t>
            </a:r>
          </a:p>
          <a:p>
            <a:pPr lvl="1" eaLnBrk="1" hangingPunct="1"/>
            <a:r>
              <a:rPr lang="en-US" altLang="ko-KR" dirty="0" err="1">
                <a:ea typeface="굴림" pitchFamily="50" charset="-127"/>
              </a:rPr>
              <a:t>etc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mr-IN" altLang="ko-KR" dirty="0"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2048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D88909-A971-45FF-9BFF-8B6551D6A5E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Stack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A container of objects that are inserted and removed according to the 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last-in-first-out (LIFO)</a:t>
            </a:r>
            <a:r>
              <a:rPr lang="en-US" altLang="ko-KR" sz="2800">
                <a:ea typeface="굴림" pitchFamily="50" charset="-127"/>
              </a:rPr>
              <a:t> principle.</a:t>
            </a: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Only the last (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the most recently inserted</a:t>
            </a:r>
            <a:r>
              <a:rPr lang="en-US" altLang="ko-KR" sz="2800">
                <a:ea typeface="굴림" pitchFamily="50" charset="-127"/>
              </a:rPr>
              <a:t>) object can be removed.</a:t>
            </a:r>
          </a:p>
        </p:txBody>
      </p:sp>
      <p:sp>
        <p:nvSpPr>
          <p:cNvPr id="215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30995C-5EEE-4188-B0DC-531AD7E110E7}" type="slidenum">
              <a:rPr lang="ko-KR" altLang="en-US" smtClean="0"/>
              <a:pPr/>
              <a:t>29</a:t>
            </a:fld>
            <a:endParaRPr lang="en-US" altLang="ko-KR"/>
          </a:p>
        </p:txBody>
      </p:sp>
      <p:pic>
        <p:nvPicPr>
          <p:cNvPr id="21509" name="Picture 4" descr="StacksQueuesLists1x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75" y="2807677"/>
            <a:ext cx="32194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6</a:t>
            </a:r>
            <a:r>
              <a:rPr lang="en-US" sz="2400" dirty="0"/>
              <a:t> Excellent TAs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Wan Ju Kang</a:t>
            </a:r>
          </a:p>
          <a:p>
            <a:pPr>
              <a:defRPr/>
            </a:pPr>
            <a:r>
              <a:rPr lang="en-US" sz="2400" dirty="0" err="1"/>
              <a:t>Joonki</a:t>
            </a:r>
            <a:r>
              <a:rPr lang="en-US" sz="2400" dirty="0"/>
              <a:t> Hong</a:t>
            </a:r>
          </a:p>
          <a:p>
            <a:pPr>
              <a:defRPr/>
            </a:pPr>
            <a:r>
              <a:rPr lang="en-US" sz="2400" dirty="0" err="1"/>
              <a:t>Kyunghwan</a:t>
            </a:r>
            <a:r>
              <a:rPr lang="en-US" sz="2400" dirty="0"/>
              <a:t> Son</a:t>
            </a:r>
          </a:p>
          <a:p>
            <a:pPr>
              <a:defRPr/>
            </a:pPr>
            <a:r>
              <a:rPr lang="en-US" sz="2400" dirty="0" err="1"/>
              <a:t>Jihwan</a:t>
            </a:r>
            <a:r>
              <a:rPr lang="en-US" sz="2400" dirty="0"/>
              <a:t> Bang</a:t>
            </a:r>
          </a:p>
          <a:p>
            <a:pPr>
              <a:defRPr/>
            </a:pPr>
            <a:r>
              <a:rPr lang="en-US" sz="2400" dirty="0" err="1"/>
              <a:t>Taeyoung</a:t>
            </a:r>
            <a:r>
              <a:rPr lang="en-US" sz="2400" dirty="0"/>
              <a:t> Lee</a:t>
            </a:r>
          </a:p>
          <a:p>
            <a:pPr>
              <a:defRPr/>
            </a:pPr>
            <a:r>
              <a:rPr lang="en-US" sz="2400" dirty="0" err="1"/>
              <a:t>Hoyong</a:t>
            </a:r>
            <a:r>
              <a:rPr lang="en-US" sz="2400" dirty="0"/>
              <a:t> Choi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They will be with us to help you.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2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1E899A4-555E-4CB7-A7E2-A58E84E3C328}" type="slidenum">
              <a:rPr lang="en-US" altLang="ko-KR" sz="1400" smtClean="0">
                <a:latin typeface="Times New Roman" pitchFamily="18" charset="0"/>
                <a:ea typeface="굴림" pitchFamily="50" charset="-127"/>
              </a:rPr>
              <a:pPr/>
              <a:t>3</a:t>
            </a:fld>
            <a:endParaRPr lang="en-US" altLang="ko-KR" sz="14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5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Queue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Differs from a stack in that its insertion and removal follows the 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first-in-first-out (FIFO)</a:t>
            </a:r>
            <a:r>
              <a:rPr lang="en-US" altLang="ko-KR" sz="2800">
                <a:ea typeface="굴림" pitchFamily="50" charset="-127"/>
              </a:rPr>
              <a:t> principle.</a:t>
            </a:r>
          </a:p>
          <a:p>
            <a:pPr eaLnBrk="1" hangingPunct="1"/>
            <a:r>
              <a:rPr lang="en-US" altLang="ko-KR" sz="2800">
                <a:ea typeface="굴림" pitchFamily="50" charset="-127"/>
              </a:rPr>
              <a:t>The element which has been 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in the queue the longest</a:t>
            </a:r>
            <a:r>
              <a:rPr lang="en-US" altLang="ko-KR" sz="2800">
                <a:ea typeface="굴림" pitchFamily="50" charset="-127"/>
              </a:rPr>
              <a:t> may be removed.</a:t>
            </a:r>
          </a:p>
        </p:txBody>
      </p:sp>
      <p:sp>
        <p:nvSpPr>
          <p:cNvPr id="225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5E59CE-81EC-4321-8502-8ABD44EEB3C1}" type="slidenum">
              <a:rPr lang="ko-KR" altLang="en-US" smtClean="0"/>
              <a:pPr/>
              <a:t>30</a:t>
            </a:fld>
            <a:endParaRPr lang="en-US" altLang="ko-KR"/>
          </a:p>
        </p:txBody>
      </p:sp>
      <p:pic>
        <p:nvPicPr>
          <p:cNvPr id="22533" name="Picture 4" descr="StacksQueuesLists1x1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10000"/>
            <a:ext cx="6200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List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 collection of linearly arranged element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(a linear order).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Provides methods for accessing, inserting, and removing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arbitrary elements.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Notion of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 position, before and after.</a:t>
            </a:r>
          </a:p>
        </p:txBody>
      </p:sp>
      <p:sp>
        <p:nvSpPr>
          <p:cNvPr id="235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80157D-CA3F-4CFA-9458-D734C11CD698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2355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0800" y="33528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Stacks and queues are a restricted form of a sequence.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Example,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A,B,C,D,E,F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a_1, a_2, a_3,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Tree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itchFamily="50" charset="-127"/>
              </a:rPr>
              <a:t>A collection of objects arranged in a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hierarchical fashion</a:t>
            </a:r>
            <a:r>
              <a:rPr lang="en-US" altLang="ko-KR" sz="2400">
                <a:ea typeface="굴림" pitchFamily="50" charset="-127"/>
              </a:rPr>
              <a:t>.</a:t>
            </a:r>
          </a:p>
          <a:p>
            <a:pPr eaLnBrk="1" hangingPunct="1"/>
            <a:r>
              <a:rPr lang="en-US" altLang="ko-KR" sz="2400">
                <a:ea typeface="굴림" pitchFamily="50" charset="-127"/>
              </a:rPr>
              <a:t>E.g., organization of a corporation, a table of content, dos/unix file systems, family tree. </a:t>
            </a:r>
          </a:p>
          <a:p>
            <a:pPr eaLnBrk="1" hangingPunct="1"/>
            <a:r>
              <a:rPr lang="en-US" altLang="ko-KR" sz="2400">
                <a:ea typeface="굴림" pitchFamily="50" charset="-127"/>
              </a:rPr>
              <a:t>Notion of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parents and children, root and leaves.</a:t>
            </a:r>
          </a:p>
        </p:txBody>
      </p:sp>
      <p:sp>
        <p:nvSpPr>
          <p:cNvPr id="245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42B157-F6A9-4C2E-8F74-73810C7E6C08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24581" name="Picture 4" descr="Trees1x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57625"/>
            <a:ext cx="45815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5638800" y="3962400"/>
          <a:ext cx="24003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Clip" r:id="rId4" imgW="832104" imgH="889711" progId="MS_ClipArt_Gallery.2">
                  <p:embed/>
                </p:oleObj>
              </mc:Choice>
              <mc:Fallback>
                <p:oleObj name="Clip" r:id="rId4" imgW="832104" imgH="889711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62400"/>
                        <a:ext cx="24003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Priority queue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An abstract type for storing a collection of prioritized elements that supports arbitrary element insertion but support 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removal of elements only in order of priority.</a:t>
            </a:r>
          </a:p>
          <a:p>
            <a:pPr eaLnBrk="1" hangingPunct="1"/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Examples</a:t>
            </a:r>
            <a:r>
              <a:rPr lang="en-US" altLang="ko-KR" sz="2800">
                <a:solidFill>
                  <a:schemeClr val="accent2"/>
                </a:solidFill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2800">
                <a:solidFill>
                  <a:schemeClr val="accent2"/>
                </a:solidFill>
                <a:ea typeface="굴림" pitchFamily="50" charset="-127"/>
              </a:rPr>
              <a:t>..</a:t>
            </a:r>
          </a:p>
          <a:p>
            <a:pPr eaLnBrk="1" hangingPunct="1"/>
            <a:endParaRPr lang="ko-KR" altLang="en-US" sz="2800">
              <a:ea typeface="굴림" pitchFamily="50" charset="-127"/>
            </a:endParaRPr>
          </a:p>
        </p:txBody>
      </p:sp>
      <p:sp>
        <p:nvSpPr>
          <p:cNvPr id="256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175815-5C76-4754-B6FB-1D99547DF3A1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Graphs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Representing a way of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connections or relationships between pairs of objects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662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680CF-BD47-4F7B-8179-40AE1E24D775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26629" name="Picture 4" descr="Graphs1x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0"/>
            <a:ext cx="56388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Graphs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Not only physical connectivity, but also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logical relationship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76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F5C523-F8E4-4A4D-AAEE-075A0E1568A5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27653" name="Picture 4" descr="Graphs1x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849276"/>
            <a:ext cx="4648200" cy="459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Algorithms and Applications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Every computer software uses some collections of data structures.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We will study </a:t>
            </a:r>
            <a:r>
              <a:rPr lang="en-US" altLang="ko-KR">
                <a:solidFill>
                  <a:srgbClr val="7233FF"/>
                </a:solidFill>
                <a:ea typeface="굴림" pitchFamily="50" charset="-127"/>
              </a:rPr>
              <a:t>algorithms</a:t>
            </a:r>
            <a:r>
              <a:rPr lang="en-US" altLang="ko-KR">
                <a:ea typeface="굴림" pitchFamily="50" charset="-127"/>
              </a:rPr>
              <a:t> to efficiently solve problems using various data structures.</a:t>
            </a:r>
          </a:p>
          <a:p>
            <a:pPr eaLnBrk="1" hangingPunct="1"/>
            <a:r>
              <a:rPr lang="en-US" altLang="ko-KR">
                <a:solidFill>
                  <a:srgbClr val="7233FF"/>
                </a:solidFill>
                <a:ea typeface="굴림" pitchFamily="50" charset="-127"/>
              </a:rPr>
              <a:t>Proof techniques</a:t>
            </a:r>
            <a:r>
              <a:rPr lang="en-US" altLang="ko-KR">
                <a:ea typeface="굴림" pitchFamily="50" charset="-127"/>
              </a:rPr>
              <a:t> for correctness or efficiency.</a:t>
            </a:r>
          </a:p>
        </p:txBody>
      </p:sp>
      <p:sp>
        <p:nvSpPr>
          <p:cNvPr id="286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B8AED9-15CE-40FF-A501-4B54905018C9}" type="slidenum">
              <a:rPr lang="ko-KR" altLang="en-US" smtClean="0"/>
              <a:pPr/>
              <a:t>36</a:t>
            </a:fld>
            <a:endParaRPr lang="en-US" altLang="ko-KR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6248400" y="5181600"/>
          <a:ext cx="1905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Clip" r:id="rId3" imgW="4000500" imgH="3148013" progId="MS_ClipArt_Gallery.2">
                  <p:embed/>
                </p:oleObj>
              </mc:Choice>
              <mc:Fallback>
                <p:oleObj name="Clip" r:id="rId3" imgW="4000500" imgH="314801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9050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3897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643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Project 1: Linked List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17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Receiving Messages from a Packet Network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CA6F13-BA4D-483D-BC68-60D9E68E234B}" type="slidenum">
              <a:rPr lang="ko-KR" altLang="en-US" smtClean="0"/>
              <a:pPr/>
              <a:t>38</a:t>
            </a:fld>
            <a:endParaRPr lang="en-US" altLang="ko-KR"/>
          </a:p>
        </p:txBody>
      </p:sp>
      <p:grpSp>
        <p:nvGrpSpPr>
          <p:cNvPr id="2" name="그룹 75"/>
          <p:cNvGrpSpPr>
            <a:grpSpLocks/>
          </p:cNvGrpSpPr>
          <p:nvPr/>
        </p:nvGrpSpPr>
        <p:grpSpPr bwMode="auto">
          <a:xfrm>
            <a:off x="838200" y="3543300"/>
            <a:ext cx="7761288" cy="2362200"/>
            <a:chOff x="773875" y="3543300"/>
            <a:chExt cx="7760525" cy="2362200"/>
          </a:xfrm>
        </p:grpSpPr>
        <p:sp>
          <p:nvSpPr>
            <p:cNvPr id="34" name="구름 33"/>
            <p:cNvSpPr/>
            <p:nvPr/>
          </p:nvSpPr>
          <p:spPr bwMode="auto">
            <a:xfrm>
              <a:off x="2591384" y="3810000"/>
              <a:ext cx="1752428" cy="1901825"/>
            </a:xfrm>
            <a:prstGeom prst="cloud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r>
                <a:rPr lang="en-US" altLang="ko-KR">
                  <a:solidFill>
                    <a:srgbClr val="5F1600"/>
                  </a:solidFill>
                  <a:ea typeface="굴림" pitchFamily="50" charset="-127"/>
                </a:rPr>
                <a:t>Network</a:t>
              </a:r>
              <a:endParaRPr lang="ko-KR" altLang="en-US">
                <a:solidFill>
                  <a:srgbClr val="5F1600"/>
                </a:solidFill>
                <a:ea typeface="굴림" pitchFamily="50" charset="-127"/>
              </a:endParaRPr>
            </a:p>
          </p:txBody>
        </p:sp>
        <p:sp>
          <p:nvSpPr>
            <p:cNvPr id="7175" name="직사각형 15"/>
            <p:cNvSpPr>
              <a:spLocks noChangeArrowheads="1"/>
            </p:cNvSpPr>
            <p:nvPr/>
          </p:nvSpPr>
          <p:spPr bwMode="auto">
            <a:xfrm>
              <a:off x="780804" y="3618801"/>
              <a:ext cx="1581396" cy="2241673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892629" y="5486400"/>
              <a:ext cx="1317172" cy="2820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1-1 Good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892629" y="5105400"/>
              <a:ext cx="1317172" cy="2820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1-2 morning 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892629" y="4724400"/>
              <a:ext cx="1317172" cy="2820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2-1 See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892629" y="4343400"/>
              <a:ext cx="1317172" cy="2820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2-2 you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892629" y="3962400"/>
              <a:ext cx="1317172" cy="2820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>
                <a:defRPr/>
              </a:pPr>
              <a:r>
                <a:rPr lang="en-US" altLang="ko-KR" sz="1600" dirty="0">
                  <a:solidFill>
                    <a:schemeClr val="bg1"/>
                  </a:solidFill>
                </a:rPr>
                <a:t>2-3 soon</a:t>
              </a:r>
            </a:p>
          </p:txBody>
        </p:sp>
        <p:sp>
          <p:nvSpPr>
            <p:cNvPr id="7191" name="직사각형 17"/>
            <p:cNvSpPr>
              <a:spLocks noChangeArrowheads="1"/>
            </p:cNvSpPr>
            <p:nvPr/>
          </p:nvSpPr>
          <p:spPr bwMode="auto">
            <a:xfrm>
              <a:off x="773875" y="3567050"/>
              <a:ext cx="1600200" cy="75502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2755075" y="5410200"/>
              <a:ext cx="1143000" cy="495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7195" name="직선 연결선 25"/>
            <p:cNvCxnSpPr>
              <a:cxnSpLocks noChangeShapeType="1"/>
            </p:cNvCxnSpPr>
            <p:nvPr/>
          </p:nvCxnSpPr>
          <p:spPr bwMode="auto">
            <a:xfrm>
              <a:off x="2922463" y="5482735"/>
              <a:ext cx="808224" cy="35023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7196" name="직선 연결선 27"/>
            <p:cNvCxnSpPr>
              <a:cxnSpLocks noChangeShapeType="1"/>
            </p:cNvCxnSpPr>
            <p:nvPr/>
          </p:nvCxnSpPr>
          <p:spPr bwMode="auto">
            <a:xfrm flipV="1">
              <a:off x="2922463" y="5482735"/>
              <a:ext cx="808224" cy="35023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" name="타원 30"/>
            <p:cNvSpPr/>
            <p:nvPr/>
          </p:nvSpPr>
          <p:spPr bwMode="auto">
            <a:xfrm>
              <a:off x="3124200" y="3543300"/>
              <a:ext cx="1143000" cy="495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7200" name="직선 연결선 31"/>
            <p:cNvCxnSpPr>
              <a:cxnSpLocks noChangeShapeType="1"/>
            </p:cNvCxnSpPr>
            <p:nvPr/>
          </p:nvCxnSpPr>
          <p:spPr bwMode="auto">
            <a:xfrm>
              <a:off x="3291588" y="3615835"/>
              <a:ext cx="808224" cy="35023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7201" name="직선 연결선 32"/>
            <p:cNvCxnSpPr>
              <a:cxnSpLocks noChangeShapeType="1"/>
            </p:cNvCxnSpPr>
            <p:nvPr/>
          </p:nvCxnSpPr>
          <p:spPr bwMode="auto">
            <a:xfrm flipV="1">
              <a:off x="3291588" y="3615835"/>
              <a:ext cx="808224" cy="350230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7202" name="오른쪽 화살표 34"/>
            <p:cNvSpPr>
              <a:spLocks noChangeArrowheads="1"/>
            </p:cNvSpPr>
            <p:nvPr/>
          </p:nvSpPr>
          <p:spPr bwMode="auto">
            <a:xfrm>
              <a:off x="4281549" y="3618802"/>
              <a:ext cx="392875" cy="361950"/>
            </a:xfrm>
            <a:prstGeom prst="rightArrow">
              <a:avLst>
                <a:gd name="adj1" fmla="val 50000"/>
                <a:gd name="adj2" fmla="val 50001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03" name="직사각형 36"/>
            <p:cNvSpPr>
              <a:spLocks noChangeArrowheads="1"/>
            </p:cNvSpPr>
            <p:nvPr/>
          </p:nvSpPr>
          <p:spPr bwMode="auto">
            <a:xfrm>
              <a:off x="4690755" y="3600450"/>
              <a:ext cx="719445" cy="226695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4778830" y="5486400"/>
              <a:ext cx="555170" cy="31172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2-2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778830" y="5105400"/>
              <a:ext cx="555170" cy="31172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1-1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4778830" y="4724400"/>
              <a:ext cx="555170" cy="31172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2-1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778830" y="4343400"/>
              <a:ext cx="555170" cy="31172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2-3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4778830" y="3962400"/>
              <a:ext cx="555170" cy="31172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ko-KR" sz="1600" dirty="0">
                  <a:solidFill>
                    <a:schemeClr val="bg1"/>
                  </a:solidFill>
                </a:rPr>
                <a:t>1-2</a:t>
              </a:r>
            </a:p>
          </p:txBody>
        </p:sp>
        <p:sp>
          <p:nvSpPr>
            <p:cNvPr id="7219" name="직사각형 42"/>
            <p:cNvSpPr>
              <a:spLocks noChangeArrowheads="1"/>
            </p:cNvSpPr>
            <p:nvPr/>
          </p:nvSpPr>
          <p:spPr bwMode="auto">
            <a:xfrm>
              <a:off x="4602680" y="3543300"/>
              <a:ext cx="835863" cy="114300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20" name="오른쪽 화살표 43"/>
            <p:cNvSpPr>
              <a:spLocks noChangeArrowheads="1"/>
            </p:cNvSpPr>
            <p:nvPr/>
          </p:nvSpPr>
          <p:spPr bwMode="auto">
            <a:xfrm>
              <a:off x="2362200" y="5472793"/>
              <a:ext cx="392875" cy="361950"/>
            </a:xfrm>
            <a:prstGeom prst="rightArrow">
              <a:avLst>
                <a:gd name="adj1" fmla="val 50000"/>
                <a:gd name="adj2" fmla="val 50001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21" name="오른쪽 중괄호 54"/>
            <p:cNvSpPr>
              <a:spLocks/>
            </p:cNvSpPr>
            <p:nvPr/>
          </p:nvSpPr>
          <p:spPr bwMode="auto">
            <a:xfrm>
              <a:off x="5486400" y="4045525"/>
              <a:ext cx="228600" cy="1745675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22" name="아래쪽 화살표 69"/>
            <p:cNvSpPr>
              <a:spLocks noChangeArrowheads="1"/>
            </p:cNvSpPr>
            <p:nvPr/>
          </p:nvSpPr>
          <p:spPr bwMode="auto">
            <a:xfrm>
              <a:off x="6096000" y="4244485"/>
              <a:ext cx="457200" cy="17511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23" name="아래쪽 화살표 70"/>
            <p:cNvSpPr>
              <a:spLocks noChangeArrowheads="1"/>
            </p:cNvSpPr>
            <p:nvPr/>
          </p:nvSpPr>
          <p:spPr bwMode="auto">
            <a:xfrm>
              <a:off x="6096000" y="5006485"/>
              <a:ext cx="457200" cy="17511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7224" name="아래쪽 화살표 71"/>
            <p:cNvSpPr>
              <a:spLocks noChangeArrowheads="1"/>
            </p:cNvSpPr>
            <p:nvPr/>
          </p:nvSpPr>
          <p:spPr bwMode="auto">
            <a:xfrm>
              <a:off x="6096000" y="5387485"/>
              <a:ext cx="457200" cy="17511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867400" y="5562600"/>
              <a:ext cx="9144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2-3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867400" y="5181600"/>
              <a:ext cx="9144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2-2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5867400" y="4800600"/>
              <a:ext cx="9144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2-1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867400" y="4419600"/>
              <a:ext cx="9144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ko-KR" sz="1600">
                  <a:solidFill>
                    <a:schemeClr val="bg1"/>
                  </a:solidFill>
                  <a:ea typeface="굴림" pitchFamily="50" charset="-127"/>
                </a:rPr>
                <a:t>1-2</a:t>
              </a:r>
              <a:endParaRPr lang="ko-KR" altLang="en-US" sz="1600">
                <a:solidFill>
                  <a:schemeClr val="bg1"/>
                </a:solidFill>
                <a:ea typeface="굴림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5867400" y="4038600"/>
              <a:ext cx="9144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ko-KR" sz="1600" dirty="0">
                  <a:solidFill>
                    <a:schemeClr val="bg1"/>
                  </a:solidFill>
                </a:rPr>
                <a:t>1-1</a:t>
              </a:r>
            </a:p>
          </p:txBody>
        </p:sp>
        <p:sp>
          <p:nvSpPr>
            <p:cNvPr id="7240" name="모서리가 둥근 사각형 설명선 72"/>
            <p:cNvSpPr>
              <a:spLocks noChangeArrowheads="1"/>
            </p:cNvSpPr>
            <p:nvPr/>
          </p:nvSpPr>
          <p:spPr bwMode="auto">
            <a:xfrm>
              <a:off x="6934200" y="3733800"/>
              <a:ext cx="1600200" cy="609600"/>
            </a:xfrm>
            <a:prstGeom prst="wedgeRoundRectCallout">
              <a:avLst>
                <a:gd name="adj1" fmla="val -53486"/>
                <a:gd name="adj2" fmla="val 80032"/>
                <a:gd name="adj3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600">
                  <a:ea typeface="굴림" pitchFamily="50" charset="-127"/>
                </a:rPr>
                <a:t>Good morning</a:t>
              </a:r>
              <a:endParaRPr lang="ko-KR" altLang="en-US" sz="1600">
                <a:ea typeface="굴림" pitchFamily="50" charset="-127"/>
              </a:endParaRPr>
            </a:p>
          </p:txBody>
        </p:sp>
        <p:sp>
          <p:nvSpPr>
            <p:cNvPr id="7241" name="모서리가 둥근 사각형 설명선 74"/>
            <p:cNvSpPr>
              <a:spLocks noChangeArrowheads="1"/>
            </p:cNvSpPr>
            <p:nvPr/>
          </p:nvSpPr>
          <p:spPr bwMode="auto">
            <a:xfrm>
              <a:off x="6934200" y="4876800"/>
              <a:ext cx="1600200" cy="609600"/>
            </a:xfrm>
            <a:prstGeom prst="wedgeRoundRectCallout">
              <a:avLst>
                <a:gd name="adj1" fmla="val -53486"/>
                <a:gd name="adj2" fmla="val 80032"/>
                <a:gd name="adj3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600">
                  <a:ea typeface="굴림" pitchFamily="50" charset="-127"/>
                </a:rPr>
                <a:t>See you soon</a:t>
              </a:r>
              <a:endParaRPr lang="ko-KR" altLang="en-US" sz="1600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106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Project 2: Search Trees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819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Searching and Replacing Text in a Large File</a:t>
            </a: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D3A10F-2559-46B8-A725-47BF6A735F06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8197" name="TextBox 12"/>
          <p:cNvSpPr txBox="1">
            <a:spLocks noChangeArrowheads="1"/>
          </p:cNvSpPr>
          <p:nvPr/>
        </p:nvSpPr>
        <p:spPr bwMode="auto">
          <a:xfrm>
            <a:off x="685800" y="3333750"/>
            <a:ext cx="746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2000">
                <a:ea typeface="굴림" pitchFamily="50" charset="-127"/>
              </a:rPr>
              <a:t>Ex) Laboratory of network architecture design and analysis</a:t>
            </a:r>
            <a:endParaRPr lang="ko-KR" altLang="en-US" sz="2000">
              <a:ea typeface="굴림" pitchFamily="50" charset="-127"/>
            </a:endParaRPr>
          </a:p>
        </p:txBody>
      </p:sp>
      <p:grpSp>
        <p:nvGrpSpPr>
          <p:cNvPr id="2" name="그룹 29"/>
          <p:cNvGrpSpPr>
            <a:grpSpLocks/>
          </p:cNvGrpSpPr>
          <p:nvPr/>
        </p:nvGrpSpPr>
        <p:grpSpPr bwMode="auto">
          <a:xfrm>
            <a:off x="1257300" y="3962400"/>
            <a:ext cx="6629400" cy="1524000"/>
            <a:chOff x="1676400" y="4191000"/>
            <a:chExt cx="5867400" cy="1981200"/>
          </a:xfrm>
        </p:grpSpPr>
        <p:sp>
          <p:nvSpPr>
            <p:cNvPr id="8200" name="타원 5"/>
            <p:cNvSpPr>
              <a:spLocks noChangeArrowheads="1"/>
            </p:cNvSpPr>
            <p:nvPr/>
          </p:nvSpPr>
          <p:spPr bwMode="auto">
            <a:xfrm>
              <a:off x="4000500" y="4191000"/>
              <a:ext cx="1219200" cy="4572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>
                  <a:ea typeface="굴림" pitchFamily="50" charset="-127"/>
                </a:rPr>
                <a:t>design</a:t>
              </a:r>
              <a:endParaRPr lang="ko-KR" altLang="en-US" sz="1800">
                <a:ea typeface="굴림" pitchFamily="50" charset="-127"/>
              </a:endParaRPr>
            </a:p>
          </p:txBody>
        </p:sp>
        <p:sp>
          <p:nvSpPr>
            <p:cNvPr id="8201" name="타원 6"/>
            <p:cNvSpPr>
              <a:spLocks noChangeArrowheads="1"/>
            </p:cNvSpPr>
            <p:nvPr/>
          </p:nvSpPr>
          <p:spPr bwMode="auto">
            <a:xfrm>
              <a:off x="2451100" y="4953000"/>
              <a:ext cx="1219200" cy="4572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>
                  <a:ea typeface="굴림" pitchFamily="50" charset="-127"/>
                </a:rPr>
                <a:t>and</a:t>
              </a:r>
              <a:endParaRPr lang="ko-KR" altLang="en-US" sz="1800">
                <a:ea typeface="굴림" pitchFamily="50" charset="-127"/>
              </a:endParaRPr>
            </a:p>
          </p:txBody>
        </p:sp>
        <p:sp>
          <p:nvSpPr>
            <p:cNvPr id="8202" name="타원 7"/>
            <p:cNvSpPr>
              <a:spLocks noChangeArrowheads="1"/>
            </p:cNvSpPr>
            <p:nvPr/>
          </p:nvSpPr>
          <p:spPr bwMode="auto">
            <a:xfrm>
              <a:off x="5549900" y="4953000"/>
              <a:ext cx="1219200" cy="4572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>
                  <a:ea typeface="굴림" pitchFamily="50" charset="-127"/>
                </a:rPr>
                <a:t>network</a:t>
              </a:r>
              <a:endParaRPr lang="ko-KR" altLang="en-US" sz="1800">
                <a:ea typeface="굴림" pitchFamily="50" charset="-127"/>
              </a:endParaRPr>
            </a:p>
          </p:txBody>
        </p:sp>
        <p:sp>
          <p:nvSpPr>
            <p:cNvPr id="8203" name="타원 8"/>
            <p:cNvSpPr>
              <a:spLocks noChangeArrowheads="1"/>
            </p:cNvSpPr>
            <p:nvPr/>
          </p:nvSpPr>
          <p:spPr bwMode="auto">
            <a:xfrm>
              <a:off x="1676400" y="5715000"/>
              <a:ext cx="1219200" cy="4572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>
                  <a:ea typeface="굴림" pitchFamily="50" charset="-127"/>
                </a:rPr>
                <a:t>analysis</a:t>
              </a:r>
              <a:endParaRPr lang="ko-KR" altLang="en-US" sz="1800">
                <a:ea typeface="굴림" pitchFamily="50" charset="-127"/>
              </a:endParaRPr>
            </a:p>
          </p:txBody>
        </p:sp>
        <p:sp>
          <p:nvSpPr>
            <p:cNvPr id="8204" name="타원 9"/>
            <p:cNvSpPr>
              <a:spLocks noChangeArrowheads="1"/>
            </p:cNvSpPr>
            <p:nvPr/>
          </p:nvSpPr>
          <p:spPr bwMode="auto">
            <a:xfrm>
              <a:off x="3225800" y="5715000"/>
              <a:ext cx="1219200" cy="4572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>
                  <a:ea typeface="굴림" pitchFamily="50" charset="-127"/>
                </a:rPr>
                <a:t>architecture</a:t>
              </a:r>
              <a:endParaRPr lang="ko-KR" altLang="en-US" sz="1800">
                <a:ea typeface="굴림" pitchFamily="50" charset="-127"/>
              </a:endParaRPr>
            </a:p>
          </p:txBody>
        </p:sp>
        <p:sp>
          <p:nvSpPr>
            <p:cNvPr id="8205" name="타원 10"/>
            <p:cNvSpPr>
              <a:spLocks noChangeArrowheads="1"/>
            </p:cNvSpPr>
            <p:nvPr/>
          </p:nvSpPr>
          <p:spPr bwMode="auto">
            <a:xfrm>
              <a:off x="4775200" y="5715000"/>
              <a:ext cx="1219200" cy="4572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>
                  <a:ea typeface="굴림" pitchFamily="50" charset="-127"/>
                </a:rPr>
                <a:t>laboratory</a:t>
              </a:r>
              <a:endParaRPr lang="ko-KR" altLang="en-US" sz="1800">
                <a:ea typeface="굴림" pitchFamily="50" charset="-127"/>
              </a:endParaRPr>
            </a:p>
          </p:txBody>
        </p:sp>
        <p:sp>
          <p:nvSpPr>
            <p:cNvPr id="8206" name="타원 11"/>
            <p:cNvSpPr>
              <a:spLocks noChangeArrowheads="1"/>
            </p:cNvSpPr>
            <p:nvPr/>
          </p:nvSpPr>
          <p:spPr bwMode="auto">
            <a:xfrm>
              <a:off x="6324600" y="5715000"/>
              <a:ext cx="1219200" cy="4572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>
                  <a:ea typeface="굴림" pitchFamily="50" charset="-127"/>
                </a:rPr>
                <a:t>of</a:t>
              </a:r>
              <a:endParaRPr lang="ko-KR" altLang="en-US" sz="1800">
                <a:ea typeface="굴림" pitchFamily="50" charset="-127"/>
              </a:endParaRPr>
            </a:p>
          </p:txBody>
        </p:sp>
        <p:cxnSp>
          <p:nvCxnSpPr>
            <p:cNvPr id="8207" name="직선 연결선 18"/>
            <p:cNvCxnSpPr>
              <a:cxnSpLocks noChangeShapeType="1"/>
              <a:stCxn id="8201" idx="0"/>
              <a:endCxn id="8200" idx="3"/>
            </p:cNvCxnSpPr>
            <p:nvPr/>
          </p:nvCxnSpPr>
          <p:spPr bwMode="auto">
            <a:xfrm flipV="1">
              <a:off x="3060700" y="4581245"/>
              <a:ext cx="1118348" cy="3717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08" name="직선 연결선 20"/>
            <p:cNvCxnSpPr>
              <a:cxnSpLocks noChangeShapeType="1"/>
              <a:stCxn id="8200" idx="5"/>
              <a:endCxn id="8202" idx="0"/>
            </p:cNvCxnSpPr>
            <p:nvPr/>
          </p:nvCxnSpPr>
          <p:spPr bwMode="auto">
            <a:xfrm>
              <a:off x="5041152" y="4581245"/>
              <a:ext cx="1118348" cy="3717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09" name="직선 연결선 22"/>
            <p:cNvCxnSpPr>
              <a:cxnSpLocks noChangeShapeType="1"/>
              <a:stCxn id="8201" idx="3"/>
              <a:endCxn id="8203" idx="0"/>
            </p:cNvCxnSpPr>
            <p:nvPr/>
          </p:nvCxnSpPr>
          <p:spPr bwMode="auto">
            <a:xfrm flipH="1">
              <a:off x="2286000" y="5343245"/>
              <a:ext cx="343648" cy="3717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10" name="직선 연결선 24"/>
            <p:cNvCxnSpPr>
              <a:cxnSpLocks noChangeShapeType="1"/>
              <a:stCxn id="8201" idx="5"/>
              <a:endCxn id="8204" idx="0"/>
            </p:cNvCxnSpPr>
            <p:nvPr/>
          </p:nvCxnSpPr>
          <p:spPr bwMode="auto">
            <a:xfrm>
              <a:off x="3491752" y="5343245"/>
              <a:ext cx="343648" cy="3717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11" name="직선 연결선 26"/>
            <p:cNvCxnSpPr>
              <a:cxnSpLocks noChangeShapeType="1"/>
              <a:stCxn id="8202" idx="3"/>
              <a:endCxn id="8205" idx="0"/>
            </p:cNvCxnSpPr>
            <p:nvPr/>
          </p:nvCxnSpPr>
          <p:spPr bwMode="auto">
            <a:xfrm flipH="1">
              <a:off x="5384800" y="5343245"/>
              <a:ext cx="343648" cy="3717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12" name="직선 연결선 28"/>
            <p:cNvCxnSpPr>
              <a:cxnSpLocks noChangeShapeType="1"/>
              <a:stCxn id="8202" idx="5"/>
              <a:endCxn id="8206" idx="0"/>
            </p:cNvCxnSpPr>
            <p:nvPr/>
          </p:nvCxnSpPr>
          <p:spPr bwMode="auto">
            <a:xfrm>
              <a:off x="6590552" y="5343245"/>
              <a:ext cx="343648" cy="3717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199" name="TextBox 30"/>
          <p:cNvSpPr txBox="1">
            <a:spLocks noChangeArrowheads="1"/>
          </p:cNvSpPr>
          <p:nvPr/>
        </p:nvSpPr>
        <p:spPr bwMode="auto">
          <a:xfrm>
            <a:off x="838200" y="5791200"/>
            <a:ext cx="746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>
                <a:ea typeface="굴림" pitchFamily="50" charset="-127"/>
              </a:rPr>
              <a:t>Search</a:t>
            </a:r>
            <a:r>
              <a:rPr lang="en-US" altLang="ko-KR" sz="2000">
                <a:ea typeface="굴림" pitchFamily="50" charset="-127"/>
              </a:rPr>
              <a:t> and </a:t>
            </a:r>
            <a:r>
              <a:rPr lang="en-US" altLang="ko-KR" sz="2000" b="1">
                <a:ea typeface="굴림" pitchFamily="50" charset="-127"/>
              </a:rPr>
              <a:t>replace</a:t>
            </a:r>
            <a:r>
              <a:rPr lang="en-US" altLang="ko-KR" sz="2000">
                <a:ea typeface="굴림" pitchFamily="50" charset="-127"/>
              </a:rPr>
              <a:t> the word ‘network’ to ‘world’</a:t>
            </a:r>
            <a:endParaRPr lang="ko-KR" altLang="en-US" sz="200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0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Course Homepage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KLMS</a:t>
            </a:r>
          </a:p>
          <a:p>
            <a:pPr lvl="1" eaLnBrk="1" hangingPunct="1"/>
            <a:r>
              <a:rPr lang="en-US" altLang="ko-KR" sz="2000" dirty="0"/>
              <a:t>http://klms.kaist.ac.kr/</a:t>
            </a:r>
          </a:p>
          <a:p>
            <a:pPr lvl="1" eaLnBrk="1" hangingPunct="1"/>
            <a:r>
              <a:rPr lang="en-US" altLang="ko-KR" sz="2000" dirty="0"/>
              <a:t>To download course materials</a:t>
            </a:r>
          </a:p>
          <a:p>
            <a:pPr lvl="1" eaLnBrk="1" hangingPunct="1"/>
            <a:r>
              <a:rPr lang="en-US" altLang="ko-KR" sz="2000" dirty="0"/>
              <a:t>To submit your assignments</a:t>
            </a:r>
          </a:p>
          <a:p>
            <a:pPr lvl="1" eaLnBrk="1" hangingPunct="1"/>
            <a:r>
              <a:rPr lang="en-US" altLang="ko-KR" sz="2000" dirty="0"/>
              <a:t>To check your score on each assignment</a:t>
            </a:r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en-US" altLang="ko-KR" sz="2200" dirty="0" err="1"/>
              <a:t>Classum</a:t>
            </a:r>
            <a:endParaRPr lang="en-US" altLang="ko-KR" sz="2200" dirty="0"/>
          </a:p>
          <a:p>
            <a:pPr lvl="1" eaLnBrk="1" hangingPunct="1"/>
            <a:r>
              <a:rPr lang="en-US" altLang="ko-KR" sz="2000" dirty="0"/>
              <a:t>To ask questions about everything</a:t>
            </a:r>
          </a:p>
          <a:p>
            <a:pPr lvl="1" eaLnBrk="1" hangingPunct="1"/>
            <a:r>
              <a:rPr lang="en-US" altLang="ko-KR" sz="2000" dirty="0"/>
              <a:t>We will let you know the code that you can use later</a:t>
            </a:r>
          </a:p>
          <a:p>
            <a:pPr lvl="1" eaLnBrk="1" hangingPunct="1"/>
            <a:endParaRPr lang="en-US" altLang="ko-KR" sz="2000" dirty="0"/>
          </a:p>
          <a:p>
            <a:pPr eaLnBrk="1" hangingPunct="1"/>
            <a:endParaRPr lang="en-US" altLang="ko-KR" sz="2200" dirty="0"/>
          </a:p>
          <a:p>
            <a:pPr eaLnBrk="1" hangingPunct="1"/>
            <a:endParaRPr lang="en-US" altLang="ko-KR" sz="2400" dirty="0">
              <a:latin typeface="Comic Sans MS" charset="0"/>
              <a:ea typeface="맑은 고딕" charset="0"/>
              <a:cs typeface="맑은 고딕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charset="0"/>
                <a:ea typeface="ＭＳ Ｐゴシック" charset="0"/>
              </a:defRPr>
            </a:lvl9pPr>
          </a:lstStyle>
          <a:p>
            <a:fld id="{F1C0CB2C-BC01-F542-9863-75357DB25F1E}" type="slidenum">
              <a:rPr lang="en-US" altLang="ko-KR" sz="1200">
                <a:solidFill>
                  <a:srgbClr val="898989"/>
                </a:solidFill>
                <a:latin typeface="Times New Roman" charset="0"/>
              </a:rPr>
              <a:pPr/>
              <a:t>4</a:t>
            </a:fld>
            <a:endParaRPr lang="en-US" altLang="ko-KR" sz="1200">
              <a:solidFill>
                <a:srgbClr val="89898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01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Project 3: Graphs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921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Relationships in a Social Network</a:t>
            </a: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D3E42E-9222-4833-A762-E051E2AD519C}" type="slidenum">
              <a:rPr lang="ko-KR" altLang="en-US" smtClean="0"/>
              <a:pPr/>
              <a:t>40</a:t>
            </a:fld>
            <a:endParaRPr lang="en-US" altLang="ko-KR"/>
          </a:p>
        </p:txBody>
      </p:sp>
      <p:cxnSp>
        <p:nvCxnSpPr>
          <p:cNvPr id="9221" name="직선 연결선 6"/>
          <p:cNvCxnSpPr>
            <a:cxnSpLocks noChangeShapeType="1"/>
          </p:cNvCxnSpPr>
          <p:nvPr/>
        </p:nvCxnSpPr>
        <p:spPr bwMode="auto">
          <a:xfrm>
            <a:off x="3384550" y="3155950"/>
            <a:ext cx="906463" cy="454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2" name="직선 연결선 8"/>
          <p:cNvCxnSpPr>
            <a:cxnSpLocks noChangeShapeType="1"/>
          </p:cNvCxnSpPr>
          <p:nvPr/>
        </p:nvCxnSpPr>
        <p:spPr bwMode="auto">
          <a:xfrm flipH="1">
            <a:off x="2274888" y="3211513"/>
            <a:ext cx="668337" cy="11223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3" name="직선 연결선 10"/>
          <p:cNvCxnSpPr>
            <a:cxnSpLocks noChangeShapeType="1"/>
          </p:cNvCxnSpPr>
          <p:nvPr/>
        </p:nvCxnSpPr>
        <p:spPr bwMode="auto">
          <a:xfrm flipV="1">
            <a:off x="2274888" y="3771900"/>
            <a:ext cx="2163762" cy="6175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4" name="직선 연결선 12"/>
          <p:cNvCxnSpPr>
            <a:cxnSpLocks noChangeShapeType="1"/>
          </p:cNvCxnSpPr>
          <p:nvPr/>
        </p:nvCxnSpPr>
        <p:spPr bwMode="auto">
          <a:xfrm>
            <a:off x="3513138" y="5376863"/>
            <a:ext cx="16351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5" name="직선 연결선 14"/>
          <p:cNvCxnSpPr>
            <a:cxnSpLocks noChangeShapeType="1"/>
          </p:cNvCxnSpPr>
          <p:nvPr/>
        </p:nvCxnSpPr>
        <p:spPr bwMode="auto">
          <a:xfrm flipV="1">
            <a:off x="3254375" y="3659188"/>
            <a:ext cx="1036638" cy="1473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6" name="직선 연결선 16"/>
          <p:cNvCxnSpPr>
            <a:cxnSpLocks noChangeShapeType="1"/>
          </p:cNvCxnSpPr>
          <p:nvPr/>
        </p:nvCxnSpPr>
        <p:spPr bwMode="auto">
          <a:xfrm>
            <a:off x="2274888" y="4476750"/>
            <a:ext cx="952500" cy="7794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7" name="직선 연결선 18"/>
          <p:cNvCxnSpPr>
            <a:cxnSpLocks noChangeShapeType="1"/>
          </p:cNvCxnSpPr>
          <p:nvPr/>
        </p:nvCxnSpPr>
        <p:spPr bwMode="auto">
          <a:xfrm flipV="1">
            <a:off x="4438650" y="3478213"/>
            <a:ext cx="1417638" cy="131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8" name="직선 연결선 20"/>
          <p:cNvCxnSpPr>
            <a:cxnSpLocks noChangeShapeType="1"/>
          </p:cNvCxnSpPr>
          <p:nvPr/>
        </p:nvCxnSpPr>
        <p:spPr bwMode="auto">
          <a:xfrm>
            <a:off x="5856288" y="3478213"/>
            <a:ext cx="941387" cy="754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9" name="직선 연결선 23"/>
          <p:cNvCxnSpPr>
            <a:cxnSpLocks noChangeShapeType="1"/>
          </p:cNvCxnSpPr>
          <p:nvPr/>
        </p:nvCxnSpPr>
        <p:spPr bwMode="auto">
          <a:xfrm flipV="1">
            <a:off x="5473700" y="4673600"/>
            <a:ext cx="993775" cy="8683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30" name="직선 연결선 28"/>
          <p:cNvCxnSpPr>
            <a:cxnSpLocks noChangeShapeType="1"/>
          </p:cNvCxnSpPr>
          <p:nvPr/>
        </p:nvCxnSpPr>
        <p:spPr bwMode="auto">
          <a:xfrm flipV="1">
            <a:off x="3254375" y="4257675"/>
            <a:ext cx="3543300" cy="9413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31" name="직선 연결선 38"/>
          <p:cNvCxnSpPr>
            <a:cxnSpLocks noChangeShapeType="1"/>
          </p:cNvCxnSpPr>
          <p:nvPr/>
        </p:nvCxnSpPr>
        <p:spPr bwMode="auto">
          <a:xfrm>
            <a:off x="4578350" y="3771900"/>
            <a:ext cx="879475" cy="14271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9232" name="Picture 6" descr="http://lanada.kaist.ac.kr/people/Hank_1.JPG"/>
          <p:cNvPicPr>
            <a:picLocks noChangeAspect="1" noChangeArrowheads="1"/>
          </p:cNvPicPr>
          <p:nvPr/>
        </p:nvPicPr>
        <p:blipFill>
          <a:blip r:embed="rId2" cstate="print"/>
          <a:srcRect l="36771" r="26460" b="37994"/>
          <a:stretch>
            <a:fillRect/>
          </a:stretch>
        </p:blipFill>
        <p:spPr bwMode="auto">
          <a:xfrm>
            <a:off x="2501900" y="2590800"/>
            <a:ext cx="88265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3" name="Picture 4" descr="http://lanada.kaist.ac.kr/people/yiyung_new.jpg"/>
          <p:cNvPicPr>
            <a:picLocks noChangeAspect="1" noChangeArrowheads="1"/>
          </p:cNvPicPr>
          <p:nvPr/>
        </p:nvPicPr>
        <p:blipFill>
          <a:blip r:embed="rId3" cstate="print"/>
          <a:srcRect l="26558" r="29660" b="24280"/>
          <a:stretch>
            <a:fillRect/>
          </a:stretch>
        </p:blipFill>
        <p:spPr bwMode="auto">
          <a:xfrm>
            <a:off x="3957638" y="2962275"/>
            <a:ext cx="9636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4" name="Picture 8" descr="http://lanada.kaist.ac.kr/people/Hanjin_new.jpg"/>
          <p:cNvPicPr>
            <a:picLocks noChangeAspect="1" noChangeArrowheads="1"/>
          </p:cNvPicPr>
          <p:nvPr/>
        </p:nvPicPr>
        <p:blipFill>
          <a:blip r:embed="rId4" cstate="print"/>
          <a:srcRect l="28914" r="27394" b="26479"/>
          <a:stretch>
            <a:fillRect/>
          </a:stretch>
        </p:blipFill>
        <p:spPr bwMode="auto">
          <a:xfrm>
            <a:off x="5457825" y="2965450"/>
            <a:ext cx="795338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5" name="Picture 10" descr="http://lanada.kaist.ac.kr/people/Jinsung_new.jpg"/>
          <p:cNvPicPr>
            <a:picLocks noChangeAspect="1" noChangeArrowheads="1"/>
          </p:cNvPicPr>
          <p:nvPr/>
        </p:nvPicPr>
        <p:blipFill>
          <a:blip r:embed="rId5" cstate="print"/>
          <a:srcRect l="21948" r="32857" b="18048"/>
          <a:stretch>
            <a:fillRect/>
          </a:stretch>
        </p:blipFill>
        <p:spPr bwMode="auto">
          <a:xfrm>
            <a:off x="4987925" y="4887913"/>
            <a:ext cx="814388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6" name="Picture 12" descr="http://lanada.kaist.ac.kr/people/suhwan_new.jpg"/>
          <p:cNvPicPr>
            <a:picLocks noChangeAspect="1" noChangeArrowheads="1"/>
          </p:cNvPicPr>
          <p:nvPr/>
        </p:nvPicPr>
        <p:blipFill>
          <a:blip r:embed="rId6" cstate="print"/>
          <a:srcRect l="57846" t="8017" r="4848" b="29909"/>
          <a:stretch>
            <a:fillRect/>
          </a:stretch>
        </p:blipFill>
        <p:spPr bwMode="auto">
          <a:xfrm>
            <a:off x="1939925" y="3905250"/>
            <a:ext cx="6699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7" name="Picture 14" descr="http://lanada.kaist.ac.kr/people/donggyu_new.jpg"/>
          <p:cNvPicPr>
            <a:picLocks noChangeAspect="1" noChangeArrowheads="1"/>
          </p:cNvPicPr>
          <p:nvPr/>
        </p:nvPicPr>
        <p:blipFill>
          <a:blip r:embed="rId7" cstate="print"/>
          <a:srcRect l="35228" r="19675" b="34332"/>
          <a:stretch>
            <a:fillRect/>
          </a:stretch>
        </p:blipFill>
        <p:spPr bwMode="auto">
          <a:xfrm>
            <a:off x="6424613" y="3949700"/>
            <a:ext cx="811212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8" name="Picture 16" descr="http://lanada.kaist.ac.kr/people/hyojung_new.jpg"/>
          <p:cNvPicPr>
            <a:picLocks noChangeAspect="1" noChangeArrowheads="1"/>
          </p:cNvPicPr>
          <p:nvPr/>
        </p:nvPicPr>
        <p:blipFill>
          <a:blip r:embed="rId8" cstate="print"/>
          <a:srcRect l="18652" r="29919" b="9412"/>
          <a:stretch>
            <a:fillRect/>
          </a:stretch>
        </p:blipFill>
        <p:spPr bwMode="auto">
          <a:xfrm>
            <a:off x="2862263" y="4697413"/>
            <a:ext cx="7302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9" name="TextBox 28672"/>
          <p:cNvSpPr txBox="1">
            <a:spLocks noChangeArrowheads="1"/>
          </p:cNvSpPr>
          <p:nvPr/>
        </p:nvSpPr>
        <p:spPr bwMode="auto">
          <a:xfrm>
            <a:off x="1828800" y="4699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pitchFamily="50" charset="-127"/>
              </a:rPr>
              <a:t>SH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9240" name="TextBox 73"/>
          <p:cNvSpPr txBox="1">
            <a:spLocks noChangeArrowheads="1"/>
          </p:cNvSpPr>
          <p:nvPr/>
        </p:nvSpPr>
        <p:spPr bwMode="auto">
          <a:xfrm>
            <a:off x="6391275" y="49037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pitchFamily="50" charset="-127"/>
              </a:rPr>
              <a:t>DG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9241" name="TextBox 74"/>
          <p:cNvSpPr txBox="1">
            <a:spLocks noChangeArrowheads="1"/>
          </p:cNvSpPr>
          <p:nvPr/>
        </p:nvSpPr>
        <p:spPr bwMode="auto">
          <a:xfrm>
            <a:off x="838200" y="6076950"/>
            <a:ext cx="746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SH and DG are friend, isn’t it?</a:t>
            </a:r>
            <a:endParaRPr lang="ko-KR" altLang="en-US" sz="200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79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Textbook</a:t>
            </a:r>
          </a:p>
        </p:txBody>
      </p:sp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Goodrich and </a:t>
            </a:r>
            <a:r>
              <a:rPr lang="en-US" altLang="ko-KR" dirty="0" err="1">
                <a:ea typeface="굴림" pitchFamily="50" charset="-127"/>
              </a:rPr>
              <a:t>Tamassia</a:t>
            </a:r>
            <a:r>
              <a:rPr lang="en-US" altLang="ko-KR" dirty="0">
                <a:ea typeface="굴림" pitchFamily="50" charset="-127"/>
              </a:rPr>
              <a:t>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Data structures and Algorithms in C++ (2</a:t>
            </a:r>
            <a:r>
              <a:rPr lang="en-US" altLang="ko-KR" baseline="30000" dirty="0">
                <a:ea typeface="굴림" pitchFamily="50" charset="-127"/>
              </a:rPr>
              <a:t>nd</a:t>
            </a:r>
            <a:r>
              <a:rPr lang="en-US" altLang="ko-KR" dirty="0">
                <a:ea typeface="굴림" pitchFamily="50" charset="-127"/>
              </a:rPr>
              <a:t> edition)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09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BB93AC-9F9B-46FE-97DD-F5E2BBAE73D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62200"/>
            <a:ext cx="3140676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Grading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4 Programming Assignments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In-class quiz and written homework assignments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Midterm and final exams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Class participation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Grading portions (Strict)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A(40%), B(30%), C(20%), D(10%), F </a:t>
            </a:r>
            <a:r>
              <a:rPr lang="mr-IN" altLang="ko-KR" dirty="0"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614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1057A9-7EF2-420C-824B-5765D11C7562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A</a:t>
            </a:r>
          </a:p>
          <a:p>
            <a:pPr lvl="1"/>
            <a:r>
              <a:rPr lang="en-US" dirty="0"/>
              <a:t>Students</a:t>
            </a:r>
          </a:p>
          <a:p>
            <a:pPr lvl="2"/>
            <a:r>
              <a:rPr lang="en-US" dirty="0"/>
              <a:t>Who take this course first time</a:t>
            </a:r>
          </a:p>
          <a:p>
            <a:pPr lvl="2"/>
            <a:r>
              <a:rPr lang="en-US" dirty="0"/>
              <a:t>Who did not take any course on data structure in other departments</a:t>
            </a:r>
          </a:p>
          <a:p>
            <a:pPr lvl="2"/>
            <a:r>
              <a:rPr lang="en-US" dirty="0"/>
              <a:t>Who took the data structure course in other departments, but its grade is equal to and below `C-’</a:t>
            </a:r>
          </a:p>
          <a:p>
            <a:pPr lvl="2"/>
            <a:r>
              <a:rPr lang="en-US" dirty="0"/>
              <a:t>Who took this course, but retakes it again</a:t>
            </a:r>
          </a:p>
          <a:p>
            <a:r>
              <a:rPr lang="en-US" dirty="0"/>
              <a:t>Group B</a:t>
            </a:r>
          </a:p>
          <a:p>
            <a:pPr lvl="1"/>
            <a:r>
              <a:rPr lang="en-US" dirty="0"/>
              <a:t>Other students</a:t>
            </a:r>
          </a:p>
          <a:p>
            <a:pPr lvl="1"/>
            <a:endParaRPr lang="en-US" dirty="0"/>
          </a:p>
          <a:p>
            <a:r>
              <a:rPr lang="en-US" dirty="0"/>
              <a:t>Grading will be made in each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Late Policy &amp; Attendance Check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All written assignments should be submitted 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at the beginning of each class.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Any work received after that time is given 0 credits.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Programming Assignments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Deducted x% for each day being late.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Attendance check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Mostly, at the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beginning</a:t>
            </a:r>
            <a:r>
              <a:rPr lang="en-US" altLang="ko-KR" dirty="0">
                <a:ea typeface="굴림" pitchFamily="50" charset="-127"/>
              </a:rPr>
              <a:t> of each class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(taking photos for the attendance check)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Often, in the middle of or at the end of each class</a:t>
            </a: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</p:txBody>
      </p:sp>
      <p:sp>
        <p:nvSpPr>
          <p:cNvPr id="1229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0825F8-621C-4456-842A-04BD36D81FA5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Programming Language and Platform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C++ and Linux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Video lectures about C++ in KLMS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Please watch and study them as soon as possible</a:t>
            </a: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Where to do programming</a:t>
            </a:r>
          </a:p>
          <a:p>
            <a:pPr lvl="1" eaLnBrk="1" hangingPunct="1"/>
            <a:r>
              <a:rPr lang="en-US" altLang="ko-KR" dirty="0" err="1">
                <a:ea typeface="굴림" pitchFamily="50" charset="-127"/>
              </a:rPr>
              <a:t>Haedong</a:t>
            </a:r>
            <a:r>
              <a:rPr lang="en-US" altLang="ko-KR" dirty="0">
                <a:ea typeface="굴림" pitchFamily="50" charset="-127"/>
              </a:rPr>
              <a:t> Lounge, E3-4 #1412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  <a:hlinkClick r:id="rId2"/>
              </a:rPr>
              <a:t>https://ee.kaist.ac.kr/en/node/15084?language=en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IDs will be created</a:t>
            </a:r>
          </a:p>
          <a:p>
            <a:pPr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Please finish registering the class as soon as possible</a:t>
            </a:r>
          </a:p>
        </p:txBody>
      </p:sp>
      <p:sp>
        <p:nvSpPr>
          <p:cNvPr id="1229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0825F8-621C-4456-842A-04BD36D81FA5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12073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6071</TotalTime>
  <Words>1785</Words>
  <Application>Microsoft Office PowerPoint</Application>
  <PresentationFormat>On-screen Show (4:3)</PresentationFormat>
  <Paragraphs>392</Paragraphs>
  <Slides>40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1_Blueprint</vt:lpstr>
      <vt:lpstr>EE 205: Lecture 1, Introduction</vt:lpstr>
      <vt:lpstr>Instructor</vt:lpstr>
      <vt:lpstr>TAs</vt:lpstr>
      <vt:lpstr>Course Homepage</vt:lpstr>
      <vt:lpstr>Textbook</vt:lpstr>
      <vt:lpstr>Grading</vt:lpstr>
      <vt:lpstr>Two Groups</vt:lpstr>
      <vt:lpstr>Late Policy &amp; Attendance Check</vt:lpstr>
      <vt:lpstr>Programming Language and Platform</vt:lpstr>
      <vt:lpstr>What You Should NOT Do</vt:lpstr>
      <vt:lpstr>How to Communicate</vt:lpstr>
      <vt:lpstr>PowerPoint Presentation</vt:lpstr>
      <vt:lpstr>PowerPoint Presentation</vt:lpstr>
      <vt:lpstr>Summary (This Class)</vt:lpstr>
      <vt:lpstr>Summary (This Class)</vt:lpstr>
      <vt:lpstr>PowerPoint Presentation</vt:lpstr>
      <vt:lpstr>PowerPoint Presentation</vt:lpstr>
      <vt:lpstr>Recommendation</vt:lpstr>
      <vt:lpstr>Announcement: First In-class Test</vt:lpstr>
      <vt:lpstr>Announcement: First Programming Assignment</vt:lpstr>
      <vt:lpstr>Course Overview</vt:lpstr>
      <vt:lpstr>Data Structures Definitions</vt:lpstr>
      <vt:lpstr>Example (adjacent states)</vt:lpstr>
      <vt:lpstr>Problem</vt:lpstr>
      <vt:lpstr>Come up with Data Structures</vt:lpstr>
      <vt:lpstr>Lessons</vt:lpstr>
      <vt:lpstr>Course outline</vt:lpstr>
      <vt:lpstr>Course outline</vt:lpstr>
      <vt:lpstr>Stack</vt:lpstr>
      <vt:lpstr>Queue</vt:lpstr>
      <vt:lpstr>List</vt:lpstr>
      <vt:lpstr>Tree</vt:lpstr>
      <vt:lpstr>Priority queue</vt:lpstr>
      <vt:lpstr>Graphs</vt:lpstr>
      <vt:lpstr>Graphs</vt:lpstr>
      <vt:lpstr>Algorithms and Applications</vt:lpstr>
      <vt:lpstr>PowerPoint Presentation</vt:lpstr>
      <vt:lpstr>Project 1: Linked List</vt:lpstr>
      <vt:lpstr>Project 2: Search Trees</vt:lpstr>
      <vt:lpstr>Project 3: Graphs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996</cp:revision>
  <dcterms:created xsi:type="dcterms:W3CDTF">2002-01-21T02:22:10Z</dcterms:created>
  <dcterms:modified xsi:type="dcterms:W3CDTF">2018-08-26T12:18:18Z</dcterms:modified>
</cp:coreProperties>
</file>