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8"/>
  </p:notesMasterIdLst>
  <p:handoutMasterIdLst>
    <p:handoutMasterId r:id="rId29"/>
  </p:handoutMasterIdLst>
  <p:sldIdLst>
    <p:sldId id="370" r:id="rId2"/>
    <p:sldId id="371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96" r:id="rId15"/>
    <p:sldId id="383" r:id="rId16"/>
    <p:sldId id="391" r:id="rId17"/>
    <p:sldId id="385" r:id="rId18"/>
    <p:sldId id="392" r:id="rId19"/>
    <p:sldId id="386" r:id="rId20"/>
    <p:sldId id="393" r:id="rId21"/>
    <p:sldId id="387" r:id="rId22"/>
    <p:sldId id="388" r:id="rId23"/>
    <p:sldId id="389" r:id="rId24"/>
    <p:sldId id="390" r:id="rId25"/>
    <p:sldId id="395" r:id="rId26"/>
    <p:sldId id="310" r:id="rId27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674F6"/>
    <a:srgbClr val="6289F8"/>
    <a:srgbClr val="8097F8"/>
    <a:srgbClr val="2C61F6"/>
    <a:srgbClr val="F8F0D0"/>
    <a:srgbClr val="F2E4AA"/>
    <a:srgbClr val="8DA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0" autoAdjust="0"/>
    <p:restoredTop sz="72836" autoAdjust="0"/>
  </p:normalViewPr>
  <p:slideViewPr>
    <p:cSldViewPr>
      <p:cViewPr varScale="1">
        <p:scale>
          <a:sx n="93" d="100"/>
          <a:sy n="93" d="100"/>
        </p:scale>
        <p:origin x="330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fld id="{2B99D836-D066-704E-AE2E-17B26B9202E4}" type="datetime8">
              <a:rPr lang="en-US" smtClean="0"/>
              <a:t>2/23/21 10:18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7E19AC7-2E27-5E4E-9D5B-AF448A2D8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490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fld id="{523818CE-9FE5-F647-A219-508AFD25A8D2}" type="datetime8">
              <a:rPr lang="en-US" smtClean="0"/>
              <a:t>2/23/21 10:18 AM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4A4E5343-0F28-F64C-817D-BF07E5CA58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75843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300"/>
              <a:t>Dictionaries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3955517B-43A6-F243-A1B2-EACC1E3A553B}" type="datetime8">
              <a:rPr lang="en-US" altLang="en-US" sz="1300" smtClean="0"/>
              <a:t>2/23/21 10:18 AM</a:t>
            </a:fld>
            <a:endParaRPr lang="en-US" altLang="en-US" sz="1300"/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8B8D13DD-122A-EC41-8967-5373D69435FE}" type="slidenum">
              <a:rPr lang="en-US" altLang="en-US" sz="1300"/>
              <a:pPr eaLnBrk="1" hangingPunct="1"/>
              <a:t>1</a:t>
            </a:fld>
            <a:endParaRPr lang="en-US" altLang="en-US" sz="1300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35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300"/>
              <a:t>Dictionaries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F0FAB482-0AC4-2347-8D00-6667B62698B4}" type="datetime8">
              <a:rPr lang="en-US" altLang="en-US" sz="1300" smtClean="0"/>
              <a:t>2/23/21 10:18 AM</a:t>
            </a:fld>
            <a:endParaRPr lang="en-US" altLang="en-US" sz="1300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2AE3470A-59D4-3F47-B7B6-7980B9D33DC3}" type="slidenum">
              <a:rPr lang="en-US" altLang="en-US" sz="1300"/>
              <a:pPr eaLnBrk="1" hangingPunct="1"/>
              <a:t>6</a:t>
            </a:fld>
            <a:endParaRPr lang="en-US" altLang="en-US" sz="13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54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300"/>
              <a:t>Red-Black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8FDEDEC0-82E6-D545-AE88-501BD498A348}" type="datetime8">
              <a:rPr lang="en-US" altLang="en-US" sz="1300" smtClean="0"/>
              <a:t>2/23/21 10:18 AM</a:t>
            </a:fld>
            <a:endParaRPr lang="en-US" altLang="en-US" sz="1300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4D9FCA94-21AA-E24C-8635-218B1EE9971D}" type="slidenum">
              <a:rPr lang="en-US" altLang="en-US" sz="1300"/>
              <a:pPr eaLnBrk="1" hangingPunct="1"/>
              <a:t>11</a:t>
            </a:fld>
            <a:endParaRPr lang="en-US" altLang="en-US" sz="13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601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key</a:t>
            </a:r>
            <a:r>
              <a:rPr lang="ko-KR" altLang="en-US" dirty="0"/>
              <a:t>로 </a:t>
            </a:r>
            <a:r>
              <a:rPr lang="en-US" altLang="ko-KR" dirty="0"/>
              <a:t>height</a:t>
            </a:r>
            <a:r>
              <a:rPr lang="ko-KR" altLang="en-US" dirty="0"/>
              <a:t>의 </a:t>
            </a:r>
            <a:r>
              <a:rPr lang="en-US" altLang="ko-KR" dirty="0" err="1"/>
              <a:t>upperbound</a:t>
            </a:r>
            <a:r>
              <a:rPr lang="ko-KR" altLang="en-US" dirty="0" err="1"/>
              <a:t>를</a:t>
            </a:r>
            <a:r>
              <a:rPr lang="ko-KR" altLang="en-US" dirty="0"/>
              <a:t> 구하기 때문에</a:t>
            </a:r>
            <a:r>
              <a:rPr lang="en-US" altLang="ko-KR" dirty="0"/>
              <a:t>,</a:t>
            </a:r>
            <a:r>
              <a:rPr lang="ko-KR" altLang="en-US" dirty="0"/>
              <a:t> 최소의 숫자로 달성할 수 있는 </a:t>
            </a:r>
            <a:r>
              <a:rPr lang="en-US" altLang="ko-KR" dirty="0"/>
              <a:t>tree</a:t>
            </a:r>
            <a:r>
              <a:rPr lang="ko-KR" altLang="en-US" dirty="0"/>
              <a:t>의 </a:t>
            </a:r>
            <a:r>
              <a:rPr lang="en-US" altLang="ko-KR" dirty="0"/>
              <a:t>height</a:t>
            </a:r>
            <a:r>
              <a:rPr lang="ko-KR" altLang="en-US" dirty="0"/>
              <a:t>에 관심이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23818CE-9FE5-F647-A219-508AFD25A8D2}" type="datetime8">
              <a:rPr lang="en-US" smtClean="0"/>
              <a:t>2/23/21 10:18 AM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5343-0F28-F64C-817D-BF07E5CA58C1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731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과정이 </a:t>
            </a:r>
            <a:r>
              <a:rPr lang="en-US" altLang="ko-KR" dirty="0"/>
              <a:t>magical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점화식에서</a:t>
            </a:r>
            <a:r>
              <a:rPr lang="ko-KR" altLang="en-US" dirty="0"/>
              <a:t> </a:t>
            </a:r>
            <a:r>
              <a:rPr lang="ko-KR" altLang="en-US" dirty="0" err="1"/>
              <a:t>일반식을</a:t>
            </a:r>
            <a:r>
              <a:rPr lang="ko-KR" altLang="en-US" dirty="0"/>
              <a:t> 뽑아 내는 것은 애들이 많이 해봤는데</a:t>
            </a:r>
            <a:r>
              <a:rPr lang="en-US" altLang="ko-KR" dirty="0"/>
              <a:t>,</a:t>
            </a:r>
            <a:r>
              <a:rPr lang="ko-KR" altLang="en-US" dirty="0"/>
              <a:t> 그것과 비슷한 것이라는 것을 알려주자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23818CE-9FE5-F647-A219-508AFD25A8D2}" type="datetime8">
              <a:rPr lang="en-US" smtClean="0"/>
              <a:t>2/23/21 10:18 AM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5343-0F28-F64C-817D-BF07E5CA58C1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98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ko-KR" noProof="0"/>
              <a:t>Click to edit Master subtitle style</a:t>
            </a:r>
          </a:p>
        </p:txBody>
      </p:sp>
      <p:sp>
        <p:nvSpPr>
          <p:cNvPr id="69" name="Rectangle 70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Binary Search Trees</a:t>
            </a:r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325E3-1ADE-4AF1-B368-CEC577AF2D7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493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Binary Search Trees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749E8-416C-4138-A0B8-49FD5E88F63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000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Binary Search Trees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F1542-1D99-413D-9E9C-03E705EFEA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488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514600" y="2743200"/>
            <a:ext cx="464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109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717551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3749F-3842-4CDA-A45E-FEEB9ACCE00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304800" y="1022351"/>
            <a:ext cx="8686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Binary Search Trees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65574-BA25-46F2-96A9-4FD8E6A9F6F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717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0998" y="1212850"/>
            <a:ext cx="4038601" cy="5264149"/>
          </a:xfrm>
        </p:spPr>
        <p:txBody>
          <a:bodyPr/>
          <a:lstStyle>
            <a:lvl1pPr>
              <a:defRPr sz="2600">
                <a:latin typeface="Calibri" charset="0"/>
                <a:ea typeface="Calibri" charset="0"/>
                <a:cs typeface="Calibri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233670"/>
          </a:xfrm>
        </p:spPr>
        <p:txBody>
          <a:bodyPr/>
          <a:lstStyle>
            <a:lvl1pPr>
              <a:defRPr sz="2600">
                <a:latin typeface="Calibri" charset="0"/>
                <a:ea typeface="Calibri" charset="0"/>
                <a:cs typeface="Calibri" charset="0"/>
              </a:defRPr>
            </a:lvl1pPr>
            <a:lvl2pPr>
              <a:defRPr sz="2400">
                <a:latin typeface="Calibri" charset="0"/>
                <a:ea typeface="Calibri" charset="0"/>
                <a:cs typeface="Calibri" charset="0"/>
              </a:defRPr>
            </a:lvl2pPr>
            <a:lvl3pPr>
              <a:defRPr sz="2000">
                <a:latin typeface="Calibri" charset="0"/>
                <a:ea typeface="Calibri" charset="0"/>
                <a:cs typeface="Calibri" charset="0"/>
              </a:defRPr>
            </a:lvl3pPr>
            <a:lvl4pPr>
              <a:defRPr sz="1800">
                <a:latin typeface="Calibri" charset="0"/>
                <a:ea typeface="Calibri" charset="0"/>
                <a:cs typeface="Calibri" charset="0"/>
              </a:defRPr>
            </a:lvl4pPr>
            <a:lvl5pPr>
              <a:defRPr sz="1800">
                <a:latin typeface="Calibri" charset="0"/>
                <a:ea typeface="Calibri" charset="0"/>
                <a:cs typeface="Calibri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3246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49DB9-758D-4A23-930A-3B6D36D854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304800" y="1022351"/>
            <a:ext cx="8686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73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Binary Search Trees</a:t>
            </a: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2C084-70A8-4E10-8657-24454BD55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543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Binary Search Trees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F39ED-FE8B-4F5F-9E13-4B2F1133171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007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Binary Search Trees</a:t>
            </a: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1FFA-95F2-4CC5-BE63-CABE58D1D8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32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Binary Search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EEE7-317F-41EB-9B49-5ED4279C88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572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Binary Search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59C86-9D8A-4930-86BD-3620E8D963F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29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380999" y="304800"/>
            <a:ext cx="8534399" cy="71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988" y="1295400"/>
            <a:ext cx="853841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399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714FB03D-A196-4C2D-91C1-708A7CFF3A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637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26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8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Binary Search Trees</a:t>
            </a:r>
          </a:p>
        </p:txBody>
      </p:sp>
      <p:sp>
        <p:nvSpPr>
          <p:cNvPr id="7173" name="Oval 355"/>
          <p:cNvSpPr>
            <a:spLocks noChangeArrowheads="1"/>
          </p:cNvSpPr>
          <p:nvPr/>
        </p:nvSpPr>
        <p:spPr bwMode="auto">
          <a:xfrm>
            <a:off x="5257800" y="3429000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6</a:t>
            </a:r>
          </a:p>
        </p:txBody>
      </p:sp>
      <p:sp>
        <p:nvSpPr>
          <p:cNvPr id="7174" name="Oval 356"/>
          <p:cNvSpPr>
            <a:spLocks noChangeArrowheads="1"/>
          </p:cNvSpPr>
          <p:nvPr/>
        </p:nvSpPr>
        <p:spPr bwMode="auto">
          <a:xfrm>
            <a:off x="6669088" y="39401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9</a:t>
            </a:r>
          </a:p>
        </p:txBody>
      </p:sp>
      <p:sp>
        <p:nvSpPr>
          <p:cNvPr id="7175" name="Oval 357"/>
          <p:cNvSpPr>
            <a:spLocks noChangeArrowheads="1"/>
          </p:cNvSpPr>
          <p:nvPr/>
        </p:nvSpPr>
        <p:spPr bwMode="auto">
          <a:xfrm>
            <a:off x="4305300" y="394017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2</a:t>
            </a:r>
          </a:p>
        </p:txBody>
      </p:sp>
      <p:sp>
        <p:nvSpPr>
          <p:cNvPr id="7176" name="Oval 358"/>
          <p:cNvSpPr>
            <a:spLocks noChangeArrowheads="1"/>
          </p:cNvSpPr>
          <p:nvPr/>
        </p:nvSpPr>
        <p:spPr bwMode="auto">
          <a:xfrm>
            <a:off x="4892675" y="443547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4</a:t>
            </a:r>
          </a:p>
        </p:txBody>
      </p:sp>
      <p:sp>
        <p:nvSpPr>
          <p:cNvPr id="7177" name="Rectangle 359"/>
          <p:cNvSpPr>
            <a:spLocks noChangeAspect="1" noChangeArrowheads="1"/>
          </p:cNvSpPr>
          <p:nvPr/>
        </p:nvSpPr>
        <p:spPr bwMode="auto">
          <a:xfrm>
            <a:off x="4645025" y="5011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178" name="Rectangle 360"/>
          <p:cNvSpPr>
            <a:spLocks noChangeAspect="1" noChangeArrowheads="1"/>
          </p:cNvSpPr>
          <p:nvPr/>
        </p:nvSpPr>
        <p:spPr bwMode="auto">
          <a:xfrm>
            <a:off x="5230813" y="50117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179" name="Rectangle 361"/>
          <p:cNvSpPr>
            <a:spLocks noChangeAspect="1" noChangeArrowheads="1"/>
          </p:cNvSpPr>
          <p:nvPr/>
        </p:nvSpPr>
        <p:spPr bwMode="auto">
          <a:xfrm>
            <a:off x="7200900" y="44799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7180" name="AutoShape 362"/>
          <p:cNvCxnSpPr>
            <a:cxnSpLocks noChangeShapeType="1"/>
            <a:stCxn id="7173" idx="3"/>
            <a:endCxn id="7175" idx="7"/>
          </p:cNvCxnSpPr>
          <p:nvPr/>
        </p:nvCxnSpPr>
        <p:spPr bwMode="auto">
          <a:xfrm flipH="1">
            <a:off x="4578350" y="3730625"/>
            <a:ext cx="727075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1" name="AutoShape 363"/>
          <p:cNvCxnSpPr>
            <a:cxnSpLocks noChangeShapeType="1"/>
            <a:stCxn id="7174" idx="1"/>
            <a:endCxn id="7173" idx="5"/>
          </p:cNvCxnSpPr>
          <p:nvPr/>
        </p:nvCxnSpPr>
        <p:spPr bwMode="auto">
          <a:xfrm flipH="1" flipV="1">
            <a:off x="5530850" y="3730625"/>
            <a:ext cx="11842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2" name="AutoShape 364"/>
          <p:cNvCxnSpPr>
            <a:cxnSpLocks noChangeShapeType="1"/>
            <a:stCxn id="7179" idx="0"/>
            <a:endCxn id="7174" idx="5"/>
          </p:cNvCxnSpPr>
          <p:nvPr/>
        </p:nvCxnSpPr>
        <p:spPr bwMode="auto">
          <a:xfrm flipH="1" flipV="1">
            <a:off x="6942138" y="42227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AutoShape 365"/>
          <p:cNvCxnSpPr>
            <a:cxnSpLocks noChangeShapeType="1"/>
            <a:stCxn id="7193" idx="7"/>
            <a:endCxn id="7174" idx="3"/>
          </p:cNvCxnSpPr>
          <p:nvPr/>
        </p:nvCxnSpPr>
        <p:spPr bwMode="auto">
          <a:xfrm flipV="1">
            <a:off x="6484938" y="4222750"/>
            <a:ext cx="230187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366"/>
          <p:cNvCxnSpPr>
            <a:cxnSpLocks noChangeShapeType="1"/>
            <a:stCxn id="7178" idx="0"/>
            <a:endCxn id="7176" idx="5"/>
          </p:cNvCxnSpPr>
          <p:nvPr/>
        </p:nvCxnSpPr>
        <p:spPr bwMode="auto">
          <a:xfrm flipH="1" flipV="1">
            <a:off x="5165725" y="4737100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AutoShape 367"/>
          <p:cNvCxnSpPr>
            <a:cxnSpLocks noChangeShapeType="1"/>
            <a:stCxn id="7177" idx="0"/>
            <a:endCxn id="7176" idx="3"/>
          </p:cNvCxnSpPr>
          <p:nvPr/>
        </p:nvCxnSpPr>
        <p:spPr bwMode="auto">
          <a:xfrm flipV="1">
            <a:off x="4760913" y="4737100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368"/>
          <p:cNvCxnSpPr>
            <a:cxnSpLocks noChangeShapeType="1"/>
            <a:stCxn id="7188" idx="7"/>
            <a:endCxn id="7175" idx="3"/>
          </p:cNvCxnSpPr>
          <p:nvPr/>
        </p:nvCxnSpPr>
        <p:spPr bwMode="auto">
          <a:xfrm flipV="1">
            <a:off x="3990975" y="4241800"/>
            <a:ext cx="360363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7" name="AutoShape 369"/>
          <p:cNvCxnSpPr>
            <a:cxnSpLocks noChangeShapeType="1"/>
            <a:stCxn id="7176" idx="1"/>
            <a:endCxn id="7175" idx="5"/>
          </p:cNvCxnSpPr>
          <p:nvPr/>
        </p:nvCxnSpPr>
        <p:spPr bwMode="auto">
          <a:xfrm flipH="1" flipV="1">
            <a:off x="4578350" y="4241800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8" name="Oval 370"/>
          <p:cNvSpPr>
            <a:spLocks noChangeArrowheads="1"/>
          </p:cNvSpPr>
          <p:nvPr/>
        </p:nvSpPr>
        <p:spPr bwMode="auto">
          <a:xfrm>
            <a:off x="3717925" y="44354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1</a:t>
            </a:r>
          </a:p>
        </p:txBody>
      </p:sp>
      <p:sp>
        <p:nvSpPr>
          <p:cNvPr id="7189" name="Rectangle 371"/>
          <p:cNvSpPr>
            <a:spLocks noChangeAspect="1" noChangeArrowheads="1"/>
          </p:cNvSpPr>
          <p:nvPr/>
        </p:nvSpPr>
        <p:spPr bwMode="auto">
          <a:xfrm>
            <a:off x="3468688" y="5011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190" name="Rectangle 372"/>
          <p:cNvSpPr>
            <a:spLocks noChangeAspect="1" noChangeArrowheads="1"/>
          </p:cNvSpPr>
          <p:nvPr/>
        </p:nvSpPr>
        <p:spPr bwMode="auto">
          <a:xfrm>
            <a:off x="4056063" y="5011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7191" name="AutoShape 373"/>
          <p:cNvCxnSpPr>
            <a:cxnSpLocks noChangeShapeType="1"/>
            <a:stCxn id="7190" idx="0"/>
            <a:endCxn id="7188" idx="5"/>
          </p:cNvCxnSpPr>
          <p:nvPr/>
        </p:nvCxnSpPr>
        <p:spPr bwMode="auto">
          <a:xfrm flipH="1" flipV="1">
            <a:off x="3990975" y="47180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AutoShape 374"/>
          <p:cNvCxnSpPr>
            <a:cxnSpLocks noChangeShapeType="1"/>
            <a:stCxn id="7189" idx="0"/>
            <a:endCxn id="7188" idx="3"/>
          </p:cNvCxnSpPr>
          <p:nvPr/>
        </p:nvCxnSpPr>
        <p:spPr bwMode="auto">
          <a:xfrm flipV="1">
            <a:off x="3584575" y="4718050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3" name="Oval 375"/>
          <p:cNvSpPr>
            <a:spLocks noChangeArrowheads="1"/>
          </p:cNvSpPr>
          <p:nvPr/>
        </p:nvSpPr>
        <p:spPr bwMode="auto">
          <a:xfrm>
            <a:off x="6211888" y="441960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8</a:t>
            </a:r>
          </a:p>
        </p:txBody>
      </p:sp>
      <p:sp>
        <p:nvSpPr>
          <p:cNvPr id="7194" name="Rectangle 376"/>
          <p:cNvSpPr>
            <a:spLocks noChangeAspect="1" noChangeArrowheads="1"/>
          </p:cNvSpPr>
          <p:nvPr/>
        </p:nvSpPr>
        <p:spPr bwMode="auto">
          <a:xfrm>
            <a:off x="5927725" y="5011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195" name="Rectangle 377"/>
          <p:cNvSpPr>
            <a:spLocks noChangeAspect="1" noChangeArrowheads="1"/>
          </p:cNvSpPr>
          <p:nvPr/>
        </p:nvSpPr>
        <p:spPr bwMode="auto">
          <a:xfrm>
            <a:off x="6513513" y="50117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7196" name="AutoShape 378"/>
          <p:cNvCxnSpPr>
            <a:cxnSpLocks noChangeShapeType="1"/>
            <a:stCxn id="7195" idx="0"/>
            <a:endCxn id="7193" idx="5"/>
          </p:cNvCxnSpPr>
          <p:nvPr/>
        </p:nvCxnSpPr>
        <p:spPr bwMode="auto">
          <a:xfrm flipH="1" flipV="1">
            <a:off x="6484938" y="4702175"/>
            <a:ext cx="144462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7" name="AutoShape 379"/>
          <p:cNvCxnSpPr>
            <a:cxnSpLocks noChangeShapeType="1"/>
            <a:stCxn id="7194" idx="0"/>
            <a:endCxn id="7193" idx="3"/>
          </p:cNvCxnSpPr>
          <p:nvPr/>
        </p:nvCxnSpPr>
        <p:spPr bwMode="auto">
          <a:xfrm flipV="1">
            <a:off x="6043613" y="4702175"/>
            <a:ext cx="215900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8" name="Text Box 380"/>
          <p:cNvSpPr txBox="1">
            <a:spLocks noChangeArrowheads="1"/>
          </p:cNvSpPr>
          <p:nvPr/>
        </p:nvSpPr>
        <p:spPr bwMode="auto">
          <a:xfrm>
            <a:off x="4706938" y="346075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  <a:latin typeface="Symbol" charset="2"/>
                <a:sym typeface="Symbol" charset="2"/>
              </a:rPr>
              <a:t>&lt;</a:t>
            </a:r>
          </a:p>
        </p:txBody>
      </p:sp>
      <p:sp>
        <p:nvSpPr>
          <p:cNvPr id="7199" name="Text Box 381"/>
          <p:cNvSpPr txBox="1">
            <a:spLocks noChangeArrowheads="1"/>
          </p:cNvSpPr>
          <p:nvPr/>
        </p:nvSpPr>
        <p:spPr bwMode="auto">
          <a:xfrm>
            <a:off x="4706938" y="399415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  <a:latin typeface="Symbol" charset="2"/>
                <a:sym typeface="Symbol" charset="2"/>
              </a:rPr>
              <a:t>&gt;</a:t>
            </a:r>
          </a:p>
        </p:txBody>
      </p:sp>
      <p:sp>
        <p:nvSpPr>
          <p:cNvPr id="7200" name="Text Box 382"/>
          <p:cNvSpPr txBox="1">
            <a:spLocks noChangeArrowheads="1"/>
          </p:cNvSpPr>
          <p:nvPr/>
        </p:nvSpPr>
        <p:spPr bwMode="auto">
          <a:xfrm>
            <a:off x="5221288" y="438785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  <a:latin typeface="Symbol" charset="2"/>
                <a:sym typeface="Symbol" charset="2"/>
              </a:rPr>
              <a:t>=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6325E3-1ADE-4AF1-B368-CEC577AF2D7F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27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Performance</a:t>
            </a:r>
            <a:endParaRPr lang="en-US" altLang="en-US" sz="4000"/>
          </a:p>
        </p:txBody>
      </p:sp>
      <p:sp>
        <p:nvSpPr>
          <p:cNvPr id="12293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Consider an ordered map with 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/>
              <a:t> items implemented by a binary search tree of height </a:t>
            </a:r>
            <a:r>
              <a:rPr lang="en-US" altLang="en-US" sz="2000" b="1" i="1" dirty="0">
                <a:latin typeface="Times New Roman" charset="0"/>
              </a:rPr>
              <a:t>h</a:t>
            </a:r>
            <a:endParaRPr lang="en-US" altLang="en-US" sz="2000" dirty="0"/>
          </a:p>
          <a:p>
            <a:pPr lvl="1" eaLnBrk="1" hangingPunct="1"/>
            <a:r>
              <a:rPr lang="en-US" altLang="en-US" sz="1800" dirty="0"/>
              <a:t>Space: </a:t>
            </a:r>
            <a:r>
              <a:rPr lang="en-US" altLang="en-US" sz="1800" b="1" i="1" dirty="0">
                <a:latin typeface="Times New Roman" charset="0"/>
              </a:rPr>
              <a:t>O</a:t>
            </a:r>
            <a:r>
              <a:rPr lang="en-US" altLang="en-US" sz="1800" dirty="0">
                <a:latin typeface="Times New Roman" charset="0"/>
              </a:rPr>
              <a:t>(</a:t>
            </a:r>
            <a:r>
              <a:rPr lang="en-US" altLang="en-US" sz="1800" b="1" i="1" dirty="0">
                <a:latin typeface="Times New Roman" charset="0"/>
              </a:rPr>
              <a:t>n</a:t>
            </a:r>
            <a:r>
              <a:rPr lang="en-US" altLang="en-US" sz="1800" dirty="0">
                <a:latin typeface="Times New Roman" charset="0"/>
              </a:rPr>
              <a:t>)</a:t>
            </a:r>
            <a:endParaRPr lang="en-US" altLang="en-US" sz="1800" dirty="0"/>
          </a:p>
          <a:p>
            <a:pPr lvl="1" eaLnBrk="1" hangingPunct="1"/>
            <a:r>
              <a:rPr lang="en-US" altLang="en-US" sz="1800" dirty="0"/>
              <a:t>methods </a:t>
            </a:r>
            <a:r>
              <a:rPr lang="en-US" altLang="en-US" sz="1800" dirty="0">
                <a:solidFill>
                  <a:schemeClr val="tx2"/>
                </a:solidFill>
              </a:rPr>
              <a:t>get</a:t>
            </a:r>
            <a:r>
              <a:rPr lang="en-US" altLang="en-US" sz="1800" dirty="0"/>
              <a:t>, </a:t>
            </a:r>
            <a:r>
              <a:rPr lang="en-US" altLang="en-US" sz="1800" dirty="0" err="1">
                <a:solidFill>
                  <a:schemeClr val="tx2"/>
                </a:solidFill>
              </a:rPr>
              <a:t>floorEntry</a:t>
            </a:r>
            <a:r>
              <a:rPr lang="en-US" altLang="en-US" sz="1800" dirty="0"/>
              <a:t>, </a:t>
            </a:r>
            <a:r>
              <a:rPr lang="en-US" altLang="en-US" sz="1800" dirty="0" err="1">
                <a:solidFill>
                  <a:schemeClr val="tx2"/>
                </a:solidFill>
              </a:rPr>
              <a:t>ceilingEntry</a:t>
            </a:r>
            <a:r>
              <a:rPr lang="en-US" altLang="en-US" sz="1800" dirty="0"/>
              <a:t>,</a:t>
            </a:r>
            <a:r>
              <a:rPr lang="en-US" altLang="en-US" sz="1800" dirty="0">
                <a:solidFill>
                  <a:schemeClr val="tx2"/>
                </a:solidFill>
              </a:rPr>
              <a:t> put </a:t>
            </a:r>
            <a:r>
              <a:rPr lang="en-US" altLang="en-US" sz="1800" dirty="0"/>
              <a:t>and </a:t>
            </a:r>
            <a:r>
              <a:rPr lang="en-US" altLang="en-US" sz="1800" dirty="0">
                <a:solidFill>
                  <a:schemeClr val="tx2"/>
                </a:solidFill>
              </a:rPr>
              <a:t>erase</a:t>
            </a:r>
            <a:r>
              <a:rPr lang="en-US" altLang="en-US" sz="1800" dirty="0"/>
              <a:t> take </a:t>
            </a:r>
            <a:r>
              <a:rPr lang="en-US" altLang="en-US" sz="1800" b="1" i="1" dirty="0">
                <a:latin typeface="Times New Roman" charset="0"/>
              </a:rPr>
              <a:t>O</a:t>
            </a:r>
            <a:r>
              <a:rPr lang="en-US" altLang="en-US" sz="1800" dirty="0">
                <a:latin typeface="Times New Roman" charset="0"/>
              </a:rPr>
              <a:t>(</a:t>
            </a:r>
            <a:r>
              <a:rPr lang="en-US" altLang="en-US" sz="1800" b="1" i="1" dirty="0">
                <a:latin typeface="Times New Roman" charset="0"/>
              </a:rPr>
              <a:t>h</a:t>
            </a:r>
            <a:r>
              <a:rPr lang="en-US" altLang="en-US" sz="1800" dirty="0">
                <a:latin typeface="Times New Roman" charset="0"/>
              </a:rPr>
              <a:t>) </a:t>
            </a:r>
            <a:r>
              <a:rPr lang="en-US" altLang="en-US" sz="1800" dirty="0"/>
              <a:t>time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The height </a:t>
            </a:r>
            <a:r>
              <a:rPr lang="en-US" altLang="en-US" sz="2000" b="1" i="1" dirty="0">
                <a:latin typeface="Times New Roman" charset="0"/>
              </a:rPr>
              <a:t>h</a:t>
            </a:r>
            <a:r>
              <a:rPr lang="en-US" altLang="en-US" sz="2000" dirty="0"/>
              <a:t> is </a:t>
            </a:r>
            <a:r>
              <a:rPr lang="en-US" altLang="en-US" sz="2000" b="1" i="1" dirty="0">
                <a:latin typeface="Times New Roman" charset="0"/>
              </a:rPr>
              <a:t>O</a:t>
            </a:r>
            <a:r>
              <a:rPr lang="en-US" altLang="en-US" sz="2000" dirty="0">
                <a:latin typeface="Times New Roman" charset="0"/>
              </a:rPr>
              <a:t>(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>
                <a:latin typeface="Times New Roman" charset="0"/>
              </a:rPr>
              <a:t>) </a:t>
            </a:r>
            <a:r>
              <a:rPr lang="en-US" altLang="en-US" sz="2000" dirty="0"/>
              <a:t>in the worst case and </a:t>
            </a:r>
            <a:r>
              <a:rPr lang="en-US" altLang="en-US" sz="2000" b="1" i="1" dirty="0">
                <a:latin typeface="Times New Roman" charset="0"/>
              </a:rPr>
              <a:t>O</a:t>
            </a:r>
            <a:r>
              <a:rPr lang="en-US" altLang="en-US" sz="2000" dirty="0">
                <a:latin typeface="Times New Roman" charset="0"/>
              </a:rPr>
              <a:t>(log 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>
                <a:latin typeface="Times New Roman" charset="0"/>
              </a:rPr>
              <a:t>)</a:t>
            </a:r>
            <a:r>
              <a:rPr lang="en-US" altLang="en-US" sz="2000" dirty="0"/>
              <a:t> in the best case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Question: Can we find the algorithm with worst-case </a:t>
            </a:r>
            <a:br>
              <a:rPr lang="en-US" altLang="en-US" sz="2000" dirty="0"/>
            </a:br>
            <a:r>
              <a:rPr lang="en-US" altLang="en-US" sz="2000" b="1" i="1" dirty="0"/>
              <a:t>O</a:t>
            </a:r>
            <a:r>
              <a:rPr lang="en-US" altLang="en-US" sz="2000" dirty="0"/>
              <a:t>(log </a:t>
            </a:r>
            <a:r>
              <a:rPr lang="en-US" altLang="en-US" sz="2000" b="1" i="1" dirty="0"/>
              <a:t>n</a:t>
            </a:r>
            <a:r>
              <a:rPr lang="en-US" altLang="en-US" sz="2000" dirty="0"/>
              <a:t>)</a:t>
            </a:r>
          </a:p>
          <a:p>
            <a:pPr lvl="1" eaLnBrk="1" hangingPunct="1"/>
            <a:r>
              <a:rPr lang="en-US" altLang="en-US" sz="1800" dirty="0"/>
              <a:t>Idea??? </a:t>
            </a:r>
            <a:r>
              <a:rPr lang="en-US" altLang="en-US" sz="1800" dirty="0">
                <a:solidFill>
                  <a:srgbClr val="FF0000"/>
                </a:solidFill>
              </a:rPr>
              <a:t>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  <p:grpSp>
        <p:nvGrpSpPr>
          <p:cNvPr id="12294" name="Group 99"/>
          <p:cNvGrpSpPr>
            <a:grpSpLocks/>
          </p:cNvGrpSpPr>
          <p:nvPr/>
        </p:nvGrpSpPr>
        <p:grpSpPr bwMode="auto">
          <a:xfrm>
            <a:off x="5181600" y="1676400"/>
            <a:ext cx="3067050" cy="2120900"/>
            <a:chOff x="2938" y="960"/>
            <a:chExt cx="2258" cy="1562"/>
          </a:xfrm>
        </p:grpSpPr>
        <p:sp>
          <p:nvSpPr>
            <p:cNvPr id="12325" name="Oval 5"/>
            <p:cNvSpPr>
              <a:spLocks noChangeArrowheads="1"/>
            </p:cNvSpPr>
            <p:nvPr/>
          </p:nvSpPr>
          <p:spPr bwMode="auto">
            <a:xfrm flipH="1">
              <a:off x="3120" y="960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 sz="1800">
                <a:latin typeface="Times New Roman" charset="0"/>
                <a:sym typeface="Symbol" charset="2"/>
              </a:endParaRPr>
            </a:p>
          </p:txBody>
        </p:sp>
        <p:cxnSp>
          <p:nvCxnSpPr>
            <p:cNvPr id="12326" name="AutoShape 9"/>
            <p:cNvCxnSpPr>
              <a:cxnSpLocks noChangeShapeType="1"/>
              <a:stCxn id="12343" idx="3"/>
              <a:endCxn id="12345" idx="7"/>
            </p:cNvCxnSpPr>
            <p:nvPr/>
          </p:nvCxnSpPr>
          <p:spPr bwMode="auto">
            <a:xfrm>
              <a:off x="3714" y="1420"/>
              <a:ext cx="281" cy="1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7" name="AutoShape 10"/>
            <p:cNvCxnSpPr>
              <a:cxnSpLocks noChangeShapeType="1"/>
              <a:stCxn id="12325" idx="3"/>
              <a:endCxn id="12343" idx="7"/>
            </p:cNvCxnSpPr>
            <p:nvPr/>
          </p:nvCxnSpPr>
          <p:spPr bwMode="auto">
            <a:xfrm>
              <a:off x="3292" y="1138"/>
              <a:ext cx="279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8" name="AutoShape 11"/>
            <p:cNvCxnSpPr>
              <a:cxnSpLocks noChangeShapeType="1"/>
              <a:stCxn id="12344" idx="0"/>
              <a:endCxn id="12325" idx="5"/>
            </p:cNvCxnSpPr>
            <p:nvPr/>
          </p:nvCxnSpPr>
          <p:spPr bwMode="auto">
            <a:xfrm flipV="1">
              <a:off x="3011" y="1138"/>
              <a:ext cx="139" cy="12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9" name="AutoShape 12"/>
            <p:cNvCxnSpPr>
              <a:cxnSpLocks noChangeShapeType="1"/>
              <a:stCxn id="12350" idx="7"/>
              <a:endCxn id="12341" idx="3"/>
            </p:cNvCxnSpPr>
            <p:nvPr/>
          </p:nvCxnSpPr>
          <p:spPr bwMode="auto">
            <a:xfrm flipH="1" flipV="1">
              <a:off x="4559" y="1988"/>
              <a:ext cx="281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0" name="AutoShape 13"/>
            <p:cNvCxnSpPr>
              <a:cxnSpLocks noChangeShapeType="1"/>
              <a:stCxn id="12349" idx="0"/>
              <a:endCxn id="12341" idx="5"/>
            </p:cNvCxnSpPr>
            <p:nvPr/>
          </p:nvCxnSpPr>
          <p:spPr bwMode="auto">
            <a:xfrm flipV="1">
              <a:off x="4277" y="1988"/>
              <a:ext cx="139" cy="14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1" name="AutoShape 14"/>
            <p:cNvCxnSpPr>
              <a:cxnSpLocks noChangeShapeType="1"/>
              <a:stCxn id="12342" idx="0"/>
              <a:endCxn id="12345" idx="5"/>
            </p:cNvCxnSpPr>
            <p:nvPr/>
          </p:nvCxnSpPr>
          <p:spPr bwMode="auto">
            <a:xfrm flipV="1">
              <a:off x="3855" y="1705"/>
              <a:ext cx="140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2" name="AutoShape 15"/>
            <p:cNvCxnSpPr>
              <a:cxnSpLocks noChangeShapeType="1"/>
              <a:stCxn id="12341" idx="7"/>
              <a:endCxn id="12345" idx="3"/>
            </p:cNvCxnSpPr>
            <p:nvPr/>
          </p:nvCxnSpPr>
          <p:spPr bwMode="auto">
            <a:xfrm flipH="1" flipV="1">
              <a:off x="4137" y="1705"/>
              <a:ext cx="279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333" name="Group 40"/>
            <p:cNvGrpSpPr>
              <a:grpSpLocks/>
            </p:cNvGrpSpPr>
            <p:nvPr/>
          </p:nvGrpSpPr>
          <p:grpSpPr bwMode="auto">
            <a:xfrm>
              <a:off x="4204" y="2093"/>
              <a:ext cx="809" cy="202"/>
              <a:chOff x="4214" y="2496"/>
              <a:chExt cx="809" cy="202"/>
            </a:xfrm>
          </p:grpSpPr>
          <p:sp>
            <p:nvSpPr>
              <p:cNvPr id="12349" name="Rectangle 8"/>
              <p:cNvSpPr>
                <a:spLocks noChangeAspect="1" noChangeArrowheads="1"/>
              </p:cNvSpPr>
              <p:nvPr/>
            </p:nvSpPr>
            <p:spPr bwMode="auto">
              <a:xfrm flipH="1">
                <a:off x="4214" y="2544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12350" name="Oval 21"/>
              <p:cNvSpPr>
                <a:spLocks noChangeArrowheads="1"/>
              </p:cNvSpPr>
              <p:nvPr/>
            </p:nvSpPr>
            <p:spPr bwMode="auto">
              <a:xfrm flipH="1">
                <a:off x="4821" y="2496"/>
                <a:ext cx="202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en-US" altLang="en-US" sz="1800">
                  <a:latin typeface="Times New Roman" charset="0"/>
                  <a:sym typeface="Symbol" charset="2"/>
                </a:endParaRPr>
              </a:p>
            </p:txBody>
          </p:sp>
        </p:grpSp>
        <p:grpSp>
          <p:nvGrpSpPr>
            <p:cNvPr id="12334" name="Group 38"/>
            <p:cNvGrpSpPr>
              <a:grpSpLocks/>
            </p:cNvGrpSpPr>
            <p:nvPr/>
          </p:nvGrpSpPr>
          <p:grpSpPr bwMode="auto">
            <a:xfrm>
              <a:off x="4627" y="2377"/>
              <a:ext cx="569" cy="145"/>
              <a:chOff x="4637" y="2859"/>
              <a:chExt cx="569" cy="145"/>
            </a:xfrm>
          </p:grpSpPr>
          <p:sp>
            <p:nvSpPr>
              <p:cNvPr id="12347" name="Rectangle 22"/>
              <p:cNvSpPr>
                <a:spLocks noChangeAspect="1" noChangeArrowheads="1"/>
              </p:cNvSpPr>
              <p:nvPr/>
            </p:nvSpPr>
            <p:spPr bwMode="auto">
              <a:xfrm flipH="1">
                <a:off x="5061" y="2859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12348" name="Rectangle 23"/>
              <p:cNvSpPr>
                <a:spLocks noChangeAspect="1" noChangeArrowheads="1"/>
              </p:cNvSpPr>
              <p:nvPr/>
            </p:nvSpPr>
            <p:spPr bwMode="auto">
              <a:xfrm flipH="1">
                <a:off x="4637" y="2859"/>
                <a:ext cx="146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  <p:cxnSp>
          <p:nvCxnSpPr>
            <p:cNvPr id="12335" name="AutoShape 24"/>
            <p:cNvCxnSpPr>
              <a:cxnSpLocks noChangeShapeType="1"/>
              <a:stCxn id="12348" idx="0"/>
              <a:endCxn id="12350" idx="5"/>
            </p:cNvCxnSpPr>
            <p:nvPr/>
          </p:nvCxnSpPr>
          <p:spPr bwMode="auto">
            <a:xfrm flipV="1">
              <a:off x="4700" y="2271"/>
              <a:ext cx="140" cy="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6" name="AutoShape 25"/>
            <p:cNvCxnSpPr>
              <a:cxnSpLocks noChangeShapeType="1"/>
              <a:stCxn id="12347" idx="0"/>
              <a:endCxn id="12350" idx="3"/>
            </p:cNvCxnSpPr>
            <p:nvPr/>
          </p:nvCxnSpPr>
          <p:spPr bwMode="auto">
            <a:xfrm flipH="1" flipV="1">
              <a:off x="4983" y="2271"/>
              <a:ext cx="141" cy="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337" name="Group 42"/>
            <p:cNvGrpSpPr>
              <a:grpSpLocks/>
            </p:cNvGrpSpPr>
            <p:nvPr/>
          </p:nvGrpSpPr>
          <p:grpSpPr bwMode="auto">
            <a:xfrm>
              <a:off x="3359" y="1525"/>
              <a:ext cx="807" cy="204"/>
              <a:chOff x="3369" y="1920"/>
              <a:chExt cx="807" cy="204"/>
            </a:xfrm>
          </p:grpSpPr>
          <p:sp>
            <p:nvSpPr>
              <p:cNvPr id="12345" name="Oval 6"/>
              <p:cNvSpPr>
                <a:spLocks noChangeArrowheads="1"/>
              </p:cNvSpPr>
              <p:nvPr/>
            </p:nvSpPr>
            <p:spPr bwMode="auto">
              <a:xfrm flipH="1">
                <a:off x="3975" y="1922"/>
                <a:ext cx="201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en-US" altLang="en-US" sz="1800">
                  <a:latin typeface="Times New Roman" charset="0"/>
                  <a:sym typeface="Symbol" charset="2"/>
                </a:endParaRPr>
              </a:p>
            </p:txBody>
          </p:sp>
          <p:sp>
            <p:nvSpPr>
              <p:cNvPr id="12346" name="Rectangle 30"/>
              <p:cNvSpPr>
                <a:spLocks noChangeAspect="1" noChangeArrowheads="1"/>
              </p:cNvSpPr>
              <p:nvPr/>
            </p:nvSpPr>
            <p:spPr bwMode="auto">
              <a:xfrm flipH="1">
                <a:off x="3369" y="1920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  <p:grpSp>
          <p:nvGrpSpPr>
            <p:cNvPr id="12338" name="Group 43"/>
            <p:cNvGrpSpPr>
              <a:grpSpLocks/>
            </p:cNvGrpSpPr>
            <p:nvPr/>
          </p:nvGrpSpPr>
          <p:grpSpPr bwMode="auto">
            <a:xfrm>
              <a:off x="2938" y="1243"/>
              <a:ext cx="806" cy="201"/>
              <a:chOff x="2948" y="1683"/>
              <a:chExt cx="806" cy="201"/>
            </a:xfrm>
          </p:grpSpPr>
          <p:sp>
            <p:nvSpPr>
              <p:cNvPr id="12343" name="Oval 4"/>
              <p:cNvSpPr>
                <a:spLocks noChangeArrowheads="1"/>
              </p:cNvSpPr>
              <p:nvPr/>
            </p:nvSpPr>
            <p:spPr bwMode="auto">
              <a:xfrm flipH="1">
                <a:off x="3552" y="1683"/>
                <a:ext cx="202" cy="20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en-US" altLang="en-US" sz="1800">
                  <a:latin typeface="Times New Roman" charset="0"/>
                  <a:sym typeface="Symbol" charset="2"/>
                </a:endParaRPr>
              </a:p>
            </p:txBody>
          </p:sp>
          <p:sp>
            <p:nvSpPr>
              <p:cNvPr id="12344" name="Rectangle 34"/>
              <p:cNvSpPr>
                <a:spLocks noChangeAspect="1" noChangeArrowheads="1"/>
              </p:cNvSpPr>
              <p:nvPr/>
            </p:nvSpPr>
            <p:spPr bwMode="auto">
              <a:xfrm flipH="1">
                <a:off x="2948" y="1711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  <p:cxnSp>
          <p:nvCxnSpPr>
            <p:cNvPr id="12339" name="AutoShape 35"/>
            <p:cNvCxnSpPr>
              <a:cxnSpLocks noChangeShapeType="1"/>
              <a:stCxn id="12346" idx="0"/>
              <a:endCxn id="12343" idx="5"/>
            </p:cNvCxnSpPr>
            <p:nvPr/>
          </p:nvCxnSpPr>
          <p:spPr bwMode="auto">
            <a:xfrm flipV="1">
              <a:off x="3432" y="1420"/>
              <a:ext cx="139" cy="9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340" name="Group 41"/>
            <p:cNvGrpSpPr>
              <a:grpSpLocks/>
            </p:cNvGrpSpPr>
            <p:nvPr/>
          </p:nvGrpSpPr>
          <p:grpSpPr bwMode="auto">
            <a:xfrm>
              <a:off x="3782" y="1810"/>
              <a:ext cx="807" cy="202"/>
              <a:chOff x="3792" y="2220"/>
              <a:chExt cx="807" cy="202"/>
            </a:xfrm>
          </p:grpSpPr>
          <p:sp>
            <p:nvSpPr>
              <p:cNvPr id="12341" name="Oval 7"/>
              <p:cNvSpPr>
                <a:spLocks noChangeArrowheads="1"/>
              </p:cNvSpPr>
              <p:nvPr/>
            </p:nvSpPr>
            <p:spPr bwMode="auto">
              <a:xfrm flipH="1">
                <a:off x="4397" y="2220"/>
                <a:ext cx="202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en-US" altLang="en-US" sz="1800">
                  <a:latin typeface="Times New Roman" charset="0"/>
                  <a:sym typeface="Symbol" charset="2"/>
                </a:endParaRPr>
              </a:p>
            </p:txBody>
          </p:sp>
          <p:sp>
            <p:nvSpPr>
              <p:cNvPr id="12342" name="Rectangle 37"/>
              <p:cNvSpPr>
                <a:spLocks noChangeAspect="1" noChangeArrowheads="1"/>
              </p:cNvSpPr>
              <p:nvPr/>
            </p:nvSpPr>
            <p:spPr bwMode="auto">
              <a:xfrm flipH="1">
                <a:off x="3792" y="2256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</p:grpSp>
      <p:sp>
        <p:nvSpPr>
          <p:cNvPr id="12295" name="Oval 70"/>
          <p:cNvSpPr>
            <a:spLocks noChangeArrowheads="1"/>
          </p:cNvSpPr>
          <p:nvPr/>
        </p:nvSpPr>
        <p:spPr bwMode="auto">
          <a:xfrm>
            <a:off x="6629400" y="4191000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600">
              <a:solidFill>
                <a:schemeClr val="tx2"/>
              </a:solidFill>
              <a:latin typeface="Times New Roman" charset="0"/>
              <a:sym typeface="Symbol" charset="2"/>
            </a:endParaRPr>
          </a:p>
        </p:txBody>
      </p:sp>
      <p:cxnSp>
        <p:nvCxnSpPr>
          <p:cNvPr id="12296" name="AutoShape 71"/>
          <p:cNvCxnSpPr>
            <a:cxnSpLocks noChangeShapeType="1"/>
            <a:stCxn id="12295" idx="3"/>
            <a:endCxn id="12298" idx="7"/>
          </p:cNvCxnSpPr>
          <p:nvPr/>
        </p:nvCxnSpPr>
        <p:spPr bwMode="auto">
          <a:xfrm flipH="1">
            <a:off x="5813425" y="4443413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7" name="AutoShape 72"/>
          <p:cNvCxnSpPr>
            <a:cxnSpLocks noChangeShapeType="1"/>
            <a:stCxn id="12311" idx="1"/>
            <a:endCxn id="12295" idx="5"/>
          </p:cNvCxnSpPr>
          <p:nvPr/>
        </p:nvCxnSpPr>
        <p:spPr bwMode="auto">
          <a:xfrm flipH="1" flipV="1">
            <a:off x="6873875" y="4443413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8" name="Oval 73"/>
          <p:cNvSpPr>
            <a:spLocks noChangeArrowheads="1"/>
          </p:cNvSpPr>
          <p:nvPr/>
        </p:nvSpPr>
        <p:spPr bwMode="auto">
          <a:xfrm>
            <a:off x="5570538" y="46466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600">
              <a:latin typeface="Times New Roman" charset="0"/>
              <a:sym typeface="Symbol" charset="2"/>
            </a:endParaRPr>
          </a:p>
        </p:txBody>
      </p:sp>
      <p:sp>
        <p:nvSpPr>
          <p:cNvPr id="12299" name="Oval 74"/>
          <p:cNvSpPr>
            <a:spLocks noChangeArrowheads="1"/>
          </p:cNvSpPr>
          <p:nvPr/>
        </p:nvSpPr>
        <p:spPr bwMode="auto">
          <a:xfrm>
            <a:off x="6092825" y="51022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600">
              <a:latin typeface="Times New Roman" charset="0"/>
              <a:sym typeface="Symbol" charset="2"/>
            </a:endParaRPr>
          </a:p>
        </p:txBody>
      </p:sp>
      <p:sp>
        <p:nvSpPr>
          <p:cNvPr id="12300" name="Rectangle 75"/>
          <p:cNvSpPr>
            <a:spLocks noChangeAspect="1" noChangeArrowheads="1"/>
          </p:cNvSpPr>
          <p:nvPr/>
        </p:nvSpPr>
        <p:spPr bwMode="auto">
          <a:xfrm>
            <a:off x="5873750" y="5614988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2301" name="Rectangle 76"/>
          <p:cNvSpPr>
            <a:spLocks noChangeAspect="1" noChangeArrowheads="1"/>
          </p:cNvSpPr>
          <p:nvPr/>
        </p:nvSpPr>
        <p:spPr bwMode="auto">
          <a:xfrm>
            <a:off x="6394450" y="5614988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cxnSp>
        <p:nvCxnSpPr>
          <p:cNvPr id="12302" name="AutoShape 77"/>
          <p:cNvCxnSpPr>
            <a:cxnSpLocks noChangeShapeType="1"/>
            <a:stCxn id="12301" idx="0"/>
            <a:endCxn id="12299" idx="5"/>
          </p:cNvCxnSpPr>
          <p:nvPr/>
        </p:nvCxnSpPr>
        <p:spPr bwMode="auto">
          <a:xfrm flipH="1" flipV="1">
            <a:off x="6337300" y="535622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78"/>
          <p:cNvCxnSpPr>
            <a:cxnSpLocks noChangeShapeType="1"/>
            <a:stCxn id="12300" idx="0"/>
            <a:endCxn id="12299" idx="3"/>
          </p:cNvCxnSpPr>
          <p:nvPr/>
        </p:nvCxnSpPr>
        <p:spPr bwMode="auto">
          <a:xfrm flipV="1">
            <a:off x="5976938" y="5356225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AutoShape 79"/>
          <p:cNvCxnSpPr>
            <a:cxnSpLocks noChangeShapeType="1"/>
            <a:stCxn id="12306" idx="7"/>
            <a:endCxn id="12298" idx="3"/>
          </p:cNvCxnSpPr>
          <p:nvPr/>
        </p:nvCxnSpPr>
        <p:spPr bwMode="auto">
          <a:xfrm flipV="1">
            <a:off x="5291138" y="49006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80"/>
          <p:cNvCxnSpPr>
            <a:cxnSpLocks noChangeShapeType="1"/>
            <a:stCxn id="12299" idx="1"/>
            <a:endCxn id="12298" idx="5"/>
          </p:cNvCxnSpPr>
          <p:nvPr/>
        </p:nvCxnSpPr>
        <p:spPr bwMode="auto">
          <a:xfrm flipH="1" flipV="1">
            <a:off x="5813425" y="49006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6" name="Oval 81"/>
          <p:cNvSpPr>
            <a:spLocks noChangeArrowheads="1"/>
          </p:cNvSpPr>
          <p:nvPr/>
        </p:nvSpPr>
        <p:spPr bwMode="auto">
          <a:xfrm>
            <a:off x="5048250" y="51022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600">
              <a:latin typeface="Times New Roman" charset="0"/>
              <a:sym typeface="Symbol" charset="2"/>
            </a:endParaRPr>
          </a:p>
        </p:txBody>
      </p:sp>
      <p:sp>
        <p:nvSpPr>
          <p:cNvPr id="12307" name="Rectangle 82"/>
          <p:cNvSpPr>
            <a:spLocks noChangeAspect="1" noChangeArrowheads="1"/>
          </p:cNvSpPr>
          <p:nvPr/>
        </p:nvSpPr>
        <p:spPr bwMode="auto">
          <a:xfrm>
            <a:off x="4826000" y="5614988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2308" name="Rectangle 83"/>
          <p:cNvSpPr>
            <a:spLocks noChangeAspect="1" noChangeArrowheads="1"/>
          </p:cNvSpPr>
          <p:nvPr/>
        </p:nvSpPr>
        <p:spPr bwMode="auto">
          <a:xfrm>
            <a:off x="5348288" y="5614988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cxnSp>
        <p:nvCxnSpPr>
          <p:cNvPr id="12309" name="AutoShape 84"/>
          <p:cNvCxnSpPr>
            <a:cxnSpLocks noChangeShapeType="1"/>
            <a:stCxn id="12308" idx="0"/>
            <a:endCxn id="12306" idx="5"/>
          </p:cNvCxnSpPr>
          <p:nvPr/>
        </p:nvCxnSpPr>
        <p:spPr bwMode="auto">
          <a:xfrm flipH="1" flipV="1">
            <a:off x="5291138" y="5356225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AutoShape 85"/>
          <p:cNvCxnSpPr>
            <a:cxnSpLocks noChangeShapeType="1"/>
            <a:stCxn id="12307" idx="0"/>
            <a:endCxn id="12306" idx="3"/>
          </p:cNvCxnSpPr>
          <p:nvPr/>
        </p:nvCxnSpPr>
        <p:spPr bwMode="auto">
          <a:xfrm flipV="1">
            <a:off x="4929188" y="5356225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1" name="Oval 86"/>
          <p:cNvSpPr>
            <a:spLocks noChangeArrowheads="1"/>
          </p:cNvSpPr>
          <p:nvPr/>
        </p:nvSpPr>
        <p:spPr bwMode="auto">
          <a:xfrm>
            <a:off x="7689850" y="46482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600">
              <a:latin typeface="Times New Roman" charset="0"/>
              <a:sym typeface="Symbol" charset="2"/>
            </a:endParaRPr>
          </a:p>
        </p:txBody>
      </p:sp>
      <p:sp>
        <p:nvSpPr>
          <p:cNvPr id="12312" name="Oval 87"/>
          <p:cNvSpPr>
            <a:spLocks noChangeArrowheads="1"/>
          </p:cNvSpPr>
          <p:nvPr/>
        </p:nvSpPr>
        <p:spPr bwMode="auto">
          <a:xfrm>
            <a:off x="8212138" y="510381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600">
              <a:latin typeface="Times New Roman" charset="0"/>
              <a:sym typeface="Symbol" charset="2"/>
            </a:endParaRPr>
          </a:p>
        </p:txBody>
      </p:sp>
      <p:sp>
        <p:nvSpPr>
          <p:cNvPr id="12313" name="Rectangle 88"/>
          <p:cNvSpPr>
            <a:spLocks noChangeAspect="1" noChangeArrowheads="1"/>
          </p:cNvSpPr>
          <p:nvPr/>
        </p:nvSpPr>
        <p:spPr bwMode="auto">
          <a:xfrm>
            <a:off x="7993063" y="5616575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2314" name="Rectangle 89"/>
          <p:cNvSpPr>
            <a:spLocks noChangeAspect="1" noChangeArrowheads="1"/>
          </p:cNvSpPr>
          <p:nvPr/>
        </p:nvSpPr>
        <p:spPr bwMode="auto">
          <a:xfrm>
            <a:off x="8513763" y="5616575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cxnSp>
        <p:nvCxnSpPr>
          <p:cNvPr id="12315" name="AutoShape 90"/>
          <p:cNvCxnSpPr>
            <a:cxnSpLocks noChangeShapeType="1"/>
            <a:stCxn id="12314" idx="0"/>
            <a:endCxn id="12312" idx="5"/>
          </p:cNvCxnSpPr>
          <p:nvPr/>
        </p:nvCxnSpPr>
        <p:spPr bwMode="auto">
          <a:xfrm flipH="1" flipV="1">
            <a:off x="8456613" y="535781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6" name="AutoShape 91"/>
          <p:cNvCxnSpPr>
            <a:cxnSpLocks noChangeShapeType="1"/>
            <a:stCxn id="12313" idx="0"/>
            <a:endCxn id="12312" idx="3"/>
          </p:cNvCxnSpPr>
          <p:nvPr/>
        </p:nvCxnSpPr>
        <p:spPr bwMode="auto">
          <a:xfrm flipV="1">
            <a:off x="8096250" y="5357813"/>
            <a:ext cx="15716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7" name="AutoShape 92"/>
          <p:cNvCxnSpPr>
            <a:cxnSpLocks noChangeShapeType="1"/>
            <a:stCxn id="12319" idx="7"/>
            <a:endCxn id="12311" idx="3"/>
          </p:cNvCxnSpPr>
          <p:nvPr/>
        </p:nvCxnSpPr>
        <p:spPr bwMode="auto">
          <a:xfrm flipV="1">
            <a:off x="7410450" y="490220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8" name="AutoShape 93"/>
          <p:cNvCxnSpPr>
            <a:cxnSpLocks noChangeShapeType="1"/>
            <a:stCxn id="12312" idx="1"/>
            <a:endCxn id="12311" idx="5"/>
          </p:cNvCxnSpPr>
          <p:nvPr/>
        </p:nvCxnSpPr>
        <p:spPr bwMode="auto">
          <a:xfrm flipH="1" flipV="1">
            <a:off x="7932738" y="490220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9" name="Oval 94"/>
          <p:cNvSpPr>
            <a:spLocks noChangeArrowheads="1"/>
          </p:cNvSpPr>
          <p:nvPr/>
        </p:nvSpPr>
        <p:spPr bwMode="auto">
          <a:xfrm>
            <a:off x="7167563" y="51038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600">
              <a:latin typeface="Times New Roman" charset="0"/>
              <a:sym typeface="Symbol" charset="2"/>
            </a:endParaRPr>
          </a:p>
        </p:txBody>
      </p:sp>
      <p:sp>
        <p:nvSpPr>
          <p:cNvPr id="12320" name="Rectangle 95"/>
          <p:cNvSpPr>
            <a:spLocks noChangeAspect="1" noChangeArrowheads="1"/>
          </p:cNvSpPr>
          <p:nvPr/>
        </p:nvSpPr>
        <p:spPr bwMode="auto">
          <a:xfrm>
            <a:off x="6945313" y="5616575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2321" name="Rectangle 96"/>
          <p:cNvSpPr>
            <a:spLocks noChangeAspect="1" noChangeArrowheads="1"/>
          </p:cNvSpPr>
          <p:nvPr/>
        </p:nvSpPr>
        <p:spPr bwMode="auto">
          <a:xfrm>
            <a:off x="7467600" y="5616575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cxnSp>
        <p:nvCxnSpPr>
          <p:cNvPr id="12322" name="AutoShape 97"/>
          <p:cNvCxnSpPr>
            <a:cxnSpLocks noChangeShapeType="1"/>
            <a:stCxn id="12321" idx="0"/>
            <a:endCxn id="12319" idx="5"/>
          </p:cNvCxnSpPr>
          <p:nvPr/>
        </p:nvCxnSpPr>
        <p:spPr bwMode="auto">
          <a:xfrm flipH="1" flipV="1">
            <a:off x="7410450" y="535781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3" name="AutoShape 98"/>
          <p:cNvCxnSpPr>
            <a:cxnSpLocks noChangeShapeType="1"/>
            <a:stCxn id="12320" idx="0"/>
            <a:endCxn id="12319" idx="3"/>
          </p:cNvCxnSpPr>
          <p:nvPr/>
        </p:nvCxnSpPr>
        <p:spPr bwMode="auto">
          <a:xfrm flipV="1">
            <a:off x="7048500" y="535781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77239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4419600" cy="1143000"/>
          </a:xfrm>
        </p:spPr>
        <p:txBody>
          <a:bodyPr/>
          <a:lstStyle/>
          <a:p>
            <a:pPr eaLnBrk="1" hangingPunct="1"/>
            <a:r>
              <a:rPr lang="en-US" altLang="en-US"/>
              <a:t>AVL Trees</a:t>
            </a:r>
          </a:p>
        </p:txBody>
      </p:sp>
      <p:grpSp>
        <p:nvGrpSpPr>
          <p:cNvPr id="4101" name="Group 402"/>
          <p:cNvGrpSpPr>
            <a:grpSpLocks/>
          </p:cNvGrpSpPr>
          <p:nvPr/>
        </p:nvGrpSpPr>
        <p:grpSpPr bwMode="auto">
          <a:xfrm>
            <a:off x="4876800" y="3308350"/>
            <a:ext cx="2667000" cy="1873250"/>
            <a:chOff x="3072" y="2084"/>
            <a:chExt cx="1680" cy="1180"/>
          </a:xfrm>
        </p:grpSpPr>
        <p:sp>
          <p:nvSpPr>
            <p:cNvPr id="4102" name="Oval 383"/>
            <p:cNvSpPr>
              <a:spLocks noChangeArrowheads="1"/>
            </p:cNvSpPr>
            <p:nvPr/>
          </p:nvSpPr>
          <p:spPr bwMode="auto">
            <a:xfrm>
              <a:off x="3880" y="2084"/>
              <a:ext cx="201" cy="20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charset="0"/>
                  <a:sym typeface="Symbol" charset="2"/>
                </a:rPr>
                <a:t>6</a:t>
              </a:r>
            </a:p>
          </p:txBody>
        </p:sp>
        <p:cxnSp>
          <p:nvCxnSpPr>
            <p:cNvPr id="4103" name="AutoShape 384"/>
            <p:cNvCxnSpPr>
              <a:cxnSpLocks noChangeShapeType="1"/>
              <a:stCxn id="4108" idx="0"/>
              <a:endCxn id="4102" idx="5"/>
            </p:cNvCxnSpPr>
            <p:nvPr/>
          </p:nvCxnSpPr>
          <p:spPr bwMode="auto">
            <a:xfrm flipH="1" flipV="1">
              <a:off x="4052" y="2268"/>
              <a:ext cx="443" cy="11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4" name="AutoShape 385"/>
            <p:cNvCxnSpPr>
              <a:cxnSpLocks noChangeShapeType="1"/>
              <a:stCxn id="4105" idx="7"/>
              <a:endCxn id="4102" idx="3"/>
            </p:cNvCxnSpPr>
            <p:nvPr/>
          </p:nvCxnSpPr>
          <p:spPr bwMode="auto">
            <a:xfrm flipV="1">
              <a:off x="3474" y="2268"/>
              <a:ext cx="435" cy="15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5" name="Oval 386"/>
            <p:cNvSpPr>
              <a:spLocks noChangeArrowheads="1"/>
            </p:cNvSpPr>
            <p:nvPr/>
          </p:nvSpPr>
          <p:spPr bwMode="auto">
            <a:xfrm>
              <a:off x="3302" y="2396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tx2"/>
                  </a:solidFill>
                  <a:latin typeface="Times New Roman" charset="0"/>
                  <a:sym typeface="Symbol" charset="2"/>
                </a:rPr>
                <a:t>3</a:t>
              </a:r>
            </a:p>
          </p:txBody>
        </p:sp>
        <p:sp>
          <p:nvSpPr>
            <p:cNvPr id="4106" name="Rectangle 387"/>
            <p:cNvSpPr>
              <a:spLocks noChangeAspect="1" noChangeArrowheads="1"/>
            </p:cNvSpPr>
            <p:nvPr/>
          </p:nvSpPr>
          <p:spPr bwMode="auto">
            <a:xfrm>
              <a:off x="3072" y="275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cxnSp>
          <p:nvCxnSpPr>
            <p:cNvPr id="4107" name="AutoShape 388"/>
            <p:cNvCxnSpPr>
              <a:cxnSpLocks noChangeShapeType="1"/>
              <a:stCxn id="4106" idx="0"/>
              <a:endCxn id="4105" idx="3"/>
            </p:cNvCxnSpPr>
            <p:nvPr/>
          </p:nvCxnSpPr>
          <p:spPr bwMode="auto">
            <a:xfrm flipV="1">
              <a:off x="3145" y="2574"/>
              <a:ext cx="187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8" name="Oval 389"/>
            <p:cNvSpPr>
              <a:spLocks noChangeArrowheads="1"/>
            </p:cNvSpPr>
            <p:nvPr/>
          </p:nvSpPr>
          <p:spPr bwMode="auto">
            <a:xfrm>
              <a:off x="4394" y="2384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tx2"/>
                  </a:solidFill>
                  <a:latin typeface="Times New Roman" charset="0"/>
                  <a:sym typeface="Symbol" charset="2"/>
                </a:rPr>
                <a:t>8</a:t>
              </a:r>
            </a:p>
          </p:txBody>
        </p:sp>
        <p:sp>
          <p:nvSpPr>
            <p:cNvPr id="4109" name="Rectangle 390"/>
            <p:cNvSpPr>
              <a:spLocks noChangeAspect="1" noChangeArrowheads="1"/>
            </p:cNvSpPr>
            <p:nvPr/>
          </p:nvSpPr>
          <p:spPr bwMode="auto">
            <a:xfrm>
              <a:off x="4237" y="2747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110" name="Rectangle 391"/>
            <p:cNvSpPr>
              <a:spLocks noChangeAspect="1" noChangeArrowheads="1"/>
            </p:cNvSpPr>
            <p:nvPr/>
          </p:nvSpPr>
          <p:spPr bwMode="auto">
            <a:xfrm>
              <a:off x="4607" y="2747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cxnSp>
          <p:nvCxnSpPr>
            <p:cNvPr id="4111" name="AutoShape 392"/>
            <p:cNvCxnSpPr>
              <a:cxnSpLocks noChangeShapeType="1"/>
              <a:stCxn id="4110" idx="0"/>
              <a:endCxn id="4108" idx="5"/>
            </p:cNvCxnSpPr>
            <p:nvPr/>
          </p:nvCxnSpPr>
          <p:spPr bwMode="auto">
            <a:xfrm flipH="1" flipV="1">
              <a:off x="4566" y="2562"/>
              <a:ext cx="114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2" name="AutoShape 393"/>
            <p:cNvCxnSpPr>
              <a:cxnSpLocks noChangeShapeType="1"/>
              <a:stCxn id="4109" idx="0"/>
              <a:endCxn id="4108" idx="3"/>
            </p:cNvCxnSpPr>
            <p:nvPr/>
          </p:nvCxnSpPr>
          <p:spPr bwMode="auto">
            <a:xfrm flipV="1">
              <a:off x="4310" y="2562"/>
              <a:ext cx="113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3" name="Oval 394"/>
            <p:cNvSpPr>
              <a:spLocks noChangeArrowheads="1"/>
            </p:cNvSpPr>
            <p:nvPr/>
          </p:nvSpPr>
          <p:spPr bwMode="auto">
            <a:xfrm>
              <a:off x="3566" y="275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tx2"/>
                  </a:solidFill>
                  <a:latin typeface="Times New Roman" charset="0"/>
                  <a:sym typeface="Symbol" charset="2"/>
                </a:rPr>
                <a:t>4</a:t>
              </a:r>
            </a:p>
          </p:txBody>
        </p:sp>
        <p:sp>
          <p:nvSpPr>
            <p:cNvPr id="4114" name="Rectangle 395"/>
            <p:cNvSpPr>
              <a:spLocks noChangeAspect="1" noChangeArrowheads="1"/>
            </p:cNvSpPr>
            <p:nvPr/>
          </p:nvSpPr>
          <p:spPr bwMode="auto">
            <a:xfrm>
              <a:off x="3409" y="311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115" name="Rectangle 396"/>
            <p:cNvSpPr>
              <a:spLocks noChangeAspect="1" noChangeArrowheads="1"/>
            </p:cNvSpPr>
            <p:nvPr/>
          </p:nvSpPr>
          <p:spPr bwMode="auto">
            <a:xfrm>
              <a:off x="3816" y="311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cxnSp>
          <p:nvCxnSpPr>
            <p:cNvPr id="4116" name="AutoShape 397"/>
            <p:cNvCxnSpPr>
              <a:cxnSpLocks noChangeShapeType="1"/>
              <a:stCxn id="4115" idx="0"/>
              <a:endCxn id="4113" idx="5"/>
            </p:cNvCxnSpPr>
            <p:nvPr/>
          </p:nvCxnSpPr>
          <p:spPr bwMode="auto">
            <a:xfrm flipH="1" flipV="1">
              <a:off x="3738" y="2934"/>
              <a:ext cx="151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7" name="AutoShape 398"/>
            <p:cNvCxnSpPr>
              <a:cxnSpLocks noChangeShapeType="1"/>
              <a:stCxn id="4114" idx="0"/>
              <a:endCxn id="4113" idx="3"/>
            </p:cNvCxnSpPr>
            <p:nvPr/>
          </p:nvCxnSpPr>
          <p:spPr bwMode="auto">
            <a:xfrm flipV="1">
              <a:off x="3482" y="2934"/>
              <a:ext cx="113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8" name="AutoShape 399"/>
            <p:cNvCxnSpPr>
              <a:cxnSpLocks noChangeShapeType="1"/>
              <a:stCxn id="4113" idx="0"/>
              <a:endCxn id="4105" idx="5"/>
            </p:cNvCxnSpPr>
            <p:nvPr/>
          </p:nvCxnSpPr>
          <p:spPr bwMode="auto">
            <a:xfrm flipH="1" flipV="1">
              <a:off x="3474" y="2574"/>
              <a:ext cx="193" cy="17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9" name="Text Box 400"/>
            <p:cNvSpPr txBox="1">
              <a:spLocks noChangeArrowheads="1"/>
            </p:cNvSpPr>
            <p:nvPr/>
          </p:nvSpPr>
          <p:spPr bwMode="auto">
            <a:xfrm>
              <a:off x="3168" y="2180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b="1" i="1">
                  <a:solidFill>
                    <a:schemeClr val="tx2"/>
                  </a:solidFill>
                  <a:latin typeface="Times New Roman" charset="0"/>
                </a:rPr>
                <a:t>v</a:t>
              </a:r>
            </a:p>
          </p:txBody>
        </p:sp>
        <p:sp>
          <p:nvSpPr>
            <p:cNvPr id="4120" name="Text Box 401"/>
            <p:cNvSpPr txBox="1">
              <a:spLocks noChangeArrowheads="1"/>
            </p:cNvSpPr>
            <p:nvPr/>
          </p:nvSpPr>
          <p:spPr bwMode="auto">
            <a:xfrm>
              <a:off x="3696" y="2516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b="1" i="1">
                  <a:solidFill>
                    <a:schemeClr val="tx2"/>
                  </a:solidFill>
                  <a:latin typeface="Times New Roman" charset="0"/>
                </a:rPr>
                <a:t>z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6325E3-1ADE-4AF1-B368-CEC577AF2D7F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C2C47B-37D3-794F-B760-45A5C0018124}"/>
              </a:ext>
            </a:extLst>
          </p:cNvPr>
          <p:cNvSpPr/>
          <p:nvPr/>
        </p:nvSpPr>
        <p:spPr>
          <a:xfrm>
            <a:off x="495299" y="5706030"/>
            <a:ext cx="7467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Adelson-</a:t>
            </a:r>
            <a:r>
              <a:rPr lang="en-US" sz="1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Velskii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, G.; E. M. Landis (1962). “"An algorithm for the organization of information"”. Proceedings of the USSR Academy of Sciences </a:t>
            </a:r>
            <a:r>
              <a:rPr lang="en-US" sz="1400" b="1" i="1" dirty="0">
                <a:solidFill>
                  <a:srgbClr val="222222"/>
                </a:solidFill>
                <a:latin typeface="Arial" panose="020B0604020202020204" pitchFamily="34" charset="0"/>
              </a:rPr>
              <a:t>146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: 263–266.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 (Russian) English translation by Myron J. Ricci in 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Soviet Math. </a:t>
            </a:r>
            <a:r>
              <a:rPr lang="en-US" sz="1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Doklady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3:1259–1263, 1962.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64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AVL Tree Definition</a:t>
            </a:r>
            <a:endParaRPr lang="en-US" altLang="en-US">
              <a:ea typeface="Tahoma" charset="0"/>
              <a:cs typeface="Tahoma" charset="0"/>
            </a:endParaRPr>
          </a:p>
        </p:txBody>
      </p:sp>
      <p:pic>
        <p:nvPicPr>
          <p:cNvPr id="512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14" y="2286000"/>
            <a:ext cx="4038600" cy="2669322"/>
          </a:xfrm>
        </p:spPr>
      </p:pic>
      <p:sp>
        <p:nvSpPr>
          <p:cNvPr id="5125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2"/>
          </p:nvPr>
        </p:nvSpPr>
        <p:spPr>
          <a:xfrm>
            <a:off x="4267200" y="1228090"/>
            <a:ext cx="4800600" cy="523367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An AVL Tree T is a </a:t>
            </a:r>
            <a:r>
              <a:rPr lang="en-US" altLang="en-US" sz="2400" dirty="0">
                <a:solidFill>
                  <a:schemeClr val="tx2"/>
                </a:solidFill>
              </a:rPr>
              <a:t>binary search tree</a:t>
            </a:r>
            <a:r>
              <a:rPr lang="en-US" altLang="en-US" sz="2400" dirty="0"/>
              <a:t> with the following property</a:t>
            </a:r>
          </a:p>
          <a:p>
            <a:pPr lvl="1" eaLnBrk="1" hangingPunct="1"/>
            <a:r>
              <a:rPr lang="en-US" altLang="en-US" sz="2000" i="1" u="sng" dirty="0"/>
              <a:t>Height-Balance:</a:t>
            </a:r>
            <a:r>
              <a:rPr lang="en-US" altLang="en-US" sz="2000" dirty="0"/>
              <a:t> </a:t>
            </a:r>
            <a:br>
              <a:rPr lang="en-US" altLang="en-US" sz="2000" dirty="0"/>
            </a:br>
            <a:r>
              <a:rPr lang="en-US" altLang="en-US" sz="2000" dirty="0"/>
              <a:t>For every internal node v of T, the </a:t>
            </a:r>
            <a:r>
              <a:rPr lang="en-US" altLang="en-US" sz="2000" dirty="0">
                <a:solidFill>
                  <a:schemeClr val="tx2"/>
                </a:solidFill>
              </a:rPr>
              <a:t>heights of the children of v can differ by at most 1</a:t>
            </a:r>
          </a:p>
          <a:p>
            <a:pPr lvl="1" eaLnBrk="1" hangingPunct="1"/>
            <a:endParaRPr lang="en-US" altLang="en-US" sz="2000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en-US" sz="2200" dirty="0"/>
              <a:t>This tree seems to be well-balanced</a:t>
            </a:r>
          </a:p>
          <a:p>
            <a:pPr lvl="1" eaLnBrk="1" hangingPunct="1"/>
            <a:r>
              <a:rPr lang="en-US" altLang="en-US" sz="2000" dirty="0"/>
              <a:t>Height: O(log n)</a:t>
            </a:r>
          </a:p>
          <a:p>
            <a:pPr eaLnBrk="1" hangingPunct="1"/>
            <a:endParaRPr lang="en-US" altLang="en-US" sz="22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E5A1C-D5DC-D242-957B-F084EDEA66CB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72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Height of an AVL Tree (1)</a:t>
            </a:r>
          </a:p>
        </p:txBody>
      </p:sp>
      <p:sp>
        <p:nvSpPr>
          <p:cNvPr id="6149" name="Rectangle 1027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chemeClr val="tx2"/>
                </a:solidFill>
              </a:rPr>
              <a:t>Fact</a:t>
            </a:r>
            <a:r>
              <a:rPr lang="en-US" altLang="en-US" sz="2300" dirty="0"/>
              <a:t>: The </a:t>
            </a:r>
            <a:r>
              <a:rPr lang="en-US" altLang="en-US" sz="2300" dirty="0">
                <a:solidFill>
                  <a:schemeClr val="tx2"/>
                </a:solidFill>
              </a:rPr>
              <a:t>height</a:t>
            </a:r>
            <a:r>
              <a:rPr lang="en-US" altLang="en-US" sz="2300" dirty="0"/>
              <a:t> of an AVL tree storing </a:t>
            </a:r>
            <a:r>
              <a:rPr lang="en-US" altLang="en-US" sz="2300" i="1" dirty="0"/>
              <a:t>n</a:t>
            </a:r>
            <a:r>
              <a:rPr lang="en-US" altLang="en-US" sz="2300" dirty="0"/>
              <a:t> keys is </a:t>
            </a:r>
            <a:r>
              <a:rPr lang="en-US" altLang="en-US" sz="2300" i="1" dirty="0"/>
              <a:t>O(log n)</a:t>
            </a:r>
            <a:r>
              <a:rPr lang="en-US" altLang="en-US" sz="23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chemeClr val="tx2"/>
                </a:solidFill>
              </a:rPr>
              <a:t>Proof</a:t>
            </a:r>
            <a:r>
              <a:rPr lang="en-US" altLang="en-US" sz="23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i="1" dirty="0"/>
              <a:t>n(h)</a:t>
            </a:r>
            <a:r>
              <a:rPr lang="en-US" altLang="en-US" sz="2100" dirty="0"/>
              <a:t>: the minimum number of internal nodes of an AVL tree of height h.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/>
              <a:t>Easily see that </a:t>
            </a:r>
            <a:r>
              <a:rPr lang="en-US" altLang="en-US" sz="2100" i="1" dirty="0"/>
              <a:t>n(1) = 1</a:t>
            </a:r>
            <a:r>
              <a:rPr lang="en-US" altLang="en-US" sz="2100" dirty="0"/>
              <a:t> and </a:t>
            </a:r>
            <a:r>
              <a:rPr lang="en-US" altLang="en-US" sz="2100" i="1" dirty="0"/>
              <a:t>n(2) =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/>
              <a:t>For </a:t>
            </a:r>
            <a:r>
              <a:rPr lang="en-US" altLang="en-US" sz="2100" i="1" dirty="0"/>
              <a:t>h &gt; 2</a:t>
            </a:r>
            <a:r>
              <a:rPr lang="en-US" altLang="en-US" sz="2100" dirty="0"/>
              <a:t>, an AVL tree of height </a:t>
            </a:r>
            <a:r>
              <a:rPr lang="en-US" altLang="en-US" sz="2100" i="1" dirty="0"/>
              <a:t>h</a:t>
            </a:r>
            <a:r>
              <a:rPr lang="en-US" altLang="en-US" sz="2100" dirty="0"/>
              <a:t> and the minimum number of nodes contains (</a:t>
            </a:r>
            <a:r>
              <a:rPr lang="en-US" altLang="en-US" sz="2100" dirty="0" err="1"/>
              <a:t>i</a:t>
            </a:r>
            <a:r>
              <a:rPr lang="en-US" altLang="en-US" sz="2100" dirty="0"/>
              <a:t>) the root node, (ii) one AVL subtree of height </a:t>
            </a:r>
            <a:r>
              <a:rPr lang="en-US" altLang="en-US" sz="2100" i="1" dirty="0"/>
              <a:t>h-1 </a:t>
            </a:r>
            <a:r>
              <a:rPr lang="en-US" altLang="en-US" sz="2100" dirty="0"/>
              <a:t>and (iii) another AVL subtree of height </a:t>
            </a:r>
            <a:r>
              <a:rPr lang="en-US" altLang="en-US" sz="2100" i="1" dirty="0"/>
              <a:t>h-2</a:t>
            </a:r>
            <a:r>
              <a:rPr lang="en-US" altLang="en-US" sz="21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/>
              <a:t>That is, </a:t>
            </a:r>
            <a:r>
              <a:rPr lang="en-US" altLang="en-US" sz="2100" i="1" dirty="0"/>
              <a:t>n(h) = 1 + n(h-1) + n(h-2)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1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/>
              <a:t>Knowing </a:t>
            </a:r>
            <a:r>
              <a:rPr lang="en-US" altLang="en-US" sz="2300" i="1" dirty="0"/>
              <a:t>n(h-1) &gt; n(h-2)</a:t>
            </a:r>
            <a:r>
              <a:rPr lang="en-US" altLang="en-US" sz="2300" dirty="0"/>
              <a:t>, we get </a:t>
            </a:r>
            <a:r>
              <a:rPr lang="en-US" altLang="en-US" sz="2300" i="1" dirty="0"/>
              <a:t>n(h) &gt; 2n(h-2)</a:t>
            </a:r>
            <a:r>
              <a:rPr lang="en-US" altLang="en-US" sz="2300" dirty="0"/>
              <a:t>. So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000" i="1" dirty="0">
                <a:solidFill>
                  <a:schemeClr val="tx2"/>
                </a:solidFill>
              </a:rPr>
              <a:t>     n(h) &gt; 2n(h-2), n(h) &gt; 4n(h-4), n(h) &gt; 8n(n-6), … (by induction),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000" i="1" dirty="0">
                <a:solidFill>
                  <a:schemeClr val="tx2"/>
                </a:solidFill>
              </a:rPr>
              <a:t>     n(h) &gt; 2</a:t>
            </a:r>
            <a:r>
              <a:rPr lang="en-US" altLang="en-US" sz="2000" i="1" baseline="30000" dirty="0">
                <a:solidFill>
                  <a:schemeClr val="tx2"/>
                </a:solidFill>
              </a:rPr>
              <a:t>i</a:t>
            </a:r>
            <a:r>
              <a:rPr lang="en-US" altLang="en-US" sz="2000" i="1" dirty="0">
                <a:solidFill>
                  <a:schemeClr val="tx2"/>
                </a:solidFill>
              </a:rPr>
              <a:t>n(h-2i)</a:t>
            </a:r>
            <a:endParaRPr lang="en-US" altLang="en-US" sz="2000" i="1" dirty="0"/>
          </a:p>
          <a:p>
            <a:pPr eaLnBrk="1" hangingPunct="1">
              <a:lnSpc>
                <a:spcPct val="90000"/>
              </a:lnSpc>
            </a:pPr>
            <a:endParaRPr lang="en-US" altLang="en-US" sz="23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E5A1C-D5DC-D242-957B-F084EDEA66CB}" type="slidenum">
              <a:rPr lang="en-US" altLang="en-US" smtClean="0"/>
              <a:pPr/>
              <a:t>13</a:t>
            </a:fld>
            <a:endParaRPr lang="en-US" altLang="en-US"/>
          </a:p>
        </p:txBody>
      </p:sp>
      <p:grpSp>
        <p:nvGrpSpPr>
          <p:cNvPr id="6150" name="Group 1052"/>
          <p:cNvGrpSpPr>
            <a:grpSpLocks/>
          </p:cNvGrpSpPr>
          <p:nvPr/>
        </p:nvGrpSpPr>
        <p:grpSpPr bwMode="auto">
          <a:xfrm>
            <a:off x="6324600" y="4832351"/>
            <a:ext cx="2360613" cy="1371600"/>
            <a:chOff x="3984" y="144"/>
            <a:chExt cx="1487" cy="864"/>
          </a:xfrm>
        </p:grpSpPr>
        <p:sp>
          <p:nvSpPr>
            <p:cNvPr id="6151" name="Oval 1033"/>
            <p:cNvSpPr>
              <a:spLocks noChangeArrowheads="1"/>
            </p:cNvSpPr>
            <p:nvPr/>
          </p:nvSpPr>
          <p:spPr bwMode="auto">
            <a:xfrm>
              <a:off x="4545" y="254"/>
              <a:ext cx="156" cy="16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tx2"/>
                  </a:solidFill>
                  <a:latin typeface="Times New Roman" charset="0"/>
                  <a:sym typeface="Symbol" charset="2"/>
                </a:rPr>
                <a:t>3</a:t>
              </a:r>
            </a:p>
          </p:txBody>
        </p:sp>
        <p:sp>
          <p:nvSpPr>
            <p:cNvPr id="6152" name="Rectangle 1034"/>
            <p:cNvSpPr>
              <a:spLocks noChangeAspect="1" noChangeArrowheads="1"/>
            </p:cNvSpPr>
            <p:nvPr/>
          </p:nvSpPr>
          <p:spPr bwMode="auto">
            <a:xfrm>
              <a:off x="4368" y="549"/>
              <a:ext cx="112" cy="11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cxnSp>
          <p:nvCxnSpPr>
            <p:cNvPr id="6153" name="AutoShape 1035"/>
            <p:cNvCxnSpPr>
              <a:cxnSpLocks noChangeShapeType="1"/>
              <a:stCxn id="6152" idx="0"/>
              <a:endCxn id="6151" idx="3"/>
            </p:cNvCxnSpPr>
            <p:nvPr/>
          </p:nvCxnSpPr>
          <p:spPr bwMode="auto">
            <a:xfrm flipV="1">
              <a:off x="4424" y="399"/>
              <a:ext cx="145" cy="1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4" name="Oval 1041"/>
            <p:cNvSpPr>
              <a:spLocks noChangeArrowheads="1"/>
            </p:cNvSpPr>
            <p:nvPr/>
          </p:nvSpPr>
          <p:spPr bwMode="auto">
            <a:xfrm>
              <a:off x="4749" y="547"/>
              <a:ext cx="155" cy="16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tx2"/>
                  </a:solidFill>
                  <a:latin typeface="Times New Roman" charset="0"/>
                  <a:sym typeface="Symbol" charset="2"/>
                </a:rPr>
                <a:t>4</a:t>
              </a:r>
            </a:p>
          </p:txBody>
        </p:sp>
        <p:sp>
          <p:nvSpPr>
            <p:cNvPr id="6155" name="Rectangle 1042"/>
            <p:cNvSpPr>
              <a:spLocks noChangeAspect="1" noChangeArrowheads="1"/>
            </p:cNvSpPr>
            <p:nvPr/>
          </p:nvSpPr>
          <p:spPr bwMode="auto">
            <a:xfrm>
              <a:off x="4628" y="842"/>
              <a:ext cx="112" cy="11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6156" name="Rectangle 1043"/>
            <p:cNvSpPr>
              <a:spLocks noChangeAspect="1" noChangeArrowheads="1"/>
            </p:cNvSpPr>
            <p:nvPr/>
          </p:nvSpPr>
          <p:spPr bwMode="auto">
            <a:xfrm>
              <a:off x="4942" y="842"/>
              <a:ext cx="112" cy="11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cxnSp>
          <p:nvCxnSpPr>
            <p:cNvPr id="6157" name="AutoShape 1044"/>
            <p:cNvCxnSpPr>
              <a:cxnSpLocks noChangeShapeType="1"/>
              <a:stCxn id="6156" idx="0"/>
              <a:endCxn id="6154" idx="5"/>
            </p:cNvCxnSpPr>
            <p:nvPr/>
          </p:nvCxnSpPr>
          <p:spPr bwMode="auto">
            <a:xfrm flipH="1" flipV="1">
              <a:off x="4882" y="692"/>
              <a:ext cx="116" cy="1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8" name="AutoShape 1045"/>
            <p:cNvCxnSpPr>
              <a:cxnSpLocks noChangeShapeType="1"/>
              <a:stCxn id="6155" idx="0"/>
              <a:endCxn id="6154" idx="3"/>
            </p:cNvCxnSpPr>
            <p:nvPr/>
          </p:nvCxnSpPr>
          <p:spPr bwMode="auto">
            <a:xfrm flipV="1">
              <a:off x="4684" y="692"/>
              <a:ext cx="87" cy="1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9" name="AutoShape 1046"/>
            <p:cNvCxnSpPr>
              <a:cxnSpLocks noChangeShapeType="1"/>
              <a:stCxn id="6154" idx="0"/>
              <a:endCxn id="6151" idx="5"/>
            </p:cNvCxnSpPr>
            <p:nvPr/>
          </p:nvCxnSpPr>
          <p:spPr bwMode="auto">
            <a:xfrm flipH="1" flipV="1">
              <a:off x="4678" y="399"/>
              <a:ext cx="149" cy="143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0" name="Text Box 1048"/>
            <p:cNvSpPr txBox="1">
              <a:spLocks noChangeArrowheads="1"/>
            </p:cNvSpPr>
            <p:nvPr/>
          </p:nvSpPr>
          <p:spPr bwMode="auto">
            <a:xfrm>
              <a:off x="4944" y="480"/>
              <a:ext cx="5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chemeClr val="tx2"/>
                  </a:solidFill>
                </a:rPr>
                <a:t>n(1)</a:t>
              </a:r>
              <a:endParaRPr lang="en-US" altLang="en-US" sz="1600" b="1" i="1">
                <a:solidFill>
                  <a:schemeClr val="tx2"/>
                </a:solidFill>
              </a:endParaRPr>
            </a:p>
          </p:txBody>
        </p:sp>
        <p:sp>
          <p:nvSpPr>
            <p:cNvPr id="6161" name="Text Box 1049"/>
            <p:cNvSpPr txBox="1">
              <a:spLocks noChangeArrowheads="1"/>
            </p:cNvSpPr>
            <p:nvPr/>
          </p:nvSpPr>
          <p:spPr bwMode="auto">
            <a:xfrm>
              <a:off x="4033" y="192"/>
              <a:ext cx="5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600" b="1"/>
                <a:t>n(2)</a:t>
              </a:r>
              <a:endParaRPr lang="en-US" altLang="en-US" sz="1600" b="1" i="1"/>
            </a:p>
          </p:txBody>
        </p:sp>
        <p:sp>
          <p:nvSpPr>
            <p:cNvPr id="6162" name="AutoShape 1050"/>
            <p:cNvSpPr>
              <a:spLocks noChangeArrowheads="1"/>
            </p:cNvSpPr>
            <p:nvPr/>
          </p:nvSpPr>
          <p:spPr bwMode="auto">
            <a:xfrm>
              <a:off x="4416" y="432"/>
              <a:ext cx="768" cy="52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63" name="AutoShape 1051"/>
            <p:cNvSpPr>
              <a:spLocks noChangeArrowheads="1"/>
            </p:cNvSpPr>
            <p:nvPr/>
          </p:nvSpPr>
          <p:spPr bwMode="auto">
            <a:xfrm>
              <a:off x="3984" y="144"/>
              <a:ext cx="1296" cy="86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04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Height of an AVL Tree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Rectangle 1027" descr="Rectangle: Click to edit Master text styles&#13;&#10;Second level&#13;&#10;Third level&#13;&#10;Fourth level&#13;&#10;Fifth level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000" i="1" dirty="0">
                    <a:solidFill>
                      <a:schemeClr val="tx2"/>
                    </a:solidFill>
                  </a:rPr>
                  <a:t>n(h) &gt; 2n(h-2), n(h) &gt; 4n(h-4), n(h) &gt; 8n(n-6), … (by induction),</a:t>
                </a:r>
              </a:p>
              <a:p>
                <a:pPr lvl="1" eaLnBrk="1" hangingPunct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000" i="1" dirty="0">
                    <a:solidFill>
                      <a:schemeClr val="tx2"/>
                    </a:solidFill>
                  </a:rPr>
                  <a:t>     n(h) &gt; 2</a:t>
                </a:r>
                <a:r>
                  <a:rPr lang="en-US" altLang="en-US" sz="2000" i="1" baseline="30000" dirty="0">
                    <a:solidFill>
                      <a:schemeClr val="tx2"/>
                    </a:solidFill>
                  </a:rPr>
                  <a:t>i</a:t>
                </a:r>
                <a:r>
                  <a:rPr lang="en-US" altLang="en-US" sz="2000" i="1" dirty="0">
                    <a:solidFill>
                      <a:schemeClr val="tx2"/>
                    </a:solidFill>
                  </a:rPr>
                  <a:t>n(h-2i) (for any integer </a:t>
                </a:r>
                <a:r>
                  <a:rPr lang="en-US" altLang="en-US" sz="2000" i="1" dirty="0" err="1">
                    <a:solidFill>
                      <a:schemeClr val="tx2"/>
                    </a:solidFill>
                  </a:rPr>
                  <a:t>i</a:t>
                </a:r>
                <a:r>
                  <a:rPr lang="en-US" altLang="en-US" sz="2000" i="1" dirty="0">
                    <a:solidFill>
                      <a:schemeClr val="tx2"/>
                    </a:solidFill>
                  </a:rPr>
                  <a:t>, such that h-2i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2"/>
                        </a:solidFill>
                        <a:latin typeface="Cambria Math" charset="0"/>
                      </a:rPr>
                      <m:t>≥</m:t>
                    </m:r>
                  </m:oMath>
                </a14:m>
                <a:r>
                  <a:rPr lang="en-US" altLang="en-US" sz="2000" i="1" dirty="0">
                    <a:solidFill>
                      <a:schemeClr val="tx2"/>
                    </a:solidFill>
                  </a:rPr>
                  <a:t> 1)</a:t>
                </a:r>
                <a:endParaRPr lang="en-US" altLang="en-US" sz="2000" i="1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300" dirty="0"/>
                  <a:t>We pick </a:t>
                </a:r>
                <a:r>
                  <a:rPr lang="en-US" altLang="en-US" sz="2300" i="1" dirty="0" err="1"/>
                  <a:t>i</a:t>
                </a:r>
                <a:r>
                  <a:rPr lang="en-US" altLang="en-US" sz="2300" dirty="0"/>
                  <a:t> so that </a:t>
                </a:r>
                <a:r>
                  <a:rPr lang="en-US" altLang="en-US" sz="2300" i="1" dirty="0"/>
                  <a:t>h-2i = 1</a:t>
                </a:r>
                <a:r>
                  <a:rPr lang="en-US" altLang="en-US" sz="2300" dirty="0"/>
                  <a:t> or </a:t>
                </a:r>
                <a:r>
                  <a:rPr lang="en-US" altLang="en-US" sz="2300" i="1" dirty="0"/>
                  <a:t>2</a:t>
                </a:r>
                <a:r>
                  <a:rPr lang="en-US" altLang="en-US" sz="2300" dirty="0"/>
                  <a:t> (base case)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en-US" sz="2100" dirty="0"/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en-US" sz="21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300" dirty="0"/>
                  <a:t>Then, we have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300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300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300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3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300" dirty="0"/>
                  <a:t>Taking logarithms: </a:t>
                </a:r>
                <a:r>
                  <a:rPr lang="en-US" altLang="en-US" sz="2300" i="1" dirty="0"/>
                  <a:t>h &lt; 2log n(h) +2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300" dirty="0"/>
                  <a:t>Thus, the height of an AVL tree is </a:t>
                </a:r>
                <a:r>
                  <a:rPr lang="en-US" altLang="en-US" sz="2300" i="1" dirty="0"/>
                  <a:t>O(log n)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300" dirty="0"/>
              </a:p>
            </p:txBody>
          </p:sp>
        </mc:Choice>
        <mc:Fallback xmlns="">
          <p:sp>
            <p:nvSpPr>
              <p:cNvPr id="6149" name="Rectangle 1027" descr="Rectangle: Click to edit Master text styles&#13;&#10;Second level&#13;&#10;Third level&#13;&#10;Fourth level&#13;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E5A1C-D5DC-D242-957B-F084EDEA66CB}" type="slidenum">
              <a:rPr lang="en-US" altLang="en-US" smtClean="0"/>
              <a:pPr/>
              <a:t>14</a:t>
            </a:fld>
            <a:endParaRPr lang="en-US" altLang="en-US"/>
          </a:p>
        </p:txBody>
      </p:sp>
      <p:grpSp>
        <p:nvGrpSpPr>
          <p:cNvPr id="6150" name="Group 1052"/>
          <p:cNvGrpSpPr>
            <a:grpSpLocks/>
          </p:cNvGrpSpPr>
          <p:nvPr/>
        </p:nvGrpSpPr>
        <p:grpSpPr bwMode="auto">
          <a:xfrm>
            <a:off x="6324600" y="4832351"/>
            <a:ext cx="2360613" cy="1371600"/>
            <a:chOff x="3984" y="144"/>
            <a:chExt cx="1487" cy="864"/>
          </a:xfrm>
        </p:grpSpPr>
        <p:sp>
          <p:nvSpPr>
            <p:cNvPr id="6151" name="Oval 1033"/>
            <p:cNvSpPr>
              <a:spLocks noChangeArrowheads="1"/>
            </p:cNvSpPr>
            <p:nvPr/>
          </p:nvSpPr>
          <p:spPr bwMode="auto">
            <a:xfrm>
              <a:off x="4545" y="254"/>
              <a:ext cx="156" cy="16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tx2"/>
                  </a:solidFill>
                  <a:latin typeface="Times New Roman" charset="0"/>
                  <a:sym typeface="Symbol" charset="2"/>
                </a:rPr>
                <a:t>3</a:t>
              </a:r>
            </a:p>
          </p:txBody>
        </p:sp>
        <p:sp>
          <p:nvSpPr>
            <p:cNvPr id="6152" name="Rectangle 1034"/>
            <p:cNvSpPr>
              <a:spLocks noChangeAspect="1" noChangeArrowheads="1"/>
            </p:cNvSpPr>
            <p:nvPr/>
          </p:nvSpPr>
          <p:spPr bwMode="auto">
            <a:xfrm>
              <a:off x="4368" y="549"/>
              <a:ext cx="112" cy="11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cxnSp>
          <p:nvCxnSpPr>
            <p:cNvPr id="6153" name="AutoShape 1035"/>
            <p:cNvCxnSpPr>
              <a:cxnSpLocks noChangeShapeType="1"/>
              <a:stCxn id="6152" idx="0"/>
              <a:endCxn id="6151" idx="3"/>
            </p:cNvCxnSpPr>
            <p:nvPr/>
          </p:nvCxnSpPr>
          <p:spPr bwMode="auto">
            <a:xfrm flipV="1">
              <a:off x="4424" y="399"/>
              <a:ext cx="145" cy="1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4" name="Oval 1041"/>
            <p:cNvSpPr>
              <a:spLocks noChangeArrowheads="1"/>
            </p:cNvSpPr>
            <p:nvPr/>
          </p:nvSpPr>
          <p:spPr bwMode="auto">
            <a:xfrm>
              <a:off x="4749" y="547"/>
              <a:ext cx="155" cy="16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tx2"/>
                  </a:solidFill>
                  <a:latin typeface="Times New Roman" charset="0"/>
                  <a:sym typeface="Symbol" charset="2"/>
                </a:rPr>
                <a:t>4</a:t>
              </a:r>
            </a:p>
          </p:txBody>
        </p:sp>
        <p:sp>
          <p:nvSpPr>
            <p:cNvPr id="6155" name="Rectangle 1042"/>
            <p:cNvSpPr>
              <a:spLocks noChangeAspect="1" noChangeArrowheads="1"/>
            </p:cNvSpPr>
            <p:nvPr/>
          </p:nvSpPr>
          <p:spPr bwMode="auto">
            <a:xfrm>
              <a:off x="4628" y="842"/>
              <a:ext cx="112" cy="11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6156" name="Rectangle 1043"/>
            <p:cNvSpPr>
              <a:spLocks noChangeAspect="1" noChangeArrowheads="1"/>
            </p:cNvSpPr>
            <p:nvPr/>
          </p:nvSpPr>
          <p:spPr bwMode="auto">
            <a:xfrm>
              <a:off x="4942" y="842"/>
              <a:ext cx="112" cy="11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cxnSp>
          <p:nvCxnSpPr>
            <p:cNvPr id="6157" name="AutoShape 1044"/>
            <p:cNvCxnSpPr>
              <a:cxnSpLocks noChangeShapeType="1"/>
              <a:stCxn id="6156" idx="0"/>
              <a:endCxn id="6154" idx="5"/>
            </p:cNvCxnSpPr>
            <p:nvPr/>
          </p:nvCxnSpPr>
          <p:spPr bwMode="auto">
            <a:xfrm flipH="1" flipV="1">
              <a:off x="4882" y="692"/>
              <a:ext cx="116" cy="1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8" name="AutoShape 1045"/>
            <p:cNvCxnSpPr>
              <a:cxnSpLocks noChangeShapeType="1"/>
              <a:stCxn id="6155" idx="0"/>
              <a:endCxn id="6154" idx="3"/>
            </p:cNvCxnSpPr>
            <p:nvPr/>
          </p:nvCxnSpPr>
          <p:spPr bwMode="auto">
            <a:xfrm flipV="1">
              <a:off x="4684" y="692"/>
              <a:ext cx="87" cy="1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9" name="AutoShape 1046"/>
            <p:cNvCxnSpPr>
              <a:cxnSpLocks noChangeShapeType="1"/>
              <a:stCxn id="6154" idx="0"/>
              <a:endCxn id="6151" idx="5"/>
            </p:cNvCxnSpPr>
            <p:nvPr/>
          </p:nvCxnSpPr>
          <p:spPr bwMode="auto">
            <a:xfrm flipH="1" flipV="1">
              <a:off x="4678" y="399"/>
              <a:ext cx="149" cy="143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0" name="Text Box 1048"/>
            <p:cNvSpPr txBox="1">
              <a:spLocks noChangeArrowheads="1"/>
            </p:cNvSpPr>
            <p:nvPr/>
          </p:nvSpPr>
          <p:spPr bwMode="auto">
            <a:xfrm>
              <a:off x="4944" y="480"/>
              <a:ext cx="5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chemeClr val="tx2"/>
                  </a:solidFill>
                </a:rPr>
                <a:t>n(1)</a:t>
              </a:r>
              <a:endParaRPr lang="en-US" altLang="en-US" sz="1600" b="1" i="1">
                <a:solidFill>
                  <a:schemeClr val="tx2"/>
                </a:solidFill>
              </a:endParaRPr>
            </a:p>
          </p:txBody>
        </p:sp>
        <p:sp>
          <p:nvSpPr>
            <p:cNvPr id="6161" name="Text Box 1049"/>
            <p:cNvSpPr txBox="1">
              <a:spLocks noChangeArrowheads="1"/>
            </p:cNvSpPr>
            <p:nvPr/>
          </p:nvSpPr>
          <p:spPr bwMode="auto">
            <a:xfrm>
              <a:off x="4033" y="192"/>
              <a:ext cx="5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600" b="1"/>
                <a:t>n(2)</a:t>
              </a:r>
              <a:endParaRPr lang="en-US" altLang="en-US" sz="1600" b="1" i="1"/>
            </a:p>
          </p:txBody>
        </p:sp>
        <p:sp>
          <p:nvSpPr>
            <p:cNvPr id="6162" name="AutoShape 1050"/>
            <p:cNvSpPr>
              <a:spLocks noChangeArrowheads="1"/>
            </p:cNvSpPr>
            <p:nvPr/>
          </p:nvSpPr>
          <p:spPr bwMode="auto">
            <a:xfrm>
              <a:off x="4416" y="432"/>
              <a:ext cx="768" cy="52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63" name="AutoShape 1051"/>
            <p:cNvSpPr>
              <a:spLocks noChangeArrowheads="1"/>
            </p:cNvSpPr>
            <p:nvPr/>
          </p:nvSpPr>
          <p:spPr bwMode="auto">
            <a:xfrm>
              <a:off x="3984" y="144"/>
              <a:ext cx="1296" cy="86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2209800"/>
            <a:ext cx="1295400" cy="842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799" y="3015976"/>
            <a:ext cx="3759583" cy="155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76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</a:t>
            </a:r>
          </a:p>
        </p:txBody>
      </p:sp>
      <p:sp>
        <p:nvSpPr>
          <p:cNvPr id="7173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Insertion is as in a binary search tree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Always done by expanding an external node.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Example of insertion 54. What’s the problem?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  <p:grpSp>
        <p:nvGrpSpPr>
          <p:cNvPr id="7174" name="Group 4"/>
          <p:cNvGrpSpPr>
            <a:grpSpLocks/>
          </p:cNvGrpSpPr>
          <p:nvPr/>
        </p:nvGrpSpPr>
        <p:grpSpPr bwMode="auto">
          <a:xfrm>
            <a:off x="4870450" y="2709446"/>
            <a:ext cx="2743200" cy="3429000"/>
            <a:chOff x="3696" y="1200"/>
            <a:chExt cx="1728" cy="2160"/>
          </a:xfrm>
        </p:grpSpPr>
        <p:sp>
          <p:nvSpPr>
            <p:cNvPr id="7219" name="Oval 5"/>
            <p:cNvSpPr>
              <a:spLocks noChangeArrowheads="1"/>
            </p:cNvSpPr>
            <p:nvPr/>
          </p:nvSpPr>
          <p:spPr bwMode="auto">
            <a:xfrm>
              <a:off x="4252" y="120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charset="0"/>
                </a:rPr>
                <a:t>44</a:t>
              </a:r>
            </a:p>
          </p:txBody>
        </p:sp>
        <p:sp>
          <p:nvSpPr>
            <p:cNvPr id="7220" name="Oval 6"/>
            <p:cNvSpPr>
              <a:spLocks noChangeArrowheads="1"/>
            </p:cNvSpPr>
            <p:nvPr/>
          </p:nvSpPr>
          <p:spPr bwMode="auto">
            <a:xfrm>
              <a:off x="3748" y="158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charset="0"/>
                </a:rPr>
                <a:t>17</a:t>
              </a:r>
            </a:p>
          </p:txBody>
        </p:sp>
        <p:sp>
          <p:nvSpPr>
            <p:cNvPr id="7221" name="Oval 7"/>
            <p:cNvSpPr>
              <a:spLocks noChangeArrowheads="1"/>
            </p:cNvSpPr>
            <p:nvPr/>
          </p:nvSpPr>
          <p:spPr bwMode="auto">
            <a:xfrm>
              <a:off x="4792" y="158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charset="0"/>
                </a:rPr>
                <a:t>78</a:t>
              </a:r>
            </a:p>
          </p:txBody>
        </p:sp>
        <p:sp>
          <p:nvSpPr>
            <p:cNvPr id="7222" name="Oval 8"/>
            <p:cNvSpPr>
              <a:spLocks noChangeArrowheads="1"/>
            </p:cNvSpPr>
            <p:nvPr/>
          </p:nvSpPr>
          <p:spPr bwMode="auto">
            <a:xfrm>
              <a:off x="3880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charset="0"/>
                </a:rPr>
                <a:t>32</a:t>
              </a:r>
            </a:p>
          </p:txBody>
        </p:sp>
        <p:sp>
          <p:nvSpPr>
            <p:cNvPr id="7223" name="Oval 9"/>
            <p:cNvSpPr>
              <a:spLocks noChangeArrowheads="1"/>
            </p:cNvSpPr>
            <p:nvPr/>
          </p:nvSpPr>
          <p:spPr bwMode="auto">
            <a:xfrm>
              <a:off x="4492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charset="0"/>
                </a:rPr>
                <a:t>50</a:t>
              </a:r>
            </a:p>
          </p:txBody>
        </p:sp>
        <p:sp>
          <p:nvSpPr>
            <p:cNvPr id="7224" name="Oval 10"/>
            <p:cNvSpPr>
              <a:spLocks noChangeArrowheads="1"/>
            </p:cNvSpPr>
            <p:nvPr/>
          </p:nvSpPr>
          <p:spPr bwMode="auto">
            <a:xfrm>
              <a:off x="5128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charset="0"/>
                </a:rPr>
                <a:t>88</a:t>
              </a:r>
            </a:p>
          </p:txBody>
        </p:sp>
        <p:sp>
          <p:nvSpPr>
            <p:cNvPr id="7225" name="Oval 11"/>
            <p:cNvSpPr>
              <a:spLocks noChangeArrowheads="1"/>
            </p:cNvSpPr>
            <p:nvPr/>
          </p:nvSpPr>
          <p:spPr bwMode="auto">
            <a:xfrm>
              <a:off x="4270" y="244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charset="0"/>
                </a:rPr>
                <a:t>48</a:t>
              </a:r>
            </a:p>
          </p:txBody>
        </p:sp>
        <p:sp>
          <p:nvSpPr>
            <p:cNvPr id="7226" name="Oval 12"/>
            <p:cNvSpPr>
              <a:spLocks noChangeArrowheads="1"/>
            </p:cNvSpPr>
            <p:nvPr/>
          </p:nvSpPr>
          <p:spPr bwMode="auto">
            <a:xfrm>
              <a:off x="4744" y="244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charset="0"/>
                </a:rPr>
                <a:t>62</a:t>
              </a:r>
            </a:p>
          </p:txBody>
        </p:sp>
        <p:sp>
          <p:nvSpPr>
            <p:cNvPr id="7227" name="Rectangle 13"/>
            <p:cNvSpPr>
              <a:spLocks noChangeArrowheads="1"/>
            </p:cNvSpPr>
            <p:nvPr/>
          </p:nvSpPr>
          <p:spPr bwMode="auto">
            <a:xfrm>
              <a:off x="3696" y="197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28" name="Rectangle 14"/>
            <p:cNvSpPr>
              <a:spLocks noChangeArrowheads="1"/>
            </p:cNvSpPr>
            <p:nvPr/>
          </p:nvSpPr>
          <p:spPr bwMode="auto">
            <a:xfrm>
              <a:off x="3888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29" name="Rectangle 15"/>
            <p:cNvSpPr>
              <a:spLocks noChangeArrowheads="1"/>
            </p:cNvSpPr>
            <p:nvPr/>
          </p:nvSpPr>
          <p:spPr bwMode="auto">
            <a:xfrm>
              <a:off x="4080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30" name="Rectangle 16"/>
            <p:cNvSpPr>
              <a:spLocks noChangeArrowheads="1"/>
            </p:cNvSpPr>
            <p:nvPr/>
          </p:nvSpPr>
          <p:spPr bwMode="auto">
            <a:xfrm>
              <a:off x="4272" y="284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31" name="Rectangle 17"/>
            <p:cNvSpPr>
              <a:spLocks noChangeArrowheads="1"/>
            </p:cNvSpPr>
            <p:nvPr/>
          </p:nvSpPr>
          <p:spPr bwMode="auto">
            <a:xfrm>
              <a:off x="4464" y="284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32" name="Rectangle 18"/>
            <p:cNvSpPr>
              <a:spLocks noChangeArrowheads="1"/>
            </p:cNvSpPr>
            <p:nvPr/>
          </p:nvSpPr>
          <p:spPr bwMode="auto">
            <a:xfrm>
              <a:off x="4944" y="284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33" name="Rectangle 19"/>
            <p:cNvSpPr>
              <a:spLocks noChangeArrowheads="1"/>
            </p:cNvSpPr>
            <p:nvPr/>
          </p:nvSpPr>
          <p:spPr bwMode="auto">
            <a:xfrm>
              <a:off x="5136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34" name="Rectangle 20"/>
            <p:cNvSpPr>
              <a:spLocks noChangeArrowheads="1"/>
            </p:cNvSpPr>
            <p:nvPr/>
          </p:nvSpPr>
          <p:spPr bwMode="auto">
            <a:xfrm>
              <a:off x="5328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7235" name="AutoShape 21"/>
            <p:cNvCxnSpPr>
              <a:cxnSpLocks noChangeShapeType="1"/>
              <a:stCxn id="7219" idx="4"/>
              <a:endCxn id="7220" idx="0"/>
            </p:cNvCxnSpPr>
            <p:nvPr/>
          </p:nvCxnSpPr>
          <p:spPr bwMode="auto">
            <a:xfrm flipH="1">
              <a:off x="3889" y="1454"/>
              <a:ext cx="504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36" name="AutoShape 22"/>
            <p:cNvCxnSpPr>
              <a:cxnSpLocks noChangeShapeType="1"/>
              <a:stCxn id="7220" idx="4"/>
              <a:endCxn id="7227" idx="0"/>
            </p:cNvCxnSpPr>
            <p:nvPr/>
          </p:nvCxnSpPr>
          <p:spPr bwMode="auto">
            <a:xfrm flipH="1">
              <a:off x="3744" y="1838"/>
              <a:ext cx="14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37" name="AutoShape 23"/>
            <p:cNvCxnSpPr>
              <a:cxnSpLocks noChangeShapeType="1"/>
              <a:stCxn id="7220" idx="4"/>
              <a:endCxn id="7222" idx="0"/>
            </p:cNvCxnSpPr>
            <p:nvPr/>
          </p:nvCxnSpPr>
          <p:spPr bwMode="auto">
            <a:xfrm>
              <a:off x="3889" y="1838"/>
              <a:ext cx="13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38" name="AutoShape 24"/>
            <p:cNvCxnSpPr>
              <a:cxnSpLocks noChangeShapeType="1"/>
              <a:stCxn id="7219" idx="4"/>
              <a:endCxn id="7221" idx="0"/>
            </p:cNvCxnSpPr>
            <p:nvPr/>
          </p:nvCxnSpPr>
          <p:spPr bwMode="auto">
            <a:xfrm>
              <a:off x="4393" y="1454"/>
              <a:ext cx="540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39" name="AutoShape 25"/>
            <p:cNvCxnSpPr>
              <a:cxnSpLocks noChangeShapeType="1"/>
              <a:stCxn id="7221" idx="4"/>
              <a:endCxn id="7223" idx="0"/>
            </p:cNvCxnSpPr>
            <p:nvPr/>
          </p:nvCxnSpPr>
          <p:spPr bwMode="auto">
            <a:xfrm flipH="1">
              <a:off x="4633" y="1838"/>
              <a:ext cx="300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40" name="AutoShape 26"/>
            <p:cNvCxnSpPr>
              <a:cxnSpLocks noChangeShapeType="1"/>
              <a:stCxn id="7221" idx="4"/>
              <a:endCxn id="7224" idx="0"/>
            </p:cNvCxnSpPr>
            <p:nvPr/>
          </p:nvCxnSpPr>
          <p:spPr bwMode="auto">
            <a:xfrm>
              <a:off x="4933" y="1838"/>
              <a:ext cx="336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41" name="AutoShape 27"/>
            <p:cNvCxnSpPr>
              <a:cxnSpLocks noChangeShapeType="1"/>
              <a:stCxn id="7223" idx="4"/>
              <a:endCxn id="7225" idx="0"/>
            </p:cNvCxnSpPr>
            <p:nvPr/>
          </p:nvCxnSpPr>
          <p:spPr bwMode="auto">
            <a:xfrm flipH="1">
              <a:off x="4411" y="2270"/>
              <a:ext cx="22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42" name="AutoShape 28"/>
            <p:cNvCxnSpPr>
              <a:cxnSpLocks noChangeShapeType="1"/>
              <a:stCxn id="7222" idx="4"/>
              <a:endCxn id="7228" idx="0"/>
            </p:cNvCxnSpPr>
            <p:nvPr/>
          </p:nvCxnSpPr>
          <p:spPr bwMode="auto">
            <a:xfrm flipH="1">
              <a:off x="3936" y="2270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43" name="AutoShape 29"/>
            <p:cNvCxnSpPr>
              <a:cxnSpLocks noChangeShapeType="1"/>
              <a:stCxn id="7222" idx="4"/>
              <a:endCxn id="7229" idx="0"/>
            </p:cNvCxnSpPr>
            <p:nvPr/>
          </p:nvCxnSpPr>
          <p:spPr bwMode="auto">
            <a:xfrm>
              <a:off x="4021" y="2270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44" name="AutoShape 30"/>
            <p:cNvCxnSpPr>
              <a:cxnSpLocks noChangeShapeType="1"/>
              <a:stCxn id="7225" idx="4"/>
              <a:endCxn id="7230" idx="0"/>
            </p:cNvCxnSpPr>
            <p:nvPr/>
          </p:nvCxnSpPr>
          <p:spPr bwMode="auto">
            <a:xfrm flipH="1">
              <a:off x="4320" y="2702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45" name="AutoShape 31"/>
            <p:cNvCxnSpPr>
              <a:cxnSpLocks noChangeShapeType="1"/>
              <a:stCxn id="7225" idx="4"/>
              <a:endCxn id="7231" idx="0"/>
            </p:cNvCxnSpPr>
            <p:nvPr/>
          </p:nvCxnSpPr>
          <p:spPr bwMode="auto">
            <a:xfrm>
              <a:off x="4411" y="2702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46" name="AutoShape 32"/>
            <p:cNvCxnSpPr>
              <a:cxnSpLocks noChangeShapeType="1"/>
              <a:stCxn id="7226" idx="4"/>
              <a:endCxn id="7251" idx="0"/>
            </p:cNvCxnSpPr>
            <p:nvPr/>
          </p:nvCxnSpPr>
          <p:spPr bwMode="auto">
            <a:xfrm flipH="1">
              <a:off x="4757" y="2702"/>
              <a:ext cx="128" cy="17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47" name="AutoShape 33"/>
            <p:cNvCxnSpPr>
              <a:cxnSpLocks noChangeShapeType="1"/>
              <a:stCxn id="7226" idx="4"/>
              <a:endCxn id="7232" idx="0"/>
            </p:cNvCxnSpPr>
            <p:nvPr/>
          </p:nvCxnSpPr>
          <p:spPr bwMode="auto">
            <a:xfrm>
              <a:off x="4885" y="270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48" name="AutoShape 34"/>
            <p:cNvCxnSpPr>
              <a:cxnSpLocks noChangeShapeType="1"/>
              <a:stCxn id="7223" idx="4"/>
              <a:endCxn id="7226" idx="0"/>
            </p:cNvCxnSpPr>
            <p:nvPr/>
          </p:nvCxnSpPr>
          <p:spPr bwMode="auto">
            <a:xfrm>
              <a:off x="4633" y="2270"/>
              <a:ext cx="25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49" name="AutoShape 35"/>
            <p:cNvCxnSpPr>
              <a:cxnSpLocks noChangeShapeType="1"/>
              <a:stCxn id="7224" idx="4"/>
              <a:endCxn id="7233" idx="0"/>
            </p:cNvCxnSpPr>
            <p:nvPr/>
          </p:nvCxnSpPr>
          <p:spPr bwMode="auto">
            <a:xfrm flipH="1">
              <a:off x="5184" y="2270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0" name="AutoShape 36"/>
            <p:cNvCxnSpPr>
              <a:cxnSpLocks noChangeShapeType="1"/>
              <a:stCxn id="7224" idx="4"/>
              <a:endCxn id="7234" idx="0"/>
            </p:cNvCxnSpPr>
            <p:nvPr/>
          </p:nvCxnSpPr>
          <p:spPr bwMode="auto">
            <a:xfrm>
              <a:off x="5269" y="2270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51" name="Oval 37"/>
            <p:cNvSpPr>
              <a:spLocks noChangeArrowheads="1"/>
            </p:cNvSpPr>
            <p:nvPr/>
          </p:nvSpPr>
          <p:spPr bwMode="auto">
            <a:xfrm>
              <a:off x="4616" y="2872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charset="0"/>
                </a:rPr>
                <a:t>54</a:t>
              </a:r>
            </a:p>
          </p:txBody>
        </p:sp>
        <p:sp>
          <p:nvSpPr>
            <p:cNvPr id="7252" name="Rectangle 38"/>
            <p:cNvSpPr>
              <a:spLocks noChangeArrowheads="1"/>
            </p:cNvSpPr>
            <p:nvPr/>
          </p:nvSpPr>
          <p:spPr bwMode="auto">
            <a:xfrm>
              <a:off x="4618" y="32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53" name="Rectangle 39"/>
            <p:cNvSpPr>
              <a:spLocks noChangeArrowheads="1"/>
            </p:cNvSpPr>
            <p:nvPr/>
          </p:nvSpPr>
          <p:spPr bwMode="auto">
            <a:xfrm>
              <a:off x="4810" y="32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7254" name="AutoShape 40"/>
            <p:cNvCxnSpPr>
              <a:cxnSpLocks noChangeShapeType="1"/>
              <a:stCxn id="7251" idx="4"/>
              <a:endCxn id="7252" idx="0"/>
            </p:cNvCxnSpPr>
            <p:nvPr/>
          </p:nvCxnSpPr>
          <p:spPr bwMode="auto">
            <a:xfrm flipH="1">
              <a:off x="4666" y="3126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5" name="AutoShape 41"/>
            <p:cNvCxnSpPr>
              <a:cxnSpLocks noChangeShapeType="1"/>
              <a:stCxn id="7251" idx="4"/>
              <a:endCxn id="7253" idx="0"/>
            </p:cNvCxnSpPr>
            <p:nvPr/>
          </p:nvCxnSpPr>
          <p:spPr bwMode="auto">
            <a:xfrm>
              <a:off x="4757" y="3126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83" name="Group 88"/>
          <p:cNvGrpSpPr>
            <a:grpSpLocks/>
          </p:cNvGrpSpPr>
          <p:nvPr/>
        </p:nvGrpSpPr>
        <p:grpSpPr bwMode="auto">
          <a:xfrm>
            <a:off x="609600" y="2709446"/>
            <a:ext cx="2743200" cy="2755900"/>
            <a:chOff x="3840" y="1882"/>
            <a:chExt cx="1728" cy="1736"/>
          </a:xfrm>
        </p:grpSpPr>
        <p:sp>
          <p:nvSpPr>
            <p:cNvPr id="7186" name="Oval 89"/>
            <p:cNvSpPr>
              <a:spLocks noChangeArrowheads="1"/>
            </p:cNvSpPr>
            <p:nvPr/>
          </p:nvSpPr>
          <p:spPr bwMode="auto">
            <a:xfrm>
              <a:off x="4396" y="1882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charset="0"/>
                </a:rPr>
                <a:t>44</a:t>
              </a:r>
            </a:p>
          </p:txBody>
        </p:sp>
        <p:sp>
          <p:nvSpPr>
            <p:cNvPr id="7187" name="Oval 90"/>
            <p:cNvSpPr>
              <a:spLocks noChangeArrowheads="1"/>
            </p:cNvSpPr>
            <p:nvPr/>
          </p:nvSpPr>
          <p:spPr bwMode="auto">
            <a:xfrm>
              <a:off x="3892" y="226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charset="0"/>
                </a:rPr>
                <a:t>17</a:t>
              </a:r>
            </a:p>
          </p:txBody>
        </p:sp>
        <p:sp>
          <p:nvSpPr>
            <p:cNvPr id="7188" name="Oval 91"/>
            <p:cNvSpPr>
              <a:spLocks noChangeArrowheads="1"/>
            </p:cNvSpPr>
            <p:nvPr/>
          </p:nvSpPr>
          <p:spPr bwMode="auto">
            <a:xfrm>
              <a:off x="4936" y="226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charset="0"/>
                </a:rPr>
                <a:t>78</a:t>
              </a:r>
            </a:p>
          </p:txBody>
        </p:sp>
        <p:sp>
          <p:nvSpPr>
            <p:cNvPr id="7189" name="Oval 92"/>
            <p:cNvSpPr>
              <a:spLocks noChangeArrowheads="1"/>
            </p:cNvSpPr>
            <p:nvPr/>
          </p:nvSpPr>
          <p:spPr bwMode="auto">
            <a:xfrm>
              <a:off x="4024" y="269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charset="0"/>
                </a:rPr>
                <a:t>32</a:t>
              </a:r>
            </a:p>
          </p:txBody>
        </p:sp>
        <p:sp>
          <p:nvSpPr>
            <p:cNvPr id="7190" name="Oval 93"/>
            <p:cNvSpPr>
              <a:spLocks noChangeArrowheads="1"/>
            </p:cNvSpPr>
            <p:nvPr/>
          </p:nvSpPr>
          <p:spPr bwMode="auto">
            <a:xfrm>
              <a:off x="4636" y="269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charset="0"/>
                </a:rPr>
                <a:t>50</a:t>
              </a:r>
            </a:p>
          </p:txBody>
        </p:sp>
        <p:sp>
          <p:nvSpPr>
            <p:cNvPr id="7191" name="Oval 94"/>
            <p:cNvSpPr>
              <a:spLocks noChangeArrowheads="1"/>
            </p:cNvSpPr>
            <p:nvPr/>
          </p:nvSpPr>
          <p:spPr bwMode="auto">
            <a:xfrm>
              <a:off x="5272" y="269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charset="0"/>
                </a:rPr>
                <a:t>88</a:t>
              </a:r>
            </a:p>
          </p:txBody>
        </p:sp>
        <p:sp>
          <p:nvSpPr>
            <p:cNvPr id="7192" name="Oval 95"/>
            <p:cNvSpPr>
              <a:spLocks noChangeArrowheads="1"/>
            </p:cNvSpPr>
            <p:nvPr/>
          </p:nvSpPr>
          <p:spPr bwMode="auto">
            <a:xfrm>
              <a:off x="4414" y="313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charset="0"/>
                </a:rPr>
                <a:t>48</a:t>
              </a:r>
            </a:p>
          </p:txBody>
        </p:sp>
        <p:sp>
          <p:nvSpPr>
            <p:cNvPr id="7193" name="Oval 96"/>
            <p:cNvSpPr>
              <a:spLocks noChangeArrowheads="1"/>
            </p:cNvSpPr>
            <p:nvPr/>
          </p:nvSpPr>
          <p:spPr bwMode="auto">
            <a:xfrm>
              <a:off x="4888" y="313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charset="0"/>
                </a:rPr>
                <a:t>62</a:t>
              </a:r>
            </a:p>
          </p:txBody>
        </p:sp>
        <p:sp>
          <p:nvSpPr>
            <p:cNvPr id="7194" name="Rectangle 97"/>
            <p:cNvSpPr>
              <a:spLocks noChangeArrowheads="1"/>
            </p:cNvSpPr>
            <p:nvPr/>
          </p:nvSpPr>
          <p:spPr bwMode="auto">
            <a:xfrm>
              <a:off x="3840" y="265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5" name="Rectangle 98"/>
            <p:cNvSpPr>
              <a:spLocks noChangeArrowheads="1"/>
            </p:cNvSpPr>
            <p:nvPr/>
          </p:nvSpPr>
          <p:spPr bwMode="auto">
            <a:xfrm>
              <a:off x="4032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6" name="Rectangle 99"/>
            <p:cNvSpPr>
              <a:spLocks noChangeArrowheads="1"/>
            </p:cNvSpPr>
            <p:nvPr/>
          </p:nvSpPr>
          <p:spPr bwMode="auto">
            <a:xfrm>
              <a:off x="4224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7" name="Rectangle 100"/>
            <p:cNvSpPr>
              <a:spLocks noChangeArrowheads="1"/>
            </p:cNvSpPr>
            <p:nvPr/>
          </p:nvSpPr>
          <p:spPr bwMode="auto">
            <a:xfrm>
              <a:off x="4416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8" name="Rectangle 101"/>
            <p:cNvSpPr>
              <a:spLocks noChangeArrowheads="1"/>
            </p:cNvSpPr>
            <p:nvPr/>
          </p:nvSpPr>
          <p:spPr bwMode="auto">
            <a:xfrm>
              <a:off x="4608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9" name="Rectangle 102"/>
            <p:cNvSpPr>
              <a:spLocks noChangeArrowheads="1"/>
            </p:cNvSpPr>
            <p:nvPr/>
          </p:nvSpPr>
          <p:spPr bwMode="auto">
            <a:xfrm>
              <a:off x="4896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00" name="Rectangle 103"/>
            <p:cNvSpPr>
              <a:spLocks noChangeArrowheads="1"/>
            </p:cNvSpPr>
            <p:nvPr/>
          </p:nvSpPr>
          <p:spPr bwMode="auto">
            <a:xfrm>
              <a:off x="5088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01" name="Rectangle 104"/>
            <p:cNvSpPr>
              <a:spLocks noChangeArrowheads="1"/>
            </p:cNvSpPr>
            <p:nvPr/>
          </p:nvSpPr>
          <p:spPr bwMode="auto">
            <a:xfrm>
              <a:off x="5280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02" name="Rectangle 105"/>
            <p:cNvSpPr>
              <a:spLocks noChangeArrowheads="1"/>
            </p:cNvSpPr>
            <p:nvPr/>
          </p:nvSpPr>
          <p:spPr bwMode="auto">
            <a:xfrm>
              <a:off x="5472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7203" name="AutoShape 106"/>
            <p:cNvCxnSpPr>
              <a:cxnSpLocks noChangeShapeType="1"/>
              <a:stCxn id="7186" idx="4"/>
              <a:endCxn id="7187" idx="0"/>
            </p:cNvCxnSpPr>
            <p:nvPr/>
          </p:nvCxnSpPr>
          <p:spPr bwMode="auto">
            <a:xfrm flipH="1">
              <a:off x="4033" y="2136"/>
              <a:ext cx="504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4" name="AutoShape 107"/>
            <p:cNvCxnSpPr>
              <a:cxnSpLocks noChangeShapeType="1"/>
              <a:stCxn id="7187" idx="4"/>
              <a:endCxn id="7194" idx="0"/>
            </p:cNvCxnSpPr>
            <p:nvPr/>
          </p:nvCxnSpPr>
          <p:spPr bwMode="auto">
            <a:xfrm flipH="1">
              <a:off x="3888" y="2520"/>
              <a:ext cx="14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5" name="AutoShape 108"/>
            <p:cNvCxnSpPr>
              <a:cxnSpLocks noChangeShapeType="1"/>
              <a:stCxn id="7187" idx="4"/>
              <a:endCxn id="7189" idx="0"/>
            </p:cNvCxnSpPr>
            <p:nvPr/>
          </p:nvCxnSpPr>
          <p:spPr bwMode="auto">
            <a:xfrm>
              <a:off x="4033" y="2520"/>
              <a:ext cx="13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6" name="AutoShape 109"/>
            <p:cNvCxnSpPr>
              <a:cxnSpLocks noChangeShapeType="1"/>
              <a:stCxn id="7186" idx="4"/>
              <a:endCxn id="7188" idx="0"/>
            </p:cNvCxnSpPr>
            <p:nvPr/>
          </p:nvCxnSpPr>
          <p:spPr bwMode="auto">
            <a:xfrm>
              <a:off x="4537" y="2136"/>
              <a:ext cx="540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7" name="AutoShape 110"/>
            <p:cNvCxnSpPr>
              <a:cxnSpLocks noChangeShapeType="1"/>
              <a:stCxn id="7188" idx="4"/>
              <a:endCxn id="7190" idx="0"/>
            </p:cNvCxnSpPr>
            <p:nvPr/>
          </p:nvCxnSpPr>
          <p:spPr bwMode="auto">
            <a:xfrm flipH="1">
              <a:off x="4777" y="2520"/>
              <a:ext cx="300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8" name="AutoShape 111"/>
            <p:cNvCxnSpPr>
              <a:cxnSpLocks noChangeShapeType="1"/>
              <a:stCxn id="7188" idx="4"/>
              <a:endCxn id="7191" idx="0"/>
            </p:cNvCxnSpPr>
            <p:nvPr/>
          </p:nvCxnSpPr>
          <p:spPr bwMode="auto">
            <a:xfrm>
              <a:off x="5077" y="2520"/>
              <a:ext cx="336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9" name="AutoShape 112"/>
            <p:cNvCxnSpPr>
              <a:cxnSpLocks noChangeShapeType="1"/>
              <a:stCxn id="7190" idx="4"/>
              <a:endCxn id="7192" idx="0"/>
            </p:cNvCxnSpPr>
            <p:nvPr/>
          </p:nvCxnSpPr>
          <p:spPr bwMode="auto">
            <a:xfrm flipH="1">
              <a:off x="4555" y="2952"/>
              <a:ext cx="22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0" name="AutoShape 113"/>
            <p:cNvCxnSpPr>
              <a:cxnSpLocks noChangeShapeType="1"/>
              <a:stCxn id="7189" idx="4"/>
              <a:endCxn id="7195" idx="0"/>
            </p:cNvCxnSpPr>
            <p:nvPr/>
          </p:nvCxnSpPr>
          <p:spPr bwMode="auto">
            <a:xfrm flipH="1">
              <a:off x="4080" y="2952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1" name="AutoShape 114"/>
            <p:cNvCxnSpPr>
              <a:cxnSpLocks noChangeShapeType="1"/>
              <a:stCxn id="7189" idx="4"/>
              <a:endCxn id="7196" idx="0"/>
            </p:cNvCxnSpPr>
            <p:nvPr/>
          </p:nvCxnSpPr>
          <p:spPr bwMode="auto">
            <a:xfrm>
              <a:off x="4165" y="295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2" name="AutoShape 115"/>
            <p:cNvCxnSpPr>
              <a:cxnSpLocks noChangeShapeType="1"/>
              <a:stCxn id="7192" idx="4"/>
              <a:endCxn id="7197" idx="0"/>
            </p:cNvCxnSpPr>
            <p:nvPr/>
          </p:nvCxnSpPr>
          <p:spPr bwMode="auto">
            <a:xfrm flipH="1">
              <a:off x="4464" y="3384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3" name="AutoShape 116"/>
            <p:cNvCxnSpPr>
              <a:cxnSpLocks noChangeShapeType="1"/>
              <a:stCxn id="7192" idx="4"/>
              <a:endCxn id="7198" idx="0"/>
            </p:cNvCxnSpPr>
            <p:nvPr/>
          </p:nvCxnSpPr>
          <p:spPr bwMode="auto">
            <a:xfrm>
              <a:off x="4555" y="3384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4" name="AutoShape 117"/>
            <p:cNvCxnSpPr>
              <a:cxnSpLocks noChangeShapeType="1"/>
              <a:stCxn id="7193" idx="4"/>
              <a:endCxn id="7199" idx="0"/>
            </p:cNvCxnSpPr>
            <p:nvPr/>
          </p:nvCxnSpPr>
          <p:spPr bwMode="auto">
            <a:xfrm flipH="1">
              <a:off x="4944" y="3384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5" name="AutoShape 118"/>
            <p:cNvCxnSpPr>
              <a:cxnSpLocks noChangeShapeType="1"/>
              <a:stCxn id="7193" idx="4"/>
              <a:endCxn id="7200" idx="0"/>
            </p:cNvCxnSpPr>
            <p:nvPr/>
          </p:nvCxnSpPr>
          <p:spPr bwMode="auto">
            <a:xfrm>
              <a:off x="5029" y="3384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6" name="AutoShape 119"/>
            <p:cNvCxnSpPr>
              <a:cxnSpLocks noChangeShapeType="1"/>
              <a:stCxn id="7190" idx="4"/>
              <a:endCxn id="7193" idx="0"/>
            </p:cNvCxnSpPr>
            <p:nvPr/>
          </p:nvCxnSpPr>
          <p:spPr bwMode="auto">
            <a:xfrm>
              <a:off x="4777" y="2952"/>
              <a:ext cx="25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7" name="AutoShape 120"/>
            <p:cNvCxnSpPr>
              <a:cxnSpLocks noChangeShapeType="1"/>
              <a:stCxn id="7191" idx="4"/>
              <a:endCxn id="7201" idx="0"/>
            </p:cNvCxnSpPr>
            <p:nvPr/>
          </p:nvCxnSpPr>
          <p:spPr bwMode="auto">
            <a:xfrm flipH="1">
              <a:off x="5328" y="2952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8" name="AutoShape 121"/>
            <p:cNvCxnSpPr>
              <a:cxnSpLocks noChangeShapeType="1"/>
              <a:stCxn id="7191" idx="4"/>
              <a:endCxn id="7202" idx="0"/>
            </p:cNvCxnSpPr>
            <p:nvPr/>
          </p:nvCxnSpPr>
          <p:spPr bwMode="auto">
            <a:xfrm>
              <a:off x="5413" y="295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184" name="Text Box 122"/>
          <p:cNvSpPr txBox="1">
            <a:spLocks noChangeArrowheads="1"/>
          </p:cNvSpPr>
          <p:nvPr/>
        </p:nvSpPr>
        <p:spPr bwMode="auto">
          <a:xfrm>
            <a:off x="1143000" y="6214646"/>
            <a:ext cx="1739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altLang="en-US" sz="1600" dirty="0">
                <a:latin typeface="Times New Roman" charset="0"/>
              </a:rPr>
              <a:t>before insertion 54</a:t>
            </a:r>
          </a:p>
        </p:txBody>
      </p:sp>
      <p:sp>
        <p:nvSpPr>
          <p:cNvPr id="7185" name="Text Box 123"/>
          <p:cNvSpPr txBox="1">
            <a:spLocks noChangeArrowheads="1"/>
          </p:cNvSpPr>
          <p:nvPr/>
        </p:nvSpPr>
        <p:spPr bwMode="auto">
          <a:xfrm>
            <a:off x="5419725" y="6214646"/>
            <a:ext cx="15921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altLang="en-US" sz="1600" dirty="0">
                <a:latin typeface="Times New Roman" charset="0"/>
              </a:rPr>
              <a:t>after insertion 54</a:t>
            </a:r>
          </a:p>
        </p:txBody>
      </p:sp>
    </p:spTree>
    <p:extLst>
      <p:ext uri="{BB962C8B-B14F-4D97-AF65-F5344CB8AC3E}">
        <p14:creationId xmlns:p14="http://schemas.microsoft.com/office/powerpoint/2010/main" val="496679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Rebalancing Needed</a:t>
            </a:r>
          </a:p>
        </p:txBody>
      </p:sp>
      <p:sp>
        <p:nvSpPr>
          <p:cNvPr id="7173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200" dirty="0"/>
              <a:t>How should we do this?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/>
              <a:t>(1) Take some examples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/>
              <a:t>(2) Find difference cases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/>
              <a:t>(3) Make each sub-algorithm for each case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/>
              <a:t>(4) Make an entire algorithm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/>
              <a:t>(5) Run it with some inputs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/>
              <a:t>(6) Find out it is not working perfectly, and say</a:t>
            </a:r>
            <a:br>
              <a:rPr lang="en-US" altLang="en-US" sz="2800" dirty="0"/>
            </a:br>
            <a:r>
              <a:rPr lang="en-US" altLang="en-US" sz="2800" dirty="0"/>
              <a:t>“What the hell is this?” “How should I do?” 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3200" dirty="0"/>
              <a:t>Lessons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/>
              <a:t>Let’s summarize them later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256" y="116840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21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Rebalancing Example: Insertion of w=54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E5A1C-D5DC-D242-957B-F084EDEA66CB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207" name="Rectangle 3" descr="Rectangle: Click to edit Master text styles&#13;&#10;Second level&#13;&#10;Third level&#13;&#10;Fourth level&#13;&#10;Fifth level"/>
          <p:cNvSpPr txBox="1">
            <a:spLocks noChangeArrowheads="1"/>
          </p:cNvSpPr>
          <p:nvPr/>
        </p:nvSpPr>
        <p:spPr bwMode="auto">
          <a:xfrm>
            <a:off x="299693" y="1202500"/>
            <a:ext cx="413234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6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000" kern="0" dirty="0"/>
              <a:t>“Search-and-Repair” strategy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i="1" kern="0" dirty="0"/>
              <a:t>z</a:t>
            </a:r>
            <a:r>
              <a:rPr lang="en-US" altLang="en-US" sz="2000" kern="0" dirty="0"/>
              <a:t>: first node we encounter in going up from w toward the root such that </a:t>
            </a:r>
            <a:r>
              <a:rPr lang="en-US" altLang="en-US" sz="2000" b="1" i="1" kern="0" dirty="0"/>
              <a:t>z</a:t>
            </a:r>
            <a:r>
              <a:rPr lang="en-US" altLang="en-US" sz="2000" kern="0" dirty="0"/>
              <a:t> is unbalanced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i="1" kern="0" dirty="0"/>
              <a:t>y</a:t>
            </a:r>
            <a:r>
              <a:rPr lang="en-US" altLang="en-US" sz="2000" kern="0" dirty="0"/>
              <a:t>: the child of </a:t>
            </a:r>
            <a:r>
              <a:rPr lang="en-US" altLang="en-US" sz="2000" b="1" i="1" kern="0" dirty="0"/>
              <a:t>z</a:t>
            </a:r>
            <a:r>
              <a:rPr lang="en-US" altLang="en-US" sz="2000" kern="0" dirty="0"/>
              <a:t> with higher height (note that </a:t>
            </a:r>
            <a:r>
              <a:rPr lang="en-US" altLang="en-US" sz="2000" b="1" i="1" kern="0" dirty="0"/>
              <a:t>y</a:t>
            </a:r>
            <a:r>
              <a:rPr lang="en-US" altLang="en-US" sz="2000" kern="0" dirty="0"/>
              <a:t> must be an ancestor of w)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i="1" kern="0" dirty="0"/>
              <a:t>x</a:t>
            </a:r>
            <a:r>
              <a:rPr lang="en-US" altLang="en-US" sz="2000" kern="0" dirty="0"/>
              <a:t>: the child of </a:t>
            </a:r>
            <a:r>
              <a:rPr lang="en-US" altLang="en-US" sz="2000" b="1" i="1" kern="0" dirty="0"/>
              <a:t>y</a:t>
            </a:r>
            <a:r>
              <a:rPr lang="en-US" altLang="en-US" sz="2000" kern="0" dirty="0"/>
              <a:t> with higher height (there cannot be a tie and node </a:t>
            </a:r>
            <a:r>
              <a:rPr lang="en-US" altLang="en-US" sz="2000" b="1" i="1" kern="0" dirty="0"/>
              <a:t>x</a:t>
            </a:r>
            <a:r>
              <a:rPr lang="en-US" altLang="en-US" sz="2000" kern="0" dirty="0"/>
              <a:t> must be an ancestor of </a:t>
            </a:r>
            <a:r>
              <a:rPr lang="en-US" altLang="en-US" sz="2000" b="1" i="1" kern="0" dirty="0"/>
              <a:t>w</a:t>
            </a:r>
            <a:r>
              <a:rPr lang="en-US" altLang="en-US" sz="2000" kern="0" dirty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kern="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kern="0" dirty="0"/>
              <a:t>What are we doing for balancing?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kern="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kern="0" dirty="0"/>
              <a:t>Can we do this systematically?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kern="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kern="0" dirty="0"/>
              <a:t>What are other cases?</a:t>
            </a:r>
            <a:endParaRPr lang="en-US" altLang="en-US" sz="1800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478" y="1118837"/>
            <a:ext cx="4407853" cy="303602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267200" y="3837792"/>
            <a:ext cx="4876800" cy="2829708"/>
            <a:chOff x="4267200" y="3837792"/>
            <a:chExt cx="4876800" cy="282970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7468" y="3837792"/>
              <a:ext cx="4766532" cy="2715408"/>
            </a:xfrm>
            <a:prstGeom prst="rect">
              <a:avLst/>
            </a:prstGeom>
          </p:spPr>
        </p:pic>
        <p:sp>
          <p:nvSpPr>
            <p:cNvPr id="9416" name="Text Box 6"/>
            <p:cNvSpPr txBox="1">
              <a:spLocks noChangeArrowheads="1"/>
            </p:cNvSpPr>
            <p:nvPr/>
          </p:nvSpPr>
          <p:spPr bwMode="auto">
            <a:xfrm>
              <a:off x="4267200" y="6210300"/>
              <a:ext cx="2209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24A63E"/>
                  </a:solidFill>
                  <a:latin typeface="Times New Roman" charset="0"/>
                </a:rPr>
                <a:t>balanced</a:t>
              </a:r>
            </a:p>
          </p:txBody>
        </p:sp>
      </p:grpSp>
      <p:sp>
        <p:nvSpPr>
          <p:cNvPr id="9415" name="Text Box 5"/>
          <p:cNvSpPr txBox="1">
            <a:spLocks noChangeArrowheads="1"/>
          </p:cNvSpPr>
          <p:nvPr/>
        </p:nvSpPr>
        <p:spPr bwMode="auto">
          <a:xfrm>
            <a:off x="6736560" y="98225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24A63E"/>
                </a:solidFill>
                <a:latin typeface="Times New Roman" charset="0"/>
              </a:rPr>
              <a:t>unbalanced</a:t>
            </a:r>
          </a:p>
        </p:txBody>
      </p:sp>
    </p:spTree>
    <p:extLst>
      <p:ext uri="{BB962C8B-B14F-4D97-AF65-F5344CB8AC3E}">
        <p14:creationId xmlns:p14="http://schemas.microsoft.com/office/powerpoint/2010/main" val="145568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Please remember the notations! z, y, z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E5A1C-D5DC-D242-957B-F084EDEA66CB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207" name="Rectangle 3" descr="Rectangle: Click to edit Master text styles&#13;&#10;Second level&#13;&#10;Third level&#13;&#10;Fourth level&#13;&#10;Fifth level"/>
          <p:cNvSpPr txBox="1">
            <a:spLocks noChangeArrowheads="1"/>
          </p:cNvSpPr>
          <p:nvPr/>
        </p:nvSpPr>
        <p:spPr bwMode="auto">
          <a:xfrm>
            <a:off x="304800" y="1143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6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400" b="1" i="1" kern="0" dirty="0"/>
              <a:t> z</a:t>
            </a:r>
            <a:r>
              <a:rPr lang="en-US" altLang="en-US" sz="2400" kern="0" dirty="0"/>
              <a:t>: first node we encounter in going up from w toward the root such that </a:t>
            </a:r>
            <a:r>
              <a:rPr lang="en-US" altLang="en-US" sz="2400" b="1" i="1" kern="0" dirty="0"/>
              <a:t>z</a:t>
            </a:r>
            <a:r>
              <a:rPr lang="en-US" altLang="en-US" sz="2400" kern="0" dirty="0"/>
              <a:t> is unbalanced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kern="0" dirty="0"/>
              <a:t>“w</a:t>
            </a:r>
            <a:r>
              <a:rPr lang="ko-KR" altLang="en-US" kern="0" dirty="0"/>
              <a:t>에서 위로 쭉 올라가서</a:t>
            </a:r>
            <a:r>
              <a:rPr lang="en-US" altLang="ko-KR" kern="0" dirty="0"/>
              <a:t>,</a:t>
            </a:r>
            <a:r>
              <a:rPr lang="ko-KR" altLang="en-US" kern="0" dirty="0"/>
              <a:t> </a:t>
            </a:r>
            <a:r>
              <a:rPr lang="en-US" altLang="ko-KR" kern="0" dirty="0"/>
              <a:t>balance</a:t>
            </a:r>
            <a:r>
              <a:rPr lang="ko-KR" altLang="en-US" kern="0" dirty="0"/>
              <a:t>깨지는 첫 놈</a:t>
            </a:r>
            <a:r>
              <a:rPr lang="en-US" altLang="ko-KR" kern="0" dirty="0"/>
              <a:t>”</a:t>
            </a:r>
            <a:endParaRPr lang="en-US" altLang="en-US" kern="0" dirty="0"/>
          </a:p>
          <a:p>
            <a:pPr eaLnBrk="1" hangingPunct="1">
              <a:lnSpc>
                <a:spcPct val="80000"/>
              </a:lnSpc>
            </a:pPr>
            <a:endParaRPr lang="en-US" altLang="en-US" sz="2400" b="1" i="1" kern="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b="1" i="1" kern="0" dirty="0"/>
              <a:t> y</a:t>
            </a:r>
            <a:r>
              <a:rPr lang="en-US" altLang="en-US" sz="2400" kern="0" dirty="0"/>
              <a:t>: the child of </a:t>
            </a:r>
            <a:r>
              <a:rPr lang="en-US" altLang="en-US" sz="2400" b="1" i="1" kern="0" dirty="0"/>
              <a:t>z</a:t>
            </a:r>
            <a:r>
              <a:rPr lang="en-US" altLang="en-US" sz="2400" kern="0" dirty="0"/>
              <a:t> with higher height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 kern="0" dirty="0"/>
              <a:t>“</a:t>
            </a:r>
            <a:r>
              <a:rPr lang="ko-KR" altLang="en-US" sz="2200" kern="0" dirty="0"/>
              <a:t>그 놈의 자녀 중 키가 큰 놈</a:t>
            </a:r>
            <a:r>
              <a:rPr lang="en-US" altLang="ko-KR" sz="2200" kern="0" dirty="0"/>
              <a:t>”</a:t>
            </a:r>
            <a:endParaRPr lang="en-US" altLang="en-US" sz="2200" kern="0" dirty="0"/>
          </a:p>
          <a:p>
            <a:pPr eaLnBrk="1" hangingPunct="1">
              <a:lnSpc>
                <a:spcPct val="80000"/>
              </a:lnSpc>
            </a:pPr>
            <a:endParaRPr lang="en-US" altLang="en-US" sz="2400" b="1" i="1" kern="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b="1" i="1" kern="0" dirty="0"/>
              <a:t> x</a:t>
            </a:r>
            <a:r>
              <a:rPr lang="en-US" altLang="en-US" sz="2400" kern="0" dirty="0"/>
              <a:t>: the child of </a:t>
            </a:r>
            <a:r>
              <a:rPr lang="en-US" altLang="en-US" sz="2400" b="1" i="1" kern="0" dirty="0"/>
              <a:t>y</a:t>
            </a:r>
            <a:r>
              <a:rPr lang="en-US" altLang="en-US" sz="2400" kern="0" dirty="0"/>
              <a:t> with higher height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 kern="0" dirty="0"/>
              <a:t>“</a:t>
            </a:r>
            <a:r>
              <a:rPr lang="ko-KR" altLang="en-US" sz="2200" kern="0" dirty="0"/>
              <a:t>그 키 큰 자녀의 자녀</a:t>
            </a:r>
            <a:r>
              <a:rPr lang="en-US" altLang="ko-KR" sz="2200" kern="0" dirty="0"/>
              <a:t>(</a:t>
            </a:r>
            <a:r>
              <a:rPr lang="ko-KR" altLang="en-US" sz="2200" kern="0" dirty="0"/>
              <a:t>손주</a:t>
            </a:r>
            <a:r>
              <a:rPr lang="en-US" altLang="ko-KR" sz="2200" kern="0" dirty="0"/>
              <a:t>)</a:t>
            </a:r>
            <a:r>
              <a:rPr lang="ko-KR" altLang="en-US" sz="2200" kern="0" dirty="0"/>
              <a:t> 중 키가 큰 놈</a:t>
            </a:r>
            <a:r>
              <a:rPr lang="en-US" altLang="ko-KR" sz="2200" kern="0" dirty="0"/>
              <a:t>”</a:t>
            </a:r>
            <a:endParaRPr lang="en-US" altLang="en-US" sz="2200" kern="0" dirty="0"/>
          </a:p>
          <a:p>
            <a:pPr eaLnBrk="1" hangingPunct="1">
              <a:lnSpc>
                <a:spcPct val="80000"/>
              </a:lnSpc>
            </a:pPr>
            <a:endParaRPr lang="en-US" altLang="en-US" sz="2400" kern="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kern="0" dirty="0"/>
              <a:t> Rename </a:t>
            </a:r>
            <a:r>
              <a:rPr lang="en-US" altLang="en-US" sz="2400" b="1" i="1" kern="0" dirty="0" err="1"/>
              <a:t>x,y,z</a:t>
            </a:r>
            <a:r>
              <a:rPr lang="en-US" altLang="en-US" sz="2400" kern="0" dirty="0"/>
              <a:t> as </a:t>
            </a:r>
            <a:r>
              <a:rPr lang="en-US" altLang="en-US" sz="2400" b="1" i="1" kern="0" dirty="0" err="1"/>
              <a:t>a,b,c</a:t>
            </a:r>
            <a:r>
              <a:rPr lang="en-US" altLang="en-US" sz="2400" kern="0" dirty="0"/>
              <a:t> so that </a:t>
            </a:r>
            <a:r>
              <a:rPr lang="en-US" altLang="en-US" sz="2400" b="1" i="1" kern="0" dirty="0"/>
              <a:t>a</a:t>
            </a:r>
            <a:r>
              <a:rPr lang="en-US" altLang="en-US" sz="2400" kern="0" dirty="0"/>
              <a:t> precedes </a:t>
            </a:r>
            <a:r>
              <a:rPr lang="en-US" altLang="en-US" sz="2400" b="1" i="1" kern="0" dirty="0"/>
              <a:t>b</a:t>
            </a:r>
            <a:r>
              <a:rPr lang="en-US" altLang="en-US" sz="2400" kern="0" dirty="0"/>
              <a:t> and </a:t>
            </a:r>
            <a:r>
              <a:rPr lang="en-US" altLang="en-US" sz="2400" b="1" i="1" kern="0" dirty="0"/>
              <a:t>b</a:t>
            </a:r>
            <a:r>
              <a:rPr lang="en-US" altLang="en-US" sz="2400" kern="0" dirty="0"/>
              <a:t> precedes </a:t>
            </a:r>
            <a:r>
              <a:rPr lang="en-US" altLang="en-US" sz="2400" b="1" i="1" kern="0" dirty="0"/>
              <a:t>c</a:t>
            </a:r>
            <a:r>
              <a:rPr lang="en-US" altLang="en-US" sz="2400" kern="0" dirty="0"/>
              <a:t> in “</a:t>
            </a:r>
            <a:r>
              <a:rPr lang="en-US" altLang="en-US" sz="2400" kern="0" dirty="0" err="1"/>
              <a:t>inorder</a:t>
            </a:r>
            <a:r>
              <a:rPr lang="en-US" altLang="en-US" sz="2400" kern="0" dirty="0"/>
              <a:t> traversal”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kern="0" dirty="0"/>
              <a:t>We can make many combinations </a:t>
            </a:r>
          </a:p>
        </p:txBody>
      </p:sp>
    </p:spTree>
    <p:extLst>
      <p:ext uri="{BB962C8B-B14F-4D97-AF65-F5344CB8AC3E}">
        <p14:creationId xmlns:p14="http://schemas.microsoft.com/office/powerpoint/2010/main" val="327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4 Combinations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E5A1C-D5DC-D242-957B-F084EDEA66CB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76173"/>
            <a:ext cx="4318000" cy="2628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0" y="1182523"/>
            <a:ext cx="4318000" cy="2616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41" y="3739931"/>
            <a:ext cx="4305300" cy="2844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034" y="3805073"/>
            <a:ext cx="4152900" cy="2717800"/>
          </a:xfrm>
          <a:prstGeom prst="rect">
            <a:avLst/>
          </a:prstGeom>
        </p:spPr>
      </p:pic>
      <p:cxnSp>
        <p:nvCxnSpPr>
          <p:cNvPr id="9" name="직선 연결선[R] 8"/>
          <p:cNvCxnSpPr/>
          <p:nvPr/>
        </p:nvCxnSpPr>
        <p:spPr bwMode="auto">
          <a:xfrm>
            <a:off x="270641" y="3739931"/>
            <a:ext cx="8489293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연결선[R] 10"/>
          <p:cNvCxnSpPr/>
          <p:nvPr/>
        </p:nvCxnSpPr>
        <p:spPr bwMode="auto">
          <a:xfrm flipH="1">
            <a:off x="4607034" y="1176173"/>
            <a:ext cx="15766" cy="522462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텍스트 상자 11"/>
          <p:cNvSpPr txBox="1"/>
          <p:nvPr/>
        </p:nvSpPr>
        <p:spPr>
          <a:xfrm>
            <a:off x="2455917" y="1045779"/>
            <a:ext cx="1995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inorder</a:t>
            </a:r>
            <a:r>
              <a:rPr kumimoji="1" lang="en-US" altLang="ko-KR" dirty="0"/>
              <a:t>: </a:t>
            </a:r>
            <a:r>
              <a:rPr kumimoji="1" lang="en-US" altLang="ko-KR" dirty="0" err="1"/>
              <a:t>z,y,x</a:t>
            </a:r>
            <a:endParaRPr kumimoji="1" lang="ko-KR" altLang="en-US" dirty="0"/>
          </a:p>
        </p:txBody>
      </p:sp>
      <p:sp>
        <p:nvSpPr>
          <p:cNvPr id="17" name="텍스트 상자 16"/>
          <p:cNvSpPr txBox="1"/>
          <p:nvPr/>
        </p:nvSpPr>
        <p:spPr>
          <a:xfrm>
            <a:off x="4719340" y="1087492"/>
            <a:ext cx="1995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inorder</a:t>
            </a:r>
            <a:r>
              <a:rPr kumimoji="1" lang="en-US" altLang="ko-KR" dirty="0"/>
              <a:t>: </a:t>
            </a:r>
            <a:r>
              <a:rPr kumimoji="1" lang="en-US" altLang="ko-KR" dirty="0" err="1"/>
              <a:t>x,y,z</a:t>
            </a:r>
            <a:endParaRPr kumimoji="1" lang="ko-KR" altLang="en-US" dirty="0"/>
          </a:p>
        </p:txBody>
      </p:sp>
      <p:sp>
        <p:nvSpPr>
          <p:cNvPr id="18" name="텍스트 상자 17"/>
          <p:cNvSpPr txBox="1"/>
          <p:nvPr/>
        </p:nvSpPr>
        <p:spPr>
          <a:xfrm>
            <a:off x="2418036" y="3704634"/>
            <a:ext cx="1995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inorder</a:t>
            </a:r>
            <a:r>
              <a:rPr kumimoji="1" lang="en-US" altLang="ko-KR" dirty="0"/>
              <a:t>: </a:t>
            </a:r>
            <a:r>
              <a:rPr kumimoji="1" lang="en-US" altLang="ko-KR" dirty="0" err="1"/>
              <a:t>z,x,y</a:t>
            </a:r>
            <a:endParaRPr kumimoji="1" lang="ko-KR" altLang="en-US" dirty="0"/>
          </a:p>
        </p:txBody>
      </p:sp>
      <p:sp>
        <p:nvSpPr>
          <p:cNvPr id="19" name="텍스트 상자 18"/>
          <p:cNvSpPr txBox="1"/>
          <p:nvPr/>
        </p:nvSpPr>
        <p:spPr>
          <a:xfrm>
            <a:off x="4678855" y="3746282"/>
            <a:ext cx="1995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inorder</a:t>
            </a:r>
            <a:r>
              <a:rPr kumimoji="1" lang="en-US" altLang="ko-KR" dirty="0"/>
              <a:t>: </a:t>
            </a:r>
            <a:r>
              <a:rPr kumimoji="1" lang="en-US" altLang="ko-KR" dirty="0" err="1"/>
              <a:t>y,x,z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85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Recall: Ordered Maps</a:t>
            </a:r>
          </a:p>
        </p:txBody>
      </p:sp>
      <p:sp>
        <p:nvSpPr>
          <p:cNvPr id="1030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/>
              <a:t>Keys come from a total order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/>
              <a:t>New operations: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Each returns an </a:t>
            </a:r>
            <a:r>
              <a:rPr lang="en-US" altLang="en-US">
                <a:solidFill>
                  <a:schemeClr val="tx2"/>
                </a:solidFill>
              </a:rPr>
              <a:t>iterator</a:t>
            </a:r>
            <a:r>
              <a:rPr lang="en-US" altLang="en-US"/>
              <a:t> to an entry: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>
                <a:solidFill>
                  <a:schemeClr val="tx2"/>
                </a:solidFill>
              </a:rPr>
              <a:t>firstEntry</a:t>
            </a:r>
            <a:r>
              <a:rPr lang="en-US" altLang="en-US"/>
              <a:t>(): smallest key in the map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>
                <a:solidFill>
                  <a:schemeClr val="tx2"/>
                </a:solidFill>
              </a:rPr>
              <a:t>lastEntry</a:t>
            </a:r>
            <a:r>
              <a:rPr lang="en-US" altLang="en-US"/>
              <a:t>(): largest key in the map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>
                <a:solidFill>
                  <a:schemeClr val="tx2"/>
                </a:solidFill>
              </a:rPr>
              <a:t>floorEntry</a:t>
            </a:r>
            <a:r>
              <a:rPr lang="en-US" altLang="en-US"/>
              <a:t>(k): largest key </a:t>
            </a:r>
            <a:r>
              <a:rPr lang="en-US" altLang="en-US">
                <a:sym typeface="Symbol" charset="2"/>
              </a:rPr>
              <a:t></a:t>
            </a:r>
            <a:r>
              <a:rPr lang="en-US" altLang="en-US"/>
              <a:t> k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>
                <a:solidFill>
                  <a:schemeClr val="tx2"/>
                </a:solidFill>
              </a:rPr>
              <a:t>ceilingEntry</a:t>
            </a:r>
            <a:r>
              <a:rPr lang="en-US" altLang="en-US"/>
              <a:t>(k): smallest key </a:t>
            </a:r>
            <a:r>
              <a:rPr lang="en-US" altLang="en-US">
                <a:sym typeface="Symbol" charset="2"/>
              </a:rPr>
              <a:t></a:t>
            </a:r>
            <a:r>
              <a:rPr lang="en-US" altLang="en-US"/>
              <a:t> k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All return </a:t>
            </a:r>
            <a:r>
              <a:rPr lang="en-US" altLang="en-US">
                <a:solidFill>
                  <a:schemeClr val="tx2"/>
                </a:solidFill>
              </a:rPr>
              <a:t>end</a:t>
            </a:r>
            <a:r>
              <a:rPr lang="en-US" altLang="en-US"/>
              <a:t> if the map is empty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7086600" y="304800"/>
          <a:ext cx="1600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7" name="Clip" r:id="rId3" imgW="4572396" imgH="3047619" progId="MS_ClipArt_Gallery.2">
                  <p:embed/>
                </p:oleObj>
              </mc:Choice>
              <mc:Fallback>
                <p:oleObj name="Clip" r:id="rId3" imgW="4572396" imgH="304761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04800"/>
                        <a:ext cx="1600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449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Restructuring (as Single Rotations)</a:t>
            </a:r>
          </a:p>
        </p:txBody>
      </p:sp>
      <p:pic>
        <p:nvPicPr>
          <p:cNvPr id="1024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905000"/>
            <a:ext cx="6426200" cy="20701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E5A1C-D5DC-D242-957B-F084EDEA66CB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10245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6657" y="1198336"/>
            <a:ext cx="8382000" cy="9144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en-US" sz="2400"/>
              <a:t>Single Rotations:</a:t>
            </a:r>
            <a:endParaRPr lang="en-US" altLang="en-US" sz="2800"/>
          </a:p>
        </p:txBody>
      </p:sp>
      <p:pic>
        <p:nvPicPr>
          <p:cNvPr id="1024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95800"/>
            <a:ext cx="64135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상자 2"/>
          <p:cNvSpPr txBox="1"/>
          <p:nvPr/>
        </p:nvSpPr>
        <p:spPr>
          <a:xfrm>
            <a:off x="5939520" y="1543051"/>
            <a:ext cx="2975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Left rotation about z</a:t>
            </a:r>
            <a:endParaRPr kumimoji="1" lang="ko-KR" altLang="en-US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5692778" y="3941536"/>
            <a:ext cx="3165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Right rotation about z</a:t>
            </a:r>
            <a:endParaRPr kumimoji="1" lang="ko-KR" alt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191000" y="1371600"/>
            <a:ext cx="4800600" cy="2569936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0" y="4034135"/>
            <a:ext cx="4953000" cy="2366665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1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Restructuring (as Double Rotations)</a:t>
            </a:r>
          </a:p>
        </p:txBody>
      </p:sp>
      <p:pic>
        <p:nvPicPr>
          <p:cNvPr id="1127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51550"/>
            <a:ext cx="6426200" cy="21844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E5A1C-D5DC-D242-957B-F084EDEA66CB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11269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193800"/>
            <a:ext cx="3810000" cy="609600"/>
          </a:xfrm>
        </p:spPr>
        <p:txBody>
          <a:bodyPr/>
          <a:lstStyle/>
          <a:p>
            <a:pPr eaLnBrk="1" hangingPunct="1"/>
            <a:r>
              <a:rPr lang="en-US" altLang="en-US" sz="2400"/>
              <a:t>double rotations:</a:t>
            </a:r>
            <a:endParaRPr lang="en-US" altLang="en-US" sz="2800"/>
          </a:p>
        </p:txBody>
      </p:sp>
      <p:pic>
        <p:nvPicPr>
          <p:cNvPr id="1127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4655645"/>
            <a:ext cx="64389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텍스트 상자 6"/>
          <p:cNvSpPr txBox="1"/>
          <p:nvPr/>
        </p:nvSpPr>
        <p:spPr>
          <a:xfrm>
            <a:off x="5867400" y="1099530"/>
            <a:ext cx="2649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/>
              <a:t>Right rotation </a:t>
            </a:r>
            <a:r>
              <a:rPr kumimoji="1" lang="en-US" altLang="ko-KR" sz="1800"/>
              <a:t>about y </a:t>
            </a:r>
          </a:p>
          <a:p>
            <a:r>
              <a:rPr kumimoji="1" lang="en-US" altLang="ko-KR" sz="1800" dirty="0"/>
              <a:t>and left rotation about z</a:t>
            </a:r>
            <a:endParaRPr kumimoji="1" lang="ko-KR" altLang="en-US" sz="1800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4851943" y="4035950"/>
            <a:ext cx="2793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/>
              <a:t>Left rotation about </a:t>
            </a:r>
            <a:r>
              <a:rPr kumimoji="1" lang="en-US" altLang="ko-KR" sz="1800"/>
              <a:t>y </a:t>
            </a:r>
          </a:p>
          <a:p>
            <a:r>
              <a:rPr kumimoji="1" lang="en-US" altLang="ko-KR" sz="1800" dirty="0"/>
              <a:t>and right rotation about z</a:t>
            </a:r>
            <a:endParaRPr kumimoji="1" lang="ko-KR" altLang="en-US" sz="18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962400" y="1156167"/>
            <a:ext cx="4800600" cy="2569936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973286" y="4035662"/>
            <a:ext cx="4800600" cy="2517538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13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Removal</a:t>
            </a:r>
          </a:p>
        </p:txBody>
      </p:sp>
      <p:sp>
        <p:nvSpPr>
          <p:cNvPr id="12293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Removal begins as in a binary search tree, which means the node removed </a:t>
            </a:r>
            <a:r>
              <a:rPr lang="en-US" altLang="ko-KR" sz="2400" dirty="0"/>
              <a:t>(after copying the in-order successor) </a:t>
            </a:r>
            <a:r>
              <a:rPr lang="en-US" altLang="en-US" sz="2400" dirty="0"/>
              <a:t>will become an empty external node. Its parent, w, may cause an imbalance.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Example: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E5A1C-D5DC-D242-957B-F084EDEA66CB}" type="slidenum">
              <a:rPr lang="en-US" altLang="en-US" smtClean="0"/>
              <a:pPr/>
              <a:t>22</a:t>
            </a:fld>
            <a:endParaRPr lang="en-US" altLang="en-US"/>
          </a:p>
        </p:txBody>
      </p:sp>
      <p:grpSp>
        <p:nvGrpSpPr>
          <p:cNvPr id="12294" name="Group 4"/>
          <p:cNvGrpSpPr>
            <a:grpSpLocks/>
          </p:cNvGrpSpPr>
          <p:nvPr/>
        </p:nvGrpSpPr>
        <p:grpSpPr bwMode="auto">
          <a:xfrm>
            <a:off x="2147888" y="2927350"/>
            <a:ext cx="2743200" cy="2755900"/>
            <a:chOff x="2112" y="1824"/>
            <a:chExt cx="1728" cy="1736"/>
          </a:xfrm>
        </p:grpSpPr>
        <p:sp>
          <p:nvSpPr>
            <p:cNvPr id="12331" name="Oval 5"/>
            <p:cNvSpPr>
              <a:spLocks noChangeArrowheads="1"/>
            </p:cNvSpPr>
            <p:nvPr/>
          </p:nvSpPr>
          <p:spPr bwMode="auto">
            <a:xfrm>
              <a:off x="2686" y="182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charset="0"/>
                </a:rPr>
                <a:t>44</a:t>
              </a:r>
            </a:p>
          </p:txBody>
        </p:sp>
        <p:sp>
          <p:nvSpPr>
            <p:cNvPr id="12332" name="Oval 6"/>
            <p:cNvSpPr>
              <a:spLocks noChangeArrowheads="1"/>
            </p:cNvSpPr>
            <p:nvPr/>
          </p:nvSpPr>
          <p:spPr bwMode="auto">
            <a:xfrm>
              <a:off x="2164" y="220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charset="0"/>
                </a:rPr>
                <a:t>17</a:t>
              </a:r>
            </a:p>
          </p:txBody>
        </p:sp>
        <p:sp>
          <p:nvSpPr>
            <p:cNvPr id="12333" name="Oval 7"/>
            <p:cNvSpPr>
              <a:spLocks noChangeArrowheads="1"/>
            </p:cNvSpPr>
            <p:nvPr/>
          </p:nvSpPr>
          <p:spPr bwMode="auto">
            <a:xfrm>
              <a:off x="3416" y="264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charset="0"/>
                </a:rPr>
                <a:t>78</a:t>
              </a:r>
            </a:p>
          </p:txBody>
        </p:sp>
        <p:sp>
          <p:nvSpPr>
            <p:cNvPr id="12334" name="Oval 8"/>
            <p:cNvSpPr>
              <a:spLocks noChangeArrowheads="1"/>
            </p:cNvSpPr>
            <p:nvPr/>
          </p:nvSpPr>
          <p:spPr bwMode="auto">
            <a:xfrm>
              <a:off x="2296" y="264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charset="0"/>
                </a:rPr>
                <a:t>32</a:t>
              </a:r>
            </a:p>
          </p:txBody>
        </p:sp>
        <p:sp>
          <p:nvSpPr>
            <p:cNvPr id="12335" name="Oval 9"/>
            <p:cNvSpPr>
              <a:spLocks noChangeArrowheads="1"/>
            </p:cNvSpPr>
            <p:nvPr/>
          </p:nvSpPr>
          <p:spPr bwMode="auto">
            <a:xfrm>
              <a:off x="2908" y="264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charset="0"/>
                </a:rPr>
                <a:t>50</a:t>
              </a:r>
            </a:p>
          </p:txBody>
        </p:sp>
        <p:sp>
          <p:nvSpPr>
            <p:cNvPr id="12336" name="Oval 10"/>
            <p:cNvSpPr>
              <a:spLocks noChangeArrowheads="1"/>
            </p:cNvSpPr>
            <p:nvPr/>
          </p:nvSpPr>
          <p:spPr bwMode="auto">
            <a:xfrm>
              <a:off x="3544" y="306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charset="0"/>
                </a:rPr>
                <a:t>88</a:t>
              </a:r>
            </a:p>
          </p:txBody>
        </p:sp>
        <p:sp>
          <p:nvSpPr>
            <p:cNvPr id="12337" name="Oval 11"/>
            <p:cNvSpPr>
              <a:spLocks noChangeArrowheads="1"/>
            </p:cNvSpPr>
            <p:nvPr/>
          </p:nvSpPr>
          <p:spPr bwMode="auto">
            <a:xfrm>
              <a:off x="2686" y="3072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charset="0"/>
                </a:rPr>
                <a:t>48</a:t>
              </a:r>
            </a:p>
          </p:txBody>
        </p:sp>
        <p:sp>
          <p:nvSpPr>
            <p:cNvPr id="12338" name="Oval 12"/>
            <p:cNvSpPr>
              <a:spLocks noChangeArrowheads="1"/>
            </p:cNvSpPr>
            <p:nvPr/>
          </p:nvSpPr>
          <p:spPr bwMode="auto">
            <a:xfrm>
              <a:off x="3166" y="220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charset="0"/>
                </a:rPr>
                <a:t>62</a:t>
              </a:r>
            </a:p>
          </p:txBody>
        </p:sp>
        <p:sp>
          <p:nvSpPr>
            <p:cNvPr id="12339" name="Rectangle 13"/>
            <p:cNvSpPr>
              <a:spLocks noChangeArrowheads="1"/>
            </p:cNvSpPr>
            <p:nvPr/>
          </p:nvSpPr>
          <p:spPr bwMode="auto">
            <a:xfrm>
              <a:off x="2112" y="260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40" name="Rectangle 14"/>
            <p:cNvSpPr>
              <a:spLocks noChangeArrowheads="1"/>
            </p:cNvSpPr>
            <p:nvPr/>
          </p:nvSpPr>
          <p:spPr bwMode="auto">
            <a:xfrm>
              <a:off x="2304" y="303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41" name="Rectangle 15"/>
            <p:cNvSpPr>
              <a:spLocks noChangeArrowheads="1"/>
            </p:cNvSpPr>
            <p:nvPr/>
          </p:nvSpPr>
          <p:spPr bwMode="auto">
            <a:xfrm>
              <a:off x="2496" y="303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42" name="Rectangle 16"/>
            <p:cNvSpPr>
              <a:spLocks noChangeArrowheads="1"/>
            </p:cNvSpPr>
            <p:nvPr/>
          </p:nvSpPr>
          <p:spPr bwMode="auto">
            <a:xfrm>
              <a:off x="2688" y="34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43" name="Rectangle 17"/>
            <p:cNvSpPr>
              <a:spLocks noChangeArrowheads="1"/>
            </p:cNvSpPr>
            <p:nvPr/>
          </p:nvSpPr>
          <p:spPr bwMode="auto">
            <a:xfrm>
              <a:off x="2880" y="34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44" name="Rectangle 18"/>
            <p:cNvSpPr>
              <a:spLocks noChangeArrowheads="1"/>
            </p:cNvSpPr>
            <p:nvPr/>
          </p:nvSpPr>
          <p:spPr bwMode="auto">
            <a:xfrm>
              <a:off x="3360" y="307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45" name="Rectangle 19"/>
            <p:cNvSpPr>
              <a:spLocks noChangeArrowheads="1"/>
            </p:cNvSpPr>
            <p:nvPr/>
          </p:nvSpPr>
          <p:spPr bwMode="auto">
            <a:xfrm>
              <a:off x="3552" y="345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46" name="Rectangle 20"/>
            <p:cNvSpPr>
              <a:spLocks noChangeArrowheads="1"/>
            </p:cNvSpPr>
            <p:nvPr/>
          </p:nvSpPr>
          <p:spPr bwMode="auto">
            <a:xfrm>
              <a:off x="3744" y="345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2347" name="AutoShape 21"/>
            <p:cNvCxnSpPr>
              <a:cxnSpLocks noChangeShapeType="1"/>
              <a:stCxn id="12331" idx="4"/>
              <a:endCxn id="12332" idx="0"/>
            </p:cNvCxnSpPr>
            <p:nvPr/>
          </p:nvCxnSpPr>
          <p:spPr bwMode="auto">
            <a:xfrm flipH="1">
              <a:off x="2305" y="2078"/>
              <a:ext cx="522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8" name="AutoShape 22"/>
            <p:cNvCxnSpPr>
              <a:cxnSpLocks noChangeShapeType="1"/>
              <a:stCxn id="12332" idx="4"/>
              <a:endCxn id="12339" idx="0"/>
            </p:cNvCxnSpPr>
            <p:nvPr/>
          </p:nvCxnSpPr>
          <p:spPr bwMode="auto">
            <a:xfrm flipH="1">
              <a:off x="2160" y="2462"/>
              <a:ext cx="14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9" name="AutoShape 23"/>
            <p:cNvCxnSpPr>
              <a:cxnSpLocks noChangeShapeType="1"/>
              <a:stCxn id="12332" idx="4"/>
              <a:endCxn id="12334" idx="0"/>
            </p:cNvCxnSpPr>
            <p:nvPr/>
          </p:nvCxnSpPr>
          <p:spPr bwMode="auto">
            <a:xfrm>
              <a:off x="2305" y="2462"/>
              <a:ext cx="13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50" name="AutoShape 24"/>
            <p:cNvCxnSpPr>
              <a:cxnSpLocks noChangeShapeType="1"/>
              <a:stCxn id="12331" idx="4"/>
              <a:endCxn id="12338" idx="0"/>
            </p:cNvCxnSpPr>
            <p:nvPr/>
          </p:nvCxnSpPr>
          <p:spPr bwMode="auto">
            <a:xfrm>
              <a:off x="2827" y="2078"/>
              <a:ext cx="480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51" name="AutoShape 25"/>
            <p:cNvCxnSpPr>
              <a:cxnSpLocks noChangeShapeType="1"/>
              <a:stCxn id="12333" idx="0"/>
              <a:endCxn id="12338" idx="4"/>
            </p:cNvCxnSpPr>
            <p:nvPr/>
          </p:nvCxnSpPr>
          <p:spPr bwMode="auto">
            <a:xfrm flipH="1" flipV="1">
              <a:off x="3307" y="2462"/>
              <a:ext cx="250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52" name="AutoShape 26"/>
            <p:cNvCxnSpPr>
              <a:cxnSpLocks noChangeShapeType="1"/>
              <a:stCxn id="12333" idx="4"/>
              <a:endCxn id="12336" idx="0"/>
            </p:cNvCxnSpPr>
            <p:nvPr/>
          </p:nvCxnSpPr>
          <p:spPr bwMode="auto">
            <a:xfrm>
              <a:off x="3557" y="2894"/>
              <a:ext cx="128" cy="17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53" name="AutoShape 27"/>
            <p:cNvCxnSpPr>
              <a:cxnSpLocks noChangeShapeType="1"/>
              <a:stCxn id="12335" idx="4"/>
              <a:endCxn id="12337" idx="0"/>
            </p:cNvCxnSpPr>
            <p:nvPr/>
          </p:nvCxnSpPr>
          <p:spPr bwMode="auto">
            <a:xfrm flipH="1">
              <a:off x="2827" y="2894"/>
              <a:ext cx="22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54" name="AutoShape 28"/>
            <p:cNvCxnSpPr>
              <a:cxnSpLocks noChangeShapeType="1"/>
              <a:stCxn id="12334" idx="4"/>
              <a:endCxn id="12340" idx="0"/>
            </p:cNvCxnSpPr>
            <p:nvPr/>
          </p:nvCxnSpPr>
          <p:spPr bwMode="auto">
            <a:xfrm flipH="1">
              <a:off x="2352" y="2894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55" name="AutoShape 29"/>
            <p:cNvCxnSpPr>
              <a:cxnSpLocks noChangeShapeType="1"/>
              <a:stCxn id="12334" idx="4"/>
              <a:endCxn id="12341" idx="0"/>
            </p:cNvCxnSpPr>
            <p:nvPr/>
          </p:nvCxnSpPr>
          <p:spPr bwMode="auto">
            <a:xfrm>
              <a:off x="2437" y="2894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56" name="AutoShape 30"/>
            <p:cNvCxnSpPr>
              <a:cxnSpLocks noChangeShapeType="1"/>
              <a:stCxn id="12337" idx="4"/>
              <a:endCxn id="12342" idx="0"/>
            </p:cNvCxnSpPr>
            <p:nvPr/>
          </p:nvCxnSpPr>
          <p:spPr bwMode="auto">
            <a:xfrm flipH="1">
              <a:off x="2736" y="3326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57" name="AutoShape 31"/>
            <p:cNvCxnSpPr>
              <a:cxnSpLocks noChangeShapeType="1"/>
              <a:stCxn id="12337" idx="4"/>
              <a:endCxn id="12343" idx="0"/>
            </p:cNvCxnSpPr>
            <p:nvPr/>
          </p:nvCxnSpPr>
          <p:spPr bwMode="auto">
            <a:xfrm>
              <a:off x="2827" y="3326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58" name="AutoShape 32"/>
            <p:cNvCxnSpPr>
              <a:cxnSpLocks noChangeShapeType="1"/>
              <a:stCxn id="12335" idx="4"/>
              <a:endCxn id="12363" idx="0"/>
            </p:cNvCxnSpPr>
            <p:nvPr/>
          </p:nvCxnSpPr>
          <p:spPr bwMode="auto">
            <a:xfrm>
              <a:off x="3049" y="2894"/>
              <a:ext cx="124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59" name="AutoShape 33"/>
            <p:cNvCxnSpPr>
              <a:cxnSpLocks noChangeShapeType="1"/>
              <a:stCxn id="12333" idx="4"/>
              <a:endCxn id="12344" idx="0"/>
            </p:cNvCxnSpPr>
            <p:nvPr/>
          </p:nvCxnSpPr>
          <p:spPr bwMode="auto">
            <a:xfrm flipH="1">
              <a:off x="3408" y="2894"/>
              <a:ext cx="149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60" name="AutoShape 34"/>
            <p:cNvCxnSpPr>
              <a:cxnSpLocks noChangeShapeType="1"/>
              <a:stCxn id="12335" idx="0"/>
              <a:endCxn id="12338" idx="4"/>
            </p:cNvCxnSpPr>
            <p:nvPr/>
          </p:nvCxnSpPr>
          <p:spPr bwMode="auto">
            <a:xfrm flipV="1">
              <a:off x="3049" y="2462"/>
              <a:ext cx="258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61" name="AutoShape 35"/>
            <p:cNvCxnSpPr>
              <a:cxnSpLocks noChangeShapeType="1"/>
              <a:stCxn id="12336" idx="4"/>
              <a:endCxn id="12345" idx="0"/>
            </p:cNvCxnSpPr>
            <p:nvPr/>
          </p:nvCxnSpPr>
          <p:spPr bwMode="auto">
            <a:xfrm flipH="1">
              <a:off x="3600" y="3318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62" name="AutoShape 36"/>
            <p:cNvCxnSpPr>
              <a:cxnSpLocks noChangeShapeType="1"/>
              <a:stCxn id="12336" idx="4"/>
              <a:endCxn id="12346" idx="0"/>
            </p:cNvCxnSpPr>
            <p:nvPr/>
          </p:nvCxnSpPr>
          <p:spPr bwMode="auto">
            <a:xfrm>
              <a:off x="3685" y="3318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63" name="Oval 37"/>
            <p:cNvSpPr>
              <a:spLocks noChangeArrowheads="1"/>
            </p:cNvSpPr>
            <p:nvPr/>
          </p:nvSpPr>
          <p:spPr bwMode="auto">
            <a:xfrm>
              <a:off x="3032" y="3072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charset="0"/>
                </a:rPr>
                <a:t>54</a:t>
              </a:r>
            </a:p>
          </p:txBody>
        </p:sp>
        <p:sp>
          <p:nvSpPr>
            <p:cNvPr id="12364" name="Rectangle 38"/>
            <p:cNvSpPr>
              <a:spLocks noChangeArrowheads="1"/>
            </p:cNvSpPr>
            <p:nvPr/>
          </p:nvSpPr>
          <p:spPr bwMode="auto">
            <a:xfrm>
              <a:off x="3034" y="34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65" name="Rectangle 39"/>
            <p:cNvSpPr>
              <a:spLocks noChangeArrowheads="1"/>
            </p:cNvSpPr>
            <p:nvPr/>
          </p:nvSpPr>
          <p:spPr bwMode="auto">
            <a:xfrm>
              <a:off x="3226" y="34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2366" name="AutoShape 40"/>
            <p:cNvCxnSpPr>
              <a:cxnSpLocks noChangeShapeType="1"/>
              <a:stCxn id="12363" idx="4"/>
              <a:endCxn id="12364" idx="0"/>
            </p:cNvCxnSpPr>
            <p:nvPr/>
          </p:nvCxnSpPr>
          <p:spPr bwMode="auto">
            <a:xfrm flipH="1">
              <a:off x="3082" y="3326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67" name="AutoShape 41"/>
            <p:cNvCxnSpPr>
              <a:cxnSpLocks noChangeShapeType="1"/>
              <a:stCxn id="12363" idx="4"/>
              <a:endCxn id="12365" idx="0"/>
            </p:cNvCxnSpPr>
            <p:nvPr/>
          </p:nvCxnSpPr>
          <p:spPr bwMode="auto">
            <a:xfrm>
              <a:off x="3173" y="3326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295" name="Oval 42"/>
          <p:cNvSpPr>
            <a:spLocks noChangeArrowheads="1"/>
          </p:cNvSpPr>
          <p:nvPr/>
        </p:nvSpPr>
        <p:spPr bwMode="auto">
          <a:xfrm>
            <a:off x="6107113" y="29273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44</a:t>
            </a:r>
          </a:p>
        </p:txBody>
      </p:sp>
      <p:sp>
        <p:nvSpPr>
          <p:cNvPr id="12296" name="Oval 43"/>
          <p:cNvSpPr>
            <a:spLocks noChangeArrowheads="1"/>
          </p:cNvSpPr>
          <p:nvPr/>
        </p:nvSpPr>
        <p:spPr bwMode="auto">
          <a:xfrm>
            <a:off x="5573713" y="35369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17</a:t>
            </a:r>
          </a:p>
        </p:txBody>
      </p:sp>
      <p:sp>
        <p:nvSpPr>
          <p:cNvPr id="12297" name="Oval 44"/>
          <p:cNvSpPr>
            <a:spLocks noChangeArrowheads="1"/>
          </p:cNvSpPr>
          <p:nvPr/>
        </p:nvSpPr>
        <p:spPr bwMode="auto">
          <a:xfrm>
            <a:off x="7113588" y="42227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78</a:t>
            </a:r>
          </a:p>
        </p:txBody>
      </p:sp>
      <p:sp>
        <p:nvSpPr>
          <p:cNvPr id="12298" name="Oval 45"/>
          <p:cNvSpPr>
            <a:spLocks noChangeArrowheads="1"/>
          </p:cNvSpPr>
          <p:nvPr/>
        </p:nvSpPr>
        <p:spPr bwMode="auto">
          <a:xfrm>
            <a:off x="6307138" y="42227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50</a:t>
            </a:r>
          </a:p>
        </p:txBody>
      </p:sp>
      <p:sp>
        <p:nvSpPr>
          <p:cNvPr id="12299" name="Oval 46"/>
          <p:cNvSpPr>
            <a:spLocks noChangeArrowheads="1"/>
          </p:cNvSpPr>
          <p:nvPr/>
        </p:nvSpPr>
        <p:spPr bwMode="auto">
          <a:xfrm>
            <a:off x="7316788" y="48958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88</a:t>
            </a:r>
          </a:p>
        </p:txBody>
      </p:sp>
      <p:sp>
        <p:nvSpPr>
          <p:cNvPr id="12300" name="Oval 47"/>
          <p:cNvSpPr>
            <a:spLocks noChangeArrowheads="1"/>
          </p:cNvSpPr>
          <p:nvPr/>
        </p:nvSpPr>
        <p:spPr bwMode="auto">
          <a:xfrm>
            <a:off x="5954713" y="49085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48</a:t>
            </a:r>
          </a:p>
        </p:txBody>
      </p:sp>
      <p:sp>
        <p:nvSpPr>
          <p:cNvPr id="12301" name="Oval 48"/>
          <p:cNvSpPr>
            <a:spLocks noChangeArrowheads="1"/>
          </p:cNvSpPr>
          <p:nvPr/>
        </p:nvSpPr>
        <p:spPr bwMode="auto">
          <a:xfrm>
            <a:off x="6716713" y="35369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62</a:t>
            </a:r>
          </a:p>
        </p:txBody>
      </p:sp>
      <p:sp>
        <p:nvSpPr>
          <p:cNvPr id="12302" name="Rectangle 49"/>
          <p:cNvSpPr>
            <a:spLocks noChangeArrowheads="1"/>
          </p:cNvSpPr>
          <p:nvPr/>
        </p:nvSpPr>
        <p:spPr bwMode="auto">
          <a:xfrm>
            <a:off x="5567363" y="41592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3" name="Rectangle 50"/>
          <p:cNvSpPr>
            <a:spLocks noChangeArrowheads="1"/>
          </p:cNvSpPr>
          <p:nvPr/>
        </p:nvSpPr>
        <p:spPr bwMode="auto">
          <a:xfrm>
            <a:off x="5872163" y="41592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4" name="Rectangle 51"/>
          <p:cNvSpPr>
            <a:spLocks noChangeArrowheads="1"/>
          </p:cNvSpPr>
          <p:nvPr/>
        </p:nvSpPr>
        <p:spPr bwMode="auto">
          <a:xfrm>
            <a:off x="5957888" y="55308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5" name="Rectangle 52"/>
          <p:cNvSpPr>
            <a:spLocks noChangeArrowheads="1"/>
          </p:cNvSpPr>
          <p:nvPr/>
        </p:nvSpPr>
        <p:spPr bwMode="auto">
          <a:xfrm>
            <a:off x="6262688" y="55308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6" name="Rectangle 53"/>
          <p:cNvSpPr>
            <a:spLocks noChangeArrowheads="1"/>
          </p:cNvSpPr>
          <p:nvPr/>
        </p:nvSpPr>
        <p:spPr bwMode="auto">
          <a:xfrm>
            <a:off x="7024688" y="49085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7" name="Rectangle 54"/>
          <p:cNvSpPr>
            <a:spLocks noChangeArrowheads="1"/>
          </p:cNvSpPr>
          <p:nvPr/>
        </p:nvSpPr>
        <p:spPr bwMode="auto">
          <a:xfrm>
            <a:off x="7329488" y="55181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8" name="Rectangle 55"/>
          <p:cNvSpPr>
            <a:spLocks noChangeArrowheads="1"/>
          </p:cNvSpPr>
          <p:nvPr/>
        </p:nvSpPr>
        <p:spPr bwMode="auto">
          <a:xfrm>
            <a:off x="7634288" y="55181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2309" name="AutoShape 56"/>
          <p:cNvCxnSpPr>
            <a:cxnSpLocks noChangeShapeType="1"/>
            <a:stCxn id="12295" idx="4"/>
            <a:endCxn id="12296" idx="0"/>
          </p:cNvCxnSpPr>
          <p:nvPr/>
        </p:nvCxnSpPr>
        <p:spPr bwMode="auto">
          <a:xfrm flipH="1">
            <a:off x="5797550" y="3330575"/>
            <a:ext cx="5334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AutoShape 57"/>
          <p:cNvCxnSpPr>
            <a:cxnSpLocks noChangeShapeType="1"/>
            <a:stCxn id="12296" idx="4"/>
            <a:endCxn id="12302" idx="0"/>
          </p:cNvCxnSpPr>
          <p:nvPr/>
        </p:nvCxnSpPr>
        <p:spPr bwMode="auto">
          <a:xfrm flipH="1">
            <a:off x="5643563" y="3940175"/>
            <a:ext cx="15398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AutoShape 58"/>
          <p:cNvCxnSpPr>
            <a:cxnSpLocks noChangeShapeType="1"/>
            <a:stCxn id="12296" idx="4"/>
            <a:endCxn id="12303" idx="0"/>
          </p:cNvCxnSpPr>
          <p:nvPr/>
        </p:nvCxnSpPr>
        <p:spPr bwMode="auto">
          <a:xfrm>
            <a:off x="5797550" y="3940175"/>
            <a:ext cx="15081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AutoShape 59"/>
          <p:cNvCxnSpPr>
            <a:cxnSpLocks noChangeShapeType="1"/>
            <a:stCxn id="12295" idx="4"/>
            <a:endCxn id="12301" idx="0"/>
          </p:cNvCxnSpPr>
          <p:nvPr/>
        </p:nvCxnSpPr>
        <p:spPr bwMode="auto">
          <a:xfrm>
            <a:off x="6330950" y="3330575"/>
            <a:ext cx="6096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3" name="AutoShape 60"/>
          <p:cNvCxnSpPr>
            <a:cxnSpLocks noChangeShapeType="1"/>
            <a:stCxn id="12297" idx="0"/>
            <a:endCxn id="12301" idx="4"/>
          </p:cNvCxnSpPr>
          <p:nvPr/>
        </p:nvCxnSpPr>
        <p:spPr bwMode="auto">
          <a:xfrm flipH="1" flipV="1">
            <a:off x="6940550" y="3940175"/>
            <a:ext cx="39687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4" name="AutoShape 61"/>
          <p:cNvCxnSpPr>
            <a:cxnSpLocks noChangeShapeType="1"/>
            <a:stCxn id="12297" idx="4"/>
            <a:endCxn id="12299" idx="0"/>
          </p:cNvCxnSpPr>
          <p:nvPr/>
        </p:nvCxnSpPr>
        <p:spPr bwMode="auto">
          <a:xfrm>
            <a:off x="7337425" y="4625975"/>
            <a:ext cx="203200" cy="269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5" name="AutoShape 62"/>
          <p:cNvCxnSpPr>
            <a:cxnSpLocks noChangeShapeType="1"/>
            <a:stCxn id="12298" idx="4"/>
            <a:endCxn id="12300" idx="0"/>
          </p:cNvCxnSpPr>
          <p:nvPr/>
        </p:nvCxnSpPr>
        <p:spPr bwMode="auto">
          <a:xfrm flipH="1">
            <a:off x="6178550" y="4625975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6" name="AutoShape 63"/>
          <p:cNvCxnSpPr>
            <a:cxnSpLocks noChangeShapeType="1"/>
            <a:stCxn id="12300" idx="4"/>
            <a:endCxn id="12304" idx="0"/>
          </p:cNvCxnSpPr>
          <p:nvPr/>
        </p:nvCxnSpPr>
        <p:spPr bwMode="auto">
          <a:xfrm flipH="1">
            <a:off x="6034088" y="531177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7" name="AutoShape 64"/>
          <p:cNvCxnSpPr>
            <a:cxnSpLocks noChangeShapeType="1"/>
            <a:stCxn id="12300" idx="4"/>
            <a:endCxn id="12305" idx="0"/>
          </p:cNvCxnSpPr>
          <p:nvPr/>
        </p:nvCxnSpPr>
        <p:spPr bwMode="auto">
          <a:xfrm>
            <a:off x="6178550" y="531177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8" name="AutoShape 65"/>
          <p:cNvCxnSpPr>
            <a:cxnSpLocks noChangeShapeType="1"/>
            <a:stCxn id="12298" idx="4"/>
            <a:endCxn id="12323" idx="0"/>
          </p:cNvCxnSpPr>
          <p:nvPr/>
        </p:nvCxnSpPr>
        <p:spPr bwMode="auto">
          <a:xfrm>
            <a:off x="6530975" y="4625975"/>
            <a:ext cx="1968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9" name="AutoShape 66"/>
          <p:cNvCxnSpPr>
            <a:cxnSpLocks noChangeShapeType="1"/>
            <a:stCxn id="12297" idx="4"/>
            <a:endCxn id="12306" idx="0"/>
          </p:cNvCxnSpPr>
          <p:nvPr/>
        </p:nvCxnSpPr>
        <p:spPr bwMode="auto">
          <a:xfrm flipH="1">
            <a:off x="7100888" y="4625975"/>
            <a:ext cx="236537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0" name="AutoShape 67"/>
          <p:cNvCxnSpPr>
            <a:cxnSpLocks noChangeShapeType="1"/>
            <a:stCxn id="12298" idx="0"/>
            <a:endCxn id="12301" idx="4"/>
          </p:cNvCxnSpPr>
          <p:nvPr/>
        </p:nvCxnSpPr>
        <p:spPr bwMode="auto">
          <a:xfrm flipV="1">
            <a:off x="6530975" y="3940175"/>
            <a:ext cx="40957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1" name="AutoShape 68"/>
          <p:cNvCxnSpPr>
            <a:cxnSpLocks noChangeShapeType="1"/>
            <a:stCxn id="12299" idx="4"/>
            <a:endCxn id="12307" idx="0"/>
          </p:cNvCxnSpPr>
          <p:nvPr/>
        </p:nvCxnSpPr>
        <p:spPr bwMode="auto">
          <a:xfrm flipH="1">
            <a:off x="7405688" y="5299075"/>
            <a:ext cx="1349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2" name="AutoShape 69"/>
          <p:cNvCxnSpPr>
            <a:cxnSpLocks noChangeShapeType="1"/>
            <a:stCxn id="12299" idx="4"/>
            <a:endCxn id="12308" idx="0"/>
          </p:cNvCxnSpPr>
          <p:nvPr/>
        </p:nvCxnSpPr>
        <p:spPr bwMode="auto">
          <a:xfrm>
            <a:off x="7540625" y="5299075"/>
            <a:ext cx="1698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23" name="Oval 70"/>
          <p:cNvSpPr>
            <a:spLocks noChangeArrowheads="1"/>
          </p:cNvSpPr>
          <p:nvPr/>
        </p:nvSpPr>
        <p:spPr bwMode="auto">
          <a:xfrm>
            <a:off x="6503988" y="49085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54</a:t>
            </a:r>
          </a:p>
        </p:txBody>
      </p:sp>
      <p:sp>
        <p:nvSpPr>
          <p:cNvPr id="12324" name="Rectangle 71"/>
          <p:cNvSpPr>
            <a:spLocks noChangeArrowheads="1"/>
          </p:cNvSpPr>
          <p:nvPr/>
        </p:nvSpPr>
        <p:spPr bwMode="auto">
          <a:xfrm>
            <a:off x="6507163" y="55308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25" name="Rectangle 72"/>
          <p:cNvSpPr>
            <a:spLocks noChangeArrowheads="1"/>
          </p:cNvSpPr>
          <p:nvPr/>
        </p:nvSpPr>
        <p:spPr bwMode="auto">
          <a:xfrm>
            <a:off x="6811963" y="55308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2326" name="AutoShape 73"/>
          <p:cNvCxnSpPr>
            <a:cxnSpLocks noChangeShapeType="1"/>
            <a:stCxn id="12323" idx="4"/>
            <a:endCxn id="12324" idx="0"/>
          </p:cNvCxnSpPr>
          <p:nvPr/>
        </p:nvCxnSpPr>
        <p:spPr bwMode="auto">
          <a:xfrm flipH="1">
            <a:off x="6583363" y="531177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7" name="AutoShape 74"/>
          <p:cNvCxnSpPr>
            <a:cxnSpLocks noChangeShapeType="1"/>
            <a:stCxn id="12323" idx="4"/>
            <a:endCxn id="12325" idx="0"/>
          </p:cNvCxnSpPr>
          <p:nvPr/>
        </p:nvCxnSpPr>
        <p:spPr bwMode="auto">
          <a:xfrm>
            <a:off x="6727825" y="531177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28" name="Text Box 83"/>
          <p:cNvSpPr txBox="1">
            <a:spLocks noChangeArrowheads="1"/>
          </p:cNvSpPr>
          <p:nvPr/>
        </p:nvSpPr>
        <p:spPr bwMode="auto">
          <a:xfrm>
            <a:off x="2752725" y="5911850"/>
            <a:ext cx="1887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altLang="en-US" sz="1600">
                <a:latin typeface="Times New Roman" charset="0"/>
              </a:rPr>
              <a:t>before deletion of 32</a:t>
            </a:r>
          </a:p>
        </p:txBody>
      </p:sp>
      <p:sp>
        <p:nvSpPr>
          <p:cNvPr id="12329" name="Text Box 84"/>
          <p:cNvSpPr txBox="1">
            <a:spLocks noChangeArrowheads="1"/>
          </p:cNvSpPr>
          <p:nvPr/>
        </p:nvSpPr>
        <p:spPr bwMode="auto">
          <a:xfrm>
            <a:off x="6045200" y="5911850"/>
            <a:ext cx="1266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altLang="en-US" sz="1600">
                <a:latin typeface="Times New Roman" charset="0"/>
              </a:rPr>
              <a:t>after deletion</a:t>
            </a:r>
          </a:p>
        </p:txBody>
      </p:sp>
      <p:sp>
        <p:nvSpPr>
          <p:cNvPr id="12330" name="Line 85"/>
          <p:cNvSpPr>
            <a:spLocks noChangeShapeType="1"/>
          </p:cNvSpPr>
          <p:nvPr/>
        </p:nvSpPr>
        <p:spPr bwMode="auto">
          <a:xfrm>
            <a:off x="4572000" y="3352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41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AutoShape 85"/>
          <p:cNvSpPr>
            <a:spLocks noChangeArrowheads="1"/>
          </p:cNvSpPr>
          <p:nvPr/>
        </p:nvSpPr>
        <p:spPr bwMode="auto">
          <a:xfrm>
            <a:off x="7315200" y="34163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7" name="AutoShape 87"/>
          <p:cNvSpPr>
            <a:spLocks noChangeArrowheads="1"/>
          </p:cNvSpPr>
          <p:nvPr/>
        </p:nvSpPr>
        <p:spPr bwMode="auto">
          <a:xfrm>
            <a:off x="7086600" y="3416300"/>
            <a:ext cx="4572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8" name="AutoShape 88"/>
          <p:cNvSpPr>
            <a:spLocks noChangeArrowheads="1"/>
          </p:cNvSpPr>
          <p:nvPr/>
        </p:nvSpPr>
        <p:spPr bwMode="auto">
          <a:xfrm>
            <a:off x="6096000" y="3492500"/>
            <a:ext cx="1295400" cy="14478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9" name="AutoShape 86"/>
          <p:cNvSpPr>
            <a:spLocks noChangeArrowheads="1"/>
          </p:cNvSpPr>
          <p:nvPr/>
        </p:nvSpPr>
        <p:spPr bwMode="auto">
          <a:xfrm>
            <a:off x="5334000" y="34163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0" name="AutoShape 84"/>
          <p:cNvSpPr>
            <a:spLocks noChangeArrowheads="1"/>
          </p:cNvSpPr>
          <p:nvPr/>
        </p:nvSpPr>
        <p:spPr bwMode="auto">
          <a:xfrm>
            <a:off x="3200400" y="41783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1" name="AutoShape 83"/>
          <p:cNvSpPr>
            <a:spLocks noChangeArrowheads="1"/>
          </p:cNvSpPr>
          <p:nvPr/>
        </p:nvSpPr>
        <p:spPr bwMode="auto">
          <a:xfrm>
            <a:off x="2971800" y="4178300"/>
            <a:ext cx="4572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2" name="AutoShape 82"/>
          <p:cNvSpPr>
            <a:spLocks noChangeArrowheads="1"/>
          </p:cNvSpPr>
          <p:nvPr/>
        </p:nvSpPr>
        <p:spPr bwMode="auto">
          <a:xfrm>
            <a:off x="1828800" y="3721100"/>
            <a:ext cx="1295400" cy="14478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3" name="AutoShape 81"/>
          <p:cNvSpPr>
            <a:spLocks noChangeArrowheads="1"/>
          </p:cNvSpPr>
          <p:nvPr/>
        </p:nvSpPr>
        <p:spPr bwMode="auto">
          <a:xfrm>
            <a:off x="1371600" y="29591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Rebalancing after a Removal</a:t>
            </a:r>
          </a:p>
        </p:txBody>
      </p:sp>
      <p:sp>
        <p:nvSpPr>
          <p:cNvPr id="13325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Let </a:t>
            </a:r>
            <a:r>
              <a:rPr lang="en-US" altLang="en-US" sz="2000" dirty="0">
                <a:solidFill>
                  <a:schemeClr val="tx2"/>
                </a:solidFill>
              </a:rPr>
              <a:t>z</a:t>
            </a:r>
            <a:r>
              <a:rPr lang="en-US" altLang="en-US" sz="2000" dirty="0"/>
              <a:t> be the </a:t>
            </a:r>
            <a:r>
              <a:rPr lang="en-US" altLang="en-US" sz="2000" dirty="0">
                <a:solidFill>
                  <a:schemeClr val="tx2"/>
                </a:solidFill>
              </a:rPr>
              <a:t>first unbalanced</a:t>
            </a:r>
            <a:r>
              <a:rPr lang="en-US" altLang="en-US" sz="2000" dirty="0"/>
              <a:t> node encountered while travelling up the tree from w. Also, let y be the child of z with the larger height, and let x be the child of y with the larger height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We perform </a:t>
            </a:r>
            <a:r>
              <a:rPr lang="en-US" altLang="en-US" sz="2000" dirty="0">
                <a:solidFill>
                  <a:schemeClr val="tx2"/>
                </a:solidFill>
              </a:rPr>
              <a:t>restructure</a:t>
            </a:r>
            <a:r>
              <a:rPr lang="en-US" altLang="en-US" sz="2000" dirty="0"/>
              <a:t>(x) to restore balance at z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What happens if z is an internal node, not the root?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As this restructuring may upset the balance of another node higher in the tree, we must continue checking for balance until the root of T is reached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E5A1C-D5DC-D242-957B-F084EDEA66CB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13326" name="Oval 5"/>
          <p:cNvSpPr>
            <a:spLocks noChangeArrowheads="1"/>
          </p:cNvSpPr>
          <p:nvPr/>
        </p:nvSpPr>
        <p:spPr bwMode="auto">
          <a:xfrm>
            <a:off x="2170113" y="24257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44</a:t>
            </a:r>
          </a:p>
        </p:txBody>
      </p:sp>
      <p:sp>
        <p:nvSpPr>
          <p:cNvPr id="13327" name="Oval 6"/>
          <p:cNvSpPr>
            <a:spLocks noChangeArrowheads="1"/>
          </p:cNvSpPr>
          <p:nvPr/>
        </p:nvSpPr>
        <p:spPr bwMode="auto">
          <a:xfrm>
            <a:off x="1636713" y="30353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17</a:t>
            </a:r>
          </a:p>
        </p:txBody>
      </p:sp>
      <p:sp>
        <p:nvSpPr>
          <p:cNvPr id="13328" name="Oval 7"/>
          <p:cNvSpPr>
            <a:spLocks noChangeArrowheads="1"/>
          </p:cNvSpPr>
          <p:nvPr/>
        </p:nvSpPr>
        <p:spPr bwMode="auto">
          <a:xfrm>
            <a:off x="3176588" y="37211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78</a:t>
            </a:r>
          </a:p>
        </p:txBody>
      </p:sp>
      <p:sp>
        <p:nvSpPr>
          <p:cNvPr id="13329" name="Oval 8"/>
          <p:cNvSpPr>
            <a:spLocks noChangeArrowheads="1"/>
          </p:cNvSpPr>
          <p:nvPr/>
        </p:nvSpPr>
        <p:spPr bwMode="auto">
          <a:xfrm>
            <a:off x="2370138" y="37211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50</a:t>
            </a:r>
          </a:p>
        </p:txBody>
      </p:sp>
      <p:sp>
        <p:nvSpPr>
          <p:cNvPr id="13330" name="Oval 9"/>
          <p:cNvSpPr>
            <a:spLocks noChangeArrowheads="1"/>
          </p:cNvSpPr>
          <p:nvPr/>
        </p:nvSpPr>
        <p:spPr bwMode="auto">
          <a:xfrm>
            <a:off x="3379788" y="43942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88</a:t>
            </a:r>
          </a:p>
        </p:txBody>
      </p:sp>
      <p:sp>
        <p:nvSpPr>
          <p:cNvPr id="13331" name="Oval 10"/>
          <p:cNvSpPr>
            <a:spLocks noChangeArrowheads="1"/>
          </p:cNvSpPr>
          <p:nvPr/>
        </p:nvSpPr>
        <p:spPr bwMode="auto">
          <a:xfrm>
            <a:off x="2017713" y="44069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48</a:t>
            </a:r>
          </a:p>
        </p:txBody>
      </p:sp>
      <p:sp>
        <p:nvSpPr>
          <p:cNvPr id="13332" name="Oval 11"/>
          <p:cNvSpPr>
            <a:spLocks noChangeArrowheads="1"/>
          </p:cNvSpPr>
          <p:nvPr/>
        </p:nvSpPr>
        <p:spPr bwMode="auto">
          <a:xfrm>
            <a:off x="2779713" y="30353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62</a:t>
            </a:r>
          </a:p>
        </p:txBody>
      </p:sp>
      <p:sp>
        <p:nvSpPr>
          <p:cNvPr id="13333" name="Rectangle 12"/>
          <p:cNvSpPr>
            <a:spLocks noChangeArrowheads="1"/>
          </p:cNvSpPr>
          <p:nvPr/>
        </p:nvSpPr>
        <p:spPr bwMode="auto">
          <a:xfrm>
            <a:off x="1630363" y="3657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4" name="Rectangle 13"/>
          <p:cNvSpPr>
            <a:spLocks noChangeArrowheads="1"/>
          </p:cNvSpPr>
          <p:nvPr/>
        </p:nvSpPr>
        <p:spPr bwMode="auto">
          <a:xfrm>
            <a:off x="1935163" y="3657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5" name="Rectangle 14"/>
          <p:cNvSpPr>
            <a:spLocks noChangeArrowheads="1"/>
          </p:cNvSpPr>
          <p:nvPr/>
        </p:nvSpPr>
        <p:spPr bwMode="auto">
          <a:xfrm>
            <a:off x="2020888" y="502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6" name="Rectangle 15"/>
          <p:cNvSpPr>
            <a:spLocks noChangeArrowheads="1"/>
          </p:cNvSpPr>
          <p:nvPr/>
        </p:nvSpPr>
        <p:spPr bwMode="auto">
          <a:xfrm>
            <a:off x="2325688" y="502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7" name="Rectangle 16"/>
          <p:cNvSpPr>
            <a:spLocks noChangeArrowheads="1"/>
          </p:cNvSpPr>
          <p:nvPr/>
        </p:nvSpPr>
        <p:spPr bwMode="auto">
          <a:xfrm>
            <a:off x="3087688" y="4406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8" name="Rectangle 17"/>
          <p:cNvSpPr>
            <a:spLocks noChangeArrowheads="1"/>
          </p:cNvSpPr>
          <p:nvPr/>
        </p:nvSpPr>
        <p:spPr bwMode="auto">
          <a:xfrm>
            <a:off x="3392488" y="5016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9" name="Rectangle 18"/>
          <p:cNvSpPr>
            <a:spLocks noChangeArrowheads="1"/>
          </p:cNvSpPr>
          <p:nvPr/>
        </p:nvSpPr>
        <p:spPr bwMode="auto">
          <a:xfrm>
            <a:off x="3697288" y="5016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3340" name="AutoShape 19"/>
          <p:cNvCxnSpPr>
            <a:cxnSpLocks noChangeShapeType="1"/>
            <a:stCxn id="13326" idx="4"/>
            <a:endCxn id="13327" idx="0"/>
          </p:cNvCxnSpPr>
          <p:nvPr/>
        </p:nvCxnSpPr>
        <p:spPr bwMode="auto">
          <a:xfrm flipH="1">
            <a:off x="1860550" y="2828925"/>
            <a:ext cx="5334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1" name="AutoShape 20"/>
          <p:cNvCxnSpPr>
            <a:cxnSpLocks noChangeShapeType="1"/>
            <a:stCxn id="13327" idx="4"/>
            <a:endCxn id="13333" idx="0"/>
          </p:cNvCxnSpPr>
          <p:nvPr/>
        </p:nvCxnSpPr>
        <p:spPr bwMode="auto">
          <a:xfrm flipH="1">
            <a:off x="1706563" y="3438525"/>
            <a:ext cx="15398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2" name="AutoShape 21"/>
          <p:cNvCxnSpPr>
            <a:cxnSpLocks noChangeShapeType="1"/>
            <a:stCxn id="13327" idx="4"/>
            <a:endCxn id="13334" idx="0"/>
          </p:cNvCxnSpPr>
          <p:nvPr/>
        </p:nvCxnSpPr>
        <p:spPr bwMode="auto">
          <a:xfrm>
            <a:off x="1860550" y="3438525"/>
            <a:ext cx="15081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3" name="AutoShape 22"/>
          <p:cNvCxnSpPr>
            <a:cxnSpLocks noChangeShapeType="1"/>
            <a:stCxn id="13326" idx="4"/>
            <a:endCxn id="13332" idx="0"/>
          </p:cNvCxnSpPr>
          <p:nvPr/>
        </p:nvCxnSpPr>
        <p:spPr bwMode="auto">
          <a:xfrm>
            <a:off x="2393950" y="2828925"/>
            <a:ext cx="6096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4" name="AutoShape 23"/>
          <p:cNvCxnSpPr>
            <a:cxnSpLocks noChangeShapeType="1"/>
            <a:stCxn id="13328" idx="0"/>
            <a:endCxn id="13332" idx="4"/>
          </p:cNvCxnSpPr>
          <p:nvPr/>
        </p:nvCxnSpPr>
        <p:spPr bwMode="auto">
          <a:xfrm flipH="1" flipV="1">
            <a:off x="3003550" y="3438525"/>
            <a:ext cx="39687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5" name="AutoShape 24"/>
          <p:cNvCxnSpPr>
            <a:cxnSpLocks noChangeShapeType="1"/>
            <a:stCxn id="13328" idx="4"/>
            <a:endCxn id="13330" idx="0"/>
          </p:cNvCxnSpPr>
          <p:nvPr/>
        </p:nvCxnSpPr>
        <p:spPr bwMode="auto">
          <a:xfrm>
            <a:off x="3400425" y="4124325"/>
            <a:ext cx="203200" cy="269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6" name="AutoShape 25"/>
          <p:cNvCxnSpPr>
            <a:cxnSpLocks noChangeShapeType="1"/>
            <a:stCxn id="13329" idx="4"/>
            <a:endCxn id="13331" idx="0"/>
          </p:cNvCxnSpPr>
          <p:nvPr/>
        </p:nvCxnSpPr>
        <p:spPr bwMode="auto">
          <a:xfrm flipH="1">
            <a:off x="2241550" y="4124325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7" name="AutoShape 26"/>
          <p:cNvCxnSpPr>
            <a:cxnSpLocks noChangeShapeType="1"/>
            <a:stCxn id="13331" idx="4"/>
            <a:endCxn id="13335" idx="0"/>
          </p:cNvCxnSpPr>
          <p:nvPr/>
        </p:nvCxnSpPr>
        <p:spPr bwMode="auto">
          <a:xfrm flipH="1">
            <a:off x="2097088" y="48101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8" name="AutoShape 27"/>
          <p:cNvCxnSpPr>
            <a:cxnSpLocks noChangeShapeType="1"/>
            <a:stCxn id="13331" idx="4"/>
            <a:endCxn id="13336" idx="0"/>
          </p:cNvCxnSpPr>
          <p:nvPr/>
        </p:nvCxnSpPr>
        <p:spPr bwMode="auto">
          <a:xfrm>
            <a:off x="2241550" y="48101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9" name="AutoShape 28"/>
          <p:cNvCxnSpPr>
            <a:cxnSpLocks noChangeShapeType="1"/>
            <a:stCxn id="13329" idx="4"/>
            <a:endCxn id="13354" idx="0"/>
          </p:cNvCxnSpPr>
          <p:nvPr/>
        </p:nvCxnSpPr>
        <p:spPr bwMode="auto">
          <a:xfrm>
            <a:off x="2593975" y="4124325"/>
            <a:ext cx="1968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0" name="AutoShape 29"/>
          <p:cNvCxnSpPr>
            <a:cxnSpLocks noChangeShapeType="1"/>
            <a:stCxn id="13328" idx="4"/>
            <a:endCxn id="13337" idx="0"/>
          </p:cNvCxnSpPr>
          <p:nvPr/>
        </p:nvCxnSpPr>
        <p:spPr bwMode="auto">
          <a:xfrm flipH="1">
            <a:off x="3163888" y="4124325"/>
            <a:ext cx="236537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1" name="AutoShape 30"/>
          <p:cNvCxnSpPr>
            <a:cxnSpLocks noChangeShapeType="1"/>
            <a:stCxn id="13329" idx="0"/>
            <a:endCxn id="13332" idx="4"/>
          </p:cNvCxnSpPr>
          <p:nvPr/>
        </p:nvCxnSpPr>
        <p:spPr bwMode="auto">
          <a:xfrm flipV="1">
            <a:off x="2593975" y="3438525"/>
            <a:ext cx="40957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2" name="AutoShape 31"/>
          <p:cNvCxnSpPr>
            <a:cxnSpLocks noChangeShapeType="1"/>
            <a:stCxn id="13330" idx="4"/>
            <a:endCxn id="13338" idx="0"/>
          </p:cNvCxnSpPr>
          <p:nvPr/>
        </p:nvCxnSpPr>
        <p:spPr bwMode="auto">
          <a:xfrm flipH="1">
            <a:off x="3468688" y="4797425"/>
            <a:ext cx="1349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3" name="AutoShape 32"/>
          <p:cNvCxnSpPr>
            <a:cxnSpLocks noChangeShapeType="1"/>
            <a:stCxn id="13330" idx="4"/>
            <a:endCxn id="13339" idx="0"/>
          </p:cNvCxnSpPr>
          <p:nvPr/>
        </p:nvCxnSpPr>
        <p:spPr bwMode="auto">
          <a:xfrm>
            <a:off x="3603625" y="4797425"/>
            <a:ext cx="1698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54" name="Oval 33"/>
          <p:cNvSpPr>
            <a:spLocks noChangeArrowheads="1"/>
          </p:cNvSpPr>
          <p:nvPr/>
        </p:nvSpPr>
        <p:spPr bwMode="auto">
          <a:xfrm>
            <a:off x="2566988" y="44069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54</a:t>
            </a:r>
          </a:p>
        </p:txBody>
      </p:sp>
      <p:sp>
        <p:nvSpPr>
          <p:cNvPr id="13355" name="Rectangle 34"/>
          <p:cNvSpPr>
            <a:spLocks noChangeArrowheads="1"/>
          </p:cNvSpPr>
          <p:nvPr/>
        </p:nvSpPr>
        <p:spPr bwMode="auto">
          <a:xfrm>
            <a:off x="2570163" y="502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56" name="Rectangle 35"/>
          <p:cNvSpPr>
            <a:spLocks noChangeArrowheads="1"/>
          </p:cNvSpPr>
          <p:nvPr/>
        </p:nvSpPr>
        <p:spPr bwMode="auto">
          <a:xfrm>
            <a:off x="2874963" y="502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3357" name="AutoShape 36"/>
          <p:cNvCxnSpPr>
            <a:cxnSpLocks noChangeShapeType="1"/>
            <a:stCxn id="13354" idx="4"/>
            <a:endCxn id="13355" idx="0"/>
          </p:cNvCxnSpPr>
          <p:nvPr/>
        </p:nvCxnSpPr>
        <p:spPr bwMode="auto">
          <a:xfrm flipH="1">
            <a:off x="2646363" y="48101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8" name="AutoShape 37"/>
          <p:cNvCxnSpPr>
            <a:cxnSpLocks noChangeShapeType="1"/>
            <a:stCxn id="13354" idx="4"/>
            <a:endCxn id="13356" idx="0"/>
          </p:cNvCxnSpPr>
          <p:nvPr/>
        </p:nvCxnSpPr>
        <p:spPr bwMode="auto">
          <a:xfrm>
            <a:off x="2790825" y="48101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59" name="Text Box 38"/>
          <p:cNvSpPr txBox="1">
            <a:spLocks noChangeArrowheads="1"/>
          </p:cNvSpPr>
          <p:nvPr/>
        </p:nvSpPr>
        <p:spPr bwMode="auto">
          <a:xfrm>
            <a:off x="1143000" y="2968625"/>
            <a:ext cx="36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w</a:t>
            </a:r>
          </a:p>
        </p:txBody>
      </p:sp>
      <p:sp>
        <p:nvSpPr>
          <p:cNvPr id="13360" name="Text Box 39"/>
          <p:cNvSpPr txBox="1">
            <a:spLocks noChangeArrowheads="1"/>
          </p:cNvSpPr>
          <p:nvPr/>
        </p:nvSpPr>
        <p:spPr bwMode="auto">
          <a:xfrm>
            <a:off x="3992563" y="3635375"/>
            <a:ext cx="571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c=x</a:t>
            </a:r>
          </a:p>
        </p:txBody>
      </p:sp>
      <p:sp>
        <p:nvSpPr>
          <p:cNvPr id="13361" name="Text Box 40"/>
          <p:cNvSpPr txBox="1">
            <a:spLocks noChangeArrowheads="1"/>
          </p:cNvSpPr>
          <p:nvPr/>
        </p:nvSpPr>
        <p:spPr bwMode="auto">
          <a:xfrm>
            <a:off x="3576638" y="2978150"/>
            <a:ext cx="585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b=y</a:t>
            </a:r>
          </a:p>
        </p:txBody>
      </p:sp>
      <p:sp>
        <p:nvSpPr>
          <p:cNvPr id="13362" name="Text Box 41"/>
          <p:cNvSpPr txBox="1">
            <a:spLocks noChangeArrowheads="1"/>
          </p:cNvSpPr>
          <p:nvPr/>
        </p:nvSpPr>
        <p:spPr bwMode="auto">
          <a:xfrm>
            <a:off x="1347788" y="2406650"/>
            <a:ext cx="557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a=z</a:t>
            </a:r>
          </a:p>
        </p:txBody>
      </p:sp>
      <p:sp>
        <p:nvSpPr>
          <p:cNvPr id="13363" name="Line 42"/>
          <p:cNvSpPr>
            <a:spLocks noChangeShapeType="1"/>
          </p:cNvSpPr>
          <p:nvPr/>
        </p:nvSpPr>
        <p:spPr bwMode="auto">
          <a:xfrm>
            <a:off x="1868488" y="2609850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64" name="Line 43"/>
          <p:cNvSpPr>
            <a:spLocks noChangeShapeType="1"/>
          </p:cNvSpPr>
          <p:nvPr/>
        </p:nvSpPr>
        <p:spPr bwMode="auto">
          <a:xfrm flipV="1">
            <a:off x="1400175" y="3228975"/>
            <a:ext cx="228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65" name="Line 44"/>
          <p:cNvSpPr>
            <a:spLocks noChangeShapeType="1"/>
          </p:cNvSpPr>
          <p:nvPr/>
        </p:nvSpPr>
        <p:spPr bwMode="auto">
          <a:xfrm flipH="1">
            <a:off x="3240088" y="32385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66" name="Line 45"/>
          <p:cNvSpPr>
            <a:spLocks noChangeShapeType="1"/>
          </p:cNvSpPr>
          <p:nvPr/>
        </p:nvSpPr>
        <p:spPr bwMode="auto">
          <a:xfrm flipH="1">
            <a:off x="3649663" y="3895725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67" name="Oval 47"/>
          <p:cNvSpPr>
            <a:spLocks noChangeArrowheads="1"/>
          </p:cNvSpPr>
          <p:nvPr/>
        </p:nvSpPr>
        <p:spPr bwMode="auto">
          <a:xfrm>
            <a:off x="6102350" y="28702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44</a:t>
            </a:r>
          </a:p>
        </p:txBody>
      </p:sp>
      <p:sp>
        <p:nvSpPr>
          <p:cNvPr id="13368" name="Oval 48"/>
          <p:cNvSpPr>
            <a:spLocks noChangeArrowheads="1"/>
          </p:cNvSpPr>
          <p:nvPr/>
        </p:nvSpPr>
        <p:spPr bwMode="auto">
          <a:xfrm>
            <a:off x="5645150" y="35560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17</a:t>
            </a:r>
          </a:p>
        </p:txBody>
      </p:sp>
      <p:sp>
        <p:nvSpPr>
          <p:cNvPr id="13369" name="Oval 49"/>
          <p:cNvSpPr>
            <a:spLocks noChangeArrowheads="1"/>
          </p:cNvSpPr>
          <p:nvPr/>
        </p:nvSpPr>
        <p:spPr bwMode="auto">
          <a:xfrm>
            <a:off x="7321550" y="28829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78</a:t>
            </a:r>
          </a:p>
        </p:txBody>
      </p:sp>
      <p:sp>
        <p:nvSpPr>
          <p:cNvPr id="13370" name="Oval 50"/>
          <p:cNvSpPr>
            <a:spLocks noChangeArrowheads="1"/>
          </p:cNvSpPr>
          <p:nvPr/>
        </p:nvSpPr>
        <p:spPr bwMode="auto">
          <a:xfrm>
            <a:off x="6592888" y="35560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50</a:t>
            </a:r>
          </a:p>
        </p:txBody>
      </p:sp>
      <p:sp>
        <p:nvSpPr>
          <p:cNvPr id="13371" name="Oval 51"/>
          <p:cNvSpPr>
            <a:spLocks noChangeArrowheads="1"/>
          </p:cNvSpPr>
          <p:nvPr/>
        </p:nvSpPr>
        <p:spPr bwMode="auto">
          <a:xfrm>
            <a:off x="7524750" y="35560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88</a:t>
            </a:r>
          </a:p>
        </p:txBody>
      </p:sp>
      <p:sp>
        <p:nvSpPr>
          <p:cNvPr id="13372" name="Oval 52"/>
          <p:cNvSpPr>
            <a:spLocks noChangeArrowheads="1"/>
          </p:cNvSpPr>
          <p:nvPr/>
        </p:nvSpPr>
        <p:spPr bwMode="auto">
          <a:xfrm>
            <a:off x="6240463" y="42418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48</a:t>
            </a:r>
          </a:p>
        </p:txBody>
      </p:sp>
      <p:sp>
        <p:nvSpPr>
          <p:cNvPr id="13373" name="Oval 53"/>
          <p:cNvSpPr>
            <a:spLocks noChangeArrowheads="1"/>
          </p:cNvSpPr>
          <p:nvPr/>
        </p:nvSpPr>
        <p:spPr bwMode="auto">
          <a:xfrm>
            <a:off x="6696075" y="22733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62</a:t>
            </a:r>
          </a:p>
        </p:txBody>
      </p:sp>
      <p:sp>
        <p:nvSpPr>
          <p:cNvPr id="13374" name="Rectangle 54"/>
          <p:cNvSpPr>
            <a:spLocks noChangeArrowheads="1"/>
          </p:cNvSpPr>
          <p:nvPr/>
        </p:nvSpPr>
        <p:spPr bwMode="auto">
          <a:xfrm>
            <a:off x="5638800" y="4178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75" name="Rectangle 55"/>
          <p:cNvSpPr>
            <a:spLocks noChangeArrowheads="1"/>
          </p:cNvSpPr>
          <p:nvPr/>
        </p:nvSpPr>
        <p:spPr bwMode="auto">
          <a:xfrm>
            <a:off x="5943600" y="4178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76" name="Rectangle 56"/>
          <p:cNvSpPr>
            <a:spLocks noChangeArrowheads="1"/>
          </p:cNvSpPr>
          <p:nvPr/>
        </p:nvSpPr>
        <p:spPr bwMode="auto">
          <a:xfrm>
            <a:off x="6243638" y="48641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77" name="Rectangle 57"/>
          <p:cNvSpPr>
            <a:spLocks noChangeArrowheads="1"/>
          </p:cNvSpPr>
          <p:nvPr/>
        </p:nvSpPr>
        <p:spPr bwMode="auto">
          <a:xfrm>
            <a:off x="6548438" y="48641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78" name="Rectangle 58"/>
          <p:cNvSpPr>
            <a:spLocks noChangeArrowheads="1"/>
          </p:cNvSpPr>
          <p:nvPr/>
        </p:nvSpPr>
        <p:spPr bwMode="auto">
          <a:xfrm>
            <a:off x="7232650" y="35687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79" name="Rectangle 59"/>
          <p:cNvSpPr>
            <a:spLocks noChangeArrowheads="1"/>
          </p:cNvSpPr>
          <p:nvPr/>
        </p:nvSpPr>
        <p:spPr bwMode="auto">
          <a:xfrm>
            <a:off x="7537450" y="4178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80" name="Rectangle 60"/>
          <p:cNvSpPr>
            <a:spLocks noChangeArrowheads="1"/>
          </p:cNvSpPr>
          <p:nvPr/>
        </p:nvSpPr>
        <p:spPr bwMode="auto">
          <a:xfrm>
            <a:off x="7842250" y="4178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3381" name="AutoShape 61"/>
          <p:cNvCxnSpPr>
            <a:cxnSpLocks noChangeShapeType="1"/>
            <a:stCxn id="13367" idx="4"/>
            <a:endCxn id="13368" idx="0"/>
          </p:cNvCxnSpPr>
          <p:nvPr/>
        </p:nvCxnSpPr>
        <p:spPr bwMode="auto">
          <a:xfrm flipH="1">
            <a:off x="5868988" y="3273425"/>
            <a:ext cx="45720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82" name="AutoShape 62"/>
          <p:cNvCxnSpPr>
            <a:cxnSpLocks noChangeShapeType="1"/>
            <a:stCxn id="13368" idx="4"/>
            <a:endCxn id="13374" idx="0"/>
          </p:cNvCxnSpPr>
          <p:nvPr/>
        </p:nvCxnSpPr>
        <p:spPr bwMode="auto">
          <a:xfrm flipH="1">
            <a:off x="5715000" y="3959225"/>
            <a:ext cx="15398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83" name="AutoShape 63"/>
          <p:cNvCxnSpPr>
            <a:cxnSpLocks noChangeShapeType="1"/>
            <a:stCxn id="13368" idx="4"/>
            <a:endCxn id="13375" idx="0"/>
          </p:cNvCxnSpPr>
          <p:nvPr/>
        </p:nvCxnSpPr>
        <p:spPr bwMode="auto">
          <a:xfrm>
            <a:off x="5868988" y="3959225"/>
            <a:ext cx="15081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84" name="AutoShape 64"/>
          <p:cNvCxnSpPr>
            <a:cxnSpLocks noChangeShapeType="1"/>
            <a:stCxn id="13367" idx="0"/>
            <a:endCxn id="13373" idx="4"/>
          </p:cNvCxnSpPr>
          <p:nvPr/>
        </p:nvCxnSpPr>
        <p:spPr bwMode="auto">
          <a:xfrm flipV="1">
            <a:off x="6326188" y="2676525"/>
            <a:ext cx="593725" cy="193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85" name="AutoShape 65"/>
          <p:cNvCxnSpPr>
            <a:cxnSpLocks noChangeShapeType="1"/>
            <a:stCxn id="13369" idx="0"/>
            <a:endCxn id="13373" idx="4"/>
          </p:cNvCxnSpPr>
          <p:nvPr/>
        </p:nvCxnSpPr>
        <p:spPr bwMode="auto">
          <a:xfrm flipH="1" flipV="1">
            <a:off x="6919913" y="2676525"/>
            <a:ext cx="625475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86" name="AutoShape 66"/>
          <p:cNvCxnSpPr>
            <a:cxnSpLocks noChangeShapeType="1"/>
            <a:stCxn id="13369" idx="4"/>
            <a:endCxn id="13371" idx="0"/>
          </p:cNvCxnSpPr>
          <p:nvPr/>
        </p:nvCxnSpPr>
        <p:spPr bwMode="auto">
          <a:xfrm>
            <a:off x="7545388" y="3286125"/>
            <a:ext cx="203200" cy="269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87" name="AutoShape 67"/>
          <p:cNvCxnSpPr>
            <a:cxnSpLocks noChangeShapeType="1"/>
            <a:stCxn id="13370" idx="4"/>
            <a:endCxn id="13372" idx="0"/>
          </p:cNvCxnSpPr>
          <p:nvPr/>
        </p:nvCxnSpPr>
        <p:spPr bwMode="auto">
          <a:xfrm flipH="1">
            <a:off x="6464300" y="3959225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88" name="AutoShape 68"/>
          <p:cNvCxnSpPr>
            <a:cxnSpLocks noChangeShapeType="1"/>
            <a:stCxn id="13372" idx="4"/>
            <a:endCxn id="13376" idx="0"/>
          </p:cNvCxnSpPr>
          <p:nvPr/>
        </p:nvCxnSpPr>
        <p:spPr bwMode="auto">
          <a:xfrm flipH="1">
            <a:off x="6319838" y="46450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89" name="AutoShape 69"/>
          <p:cNvCxnSpPr>
            <a:cxnSpLocks noChangeShapeType="1"/>
            <a:stCxn id="13372" idx="4"/>
            <a:endCxn id="13377" idx="0"/>
          </p:cNvCxnSpPr>
          <p:nvPr/>
        </p:nvCxnSpPr>
        <p:spPr bwMode="auto">
          <a:xfrm>
            <a:off x="6464300" y="46450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90" name="AutoShape 70"/>
          <p:cNvCxnSpPr>
            <a:cxnSpLocks noChangeShapeType="1"/>
            <a:stCxn id="13370" idx="4"/>
            <a:endCxn id="13395" idx="0"/>
          </p:cNvCxnSpPr>
          <p:nvPr/>
        </p:nvCxnSpPr>
        <p:spPr bwMode="auto">
          <a:xfrm>
            <a:off x="6816725" y="3959225"/>
            <a:ext cx="1968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91" name="AutoShape 71"/>
          <p:cNvCxnSpPr>
            <a:cxnSpLocks noChangeShapeType="1"/>
            <a:stCxn id="13369" idx="4"/>
            <a:endCxn id="13378" idx="0"/>
          </p:cNvCxnSpPr>
          <p:nvPr/>
        </p:nvCxnSpPr>
        <p:spPr bwMode="auto">
          <a:xfrm flipH="1">
            <a:off x="7308850" y="3286125"/>
            <a:ext cx="236538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92" name="AutoShape 72"/>
          <p:cNvCxnSpPr>
            <a:cxnSpLocks noChangeShapeType="1"/>
            <a:stCxn id="13370" idx="0"/>
            <a:endCxn id="13367" idx="4"/>
          </p:cNvCxnSpPr>
          <p:nvPr/>
        </p:nvCxnSpPr>
        <p:spPr bwMode="auto">
          <a:xfrm flipH="1" flipV="1">
            <a:off x="6326188" y="3273425"/>
            <a:ext cx="490537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93" name="AutoShape 73"/>
          <p:cNvCxnSpPr>
            <a:cxnSpLocks noChangeShapeType="1"/>
            <a:stCxn id="13371" idx="4"/>
            <a:endCxn id="13379" idx="0"/>
          </p:cNvCxnSpPr>
          <p:nvPr/>
        </p:nvCxnSpPr>
        <p:spPr bwMode="auto">
          <a:xfrm flipH="1">
            <a:off x="7613650" y="3959225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94" name="AutoShape 74"/>
          <p:cNvCxnSpPr>
            <a:cxnSpLocks noChangeShapeType="1"/>
            <a:stCxn id="13371" idx="4"/>
            <a:endCxn id="13380" idx="0"/>
          </p:cNvCxnSpPr>
          <p:nvPr/>
        </p:nvCxnSpPr>
        <p:spPr bwMode="auto">
          <a:xfrm>
            <a:off x="7748588" y="3959225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95" name="Oval 75"/>
          <p:cNvSpPr>
            <a:spLocks noChangeArrowheads="1"/>
          </p:cNvSpPr>
          <p:nvPr/>
        </p:nvSpPr>
        <p:spPr bwMode="auto">
          <a:xfrm>
            <a:off x="6789738" y="42418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54</a:t>
            </a:r>
          </a:p>
        </p:txBody>
      </p:sp>
      <p:sp>
        <p:nvSpPr>
          <p:cNvPr id="13396" name="Rectangle 76"/>
          <p:cNvSpPr>
            <a:spLocks noChangeArrowheads="1"/>
          </p:cNvSpPr>
          <p:nvPr/>
        </p:nvSpPr>
        <p:spPr bwMode="auto">
          <a:xfrm>
            <a:off x="6792913" y="48641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97" name="Rectangle 77"/>
          <p:cNvSpPr>
            <a:spLocks noChangeArrowheads="1"/>
          </p:cNvSpPr>
          <p:nvPr/>
        </p:nvSpPr>
        <p:spPr bwMode="auto">
          <a:xfrm>
            <a:off x="7097713" y="48641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3398" name="AutoShape 78"/>
          <p:cNvCxnSpPr>
            <a:cxnSpLocks noChangeShapeType="1"/>
            <a:stCxn id="13395" idx="4"/>
            <a:endCxn id="13396" idx="0"/>
          </p:cNvCxnSpPr>
          <p:nvPr/>
        </p:nvCxnSpPr>
        <p:spPr bwMode="auto">
          <a:xfrm flipH="1">
            <a:off x="6869113" y="46450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99" name="AutoShape 79"/>
          <p:cNvCxnSpPr>
            <a:cxnSpLocks noChangeShapeType="1"/>
            <a:stCxn id="13395" idx="4"/>
            <a:endCxn id="13397" idx="0"/>
          </p:cNvCxnSpPr>
          <p:nvPr/>
        </p:nvCxnSpPr>
        <p:spPr bwMode="auto">
          <a:xfrm>
            <a:off x="7013575" y="46450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00" name="Line 80"/>
          <p:cNvSpPr>
            <a:spLocks noChangeShapeType="1"/>
          </p:cNvSpPr>
          <p:nvPr/>
        </p:nvSpPr>
        <p:spPr bwMode="auto">
          <a:xfrm>
            <a:off x="4495800" y="34925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AVL Tree Performance</a:t>
            </a:r>
          </a:p>
        </p:txBody>
      </p:sp>
      <p:sp>
        <p:nvSpPr>
          <p:cNvPr id="1030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single restructure takes O(1) time</a:t>
            </a:r>
          </a:p>
          <a:p>
            <a:pPr lvl="1" eaLnBrk="1" hangingPunct="1"/>
            <a:r>
              <a:rPr lang="en-US" altLang="en-US" sz="2000"/>
              <a:t>using a linked-structure binary tree</a:t>
            </a:r>
          </a:p>
          <a:p>
            <a:pPr eaLnBrk="1" hangingPunct="1"/>
            <a:r>
              <a:rPr lang="en-US" altLang="en-US" sz="2400">
                <a:solidFill>
                  <a:schemeClr val="tx2"/>
                </a:solidFill>
              </a:rPr>
              <a:t>find</a:t>
            </a:r>
            <a:r>
              <a:rPr lang="en-US" altLang="en-US" sz="2400"/>
              <a:t> takes O(log n) time</a:t>
            </a:r>
          </a:p>
          <a:p>
            <a:pPr lvl="1" eaLnBrk="1" hangingPunct="1"/>
            <a:r>
              <a:rPr lang="en-US" altLang="en-US" sz="2000"/>
              <a:t>height of tree is O(log n), no restructures needed</a:t>
            </a:r>
            <a:endParaRPr lang="en-US" altLang="en-US" sz="2400"/>
          </a:p>
          <a:p>
            <a:pPr eaLnBrk="1" hangingPunct="1"/>
            <a:r>
              <a:rPr lang="en-US" altLang="en-US" sz="2400">
                <a:solidFill>
                  <a:schemeClr val="tx2"/>
                </a:solidFill>
              </a:rPr>
              <a:t>put</a:t>
            </a:r>
            <a:r>
              <a:rPr lang="en-US" altLang="en-US" sz="2400"/>
              <a:t> takes O(log n) time</a:t>
            </a:r>
          </a:p>
          <a:p>
            <a:pPr lvl="1" eaLnBrk="1" hangingPunct="1"/>
            <a:r>
              <a:rPr lang="en-US" altLang="en-US" sz="2000"/>
              <a:t>initial find is O(log n)</a:t>
            </a:r>
          </a:p>
          <a:p>
            <a:pPr lvl="1" eaLnBrk="1" hangingPunct="1"/>
            <a:r>
              <a:rPr lang="en-US" altLang="en-US" sz="2000"/>
              <a:t>Restructuring up the tree, maintaining heights is O(log n)</a:t>
            </a:r>
          </a:p>
          <a:p>
            <a:pPr eaLnBrk="1" hangingPunct="1"/>
            <a:r>
              <a:rPr lang="en-US" altLang="en-US" sz="2400">
                <a:solidFill>
                  <a:schemeClr val="tx2"/>
                </a:solidFill>
              </a:rPr>
              <a:t>erase </a:t>
            </a:r>
            <a:r>
              <a:rPr lang="en-US" altLang="en-US" sz="2400"/>
              <a:t>takes O(log n) time</a:t>
            </a:r>
          </a:p>
          <a:p>
            <a:pPr lvl="1" eaLnBrk="1" hangingPunct="1"/>
            <a:r>
              <a:rPr lang="en-US" altLang="en-US" sz="2000"/>
              <a:t>initial find is O(log n)</a:t>
            </a:r>
          </a:p>
          <a:p>
            <a:pPr lvl="1" eaLnBrk="1" hangingPunct="1"/>
            <a:r>
              <a:rPr lang="en-US" altLang="en-US" sz="2000"/>
              <a:t>Restructuring up the tree, maintaining heights is O(log 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6477000" y="228600"/>
          <a:ext cx="2352675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Clip" r:id="rId3" imgW="2352240" imgH="2088360" progId="MS_ClipArt_Gallery.2">
                  <p:embed/>
                </p:oleObj>
              </mc:Choice>
              <mc:Fallback>
                <p:oleObj name="Clip" r:id="rId3" imgW="2352240" imgH="2088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28600"/>
                        <a:ext cx="2352675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906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Recall: Rebalancing Needed</a:t>
            </a:r>
          </a:p>
        </p:txBody>
      </p:sp>
      <p:sp>
        <p:nvSpPr>
          <p:cNvPr id="7173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200" dirty="0"/>
              <a:t>How should we do this?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(1) Take some examples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(2) Find difference cases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(3) Make each sub-algorithm for each case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(4) Make an entire algorithm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(5) Run it with some inputs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(6) Find out it is not working perfectly, and say</a:t>
            </a:r>
            <a:br>
              <a:rPr lang="en-US" altLang="en-US" sz="2000" dirty="0"/>
            </a:br>
            <a:r>
              <a:rPr lang="en-US" altLang="en-US" sz="2000" dirty="0"/>
              <a:t>“What the hell is this?” “How should I do?” 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3200" dirty="0"/>
              <a:t>Lessons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Sometimes, we need to do case-by-case handling to complete the algorithm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People often rely on ”Half-assed (</a:t>
            </a:r>
            <a:r>
              <a:rPr lang="ko-KR" altLang="en-US" sz="2000" dirty="0"/>
              <a:t>대충</a:t>
            </a:r>
            <a:r>
              <a:rPr lang="en-US" altLang="ko-KR" sz="2000" dirty="0"/>
              <a:t>)</a:t>
            </a:r>
            <a:r>
              <a:rPr lang="en-US" altLang="en-US" sz="2000" dirty="0"/>
              <a:t> algorithm design first “ and “Complete it using example inputs”. Not recommended.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/>
              <a:t>Same as “Roughly make the code, and debug it later”. Bad coding behavior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25</a:t>
            </a:fld>
            <a:endParaRPr lang="en-US" altLang="ko-K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256" y="116840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62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40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Search</a:t>
            </a:r>
            <a:endParaRPr lang="en-US" altLang="en-US" sz="4000"/>
          </a:p>
        </p:txBody>
      </p:sp>
      <p:sp>
        <p:nvSpPr>
          <p:cNvPr id="2054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Binary search can perform operations </a:t>
            </a:r>
            <a:r>
              <a:rPr lang="en-US" altLang="en-US" sz="2000" dirty="0">
                <a:solidFill>
                  <a:schemeClr val="tx2"/>
                </a:solidFill>
              </a:rPr>
              <a:t>get</a:t>
            </a:r>
            <a:r>
              <a:rPr lang="en-US" altLang="en-US" sz="2000" dirty="0"/>
              <a:t>, </a:t>
            </a:r>
            <a:r>
              <a:rPr lang="en-US" altLang="en-US" sz="2000" dirty="0" err="1">
                <a:solidFill>
                  <a:schemeClr val="tx2"/>
                </a:solidFill>
              </a:rPr>
              <a:t>floorEntry</a:t>
            </a:r>
            <a:r>
              <a:rPr lang="en-US" altLang="en-US" sz="2000" dirty="0"/>
              <a:t> and </a:t>
            </a:r>
            <a:r>
              <a:rPr lang="en-US" altLang="en-US" sz="2000" dirty="0" err="1">
                <a:solidFill>
                  <a:schemeClr val="tx2"/>
                </a:solidFill>
              </a:rPr>
              <a:t>ceilingEntry</a:t>
            </a:r>
            <a:r>
              <a:rPr lang="en-US" altLang="en-US" sz="2000" dirty="0"/>
              <a:t>  on an ordered map implemented by means of an array-based sequence, sorted by key</a:t>
            </a:r>
          </a:p>
          <a:p>
            <a:pPr lvl="1" eaLnBrk="1" hangingPunct="1"/>
            <a:r>
              <a:rPr lang="en-US" altLang="en-US" sz="1800" dirty="0"/>
              <a:t>similar to the high-low game</a:t>
            </a:r>
          </a:p>
          <a:p>
            <a:pPr lvl="1" eaLnBrk="1" hangingPunct="1"/>
            <a:r>
              <a:rPr lang="en-US" altLang="en-US" sz="1800" dirty="0"/>
              <a:t>at each step, the number of candidate items is halved</a:t>
            </a:r>
          </a:p>
          <a:p>
            <a:pPr lvl="1" eaLnBrk="1" hangingPunct="1"/>
            <a:r>
              <a:rPr lang="en-US" altLang="en-US" sz="1800" dirty="0"/>
              <a:t>terminates after O(log n) steps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Example: </a:t>
            </a:r>
            <a:r>
              <a:rPr lang="en-US" altLang="en-US" sz="2000" dirty="0">
                <a:solidFill>
                  <a:schemeClr val="tx2"/>
                </a:solidFill>
              </a:rPr>
              <a:t>find</a:t>
            </a:r>
            <a:r>
              <a:rPr lang="en-US" altLang="en-US" sz="2000" dirty="0"/>
              <a:t>(7)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2055" name="Line 5"/>
          <p:cNvSpPr>
            <a:spLocks noChangeShapeType="1"/>
          </p:cNvSpPr>
          <p:nvPr/>
        </p:nvSpPr>
        <p:spPr bwMode="auto">
          <a:xfrm>
            <a:off x="1379538" y="4162425"/>
            <a:ext cx="6991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Oval 6"/>
          <p:cNvSpPr>
            <a:spLocks noChangeArrowheads="1"/>
          </p:cNvSpPr>
          <p:nvPr/>
        </p:nvSpPr>
        <p:spPr bwMode="auto">
          <a:xfrm>
            <a:off x="16652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1</a:t>
            </a:r>
          </a:p>
        </p:txBody>
      </p:sp>
      <p:sp>
        <p:nvSpPr>
          <p:cNvPr id="2057" name="Oval 7"/>
          <p:cNvSpPr>
            <a:spLocks noChangeArrowheads="1"/>
          </p:cNvSpPr>
          <p:nvPr/>
        </p:nvSpPr>
        <p:spPr bwMode="auto">
          <a:xfrm>
            <a:off x="22748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3</a:t>
            </a:r>
          </a:p>
        </p:txBody>
      </p:sp>
      <p:sp>
        <p:nvSpPr>
          <p:cNvPr id="2058" name="Oval 8"/>
          <p:cNvSpPr>
            <a:spLocks noChangeArrowheads="1"/>
          </p:cNvSpPr>
          <p:nvPr/>
        </p:nvSpPr>
        <p:spPr bwMode="auto">
          <a:xfrm>
            <a:off x="28844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4</a:t>
            </a:r>
          </a:p>
        </p:txBody>
      </p:sp>
      <p:sp>
        <p:nvSpPr>
          <p:cNvPr id="2059" name="Oval 9"/>
          <p:cNvSpPr>
            <a:spLocks noChangeArrowheads="1"/>
          </p:cNvSpPr>
          <p:nvPr/>
        </p:nvSpPr>
        <p:spPr bwMode="auto">
          <a:xfrm>
            <a:off x="34940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5</a:t>
            </a:r>
          </a:p>
        </p:txBody>
      </p:sp>
      <p:sp>
        <p:nvSpPr>
          <p:cNvPr id="2060" name="Oval 10"/>
          <p:cNvSpPr>
            <a:spLocks noChangeArrowheads="1"/>
          </p:cNvSpPr>
          <p:nvPr/>
        </p:nvSpPr>
        <p:spPr bwMode="auto">
          <a:xfrm>
            <a:off x="41036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7</a:t>
            </a:r>
          </a:p>
        </p:txBody>
      </p:sp>
      <p:sp>
        <p:nvSpPr>
          <p:cNvPr id="2061" name="Oval 11"/>
          <p:cNvSpPr>
            <a:spLocks noChangeArrowheads="1"/>
          </p:cNvSpPr>
          <p:nvPr/>
        </p:nvSpPr>
        <p:spPr bwMode="auto">
          <a:xfrm>
            <a:off x="4713288" y="4010025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062" name="Oval 12"/>
          <p:cNvSpPr>
            <a:spLocks noChangeArrowheads="1"/>
          </p:cNvSpPr>
          <p:nvPr/>
        </p:nvSpPr>
        <p:spPr bwMode="auto">
          <a:xfrm>
            <a:off x="53228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9</a:t>
            </a:r>
          </a:p>
        </p:txBody>
      </p:sp>
      <p:sp>
        <p:nvSpPr>
          <p:cNvPr id="2063" name="Oval 13"/>
          <p:cNvSpPr>
            <a:spLocks noChangeArrowheads="1"/>
          </p:cNvSpPr>
          <p:nvPr/>
        </p:nvSpPr>
        <p:spPr bwMode="auto">
          <a:xfrm>
            <a:off x="59324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11</a:t>
            </a:r>
          </a:p>
        </p:txBody>
      </p:sp>
      <p:sp>
        <p:nvSpPr>
          <p:cNvPr id="2064" name="Oval 14"/>
          <p:cNvSpPr>
            <a:spLocks noChangeArrowheads="1"/>
          </p:cNvSpPr>
          <p:nvPr/>
        </p:nvSpPr>
        <p:spPr bwMode="auto">
          <a:xfrm>
            <a:off x="65420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14</a:t>
            </a:r>
          </a:p>
        </p:txBody>
      </p:sp>
      <p:sp>
        <p:nvSpPr>
          <p:cNvPr id="2065" name="Oval 15"/>
          <p:cNvSpPr>
            <a:spLocks noChangeArrowheads="1"/>
          </p:cNvSpPr>
          <p:nvPr/>
        </p:nvSpPr>
        <p:spPr bwMode="auto">
          <a:xfrm>
            <a:off x="71516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16</a:t>
            </a:r>
          </a:p>
        </p:txBody>
      </p:sp>
      <p:sp>
        <p:nvSpPr>
          <p:cNvPr id="2066" name="Oval 16"/>
          <p:cNvSpPr>
            <a:spLocks noChangeArrowheads="1"/>
          </p:cNvSpPr>
          <p:nvPr/>
        </p:nvSpPr>
        <p:spPr bwMode="auto">
          <a:xfrm>
            <a:off x="77612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18</a:t>
            </a:r>
          </a:p>
        </p:txBody>
      </p:sp>
      <p:sp>
        <p:nvSpPr>
          <p:cNvPr id="2067" name="Oval 17"/>
          <p:cNvSpPr>
            <a:spLocks noChangeArrowheads="1"/>
          </p:cNvSpPr>
          <p:nvPr/>
        </p:nvSpPr>
        <p:spPr bwMode="auto">
          <a:xfrm>
            <a:off x="83708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19</a:t>
            </a:r>
          </a:p>
        </p:txBody>
      </p:sp>
      <p:sp>
        <p:nvSpPr>
          <p:cNvPr id="2068" name="Line 18"/>
          <p:cNvSpPr>
            <a:spLocks noChangeShapeType="1"/>
          </p:cNvSpPr>
          <p:nvPr/>
        </p:nvSpPr>
        <p:spPr bwMode="auto">
          <a:xfrm>
            <a:off x="1227138" y="4772025"/>
            <a:ext cx="7143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9" name="Oval 19"/>
          <p:cNvSpPr>
            <a:spLocks noChangeArrowheads="1"/>
          </p:cNvSpPr>
          <p:nvPr/>
        </p:nvSpPr>
        <p:spPr bwMode="auto">
          <a:xfrm>
            <a:off x="1665288" y="46196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1</a:t>
            </a:r>
          </a:p>
        </p:txBody>
      </p:sp>
      <p:sp>
        <p:nvSpPr>
          <p:cNvPr id="2070" name="Oval 20"/>
          <p:cNvSpPr>
            <a:spLocks noChangeArrowheads="1"/>
          </p:cNvSpPr>
          <p:nvPr/>
        </p:nvSpPr>
        <p:spPr bwMode="auto">
          <a:xfrm>
            <a:off x="2274888" y="4619625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071" name="Oval 21"/>
          <p:cNvSpPr>
            <a:spLocks noChangeArrowheads="1"/>
          </p:cNvSpPr>
          <p:nvPr/>
        </p:nvSpPr>
        <p:spPr bwMode="auto">
          <a:xfrm>
            <a:off x="2884488" y="46196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4</a:t>
            </a:r>
          </a:p>
        </p:txBody>
      </p:sp>
      <p:sp>
        <p:nvSpPr>
          <p:cNvPr id="2072" name="Oval 22"/>
          <p:cNvSpPr>
            <a:spLocks noChangeArrowheads="1"/>
          </p:cNvSpPr>
          <p:nvPr/>
        </p:nvSpPr>
        <p:spPr bwMode="auto">
          <a:xfrm>
            <a:off x="3494088" y="46196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5</a:t>
            </a:r>
          </a:p>
        </p:txBody>
      </p:sp>
      <p:sp>
        <p:nvSpPr>
          <p:cNvPr id="2073" name="Oval 23"/>
          <p:cNvSpPr>
            <a:spLocks noChangeArrowheads="1"/>
          </p:cNvSpPr>
          <p:nvPr/>
        </p:nvSpPr>
        <p:spPr bwMode="auto">
          <a:xfrm>
            <a:off x="4103688" y="46196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7</a:t>
            </a:r>
          </a:p>
        </p:txBody>
      </p:sp>
      <p:sp>
        <p:nvSpPr>
          <p:cNvPr id="2074" name="Oval 24"/>
          <p:cNvSpPr>
            <a:spLocks noChangeArrowheads="1"/>
          </p:cNvSpPr>
          <p:nvPr/>
        </p:nvSpPr>
        <p:spPr bwMode="auto">
          <a:xfrm>
            <a:off x="47132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8</a:t>
            </a:r>
          </a:p>
        </p:txBody>
      </p:sp>
      <p:sp>
        <p:nvSpPr>
          <p:cNvPr id="2075" name="Oval 25"/>
          <p:cNvSpPr>
            <a:spLocks noChangeArrowheads="1"/>
          </p:cNvSpPr>
          <p:nvPr/>
        </p:nvSpPr>
        <p:spPr bwMode="auto">
          <a:xfrm>
            <a:off x="53228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9</a:t>
            </a:r>
          </a:p>
        </p:txBody>
      </p:sp>
      <p:sp>
        <p:nvSpPr>
          <p:cNvPr id="2076" name="Oval 26"/>
          <p:cNvSpPr>
            <a:spLocks noChangeArrowheads="1"/>
          </p:cNvSpPr>
          <p:nvPr/>
        </p:nvSpPr>
        <p:spPr bwMode="auto">
          <a:xfrm>
            <a:off x="59324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11</a:t>
            </a:r>
          </a:p>
        </p:txBody>
      </p:sp>
      <p:sp>
        <p:nvSpPr>
          <p:cNvPr id="2077" name="Oval 27"/>
          <p:cNvSpPr>
            <a:spLocks noChangeArrowheads="1"/>
          </p:cNvSpPr>
          <p:nvPr/>
        </p:nvSpPr>
        <p:spPr bwMode="auto">
          <a:xfrm>
            <a:off x="65420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14</a:t>
            </a:r>
          </a:p>
        </p:txBody>
      </p:sp>
      <p:sp>
        <p:nvSpPr>
          <p:cNvPr id="2078" name="Oval 28"/>
          <p:cNvSpPr>
            <a:spLocks noChangeArrowheads="1"/>
          </p:cNvSpPr>
          <p:nvPr/>
        </p:nvSpPr>
        <p:spPr bwMode="auto">
          <a:xfrm>
            <a:off x="71516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16</a:t>
            </a:r>
          </a:p>
        </p:txBody>
      </p:sp>
      <p:sp>
        <p:nvSpPr>
          <p:cNvPr id="2079" name="Oval 29"/>
          <p:cNvSpPr>
            <a:spLocks noChangeArrowheads="1"/>
          </p:cNvSpPr>
          <p:nvPr/>
        </p:nvSpPr>
        <p:spPr bwMode="auto">
          <a:xfrm>
            <a:off x="77612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18</a:t>
            </a:r>
          </a:p>
        </p:txBody>
      </p:sp>
      <p:sp>
        <p:nvSpPr>
          <p:cNvPr id="2080" name="Oval 30"/>
          <p:cNvSpPr>
            <a:spLocks noChangeArrowheads="1"/>
          </p:cNvSpPr>
          <p:nvPr/>
        </p:nvSpPr>
        <p:spPr bwMode="auto">
          <a:xfrm>
            <a:off x="83708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19</a:t>
            </a:r>
          </a:p>
        </p:txBody>
      </p:sp>
      <p:sp>
        <p:nvSpPr>
          <p:cNvPr id="2081" name="Line 31"/>
          <p:cNvSpPr>
            <a:spLocks noChangeShapeType="1"/>
          </p:cNvSpPr>
          <p:nvPr/>
        </p:nvSpPr>
        <p:spPr bwMode="auto">
          <a:xfrm>
            <a:off x="1303338" y="5381625"/>
            <a:ext cx="7067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2" name="Oval 32"/>
          <p:cNvSpPr>
            <a:spLocks noChangeArrowheads="1"/>
          </p:cNvSpPr>
          <p:nvPr/>
        </p:nvSpPr>
        <p:spPr bwMode="auto">
          <a:xfrm>
            <a:off x="16652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1</a:t>
            </a:r>
          </a:p>
        </p:txBody>
      </p:sp>
      <p:sp>
        <p:nvSpPr>
          <p:cNvPr id="2083" name="Oval 33"/>
          <p:cNvSpPr>
            <a:spLocks noChangeArrowheads="1"/>
          </p:cNvSpPr>
          <p:nvPr/>
        </p:nvSpPr>
        <p:spPr bwMode="auto">
          <a:xfrm>
            <a:off x="22748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3</a:t>
            </a:r>
          </a:p>
        </p:txBody>
      </p:sp>
      <p:sp>
        <p:nvSpPr>
          <p:cNvPr id="2084" name="Oval 34"/>
          <p:cNvSpPr>
            <a:spLocks noChangeArrowheads="1"/>
          </p:cNvSpPr>
          <p:nvPr/>
        </p:nvSpPr>
        <p:spPr bwMode="auto">
          <a:xfrm>
            <a:off x="2884488" y="52292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4</a:t>
            </a:r>
          </a:p>
        </p:txBody>
      </p:sp>
      <p:sp>
        <p:nvSpPr>
          <p:cNvPr id="2085" name="Oval 35"/>
          <p:cNvSpPr>
            <a:spLocks noChangeArrowheads="1"/>
          </p:cNvSpPr>
          <p:nvPr/>
        </p:nvSpPr>
        <p:spPr bwMode="auto">
          <a:xfrm>
            <a:off x="3494088" y="5229225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086" name="Oval 36"/>
          <p:cNvSpPr>
            <a:spLocks noChangeArrowheads="1"/>
          </p:cNvSpPr>
          <p:nvPr/>
        </p:nvSpPr>
        <p:spPr bwMode="auto">
          <a:xfrm>
            <a:off x="4103688" y="52292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7</a:t>
            </a:r>
          </a:p>
        </p:txBody>
      </p:sp>
      <p:sp>
        <p:nvSpPr>
          <p:cNvPr id="2087" name="Oval 37"/>
          <p:cNvSpPr>
            <a:spLocks noChangeArrowheads="1"/>
          </p:cNvSpPr>
          <p:nvPr/>
        </p:nvSpPr>
        <p:spPr bwMode="auto">
          <a:xfrm>
            <a:off x="47132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8</a:t>
            </a:r>
          </a:p>
        </p:txBody>
      </p:sp>
      <p:sp>
        <p:nvSpPr>
          <p:cNvPr id="2088" name="Oval 38"/>
          <p:cNvSpPr>
            <a:spLocks noChangeArrowheads="1"/>
          </p:cNvSpPr>
          <p:nvPr/>
        </p:nvSpPr>
        <p:spPr bwMode="auto">
          <a:xfrm>
            <a:off x="53228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9</a:t>
            </a:r>
          </a:p>
        </p:txBody>
      </p:sp>
      <p:sp>
        <p:nvSpPr>
          <p:cNvPr id="2089" name="Oval 39"/>
          <p:cNvSpPr>
            <a:spLocks noChangeArrowheads="1"/>
          </p:cNvSpPr>
          <p:nvPr/>
        </p:nvSpPr>
        <p:spPr bwMode="auto">
          <a:xfrm>
            <a:off x="59324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11</a:t>
            </a:r>
          </a:p>
        </p:txBody>
      </p:sp>
      <p:sp>
        <p:nvSpPr>
          <p:cNvPr id="2090" name="Oval 40"/>
          <p:cNvSpPr>
            <a:spLocks noChangeArrowheads="1"/>
          </p:cNvSpPr>
          <p:nvPr/>
        </p:nvSpPr>
        <p:spPr bwMode="auto">
          <a:xfrm>
            <a:off x="65420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14</a:t>
            </a:r>
          </a:p>
        </p:txBody>
      </p:sp>
      <p:sp>
        <p:nvSpPr>
          <p:cNvPr id="2091" name="Oval 41"/>
          <p:cNvSpPr>
            <a:spLocks noChangeArrowheads="1"/>
          </p:cNvSpPr>
          <p:nvPr/>
        </p:nvSpPr>
        <p:spPr bwMode="auto">
          <a:xfrm>
            <a:off x="71516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16</a:t>
            </a:r>
          </a:p>
        </p:txBody>
      </p:sp>
      <p:sp>
        <p:nvSpPr>
          <p:cNvPr id="2092" name="Oval 42"/>
          <p:cNvSpPr>
            <a:spLocks noChangeArrowheads="1"/>
          </p:cNvSpPr>
          <p:nvPr/>
        </p:nvSpPr>
        <p:spPr bwMode="auto">
          <a:xfrm>
            <a:off x="77612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18</a:t>
            </a:r>
          </a:p>
        </p:txBody>
      </p:sp>
      <p:sp>
        <p:nvSpPr>
          <p:cNvPr id="2093" name="Oval 43"/>
          <p:cNvSpPr>
            <a:spLocks noChangeArrowheads="1"/>
          </p:cNvSpPr>
          <p:nvPr/>
        </p:nvSpPr>
        <p:spPr bwMode="auto">
          <a:xfrm>
            <a:off x="83708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19</a:t>
            </a:r>
          </a:p>
        </p:txBody>
      </p:sp>
      <p:sp>
        <p:nvSpPr>
          <p:cNvPr id="2094" name="Line 44"/>
          <p:cNvSpPr>
            <a:spLocks noChangeShapeType="1"/>
          </p:cNvSpPr>
          <p:nvPr/>
        </p:nvSpPr>
        <p:spPr bwMode="auto">
          <a:xfrm>
            <a:off x="1379538" y="5991225"/>
            <a:ext cx="6991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5" name="Oval 45"/>
          <p:cNvSpPr>
            <a:spLocks noChangeArrowheads="1"/>
          </p:cNvSpPr>
          <p:nvPr/>
        </p:nvSpPr>
        <p:spPr bwMode="auto">
          <a:xfrm>
            <a:off x="16652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1</a:t>
            </a:r>
          </a:p>
        </p:txBody>
      </p:sp>
      <p:sp>
        <p:nvSpPr>
          <p:cNvPr id="2096" name="Oval 46"/>
          <p:cNvSpPr>
            <a:spLocks noChangeArrowheads="1"/>
          </p:cNvSpPr>
          <p:nvPr/>
        </p:nvSpPr>
        <p:spPr bwMode="auto">
          <a:xfrm>
            <a:off x="22748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3</a:t>
            </a:r>
          </a:p>
        </p:txBody>
      </p:sp>
      <p:sp>
        <p:nvSpPr>
          <p:cNvPr id="2097" name="Oval 47"/>
          <p:cNvSpPr>
            <a:spLocks noChangeArrowheads="1"/>
          </p:cNvSpPr>
          <p:nvPr/>
        </p:nvSpPr>
        <p:spPr bwMode="auto">
          <a:xfrm>
            <a:off x="28844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4</a:t>
            </a:r>
          </a:p>
        </p:txBody>
      </p:sp>
      <p:sp>
        <p:nvSpPr>
          <p:cNvPr id="2098" name="Oval 48"/>
          <p:cNvSpPr>
            <a:spLocks noChangeArrowheads="1"/>
          </p:cNvSpPr>
          <p:nvPr/>
        </p:nvSpPr>
        <p:spPr bwMode="auto">
          <a:xfrm>
            <a:off x="34940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5</a:t>
            </a:r>
          </a:p>
        </p:txBody>
      </p:sp>
      <p:sp>
        <p:nvSpPr>
          <p:cNvPr id="2099" name="Oval 49"/>
          <p:cNvSpPr>
            <a:spLocks noChangeArrowheads="1"/>
          </p:cNvSpPr>
          <p:nvPr/>
        </p:nvSpPr>
        <p:spPr bwMode="auto">
          <a:xfrm>
            <a:off x="4103688" y="5838825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100" name="Oval 50"/>
          <p:cNvSpPr>
            <a:spLocks noChangeArrowheads="1"/>
          </p:cNvSpPr>
          <p:nvPr/>
        </p:nvSpPr>
        <p:spPr bwMode="auto">
          <a:xfrm>
            <a:off x="47132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8</a:t>
            </a:r>
          </a:p>
        </p:txBody>
      </p:sp>
      <p:sp>
        <p:nvSpPr>
          <p:cNvPr id="2101" name="Oval 51"/>
          <p:cNvSpPr>
            <a:spLocks noChangeArrowheads="1"/>
          </p:cNvSpPr>
          <p:nvPr/>
        </p:nvSpPr>
        <p:spPr bwMode="auto">
          <a:xfrm>
            <a:off x="53228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9</a:t>
            </a:r>
          </a:p>
        </p:txBody>
      </p:sp>
      <p:sp>
        <p:nvSpPr>
          <p:cNvPr id="2102" name="Oval 52"/>
          <p:cNvSpPr>
            <a:spLocks noChangeArrowheads="1"/>
          </p:cNvSpPr>
          <p:nvPr/>
        </p:nvSpPr>
        <p:spPr bwMode="auto">
          <a:xfrm>
            <a:off x="59324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11</a:t>
            </a:r>
          </a:p>
        </p:txBody>
      </p:sp>
      <p:sp>
        <p:nvSpPr>
          <p:cNvPr id="2103" name="Oval 53"/>
          <p:cNvSpPr>
            <a:spLocks noChangeArrowheads="1"/>
          </p:cNvSpPr>
          <p:nvPr/>
        </p:nvSpPr>
        <p:spPr bwMode="auto">
          <a:xfrm>
            <a:off x="65420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14</a:t>
            </a:r>
          </a:p>
        </p:txBody>
      </p:sp>
      <p:sp>
        <p:nvSpPr>
          <p:cNvPr id="2104" name="Oval 54"/>
          <p:cNvSpPr>
            <a:spLocks noChangeArrowheads="1"/>
          </p:cNvSpPr>
          <p:nvPr/>
        </p:nvSpPr>
        <p:spPr bwMode="auto">
          <a:xfrm>
            <a:off x="71516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16</a:t>
            </a:r>
          </a:p>
        </p:txBody>
      </p:sp>
      <p:sp>
        <p:nvSpPr>
          <p:cNvPr id="2105" name="Oval 55"/>
          <p:cNvSpPr>
            <a:spLocks noChangeArrowheads="1"/>
          </p:cNvSpPr>
          <p:nvPr/>
        </p:nvSpPr>
        <p:spPr bwMode="auto">
          <a:xfrm>
            <a:off x="77612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18</a:t>
            </a:r>
          </a:p>
        </p:txBody>
      </p:sp>
      <p:sp>
        <p:nvSpPr>
          <p:cNvPr id="2106" name="Oval 56"/>
          <p:cNvSpPr>
            <a:spLocks noChangeArrowheads="1"/>
          </p:cNvSpPr>
          <p:nvPr/>
        </p:nvSpPr>
        <p:spPr bwMode="auto">
          <a:xfrm>
            <a:off x="83708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19</a:t>
            </a:r>
          </a:p>
        </p:txBody>
      </p:sp>
      <p:sp>
        <p:nvSpPr>
          <p:cNvPr id="2107" name="Oval 57"/>
          <p:cNvSpPr>
            <a:spLocks noChangeArrowheads="1"/>
          </p:cNvSpPr>
          <p:nvPr/>
        </p:nvSpPr>
        <p:spPr bwMode="auto">
          <a:xfrm>
            <a:off x="107473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0</a:t>
            </a:r>
          </a:p>
        </p:txBody>
      </p:sp>
      <p:sp>
        <p:nvSpPr>
          <p:cNvPr id="2108" name="Oval 58"/>
          <p:cNvSpPr>
            <a:spLocks noChangeArrowheads="1"/>
          </p:cNvSpPr>
          <p:nvPr/>
        </p:nvSpPr>
        <p:spPr bwMode="auto">
          <a:xfrm>
            <a:off x="1074738" y="46196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0</a:t>
            </a:r>
          </a:p>
        </p:txBody>
      </p:sp>
      <p:sp>
        <p:nvSpPr>
          <p:cNvPr id="2109" name="Oval 59"/>
          <p:cNvSpPr>
            <a:spLocks noChangeArrowheads="1"/>
          </p:cNvSpPr>
          <p:nvPr/>
        </p:nvSpPr>
        <p:spPr bwMode="auto">
          <a:xfrm>
            <a:off x="107473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0</a:t>
            </a:r>
          </a:p>
        </p:txBody>
      </p:sp>
      <p:sp>
        <p:nvSpPr>
          <p:cNvPr id="2110" name="Oval 60"/>
          <p:cNvSpPr>
            <a:spLocks noChangeArrowheads="1"/>
          </p:cNvSpPr>
          <p:nvPr/>
        </p:nvSpPr>
        <p:spPr bwMode="auto">
          <a:xfrm>
            <a:off x="1084263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0</a:t>
            </a:r>
          </a:p>
        </p:txBody>
      </p:sp>
      <p:sp>
        <p:nvSpPr>
          <p:cNvPr id="2111" name="Text Box 61"/>
          <p:cNvSpPr txBox="1">
            <a:spLocks noChangeArrowheads="1"/>
          </p:cNvSpPr>
          <p:nvPr/>
        </p:nvSpPr>
        <p:spPr bwMode="auto">
          <a:xfrm>
            <a:off x="4689475" y="4256088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 b="1" i="1">
                <a:latin typeface="Times New Roman" charset="0"/>
              </a:rPr>
              <a:t>m</a:t>
            </a:r>
          </a:p>
        </p:txBody>
      </p:sp>
      <p:sp>
        <p:nvSpPr>
          <p:cNvPr id="2112" name="Text Box 62"/>
          <p:cNvSpPr txBox="1">
            <a:spLocks noChangeArrowheads="1"/>
          </p:cNvSpPr>
          <p:nvPr/>
        </p:nvSpPr>
        <p:spPr bwMode="auto">
          <a:xfrm>
            <a:off x="1074738" y="4257675"/>
            <a:ext cx="24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 b="1" i="1">
                <a:latin typeface="Times New Roman" charset="0"/>
              </a:rPr>
              <a:t>l</a:t>
            </a:r>
          </a:p>
        </p:txBody>
      </p:sp>
      <p:sp>
        <p:nvSpPr>
          <p:cNvPr id="2113" name="Text Box 63"/>
          <p:cNvSpPr txBox="1">
            <a:spLocks noChangeArrowheads="1"/>
          </p:cNvSpPr>
          <p:nvPr/>
        </p:nvSpPr>
        <p:spPr bwMode="auto">
          <a:xfrm>
            <a:off x="8389938" y="425608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 b="1" i="1">
                <a:latin typeface="Times New Roman" charset="0"/>
              </a:rPr>
              <a:t>h</a:t>
            </a:r>
          </a:p>
        </p:txBody>
      </p:sp>
      <p:sp>
        <p:nvSpPr>
          <p:cNvPr id="2114" name="Text Box 64"/>
          <p:cNvSpPr txBox="1">
            <a:spLocks noChangeArrowheads="1"/>
          </p:cNvSpPr>
          <p:nvPr/>
        </p:nvSpPr>
        <p:spPr bwMode="auto">
          <a:xfrm>
            <a:off x="2246313" y="4876800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 b="1" i="1">
                <a:latin typeface="Times New Roman" charset="0"/>
              </a:rPr>
              <a:t>m</a:t>
            </a:r>
          </a:p>
        </p:txBody>
      </p:sp>
      <p:sp>
        <p:nvSpPr>
          <p:cNvPr id="2115" name="Text Box 65"/>
          <p:cNvSpPr txBox="1">
            <a:spLocks noChangeArrowheads="1"/>
          </p:cNvSpPr>
          <p:nvPr/>
        </p:nvSpPr>
        <p:spPr bwMode="auto">
          <a:xfrm>
            <a:off x="1074738" y="4878388"/>
            <a:ext cx="24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 b="1" i="1">
                <a:latin typeface="Times New Roman" charset="0"/>
              </a:rPr>
              <a:t>l</a:t>
            </a:r>
          </a:p>
        </p:txBody>
      </p:sp>
      <p:sp>
        <p:nvSpPr>
          <p:cNvPr id="2116" name="Text Box 66"/>
          <p:cNvSpPr txBox="1">
            <a:spLocks noChangeArrowheads="1"/>
          </p:cNvSpPr>
          <p:nvPr/>
        </p:nvSpPr>
        <p:spPr bwMode="auto">
          <a:xfrm>
            <a:off x="4103688" y="48768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 b="1" i="1">
                <a:latin typeface="Times New Roman" charset="0"/>
              </a:rPr>
              <a:t>h</a:t>
            </a:r>
          </a:p>
        </p:txBody>
      </p:sp>
      <p:sp>
        <p:nvSpPr>
          <p:cNvPr id="2117" name="Text Box 67"/>
          <p:cNvSpPr txBox="1">
            <a:spLocks noChangeArrowheads="1"/>
          </p:cNvSpPr>
          <p:nvPr/>
        </p:nvSpPr>
        <p:spPr bwMode="auto">
          <a:xfrm>
            <a:off x="3484563" y="5497513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 b="1" i="1">
                <a:latin typeface="Times New Roman" charset="0"/>
              </a:rPr>
              <a:t>m</a:t>
            </a:r>
          </a:p>
        </p:txBody>
      </p:sp>
      <p:sp>
        <p:nvSpPr>
          <p:cNvPr id="2118" name="Text Box 68"/>
          <p:cNvSpPr txBox="1">
            <a:spLocks noChangeArrowheads="1"/>
          </p:cNvSpPr>
          <p:nvPr/>
        </p:nvSpPr>
        <p:spPr bwMode="auto">
          <a:xfrm>
            <a:off x="2903538" y="5499100"/>
            <a:ext cx="24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 b="1" i="1">
                <a:latin typeface="Times New Roman" charset="0"/>
              </a:rPr>
              <a:t>l</a:t>
            </a:r>
          </a:p>
        </p:txBody>
      </p:sp>
      <p:sp>
        <p:nvSpPr>
          <p:cNvPr id="2119" name="Text Box 69"/>
          <p:cNvSpPr txBox="1">
            <a:spLocks noChangeArrowheads="1"/>
          </p:cNvSpPr>
          <p:nvPr/>
        </p:nvSpPr>
        <p:spPr bwMode="auto">
          <a:xfrm>
            <a:off x="4103688" y="5497513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 b="1" i="1">
                <a:latin typeface="Times New Roman" charset="0"/>
              </a:rPr>
              <a:t>h</a:t>
            </a:r>
          </a:p>
        </p:txBody>
      </p:sp>
      <p:sp>
        <p:nvSpPr>
          <p:cNvPr id="2120" name="Text Box 70"/>
          <p:cNvSpPr txBox="1">
            <a:spLocks noChangeArrowheads="1"/>
          </p:cNvSpPr>
          <p:nvPr/>
        </p:nvSpPr>
        <p:spPr bwMode="auto">
          <a:xfrm>
            <a:off x="3856038" y="6113463"/>
            <a:ext cx="785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 b="1" i="1">
                <a:latin typeface="Times New Roman" charset="0"/>
              </a:rPr>
              <a:t>l</a:t>
            </a:r>
            <a:r>
              <a:rPr lang="en-US" altLang="en-US" sz="1600">
                <a:latin typeface="Symbol" charset="2"/>
              </a:rPr>
              <a:t>=</a:t>
            </a:r>
            <a:r>
              <a:rPr lang="en-US" altLang="en-US" sz="1600" b="1" i="1">
                <a:latin typeface="Times New Roman" charset="0"/>
              </a:rPr>
              <a:t>m </a:t>
            </a:r>
            <a:r>
              <a:rPr lang="en-US" altLang="en-US" sz="1600">
                <a:latin typeface="Symbol" charset="2"/>
              </a:rPr>
              <a:t>=</a:t>
            </a:r>
            <a:r>
              <a:rPr lang="en-US" altLang="en-US" sz="1600" b="1" i="1">
                <a:latin typeface="Times New Roman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2472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Search Tables</a:t>
            </a:r>
            <a:endParaRPr lang="en-US" altLang="en-US" sz="4000"/>
          </a:p>
        </p:txBody>
      </p:sp>
      <p:sp>
        <p:nvSpPr>
          <p:cNvPr id="3078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search table is an ordered map implemented by means of a sorted 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We store the items in an array-based sequence, sorted by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We use an external comparator for the keys (for any arbitrary comparison)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Performance: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</a:rPr>
              <a:t>get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chemeClr val="tx2"/>
                </a:solidFill>
              </a:rPr>
              <a:t>floorEntry</a:t>
            </a:r>
            <a:r>
              <a:rPr lang="en-US" altLang="en-US" dirty="0"/>
              <a:t> and </a:t>
            </a:r>
            <a:r>
              <a:rPr lang="en-US" altLang="en-US" dirty="0" err="1">
                <a:solidFill>
                  <a:schemeClr val="tx2"/>
                </a:solidFill>
              </a:rPr>
              <a:t>ceilingEntry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take </a:t>
            </a:r>
            <a:r>
              <a:rPr lang="en-US" altLang="en-US" b="1" i="1" dirty="0">
                <a:latin typeface="Times New Roman" charset="0"/>
              </a:rPr>
              <a:t>O</a:t>
            </a:r>
            <a:r>
              <a:rPr lang="en-US" altLang="en-US" dirty="0">
                <a:latin typeface="Times New Roman" charset="0"/>
              </a:rPr>
              <a:t>(log </a:t>
            </a:r>
            <a:r>
              <a:rPr lang="en-US" altLang="en-US" b="1" i="1" dirty="0">
                <a:latin typeface="Times New Roman" charset="0"/>
              </a:rPr>
              <a:t>n</a:t>
            </a:r>
            <a:r>
              <a:rPr lang="en-US" altLang="en-US" dirty="0">
                <a:latin typeface="Times New Roman" charset="0"/>
              </a:rPr>
              <a:t>)</a:t>
            </a:r>
            <a:r>
              <a:rPr lang="en-US" altLang="en-US" dirty="0"/>
              <a:t> time, using binary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</a:rPr>
              <a:t>get </a:t>
            </a:r>
            <a:r>
              <a:rPr lang="en-US" altLang="en-US" dirty="0"/>
              <a:t>takes </a:t>
            </a:r>
            <a:r>
              <a:rPr lang="en-US" altLang="en-US" b="1" i="1" dirty="0">
                <a:latin typeface="Times New Roman" charset="0"/>
              </a:rPr>
              <a:t>O</a:t>
            </a:r>
            <a:r>
              <a:rPr lang="en-US" altLang="en-US" dirty="0">
                <a:latin typeface="Times New Roman" charset="0"/>
              </a:rPr>
              <a:t>(</a:t>
            </a:r>
            <a:r>
              <a:rPr lang="en-US" altLang="en-US" b="1" i="1" dirty="0">
                <a:latin typeface="Times New Roman" charset="0"/>
              </a:rPr>
              <a:t>n</a:t>
            </a:r>
            <a:r>
              <a:rPr lang="en-US" altLang="en-US" dirty="0">
                <a:latin typeface="Times New Roman" charset="0"/>
              </a:rPr>
              <a:t>)</a:t>
            </a:r>
            <a:r>
              <a:rPr lang="en-US" altLang="en-US" dirty="0"/>
              <a:t> time since in the worst case we have to shift </a:t>
            </a:r>
            <a:r>
              <a:rPr lang="en-US" altLang="en-US" b="1" i="1" dirty="0">
                <a:latin typeface="Times New Roman" charset="0"/>
              </a:rPr>
              <a:t>n</a:t>
            </a:r>
            <a:r>
              <a:rPr lang="en-US" altLang="en-US" dirty="0">
                <a:latin typeface="Symbol" charset="2"/>
              </a:rPr>
              <a:t>/</a:t>
            </a:r>
            <a:r>
              <a:rPr lang="en-US" altLang="en-US" dirty="0">
                <a:latin typeface="Times New Roman" charset="0"/>
              </a:rPr>
              <a:t>2</a:t>
            </a:r>
            <a:r>
              <a:rPr lang="en-US" altLang="en-US" dirty="0"/>
              <a:t> items to make room for the new item</a:t>
            </a:r>
            <a:endParaRPr lang="en-US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</a:rPr>
              <a:t>erase </a:t>
            </a:r>
            <a:r>
              <a:rPr lang="en-US" altLang="en-US" dirty="0"/>
              <a:t>take </a:t>
            </a:r>
            <a:r>
              <a:rPr lang="en-US" altLang="en-US" b="1" i="1" dirty="0">
                <a:latin typeface="Times New Roman" charset="0"/>
              </a:rPr>
              <a:t>O</a:t>
            </a:r>
            <a:r>
              <a:rPr lang="en-US" altLang="en-US" dirty="0">
                <a:latin typeface="Times New Roman" charset="0"/>
              </a:rPr>
              <a:t>(</a:t>
            </a:r>
            <a:r>
              <a:rPr lang="en-US" altLang="en-US" b="1" i="1" dirty="0">
                <a:latin typeface="Times New Roman" charset="0"/>
              </a:rPr>
              <a:t>n</a:t>
            </a:r>
            <a:r>
              <a:rPr lang="en-US" altLang="en-US" dirty="0">
                <a:latin typeface="Times New Roman" charset="0"/>
              </a:rPr>
              <a:t>)</a:t>
            </a:r>
            <a:r>
              <a:rPr lang="en-US" altLang="en-US" dirty="0"/>
              <a:t> time since in the worst case we have to shift </a:t>
            </a:r>
            <a:r>
              <a:rPr lang="en-US" altLang="en-US" b="1" i="1" dirty="0">
                <a:latin typeface="Times New Roman" charset="0"/>
              </a:rPr>
              <a:t>n</a:t>
            </a:r>
            <a:r>
              <a:rPr lang="en-US" altLang="en-US" dirty="0">
                <a:latin typeface="Symbol" charset="2"/>
              </a:rPr>
              <a:t>/</a:t>
            </a:r>
            <a:r>
              <a:rPr lang="en-US" altLang="en-US" dirty="0">
                <a:latin typeface="Times New Roman" charset="0"/>
              </a:rPr>
              <a:t>2</a:t>
            </a:r>
            <a:r>
              <a:rPr lang="en-US" altLang="en-US" dirty="0"/>
              <a:t> items to compact the items after the removal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75390"/>
              </p:ext>
            </p:extLst>
          </p:nvPr>
        </p:nvGraphicFramePr>
        <p:xfrm>
          <a:off x="8077199" y="76200"/>
          <a:ext cx="838200" cy="902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5" name="Clip" r:id="rId3" imgW="3219840" imgH="3468960" progId="MS_ClipArt_Gallery.2">
                  <p:embed/>
                </p:oleObj>
              </mc:Choice>
              <mc:Fallback>
                <p:oleObj name="Clip" r:id="rId3" imgW="3219840" imgH="34689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199" y="76200"/>
                        <a:ext cx="838200" cy="902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756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Search Trees</a:t>
            </a:r>
            <a:endParaRPr lang="en-US" altLang="en-US" sz="4000"/>
          </a:p>
        </p:txBody>
      </p:sp>
      <p:sp>
        <p:nvSpPr>
          <p:cNvPr id="4102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binary search tree is a binary tree storing keys (or key-value entries) at its internal nodes and satisfying the following property: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Let </a:t>
            </a:r>
            <a:r>
              <a:rPr lang="en-US" altLang="en-US" sz="2000" b="1" i="1" dirty="0">
                <a:latin typeface="Times New Roman" charset="0"/>
              </a:rPr>
              <a:t>u</a:t>
            </a:r>
            <a:r>
              <a:rPr lang="en-US" altLang="en-US" sz="2000" dirty="0"/>
              <a:t>, </a:t>
            </a:r>
            <a:r>
              <a:rPr lang="en-US" altLang="en-US" sz="2000" b="1" i="1" dirty="0">
                <a:latin typeface="Times New Roman" charset="0"/>
              </a:rPr>
              <a:t>v</a:t>
            </a:r>
            <a:r>
              <a:rPr lang="en-US" altLang="en-US" sz="2000" dirty="0"/>
              <a:t>, and </a:t>
            </a:r>
            <a:r>
              <a:rPr lang="en-US" altLang="en-US" sz="2000" b="1" i="1" dirty="0">
                <a:latin typeface="Times New Roman" charset="0"/>
              </a:rPr>
              <a:t>w</a:t>
            </a:r>
            <a:r>
              <a:rPr lang="en-US" altLang="en-US" sz="2000" dirty="0"/>
              <a:t> be three nodes such that </a:t>
            </a:r>
            <a:r>
              <a:rPr lang="en-US" altLang="en-US" sz="2000" b="1" i="1" dirty="0">
                <a:latin typeface="Times New Roman" charset="0"/>
              </a:rPr>
              <a:t>u</a:t>
            </a:r>
            <a:r>
              <a:rPr lang="en-US" altLang="en-US" sz="2000" dirty="0"/>
              <a:t> is in the left subtree of </a:t>
            </a:r>
            <a:r>
              <a:rPr lang="en-US" altLang="en-US" sz="2000" b="1" i="1" dirty="0">
                <a:latin typeface="Times New Roman" charset="0"/>
              </a:rPr>
              <a:t>v</a:t>
            </a:r>
            <a:r>
              <a:rPr lang="en-US" altLang="en-US" sz="2000" dirty="0"/>
              <a:t> and </a:t>
            </a:r>
            <a:r>
              <a:rPr lang="en-US" altLang="en-US" sz="2000" b="1" i="1" dirty="0">
                <a:latin typeface="Times New Roman" charset="0"/>
              </a:rPr>
              <a:t>w</a:t>
            </a:r>
            <a:r>
              <a:rPr lang="en-US" altLang="en-US" sz="2000" dirty="0"/>
              <a:t> is in the right subtree of </a:t>
            </a:r>
            <a:r>
              <a:rPr lang="en-US" altLang="en-US" sz="2000" b="1" i="1" dirty="0">
                <a:latin typeface="Times New Roman" charset="0"/>
              </a:rPr>
              <a:t>v</a:t>
            </a:r>
            <a:r>
              <a:rPr lang="en-US" altLang="en-US" sz="2000" dirty="0"/>
              <a:t>. We have </a:t>
            </a:r>
            <a:br>
              <a:rPr lang="en-US" altLang="en-US" sz="2000" dirty="0"/>
            </a:br>
            <a:r>
              <a:rPr lang="en-US" altLang="en-US" sz="2000" b="1" i="1" dirty="0">
                <a:latin typeface="Times New Roman" charset="0"/>
              </a:rPr>
              <a:t>key</a:t>
            </a:r>
            <a:r>
              <a:rPr lang="en-US" altLang="en-US" sz="2000" dirty="0">
                <a:latin typeface="Times New Roman" charset="0"/>
              </a:rPr>
              <a:t>(</a:t>
            </a:r>
            <a:r>
              <a:rPr lang="en-US" altLang="en-US" sz="2000" b="1" i="1" dirty="0">
                <a:latin typeface="Times New Roman" charset="0"/>
              </a:rPr>
              <a:t>u</a:t>
            </a:r>
            <a:r>
              <a:rPr lang="en-US" altLang="en-US" sz="2000" dirty="0">
                <a:latin typeface="Times New Roman" charset="0"/>
              </a:rPr>
              <a:t>)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Symbol" charset="2"/>
                <a:sym typeface="Symbol" charset="2"/>
              </a:rPr>
              <a:t></a:t>
            </a:r>
            <a:r>
              <a:rPr lang="en-US" altLang="en-US" sz="2000" dirty="0"/>
              <a:t> </a:t>
            </a:r>
            <a:r>
              <a:rPr lang="en-US" altLang="en-US" sz="2000" b="1" i="1" dirty="0">
                <a:latin typeface="Times New Roman" charset="0"/>
              </a:rPr>
              <a:t>key</a:t>
            </a:r>
            <a:r>
              <a:rPr lang="en-US" altLang="en-US" sz="2000" dirty="0">
                <a:latin typeface="Times New Roman" charset="0"/>
              </a:rPr>
              <a:t>(</a:t>
            </a:r>
            <a:r>
              <a:rPr lang="en-US" altLang="en-US" sz="2000" b="1" i="1" dirty="0">
                <a:latin typeface="Times New Roman" charset="0"/>
              </a:rPr>
              <a:t>v</a:t>
            </a:r>
            <a:r>
              <a:rPr lang="en-US" altLang="en-US" sz="2000" dirty="0">
                <a:latin typeface="Times New Roman" charset="0"/>
              </a:rPr>
              <a:t>) </a:t>
            </a:r>
            <a:r>
              <a:rPr lang="en-US" altLang="en-US" sz="2000" dirty="0">
                <a:latin typeface="Symbol" charset="2"/>
                <a:sym typeface="Symbol" charset="2"/>
              </a:rPr>
              <a:t></a:t>
            </a:r>
            <a:r>
              <a:rPr lang="en-US" altLang="en-US" sz="2000" dirty="0"/>
              <a:t> </a:t>
            </a:r>
            <a:r>
              <a:rPr lang="en-US" altLang="en-US" sz="2000" b="1" i="1" dirty="0">
                <a:latin typeface="Times New Roman" charset="0"/>
              </a:rPr>
              <a:t>key</a:t>
            </a:r>
            <a:r>
              <a:rPr lang="en-US" altLang="en-US" sz="2000" dirty="0">
                <a:latin typeface="Times New Roman" charset="0"/>
              </a:rPr>
              <a:t>(</a:t>
            </a:r>
            <a:r>
              <a:rPr lang="en-US" altLang="en-US" sz="2000" b="1" i="1" dirty="0">
                <a:latin typeface="Times New Roman" charset="0"/>
              </a:rPr>
              <a:t>w</a:t>
            </a:r>
            <a:r>
              <a:rPr lang="en-US" altLang="en-US" sz="2000" dirty="0">
                <a:latin typeface="Times New Roman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External nodes do </a:t>
            </a:r>
            <a:r>
              <a:rPr lang="en-US" altLang="en-US" sz="2400" dirty="0">
                <a:solidFill>
                  <a:srgbClr val="FF0000"/>
                </a:solidFill>
              </a:rPr>
              <a:t>not</a:t>
            </a:r>
            <a:r>
              <a:rPr lang="en-US" altLang="en-US" sz="2400" dirty="0"/>
              <a:t> store items</a:t>
            </a:r>
            <a:endParaRPr lang="en-US" altLang="en-US" dirty="0"/>
          </a:p>
        </p:txBody>
      </p:sp>
      <p:sp>
        <p:nvSpPr>
          <p:cNvPr id="4103" name="Rectangle 4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An </a:t>
            </a:r>
            <a:r>
              <a:rPr lang="en-US" altLang="en-US" sz="2400" dirty="0" err="1"/>
              <a:t>inorder</a:t>
            </a:r>
            <a:r>
              <a:rPr lang="en-US" altLang="en-US" sz="2400" dirty="0"/>
              <a:t> traversal of a binary search trees visits the keys in increasing 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  <p:grpSp>
        <p:nvGrpSpPr>
          <p:cNvPr id="4104" name="Group 5"/>
          <p:cNvGrpSpPr>
            <a:grpSpLocks/>
          </p:cNvGrpSpPr>
          <p:nvPr/>
        </p:nvGrpSpPr>
        <p:grpSpPr bwMode="auto">
          <a:xfrm>
            <a:off x="4724400" y="3657600"/>
            <a:ext cx="3962400" cy="1812925"/>
            <a:chOff x="2953" y="2544"/>
            <a:chExt cx="2496" cy="1142"/>
          </a:xfrm>
        </p:grpSpPr>
        <p:sp>
          <p:nvSpPr>
            <p:cNvPr id="4106" name="Oval 6"/>
            <p:cNvSpPr>
              <a:spLocks noChangeArrowheads="1"/>
            </p:cNvSpPr>
            <p:nvPr/>
          </p:nvSpPr>
          <p:spPr bwMode="auto">
            <a:xfrm>
              <a:off x="4080" y="2544"/>
              <a:ext cx="202" cy="20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charset="0"/>
                  <a:sym typeface="Symbol" charset="2"/>
                </a:rPr>
                <a:t>6</a:t>
              </a:r>
            </a:p>
          </p:txBody>
        </p:sp>
        <p:sp>
          <p:nvSpPr>
            <p:cNvPr id="4107" name="Oval 7"/>
            <p:cNvSpPr>
              <a:spLocks noChangeArrowheads="1"/>
            </p:cNvSpPr>
            <p:nvPr/>
          </p:nvSpPr>
          <p:spPr bwMode="auto">
            <a:xfrm>
              <a:off x="4969" y="286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charset="0"/>
                  <a:sym typeface="Symbol" charset="2"/>
                </a:rPr>
                <a:t>9</a:t>
              </a:r>
            </a:p>
          </p:txBody>
        </p:sp>
        <p:sp>
          <p:nvSpPr>
            <p:cNvPr id="4108" name="Oval 8"/>
            <p:cNvSpPr>
              <a:spLocks noChangeArrowheads="1"/>
            </p:cNvSpPr>
            <p:nvPr/>
          </p:nvSpPr>
          <p:spPr bwMode="auto">
            <a:xfrm>
              <a:off x="3480" y="286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charset="0"/>
                  <a:sym typeface="Symbol" charset="2"/>
                </a:rPr>
                <a:t>2</a:t>
              </a:r>
            </a:p>
          </p:txBody>
        </p:sp>
        <p:sp>
          <p:nvSpPr>
            <p:cNvPr id="4109" name="Oval 9"/>
            <p:cNvSpPr>
              <a:spLocks noChangeArrowheads="1"/>
            </p:cNvSpPr>
            <p:nvPr/>
          </p:nvSpPr>
          <p:spPr bwMode="auto">
            <a:xfrm>
              <a:off x="3850" y="3178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charset="0"/>
                  <a:sym typeface="Symbol" charset="2"/>
                </a:rPr>
                <a:t>4</a:t>
              </a:r>
            </a:p>
          </p:txBody>
        </p:sp>
        <p:sp>
          <p:nvSpPr>
            <p:cNvPr id="4110" name="Rectangle 10"/>
            <p:cNvSpPr>
              <a:spLocks noChangeAspect="1" noChangeArrowheads="1"/>
            </p:cNvSpPr>
            <p:nvPr/>
          </p:nvSpPr>
          <p:spPr bwMode="auto">
            <a:xfrm>
              <a:off x="3694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111" name="Rectangle 11"/>
            <p:cNvSpPr>
              <a:spLocks noChangeAspect="1" noChangeArrowheads="1"/>
            </p:cNvSpPr>
            <p:nvPr/>
          </p:nvSpPr>
          <p:spPr bwMode="auto">
            <a:xfrm>
              <a:off x="4063" y="354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112" name="Rectangle 12"/>
            <p:cNvSpPr>
              <a:spLocks noChangeAspect="1" noChangeArrowheads="1"/>
            </p:cNvSpPr>
            <p:nvPr/>
          </p:nvSpPr>
          <p:spPr bwMode="auto">
            <a:xfrm>
              <a:off x="5304" y="3206"/>
              <a:ext cx="145" cy="14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cxnSp>
          <p:nvCxnSpPr>
            <p:cNvPr id="4113" name="AutoShape 13"/>
            <p:cNvCxnSpPr>
              <a:cxnSpLocks noChangeShapeType="1"/>
              <a:stCxn id="4106" idx="3"/>
              <a:endCxn id="4108" idx="7"/>
            </p:cNvCxnSpPr>
            <p:nvPr/>
          </p:nvCxnSpPr>
          <p:spPr bwMode="auto">
            <a:xfrm flipH="1">
              <a:off x="3652" y="2721"/>
              <a:ext cx="458" cy="1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4" name="AutoShape 14"/>
            <p:cNvCxnSpPr>
              <a:cxnSpLocks noChangeShapeType="1"/>
              <a:stCxn id="4107" idx="1"/>
              <a:endCxn id="4106" idx="5"/>
            </p:cNvCxnSpPr>
            <p:nvPr/>
          </p:nvCxnSpPr>
          <p:spPr bwMode="auto">
            <a:xfrm flipH="1" flipV="1">
              <a:off x="4252" y="2722"/>
              <a:ext cx="746" cy="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5" name="AutoShape 15"/>
            <p:cNvCxnSpPr>
              <a:cxnSpLocks noChangeShapeType="1"/>
              <a:stCxn id="4112" idx="0"/>
              <a:endCxn id="4107" idx="5"/>
            </p:cNvCxnSpPr>
            <p:nvPr/>
          </p:nvCxnSpPr>
          <p:spPr bwMode="auto">
            <a:xfrm flipH="1" flipV="1">
              <a:off x="5141" y="3044"/>
              <a:ext cx="23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6" name="AutoShape 16"/>
            <p:cNvCxnSpPr>
              <a:cxnSpLocks noChangeShapeType="1"/>
              <a:stCxn id="4126" idx="7"/>
              <a:endCxn id="4107" idx="3"/>
            </p:cNvCxnSpPr>
            <p:nvPr/>
          </p:nvCxnSpPr>
          <p:spPr bwMode="auto">
            <a:xfrm flipV="1">
              <a:off x="4830" y="3044"/>
              <a:ext cx="16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7" name="AutoShape 17"/>
            <p:cNvCxnSpPr>
              <a:cxnSpLocks noChangeShapeType="1"/>
              <a:stCxn id="4111" idx="0"/>
              <a:endCxn id="4109" idx="5"/>
            </p:cNvCxnSpPr>
            <p:nvPr/>
          </p:nvCxnSpPr>
          <p:spPr bwMode="auto">
            <a:xfrm flipH="1" flipV="1">
              <a:off x="4022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8" name="AutoShape 18"/>
            <p:cNvCxnSpPr>
              <a:cxnSpLocks noChangeShapeType="1"/>
              <a:stCxn id="4110" idx="0"/>
              <a:endCxn id="4109" idx="3"/>
            </p:cNvCxnSpPr>
            <p:nvPr/>
          </p:nvCxnSpPr>
          <p:spPr bwMode="auto">
            <a:xfrm flipV="1">
              <a:off x="3767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9" name="AutoShape 19"/>
            <p:cNvCxnSpPr>
              <a:cxnSpLocks noChangeShapeType="1"/>
              <a:stCxn id="4121" idx="7"/>
              <a:endCxn id="4108" idx="3"/>
            </p:cNvCxnSpPr>
            <p:nvPr/>
          </p:nvCxnSpPr>
          <p:spPr bwMode="auto">
            <a:xfrm flipV="1">
              <a:off x="3282" y="3044"/>
              <a:ext cx="227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0" name="AutoShape 20"/>
            <p:cNvCxnSpPr>
              <a:cxnSpLocks noChangeShapeType="1"/>
              <a:stCxn id="4109" idx="1"/>
              <a:endCxn id="4108" idx="5"/>
            </p:cNvCxnSpPr>
            <p:nvPr/>
          </p:nvCxnSpPr>
          <p:spPr bwMode="auto">
            <a:xfrm flipH="1" flipV="1">
              <a:off x="3652" y="3044"/>
              <a:ext cx="22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1" name="Oval 21"/>
            <p:cNvSpPr>
              <a:spLocks noChangeArrowheads="1"/>
            </p:cNvSpPr>
            <p:nvPr/>
          </p:nvSpPr>
          <p:spPr bwMode="auto">
            <a:xfrm>
              <a:off x="3110" y="3178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charset="0"/>
                  <a:sym typeface="Symbol" charset="2"/>
                </a:rPr>
                <a:t>1</a:t>
              </a:r>
            </a:p>
          </p:txBody>
        </p:sp>
        <p:sp>
          <p:nvSpPr>
            <p:cNvPr id="4122" name="Rectangle 22"/>
            <p:cNvSpPr>
              <a:spLocks noChangeAspect="1" noChangeArrowheads="1"/>
            </p:cNvSpPr>
            <p:nvPr/>
          </p:nvSpPr>
          <p:spPr bwMode="auto">
            <a:xfrm>
              <a:off x="2953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123" name="Rectangle 23"/>
            <p:cNvSpPr>
              <a:spLocks noChangeAspect="1" noChangeArrowheads="1"/>
            </p:cNvSpPr>
            <p:nvPr/>
          </p:nvSpPr>
          <p:spPr bwMode="auto">
            <a:xfrm>
              <a:off x="3323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cxnSp>
          <p:nvCxnSpPr>
            <p:cNvPr id="4124" name="AutoShape 24"/>
            <p:cNvCxnSpPr>
              <a:cxnSpLocks noChangeShapeType="1"/>
              <a:stCxn id="4123" idx="0"/>
              <a:endCxn id="4121" idx="5"/>
            </p:cNvCxnSpPr>
            <p:nvPr/>
          </p:nvCxnSpPr>
          <p:spPr bwMode="auto">
            <a:xfrm flipH="1" flipV="1">
              <a:off x="3282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5" name="AutoShape 25"/>
            <p:cNvCxnSpPr>
              <a:cxnSpLocks noChangeShapeType="1"/>
              <a:stCxn id="4122" idx="0"/>
              <a:endCxn id="4121" idx="3"/>
            </p:cNvCxnSpPr>
            <p:nvPr/>
          </p:nvCxnSpPr>
          <p:spPr bwMode="auto">
            <a:xfrm flipV="1">
              <a:off x="3026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6" name="Oval 26"/>
            <p:cNvSpPr>
              <a:spLocks noChangeArrowheads="1"/>
            </p:cNvSpPr>
            <p:nvPr/>
          </p:nvSpPr>
          <p:spPr bwMode="auto">
            <a:xfrm>
              <a:off x="4658" y="3178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charset="0"/>
                  <a:sym typeface="Symbol" charset="2"/>
                </a:rPr>
                <a:t>8</a:t>
              </a:r>
            </a:p>
          </p:txBody>
        </p:sp>
        <p:sp>
          <p:nvSpPr>
            <p:cNvPr id="4127" name="Rectangle 27"/>
            <p:cNvSpPr>
              <a:spLocks noChangeAspect="1" noChangeArrowheads="1"/>
            </p:cNvSpPr>
            <p:nvPr/>
          </p:nvSpPr>
          <p:spPr bwMode="auto">
            <a:xfrm>
              <a:off x="4502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128" name="Rectangle 28"/>
            <p:cNvSpPr>
              <a:spLocks noChangeAspect="1" noChangeArrowheads="1"/>
            </p:cNvSpPr>
            <p:nvPr/>
          </p:nvSpPr>
          <p:spPr bwMode="auto">
            <a:xfrm>
              <a:off x="4871" y="354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cxnSp>
          <p:nvCxnSpPr>
            <p:cNvPr id="4129" name="AutoShape 29"/>
            <p:cNvCxnSpPr>
              <a:cxnSpLocks noChangeShapeType="1"/>
              <a:stCxn id="4128" idx="0"/>
              <a:endCxn id="4126" idx="5"/>
            </p:cNvCxnSpPr>
            <p:nvPr/>
          </p:nvCxnSpPr>
          <p:spPr bwMode="auto">
            <a:xfrm flipH="1" flipV="1">
              <a:off x="4830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0" name="AutoShape 30"/>
            <p:cNvCxnSpPr>
              <a:cxnSpLocks noChangeShapeType="1"/>
              <a:stCxn id="4127" idx="0"/>
              <a:endCxn id="4126" idx="3"/>
            </p:cNvCxnSpPr>
            <p:nvPr/>
          </p:nvCxnSpPr>
          <p:spPr bwMode="auto">
            <a:xfrm flipV="1">
              <a:off x="4575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3025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Search</a:t>
            </a:r>
            <a:endParaRPr lang="en-US" altLang="en-US" sz="4000" dirty="0"/>
          </a:p>
        </p:txBody>
      </p:sp>
      <p:sp>
        <p:nvSpPr>
          <p:cNvPr id="8197" name="Rectangle 1027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To search for a key </a:t>
            </a:r>
            <a:r>
              <a:rPr lang="en-US" altLang="en-US" sz="2000" b="1" i="1" dirty="0">
                <a:latin typeface="Times New Roman" charset="0"/>
              </a:rPr>
              <a:t>k</a:t>
            </a:r>
            <a:r>
              <a:rPr lang="en-US" altLang="en-US" sz="2000" dirty="0"/>
              <a:t>, we trace a downward path starting at the root</a:t>
            </a:r>
          </a:p>
          <a:p>
            <a:pPr eaLnBrk="1" hangingPunct="1"/>
            <a:r>
              <a:rPr lang="en-US" altLang="en-US" sz="2000" dirty="0"/>
              <a:t>The next node visited depends on the comparison of </a:t>
            </a:r>
            <a:r>
              <a:rPr lang="en-US" altLang="en-US" sz="2000" b="1" i="1" dirty="0">
                <a:latin typeface="Times New Roman" charset="0"/>
              </a:rPr>
              <a:t>k</a:t>
            </a:r>
            <a:r>
              <a:rPr lang="en-US" altLang="en-US" sz="2000" dirty="0"/>
              <a:t> with the key of the current node</a:t>
            </a:r>
          </a:p>
          <a:p>
            <a:pPr eaLnBrk="1" hangingPunct="1"/>
            <a:r>
              <a:rPr lang="en-US" altLang="en-US" sz="2000" dirty="0"/>
              <a:t>If we reach a leaf, the key is not found</a:t>
            </a:r>
          </a:p>
          <a:p>
            <a:pPr eaLnBrk="1" hangingPunct="1"/>
            <a:r>
              <a:rPr lang="en-US" altLang="en-US" sz="2000" dirty="0"/>
              <a:t>Example: </a:t>
            </a:r>
            <a:r>
              <a:rPr lang="en-US" altLang="en-US" sz="2000" dirty="0">
                <a:solidFill>
                  <a:schemeClr val="tx2"/>
                </a:solidFill>
              </a:rPr>
              <a:t>get</a:t>
            </a:r>
            <a:r>
              <a:rPr lang="en-US" altLang="en-US" sz="2000" dirty="0"/>
              <a:t>(</a:t>
            </a:r>
            <a:r>
              <a:rPr lang="en-US" altLang="en-US" sz="2000" dirty="0">
                <a:sym typeface="Symbol" charset="2"/>
              </a:rPr>
              <a:t>4</a:t>
            </a:r>
            <a:r>
              <a:rPr lang="en-US" altLang="en-US" sz="2000" dirty="0"/>
              <a:t>):</a:t>
            </a:r>
          </a:p>
          <a:p>
            <a:pPr lvl="1" eaLnBrk="1" hangingPunct="1"/>
            <a:r>
              <a:rPr lang="en-US" altLang="en-US" sz="1800" dirty="0"/>
              <a:t>Call </a:t>
            </a:r>
            <a:r>
              <a:rPr lang="en-US" altLang="en-US" sz="1800" dirty="0" err="1"/>
              <a:t>TreeSearch</a:t>
            </a:r>
            <a:r>
              <a:rPr lang="en-US" altLang="en-US" sz="1800" dirty="0"/>
              <a:t>(4,root)</a:t>
            </a:r>
          </a:p>
          <a:p>
            <a:pPr eaLnBrk="1" hangingPunct="1"/>
            <a:r>
              <a:rPr lang="en-US" altLang="en-US" sz="2000" dirty="0"/>
              <a:t>The algorithms for </a:t>
            </a:r>
            <a:r>
              <a:rPr lang="en-US" altLang="en-US" sz="2000" dirty="0" err="1">
                <a:solidFill>
                  <a:schemeClr val="tx2"/>
                </a:solidFill>
              </a:rPr>
              <a:t>floorEntry</a:t>
            </a:r>
            <a:r>
              <a:rPr lang="en-US" altLang="en-US" sz="2000" dirty="0"/>
              <a:t> and </a:t>
            </a:r>
            <a:r>
              <a:rPr lang="en-US" altLang="en-US" sz="2000" dirty="0" err="1">
                <a:solidFill>
                  <a:schemeClr val="tx2"/>
                </a:solidFill>
              </a:rPr>
              <a:t>ceilingEntry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are similar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Recursive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4648200" y="1524000"/>
            <a:ext cx="4152900" cy="2774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8575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285750" defTabSz="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28575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28575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28575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altLang="en-US" sz="1800">
                <a:latin typeface="Times New Roman" charset="0"/>
              </a:rPr>
              <a:t> </a:t>
            </a:r>
            <a:r>
              <a:rPr lang="en-US" altLang="en-US" sz="1800" b="1" i="1">
                <a:solidFill>
                  <a:schemeClr val="tx2"/>
                </a:solidFill>
                <a:latin typeface="Times New Roman" charset="0"/>
              </a:rPr>
              <a:t>TreeSearch</a:t>
            </a:r>
            <a:r>
              <a:rPr lang="en-US" alt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altLang="en-US" sz="1800" b="1" i="1">
                <a:solidFill>
                  <a:schemeClr val="tx2"/>
                </a:solidFill>
                <a:latin typeface="Times New Roman" charset="0"/>
              </a:rPr>
              <a:t>k</a:t>
            </a:r>
            <a:r>
              <a:rPr lang="en-US" altLang="en-US" sz="1800">
                <a:solidFill>
                  <a:schemeClr val="tx2"/>
                </a:solidFill>
                <a:latin typeface="Times New Roman" charset="0"/>
              </a:rPr>
              <a:t>,</a:t>
            </a:r>
            <a:r>
              <a:rPr lang="en-US" altLang="en-US" sz="1800" b="1" i="1">
                <a:solidFill>
                  <a:schemeClr val="tx2"/>
                </a:solidFill>
                <a:latin typeface="Times New Roman" charset="0"/>
              </a:rPr>
              <a:t> v</a:t>
            </a:r>
            <a:r>
              <a:rPr lang="en-US" altLang="en-US" sz="1800">
                <a:solidFill>
                  <a:schemeClr val="tx2"/>
                </a:solidFill>
                <a:latin typeface="Times New Roman" charset="0"/>
              </a:rPr>
              <a:t>)	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alt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v.isExternal 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charset="0"/>
              </a:rPr>
              <a:t>	return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Symbol" charset="2"/>
                <a:sym typeface="Symbol" charset="2"/>
              </a:rPr>
              <a:t>&lt;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v.key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TreeSearch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 v.left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())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charset="0"/>
              </a:rPr>
              <a:t>else if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Symbol" charset="2"/>
                <a:sym typeface="Symbol" charset="2"/>
              </a:rPr>
              <a:t>=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v.key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v</a:t>
            </a:r>
            <a:endParaRPr lang="en-US" alt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en-US" sz="1800">
                <a:solidFill>
                  <a:schemeClr val="hlink"/>
                </a:solidFill>
                <a:latin typeface="Times New Roman" charset="0"/>
              </a:rPr>
              <a:t>{ </a:t>
            </a:r>
            <a:r>
              <a:rPr lang="en-US" altLang="en-US" sz="1800" b="1" i="1">
                <a:solidFill>
                  <a:schemeClr val="hlink"/>
                </a:solidFill>
                <a:latin typeface="Times New Roman" charset="0"/>
              </a:rPr>
              <a:t>k</a:t>
            </a:r>
            <a:r>
              <a:rPr lang="en-US" altLang="en-US" sz="1800">
                <a:solidFill>
                  <a:schemeClr val="hlink"/>
                </a:solidFill>
                <a:latin typeface="Times New Roman" charset="0"/>
              </a:rPr>
              <a:t> </a:t>
            </a:r>
            <a:r>
              <a:rPr lang="en-US" altLang="en-US" sz="1800">
                <a:solidFill>
                  <a:schemeClr val="hlink"/>
                </a:solidFill>
                <a:latin typeface="Symbol" charset="2"/>
                <a:sym typeface="Symbol" charset="2"/>
              </a:rPr>
              <a:t>&gt;</a:t>
            </a:r>
            <a:r>
              <a:rPr lang="en-US" altLang="en-US" sz="1800">
                <a:solidFill>
                  <a:schemeClr val="hlink"/>
                </a:solidFill>
                <a:latin typeface="Times New Roman" charset="0"/>
              </a:rPr>
              <a:t> </a:t>
            </a:r>
            <a:r>
              <a:rPr lang="en-US" altLang="en-US" sz="1800" b="1" i="1">
                <a:solidFill>
                  <a:schemeClr val="hlink"/>
                </a:solidFill>
                <a:latin typeface="Times New Roman" charset="0"/>
              </a:rPr>
              <a:t>v.key</a:t>
            </a:r>
            <a:r>
              <a:rPr lang="en-US" altLang="en-US" sz="1800">
                <a:solidFill>
                  <a:schemeClr val="hlink"/>
                </a:solidFill>
                <a:latin typeface="Times New Roman" charset="0"/>
              </a:rPr>
              <a:t>() }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TreeSearch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 v.right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())</a:t>
            </a:r>
          </a:p>
        </p:txBody>
      </p:sp>
      <p:sp>
        <p:nvSpPr>
          <p:cNvPr id="8199" name="Oval 1031"/>
          <p:cNvSpPr>
            <a:spLocks noChangeArrowheads="1"/>
          </p:cNvSpPr>
          <p:nvPr/>
        </p:nvSpPr>
        <p:spPr bwMode="auto">
          <a:xfrm>
            <a:off x="6361113" y="4435475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6</a:t>
            </a:r>
          </a:p>
        </p:txBody>
      </p:sp>
      <p:sp>
        <p:nvSpPr>
          <p:cNvPr id="8200" name="Oval 1032"/>
          <p:cNvSpPr>
            <a:spLocks noChangeArrowheads="1"/>
          </p:cNvSpPr>
          <p:nvPr/>
        </p:nvSpPr>
        <p:spPr bwMode="auto">
          <a:xfrm>
            <a:off x="7772400" y="49466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9</a:t>
            </a:r>
          </a:p>
        </p:txBody>
      </p:sp>
      <p:sp>
        <p:nvSpPr>
          <p:cNvPr id="8201" name="Oval 1033"/>
          <p:cNvSpPr>
            <a:spLocks noChangeArrowheads="1"/>
          </p:cNvSpPr>
          <p:nvPr/>
        </p:nvSpPr>
        <p:spPr bwMode="auto">
          <a:xfrm>
            <a:off x="5408613" y="4946650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2</a:t>
            </a:r>
          </a:p>
        </p:txBody>
      </p:sp>
      <p:sp>
        <p:nvSpPr>
          <p:cNvPr id="8202" name="Oval 1034"/>
          <p:cNvSpPr>
            <a:spLocks noChangeArrowheads="1"/>
          </p:cNvSpPr>
          <p:nvPr/>
        </p:nvSpPr>
        <p:spPr bwMode="auto">
          <a:xfrm>
            <a:off x="5995988" y="544195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4</a:t>
            </a:r>
          </a:p>
        </p:txBody>
      </p:sp>
      <p:sp>
        <p:nvSpPr>
          <p:cNvPr id="8203" name="Rectangle 1035"/>
          <p:cNvSpPr>
            <a:spLocks noChangeAspect="1" noChangeArrowheads="1"/>
          </p:cNvSpPr>
          <p:nvPr/>
        </p:nvSpPr>
        <p:spPr bwMode="auto">
          <a:xfrm>
            <a:off x="5748338" y="601821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204" name="Rectangle 1036"/>
          <p:cNvSpPr>
            <a:spLocks noChangeAspect="1" noChangeArrowheads="1"/>
          </p:cNvSpPr>
          <p:nvPr/>
        </p:nvSpPr>
        <p:spPr bwMode="auto">
          <a:xfrm>
            <a:off x="6334125" y="601821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205" name="Rectangle 1037"/>
          <p:cNvSpPr>
            <a:spLocks noChangeAspect="1" noChangeArrowheads="1"/>
          </p:cNvSpPr>
          <p:nvPr/>
        </p:nvSpPr>
        <p:spPr bwMode="auto">
          <a:xfrm>
            <a:off x="8304213" y="5486400"/>
            <a:ext cx="230187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8206" name="AutoShape 1038"/>
          <p:cNvCxnSpPr>
            <a:cxnSpLocks noChangeShapeType="1"/>
            <a:stCxn id="8199" idx="3"/>
            <a:endCxn id="8201" idx="7"/>
          </p:cNvCxnSpPr>
          <p:nvPr/>
        </p:nvCxnSpPr>
        <p:spPr bwMode="auto">
          <a:xfrm flipH="1">
            <a:off x="5681663" y="4737100"/>
            <a:ext cx="727075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7" name="AutoShape 1039"/>
          <p:cNvCxnSpPr>
            <a:cxnSpLocks noChangeShapeType="1"/>
            <a:stCxn id="8200" idx="1"/>
            <a:endCxn id="8199" idx="5"/>
          </p:cNvCxnSpPr>
          <p:nvPr/>
        </p:nvCxnSpPr>
        <p:spPr bwMode="auto">
          <a:xfrm flipH="1" flipV="1">
            <a:off x="6634163" y="4737100"/>
            <a:ext cx="11842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040"/>
          <p:cNvCxnSpPr>
            <a:cxnSpLocks noChangeShapeType="1"/>
            <a:stCxn id="8205" idx="0"/>
            <a:endCxn id="8200" idx="5"/>
          </p:cNvCxnSpPr>
          <p:nvPr/>
        </p:nvCxnSpPr>
        <p:spPr bwMode="auto">
          <a:xfrm flipH="1" flipV="1">
            <a:off x="8045450" y="5229225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041"/>
          <p:cNvCxnSpPr>
            <a:cxnSpLocks noChangeShapeType="1"/>
            <a:stCxn id="8219" idx="7"/>
            <a:endCxn id="8200" idx="3"/>
          </p:cNvCxnSpPr>
          <p:nvPr/>
        </p:nvCxnSpPr>
        <p:spPr bwMode="auto">
          <a:xfrm flipV="1">
            <a:off x="7588250" y="5229225"/>
            <a:ext cx="230188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042"/>
          <p:cNvCxnSpPr>
            <a:cxnSpLocks noChangeShapeType="1"/>
            <a:stCxn id="8204" idx="0"/>
            <a:endCxn id="8202" idx="5"/>
          </p:cNvCxnSpPr>
          <p:nvPr/>
        </p:nvCxnSpPr>
        <p:spPr bwMode="auto">
          <a:xfrm flipH="1" flipV="1">
            <a:off x="6269038" y="5743575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1043"/>
          <p:cNvCxnSpPr>
            <a:cxnSpLocks noChangeShapeType="1"/>
            <a:stCxn id="8203" idx="0"/>
            <a:endCxn id="8202" idx="3"/>
          </p:cNvCxnSpPr>
          <p:nvPr/>
        </p:nvCxnSpPr>
        <p:spPr bwMode="auto">
          <a:xfrm flipV="1">
            <a:off x="5864225" y="5743575"/>
            <a:ext cx="17938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1044"/>
          <p:cNvCxnSpPr>
            <a:cxnSpLocks noChangeShapeType="1"/>
            <a:stCxn id="8214" idx="7"/>
            <a:endCxn id="8201" idx="3"/>
          </p:cNvCxnSpPr>
          <p:nvPr/>
        </p:nvCxnSpPr>
        <p:spPr bwMode="auto">
          <a:xfrm flipV="1">
            <a:off x="5094288" y="5248275"/>
            <a:ext cx="360362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1045"/>
          <p:cNvCxnSpPr>
            <a:cxnSpLocks noChangeShapeType="1"/>
            <a:stCxn id="8202" idx="1"/>
            <a:endCxn id="8201" idx="5"/>
          </p:cNvCxnSpPr>
          <p:nvPr/>
        </p:nvCxnSpPr>
        <p:spPr bwMode="auto">
          <a:xfrm flipH="1" flipV="1">
            <a:off x="5681663" y="5248275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4" name="Oval 1046"/>
          <p:cNvSpPr>
            <a:spLocks noChangeArrowheads="1"/>
          </p:cNvSpPr>
          <p:nvPr/>
        </p:nvSpPr>
        <p:spPr bwMode="auto">
          <a:xfrm>
            <a:off x="4821238" y="5441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1</a:t>
            </a:r>
          </a:p>
        </p:txBody>
      </p:sp>
      <p:sp>
        <p:nvSpPr>
          <p:cNvPr id="8215" name="Rectangle 1047"/>
          <p:cNvSpPr>
            <a:spLocks noChangeAspect="1" noChangeArrowheads="1"/>
          </p:cNvSpPr>
          <p:nvPr/>
        </p:nvSpPr>
        <p:spPr bwMode="auto">
          <a:xfrm>
            <a:off x="4572000" y="601821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216" name="Rectangle 1048"/>
          <p:cNvSpPr>
            <a:spLocks noChangeAspect="1" noChangeArrowheads="1"/>
          </p:cNvSpPr>
          <p:nvPr/>
        </p:nvSpPr>
        <p:spPr bwMode="auto">
          <a:xfrm>
            <a:off x="5159375" y="601821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8217" name="AutoShape 1049"/>
          <p:cNvCxnSpPr>
            <a:cxnSpLocks noChangeShapeType="1"/>
            <a:stCxn id="8216" idx="0"/>
            <a:endCxn id="8214" idx="5"/>
          </p:cNvCxnSpPr>
          <p:nvPr/>
        </p:nvCxnSpPr>
        <p:spPr bwMode="auto">
          <a:xfrm flipH="1" flipV="1">
            <a:off x="5094288" y="5724525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8" name="AutoShape 1050"/>
          <p:cNvCxnSpPr>
            <a:cxnSpLocks noChangeShapeType="1"/>
            <a:stCxn id="8215" idx="0"/>
            <a:endCxn id="8214" idx="3"/>
          </p:cNvCxnSpPr>
          <p:nvPr/>
        </p:nvCxnSpPr>
        <p:spPr bwMode="auto">
          <a:xfrm flipV="1">
            <a:off x="4687888" y="5724525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9" name="Oval 1051"/>
          <p:cNvSpPr>
            <a:spLocks noChangeArrowheads="1"/>
          </p:cNvSpPr>
          <p:nvPr/>
        </p:nvSpPr>
        <p:spPr bwMode="auto">
          <a:xfrm>
            <a:off x="7315200" y="54260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8</a:t>
            </a:r>
          </a:p>
        </p:txBody>
      </p:sp>
      <p:sp>
        <p:nvSpPr>
          <p:cNvPr id="8220" name="Rectangle 1052"/>
          <p:cNvSpPr>
            <a:spLocks noChangeAspect="1" noChangeArrowheads="1"/>
          </p:cNvSpPr>
          <p:nvPr/>
        </p:nvSpPr>
        <p:spPr bwMode="auto">
          <a:xfrm>
            <a:off x="7031038" y="601821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221" name="Rectangle 1053"/>
          <p:cNvSpPr>
            <a:spLocks noChangeAspect="1" noChangeArrowheads="1"/>
          </p:cNvSpPr>
          <p:nvPr/>
        </p:nvSpPr>
        <p:spPr bwMode="auto">
          <a:xfrm>
            <a:off x="7616825" y="601821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8222" name="AutoShape 1054"/>
          <p:cNvCxnSpPr>
            <a:cxnSpLocks noChangeShapeType="1"/>
            <a:stCxn id="8221" idx="0"/>
            <a:endCxn id="8219" idx="5"/>
          </p:cNvCxnSpPr>
          <p:nvPr/>
        </p:nvCxnSpPr>
        <p:spPr bwMode="auto">
          <a:xfrm flipH="1" flipV="1">
            <a:off x="7588250" y="5708650"/>
            <a:ext cx="144463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3" name="AutoShape 1055"/>
          <p:cNvCxnSpPr>
            <a:cxnSpLocks noChangeShapeType="1"/>
            <a:stCxn id="8220" idx="0"/>
            <a:endCxn id="8219" idx="3"/>
          </p:cNvCxnSpPr>
          <p:nvPr/>
        </p:nvCxnSpPr>
        <p:spPr bwMode="auto">
          <a:xfrm flipV="1">
            <a:off x="7146925" y="5708650"/>
            <a:ext cx="215900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4" name="Text Box 1056"/>
          <p:cNvSpPr txBox="1">
            <a:spLocks noChangeArrowheads="1"/>
          </p:cNvSpPr>
          <p:nvPr/>
        </p:nvSpPr>
        <p:spPr bwMode="auto">
          <a:xfrm>
            <a:off x="5810250" y="44672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  <a:latin typeface="Symbol" charset="2"/>
                <a:sym typeface="Symbol" charset="2"/>
              </a:rPr>
              <a:t>&lt;</a:t>
            </a:r>
          </a:p>
        </p:txBody>
      </p:sp>
      <p:sp>
        <p:nvSpPr>
          <p:cNvPr id="8225" name="Text Box 1057"/>
          <p:cNvSpPr txBox="1">
            <a:spLocks noChangeArrowheads="1"/>
          </p:cNvSpPr>
          <p:nvPr/>
        </p:nvSpPr>
        <p:spPr bwMode="auto">
          <a:xfrm>
            <a:off x="5810250" y="50006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  <a:latin typeface="Symbol" charset="2"/>
                <a:sym typeface="Symbol" charset="2"/>
              </a:rPr>
              <a:t>&gt;</a:t>
            </a:r>
          </a:p>
        </p:txBody>
      </p:sp>
      <p:sp>
        <p:nvSpPr>
          <p:cNvPr id="8226" name="Text Box 1058"/>
          <p:cNvSpPr txBox="1">
            <a:spLocks noChangeArrowheads="1"/>
          </p:cNvSpPr>
          <p:nvPr/>
        </p:nvSpPr>
        <p:spPr bwMode="auto">
          <a:xfrm>
            <a:off x="6324600" y="53943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  <a:latin typeface="Symbol" charset="2"/>
                <a:sym typeface="Symbol" charset="2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11972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Insertion</a:t>
            </a:r>
            <a:endParaRPr lang="en-US" altLang="en-US" sz="4000" dirty="0"/>
          </a:p>
        </p:txBody>
      </p:sp>
      <p:sp>
        <p:nvSpPr>
          <p:cNvPr id="9221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To perform operation </a:t>
            </a:r>
            <a:r>
              <a:rPr lang="en-US" altLang="en-US" sz="2000" dirty="0">
                <a:solidFill>
                  <a:schemeClr val="tx2"/>
                </a:solidFill>
              </a:rPr>
              <a:t>put</a:t>
            </a:r>
            <a:r>
              <a:rPr lang="en-US" altLang="en-US" sz="2000" dirty="0"/>
              <a:t>(k, o), we search for key k (using </a:t>
            </a:r>
            <a:r>
              <a:rPr lang="en-US" altLang="en-US" sz="2000" dirty="0" err="1"/>
              <a:t>TreeSearch</a:t>
            </a:r>
            <a:r>
              <a:rPr lang="en-US" altLang="en-US" sz="2000" dirty="0"/>
              <a:t>)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Assume k is not already in the tree, and let w be the leaf reached by the search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We insert k at node w and expand w into an internal node</a:t>
            </a:r>
          </a:p>
          <a:p>
            <a:pPr eaLnBrk="1" hangingPunct="1"/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9222" name="Oval 4"/>
          <p:cNvSpPr>
            <a:spLocks noChangeArrowheads="1"/>
          </p:cNvSpPr>
          <p:nvPr/>
        </p:nvSpPr>
        <p:spPr bwMode="auto">
          <a:xfrm>
            <a:off x="6765925" y="3886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6</a:t>
            </a:r>
          </a:p>
        </p:txBody>
      </p:sp>
      <p:sp>
        <p:nvSpPr>
          <p:cNvPr id="9223" name="Oval 5"/>
          <p:cNvSpPr>
            <a:spLocks noChangeArrowheads="1"/>
          </p:cNvSpPr>
          <p:nvPr/>
        </p:nvSpPr>
        <p:spPr bwMode="auto">
          <a:xfrm>
            <a:off x="7964488" y="4397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9</a:t>
            </a:r>
          </a:p>
        </p:txBody>
      </p:sp>
      <p:sp>
        <p:nvSpPr>
          <p:cNvPr id="9224" name="Oval 6"/>
          <p:cNvSpPr>
            <a:spLocks noChangeArrowheads="1"/>
          </p:cNvSpPr>
          <p:nvPr/>
        </p:nvSpPr>
        <p:spPr bwMode="auto">
          <a:xfrm>
            <a:off x="5408613" y="4397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2</a:t>
            </a:r>
          </a:p>
        </p:txBody>
      </p:sp>
      <p:sp>
        <p:nvSpPr>
          <p:cNvPr id="9225" name="Oval 7"/>
          <p:cNvSpPr>
            <a:spLocks noChangeArrowheads="1"/>
          </p:cNvSpPr>
          <p:nvPr/>
        </p:nvSpPr>
        <p:spPr bwMode="auto">
          <a:xfrm>
            <a:off x="5995988" y="4892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4</a:t>
            </a:r>
          </a:p>
        </p:txBody>
      </p:sp>
      <p:sp>
        <p:nvSpPr>
          <p:cNvPr id="9226" name="Rectangle 8"/>
          <p:cNvSpPr>
            <a:spLocks noChangeAspect="1" noChangeArrowheads="1"/>
          </p:cNvSpPr>
          <p:nvPr/>
        </p:nvSpPr>
        <p:spPr bwMode="auto">
          <a:xfrm>
            <a:off x="5748338" y="54689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227" name="Rectangle 10"/>
          <p:cNvSpPr>
            <a:spLocks noChangeAspect="1" noChangeArrowheads="1"/>
          </p:cNvSpPr>
          <p:nvPr/>
        </p:nvSpPr>
        <p:spPr bwMode="auto">
          <a:xfrm>
            <a:off x="8496300" y="49371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9228" name="AutoShape 11"/>
          <p:cNvCxnSpPr>
            <a:cxnSpLocks noChangeShapeType="1"/>
            <a:stCxn id="9222" idx="3"/>
            <a:endCxn id="9224" idx="7"/>
          </p:cNvCxnSpPr>
          <p:nvPr/>
        </p:nvCxnSpPr>
        <p:spPr bwMode="auto">
          <a:xfrm flipH="1">
            <a:off x="5681663" y="4168775"/>
            <a:ext cx="1131887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12"/>
          <p:cNvCxnSpPr>
            <a:cxnSpLocks noChangeShapeType="1"/>
            <a:stCxn id="9223" idx="1"/>
            <a:endCxn id="9222" idx="5"/>
          </p:cNvCxnSpPr>
          <p:nvPr/>
        </p:nvCxnSpPr>
        <p:spPr bwMode="auto">
          <a:xfrm flipH="1" flipV="1">
            <a:off x="7038975" y="4168775"/>
            <a:ext cx="971550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13"/>
          <p:cNvCxnSpPr>
            <a:cxnSpLocks noChangeShapeType="1"/>
            <a:stCxn id="9227" idx="0"/>
            <a:endCxn id="9223" idx="5"/>
          </p:cNvCxnSpPr>
          <p:nvPr/>
        </p:nvCxnSpPr>
        <p:spPr bwMode="auto">
          <a:xfrm flipH="1" flipV="1">
            <a:off x="8237538" y="46799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14"/>
          <p:cNvCxnSpPr>
            <a:cxnSpLocks noChangeShapeType="1"/>
            <a:stCxn id="9241" idx="7"/>
            <a:endCxn id="9223" idx="3"/>
          </p:cNvCxnSpPr>
          <p:nvPr/>
        </p:nvCxnSpPr>
        <p:spPr bwMode="auto">
          <a:xfrm flipV="1">
            <a:off x="7743825" y="4679950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2" name="AutoShape 15"/>
          <p:cNvCxnSpPr>
            <a:cxnSpLocks noChangeShapeType="1"/>
            <a:stCxn id="9271" idx="1"/>
            <a:endCxn id="9225" idx="5"/>
          </p:cNvCxnSpPr>
          <p:nvPr/>
        </p:nvCxnSpPr>
        <p:spPr bwMode="auto">
          <a:xfrm flipH="1" flipV="1">
            <a:off x="6269038" y="5175250"/>
            <a:ext cx="198437" cy="254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6"/>
          <p:cNvCxnSpPr>
            <a:cxnSpLocks noChangeShapeType="1"/>
            <a:stCxn id="9226" idx="0"/>
            <a:endCxn id="9225" idx="3"/>
          </p:cNvCxnSpPr>
          <p:nvPr/>
        </p:nvCxnSpPr>
        <p:spPr bwMode="auto">
          <a:xfrm flipV="1">
            <a:off x="5864225" y="5175250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17"/>
          <p:cNvCxnSpPr>
            <a:cxnSpLocks noChangeShapeType="1"/>
            <a:stCxn id="9236" idx="7"/>
            <a:endCxn id="9224" idx="3"/>
          </p:cNvCxnSpPr>
          <p:nvPr/>
        </p:nvCxnSpPr>
        <p:spPr bwMode="auto">
          <a:xfrm flipV="1">
            <a:off x="5094288" y="4679950"/>
            <a:ext cx="360362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18"/>
          <p:cNvCxnSpPr>
            <a:cxnSpLocks noChangeShapeType="1"/>
            <a:stCxn id="9225" idx="1"/>
            <a:endCxn id="9224" idx="5"/>
          </p:cNvCxnSpPr>
          <p:nvPr/>
        </p:nvCxnSpPr>
        <p:spPr bwMode="auto">
          <a:xfrm flipH="1" flipV="1">
            <a:off x="5681663" y="4679950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6" name="Oval 19"/>
          <p:cNvSpPr>
            <a:spLocks noChangeArrowheads="1"/>
          </p:cNvSpPr>
          <p:nvPr/>
        </p:nvSpPr>
        <p:spPr bwMode="auto">
          <a:xfrm>
            <a:off x="4821238" y="48926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1</a:t>
            </a:r>
          </a:p>
        </p:txBody>
      </p:sp>
      <p:sp>
        <p:nvSpPr>
          <p:cNvPr id="9237" name="Rectangle 20"/>
          <p:cNvSpPr>
            <a:spLocks noChangeAspect="1" noChangeArrowheads="1"/>
          </p:cNvSpPr>
          <p:nvPr/>
        </p:nvSpPr>
        <p:spPr bwMode="auto">
          <a:xfrm>
            <a:off x="4572000" y="5468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238" name="Rectangle 21"/>
          <p:cNvSpPr>
            <a:spLocks noChangeAspect="1" noChangeArrowheads="1"/>
          </p:cNvSpPr>
          <p:nvPr/>
        </p:nvSpPr>
        <p:spPr bwMode="auto">
          <a:xfrm>
            <a:off x="5159375" y="5468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9239" name="AutoShape 22"/>
          <p:cNvCxnSpPr>
            <a:cxnSpLocks noChangeShapeType="1"/>
            <a:stCxn id="9238" idx="0"/>
            <a:endCxn id="9236" idx="5"/>
          </p:cNvCxnSpPr>
          <p:nvPr/>
        </p:nvCxnSpPr>
        <p:spPr bwMode="auto">
          <a:xfrm flipH="1" flipV="1">
            <a:off x="5094288" y="5175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0" name="AutoShape 23"/>
          <p:cNvCxnSpPr>
            <a:cxnSpLocks noChangeShapeType="1"/>
            <a:stCxn id="9237" idx="0"/>
            <a:endCxn id="9236" idx="3"/>
          </p:cNvCxnSpPr>
          <p:nvPr/>
        </p:nvCxnSpPr>
        <p:spPr bwMode="auto">
          <a:xfrm flipV="1">
            <a:off x="4687888" y="5175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1" name="Oval 24"/>
          <p:cNvSpPr>
            <a:spLocks noChangeArrowheads="1"/>
          </p:cNvSpPr>
          <p:nvPr/>
        </p:nvSpPr>
        <p:spPr bwMode="auto">
          <a:xfrm>
            <a:off x="7470775" y="4892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8</a:t>
            </a:r>
          </a:p>
        </p:txBody>
      </p:sp>
      <p:sp>
        <p:nvSpPr>
          <p:cNvPr id="9242" name="Rectangle 25"/>
          <p:cNvSpPr>
            <a:spLocks noChangeAspect="1" noChangeArrowheads="1"/>
          </p:cNvSpPr>
          <p:nvPr/>
        </p:nvSpPr>
        <p:spPr bwMode="auto">
          <a:xfrm>
            <a:off x="7223125" y="5468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243" name="Rectangle 26"/>
          <p:cNvSpPr>
            <a:spLocks noChangeAspect="1" noChangeArrowheads="1"/>
          </p:cNvSpPr>
          <p:nvPr/>
        </p:nvSpPr>
        <p:spPr bwMode="auto">
          <a:xfrm>
            <a:off x="7808913" y="54689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9244" name="AutoShape 27"/>
          <p:cNvCxnSpPr>
            <a:cxnSpLocks noChangeShapeType="1"/>
            <a:stCxn id="9243" idx="0"/>
            <a:endCxn id="9241" idx="5"/>
          </p:cNvCxnSpPr>
          <p:nvPr/>
        </p:nvCxnSpPr>
        <p:spPr bwMode="auto">
          <a:xfrm flipH="1" flipV="1">
            <a:off x="7743825" y="5175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5" name="AutoShape 28"/>
          <p:cNvCxnSpPr>
            <a:cxnSpLocks noChangeShapeType="1"/>
            <a:stCxn id="9242" idx="0"/>
            <a:endCxn id="9241" idx="3"/>
          </p:cNvCxnSpPr>
          <p:nvPr/>
        </p:nvCxnSpPr>
        <p:spPr bwMode="auto">
          <a:xfrm flipV="1">
            <a:off x="7339013" y="5175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6" name="Oval 34"/>
          <p:cNvSpPr>
            <a:spLocks noChangeArrowheads="1"/>
          </p:cNvSpPr>
          <p:nvPr/>
        </p:nvSpPr>
        <p:spPr bwMode="auto">
          <a:xfrm>
            <a:off x="6553200" y="1524000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6</a:t>
            </a:r>
          </a:p>
        </p:txBody>
      </p:sp>
      <p:sp>
        <p:nvSpPr>
          <p:cNvPr id="9247" name="Oval 35"/>
          <p:cNvSpPr>
            <a:spLocks noChangeArrowheads="1"/>
          </p:cNvSpPr>
          <p:nvPr/>
        </p:nvSpPr>
        <p:spPr bwMode="auto">
          <a:xfrm>
            <a:off x="7964488" y="20351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9</a:t>
            </a:r>
          </a:p>
        </p:txBody>
      </p:sp>
      <p:sp>
        <p:nvSpPr>
          <p:cNvPr id="9248" name="Oval 36"/>
          <p:cNvSpPr>
            <a:spLocks noChangeArrowheads="1"/>
          </p:cNvSpPr>
          <p:nvPr/>
        </p:nvSpPr>
        <p:spPr bwMode="auto">
          <a:xfrm>
            <a:off x="5600700" y="203517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2</a:t>
            </a:r>
          </a:p>
        </p:txBody>
      </p:sp>
      <p:sp>
        <p:nvSpPr>
          <p:cNvPr id="9249" name="Oval 37"/>
          <p:cNvSpPr>
            <a:spLocks noChangeArrowheads="1"/>
          </p:cNvSpPr>
          <p:nvPr/>
        </p:nvSpPr>
        <p:spPr bwMode="auto">
          <a:xfrm>
            <a:off x="6188075" y="253047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4</a:t>
            </a:r>
          </a:p>
        </p:txBody>
      </p:sp>
      <p:sp>
        <p:nvSpPr>
          <p:cNvPr id="9250" name="Rectangle 38"/>
          <p:cNvSpPr>
            <a:spLocks noChangeAspect="1" noChangeArrowheads="1"/>
          </p:cNvSpPr>
          <p:nvPr/>
        </p:nvSpPr>
        <p:spPr bwMode="auto">
          <a:xfrm>
            <a:off x="5940425" y="3106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251" name="Rectangle 39"/>
          <p:cNvSpPr>
            <a:spLocks noChangeAspect="1" noChangeArrowheads="1"/>
          </p:cNvSpPr>
          <p:nvPr/>
        </p:nvSpPr>
        <p:spPr bwMode="auto">
          <a:xfrm>
            <a:off x="6526213" y="3106738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>
              <a:solidFill>
                <a:schemeClr val="tx2"/>
              </a:solidFill>
            </a:endParaRPr>
          </a:p>
        </p:txBody>
      </p:sp>
      <p:sp>
        <p:nvSpPr>
          <p:cNvPr id="9252" name="Rectangle 40"/>
          <p:cNvSpPr>
            <a:spLocks noChangeAspect="1" noChangeArrowheads="1"/>
          </p:cNvSpPr>
          <p:nvPr/>
        </p:nvSpPr>
        <p:spPr bwMode="auto">
          <a:xfrm>
            <a:off x="8496300" y="25749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9253" name="AutoShape 41"/>
          <p:cNvCxnSpPr>
            <a:cxnSpLocks noChangeShapeType="1"/>
            <a:stCxn id="9246" idx="3"/>
            <a:endCxn id="9248" idx="7"/>
          </p:cNvCxnSpPr>
          <p:nvPr/>
        </p:nvCxnSpPr>
        <p:spPr bwMode="auto">
          <a:xfrm flipH="1">
            <a:off x="5873750" y="1825625"/>
            <a:ext cx="727075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4" name="AutoShape 42"/>
          <p:cNvCxnSpPr>
            <a:cxnSpLocks noChangeShapeType="1"/>
            <a:stCxn id="9247" idx="1"/>
            <a:endCxn id="9246" idx="5"/>
          </p:cNvCxnSpPr>
          <p:nvPr/>
        </p:nvCxnSpPr>
        <p:spPr bwMode="auto">
          <a:xfrm flipH="1" flipV="1">
            <a:off x="6826250" y="1825625"/>
            <a:ext cx="11842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5" name="AutoShape 43"/>
          <p:cNvCxnSpPr>
            <a:cxnSpLocks noChangeShapeType="1"/>
            <a:stCxn id="9252" idx="0"/>
            <a:endCxn id="9247" idx="5"/>
          </p:cNvCxnSpPr>
          <p:nvPr/>
        </p:nvCxnSpPr>
        <p:spPr bwMode="auto">
          <a:xfrm flipH="1" flipV="1">
            <a:off x="8237538" y="23177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6" name="AutoShape 44"/>
          <p:cNvCxnSpPr>
            <a:cxnSpLocks noChangeShapeType="1"/>
            <a:stCxn id="9266" idx="7"/>
            <a:endCxn id="9247" idx="3"/>
          </p:cNvCxnSpPr>
          <p:nvPr/>
        </p:nvCxnSpPr>
        <p:spPr bwMode="auto">
          <a:xfrm flipV="1">
            <a:off x="7743825" y="2317750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7" name="AutoShape 45"/>
          <p:cNvCxnSpPr>
            <a:cxnSpLocks noChangeShapeType="1"/>
            <a:stCxn id="9251" idx="0"/>
            <a:endCxn id="9249" idx="5"/>
          </p:cNvCxnSpPr>
          <p:nvPr/>
        </p:nvCxnSpPr>
        <p:spPr bwMode="auto">
          <a:xfrm flipH="1" flipV="1">
            <a:off x="6461125" y="2832100"/>
            <a:ext cx="180975" cy="2460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8" name="AutoShape 46"/>
          <p:cNvCxnSpPr>
            <a:cxnSpLocks noChangeShapeType="1"/>
            <a:stCxn id="9250" idx="0"/>
            <a:endCxn id="9249" idx="3"/>
          </p:cNvCxnSpPr>
          <p:nvPr/>
        </p:nvCxnSpPr>
        <p:spPr bwMode="auto">
          <a:xfrm flipV="1">
            <a:off x="6056313" y="2832100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9" name="AutoShape 47"/>
          <p:cNvCxnSpPr>
            <a:cxnSpLocks noChangeShapeType="1"/>
            <a:stCxn id="9261" idx="7"/>
            <a:endCxn id="9248" idx="3"/>
          </p:cNvCxnSpPr>
          <p:nvPr/>
        </p:nvCxnSpPr>
        <p:spPr bwMode="auto">
          <a:xfrm flipV="1">
            <a:off x="5286375" y="2336800"/>
            <a:ext cx="360363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0" name="AutoShape 48"/>
          <p:cNvCxnSpPr>
            <a:cxnSpLocks noChangeShapeType="1"/>
            <a:stCxn id="9249" idx="1"/>
            <a:endCxn id="9248" idx="5"/>
          </p:cNvCxnSpPr>
          <p:nvPr/>
        </p:nvCxnSpPr>
        <p:spPr bwMode="auto">
          <a:xfrm flipH="1" flipV="1">
            <a:off x="5873750" y="2336800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61" name="Oval 49"/>
          <p:cNvSpPr>
            <a:spLocks noChangeArrowheads="1"/>
          </p:cNvSpPr>
          <p:nvPr/>
        </p:nvSpPr>
        <p:spPr bwMode="auto">
          <a:xfrm>
            <a:off x="5013325" y="25304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1</a:t>
            </a:r>
          </a:p>
        </p:txBody>
      </p:sp>
      <p:sp>
        <p:nvSpPr>
          <p:cNvPr id="9262" name="Rectangle 50"/>
          <p:cNvSpPr>
            <a:spLocks noChangeAspect="1" noChangeArrowheads="1"/>
          </p:cNvSpPr>
          <p:nvPr/>
        </p:nvSpPr>
        <p:spPr bwMode="auto">
          <a:xfrm>
            <a:off x="4764088" y="3106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263" name="Rectangle 51"/>
          <p:cNvSpPr>
            <a:spLocks noChangeAspect="1" noChangeArrowheads="1"/>
          </p:cNvSpPr>
          <p:nvPr/>
        </p:nvSpPr>
        <p:spPr bwMode="auto">
          <a:xfrm>
            <a:off x="5351463" y="3106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9264" name="AutoShape 52"/>
          <p:cNvCxnSpPr>
            <a:cxnSpLocks noChangeShapeType="1"/>
            <a:stCxn id="9263" idx="0"/>
            <a:endCxn id="9261" idx="5"/>
          </p:cNvCxnSpPr>
          <p:nvPr/>
        </p:nvCxnSpPr>
        <p:spPr bwMode="auto">
          <a:xfrm flipH="1" flipV="1">
            <a:off x="5286375" y="28130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5" name="AutoShape 53"/>
          <p:cNvCxnSpPr>
            <a:cxnSpLocks noChangeShapeType="1"/>
            <a:stCxn id="9262" idx="0"/>
            <a:endCxn id="9261" idx="3"/>
          </p:cNvCxnSpPr>
          <p:nvPr/>
        </p:nvCxnSpPr>
        <p:spPr bwMode="auto">
          <a:xfrm flipV="1">
            <a:off x="4879975" y="2813050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66" name="Oval 54"/>
          <p:cNvSpPr>
            <a:spLocks noChangeArrowheads="1"/>
          </p:cNvSpPr>
          <p:nvPr/>
        </p:nvSpPr>
        <p:spPr bwMode="auto">
          <a:xfrm>
            <a:off x="7470775" y="25304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8</a:t>
            </a:r>
          </a:p>
        </p:txBody>
      </p:sp>
      <p:sp>
        <p:nvSpPr>
          <p:cNvPr id="9267" name="Rectangle 55"/>
          <p:cNvSpPr>
            <a:spLocks noChangeAspect="1" noChangeArrowheads="1"/>
          </p:cNvSpPr>
          <p:nvPr/>
        </p:nvSpPr>
        <p:spPr bwMode="auto">
          <a:xfrm>
            <a:off x="7223125" y="3106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268" name="Rectangle 56"/>
          <p:cNvSpPr>
            <a:spLocks noChangeAspect="1" noChangeArrowheads="1"/>
          </p:cNvSpPr>
          <p:nvPr/>
        </p:nvSpPr>
        <p:spPr bwMode="auto">
          <a:xfrm>
            <a:off x="7808913" y="31067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9269" name="AutoShape 57"/>
          <p:cNvCxnSpPr>
            <a:cxnSpLocks noChangeShapeType="1"/>
            <a:stCxn id="9268" idx="0"/>
            <a:endCxn id="9266" idx="5"/>
          </p:cNvCxnSpPr>
          <p:nvPr/>
        </p:nvCxnSpPr>
        <p:spPr bwMode="auto">
          <a:xfrm flipH="1" flipV="1">
            <a:off x="7743825" y="28130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0" name="AutoShape 58"/>
          <p:cNvCxnSpPr>
            <a:cxnSpLocks noChangeShapeType="1"/>
            <a:stCxn id="9267" idx="0"/>
            <a:endCxn id="9266" idx="3"/>
          </p:cNvCxnSpPr>
          <p:nvPr/>
        </p:nvCxnSpPr>
        <p:spPr bwMode="auto">
          <a:xfrm flipV="1">
            <a:off x="7339013" y="28130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71" name="Oval 59"/>
          <p:cNvSpPr>
            <a:spLocks noChangeArrowheads="1"/>
          </p:cNvSpPr>
          <p:nvPr/>
        </p:nvSpPr>
        <p:spPr bwMode="auto">
          <a:xfrm>
            <a:off x="6419850" y="54102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5</a:t>
            </a:r>
          </a:p>
        </p:txBody>
      </p:sp>
      <p:sp>
        <p:nvSpPr>
          <p:cNvPr id="9272" name="Rectangle 60"/>
          <p:cNvSpPr>
            <a:spLocks noChangeAspect="1" noChangeArrowheads="1"/>
          </p:cNvSpPr>
          <p:nvPr/>
        </p:nvSpPr>
        <p:spPr bwMode="auto">
          <a:xfrm>
            <a:off x="6172200" y="5986463"/>
            <a:ext cx="230188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>
              <a:solidFill>
                <a:schemeClr val="tx2"/>
              </a:solidFill>
            </a:endParaRPr>
          </a:p>
        </p:txBody>
      </p:sp>
      <p:sp>
        <p:nvSpPr>
          <p:cNvPr id="9273" name="Rectangle 61"/>
          <p:cNvSpPr>
            <a:spLocks noChangeAspect="1" noChangeArrowheads="1"/>
          </p:cNvSpPr>
          <p:nvPr/>
        </p:nvSpPr>
        <p:spPr bwMode="auto">
          <a:xfrm>
            <a:off x="6757988" y="5986463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>
              <a:solidFill>
                <a:schemeClr val="tx2"/>
              </a:solidFill>
            </a:endParaRPr>
          </a:p>
        </p:txBody>
      </p:sp>
      <p:cxnSp>
        <p:nvCxnSpPr>
          <p:cNvPr id="9274" name="AutoShape 62"/>
          <p:cNvCxnSpPr>
            <a:cxnSpLocks noChangeShapeType="1"/>
            <a:stCxn id="9273" idx="0"/>
            <a:endCxn id="9271" idx="5"/>
          </p:cNvCxnSpPr>
          <p:nvPr/>
        </p:nvCxnSpPr>
        <p:spPr bwMode="auto">
          <a:xfrm flipH="1" flipV="1">
            <a:off x="6692900" y="5711825"/>
            <a:ext cx="180975" cy="2460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5" name="AutoShape 63"/>
          <p:cNvCxnSpPr>
            <a:cxnSpLocks noChangeShapeType="1"/>
            <a:stCxn id="9272" idx="0"/>
            <a:endCxn id="9271" idx="3"/>
          </p:cNvCxnSpPr>
          <p:nvPr/>
        </p:nvCxnSpPr>
        <p:spPr bwMode="auto">
          <a:xfrm flipV="1">
            <a:off x="6288088" y="5711825"/>
            <a:ext cx="179387" cy="2460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76" name="Text Box 64"/>
          <p:cNvSpPr txBox="1">
            <a:spLocks noChangeArrowheads="1"/>
          </p:cNvSpPr>
          <p:nvPr/>
        </p:nvSpPr>
        <p:spPr bwMode="auto">
          <a:xfrm>
            <a:off x="6029325" y="158115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  <a:latin typeface="Symbol" charset="2"/>
                <a:sym typeface="Symbol" charset="2"/>
              </a:rPr>
              <a:t>&lt;</a:t>
            </a:r>
          </a:p>
        </p:txBody>
      </p:sp>
      <p:sp>
        <p:nvSpPr>
          <p:cNvPr id="9277" name="Text Box 65"/>
          <p:cNvSpPr txBox="1">
            <a:spLocks noChangeArrowheads="1"/>
          </p:cNvSpPr>
          <p:nvPr/>
        </p:nvSpPr>
        <p:spPr bwMode="auto">
          <a:xfrm>
            <a:off x="6029325" y="211455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  <a:latin typeface="Symbol" charset="2"/>
                <a:sym typeface="Symbol" charset="2"/>
              </a:rPr>
              <a:t>&gt;</a:t>
            </a:r>
          </a:p>
        </p:txBody>
      </p:sp>
      <p:sp>
        <p:nvSpPr>
          <p:cNvPr id="9278" name="Text Box 66"/>
          <p:cNvSpPr txBox="1">
            <a:spLocks noChangeArrowheads="1"/>
          </p:cNvSpPr>
          <p:nvPr/>
        </p:nvSpPr>
        <p:spPr bwMode="auto">
          <a:xfrm>
            <a:off x="6534150" y="266700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  <a:latin typeface="Symbol" charset="2"/>
                <a:sym typeface="Symbol" charset="2"/>
              </a:rPr>
              <a:t>&gt;</a:t>
            </a:r>
          </a:p>
        </p:txBody>
      </p:sp>
      <p:sp>
        <p:nvSpPr>
          <p:cNvPr id="9279" name="Text Box 69"/>
          <p:cNvSpPr txBox="1">
            <a:spLocks noChangeArrowheads="1"/>
          </p:cNvSpPr>
          <p:nvPr/>
        </p:nvSpPr>
        <p:spPr bwMode="auto">
          <a:xfrm>
            <a:off x="6461125" y="3276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chemeClr val="tx2"/>
                </a:solidFill>
                <a:latin typeface="Times New Roman" charset="0"/>
                <a:sym typeface="Symbol" charset="2"/>
              </a:rPr>
              <a:t>w</a:t>
            </a:r>
          </a:p>
        </p:txBody>
      </p:sp>
      <p:sp>
        <p:nvSpPr>
          <p:cNvPr id="9280" name="Text Box 70"/>
          <p:cNvSpPr txBox="1">
            <a:spLocks noChangeArrowheads="1"/>
          </p:cNvSpPr>
          <p:nvPr/>
        </p:nvSpPr>
        <p:spPr bwMode="auto">
          <a:xfrm>
            <a:off x="6629400" y="51054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chemeClr val="tx2"/>
                </a:solidFill>
                <a:latin typeface="Times New Roman" charset="0"/>
                <a:sym typeface="Symbol" charset="2"/>
              </a:rPr>
              <a:t>w</a:t>
            </a:r>
          </a:p>
        </p:txBody>
      </p:sp>
      <p:sp>
        <p:nvSpPr>
          <p:cNvPr id="4" name="Rectangle 3"/>
          <p:cNvSpPr/>
          <p:nvPr/>
        </p:nvSpPr>
        <p:spPr>
          <a:xfrm>
            <a:off x="4629437" y="998609"/>
            <a:ext cx="2698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/>
              <a:t>Example: insert(5)</a:t>
            </a:r>
          </a:p>
        </p:txBody>
      </p:sp>
    </p:spTree>
    <p:extLst>
      <p:ext uri="{BB962C8B-B14F-4D97-AF65-F5344CB8AC3E}">
        <p14:creationId xmlns:p14="http://schemas.microsoft.com/office/powerpoint/2010/main" val="188911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Deletion</a:t>
            </a:r>
            <a:endParaRPr lang="en-US" altLang="en-US" sz="4000"/>
          </a:p>
        </p:txBody>
      </p:sp>
      <p:sp>
        <p:nvSpPr>
          <p:cNvPr id="10245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To perform operation </a:t>
            </a:r>
            <a:r>
              <a:rPr lang="en-US" altLang="en-US" sz="2000" dirty="0">
                <a:solidFill>
                  <a:schemeClr val="tx2"/>
                </a:solidFill>
              </a:rPr>
              <a:t>erase</a:t>
            </a:r>
            <a:r>
              <a:rPr lang="en-US" altLang="en-US" sz="2000" dirty="0"/>
              <a:t>(</a:t>
            </a:r>
            <a:r>
              <a:rPr lang="en-US" altLang="en-US" sz="2000" b="1" i="1" dirty="0">
                <a:latin typeface="Times New Roman" charset="0"/>
              </a:rPr>
              <a:t>k</a:t>
            </a:r>
            <a:r>
              <a:rPr lang="en-US" altLang="en-US" sz="2000" dirty="0"/>
              <a:t>), we search for key </a:t>
            </a:r>
            <a:r>
              <a:rPr lang="en-US" altLang="en-US" sz="2000" b="1" i="1" dirty="0">
                <a:latin typeface="Times New Roman" charset="0"/>
              </a:rPr>
              <a:t>k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Assume key </a:t>
            </a:r>
            <a:r>
              <a:rPr lang="en-US" altLang="en-US" sz="2000" b="1" i="1" dirty="0">
                <a:latin typeface="Times New Roman" charset="0"/>
              </a:rPr>
              <a:t>k</a:t>
            </a:r>
            <a:r>
              <a:rPr lang="en-US" altLang="en-US" sz="2000" dirty="0"/>
              <a:t> is in the tree, and let </a:t>
            </a:r>
            <a:r>
              <a:rPr lang="en-US" altLang="en-US" sz="2000" b="1" i="1" dirty="0">
                <a:latin typeface="Times New Roman" charset="0"/>
              </a:rPr>
              <a:t>v</a:t>
            </a:r>
            <a:r>
              <a:rPr lang="en-US" altLang="en-US" sz="2000" dirty="0"/>
              <a:t> be the node storing </a:t>
            </a:r>
            <a:r>
              <a:rPr lang="en-US" altLang="en-US" sz="2000" b="1" i="1" dirty="0">
                <a:latin typeface="Times New Roman" charset="0"/>
              </a:rPr>
              <a:t>k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Basic method</a:t>
            </a:r>
          </a:p>
          <a:p>
            <a:pPr lvl="1" eaLnBrk="1" hangingPunct="1"/>
            <a:r>
              <a:rPr lang="en-US" altLang="en-US" sz="1800" dirty="0" err="1">
                <a:solidFill>
                  <a:schemeClr val="tx2"/>
                </a:solidFill>
              </a:rPr>
              <a:t>removeAboveExternal</a:t>
            </a:r>
            <a:r>
              <a:rPr lang="en-US" altLang="en-US" sz="1800" dirty="0"/>
              <a:t>(</a:t>
            </a:r>
            <a:r>
              <a:rPr lang="en-US" altLang="en-US" sz="1800" b="1" i="1" dirty="0">
                <a:latin typeface="Times New Roman" charset="0"/>
              </a:rPr>
              <a:t>w</a:t>
            </a:r>
            <a:r>
              <a:rPr lang="en-US" altLang="en-US" sz="1800" dirty="0"/>
              <a:t>): removes </a:t>
            </a:r>
            <a:r>
              <a:rPr lang="en-US" altLang="en-US" sz="1800" b="1" i="1" dirty="0">
                <a:latin typeface="Times New Roman" charset="0"/>
              </a:rPr>
              <a:t>w</a:t>
            </a:r>
            <a:r>
              <a:rPr lang="en-US" altLang="en-US" sz="1800" dirty="0"/>
              <a:t> and its parent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u="sng" dirty="0">
                <a:solidFill>
                  <a:srgbClr val="FF0000"/>
                </a:solidFill>
              </a:rPr>
              <a:t>If node </a:t>
            </a:r>
            <a:r>
              <a:rPr lang="en-US" altLang="en-US" sz="2000" b="1" i="1" u="sng" dirty="0">
                <a:solidFill>
                  <a:srgbClr val="FF0000"/>
                </a:solidFill>
                <a:latin typeface="Times New Roman" charset="0"/>
              </a:rPr>
              <a:t>v</a:t>
            </a:r>
            <a:r>
              <a:rPr lang="en-US" altLang="en-US" sz="2000" u="sng" dirty="0">
                <a:solidFill>
                  <a:srgbClr val="FF0000"/>
                </a:solidFill>
              </a:rPr>
              <a:t> has a leaf child </a:t>
            </a:r>
            <a:r>
              <a:rPr lang="en-US" altLang="en-US" sz="2000" b="1" i="1" u="sng" dirty="0">
                <a:solidFill>
                  <a:srgbClr val="FF0000"/>
                </a:solidFill>
                <a:latin typeface="Times New Roman" charset="0"/>
              </a:rPr>
              <a:t>w</a:t>
            </a:r>
            <a:r>
              <a:rPr lang="en-US" altLang="en-US" sz="2000" dirty="0"/>
              <a:t>, we remove </a:t>
            </a:r>
            <a:r>
              <a:rPr lang="en-US" altLang="en-US" sz="2000" b="1" i="1" dirty="0">
                <a:latin typeface="Times New Roman" charset="0"/>
              </a:rPr>
              <a:t>v</a:t>
            </a:r>
            <a:r>
              <a:rPr lang="en-US" altLang="en-US" sz="2000" dirty="0"/>
              <a:t> and </a:t>
            </a:r>
            <a:r>
              <a:rPr lang="en-US" altLang="en-US" sz="2000" b="1" i="1" dirty="0">
                <a:latin typeface="Times New Roman" charset="0"/>
              </a:rPr>
              <a:t>w</a:t>
            </a:r>
            <a:r>
              <a:rPr lang="en-US" altLang="en-US" sz="2000" dirty="0"/>
              <a:t> from the tree with </a:t>
            </a:r>
            <a:r>
              <a:rPr lang="en-US" altLang="en-US" sz="2000" dirty="0" err="1"/>
              <a:t>removeAboveExternal</a:t>
            </a:r>
            <a:r>
              <a:rPr lang="en-US" altLang="en-US" sz="2000" dirty="0"/>
              <a:t>(w)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What about “remove 1”?</a:t>
            </a:r>
          </a:p>
          <a:p>
            <a:pPr eaLnBrk="1" hangingPunct="1"/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10246" name="Oval 4"/>
          <p:cNvSpPr>
            <a:spLocks noChangeArrowheads="1"/>
          </p:cNvSpPr>
          <p:nvPr/>
        </p:nvSpPr>
        <p:spPr bwMode="auto">
          <a:xfrm>
            <a:off x="6781800" y="1600200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6</a:t>
            </a:r>
          </a:p>
        </p:txBody>
      </p:sp>
      <p:sp>
        <p:nvSpPr>
          <p:cNvPr id="10247" name="Oval 5"/>
          <p:cNvSpPr>
            <a:spLocks noChangeArrowheads="1"/>
          </p:cNvSpPr>
          <p:nvPr/>
        </p:nvSpPr>
        <p:spPr bwMode="auto">
          <a:xfrm>
            <a:off x="7980363" y="2111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9</a:t>
            </a:r>
          </a:p>
        </p:txBody>
      </p:sp>
      <p:sp>
        <p:nvSpPr>
          <p:cNvPr id="10248" name="Oval 6"/>
          <p:cNvSpPr>
            <a:spLocks noChangeArrowheads="1"/>
          </p:cNvSpPr>
          <p:nvPr/>
        </p:nvSpPr>
        <p:spPr bwMode="auto">
          <a:xfrm>
            <a:off x="5424488" y="2111375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2</a:t>
            </a:r>
          </a:p>
        </p:txBody>
      </p:sp>
      <p:sp>
        <p:nvSpPr>
          <p:cNvPr id="10249" name="Oval 7"/>
          <p:cNvSpPr>
            <a:spLocks noChangeArrowheads="1"/>
          </p:cNvSpPr>
          <p:nvPr/>
        </p:nvSpPr>
        <p:spPr bwMode="auto">
          <a:xfrm>
            <a:off x="6011863" y="260667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4</a:t>
            </a:r>
          </a:p>
        </p:txBody>
      </p:sp>
      <p:sp>
        <p:nvSpPr>
          <p:cNvPr id="10250" name="Rectangle 8"/>
          <p:cNvSpPr>
            <a:spLocks noChangeAspect="1" noChangeArrowheads="1"/>
          </p:cNvSpPr>
          <p:nvPr/>
        </p:nvSpPr>
        <p:spPr bwMode="auto">
          <a:xfrm>
            <a:off x="5764213" y="3182938"/>
            <a:ext cx="230187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251" name="Rectangle 9"/>
          <p:cNvSpPr>
            <a:spLocks noChangeAspect="1" noChangeArrowheads="1"/>
          </p:cNvSpPr>
          <p:nvPr/>
        </p:nvSpPr>
        <p:spPr bwMode="auto">
          <a:xfrm>
            <a:off x="8512175" y="26511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10252" name="AutoShape 10"/>
          <p:cNvCxnSpPr>
            <a:cxnSpLocks noChangeShapeType="1"/>
            <a:stCxn id="10246" idx="3"/>
            <a:endCxn id="10248" idx="7"/>
          </p:cNvCxnSpPr>
          <p:nvPr/>
        </p:nvCxnSpPr>
        <p:spPr bwMode="auto">
          <a:xfrm flipH="1">
            <a:off x="5697538" y="1901825"/>
            <a:ext cx="1131887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11"/>
          <p:cNvCxnSpPr>
            <a:cxnSpLocks noChangeShapeType="1"/>
            <a:stCxn id="10247" idx="1"/>
            <a:endCxn id="10246" idx="5"/>
          </p:cNvCxnSpPr>
          <p:nvPr/>
        </p:nvCxnSpPr>
        <p:spPr bwMode="auto">
          <a:xfrm flipH="1" flipV="1">
            <a:off x="7054850" y="1901825"/>
            <a:ext cx="9715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12"/>
          <p:cNvCxnSpPr>
            <a:cxnSpLocks noChangeShapeType="1"/>
            <a:stCxn id="10251" idx="0"/>
            <a:endCxn id="10247" idx="5"/>
          </p:cNvCxnSpPr>
          <p:nvPr/>
        </p:nvCxnSpPr>
        <p:spPr bwMode="auto">
          <a:xfrm flipH="1" flipV="1">
            <a:off x="8253413" y="23939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AutoShape 13"/>
          <p:cNvCxnSpPr>
            <a:cxnSpLocks noChangeShapeType="1"/>
            <a:stCxn id="10265" idx="7"/>
            <a:endCxn id="10247" idx="3"/>
          </p:cNvCxnSpPr>
          <p:nvPr/>
        </p:nvCxnSpPr>
        <p:spPr bwMode="auto">
          <a:xfrm flipV="1">
            <a:off x="7759700" y="2393950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AutoShape 14"/>
          <p:cNvCxnSpPr>
            <a:cxnSpLocks noChangeShapeType="1"/>
            <a:stCxn id="10270" idx="1"/>
            <a:endCxn id="10249" idx="5"/>
          </p:cNvCxnSpPr>
          <p:nvPr/>
        </p:nvCxnSpPr>
        <p:spPr bwMode="auto">
          <a:xfrm flipH="1" flipV="1">
            <a:off x="6284913" y="2908300"/>
            <a:ext cx="198437" cy="23495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AutoShape 15"/>
          <p:cNvCxnSpPr>
            <a:cxnSpLocks noChangeShapeType="1"/>
            <a:stCxn id="10250" idx="0"/>
            <a:endCxn id="10249" idx="3"/>
          </p:cNvCxnSpPr>
          <p:nvPr/>
        </p:nvCxnSpPr>
        <p:spPr bwMode="auto">
          <a:xfrm flipV="1">
            <a:off x="5880100" y="2908300"/>
            <a:ext cx="179388" cy="2460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AutoShape 16"/>
          <p:cNvCxnSpPr>
            <a:cxnSpLocks noChangeShapeType="1"/>
            <a:stCxn id="10260" idx="7"/>
            <a:endCxn id="10248" idx="3"/>
          </p:cNvCxnSpPr>
          <p:nvPr/>
        </p:nvCxnSpPr>
        <p:spPr bwMode="auto">
          <a:xfrm flipV="1">
            <a:off x="5110163" y="2413000"/>
            <a:ext cx="360362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AutoShape 17"/>
          <p:cNvCxnSpPr>
            <a:cxnSpLocks noChangeShapeType="1"/>
            <a:stCxn id="10249" idx="1"/>
            <a:endCxn id="10248" idx="5"/>
          </p:cNvCxnSpPr>
          <p:nvPr/>
        </p:nvCxnSpPr>
        <p:spPr bwMode="auto">
          <a:xfrm flipH="1" flipV="1">
            <a:off x="5697538" y="2413000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0" name="Oval 18"/>
          <p:cNvSpPr>
            <a:spLocks noChangeArrowheads="1"/>
          </p:cNvSpPr>
          <p:nvPr/>
        </p:nvSpPr>
        <p:spPr bwMode="auto">
          <a:xfrm>
            <a:off x="4837113" y="26066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1</a:t>
            </a:r>
          </a:p>
        </p:txBody>
      </p:sp>
      <p:sp>
        <p:nvSpPr>
          <p:cNvPr id="10261" name="Rectangle 19"/>
          <p:cNvSpPr>
            <a:spLocks noChangeAspect="1" noChangeArrowheads="1"/>
          </p:cNvSpPr>
          <p:nvPr/>
        </p:nvSpPr>
        <p:spPr bwMode="auto">
          <a:xfrm>
            <a:off x="4587875" y="3182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262" name="Rectangle 20"/>
          <p:cNvSpPr>
            <a:spLocks noChangeAspect="1" noChangeArrowheads="1"/>
          </p:cNvSpPr>
          <p:nvPr/>
        </p:nvSpPr>
        <p:spPr bwMode="auto">
          <a:xfrm>
            <a:off x="5175250" y="3182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10263" name="AutoShape 21"/>
          <p:cNvCxnSpPr>
            <a:cxnSpLocks noChangeShapeType="1"/>
            <a:stCxn id="10262" idx="0"/>
            <a:endCxn id="10260" idx="5"/>
          </p:cNvCxnSpPr>
          <p:nvPr/>
        </p:nvCxnSpPr>
        <p:spPr bwMode="auto">
          <a:xfrm flipH="1" flipV="1">
            <a:off x="5110163" y="2889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22"/>
          <p:cNvCxnSpPr>
            <a:cxnSpLocks noChangeShapeType="1"/>
            <a:stCxn id="10261" idx="0"/>
            <a:endCxn id="10260" idx="3"/>
          </p:cNvCxnSpPr>
          <p:nvPr/>
        </p:nvCxnSpPr>
        <p:spPr bwMode="auto">
          <a:xfrm flipV="1">
            <a:off x="4703763" y="2889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5" name="Oval 23"/>
          <p:cNvSpPr>
            <a:spLocks noChangeArrowheads="1"/>
          </p:cNvSpPr>
          <p:nvPr/>
        </p:nvSpPr>
        <p:spPr bwMode="auto">
          <a:xfrm>
            <a:off x="7486650" y="2606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8</a:t>
            </a:r>
          </a:p>
        </p:txBody>
      </p:sp>
      <p:sp>
        <p:nvSpPr>
          <p:cNvPr id="10266" name="Rectangle 24"/>
          <p:cNvSpPr>
            <a:spLocks noChangeAspect="1" noChangeArrowheads="1"/>
          </p:cNvSpPr>
          <p:nvPr/>
        </p:nvSpPr>
        <p:spPr bwMode="auto">
          <a:xfrm>
            <a:off x="7239000" y="3182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267" name="Rectangle 25"/>
          <p:cNvSpPr>
            <a:spLocks noChangeAspect="1" noChangeArrowheads="1"/>
          </p:cNvSpPr>
          <p:nvPr/>
        </p:nvSpPr>
        <p:spPr bwMode="auto">
          <a:xfrm>
            <a:off x="7824788" y="31829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10268" name="AutoShape 26"/>
          <p:cNvCxnSpPr>
            <a:cxnSpLocks noChangeShapeType="1"/>
            <a:stCxn id="10267" idx="0"/>
            <a:endCxn id="10265" idx="5"/>
          </p:cNvCxnSpPr>
          <p:nvPr/>
        </p:nvCxnSpPr>
        <p:spPr bwMode="auto">
          <a:xfrm flipH="1" flipV="1">
            <a:off x="7759700" y="2889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9" name="AutoShape 27"/>
          <p:cNvCxnSpPr>
            <a:cxnSpLocks noChangeShapeType="1"/>
            <a:stCxn id="10266" idx="0"/>
            <a:endCxn id="10265" idx="3"/>
          </p:cNvCxnSpPr>
          <p:nvPr/>
        </p:nvCxnSpPr>
        <p:spPr bwMode="auto">
          <a:xfrm flipV="1">
            <a:off x="7354888" y="2889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0" name="Oval 28"/>
          <p:cNvSpPr>
            <a:spLocks noChangeArrowheads="1"/>
          </p:cNvSpPr>
          <p:nvPr/>
        </p:nvSpPr>
        <p:spPr bwMode="auto">
          <a:xfrm>
            <a:off x="6435725" y="31242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5</a:t>
            </a:r>
          </a:p>
        </p:txBody>
      </p:sp>
      <p:sp>
        <p:nvSpPr>
          <p:cNvPr id="10271" name="Rectangle 29"/>
          <p:cNvSpPr>
            <a:spLocks noChangeAspect="1" noChangeArrowheads="1"/>
          </p:cNvSpPr>
          <p:nvPr/>
        </p:nvSpPr>
        <p:spPr bwMode="auto">
          <a:xfrm>
            <a:off x="6188075" y="37004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272" name="Rectangle 30"/>
          <p:cNvSpPr>
            <a:spLocks noChangeAspect="1" noChangeArrowheads="1"/>
          </p:cNvSpPr>
          <p:nvPr/>
        </p:nvSpPr>
        <p:spPr bwMode="auto">
          <a:xfrm>
            <a:off x="6773863" y="370046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10273" name="AutoShape 31"/>
          <p:cNvCxnSpPr>
            <a:cxnSpLocks noChangeShapeType="1"/>
            <a:stCxn id="10272" idx="0"/>
            <a:endCxn id="10270" idx="5"/>
          </p:cNvCxnSpPr>
          <p:nvPr/>
        </p:nvCxnSpPr>
        <p:spPr bwMode="auto">
          <a:xfrm flipH="1" flipV="1">
            <a:off x="6708775" y="3425825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4" name="AutoShape 32"/>
          <p:cNvCxnSpPr>
            <a:cxnSpLocks noChangeShapeType="1"/>
            <a:stCxn id="10271" idx="0"/>
            <a:endCxn id="10270" idx="3"/>
          </p:cNvCxnSpPr>
          <p:nvPr/>
        </p:nvCxnSpPr>
        <p:spPr bwMode="auto">
          <a:xfrm flipV="1">
            <a:off x="6303963" y="3425825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5" name="Text Box 33"/>
          <p:cNvSpPr txBox="1">
            <a:spLocks noChangeArrowheads="1"/>
          </p:cNvSpPr>
          <p:nvPr/>
        </p:nvSpPr>
        <p:spPr bwMode="auto">
          <a:xfrm>
            <a:off x="6324600" y="2498725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chemeClr val="tx2"/>
                </a:solidFill>
                <a:latin typeface="Times New Roman" charset="0"/>
                <a:sym typeface="Symbol" charset="2"/>
              </a:rPr>
              <a:t>v</a:t>
            </a:r>
          </a:p>
        </p:txBody>
      </p:sp>
      <p:sp>
        <p:nvSpPr>
          <p:cNvPr id="10276" name="Text Box 34"/>
          <p:cNvSpPr txBox="1">
            <a:spLocks noChangeArrowheads="1"/>
          </p:cNvSpPr>
          <p:nvPr/>
        </p:nvSpPr>
        <p:spPr bwMode="auto">
          <a:xfrm>
            <a:off x="5589588" y="2819400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chemeClr val="tx2"/>
                </a:solidFill>
                <a:latin typeface="Times New Roman" charset="0"/>
                <a:sym typeface="Symbol" charset="2"/>
              </a:rPr>
              <a:t>w</a:t>
            </a:r>
          </a:p>
        </p:txBody>
      </p:sp>
      <p:sp>
        <p:nvSpPr>
          <p:cNvPr id="10277" name="Oval 66"/>
          <p:cNvSpPr>
            <a:spLocks noChangeArrowheads="1"/>
          </p:cNvSpPr>
          <p:nvPr/>
        </p:nvSpPr>
        <p:spPr bwMode="auto">
          <a:xfrm>
            <a:off x="6553200" y="425132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6</a:t>
            </a:r>
          </a:p>
        </p:txBody>
      </p:sp>
      <p:sp>
        <p:nvSpPr>
          <p:cNvPr id="10278" name="Oval 67"/>
          <p:cNvSpPr>
            <a:spLocks noChangeArrowheads="1"/>
          </p:cNvSpPr>
          <p:nvPr/>
        </p:nvSpPr>
        <p:spPr bwMode="auto">
          <a:xfrm>
            <a:off x="7964488" y="476250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9</a:t>
            </a:r>
          </a:p>
        </p:txBody>
      </p:sp>
      <p:sp>
        <p:nvSpPr>
          <p:cNvPr id="10279" name="Oval 68"/>
          <p:cNvSpPr>
            <a:spLocks noChangeArrowheads="1"/>
          </p:cNvSpPr>
          <p:nvPr/>
        </p:nvSpPr>
        <p:spPr bwMode="auto">
          <a:xfrm>
            <a:off x="5600700" y="4762500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2</a:t>
            </a:r>
          </a:p>
        </p:txBody>
      </p:sp>
      <p:sp>
        <p:nvSpPr>
          <p:cNvPr id="10280" name="Oval 69"/>
          <p:cNvSpPr>
            <a:spLocks noChangeArrowheads="1"/>
          </p:cNvSpPr>
          <p:nvPr/>
        </p:nvSpPr>
        <p:spPr bwMode="auto">
          <a:xfrm>
            <a:off x="6188075" y="52578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5</a:t>
            </a:r>
          </a:p>
        </p:txBody>
      </p:sp>
      <p:sp>
        <p:nvSpPr>
          <p:cNvPr id="10281" name="Rectangle 70"/>
          <p:cNvSpPr>
            <a:spLocks noChangeAspect="1" noChangeArrowheads="1"/>
          </p:cNvSpPr>
          <p:nvPr/>
        </p:nvSpPr>
        <p:spPr bwMode="auto">
          <a:xfrm>
            <a:off x="5940425" y="58340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282" name="Rectangle 71"/>
          <p:cNvSpPr>
            <a:spLocks noChangeAspect="1" noChangeArrowheads="1"/>
          </p:cNvSpPr>
          <p:nvPr/>
        </p:nvSpPr>
        <p:spPr bwMode="auto">
          <a:xfrm>
            <a:off x="6553200" y="583406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283" name="Rectangle 72"/>
          <p:cNvSpPr>
            <a:spLocks noChangeAspect="1" noChangeArrowheads="1"/>
          </p:cNvSpPr>
          <p:nvPr/>
        </p:nvSpPr>
        <p:spPr bwMode="auto">
          <a:xfrm>
            <a:off x="8496300" y="5302250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10284" name="AutoShape 73"/>
          <p:cNvCxnSpPr>
            <a:cxnSpLocks noChangeShapeType="1"/>
            <a:stCxn id="10277" idx="3"/>
            <a:endCxn id="10279" idx="7"/>
          </p:cNvCxnSpPr>
          <p:nvPr/>
        </p:nvCxnSpPr>
        <p:spPr bwMode="auto">
          <a:xfrm flipH="1">
            <a:off x="5873750" y="4533900"/>
            <a:ext cx="7270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5" name="AutoShape 74"/>
          <p:cNvCxnSpPr>
            <a:cxnSpLocks noChangeShapeType="1"/>
            <a:stCxn id="10278" idx="1"/>
            <a:endCxn id="10277" idx="5"/>
          </p:cNvCxnSpPr>
          <p:nvPr/>
        </p:nvCxnSpPr>
        <p:spPr bwMode="auto">
          <a:xfrm flipH="1" flipV="1">
            <a:off x="6826250" y="4533900"/>
            <a:ext cx="118427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6" name="AutoShape 75"/>
          <p:cNvCxnSpPr>
            <a:cxnSpLocks noChangeShapeType="1"/>
            <a:stCxn id="10283" idx="0"/>
            <a:endCxn id="10278" idx="5"/>
          </p:cNvCxnSpPr>
          <p:nvPr/>
        </p:nvCxnSpPr>
        <p:spPr bwMode="auto">
          <a:xfrm flipH="1" flipV="1">
            <a:off x="8237538" y="5045075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7" name="AutoShape 76"/>
          <p:cNvCxnSpPr>
            <a:cxnSpLocks noChangeShapeType="1"/>
            <a:stCxn id="10297" idx="7"/>
            <a:endCxn id="10278" idx="3"/>
          </p:cNvCxnSpPr>
          <p:nvPr/>
        </p:nvCxnSpPr>
        <p:spPr bwMode="auto">
          <a:xfrm flipV="1">
            <a:off x="7743825" y="5045075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8" name="AutoShape 77"/>
          <p:cNvCxnSpPr>
            <a:cxnSpLocks noChangeShapeType="1"/>
            <a:stCxn id="10282" idx="0"/>
            <a:endCxn id="10280" idx="5"/>
          </p:cNvCxnSpPr>
          <p:nvPr/>
        </p:nvCxnSpPr>
        <p:spPr bwMode="auto">
          <a:xfrm flipH="1" flipV="1">
            <a:off x="6461125" y="5559425"/>
            <a:ext cx="2079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9" name="AutoShape 78"/>
          <p:cNvCxnSpPr>
            <a:cxnSpLocks noChangeShapeType="1"/>
            <a:stCxn id="10281" idx="0"/>
            <a:endCxn id="10280" idx="3"/>
          </p:cNvCxnSpPr>
          <p:nvPr/>
        </p:nvCxnSpPr>
        <p:spPr bwMode="auto">
          <a:xfrm flipV="1">
            <a:off x="6056313" y="5559425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0" name="AutoShape 79"/>
          <p:cNvCxnSpPr>
            <a:cxnSpLocks noChangeShapeType="1"/>
            <a:stCxn id="10292" idx="7"/>
            <a:endCxn id="10279" idx="3"/>
          </p:cNvCxnSpPr>
          <p:nvPr/>
        </p:nvCxnSpPr>
        <p:spPr bwMode="auto">
          <a:xfrm flipV="1">
            <a:off x="5286375" y="5064125"/>
            <a:ext cx="360363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1" name="AutoShape 80"/>
          <p:cNvCxnSpPr>
            <a:cxnSpLocks noChangeShapeType="1"/>
            <a:stCxn id="10280" idx="1"/>
            <a:endCxn id="10279" idx="5"/>
          </p:cNvCxnSpPr>
          <p:nvPr/>
        </p:nvCxnSpPr>
        <p:spPr bwMode="auto">
          <a:xfrm flipH="1" flipV="1">
            <a:off x="5873750" y="5064125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92" name="Oval 81"/>
          <p:cNvSpPr>
            <a:spLocks noChangeArrowheads="1"/>
          </p:cNvSpPr>
          <p:nvPr/>
        </p:nvSpPr>
        <p:spPr bwMode="auto">
          <a:xfrm>
            <a:off x="5013325" y="525780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1</a:t>
            </a:r>
          </a:p>
        </p:txBody>
      </p:sp>
      <p:sp>
        <p:nvSpPr>
          <p:cNvPr id="10293" name="Rectangle 82"/>
          <p:cNvSpPr>
            <a:spLocks noChangeAspect="1" noChangeArrowheads="1"/>
          </p:cNvSpPr>
          <p:nvPr/>
        </p:nvSpPr>
        <p:spPr bwMode="auto">
          <a:xfrm>
            <a:off x="4764088" y="58340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294" name="Rectangle 83"/>
          <p:cNvSpPr>
            <a:spLocks noChangeAspect="1" noChangeArrowheads="1"/>
          </p:cNvSpPr>
          <p:nvPr/>
        </p:nvSpPr>
        <p:spPr bwMode="auto">
          <a:xfrm>
            <a:off x="5351463" y="58340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10295" name="AutoShape 84"/>
          <p:cNvCxnSpPr>
            <a:cxnSpLocks noChangeShapeType="1"/>
            <a:stCxn id="10294" idx="0"/>
            <a:endCxn id="10292" idx="5"/>
          </p:cNvCxnSpPr>
          <p:nvPr/>
        </p:nvCxnSpPr>
        <p:spPr bwMode="auto">
          <a:xfrm flipH="1" flipV="1">
            <a:off x="5286375" y="5540375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6" name="AutoShape 85"/>
          <p:cNvCxnSpPr>
            <a:cxnSpLocks noChangeShapeType="1"/>
            <a:stCxn id="10293" idx="0"/>
            <a:endCxn id="10292" idx="3"/>
          </p:cNvCxnSpPr>
          <p:nvPr/>
        </p:nvCxnSpPr>
        <p:spPr bwMode="auto">
          <a:xfrm flipV="1">
            <a:off x="4879975" y="5540375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97" name="Oval 86"/>
          <p:cNvSpPr>
            <a:spLocks noChangeArrowheads="1"/>
          </p:cNvSpPr>
          <p:nvPr/>
        </p:nvSpPr>
        <p:spPr bwMode="auto">
          <a:xfrm>
            <a:off x="7470775" y="525780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8</a:t>
            </a:r>
          </a:p>
        </p:txBody>
      </p:sp>
      <p:sp>
        <p:nvSpPr>
          <p:cNvPr id="10298" name="Rectangle 87"/>
          <p:cNvSpPr>
            <a:spLocks noChangeAspect="1" noChangeArrowheads="1"/>
          </p:cNvSpPr>
          <p:nvPr/>
        </p:nvSpPr>
        <p:spPr bwMode="auto">
          <a:xfrm>
            <a:off x="7223125" y="58340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299" name="Rectangle 88"/>
          <p:cNvSpPr>
            <a:spLocks noChangeAspect="1" noChangeArrowheads="1"/>
          </p:cNvSpPr>
          <p:nvPr/>
        </p:nvSpPr>
        <p:spPr bwMode="auto">
          <a:xfrm>
            <a:off x="7808913" y="583406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10300" name="AutoShape 89"/>
          <p:cNvCxnSpPr>
            <a:cxnSpLocks noChangeShapeType="1"/>
            <a:stCxn id="10299" idx="0"/>
            <a:endCxn id="10297" idx="5"/>
          </p:cNvCxnSpPr>
          <p:nvPr/>
        </p:nvCxnSpPr>
        <p:spPr bwMode="auto">
          <a:xfrm flipH="1" flipV="1">
            <a:off x="7743825" y="5540375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1" name="AutoShape 90"/>
          <p:cNvCxnSpPr>
            <a:cxnSpLocks noChangeShapeType="1"/>
            <a:stCxn id="10298" idx="0"/>
            <a:endCxn id="10297" idx="3"/>
          </p:cNvCxnSpPr>
          <p:nvPr/>
        </p:nvCxnSpPr>
        <p:spPr bwMode="auto">
          <a:xfrm flipV="1">
            <a:off x="7339013" y="5540375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02" name="Text Box 91"/>
          <p:cNvSpPr txBox="1">
            <a:spLocks noChangeArrowheads="1"/>
          </p:cNvSpPr>
          <p:nvPr/>
        </p:nvSpPr>
        <p:spPr bwMode="auto">
          <a:xfrm>
            <a:off x="6019800" y="16605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  <a:latin typeface="Symbol" charset="2"/>
                <a:sym typeface="Symbol" charset="2"/>
              </a:rPr>
              <a:t>&lt;</a:t>
            </a:r>
          </a:p>
        </p:txBody>
      </p:sp>
      <p:sp>
        <p:nvSpPr>
          <p:cNvPr id="10303" name="Text Box 92"/>
          <p:cNvSpPr txBox="1">
            <a:spLocks noChangeArrowheads="1"/>
          </p:cNvSpPr>
          <p:nvPr/>
        </p:nvSpPr>
        <p:spPr bwMode="auto">
          <a:xfrm>
            <a:off x="5791200" y="21939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  <a:latin typeface="Symbol" charset="2"/>
                <a:sym typeface="Symbol" charset="2"/>
              </a:rPr>
              <a:t>&gt;</a:t>
            </a:r>
          </a:p>
        </p:txBody>
      </p:sp>
      <p:sp>
        <p:nvSpPr>
          <p:cNvPr id="10304" name="AutoShape 96"/>
          <p:cNvSpPr>
            <a:spLocks noChangeArrowheads="1"/>
          </p:cNvSpPr>
          <p:nvPr/>
        </p:nvSpPr>
        <p:spPr bwMode="auto">
          <a:xfrm rot="18601582" flipH="1">
            <a:off x="5442744" y="2667794"/>
            <a:ext cx="1217613" cy="612775"/>
          </a:xfrm>
          <a:prstGeom prst="roundRect">
            <a:avLst>
              <a:gd name="adj" fmla="val 29167"/>
            </a:avLst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4379948" y="1076658"/>
            <a:ext cx="2810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Example: remove 4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785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Deletion (cont.)</a:t>
            </a:r>
          </a:p>
        </p:txBody>
      </p:sp>
      <p:sp>
        <p:nvSpPr>
          <p:cNvPr id="11269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Key </a:t>
            </a:r>
            <a:r>
              <a:rPr lang="en-US" altLang="en-US" sz="2000" b="1" i="1" dirty="0">
                <a:latin typeface="Times New Roman" charset="0"/>
              </a:rPr>
              <a:t>k</a:t>
            </a:r>
            <a:r>
              <a:rPr lang="en-US" altLang="en-US" sz="2000" dirty="0"/>
              <a:t> to be removed is stored at </a:t>
            </a:r>
            <a:r>
              <a:rPr lang="en-US" altLang="en-US" sz="2000" u="sng" dirty="0">
                <a:solidFill>
                  <a:srgbClr val="FF0000"/>
                </a:solidFill>
              </a:rPr>
              <a:t>a node </a:t>
            </a:r>
            <a:r>
              <a:rPr lang="en-US" altLang="en-US" sz="2000" b="1" i="1" u="sng" dirty="0">
                <a:solidFill>
                  <a:srgbClr val="FF0000"/>
                </a:solidFill>
                <a:latin typeface="Times New Roman" charset="0"/>
              </a:rPr>
              <a:t>v</a:t>
            </a:r>
            <a:r>
              <a:rPr lang="en-US" altLang="en-US" sz="2000" u="sng" dirty="0">
                <a:solidFill>
                  <a:srgbClr val="FF0000"/>
                </a:solidFill>
              </a:rPr>
              <a:t> whose children are both internal</a:t>
            </a:r>
          </a:p>
          <a:p>
            <a:pPr eaLnBrk="1" hangingPunct="1"/>
            <a:endParaRPr lang="en-US" altLang="en-US" sz="2000" u="sng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000" dirty="0"/>
              <a:t>1. Find the internal node </a:t>
            </a:r>
            <a:r>
              <a:rPr lang="en-US" altLang="en-US" sz="2000" b="1" i="1" dirty="0">
                <a:latin typeface="Times New Roman" charset="0"/>
              </a:rPr>
              <a:t>w </a:t>
            </a:r>
            <a:r>
              <a:rPr lang="en-US" altLang="en-US" sz="2000" dirty="0"/>
              <a:t>that follows </a:t>
            </a:r>
            <a:r>
              <a:rPr lang="en-US" altLang="en-US" sz="2000" b="1" i="1" dirty="0">
                <a:latin typeface="Times New Roman" charset="0"/>
              </a:rPr>
              <a:t>v</a:t>
            </a:r>
            <a:r>
              <a:rPr lang="en-US" altLang="en-US" sz="2000" dirty="0"/>
              <a:t> in an </a:t>
            </a:r>
            <a:r>
              <a:rPr lang="en-US" altLang="en-US" sz="2000" dirty="0" err="1"/>
              <a:t>inorder</a:t>
            </a:r>
            <a:r>
              <a:rPr lang="en-US" altLang="en-US" sz="2000" dirty="0"/>
              <a:t> traversal</a:t>
            </a:r>
            <a:br>
              <a:rPr lang="en-US" altLang="en-US" sz="2000" dirty="0"/>
            </a:br>
            <a:r>
              <a:rPr lang="en-US" altLang="en-US" sz="2000" dirty="0"/>
              <a:t>(find the smallest </a:t>
            </a:r>
            <a:r>
              <a:rPr lang="en-US" altLang="en-US" sz="2000" i="1" dirty="0"/>
              <a:t>w</a:t>
            </a:r>
            <a:r>
              <a:rPr lang="en-US" altLang="en-US" sz="2000" dirty="0"/>
              <a:t> larger than </a:t>
            </a:r>
            <a:r>
              <a:rPr lang="en-US" altLang="en-US" sz="2000" i="1" dirty="0"/>
              <a:t>v</a:t>
            </a:r>
            <a:r>
              <a:rPr lang="en-US" altLang="en-US" sz="2000" dirty="0"/>
              <a:t>)</a:t>
            </a:r>
          </a:p>
          <a:p>
            <a:pPr eaLnBrk="1" hangingPunct="1"/>
            <a:r>
              <a:rPr lang="en-US" altLang="en-US" sz="2000" dirty="0"/>
              <a:t>2. Copy </a:t>
            </a:r>
            <a:r>
              <a:rPr lang="en-US" altLang="en-US" sz="2000" b="1" i="1" dirty="0">
                <a:latin typeface="Times New Roman" charset="0"/>
              </a:rPr>
              <a:t>key</a:t>
            </a:r>
            <a:r>
              <a:rPr lang="en-US" altLang="en-US" sz="2000" dirty="0">
                <a:latin typeface="Times New Roman" charset="0"/>
              </a:rPr>
              <a:t>(</a:t>
            </a:r>
            <a:r>
              <a:rPr lang="en-US" altLang="en-US" sz="2000" b="1" i="1" dirty="0">
                <a:latin typeface="Times New Roman" charset="0"/>
              </a:rPr>
              <a:t>w</a:t>
            </a:r>
            <a:r>
              <a:rPr lang="en-US" altLang="en-US" sz="2000" dirty="0">
                <a:latin typeface="Times New Roman" charset="0"/>
              </a:rPr>
              <a:t>)</a:t>
            </a:r>
            <a:r>
              <a:rPr lang="en-US" altLang="en-US" sz="2000" dirty="0"/>
              <a:t> into node </a:t>
            </a:r>
            <a:r>
              <a:rPr lang="en-US" altLang="en-US" sz="2000" b="1" i="1" dirty="0">
                <a:latin typeface="Times New Roman" charset="0"/>
              </a:rPr>
              <a:t>v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3. Remove node </a:t>
            </a:r>
            <a:r>
              <a:rPr lang="en-US" altLang="en-US" sz="2000" b="1" i="1" dirty="0">
                <a:latin typeface="Times New Roman" charset="0"/>
              </a:rPr>
              <a:t>w </a:t>
            </a:r>
            <a:r>
              <a:rPr lang="en-US" altLang="en-US" sz="2000" dirty="0"/>
              <a:t>and its left child </a:t>
            </a:r>
            <a:r>
              <a:rPr lang="en-US" altLang="en-US" sz="2000" b="1" i="1" dirty="0">
                <a:latin typeface="Times New Roman" charset="0"/>
              </a:rPr>
              <a:t>z </a:t>
            </a:r>
            <a:r>
              <a:rPr lang="en-US" altLang="en-US" sz="2000" dirty="0"/>
              <a:t>(which must be a leaf) by means of operation </a:t>
            </a:r>
            <a:r>
              <a:rPr lang="en-US" altLang="en-US" sz="2000" dirty="0" err="1">
                <a:solidFill>
                  <a:schemeClr val="tx2"/>
                </a:solidFill>
              </a:rPr>
              <a:t>removeExternal</a:t>
            </a:r>
            <a:r>
              <a:rPr lang="en-US" altLang="en-US" sz="2000" dirty="0"/>
              <a:t>(</a:t>
            </a:r>
            <a:r>
              <a:rPr lang="en-US" altLang="en-US" sz="2000" b="1" i="1" dirty="0">
                <a:latin typeface="Times New Roman" charset="0"/>
              </a:rPr>
              <a:t>z</a:t>
            </a:r>
            <a:r>
              <a:rPr lang="en-US" altLang="en-US" sz="2000" dirty="0"/>
              <a:t>)</a:t>
            </a:r>
          </a:p>
          <a:p>
            <a:pPr lvl="1" eaLnBrk="1" hangingPunct="1"/>
            <a:r>
              <a:rPr lang="en-US" altLang="en-US" sz="1800" dirty="0"/>
              <a:t>Why left child z?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i="1" dirty="0"/>
              <a:t>No other cases?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11270" name="Oval 4"/>
          <p:cNvSpPr>
            <a:spLocks noChangeArrowheads="1"/>
          </p:cNvSpPr>
          <p:nvPr/>
        </p:nvSpPr>
        <p:spPr bwMode="auto">
          <a:xfrm flipH="1">
            <a:off x="6248400" y="1966913"/>
            <a:ext cx="320675" cy="31908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3</a:t>
            </a:r>
          </a:p>
        </p:txBody>
      </p:sp>
      <p:sp>
        <p:nvSpPr>
          <p:cNvPr id="11271" name="Oval 5"/>
          <p:cNvSpPr>
            <a:spLocks noChangeArrowheads="1"/>
          </p:cNvSpPr>
          <p:nvPr/>
        </p:nvSpPr>
        <p:spPr bwMode="auto">
          <a:xfrm flipH="1">
            <a:off x="5257800" y="158432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1</a:t>
            </a:r>
          </a:p>
        </p:txBody>
      </p:sp>
      <p:sp>
        <p:nvSpPr>
          <p:cNvPr id="11272" name="Oval 6"/>
          <p:cNvSpPr>
            <a:spLocks noChangeArrowheads="1"/>
          </p:cNvSpPr>
          <p:nvPr/>
        </p:nvSpPr>
        <p:spPr bwMode="auto">
          <a:xfrm flipH="1">
            <a:off x="7586663" y="2346325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8</a:t>
            </a:r>
          </a:p>
        </p:txBody>
      </p:sp>
      <p:sp>
        <p:nvSpPr>
          <p:cNvPr id="11273" name="Oval 7"/>
          <p:cNvSpPr>
            <a:spLocks noChangeArrowheads="1"/>
          </p:cNvSpPr>
          <p:nvPr/>
        </p:nvSpPr>
        <p:spPr bwMode="auto">
          <a:xfrm flipH="1">
            <a:off x="6997700" y="28194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6</a:t>
            </a:r>
          </a:p>
        </p:txBody>
      </p:sp>
      <p:sp>
        <p:nvSpPr>
          <p:cNvPr id="11274" name="Rectangle 8"/>
          <p:cNvSpPr>
            <a:spLocks noChangeAspect="1" noChangeArrowheads="1"/>
          </p:cNvSpPr>
          <p:nvPr/>
        </p:nvSpPr>
        <p:spPr bwMode="auto">
          <a:xfrm flipH="1">
            <a:off x="7335838" y="336708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11275" name="AutoShape 10"/>
          <p:cNvCxnSpPr>
            <a:cxnSpLocks noChangeShapeType="1"/>
            <a:stCxn id="11270" idx="3"/>
            <a:endCxn id="11272" idx="7"/>
          </p:cNvCxnSpPr>
          <p:nvPr/>
        </p:nvCxnSpPr>
        <p:spPr bwMode="auto">
          <a:xfrm>
            <a:off x="6521450" y="2266950"/>
            <a:ext cx="1112838" cy="9683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AutoShape 11"/>
          <p:cNvCxnSpPr>
            <a:cxnSpLocks noChangeShapeType="1"/>
            <a:stCxn id="11271" idx="3"/>
            <a:endCxn id="11270" idx="7"/>
          </p:cNvCxnSpPr>
          <p:nvPr/>
        </p:nvCxnSpPr>
        <p:spPr bwMode="auto">
          <a:xfrm>
            <a:off x="5530850" y="1885950"/>
            <a:ext cx="763588" cy="984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2"/>
          <p:cNvCxnSpPr>
            <a:cxnSpLocks noChangeShapeType="1"/>
            <a:stCxn id="11300" idx="0"/>
            <a:endCxn id="11271" idx="5"/>
          </p:cNvCxnSpPr>
          <p:nvPr/>
        </p:nvCxnSpPr>
        <p:spPr bwMode="auto">
          <a:xfrm flipV="1">
            <a:off x="4840288" y="1885950"/>
            <a:ext cx="465137" cy="1158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4"/>
          <p:cNvCxnSpPr>
            <a:cxnSpLocks noChangeShapeType="1"/>
            <a:stCxn id="11287" idx="1"/>
            <a:endCxn id="11273" idx="5"/>
          </p:cNvCxnSpPr>
          <p:nvPr/>
        </p:nvCxnSpPr>
        <p:spPr bwMode="auto">
          <a:xfrm flipV="1">
            <a:off x="6846888" y="3121025"/>
            <a:ext cx="196850" cy="2047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15"/>
          <p:cNvCxnSpPr>
            <a:cxnSpLocks noChangeShapeType="1"/>
            <a:stCxn id="11274" idx="0"/>
            <a:endCxn id="11273" idx="3"/>
          </p:cNvCxnSpPr>
          <p:nvPr/>
        </p:nvCxnSpPr>
        <p:spPr bwMode="auto">
          <a:xfrm flipH="1" flipV="1">
            <a:off x="7270750" y="3121025"/>
            <a:ext cx="180975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16"/>
          <p:cNvCxnSpPr>
            <a:cxnSpLocks noChangeShapeType="1"/>
            <a:stCxn id="11282" idx="7"/>
            <a:endCxn id="11272" idx="3"/>
          </p:cNvCxnSpPr>
          <p:nvPr/>
        </p:nvCxnSpPr>
        <p:spPr bwMode="auto">
          <a:xfrm flipH="1" flipV="1">
            <a:off x="7859713" y="2647950"/>
            <a:ext cx="36195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AutoShape 17"/>
          <p:cNvCxnSpPr>
            <a:cxnSpLocks noChangeShapeType="1"/>
            <a:stCxn id="11273" idx="1"/>
            <a:endCxn id="11272" idx="5"/>
          </p:cNvCxnSpPr>
          <p:nvPr/>
        </p:nvCxnSpPr>
        <p:spPr bwMode="auto">
          <a:xfrm flipV="1">
            <a:off x="7270750" y="2647950"/>
            <a:ext cx="363538" cy="188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2" name="Oval 18"/>
          <p:cNvSpPr>
            <a:spLocks noChangeArrowheads="1"/>
          </p:cNvSpPr>
          <p:nvPr/>
        </p:nvSpPr>
        <p:spPr bwMode="auto">
          <a:xfrm flipH="1">
            <a:off x="8174038" y="281940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9</a:t>
            </a:r>
          </a:p>
        </p:txBody>
      </p:sp>
      <p:sp>
        <p:nvSpPr>
          <p:cNvPr id="11283" name="Rectangle 19"/>
          <p:cNvSpPr>
            <a:spLocks noChangeAspect="1" noChangeArrowheads="1"/>
          </p:cNvSpPr>
          <p:nvPr/>
        </p:nvSpPr>
        <p:spPr bwMode="auto">
          <a:xfrm flipH="1">
            <a:off x="8512175" y="336708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1284" name="Rectangle 20"/>
          <p:cNvSpPr>
            <a:spLocks noChangeAspect="1" noChangeArrowheads="1"/>
          </p:cNvSpPr>
          <p:nvPr/>
        </p:nvSpPr>
        <p:spPr bwMode="auto">
          <a:xfrm flipH="1">
            <a:off x="7924800" y="336708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11285" name="AutoShape 21"/>
          <p:cNvCxnSpPr>
            <a:cxnSpLocks noChangeShapeType="1"/>
            <a:stCxn id="11284" idx="0"/>
            <a:endCxn id="11282" idx="5"/>
          </p:cNvCxnSpPr>
          <p:nvPr/>
        </p:nvCxnSpPr>
        <p:spPr bwMode="auto">
          <a:xfrm flipV="1">
            <a:off x="8040688" y="3101975"/>
            <a:ext cx="180975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22"/>
          <p:cNvCxnSpPr>
            <a:cxnSpLocks noChangeShapeType="1"/>
            <a:stCxn id="11283" idx="0"/>
            <a:endCxn id="11282" idx="3"/>
          </p:cNvCxnSpPr>
          <p:nvPr/>
        </p:nvCxnSpPr>
        <p:spPr bwMode="auto">
          <a:xfrm flipH="1" flipV="1">
            <a:off x="8447088" y="3101975"/>
            <a:ext cx="180975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7" name="Oval 28"/>
          <p:cNvSpPr>
            <a:spLocks noChangeArrowheads="1"/>
          </p:cNvSpPr>
          <p:nvPr/>
        </p:nvSpPr>
        <p:spPr bwMode="auto">
          <a:xfrm flipH="1">
            <a:off x="6573838" y="330835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5</a:t>
            </a:r>
          </a:p>
        </p:txBody>
      </p:sp>
      <p:sp>
        <p:nvSpPr>
          <p:cNvPr id="11288" name="Rectangle 29"/>
          <p:cNvSpPr>
            <a:spLocks noChangeAspect="1" noChangeArrowheads="1"/>
          </p:cNvSpPr>
          <p:nvPr/>
        </p:nvSpPr>
        <p:spPr bwMode="auto">
          <a:xfrm flipH="1">
            <a:off x="6911975" y="388461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1289" name="Rectangle 30"/>
          <p:cNvSpPr>
            <a:spLocks noChangeAspect="1" noChangeArrowheads="1"/>
          </p:cNvSpPr>
          <p:nvPr/>
        </p:nvSpPr>
        <p:spPr bwMode="auto">
          <a:xfrm flipH="1">
            <a:off x="6324600" y="3884613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11290" name="AutoShape 31"/>
          <p:cNvCxnSpPr>
            <a:cxnSpLocks noChangeShapeType="1"/>
            <a:stCxn id="11289" idx="0"/>
            <a:endCxn id="11287" idx="5"/>
          </p:cNvCxnSpPr>
          <p:nvPr/>
        </p:nvCxnSpPr>
        <p:spPr bwMode="auto">
          <a:xfrm flipV="1">
            <a:off x="6440488" y="3609975"/>
            <a:ext cx="179387" cy="2460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1" name="AutoShape 32"/>
          <p:cNvCxnSpPr>
            <a:cxnSpLocks noChangeShapeType="1"/>
            <a:stCxn id="11288" idx="0"/>
            <a:endCxn id="11287" idx="3"/>
          </p:cNvCxnSpPr>
          <p:nvPr/>
        </p:nvCxnSpPr>
        <p:spPr bwMode="auto">
          <a:xfrm flipH="1" flipV="1">
            <a:off x="6846888" y="3609975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2" name="Text Box 33"/>
          <p:cNvSpPr txBox="1">
            <a:spLocks noChangeArrowheads="1"/>
          </p:cNvSpPr>
          <p:nvPr/>
        </p:nvSpPr>
        <p:spPr bwMode="auto">
          <a:xfrm flipH="1">
            <a:off x="6477000" y="16764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chemeClr val="tx2"/>
                </a:solidFill>
                <a:latin typeface="Times New Roman" charset="0"/>
                <a:sym typeface="Symbol" charset="2"/>
              </a:rPr>
              <a:t>v</a:t>
            </a:r>
          </a:p>
        </p:txBody>
      </p:sp>
      <p:sp>
        <p:nvSpPr>
          <p:cNvPr id="11293" name="Text Box 34"/>
          <p:cNvSpPr txBox="1">
            <a:spLocks noChangeArrowheads="1"/>
          </p:cNvSpPr>
          <p:nvPr/>
        </p:nvSpPr>
        <p:spPr bwMode="auto">
          <a:xfrm flipH="1">
            <a:off x="6286500" y="30734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chemeClr val="tx2"/>
                </a:solidFill>
                <a:latin typeface="Times New Roman" charset="0"/>
                <a:sym typeface="Symbol" charset="2"/>
              </a:rPr>
              <a:t>w</a:t>
            </a:r>
          </a:p>
        </p:txBody>
      </p:sp>
      <p:sp>
        <p:nvSpPr>
          <p:cNvPr id="11294" name="Text Box 39"/>
          <p:cNvSpPr txBox="1">
            <a:spLocks noChangeArrowheads="1"/>
          </p:cNvSpPr>
          <p:nvPr/>
        </p:nvSpPr>
        <p:spPr bwMode="auto">
          <a:xfrm flipH="1">
            <a:off x="6032500" y="3581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chemeClr val="tx2"/>
                </a:solidFill>
                <a:latin typeface="Times New Roman" charset="0"/>
                <a:sym typeface="Symbol" charset="2"/>
              </a:rPr>
              <a:t>z</a:t>
            </a:r>
          </a:p>
        </p:txBody>
      </p:sp>
      <p:sp>
        <p:nvSpPr>
          <p:cNvPr id="11295" name="Oval 41"/>
          <p:cNvSpPr>
            <a:spLocks noChangeArrowheads="1"/>
          </p:cNvSpPr>
          <p:nvPr/>
        </p:nvSpPr>
        <p:spPr bwMode="auto">
          <a:xfrm flipH="1">
            <a:off x="5486400" y="234632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2</a:t>
            </a:r>
          </a:p>
        </p:txBody>
      </p:sp>
      <p:sp>
        <p:nvSpPr>
          <p:cNvPr id="11296" name="Rectangle 42"/>
          <p:cNvSpPr>
            <a:spLocks noChangeAspect="1" noChangeArrowheads="1"/>
          </p:cNvSpPr>
          <p:nvPr/>
        </p:nvSpPr>
        <p:spPr bwMode="auto">
          <a:xfrm flipH="1">
            <a:off x="5859463" y="286385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1297" name="Rectangle 43"/>
          <p:cNvSpPr>
            <a:spLocks noChangeAspect="1" noChangeArrowheads="1"/>
          </p:cNvSpPr>
          <p:nvPr/>
        </p:nvSpPr>
        <p:spPr bwMode="auto">
          <a:xfrm flipH="1">
            <a:off x="5202238" y="286385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11298" name="AutoShape 44"/>
          <p:cNvCxnSpPr>
            <a:cxnSpLocks noChangeShapeType="1"/>
            <a:stCxn id="11297" idx="0"/>
            <a:endCxn id="11295" idx="5"/>
          </p:cNvCxnSpPr>
          <p:nvPr/>
        </p:nvCxnSpPr>
        <p:spPr bwMode="auto">
          <a:xfrm flipV="1">
            <a:off x="5318125" y="2647950"/>
            <a:ext cx="2159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9" name="AutoShape 45"/>
          <p:cNvCxnSpPr>
            <a:cxnSpLocks noChangeShapeType="1"/>
            <a:stCxn id="11296" idx="0"/>
            <a:endCxn id="11295" idx="3"/>
          </p:cNvCxnSpPr>
          <p:nvPr/>
        </p:nvCxnSpPr>
        <p:spPr bwMode="auto">
          <a:xfrm flipH="1" flipV="1">
            <a:off x="5759450" y="2647950"/>
            <a:ext cx="2159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00" name="Rectangle 46"/>
          <p:cNvSpPr>
            <a:spLocks noChangeAspect="1" noChangeArrowheads="1"/>
          </p:cNvSpPr>
          <p:nvPr/>
        </p:nvSpPr>
        <p:spPr bwMode="auto">
          <a:xfrm flipH="1">
            <a:off x="4724400" y="20113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11301" name="AutoShape 47"/>
          <p:cNvCxnSpPr>
            <a:cxnSpLocks noChangeShapeType="1"/>
            <a:stCxn id="11295" idx="1"/>
            <a:endCxn id="11270" idx="5"/>
          </p:cNvCxnSpPr>
          <p:nvPr/>
        </p:nvCxnSpPr>
        <p:spPr bwMode="auto">
          <a:xfrm flipV="1">
            <a:off x="5759450" y="2266950"/>
            <a:ext cx="534988" cy="9683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02" name="Oval 48"/>
          <p:cNvSpPr>
            <a:spLocks noChangeArrowheads="1"/>
          </p:cNvSpPr>
          <p:nvPr/>
        </p:nvSpPr>
        <p:spPr bwMode="auto">
          <a:xfrm flipH="1">
            <a:off x="6324600" y="4725988"/>
            <a:ext cx="320675" cy="31908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5</a:t>
            </a:r>
          </a:p>
        </p:txBody>
      </p:sp>
      <p:sp>
        <p:nvSpPr>
          <p:cNvPr id="11303" name="Oval 49"/>
          <p:cNvSpPr>
            <a:spLocks noChangeArrowheads="1"/>
          </p:cNvSpPr>
          <p:nvPr/>
        </p:nvSpPr>
        <p:spPr bwMode="auto">
          <a:xfrm flipH="1">
            <a:off x="5334000" y="434340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1</a:t>
            </a:r>
          </a:p>
        </p:txBody>
      </p:sp>
      <p:sp>
        <p:nvSpPr>
          <p:cNvPr id="11304" name="Oval 50"/>
          <p:cNvSpPr>
            <a:spLocks noChangeArrowheads="1"/>
          </p:cNvSpPr>
          <p:nvPr/>
        </p:nvSpPr>
        <p:spPr bwMode="auto">
          <a:xfrm flipH="1">
            <a:off x="7662863" y="5075238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8</a:t>
            </a:r>
          </a:p>
        </p:txBody>
      </p:sp>
      <p:sp>
        <p:nvSpPr>
          <p:cNvPr id="11305" name="Oval 51"/>
          <p:cNvSpPr>
            <a:spLocks noChangeArrowheads="1"/>
          </p:cNvSpPr>
          <p:nvPr/>
        </p:nvSpPr>
        <p:spPr bwMode="auto">
          <a:xfrm flipH="1">
            <a:off x="7073900" y="5548313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6</a:t>
            </a:r>
          </a:p>
        </p:txBody>
      </p:sp>
      <p:sp>
        <p:nvSpPr>
          <p:cNvPr id="11306" name="Rectangle 52"/>
          <p:cNvSpPr>
            <a:spLocks noChangeAspect="1" noChangeArrowheads="1"/>
          </p:cNvSpPr>
          <p:nvPr/>
        </p:nvSpPr>
        <p:spPr bwMode="auto">
          <a:xfrm flipH="1">
            <a:off x="7412038" y="609600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11307" name="AutoShape 53"/>
          <p:cNvCxnSpPr>
            <a:cxnSpLocks noChangeShapeType="1"/>
            <a:stCxn id="11302" idx="3"/>
            <a:endCxn id="11304" idx="7"/>
          </p:cNvCxnSpPr>
          <p:nvPr/>
        </p:nvCxnSpPr>
        <p:spPr bwMode="auto">
          <a:xfrm>
            <a:off x="6597650" y="5026025"/>
            <a:ext cx="1112838" cy="85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8" name="AutoShape 54"/>
          <p:cNvCxnSpPr>
            <a:cxnSpLocks noChangeShapeType="1"/>
            <a:stCxn id="11303" idx="3"/>
            <a:endCxn id="11302" idx="7"/>
          </p:cNvCxnSpPr>
          <p:nvPr/>
        </p:nvCxnSpPr>
        <p:spPr bwMode="auto">
          <a:xfrm>
            <a:off x="5607050" y="4625975"/>
            <a:ext cx="763588" cy="117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9" name="AutoShape 55"/>
          <p:cNvCxnSpPr>
            <a:cxnSpLocks noChangeShapeType="1"/>
            <a:stCxn id="11326" idx="0"/>
            <a:endCxn id="11303" idx="5"/>
          </p:cNvCxnSpPr>
          <p:nvPr/>
        </p:nvCxnSpPr>
        <p:spPr bwMode="auto">
          <a:xfrm flipV="1">
            <a:off x="4916488" y="4625975"/>
            <a:ext cx="465137" cy="134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0" name="AutoShape 56"/>
          <p:cNvCxnSpPr>
            <a:cxnSpLocks noChangeShapeType="1"/>
            <a:stCxn id="11319" idx="0"/>
            <a:endCxn id="11305" idx="5"/>
          </p:cNvCxnSpPr>
          <p:nvPr/>
        </p:nvCxnSpPr>
        <p:spPr bwMode="auto">
          <a:xfrm flipV="1">
            <a:off x="6875463" y="5849938"/>
            <a:ext cx="244475" cy="2238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1" name="AutoShape 57"/>
          <p:cNvCxnSpPr>
            <a:cxnSpLocks noChangeShapeType="1"/>
            <a:stCxn id="11306" idx="0"/>
            <a:endCxn id="11305" idx="3"/>
          </p:cNvCxnSpPr>
          <p:nvPr/>
        </p:nvCxnSpPr>
        <p:spPr bwMode="auto">
          <a:xfrm flipH="1" flipV="1">
            <a:off x="7346950" y="5849938"/>
            <a:ext cx="180975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2" name="AutoShape 58"/>
          <p:cNvCxnSpPr>
            <a:cxnSpLocks noChangeShapeType="1"/>
            <a:stCxn id="11314" idx="7"/>
            <a:endCxn id="11304" idx="3"/>
          </p:cNvCxnSpPr>
          <p:nvPr/>
        </p:nvCxnSpPr>
        <p:spPr bwMode="auto">
          <a:xfrm flipH="1" flipV="1">
            <a:off x="7935913" y="5357813"/>
            <a:ext cx="361950" cy="2270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3" name="AutoShape 59"/>
          <p:cNvCxnSpPr>
            <a:cxnSpLocks noChangeShapeType="1"/>
            <a:stCxn id="11305" idx="1"/>
            <a:endCxn id="11304" idx="5"/>
          </p:cNvCxnSpPr>
          <p:nvPr/>
        </p:nvCxnSpPr>
        <p:spPr bwMode="auto">
          <a:xfrm flipV="1">
            <a:off x="7346950" y="5357813"/>
            <a:ext cx="363538" cy="207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14" name="Oval 60"/>
          <p:cNvSpPr>
            <a:spLocks noChangeArrowheads="1"/>
          </p:cNvSpPr>
          <p:nvPr/>
        </p:nvSpPr>
        <p:spPr bwMode="auto">
          <a:xfrm flipH="1">
            <a:off x="8250238" y="5548313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9</a:t>
            </a:r>
          </a:p>
        </p:txBody>
      </p:sp>
      <p:sp>
        <p:nvSpPr>
          <p:cNvPr id="11315" name="Rectangle 61"/>
          <p:cNvSpPr>
            <a:spLocks noChangeAspect="1" noChangeArrowheads="1"/>
          </p:cNvSpPr>
          <p:nvPr/>
        </p:nvSpPr>
        <p:spPr bwMode="auto">
          <a:xfrm flipH="1">
            <a:off x="8588375" y="6096000"/>
            <a:ext cx="230188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1316" name="Rectangle 62"/>
          <p:cNvSpPr>
            <a:spLocks noChangeAspect="1" noChangeArrowheads="1"/>
          </p:cNvSpPr>
          <p:nvPr/>
        </p:nvSpPr>
        <p:spPr bwMode="auto">
          <a:xfrm flipH="1">
            <a:off x="8001000" y="6096000"/>
            <a:ext cx="230188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11317" name="AutoShape 63"/>
          <p:cNvCxnSpPr>
            <a:cxnSpLocks noChangeShapeType="1"/>
            <a:stCxn id="11316" idx="0"/>
            <a:endCxn id="11314" idx="5"/>
          </p:cNvCxnSpPr>
          <p:nvPr/>
        </p:nvCxnSpPr>
        <p:spPr bwMode="auto">
          <a:xfrm flipV="1">
            <a:off x="8116888" y="5830888"/>
            <a:ext cx="180975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8" name="AutoShape 64"/>
          <p:cNvCxnSpPr>
            <a:cxnSpLocks noChangeShapeType="1"/>
            <a:stCxn id="11315" idx="0"/>
            <a:endCxn id="11314" idx="3"/>
          </p:cNvCxnSpPr>
          <p:nvPr/>
        </p:nvCxnSpPr>
        <p:spPr bwMode="auto">
          <a:xfrm flipH="1" flipV="1">
            <a:off x="8523288" y="5830888"/>
            <a:ext cx="180975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19" name="Rectangle 67"/>
          <p:cNvSpPr>
            <a:spLocks noChangeAspect="1" noChangeArrowheads="1"/>
          </p:cNvSpPr>
          <p:nvPr/>
        </p:nvSpPr>
        <p:spPr bwMode="auto">
          <a:xfrm flipH="1">
            <a:off x="6759575" y="6102350"/>
            <a:ext cx="231775" cy="230188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1320" name="Text Box 70"/>
          <p:cNvSpPr txBox="1">
            <a:spLocks noChangeArrowheads="1"/>
          </p:cNvSpPr>
          <p:nvPr/>
        </p:nvSpPr>
        <p:spPr bwMode="auto">
          <a:xfrm flipH="1">
            <a:off x="655320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chemeClr val="tx2"/>
                </a:solidFill>
                <a:latin typeface="Times New Roman" charset="0"/>
                <a:sym typeface="Symbol" charset="2"/>
              </a:rPr>
              <a:t>v</a:t>
            </a:r>
          </a:p>
        </p:txBody>
      </p:sp>
      <p:sp>
        <p:nvSpPr>
          <p:cNvPr id="11321" name="Oval 73"/>
          <p:cNvSpPr>
            <a:spLocks noChangeArrowheads="1"/>
          </p:cNvSpPr>
          <p:nvPr/>
        </p:nvSpPr>
        <p:spPr bwMode="auto">
          <a:xfrm flipH="1">
            <a:off x="5562600" y="5075238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2</a:t>
            </a:r>
          </a:p>
        </p:txBody>
      </p:sp>
      <p:sp>
        <p:nvSpPr>
          <p:cNvPr id="11322" name="Rectangle 74"/>
          <p:cNvSpPr>
            <a:spLocks noChangeAspect="1" noChangeArrowheads="1"/>
          </p:cNvSpPr>
          <p:nvPr/>
        </p:nvSpPr>
        <p:spPr bwMode="auto">
          <a:xfrm flipH="1">
            <a:off x="5935663" y="55927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1323" name="Rectangle 75"/>
          <p:cNvSpPr>
            <a:spLocks noChangeAspect="1" noChangeArrowheads="1"/>
          </p:cNvSpPr>
          <p:nvPr/>
        </p:nvSpPr>
        <p:spPr bwMode="auto">
          <a:xfrm flipH="1">
            <a:off x="5278438" y="55927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11324" name="AutoShape 76"/>
          <p:cNvCxnSpPr>
            <a:cxnSpLocks noChangeShapeType="1"/>
            <a:stCxn id="11323" idx="0"/>
            <a:endCxn id="11321" idx="5"/>
          </p:cNvCxnSpPr>
          <p:nvPr/>
        </p:nvCxnSpPr>
        <p:spPr bwMode="auto">
          <a:xfrm flipV="1">
            <a:off x="5394325" y="5357813"/>
            <a:ext cx="21590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5" name="AutoShape 77"/>
          <p:cNvCxnSpPr>
            <a:cxnSpLocks noChangeShapeType="1"/>
            <a:stCxn id="11322" idx="0"/>
            <a:endCxn id="11321" idx="3"/>
          </p:cNvCxnSpPr>
          <p:nvPr/>
        </p:nvCxnSpPr>
        <p:spPr bwMode="auto">
          <a:xfrm flipH="1" flipV="1">
            <a:off x="5835650" y="5357813"/>
            <a:ext cx="21590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26" name="Rectangle 78"/>
          <p:cNvSpPr>
            <a:spLocks noChangeAspect="1" noChangeArrowheads="1"/>
          </p:cNvSpPr>
          <p:nvPr/>
        </p:nvSpPr>
        <p:spPr bwMode="auto">
          <a:xfrm flipH="1">
            <a:off x="4800600" y="47704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11327" name="AutoShape 79"/>
          <p:cNvCxnSpPr>
            <a:cxnSpLocks noChangeShapeType="1"/>
            <a:stCxn id="11321" idx="1"/>
            <a:endCxn id="11302" idx="5"/>
          </p:cNvCxnSpPr>
          <p:nvPr/>
        </p:nvCxnSpPr>
        <p:spPr bwMode="auto">
          <a:xfrm flipV="1">
            <a:off x="5835650" y="5026025"/>
            <a:ext cx="534988" cy="85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28" name="AutoShape 80"/>
          <p:cNvSpPr>
            <a:spLocks noChangeArrowheads="1"/>
          </p:cNvSpPr>
          <p:nvPr/>
        </p:nvSpPr>
        <p:spPr bwMode="auto">
          <a:xfrm rot="18050680" flipH="1">
            <a:off x="5938044" y="3299619"/>
            <a:ext cx="1103312" cy="736600"/>
          </a:xfrm>
          <a:prstGeom prst="roundRect">
            <a:avLst>
              <a:gd name="adj" fmla="val 29167"/>
            </a:avLst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4569428" y="1043669"/>
            <a:ext cx="2810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Example: remove 3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817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3881</TotalTime>
  <Words>2235</Words>
  <Application>Microsoft Macintosh PowerPoint</Application>
  <PresentationFormat>화면 슬라이드 쇼(4:3)</PresentationFormat>
  <Paragraphs>469</Paragraphs>
  <Slides>26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 Math</vt:lpstr>
      <vt:lpstr>Symbol</vt:lpstr>
      <vt:lpstr>Tahoma</vt:lpstr>
      <vt:lpstr>Times New Roman</vt:lpstr>
      <vt:lpstr>Wingdings</vt:lpstr>
      <vt:lpstr>1_Blueprint</vt:lpstr>
      <vt:lpstr>Clip</vt:lpstr>
      <vt:lpstr>Binary Search Trees</vt:lpstr>
      <vt:lpstr>Recall: Ordered Maps</vt:lpstr>
      <vt:lpstr>Binary Search</vt:lpstr>
      <vt:lpstr>Search Tables</vt:lpstr>
      <vt:lpstr>Binary Search Trees</vt:lpstr>
      <vt:lpstr>Search</vt:lpstr>
      <vt:lpstr>Insertion</vt:lpstr>
      <vt:lpstr>Deletion</vt:lpstr>
      <vt:lpstr>Deletion (cont.)</vt:lpstr>
      <vt:lpstr>Performance</vt:lpstr>
      <vt:lpstr>AVL Trees</vt:lpstr>
      <vt:lpstr>AVL Tree Definition</vt:lpstr>
      <vt:lpstr>Height of an AVL Tree (1)</vt:lpstr>
      <vt:lpstr>Height of an AVL Tree (2)</vt:lpstr>
      <vt:lpstr>Insertion</vt:lpstr>
      <vt:lpstr>Rebalancing Needed</vt:lpstr>
      <vt:lpstr>Rebalancing Example: Insertion of w=54</vt:lpstr>
      <vt:lpstr>Please remember the notations! z, y, z</vt:lpstr>
      <vt:lpstr>4 Combinations</vt:lpstr>
      <vt:lpstr>Restructuring (as Single Rotations)</vt:lpstr>
      <vt:lpstr>Restructuring (as Double Rotations)</vt:lpstr>
      <vt:lpstr>Removal</vt:lpstr>
      <vt:lpstr>Rebalancing after a Removal</vt:lpstr>
      <vt:lpstr>AVL Tree Performance</vt:lpstr>
      <vt:lpstr>Recall: Rebalancing Needed</vt:lpstr>
      <vt:lpstr>PowerPoint 프레젠테이션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Microsoft Office User</cp:lastModifiedBy>
  <cp:revision>335</cp:revision>
  <cp:lastPrinted>2021-02-23T01:18:51Z</cp:lastPrinted>
  <dcterms:created xsi:type="dcterms:W3CDTF">2002-01-21T02:22:10Z</dcterms:created>
  <dcterms:modified xsi:type="dcterms:W3CDTF">2021-02-23T01:18:54Z</dcterms:modified>
</cp:coreProperties>
</file>