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7"/>
  </p:notesMasterIdLst>
  <p:handoutMasterIdLst>
    <p:handoutMasterId r:id="rId18"/>
  </p:handout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310" r:id="rId16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674F6"/>
    <a:srgbClr val="6289F8"/>
    <a:srgbClr val="8097F8"/>
    <a:srgbClr val="2C61F6"/>
    <a:srgbClr val="F8F0D0"/>
    <a:srgbClr val="F2E4AA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0" autoAdjust="0"/>
    <p:restoredTop sz="93609" autoAdjust="0"/>
  </p:normalViewPr>
  <p:slideViewPr>
    <p:cSldViewPr>
      <p:cViewPr varScale="1">
        <p:scale>
          <a:sx n="122" d="100"/>
          <a:sy n="122" d="100"/>
        </p:scale>
        <p:origin x="21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4B534F1A-E7A0-C24E-9B42-1F984938935B}" type="datetime8">
              <a:rPr lang="en-US" smtClean="0"/>
              <a:t>2/23/21 10:19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7E19AC7-2E27-5E4E-9D5B-AF448A2D8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49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89705B5A-D83A-5941-9345-FDE5ACB8A0C8}" type="datetime8">
              <a:rPr lang="en-US" smtClean="0"/>
              <a:t>2/23/21 10:18 AM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A4E5343-0F28-F64C-817D-BF07E5CA58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75843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300"/>
              <a:t>(2,4) Trees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FFA0D59-F775-8843-8653-4BB59007E3A1}" type="slidenum">
              <a:rPr lang="en-US" altLang="en-US" sz="1300"/>
              <a:pPr eaLnBrk="1" hangingPunct="1"/>
              <a:t>1</a:t>
            </a:fld>
            <a:endParaRPr lang="en-US" altLang="en-US" sz="130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3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69" name="Rectangle 7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325E3-1ADE-4AF1-B368-CEC577AF2D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493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749E8-416C-4138-A0B8-49FD5E88F6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000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1542-1D99-413D-9E9C-03E705EFEA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488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514600" y="2743200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1093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E5A1C-D5DC-D242-957B-F084EDEA6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907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846030-B80D-0D4D-AC2C-FF4DD99699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8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17551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749F-3842-4CDA-A45E-FEEB9ACCE0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5574-BA25-46F2-96A9-4FD8E6A9F6F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717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0998" y="1212850"/>
            <a:ext cx="4038601" cy="5264149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233670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>
                <a:latin typeface="Calibri" charset="0"/>
                <a:ea typeface="Calibri" charset="0"/>
                <a:cs typeface="Calibri" charset="0"/>
              </a:defRPr>
            </a:lvl3pPr>
            <a:lvl4pPr>
              <a:defRPr sz="1800">
                <a:latin typeface="Calibri" charset="0"/>
                <a:ea typeface="Calibri" charset="0"/>
                <a:cs typeface="Calibri" charset="0"/>
              </a:defRPr>
            </a:lvl4pPr>
            <a:lvl5pPr>
              <a:defRPr sz="1800">
                <a:latin typeface="Calibri" charset="0"/>
                <a:ea typeface="Calibri" charset="0"/>
                <a:cs typeface="Calibri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3246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49DB9-758D-4A23-930A-3B6D36D854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73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C084-70A8-4E10-8657-24454BD55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43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F39ED-FE8B-4F5F-9E13-4B2F113317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07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1FFA-95F2-4CC5-BE63-CABE58D1D8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32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EEE7-317F-41EB-9B49-5ED4279C88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572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59C86-9D8A-4930-86BD-3620E8D963F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9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0999" y="304800"/>
            <a:ext cx="8534399" cy="71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988" y="1295400"/>
            <a:ext cx="853841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399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714FB03D-A196-4C2D-91C1-708A7CFF3A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37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sz="26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(2,4) Trees: Very Briefly</a:t>
            </a:r>
          </a:p>
        </p:txBody>
      </p:sp>
      <p:sp>
        <p:nvSpPr>
          <p:cNvPr id="3077" name="Oval 383"/>
          <p:cNvSpPr>
            <a:spLocks noChangeArrowheads="1"/>
          </p:cNvSpPr>
          <p:nvPr/>
        </p:nvSpPr>
        <p:spPr bwMode="auto">
          <a:xfrm>
            <a:off x="5486400" y="35814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3078" name="Oval 384"/>
          <p:cNvSpPr>
            <a:spLocks noChangeArrowheads="1"/>
          </p:cNvSpPr>
          <p:nvPr/>
        </p:nvSpPr>
        <p:spPr bwMode="auto">
          <a:xfrm>
            <a:off x="6286500" y="4343400"/>
            <a:ext cx="1295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10  14</a:t>
            </a:r>
          </a:p>
        </p:txBody>
      </p:sp>
      <p:sp>
        <p:nvSpPr>
          <p:cNvPr id="3079" name="Rectangle 385"/>
          <p:cNvSpPr>
            <a:spLocks noChangeArrowheads="1"/>
          </p:cNvSpPr>
          <p:nvPr/>
        </p:nvSpPr>
        <p:spPr bwMode="auto">
          <a:xfrm>
            <a:off x="6124575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0" name="Rectangle 386"/>
          <p:cNvSpPr>
            <a:spLocks noChangeArrowheads="1"/>
          </p:cNvSpPr>
          <p:nvPr/>
        </p:nvSpPr>
        <p:spPr bwMode="auto">
          <a:xfrm>
            <a:off x="6810375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1" name="Rectangle 387"/>
          <p:cNvSpPr>
            <a:spLocks noChangeArrowheads="1"/>
          </p:cNvSpPr>
          <p:nvPr/>
        </p:nvSpPr>
        <p:spPr bwMode="auto">
          <a:xfrm>
            <a:off x="7467600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082" name="AutoShape 388"/>
          <p:cNvCxnSpPr>
            <a:cxnSpLocks noChangeShapeType="1"/>
            <a:stCxn id="3079" idx="0"/>
            <a:endCxn id="3078" idx="3"/>
          </p:cNvCxnSpPr>
          <p:nvPr/>
        </p:nvCxnSpPr>
        <p:spPr bwMode="auto">
          <a:xfrm flipV="1">
            <a:off x="6238875" y="4687888"/>
            <a:ext cx="236538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AutoShape 389"/>
          <p:cNvCxnSpPr>
            <a:cxnSpLocks noChangeShapeType="1"/>
            <a:stCxn id="3080" idx="0"/>
            <a:endCxn id="3078" idx="4"/>
          </p:cNvCxnSpPr>
          <p:nvPr/>
        </p:nvCxnSpPr>
        <p:spPr bwMode="auto">
          <a:xfrm flipV="1">
            <a:off x="6924675" y="4743450"/>
            <a:ext cx="9525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AutoShape 390"/>
          <p:cNvCxnSpPr>
            <a:cxnSpLocks noChangeShapeType="1"/>
            <a:stCxn id="3081" idx="0"/>
            <a:endCxn id="3078" idx="5"/>
          </p:cNvCxnSpPr>
          <p:nvPr/>
        </p:nvCxnSpPr>
        <p:spPr bwMode="auto">
          <a:xfrm flipH="1" flipV="1">
            <a:off x="7392988" y="4687888"/>
            <a:ext cx="188912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AutoShape 391"/>
          <p:cNvCxnSpPr>
            <a:cxnSpLocks noChangeShapeType="1"/>
            <a:stCxn id="3087" idx="0"/>
            <a:endCxn id="3077" idx="3"/>
          </p:cNvCxnSpPr>
          <p:nvPr/>
        </p:nvCxnSpPr>
        <p:spPr bwMode="auto">
          <a:xfrm flipV="1">
            <a:off x="4991100" y="3916363"/>
            <a:ext cx="628650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AutoShape 392"/>
          <p:cNvCxnSpPr>
            <a:cxnSpLocks noChangeShapeType="1"/>
            <a:stCxn id="3078" idx="0"/>
            <a:endCxn id="3077" idx="5"/>
          </p:cNvCxnSpPr>
          <p:nvPr/>
        </p:nvCxnSpPr>
        <p:spPr bwMode="auto">
          <a:xfrm flipH="1" flipV="1">
            <a:off x="6267450" y="3916363"/>
            <a:ext cx="666750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7" name="Oval 395"/>
          <p:cNvSpPr>
            <a:spLocks noChangeArrowheads="1"/>
          </p:cNvSpPr>
          <p:nvPr/>
        </p:nvSpPr>
        <p:spPr bwMode="auto">
          <a:xfrm>
            <a:off x="4343400" y="4343400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2  5  7</a:t>
            </a:r>
          </a:p>
        </p:txBody>
      </p:sp>
      <p:sp>
        <p:nvSpPr>
          <p:cNvPr id="3088" name="Rectangle 396"/>
          <p:cNvSpPr>
            <a:spLocks noChangeArrowheads="1"/>
          </p:cNvSpPr>
          <p:nvPr/>
        </p:nvSpPr>
        <p:spPr bwMode="auto">
          <a:xfrm>
            <a:off x="4191000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9" name="Rectangle 397"/>
          <p:cNvSpPr>
            <a:spLocks noChangeArrowheads="1"/>
          </p:cNvSpPr>
          <p:nvPr/>
        </p:nvSpPr>
        <p:spPr bwMode="auto">
          <a:xfrm>
            <a:off x="4724400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0" name="Rectangle 398"/>
          <p:cNvSpPr>
            <a:spLocks noChangeArrowheads="1"/>
          </p:cNvSpPr>
          <p:nvPr/>
        </p:nvSpPr>
        <p:spPr bwMode="auto">
          <a:xfrm>
            <a:off x="5486400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091" name="AutoShape 399"/>
          <p:cNvCxnSpPr>
            <a:cxnSpLocks noChangeShapeType="1"/>
            <a:stCxn id="3088" idx="0"/>
            <a:endCxn id="3087" idx="3"/>
          </p:cNvCxnSpPr>
          <p:nvPr/>
        </p:nvCxnSpPr>
        <p:spPr bwMode="auto">
          <a:xfrm flipV="1">
            <a:off x="4305300" y="4678363"/>
            <a:ext cx="2270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2" name="AutoShape 400"/>
          <p:cNvCxnSpPr>
            <a:cxnSpLocks noChangeShapeType="1"/>
            <a:stCxn id="3089" idx="0"/>
            <a:endCxn id="3087" idx="4"/>
          </p:cNvCxnSpPr>
          <p:nvPr/>
        </p:nvCxnSpPr>
        <p:spPr bwMode="auto">
          <a:xfrm flipV="1">
            <a:off x="4838700" y="4733925"/>
            <a:ext cx="1524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3" name="AutoShape 401"/>
          <p:cNvCxnSpPr>
            <a:cxnSpLocks noChangeShapeType="1"/>
            <a:stCxn id="3090" idx="0"/>
            <a:endCxn id="3087" idx="5"/>
          </p:cNvCxnSpPr>
          <p:nvPr/>
        </p:nvCxnSpPr>
        <p:spPr bwMode="auto">
          <a:xfrm flipH="1" flipV="1">
            <a:off x="5449888" y="4678363"/>
            <a:ext cx="1508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4" name="Rectangle 402"/>
          <p:cNvSpPr>
            <a:spLocks noChangeArrowheads="1"/>
          </p:cNvSpPr>
          <p:nvPr/>
        </p:nvSpPr>
        <p:spPr bwMode="auto">
          <a:xfrm>
            <a:off x="5105400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095" name="AutoShape 403"/>
          <p:cNvCxnSpPr>
            <a:cxnSpLocks noChangeShapeType="1"/>
            <a:stCxn id="3094" idx="0"/>
            <a:endCxn id="3087" idx="4"/>
          </p:cNvCxnSpPr>
          <p:nvPr/>
        </p:nvCxnSpPr>
        <p:spPr bwMode="auto">
          <a:xfrm flipH="1" flipV="1">
            <a:off x="4991100" y="4733925"/>
            <a:ext cx="2286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6325E3-1ADE-4AF1-B368-CEC577AF2D7F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747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Deletion</a:t>
            </a:r>
          </a:p>
        </p:txBody>
      </p:sp>
      <p:sp>
        <p:nvSpPr>
          <p:cNvPr id="12293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/>
              <a:t>We reduce deletion of an entry to the case where the item is at the node with leaf children</a:t>
            </a:r>
          </a:p>
          <a:p>
            <a:pPr eaLnBrk="1" hangingPunct="1"/>
            <a:r>
              <a:rPr lang="en-US" altLang="en-US" sz="1800" dirty="0"/>
              <a:t>Otherwise, we replace the entry with its </a:t>
            </a:r>
            <a:r>
              <a:rPr lang="en-US" altLang="en-US" sz="1800" dirty="0" err="1">
                <a:solidFill>
                  <a:srgbClr val="FF0000"/>
                </a:solidFill>
              </a:rPr>
              <a:t>inorder</a:t>
            </a:r>
            <a:r>
              <a:rPr lang="en-US" altLang="en-US" sz="1800" dirty="0">
                <a:solidFill>
                  <a:srgbClr val="FF0000"/>
                </a:solidFill>
              </a:rPr>
              <a:t> successor </a:t>
            </a:r>
            <a:r>
              <a:rPr lang="en-US" altLang="en-US" sz="1800" dirty="0"/>
              <a:t>(or, equivalently, with its </a:t>
            </a:r>
            <a:r>
              <a:rPr lang="en-US" altLang="en-US" sz="1800" dirty="0" err="1"/>
              <a:t>inorder</a:t>
            </a:r>
            <a:r>
              <a:rPr lang="en-US" altLang="en-US" sz="1800" dirty="0"/>
              <a:t> predecessor) and delete the latter entry</a:t>
            </a:r>
          </a:p>
          <a:p>
            <a:pPr eaLnBrk="1" hangingPunct="1"/>
            <a:r>
              <a:rPr lang="en-US" altLang="en-US" sz="1800" dirty="0"/>
              <a:t>Example: to delete key 24, we replace it with 27 (</a:t>
            </a:r>
            <a:r>
              <a:rPr lang="en-US" altLang="en-US" sz="1800" dirty="0" err="1"/>
              <a:t>inorder</a:t>
            </a:r>
            <a:r>
              <a:rPr lang="en-US" altLang="en-US" sz="1800" dirty="0"/>
              <a:t> successor)</a:t>
            </a:r>
          </a:p>
        </p:txBody>
      </p:sp>
      <p:grpSp>
        <p:nvGrpSpPr>
          <p:cNvPr id="12294" name="Group 68"/>
          <p:cNvGrpSpPr>
            <a:grpSpLocks/>
          </p:cNvGrpSpPr>
          <p:nvPr/>
        </p:nvGrpSpPr>
        <p:grpSpPr bwMode="auto">
          <a:xfrm>
            <a:off x="1843088" y="3352800"/>
            <a:ext cx="5943600" cy="1173163"/>
            <a:chOff x="1200" y="2112"/>
            <a:chExt cx="3744" cy="739"/>
          </a:xfrm>
        </p:grpSpPr>
        <p:sp>
          <p:nvSpPr>
            <p:cNvPr id="12325" name="Oval 4"/>
            <p:cNvSpPr>
              <a:spLocks noChangeAspect="1" noChangeArrowheads="1"/>
            </p:cNvSpPr>
            <p:nvPr/>
          </p:nvSpPr>
          <p:spPr bwMode="auto">
            <a:xfrm>
              <a:off x="3875" y="2433"/>
              <a:ext cx="1069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600"/>
                <a:t>27   32   35</a:t>
              </a:r>
            </a:p>
          </p:txBody>
        </p:sp>
        <p:cxnSp>
          <p:nvCxnSpPr>
            <p:cNvPr id="12326" name="AutoShape 5"/>
            <p:cNvCxnSpPr>
              <a:cxnSpLocks noChangeAspect="1" noChangeShapeType="1"/>
              <a:stCxn id="12355" idx="0"/>
              <a:endCxn id="12325" idx="5"/>
            </p:cNvCxnSpPr>
            <p:nvPr/>
          </p:nvCxnSpPr>
          <p:spPr bwMode="auto">
            <a:xfrm flipH="1" flipV="1">
              <a:off x="4787" y="2593"/>
              <a:ext cx="61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27" name="Oval 6"/>
            <p:cNvSpPr>
              <a:spLocks noChangeAspect="1" noChangeArrowheads="1"/>
            </p:cNvSpPr>
            <p:nvPr/>
          </p:nvSpPr>
          <p:spPr bwMode="auto">
            <a:xfrm>
              <a:off x="2383" y="2112"/>
              <a:ext cx="1147" cy="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600"/>
                <a:t>10   15   </a:t>
              </a:r>
              <a:r>
                <a:rPr lang="en-US" altLang="en-US" sz="1600">
                  <a:solidFill>
                    <a:schemeClr val="tx2"/>
                  </a:solidFill>
                </a:rPr>
                <a:t>24</a:t>
              </a:r>
            </a:p>
          </p:txBody>
        </p:sp>
        <p:sp>
          <p:nvSpPr>
            <p:cNvPr id="12328" name="Oval 7"/>
            <p:cNvSpPr>
              <a:spLocks noChangeAspect="1" noChangeArrowheads="1"/>
            </p:cNvSpPr>
            <p:nvPr/>
          </p:nvSpPr>
          <p:spPr bwMode="auto">
            <a:xfrm>
              <a:off x="1259" y="2433"/>
              <a:ext cx="753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600"/>
                <a:t>2   8</a:t>
              </a:r>
            </a:p>
          </p:txBody>
        </p:sp>
        <p:sp>
          <p:nvSpPr>
            <p:cNvPr id="12329" name="Oval 8"/>
            <p:cNvSpPr>
              <a:spLocks noChangeAspect="1" noChangeArrowheads="1"/>
            </p:cNvSpPr>
            <p:nvPr/>
          </p:nvSpPr>
          <p:spPr bwMode="auto">
            <a:xfrm>
              <a:off x="2370" y="2433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600"/>
                <a:t>12</a:t>
              </a:r>
            </a:p>
          </p:txBody>
        </p:sp>
        <p:sp>
          <p:nvSpPr>
            <p:cNvPr id="12330" name="Rectangle 9"/>
            <p:cNvSpPr>
              <a:spLocks noChangeAspect="1" noChangeArrowheads="1"/>
            </p:cNvSpPr>
            <p:nvPr/>
          </p:nvSpPr>
          <p:spPr bwMode="auto">
            <a:xfrm>
              <a:off x="3852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31" name="Rectangle 10"/>
            <p:cNvSpPr>
              <a:spLocks noChangeAspect="1" noChangeArrowheads="1"/>
            </p:cNvSpPr>
            <p:nvPr/>
          </p:nvSpPr>
          <p:spPr bwMode="auto">
            <a:xfrm>
              <a:off x="2370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32" name="Rectangle 11"/>
            <p:cNvSpPr>
              <a:spLocks noChangeAspect="1" noChangeArrowheads="1"/>
            </p:cNvSpPr>
            <p:nvPr/>
          </p:nvSpPr>
          <p:spPr bwMode="auto">
            <a:xfrm>
              <a:off x="2728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33" name="Rectangle 12"/>
            <p:cNvSpPr>
              <a:spLocks noChangeAspect="1" noChangeArrowheads="1"/>
            </p:cNvSpPr>
            <p:nvPr/>
          </p:nvSpPr>
          <p:spPr bwMode="auto">
            <a:xfrm>
              <a:off x="1200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34" name="Rectangle 13"/>
            <p:cNvSpPr>
              <a:spLocks noChangeAspect="1" noChangeArrowheads="1"/>
            </p:cNvSpPr>
            <p:nvPr/>
          </p:nvSpPr>
          <p:spPr bwMode="auto">
            <a:xfrm>
              <a:off x="1586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35" name="Rectangle 14"/>
            <p:cNvSpPr>
              <a:spLocks noChangeAspect="1" noChangeArrowheads="1"/>
            </p:cNvSpPr>
            <p:nvPr/>
          </p:nvSpPr>
          <p:spPr bwMode="auto">
            <a:xfrm>
              <a:off x="1976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2336" name="AutoShape 15"/>
            <p:cNvCxnSpPr>
              <a:cxnSpLocks noChangeAspect="1" noChangeShapeType="1"/>
              <a:stCxn id="12327" idx="3"/>
              <a:endCxn id="12328" idx="0"/>
            </p:cNvCxnSpPr>
            <p:nvPr/>
          </p:nvCxnSpPr>
          <p:spPr bwMode="auto">
            <a:xfrm flipH="1">
              <a:off x="1636" y="2271"/>
              <a:ext cx="915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7" name="AutoShape 16"/>
            <p:cNvCxnSpPr>
              <a:cxnSpLocks noChangeAspect="1" noChangeShapeType="1"/>
              <a:stCxn id="12327" idx="5"/>
              <a:endCxn id="12325" idx="0"/>
            </p:cNvCxnSpPr>
            <p:nvPr/>
          </p:nvCxnSpPr>
          <p:spPr bwMode="auto">
            <a:xfrm>
              <a:off x="3362" y="2271"/>
              <a:ext cx="1048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8" name="AutoShape 17"/>
            <p:cNvCxnSpPr>
              <a:cxnSpLocks noChangeAspect="1" noChangeShapeType="1"/>
              <a:stCxn id="12328" idx="3"/>
              <a:endCxn id="12333" idx="0"/>
            </p:cNvCxnSpPr>
            <p:nvPr/>
          </p:nvCxnSpPr>
          <p:spPr bwMode="auto">
            <a:xfrm flipH="1">
              <a:off x="1248" y="2591"/>
              <a:ext cx="121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9" name="AutoShape 18"/>
            <p:cNvCxnSpPr>
              <a:cxnSpLocks noChangeAspect="1" noChangeShapeType="1"/>
              <a:stCxn id="12328" idx="5"/>
              <a:endCxn id="12335" idx="0"/>
            </p:cNvCxnSpPr>
            <p:nvPr/>
          </p:nvCxnSpPr>
          <p:spPr bwMode="auto">
            <a:xfrm>
              <a:off x="1901" y="2591"/>
              <a:ext cx="123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40" name="Rectangle 19"/>
            <p:cNvSpPr>
              <a:spLocks noChangeAspect="1" noChangeArrowheads="1"/>
            </p:cNvSpPr>
            <p:nvPr/>
          </p:nvSpPr>
          <p:spPr bwMode="auto">
            <a:xfrm>
              <a:off x="4229" y="2756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2341" name="AutoShape 20"/>
            <p:cNvCxnSpPr>
              <a:cxnSpLocks noChangeAspect="1" noChangeShapeType="1"/>
              <a:stCxn id="12330" idx="0"/>
              <a:endCxn id="12325" idx="3"/>
            </p:cNvCxnSpPr>
            <p:nvPr/>
          </p:nvCxnSpPr>
          <p:spPr bwMode="auto">
            <a:xfrm flipV="1">
              <a:off x="3900" y="2593"/>
              <a:ext cx="132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2" name="AutoShape 21"/>
            <p:cNvCxnSpPr>
              <a:cxnSpLocks noChangeAspect="1" noChangeShapeType="1"/>
              <a:stCxn id="12334" idx="0"/>
              <a:endCxn id="12328" idx="4"/>
            </p:cNvCxnSpPr>
            <p:nvPr/>
          </p:nvCxnSpPr>
          <p:spPr bwMode="auto">
            <a:xfrm flipV="1">
              <a:off x="1634" y="2617"/>
              <a:ext cx="1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43" name="Oval 22"/>
            <p:cNvSpPr>
              <a:spLocks noChangeAspect="1" noChangeArrowheads="1"/>
            </p:cNvSpPr>
            <p:nvPr/>
          </p:nvSpPr>
          <p:spPr bwMode="auto">
            <a:xfrm>
              <a:off x="3051" y="2433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600"/>
                <a:t>18</a:t>
              </a:r>
            </a:p>
          </p:txBody>
        </p:sp>
        <p:sp>
          <p:nvSpPr>
            <p:cNvPr id="12344" name="Rectangle 23"/>
            <p:cNvSpPr>
              <a:spLocks noChangeAspect="1" noChangeArrowheads="1"/>
            </p:cNvSpPr>
            <p:nvPr/>
          </p:nvSpPr>
          <p:spPr bwMode="auto">
            <a:xfrm>
              <a:off x="3051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45" name="Rectangle 24"/>
            <p:cNvSpPr>
              <a:spLocks noChangeAspect="1" noChangeArrowheads="1"/>
            </p:cNvSpPr>
            <p:nvPr/>
          </p:nvSpPr>
          <p:spPr bwMode="auto">
            <a:xfrm>
              <a:off x="3445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2346" name="AutoShape 25"/>
            <p:cNvCxnSpPr>
              <a:cxnSpLocks noChangeAspect="1" noChangeShapeType="1"/>
              <a:stCxn id="12331" idx="0"/>
            </p:cNvCxnSpPr>
            <p:nvPr/>
          </p:nvCxnSpPr>
          <p:spPr bwMode="auto">
            <a:xfrm flipV="1">
              <a:off x="2418" y="2607"/>
              <a:ext cx="120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7" name="AutoShape 26"/>
            <p:cNvCxnSpPr>
              <a:cxnSpLocks noChangeAspect="1" noChangeShapeType="1"/>
              <a:stCxn id="12344" idx="0"/>
            </p:cNvCxnSpPr>
            <p:nvPr/>
          </p:nvCxnSpPr>
          <p:spPr bwMode="auto">
            <a:xfrm flipV="1">
              <a:off x="3099" y="2611"/>
              <a:ext cx="126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8" name="AutoShape 27"/>
            <p:cNvCxnSpPr>
              <a:cxnSpLocks noChangeAspect="1" noChangeShapeType="1"/>
              <a:stCxn id="12345" idx="0"/>
            </p:cNvCxnSpPr>
            <p:nvPr/>
          </p:nvCxnSpPr>
          <p:spPr bwMode="auto">
            <a:xfrm flipH="1" flipV="1">
              <a:off x="3398" y="2602"/>
              <a:ext cx="95" cy="1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9" name="AutoShape 28"/>
            <p:cNvCxnSpPr>
              <a:cxnSpLocks noChangeAspect="1" noChangeShapeType="1"/>
              <a:stCxn id="12332" idx="0"/>
            </p:cNvCxnSpPr>
            <p:nvPr/>
          </p:nvCxnSpPr>
          <p:spPr bwMode="auto">
            <a:xfrm flipH="1" flipV="1">
              <a:off x="2691" y="2611"/>
              <a:ext cx="85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50" name="Rectangle 29"/>
            <p:cNvSpPr>
              <a:spLocks noChangeAspect="1" noChangeArrowheads="1"/>
            </p:cNvSpPr>
            <p:nvPr/>
          </p:nvSpPr>
          <p:spPr bwMode="auto">
            <a:xfrm>
              <a:off x="4560" y="2756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2351" name="AutoShape 30"/>
            <p:cNvCxnSpPr>
              <a:cxnSpLocks noChangeShapeType="1"/>
              <a:stCxn id="12340" idx="0"/>
            </p:cNvCxnSpPr>
            <p:nvPr/>
          </p:nvCxnSpPr>
          <p:spPr bwMode="auto">
            <a:xfrm flipV="1">
              <a:off x="4276" y="2615"/>
              <a:ext cx="34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52" name="AutoShape 31"/>
            <p:cNvCxnSpPr>
              <a:cxnSpLocks noChangeShapeType="1"/>
              <a:stCxn id="12350" idx="0"/>
            </p:cNvCxnSpPr>
            <p:nvPr/>
          </p:nvCxnSpPr>
          <p:spPr bwMode="auto">
            <a:xfrm flipH="1" flipV="1">
              <a:off x="4522" y="2611"/>
              <a:ext cx="85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53" name="AutoShape 32"/>
            <p:cNvCxnSpPr>
              <a:cxnSpLocks noChangeShapeType="1"/>
              <a:stCxn id="12343" idx="0"/>
            </p:cNvCxnSpPr>
            <p:nvPr/>
          </p:nvCxnSpPr>
          <p:spPr bwMode="auto">
            <a:xfrm flipH="1" flipV="1">
              <a:off x="3082" y="2291"/>
              <a:ext cx="220" cy="1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54" name="AutoShape 33"/>
            <p:cNvCxnSpPr>
              <a:cxnSpLocks noChangeShapeType="1"/>
              <a:stCxn id="12329" idx="0"/>
            </p:cNvCxnSpPr>
            <p:nvPr/>
          </p:nvCxnSpPr>
          <p:spPr bwMode="auto">
            <a:xfrm flipV="1">
              <a:off x="2621" y="2287"/>
              <a:ext cx="197" cy="1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55" name="Rectangle 34"/>
            <p:cNvSpPr>
              <a:spLocks noChangeAspect="1" noChangeArrowheads="1"/>
            </p:cNvSpPr>
            <p:nvPr/>
          </p:nvSpPr>
          <p:spPr bwMode="auto">
            <a:xfrm>
              <a:off x="4800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295" name="Oval 36"/>
          <p:cNvSpPr>
            <a:spLocks noChangeAspect="1" noChangeArrowheads="1"/>
          </p:cNvSpPr>
          <p:nvPr/>
        </p:nvSpPr>
        <p:spPr bwMode="auto">
          <a:xfrm>
            <a:off x="6088063" y="5584825"/>
            <a:ext cx="1303337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32   35</a:t>
            </a:r>
          </a:p>
        </p:txBody>
      </p:sp>
      <p:cxnSp>
        <p:nvCxnSpPr>
          <p:cNvPr id="12296" name="AutoShape 37"/>
          <p:cNvCxnSpPr>
            <a:cxnSpLocks noChangeAspect="1" noChangeShapeType="1"/>
            <a:stCxn id="12323" idx="0"/>
            <a:endCxn id="12295" idx="5"/>
          </p:cNvCxnSpPr>
          <p:nvPr/>
        </p:nvCxnSpPr>
        <p:spPr bwMode="auto">
          <a:xfrm flipH="1" flipV="1">
            <a:off x="7200900" y="5838825"/>
            <a:ext cx="190500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7" name="Oval 38"/>
          <p:cNvSpPr>
            <a:spLocks noChangeAspect="1" noChangeArrowheads="1"/>
          </p:cNvSpPr>
          <p:nvPr/>
        </p:nvSpPr>
        <p:spPr bwMode="auto">
          <a:xfrm>
            <a:off x="3719513" y="5075238"/>
            <a:ext cx="1820862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10   15   </a:t>
            </a:r>
            <a:r>
              <a:rPr lang="en-US" altLang="en-US" sz="1600">
                <a:solidFill>
                  <a:schemeClr val="tx2"/>
                </a:solidFill>
              </a:rPr>
              <a:t>27</a:t>
            </a:r>
          </a:p>
        </p:txBody>
      </p:sp>
      <p:sp>
        <p:nvSpPr>
          <p:cNvPr id="12298" name="Oval 39"/>
          <p:cNvSpPr>
            <a:spLocks noChangeAspect="1" noChangeArrowheads="1"/>
          </p:cNvSpPr>
          <p:nvPr/>
        </p:nvSpPr>
        <p:spPr bwMode="auto">
          <a:xfrm>
            <a:off x="1935163" y="5584825"/>
            <a:ext cx="1195387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2   8</a:t>
            </a:r>
          </a:p>
        </p:txBody>
      </p:sp>
      <p:sp>
        <p:nvSpPr>
          <p:cNvPr id="12299" name="Oval 40"/>
          <p:cNvSpPr>
            <a:spLocks noChangeAspect="1" noChangeArrowheads="1"/>
          </p:cNvSpPr>
          <p:nvPr/>
        </p:nvSpPr>
        <p:spPr bwMode="auto">
          <a:xfrm>
            <a:off x="3698875" y="5584825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12</a:t>
            </a:r>
          </a:p>
        </p:txBody>
      </p:sp>
      <p:sp>
        <p:nvSpPr>
          <p:cNvPr id="12300" name="Rectangle 41"/>
          <p:cNvSpPr>
            <a:spLocks noChangeAspect="1" noChangeArrowheads="1"/>
          </p:cNvSpPr>
          <p:nvPr/>
        </p:nvSpPr>
        <p:spPr bwMode="auto">
          <a:xfrm>
            <a:off x="6051550" y="6097588"/>
            <a:ext cx="150813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1" name="Rectangle 42"/>
          <p:cNvSpPr>
            <a:spLocks noChangeAspect="1" noChangeArrowheads="1"/>
          </p:cNvSpPr>
          <p:nvPr/>
        </p:nvSpPr>
        <p:spPr bwMode="auto">
          <a:xfrm>
            <a:off x="3698875" y="6097588"/>
            <a:ext cx="150813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2" name="Rectangle 43"/>
          <p:cNvSpPr>
            <a:spLocks noChangeAspect="1" noChangeArrowheads="1"/>
          </p:cNvSpPr>
          <p:nvPr/>
        </p:nvSpPr>
        <p:spPr bwMode="auto">
          <a:xfrm>
            <a:off x="4267200" y="6097588"/>
            <a:ext cx="150813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3" name="Rectangle 44"/>
          <p:cNvSpPr>
            <a:spLocks noChangeAspect="1" noChangeArrowheads="1"/>
          </p:cNvSpPr>
          <p:nvPr/>
        </p:nvSpPr>
        <p:spPr bwMode="auto">
          <a:xfrm>
            <a:off x="1841500" y="6097588"/>
            <a:ext cx="150813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4" name="Rectangle 45"/>
          <p:cNvSpPr>
            <a:spLocks noChangeAspect="1" noChangeArrowheads="1"/>
          </p:cNvSpPr>
          <p:nvPr/>
        </p:nvSpPr>
        <p:spPr bwMode="auto">
          <a:xfrm>
            <a:off x="2454275" y="6097588"/>
            <a:ext cx="150813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5" name="Rectangle 46"/>
          <p:cNvSpPr>
            <a:spLocks noChangeAspect="1" noChangeArrowheads="1"/>
          </p:cNvSpPr>
          <p:nvPr/>
        </p:nvSpPr>
        <p:spPr bwMode="auto">
          <a:xfrm>
            <a:off x="3073400" y="6097588"/>
            <a:ext cx="150813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2306" name="AutoShape 47"/>
          <p:cNvCxnSpPr>
            <a:cxnSpLocks noChangeAspect="1" noChangeShapeType="1"/>
            <a:stCxn id="12297" idx="3"/>
            <a:endCxn id="12298" idx="0"/>
          </p:cNvCxnSpPr>
          <p:nvPr/>
        </p:nvCxnSpPr>
        <p:spPr bwMode="auto">
          <a:xfrm flipH="1">
            <a:off x="2533650" y="5327650"/>
            <a:ext cx="1452563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AutoShape 48"/>
          <p:cNvCxnSpPr>
            <a:cxnSpLocks noChangeAspect="1" noChangeShapeType="1"/>
            <a:stCxn id="12297" idx="5"/>
            <a:endCxn id="12295" idx="0"/>
          </p:cNvCxnSpPr>
          <p:nvPr/>
        </p:nvCxnSpPr>
        <p:spPr bwMode="auto">
          <a:xfrm>
            <a:off x="5273675" y="5327650"/>
            <a:ext cx="14668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49"/>
          <p:cNvCxnSpPr>
            <a:cxnSpLocks noChangeAspect="1" noChangeShapeType="1"/>
            <a:stCxn id="12298" idx="3"/>
            <a:endCxn id="12303" idx="0"/>
          </p:cNvCxnSpPr>
          <p:nvPr/>
        </p:nvCxnSpPr>
        <p:spPr bwMode="auto">
          <a:xfrm flipH="1">
            <a:off x="1917700" y="5838825"/>
            <a:ext cx="19208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AutoShape 50"/>
          <p:cNvCxnSpPr>
            <a:cxnSpLocks noChangeAspect="1" noChangeShapeType="1"/>
            <a:stCxn id="12298" idx="5"/>
            <a:endCxn id="12305" idx="0"/>
          </p:cNvCxnSpPr>
          <p:nvPr/>
        </p:nvCxnSpPr>
        <p:spPr bwMode="auto">
          <a:xfrm>
            <a:off x="2955925" y="5838825"/>
            <a:ext cx="193675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52"/>
          <p:cNvCxnSpPr>
            <a:cxnSpLocks noChangeAspect="1" noChangeShapeType="1"/>
            <a:stCxn id="12300" idx="0"/>
            <a:endCxn id="12295" idx="3"/>
          </p:cNvCxnSpPr>
          <p:nvPr/>
        </p:nvCxnSpPr>
        <p:spPr bwMode="auto">
          <a:xfrm flipV="1">
            <a:off x="6127750" y="5838825"/>
            <a:ext cx="15081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53"/>
          <p:cNvCxnSpPr>
            <a:cxnSpLocks noChangeAspect="1" noChangeShapeType="1"/>
            <a:stCxn id="12304" idx="0"/>
            <a:endCxn id="12298" idx="4"/>
          </p:cNvCxnSpPr>
          <p:nvPr/>
        </p:nvCxnSpPr>
        <p:spPr bwMode="auto">
          <a:xfrm flipV="1">
            <a:off x="2530475" y="5880100"/>
            <a:ext cx="3175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2" name="Oval 54"/>
          <p:cNvSpPr>
            <a:spLocks noChangeAspect="1" noChangeArrowheads="1"/>
          </p:cNvSpPr>
          <p:nvPr/>
        </p:nvSpPr>
        <p:spPr bwMode="auto">
          <a:xfrm>
            <a:off x="4779963" y="5584825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18</a:t>
            </a:r>
          </a:p>
        </p:txBody>
      </p:sp>
      <p:sp>
        <p:nvSpPr>
          <p:cNvPr id="12313" name="Rectangle 55"/>
          <p:cNvSpPr>
            <a:spLocks noChangeAspect="1" noChangeArrowheads="1"/>
          </p:cNvSpPr>
          <p:nvPr/>
        </p:nvSpPr>
        <p:spPr bwMode="auto">
          <a:xfrm>
            <a:off x="4779963" y="6097588"/>
            <a:ext cx="150812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4" name="Rectangle 56"/>
          <p:cNvSpPr>
            <a:spLocks noChangeAspect="1" noChangeArrowheads="1"/>
          </p:cNvSpPr>
          <p:nvPr/>
        </p:nvSpPr>
        <p:spPr bwMode="auto">
          <a:xfrm>
            <a:off x="5405438" y="6097588"/>
            <a:ext cx="150812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2315" name="AutoShape 57"/>
          <p:cNvCxnSpPr>
            <a:cxnSpLocks noChangeAspect="1" noChangeShapeType="1"/>
            <a:stCxn id="12301" idx="0"/>
          </p:cNvCxnSpPr>
          <p:nvPr/>
        </p:nvCxnSpPr>
        <p:spPr bwMode="auto">
          <a:xfrm flipV="1">
            <a:off x="3775075" y="5861050"/>
            <a:ext cx="190500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6" name="AutoShape 58"/>
          <p:cNvCxnSpPr>
            <a:cxnSpLocks noChangeAspect="1" noChangeShapeType="1"/>
            <a:stCxn id="12313" idx="0"/>
          </p:cNvCxnSpPr>
          <p:nvPr/>
        </p:nvCxnSpPr>
        <p:spPr bwMode="auto">
          <a:xfrm flipV="1">
            <a:off x="4856163" y="5867400"/>
            <a:ext cx="200025" cy="220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7" name="AutoShape 59"/>
          <p:cNvCxnSpPr>
            <a:cxnSpLocks noChangeAspect="1" noChangeShapeType="1"/>
            <a:stCxn id="12314" idx="0"/>
          </p:cNvCxnSpPr>
          <p:nvPr/>
        </p:nvCxnSpPr>
        <p:spPr bwMode="auto">
          <a:xfrm flipH="1" flipV="1">
            <a:off x="5330825" y="5853113"/>
            <a:ext cx="150813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8" name="AutoShape 60"/>
          <p:cNvCxnSpPr>
            <a:cxnSpLocks noChangeAspect="1" noChangeShapeType="1"/>
            <a:stCxn id="12302" idx="0"/>
          </p:cNvCxnSpPr>
          <p:nvPr/>
        </p:nvCxnSpPr>
        <p:spPr bwMode="auto">
          <a:xfrm flipH="1" flipV="1">
            <a:off x="4208463" y="5867400"/>
            <a:ext cx="134937" cy="220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9" name="Rectangle 61"/>
          <p:cNvSpPr>
            <a:spLocks noChangeAspect="1" noChangeArrowheads="1"/>
          </p:cNvSpPr>
          <p:nvPr/>
        </p:nvSpPr>
        <p:spPr bwMode="auto">
          <a:xfrm>
            <a:off x="6657975" y="6097588"/>
            <a:ext cx="149225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2320" name="AutoShape 63"/>
          <p:cNvCxnSpPr>
            <a:cxnSpLocks noChangeShapeType="1"/>
            <a:stCxn id="12319" idx="0"/>
            <a:endCxn id="12295" idx="4"/>
          </p:cNvCxnSpPr>
          <p:nvPr/>
        </p:nvCxnSpPr>
        <p:spPr bwMode="auto">
          <a:xfrm flipV="1">
            <a:off x="6732588" y="5880100"/>
            <a:ext cx="7937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1" name="AutoShape 64"/>
          <p:cNvCxnSpPr>
            <a:cxnSpLocks noChangeShapeType="1"/>
            <a:stCxn id="12312" idx="0"/>
          </p:cNvCxnSpPr>
          <p:nvPr/>
        </p:nvCxnSpPr>
        <p:spPr bwMode="auto">
          <a:xfrm flipH="1" flipV="1">
            <a:off x="4829175" y="5359400"/>
            <a:ext cx="349250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2" name="AutoShape 65"/>
          <p:cNvCxnSpPr>
            <a:cxnSpLocks noChangeShapeType="1"/>
            <a:stCxn id="12299" idx="0"/>
          </p:cNvCxnSpPr>
          <p:nvPr/>
        </p:nvCxnSpPr>
        <p:spPr bwMode="auto">
          <a:xfrm flipV="1">
            <a:off x="4097338" y="5353050"/>
            <a:ext cx="3127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3" name="Rectangle 66"/>
          <p:cNvSpPr>
            <a:spLocks noChangeAspect="1" noChangeArrowheads="1"/>
          </p:cNvSpPr>
          <p:nvPr/>
        </p:nvSpPr>
        <p:spPr bwMode="auto">
          <a:xfrm>
            <a:off x="7315200" y="6097588"/>
            <a:ext cx="150813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24" name="AutoShape 69"/>
          <p:cNvSpPr>
            <a:spLocks noChangeArrowheads="1"/>
          </p:cNvSpPr>
          <p:nvPr/>
        </p:nvSpPr>
        <p:spPr bwMode="auto">
          <a:xfrm>
            <a:off x="4495800" y="4648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667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Underflow and Fusion</a:t>
            </a:r>
          </a:p>
        </p:txBody>
      </p:sp>
      <p:sp>
        <p:nvSpPr>
          <p:cNvPr id="13317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Deleting an entry from a node 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dirty="0"/>
              <a:t> may cause an </a:t>
            </a:r>
            <a:r>
              <a:rPr lang="en-US" altLang="en-US" sz="2000" dirty="0">
                <a:solidFill>
                  <a:schemeClr val="tx2"/>
                </a:solidFill>
              </a:rPr>
              <a:t>underflow</a:t>
            </a:r>
            <a:r>
              <a:rPr lang="en-US" altLang="en-US" sz="2000" dirty="0"/>
              <a:t>, where node 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dirty="0"/>
              <a:t> becomes a 1-node with one child and no keys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To handle an underflow at node </a:t>
            </a:r>
            <a:r>
              <a:rPr lang="en-US" altLang="en-US" sz="2000" b="1" i="1" dirty="0">
                <a:latin typeface="Times New Roman" charset="0"/>
              </a:rPr>
              <a:t>v </a:t>
            </a:r>
            <a:r>
              <a:rPr lang="en-US" altLang="en-US" sz="2000" dirty="0"/>
              <a:t>with parent </a:t>
            </a:r>
            <a:r>
              <a:rPr lang="en-US" altLang="en-US" sz="2000" b="1" i="1" dirty="0">
                <a:latin typeface="Times New Roman" charset="0"/>
              </a:rPr>
              <a:t>u</a:t>
            </a:r>
            <a:r>
              <a:rPr lang="en-US" altLang="en-US" sz="2000" dirty="0"/>
              <a:t>, we consider two 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Case 1:</a:t>
            </a:r>
            <a:r>
              <a:rPr lang="en-US" altLang="en-US" sz="2000" dirty="0"/>
              <a:t> the adjacent siblings of 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dirty="0"/>
              <a:t> are 2-nodes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2"/>
                </a:solidFill>
              </a:rPr>
              <a:t>Fusion operation:</a:t>
            </a:r>
            <a:r>
              <a:rPr lang="en-US" altLang="en-US" sz="1800" dirty="0"/>
              <a:t> we merge </a:t>
            </a:r>
            <a:r>
              <a:rPr lang="en-US" altLang="en-US" sz="1800" b="1" i="1" dirty="0">
                <a:latin typeface="Times New Roman" charset="0"/>
              </a:rPr>
              <a:t>v</a:t>
            </a:r>
            <a:r>
              <a:rPr lang="en-US" altLang="en-US" sz="1800" dirty="0"/>
              <a:t> with an adjacent sibling </a:t>
            </a:r>
            <a:r>
              <a:rPr lang="en-US" altLang="en-US" sz="1800" b="1" i="1" dirty="0">
                <a:latin typeface="Times New Roman" charset="0"/>
              </a:rPr>
              <a:t>w</a:t>
            </a:r>
            <a:r>
              <a:rPr lang="en-US" altLang="en-US" sz="1800" dirty="0"/>
              <a:t> and move an entry from </a:t>
            </a:r>
            <a:r>
              <a:rPr lang="en-US" altLang="en-US" sz="1800" b="1" i="1" dirty="0">
                <a:latin typeface="Times New Roman" charset="0"/>
              </a:rPr>
              <a:t>u</a:t>
            </a:r>
            <a:r>
              <a:rPr lang="en-US" altLang="en-US" sz="1800" dirty="0"/>
              <a:t> to the merged node </a:t>
            </a:r>
            <a:r>
              <a:rPr lang="en-US" altLang="en-US" sz="1800" b="1" i="1" dirty="0">
                <a:latin typeface="Times New Roman" charset="0"/>
              </a:rPr>
              <a:t>v</a:t>
            </a:r>
            <a:r>
              <a:rPr lang="en-US" altLang="en-US" sz="1800" i="1" dirty="0">
                <a:latin typeface="Times New Roman" charset="0"/>
              </a:rPr>
              <a:t>'</a:t>
            </a: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After a fusion, the underflow may propagate to the parent </a:t>
            </a:r>
            <a:r>
              <a:rPr lang="en-US" altLang="en-US" sz="1800" b="1" i="1" dirty="0">
                <a:latin typeface="Times New Roman" charset="0"/>
              </a:rPr>
              <a:t>u</a:t>
            </a:r>
          </a:p>
        </p:txBody>
      </p:sp>
      <p:sp>
        <p:nvSpPr>
          <p:cNvPr id="13318" name="Oval 7"/>
          <p:cNvSpPr>
            <a:spLocks noChangeArrowheads="1"/>
          </p:cNvSpPr>
          <p:nvPr/>
        </p:nvSpPr>
        <p:spPr bwMode="auto">
          <a:xfrm>
            <a:off x="1922463" y="4038600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9  14</a:t>
            </a:r>
          </a:p>
        </p:txBody>
      </p:sp>
      <p:sp>
        <p:nvSpPr>
          <p:cNvPr id="13319" name="Oval 8"/>
          <p:cNvSpPr>
            <a:spLocks noChangeArrowheads="1"/>
          </p:cNvSpPr>
          <p:nvPr/>
        </p:nvSpPr>
        <p:spPr bwMode="auto">
          <a:xfrm>
            <a:off x="762000" y="4800600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2  5  7</a:t>
            </a:r>
          </a:p>
        </p:txBody>
      </p:sp>
      <p:sp>
        <p:nvSpPr>
          <p:cNvPr id="13320" name="Oval 9"/>
          <p:cNvSpPr>
            <a:spLocks noChangeArrowheads="1"/>
          </p:cNvSpPr>
          <p:nvPr/>
        </p:nvSpPr>
        <p:spPr bwMode="auto">
          <a:xfrm>
            <a:off x="2514600" y="48006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13321" name="Oval 10"/>
          <p:cNvSpPr>
            <a:spLocks noChangeArrowheads="1"/>
          </p:cNvSpPr>
          <p:nvPr/>
        </p:nvSpPr>
        <p:spPr bwMode="auto">
          <a:xfrm>
            <a:off x="3657600" y="4800600"/>
            <a:ext cx="609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09600" y="54102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1143000" y="54102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1905000" y="54102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2514600" y="54102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6" name="Rectangle 15"/>
          <p:cNvSpPr>
            <a:spLocks noChangeArrowheads="1"/>
          </p:cNvSpPr>
          <p:nvPr/>
        </p:nvSpPr>
        <p:spPr bwMode="auto">
          <a:xfrm>
            <a:off x="3200400" y="54102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7" name="Rectangle 17"/>
          <p:cNvSpPr>
            <a:spLocks noChangeArrowheads="1"/>
          </p:cNvSpPr>
          <p:nvPr/>
        </p:nvSpPr>
        <p:spPr bwMode="auto">
          <a:xfrm>
            <a:off x="3857625" y="54102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28" name="AutoShape 18"/>
          <p:cNvCxnSpPr>
            <a:cxnSpLocks noChangeShapeType="1"/>
            <a:stCxn id="13322" idx="0"/>
            <a:endCxn id="13319" idx="3"/>
          </p:cNvCxnSpPr>
          <p:nvPr/>
        </p:nvCxnSpPr>
        <p:spPr bwMode="auto">
          <a:xfrm flipV="1">
            <a:off x="723900" y="5135563"/>
            <a:ext cx="2270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19"/>
          <p:cNvCxnSpPr>
            <a:cxnSpLocks noChangeShapeType="1"/>
            <a:stCxn id="13323" idx="0"/>
            <a:endCxn id="13319" idx="4"/>
          </p:cNvCxnSpPr>
          <p:nvPr/>
        </p:nvCxnSpPr>
        <p:spPr bwMode="auto">
          <a:xfrm flipV="1">
            <a:off x="1257300" y="5191125"/>
            <a:ext cx="1524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20"/>
          <p:cNvCxnSpPr>
            <a:cxnSpLocks noChangeShapeType="1"/>
            <a:stCxn id="13324" idx="0"/>
            <a:endCxn id="13319" idx="5"/>
          </p:cNvCxnSpPr>
          <p:nvPr/>
        </p:nvCxnSpPr>
        <p:spPr bwMode="auto">
          <a:xfrm flipH="1" flipV="1">
            <a:off x="1868488" y="5135563"/>
            <a:ext cx="1508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21"/>
          <p:cNvCxnSpPr>
            <a:cxnSpLocks noChangeShapeType="1"/>
            <a:stCxn id="13325" idx="0"/>
            <a:endCxn id="13320" idx="3"/>
          </p:cNvCxnSpPr>
          <p:nvPr/>
        </p:nvCxnSpPr>
        <p:spPr bwMode="auto">
          <a:xfrm flipV="1">
            <a:off x="2628900" y="5135563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22"/>
          <p:cNvCxnSpPr>
            <a:cxnSpLocks noChangeShapeType="1"/>
            <a:stCxn id="13326" idx="0"/>
            <a:endCxn id="13320" idx="5"/>
          </p:cNvCxnSpPr>
          <p:nvPr/>
        </p:nvCxnSpPr>
        <p:spPr bwMode="auto">
          <a:xfrm flipH="1" flipV="1">
            <a:off x="3295650" y="5135563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24"/>
          <p:cNvCxnSpPr>
            <a:cxnSpLocks noChangeShapeType="1"/>
            <a:stCxn id="13327" idx="0"/>
            <a:endCxn id="13321" idx="4"/>
          </p:cNvCxnSpPr>
          <p:nvPr/>
        </p:nvCxnSpPr>
        <p:spPr bwMode="auto">
          <a:xfrm flipH="1" flipV="1">
            <a:off x="3962400" y="5200650"/>
            <a:ext cx="9525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5"/>
          <p:cNvCxnSpPr>
            <a:cxnSpLocks noChangeShapeType="1"/>
            <a:stCxn id="13319" idx="0"/>
            <a:endCxn id="13318" idx="3"/>
          </p:cNvCxnSpPr>
          <p:nvPr/>
        </p:nvCxnSpPr>
        <p:spPr bwMode="auto">
          <a:xfrm flipV="1">
            <a:off x="1409700" y="4373563"/>
            <a:ext cx="701675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26"/>
          <p:cNvCxnSpPr>
            <a:cxnSpLocks noChangeShapeType="1"/>
            <a:stCxn id="13320" idx="0"/>
            <a:endCxn id="13318" idx="4"/>
          </p:cNvCxnSpPr>
          <p:nvPr/>
        </p:nvCxnSpPr>
        <p:spPr bwMode="auto">
          <a:xfrm flipH="1" flipV="1">
            <a:off x="2570163" y="4429125"/>
            <a:ext cx="401637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27"/>
          <p:cNvCxnSpPr>
            <a:cxnSpLocks noChangeShapeType="1"/>
            <a:stCxn id="13321" idx="0"/>
            <a:endCxn id="13318" idx="5"/>
          </p:cNvCxnSpPr>
          <p:nvPr/>
        </p:nvCxnSpPr>
        <p:spPr bwMode="auto">
          <a:xfrm flipH="1" flipV="1">
            <a:off x="3028950" y="4373563"/>
            <a:ext cx="933450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7" name="Rectangle 28"/>
          <p:cNvSpPr>
            <a:spLocks noChangeArrowheads="1"/>
          </p:cNvSpPr>
          <p:nvPr/>
        </p:nvSpPr>
        <p:spPr bwMode="auto">
          <a:xfrm>
            <a:off x="1752600" y="3810000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400" b="1" i="1">
                <a:latin typeface="Times New Roman" charset="0"/>
              </a:rPr>
              <a:t>u</a:t>
            </a:r>
            <a:endParaRPr lang="en-US" altLang="en-US" sz="2400" b="1"/>
          </a:p>
        </p:txBody>
      </p:sp>
      <p:sp>
        <p:nvSpPr>
          <p:cNvPr id="13338" name="Rectangle 29"/>
          <p:cNvSpPr>
            <a:spLocks noChangeArrowheads="1"/>
          </p:cNvSpPr>
          <p:nvPr/>
        </p:nvSpPr>
        <p:spPr bwMode="auto">
          <a:xfrm>
            <a:off x="4114800" y="44958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chemeClr val="tx2"/>
                </a:solidFill>
                <a:latin typeface="Times New Roman" charset="0"/>
              </a:rPr>
              <a:t>v</a:t>
            </a:r>
            <a:endParaRPr lang="en-US" altLang="en-US" sz="2400" b="1">
              <a:solidFill>
                <a:schemeClr val="tx2"/>
              </a:solidFill>
            </a:endParaRPr>
          </a:p>
        </p:txBody>
      </p:sp>
      <p:sp>
        <p:nvSpPr>
          <p:cNvPr id="13339" name="Oval 30"/>
          <p:cNvSpPr>
            <a:spLocks noChangeArrowheads="1"/>
          </p:cNvSpPr>
          <p:nvPr/>
        </p:nvSpPr>
        <p:spPr bwMode="auto">
          <a:xfrm>
            <a:off x="6553200" y="40386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13340" name="Oval 32"/>
          <p:cNvSpPr>
            <a:spLocks noChangeArrowheads="1"/>
          </p:cNvSpPr>
          <p:nvPr/>
        </p:nvSpPr>
        <p:spPr bwMode="auto">
          <a:xfrm>
            <a:off x="7353300" y="4800600"/>
            <a:ext cx="1295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10  14</a:t>
            </a:r>
          </a:p>
        </p:txBody>
      </p:sp>
      <p:sp>
        <p:nvSpPr>
          <p:cNvPr id="13341" name="Rectangle 37"/>
          <p:cNvSpPr>
            <a:spLocks noChangeArrowheads="1"/>
          </p:cNvSpPr>
          <p:nvPr/>
        </p:nvSpPr>
        <p:spPr bwMode="auto">
          <a:xfrm>
            <a:off x="7191375" y="54102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2" name="Rectangle 38"/>
          <p:cNvSpPr>
            <a:spLocks noChangeArrowheads="1"/>
          </p:cNvSpPr>
          <p:nvPr/>
        </p:nvSpPr>
        <p:spPr bwMode="auto">
          <a:xfrm>
            <a:off x="7877175" y="54102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3" name="Rectangle 39"/>
          <p:cNvSpPr>
            <a:spLocks noChangeArrowheads="1"/>
          </p:cNvSpPr>
          <p:nvPr/>
        </p:nvSpPr>
        <p:spPr bwMode="auto">
          <a:xfrm>
            <a:off x="8534400" y="54102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44" name="AutoShape 43"/>
          <p:cNvCxnSpPr>
            <a:cxnSpLocks noChangeShapeType="1"/>
            <a:stCxn id="13341" idx="0"/>
            <a:endCxn id="13340" idx="3"/>
          </p:cNvCxnSpPr>
          <p:nvPr/>
        </p:nvCxnSpPr>
        <p:spPr bwMode="auto">
          <a:xfrm flipV="1">
            <a:off x="7305675" y="5145088"/>
            <a:ext cx="236538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5" name="AutoShape 44"/>
          <p:cNvCxnSpPr>
            <a:cxnSpLocks noChangeShapeType="1"/>
            <a:stCxn id="13342" idx="0"/>
            <a:endCxn id="13340" idx="4"/>
          </p:cNvCxnSpPr>
          <p:nvPr/>
        </p:nvCxnSpPr>
        <p:spPr bwMode="auto">
          <a:xfrm flipV="1">
            <a:off x="7991475" y="5200650"/>
            <a:ext cx="9525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6" name="AutoShape 45"/>
          <p:cNvCxnSpPr>
            <a:cxnSpLocks noChangeShapeType="1"/>
            <a:stCxn id="13343" idx="0"/>
            <a:endCxn id="13340" idx="5"/>
          </p:cNvCxnSpPr>
          <p:nvPr/>
        </p:nvCxnSpPr>
        <p:spPr bwMode="auto">
          <a:xfrm flipH="1" flipV="1">
            <a:off x="8459788" y="5145088"/>
            <a:ext cx="188912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7" name="AutoShape 46"/>
          <p:cNvCxnSpPr>
            <a:cxnSpLocks noChangeShapeType="1"/>
            <a:stCxn id="13355" idx="0"/>
            <a:endCxn id="13339" idx="3"/>
          </p:cNvCxnSpPr>
          <p:nvPr/>
        </p:nvCxnSpPr>
        <p:spPr bwMode="auto">
          <a:xfrm flipV="1">
            <a:off x="6057900" y="4373563"/>
            <a:ext cx="628650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8" name="AutoShape 47"/>
          <p:cNvCxnSpPr>
            <a:cxnSpLocks noChangeShapeType="1"/>
            <a:stCxn id="13340" idx="0"/>
            <a:endCxn id="13339" idx="5"/>
          </p:cNvCxnSpPr>
          <p:nvPr/>
        </p:nvCxnSpPr>
        <p:spPr bwMode="auto">
          <a:xfrm flipH="1" flipV="1">
            <a:off x="7334250" y="4373563"/>
            <a:ext cx="666750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9" name="Rectangle 49"/>
          <p:cNvSpPr>
            <a:spLocks noChangeArrowheads="1"/>
          </p:cNvSpPr>
          <p:nvPr/>
        </p:nvSpPr>
        <p:spPr bwMode="auto">
          <a:xfrm>
            <a:off x="6400800" y="3810000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400" b="1" i="1">
                <a:latin typeface="Times New Roman" charset="0"/>
              </a:rPr>
              <a:t>u</a:t>
            </a:r>
            <a:endParaRPr lang="en-US" altLang="en-US" sz="2400" b="1"/>
          </a:p>
        </p:txBody>
      </p:sp>
      <p:sp>
        <p:nvSpPr>
          <p:cNvPr id="13350" name="Rectangle 50"/>
          <p:cNvSpPr>
            <a:spLocks noChangeArrowheads="1"/>
          </p:cNvSpPr>
          <p:nvPr/>
        </p:nvSpPr>
        <p:spPr bwMode="auto">
          <a:xfrm>
            <a:off x="8486775" y="4495800"/>
            <a:ext cx="200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altLang="en-US" sz="2400" i="1">
                <a:solidFill>
                  <a:schemeClr val="tx2"/>
                </a:solidFill>
                <a:latin typeface="Times New Roman" charset="0"/>
              </a:rPr>
              <a:t>'</a:t>
            </a:r>
          </a:p>
        </p:txBody>
      </p:sp>
      <p:sp>
        <p:nvSpPr>
          <p:cNvPr id="13351" name="Rectangle 51"/>
          <p:cNvSpPr>
            <a:spLocks noChangeArrowheads="1"/>
          </p:cNvSpPr>
          <p:nvPr/>
        </p:nvSpPr>
        <p:spPr bwMode="auto">
          <a:xfrm>
            <a:off x="3149600" y="4495800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400" b="1" i="1">
                <a:latin typeface="Times New Roman" charset="0"/>
              </a:rPr>
              <a:t>w</a:t>
            </a:r>
            <a:endParaRPr lang="en-US" altLang="en-US" sz="2400" b="1"/>
          </a:p>
        </p:txBody>
      </p:sp>
      <p:sp>
        <p:nvSpPr>
          <p:cNvPr id="13352" name="AutoShape 52"/>
          <p:cNvSpPr>
            <a:spLocks noChangeArrowheads="1"/>
          </p:cNvSpPr>
          <p:nvPr/>
        </p:nvSpPr>
        <p:spPr bwMode="auto">
          <a:xfrm>
            <a:off x="4648200" y="4495800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53" name="Rectangle 53"/>
          <p:cNvSpPr>
            <a:spLocks noChangeArrowheads="1"/>
          </p:cNvSpPr>
          <p:nvPr/>
        </p:nvSpPr>
        <p:spPr bwMode="auto">
          <a:xfrm>
            <a:off x="1524000" y="54102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54" name="AutoShape 54"/>
          <p:cNvCxnSpPr>
            <a:cxnSpLocks noChangeShapeType="1"/>
            <a:stCxn id="13353" idx="0"/>
            <a:endCxn id="13319" idx="4"/>
          </p:cNvCxnSpPr>
          <p:nvPr/>
        </p:nvCxnSpPr>
        <p:spPr bwMode="auto">
          <a:xfrm flipH="1" flipV="1">
            <a:off x="1409700" y="5191125"/>
            <a:ext cx="2286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5" name="Oval 55"/>
          <p:cNvSpPr>
            <a:spLocks noChangeArrowheads="1"/>
          </p:cNvSpPr>
          <p:nvPr/>
        </p:nvSpPr>
        <p:spPr bwMode="auto">
          <a:xfrm>
            <a:off x="5410200" y="4800600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2  5  7</a:t>
            </a:r>
          </a:p>
        </p:txBody>
      </p:sp>
      <p:sp>
        <p:nvSpPr>
          <p:cNvPr id="13356" name="Rectangle 56"/>
          <p:cNvSpPr>
            <a:spLocks noChangeArrowheads="1"/>
          </p:cNvSpPr>
          <p:nvPr/>
        </p:nvSpPr>
        <p:spPr bwMode="auto">
          <a:xfrm>
            <a:off x="5257800" y="54102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57" name="Rectangle 57"/>
          <p:cNvSpPr>
            <a:spLocks noChangeArrowheads="1"/>
          </p:cNvSpPr>
          <p:nvPr/>
        </p:nvSpPr>
        <p:spPr bwMode="auto">
          <a:xfrm>
            <a:off x="5791200" y="54102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58" name="Rectangle 58"/>
          <p:cNvSpPr>
            <a:spLocks noChangeArrowheads="1"/>
          </p:cNvSpPr>
          <p:nvPr/>
        </p:nvSpPr>
        <p:spPr bwMode="auto">
          <a:xfrm>
            <a:off x="6553200" y="54102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59" name="AutoShape 59"/>
          <p:cNvCxnSpPr>
            <a:cxnSpLocks noChangeShapeType="1"/>
            <a:stCxn id="13356" idx="0"/>
            <a:endCxn id="13355" idx="3"/>
          </p:cNvCxnSpPr>
          <p:nvPr/>
        </p:nvCxnSpPr>
        <p:spPr bwMode="auto">
          <a:xfrm flipV="1">
            <a:off x="5372100" y="5135563"/>
            <a:ext cx="2270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0" name="AutoShape 60"/>
          <p:cNvCxnSpPr>
            <a:cxnSpLocks noChangeShapeType="1"/>
            <a:stCxn id="13357" idx="0"/>
            <a:endCxn id="13355" idx="4"/>
          </p:cNvCxnSpPr>
          <p:nvPr/>
        </p:nvCxnSpPr>
        <p:spPr bwMode="auto">
          <a:xfrm flipV="1">
            <a:off x="5905500" y="5191125"/>
            <a:ext cx="1524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1" name="AutoShape 61"/>
          <p:cNvCxnSpPr>
            <a:cxnSpLocks noChangeShapeType="1"/>
            <a:stCxn id="13358" idx="0"/>
            <a:endCxn id="13355" idx="5"/>
          </p:cNvCxnSpPr>
          <p:nvPr/>
        </p:nvCxnSpPr>
        <p:spPr bwMode="auto">
          <a:xfrm flipH="1" flipV="1">
            <a:off x="6516688" y="5135563"/>
            <a:ext cx="1508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62" name="Rectangle 62"/>
          <p:cNvSpPr>
            <a:spLocks noChangeArrowheads="1"/>
          </p:cNvSpPr>
          <p:nvPr/>
        </p:nvSpPr>
        <p:spPr bwMode="auto">
          <a:xfrm>
            <a:off x="6172200" y="54102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63" name="AutoShape 63"/>
          <p:cNvCxnSpPr>
            <a:cxnSpLocks noChangeShapeType="1"/>
            <a:stCxn id="13362" idx="0"/>
            <a:endCxn id="13355" idx="4"/>
          </p:cNvCxnSpPr>
          <p:nvPr/>
        </p:nvCxnSpPr>
        <p:spPr bwMode="auto">
          <a:xfrm flipH="1" flipV="1">
            <a:off x="6057900" y="5191125"/>
            <a:ext cx="2286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652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Underflow and Transfer</a:t>
            </a:r>
          </a:p>
        </p:txBody>
      </p:sp>
      <p:sp>
        <p:nvSpPr>
          <p:cNvPr id="14341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Case 2:</a:t>
            </a:r>
            <a:r>
              <a:rPr lang="en-US" altLang="en-US" sz="2000" dirty="0"/>
              <a:t> an adjacent sibling </a:t>
            </a:r>
            <a:r>
              <a:rPr lang="en-US" altLang="en-US" sz="2000" b="1" i="1" dirty="0">
                <a:latin typeface="Times New Roman" charset="0"/>
              </a:rPr>
              <a:t>w</a:t>
            </a:r>
            <a:r>
              <a:rPr lang="en-US" altLang="en-US" sz="2000" dirty="0"/>
              <a:t> of 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dirty="0"/>
              <a:t> is a 3-node or a 4-node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2"/>
                </a:solidFill>
              </a:rPr>
              <a:t>Transfer operation: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dirty="0"/>
              <a:t>		1.  we move a child of </a:t>
            </a:r>
            <a:r>
              <a:rPr lang="en-US" altLang="en-US" sz="1800" b="1" i="1" dirty="0">
                <a:latin typeface="Times New Roman" charset="0"/>
              </a:rPr>
              <a:t>w</a:t>
            </a:r>
            <a:r>
              <a:rPr lang="en-US" altLang="en-US" sz="1800" dirty="0"/>
              <a:t> to </a:t>
            </a:r>
            <a:r>
              <a:rPr lang="en-US" altLang="en-US" sz="1800" b="1" i="1" dirty="0">
                <a:latin typeface="Times New Roman" charset="0"/>
              </a:rPr>
              <a:t>v</a:t>
            </a:r>
            <a:r>
              <a:rPr lang="en-US" altLang="en-US" sz="1800" dirty="0"/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dirty="0"/>
              <a:t>		2.  we move an item from </a:t>
            </a:r>
            <a:r>
              <a:rPr lang="en-US" altLang="en-US" sz="1800" b="1" i="1" dirty="0">
                <a:latin typeface="Times New Roman" charset="0"/>
              </a:rPr>
              <a:t>u</a:t>
            </a:r>
            <a:r>
              <a:rPr lang="en-US" altLang="en-US" sz="1800" dirty="0"/>
              <a:t> to </a:t>
            </a:r>
            <a:r>
              <a:rPr lang="en-US" altLang="en-US" sz="1800" b="1" i="1" dirty="0">
                <a:latin typeface="Times New Roman" charset="0"/>
              </a:rPr>
              <a:t>v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b="1" i="1" dirty="0">
                <a:latin typeface="Times New Roman" charset="0"/>
              </a:rPr>
              <a:t>		</a:t>
            </a:r>
            <a:r>
              <a:rPr lang="en-US" altLang="en-US" sz="1800" dirty="0"/>
              <a:t>3.  we move an item from </a:t>
            </a:r>
            <a:r>
              <a:rPr lang="en-US" altLang="en-US" sz="1800" b="1" i="1" dirty="0">
                <a:latin typeface="Times New Roman" charset="0"/>
              </a:rPr>
              <a:t>w</a:t>
            </a:r>
            <a:r>
              <a:rPr lang="en-US" altLang="en-US" sz="1800" dirty="0"/>
              <a:t> to </a:t>
            </a:r>
            <a:r>
              <a:rPr lang="en-US" altLang="en-US" sz="1800" b="1" i="1" dirty="0">
                <a:latin typeface="Times New Roman" charset="0"/>
              </a:rPr>
              <a:t>u</a:t>
            </a: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After a transfer, no underflow occurs</a:t>
            </a:r>
          </a:p>
        </p:txBody>
      </p:sp>
      <p:sp>
        <p:nvSpPr>
          <p:cNvPr id="14342" name="Oval 4"/>
          <p:cNvSpPr>
            <a:spLocks noChangeArrowheads="1"/>
          </p:cNvSpPr>
          <p:nvPr/>
        </p:nvSpPr>
        <p:spPr bwMode="auto">
          <a:xfrm>
            <a:off x="2057400" y="4495800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4  </a:t>
            </a:r>
            <a:r>
              <a:rPr lang="en-US" altLang="en-US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43" name="Oval 5"/>
          <p:cNvSpPr>
            <a:spLocks noChangeArrowheads="1"/>
          </p:cNvSpPr>
          <p:nvPr/>
        </p:nvSpPr>
        <p:spPr bwMode="auto">
          <a:xfrm>
            <a:off x="2209800" y="52578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6  </a:t>
            </a:r>
            <a:r>
              <a:rPr lang="en-US" altLang="en-US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44" name="Oval 6"/>
          <p:cNvSpPr>
            <a:spLocks noChangeArrowheads="1"/>
          </p:cNvSpPr>
          <p:nvPr/>
        </p:nvSpPr>
        <p:spPr bwMode="auto">
          <a:xfrm>
            <a:off x="762000" y="52578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14345" name="Oval 7"/>
          <p:cNvSpPr>
            <a:spLocks noChangeArrowheads="1"/>
          </p:cNvSpPr>
          <p:nvPr/>
        </p:nvSpPr>
        <p:spPr bwMode="auto">
          <a:xfrm>
            <a:off x="3429000" y="5257800"/>
            <a:ext cx="609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4346" name="Rectangle 8"/>
          <p:cNvSpPr>
            <a:spLocks noChangeArrowheads="1"/>
          </p:cNvSpPr>
          <p:nvPr/>
        </p:nvSpPr>
        <p:spPr bwMode="auto">
          <a:xfrm>
            <a:off x="19812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7" name="Rectangle 9"/>
          <p:cNvSpPr>
            <a:spLocks noChangeArrowheads="1"/>
          </p:cNvSpPr>
          <p:nvPr/>
        </p:nvSpPr>
        <p:spPr bwMode="auto">
          <a:xfrm>
            <a:off x="25146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0"/>
          <p:cNvSpPr>
            <a:spLocks noChangeArrowheads="1"/>
          </p:cNvSpPr>
          <p:nvPr/>
        </p:nvSpPr>
        <p:spPr bwMode="auto">
          <a:xfrm>
            <a:off x="29718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Rectangle 11"/>
          <p:cNvSpPr>
            <a:spLocks noChangeArrowheads="1"/>
          </p:cNvSpPr>
          <p:nvPr/>
        </p:nvSpPr>
        <p:spPr bwMode="auto">
          <a:xfrm>
            <a:off x="7620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0" name="Rectangle 12"/>
          <p:cNvSpPr>
            <a:spLocks noChangeArrowheads="1"/>
          </p:cNvSpPr>
          <p:nvPr/>
        </p:nvSpPr>
        <p:spPr bwMode="auto">
          <a:xfrm>
            <a:off x="14478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1" name="Rectangle 13"/>
          <p:cNvSpPr>
            <a:spLocks noChangeArrowheads="1"/>
          </p:cNvSpPr>
          <p:nvPr/>
        </p:nvSpPr>
        <p:spPr bwMode="auto">
          <a:xfrm>
            <a:off x="3629025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52" name="AutoShape 14"/>
          <p:cNvCxnSpPr>
            <a:cxnSpLocks noChangeShapeType="1"/>
            <a:stCxn id="14346" idx="0"/>
            <a:endCxn id="14343" idx="3"/>
          </p:cNvCxnSpPr>
          <p:nvPr/>
        </p:nvCxnSpPr>
        <p:spPr bwMode="auto">
          <a:xfrm flipV="1">
            <a:off x="2095500" y="5592763"/>
            <a:ext cx="2476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15"/>
          <p:cNvCxnSpPr>
            <a:cxnSpLocks noChangeShapeType="1"/>
            <a:stCxn id="14347" idx="0"/>
            <a:endCxn id="14343" idx="4"/>
          </p:cNvCxnSpPr>
          <p:nvPr/>
        </p:nvCxnSpPr>
        <p:spPr bwMode="auto">
          <a:xfrm flipV="1">
            <a:off x="2628900" y="5648325"/>
            <a:ext cx="381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16"/>
          <p:cNvCxnSpPr>
            <a:cxnSpLocks noChangeShapeType="1"/>
            <a:stCxn id="14348" idx="0"/>
            <a:endCxn id="14343" idx="5"/>
          </p:cNvCxnSpPr>
          <p:nvPr/>
        </p:nvCxnSpPr>
        <p:spPr bwMode="auto">
          <a:xfrm flipH="1" flipV="1">
            <a:off x="2990850" y="5592763"/>
            <a:ext cx="952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17"/>
          <p:cNvCxnSpPr>
            <a:cxnSpLocks noChangeShapeType="1"/>
            <a:stCxn id="14349" idx="0"/>
            <a:endCxn id="14344" idx="3"/>
          </p:cNvCxnSpPr>
          <p:nvPr/>
        </p:nvCxnSpPr>
        <p:spPr bwMode="auto">
          <a:xfrm flipV="1">
            <a:off x="876300" y="5592763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18"/>
          <p:cNvCxnSpPr>
            <a:cxnSpLocks noChangeShapeType="1"/>
            <a:stCxn id="14350" idx="0"/>
            <a:endCxn id="14344" idx="5"/>
          </p:cNvCxnSpPr>
          <p:nvPr/>
        </p:nvCxnSpPr>
        <p:spPr bwMode="auto">
          <a:xfrm flipH="1" flipV="1">
            <a:off x="1543050" y="5592763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19"/>
          <p:cNvCxnSpPr>
            <a:cxnSpLocks noChangeShapeType="1"/>
            <a:stCxn id="14351" idx="0"/>
            <a:endCxn id="14345" idx="4"/>
          </p:cNvCxnSpPr>
          <p:nvPr/>
        </p:nvCxnSpPr>
        <p:spPr bwMode="auto">
          <a:xfrm flipH="1" flipV="1">
            <a:off x="3733800" y="5657850"/>
            <a:ext cx="9525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0"/>
          <p:cNvCxnSpPr>
            <a:cxnSpLocks noChangeShapeType="1"/>
            <a:stCxn id="14343" idx="0"/>
            <a:endCxn id="14342" idx="4"/>
          </p:cNvCxnSpPr>
          <p:nvPr/>
        </p:nvCxnSpPr>
        <p:spPr bwMode="auto">
          <a:xfrm flipH="1" flipV="1">
            <a:off x="2552700" y="4886325"/>
            <a:ext cx="11430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21"/>
          <p:cNvCxnSpPr>
            <a:cxnSpLocks noChangeShapeType="1"/>
            <a:stCxn id="14344" idx="0"/>
            <a:endCxn id="14342" idx="3"/>
          </p:cNvCxnSpPr>
          <p:nvPr/>
        </p:nvCxnSpPr>
        <p:spPr bwMode="auto">
          <a:xfrm flipV="1">
            <a:off x="1219200" y="4830763"/>
            <a:ext cx="9826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22"/>
          <p:cNvCxnSpPr>
            <a:cxnSpLocks noChangeShapeType="1"/>
            <a:stCxn id="14345" idx="0"/>
            <a:endCxn id="14342" idx="5"/>
          </p:cNvCxnSpPr>
          <p:nvPr/>
        </p:nvCxnSpPr>
        <p:spPr bwMode="auto">
          <a:xfrm flipH="1" flipV="1">
            <a:off x="2903538" y="4830763"/>
            <a:ext cx="830262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1" name="Rectangle 23"/>
          <p:cNvSpPr>
            <a:spLocks noChangeArrowheads="1"/>
          </p:cNvSpPr>
          <p:nvPr/>
        </p:nvSpPr>
        <p:spPr bwMode="auto">
          <a:xfrm>
            <a:off x="2192338" y="4114800"/>
            <a:ext cx="169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400" b="1" i="1">
                <a:latin typeface="Times New Roman" charset="0"/>
              </a:rPr>
              <a:t>u</a:t>
            </a:r>
            <a:endParaRPr lang="en-US" altLang="en-US" sz="2400" b="1"/>
          </a:p>
        </p:txBody>
      </p:sp>
      <p:sp>
        <p:nvSpPr>
          <p:cNvPr id="14362" name="Rectangle 24"/>
          <p:cNvSpPr>
            <a:spLocks noChangeArrowheads="1"/>
          </p:cNvSpPr>
          <p:nvPr/>
        </p:nvSpPr>
        <p:spPr bwMode="auto">
          <a:xfrm>
            <a:off x="3886200" y="49530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chemeClr val="tx2"/>
                </a:solidFill>
                <a:latin typeface="Times New Roman" charset="0"/>
              </a:rPr>
              <a:t>v</a:t>
            </a:r>
            <a:endParaRPr lang="en-US" altLang="en-US" sz="2400" b="1">
              <a:solidFill>
                <a:schemeClr val="tx2"/>
              </a:solidFill>
            </a:endParaRPr>
          </a:p>
        </p:txBody>
      </p:sp>
      <p:sp>
        <p:nvSpPr>
          <p:cNvPr id="14363" name="Rectangle 44"/>
          <p:cNvSpPr>
            <a:spLocks noChangeArrowheads="1"/>
          </p:cNvSpPr>
          <p:nvPr/>
        </p:nvSpPr>
        <p:spPr bwMode="auto">
          <a:xfrm>
            <a:off x="2895600" y="4953000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400" b="1" i="1">
                <a:latin typeface="Times New Roman" charset="0"/>
              </a:rPr>
              <a:t>w</a:t>
            </a:r>
            <a:endParaRPr lang="en-US" altLang="en-US" sz="2400" b="1"/>
          </a:p>
        </p:txBody>
      </p:sp>
      <p:sp>
        <p:nvSpPr>
          <p:cNvPr id="14364" name="AutoShape 45"/>
          <p:cNvSpPr>
            <a:spLocks noChangeArrowheads="1"/>
          </p:cNvSpPr>
          <p:nvPr/>
        </p:nvSpPr>
        <p:spPr bwMode="auto">
          <a:xfrm>
            <a:off x="4267200" y="4953000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65" name="Oval 48"/>
          <p:cNvSpPr>
            <a:spLocks noChangeArrowheads="1"/>
          </p:cNvSpPr>
          <p:nvPr/>
        </p:nvSpPr>
        <p:spPr bwMode="auto">
          <a:xfrm>
            <a:off x="6400800" y="4495800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4  </a:t>
            </a:r>
            <a:r>
              <a:rPr lang="en-US" altLang="en-US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66" name="Oval 49"/>
          <p:cNvSpPr>
            <a:spLocks noChangeArrowheads="1"/>
          </p:cNvSpPr>
          <p:nvPr/>
        </p:nvSpPr>
        <p:spPr bwMode="auto">
          <a:xfrm>
            <a:off x="6553200" y="5257800"/>
            <a:ext cx="685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sp>
        <p:nvSpPr>
          <p:cNvPr id="14367" name="Oval 50"/>
          <p:cNvSpPr>
            <a:spLocks noChangeArrowheads="1"/>
          </p:cNvSpPr>
          <p:nvPr/>
        </p:nvSpPr>
        <p:spPr bwMode="auto">
          <a:xfrm>
            <a:off x="5105400" y="52578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14368" name="Oval 51"/>
          <p:cNvSpPr>
            <a:spLocks noChangeArrowheads="1"/>
          </p:cNvSpPr>
          <p:nvPr/>
        </p:nvSpPr>
        <p:spPr bwMode="auto">
          <a:xfrm>
            <a:off x="7924800" y="5257800"/>
            <a:ext cx="609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69" name="Rectangle 52"/>
          <p:cNvSpPr>
            <a:spLocks noChangeArrowheads="1"/>
          </p:cNvSpPr>
          <p:nvPr/>
        </p:nvSpPr>
        <p:spPr bwMode="auto">
          <a:xfrm>
            <a:off x="64770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0" name="Rectangle 53"/>
          <p:cNvSpPr>
            <a:spLocks noChangeArrowheads="1"/>
          </p:cNvSpPr>
          <p:nvPr/>
        </p:nvSpPr>
        <p:spPr bwMode="auto">
          <a:xfrm>
            <a:off x="70866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1" name="Rectangle 54"/>
          <p:cNvSpPr>
            <a:spLocks noChangeArrowheads="1"/>
          </p:cNvSpPr>
          <p:nvPr/>
        </p:nvSpPr>
        <p:spPr bwMode="auto">
          <a:xfrm>
            <a:off x="77724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2" name="Rectangle 55"/>
          <p:cNvSpPr>
            <a:spLocks noChangeArrowheads="1"/>
          </p:cNvSpPr>
          <p:nvPr/>
        </p:nvSpPr>
        <p:spPr bwMode="auto">
          <a:xfrm>
            <a:off x="51054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3" name="Rectangle 56"/>
          <p:cNvSpPr>
            <a:spLocks noChangeArrowheads="1"/>
          </p:cNvSpPr>
          <p:nvPr/>
        </p:nvSpPr>
        <p:spPr bwMode="auto">
          <a:xfrm>
            <a:off x="57912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4" name="Rectangle 57"/>
          <p:cNvSpPr>
            <a:spLocks noChangeArrowheads="1"/>
          </p:cNvSpPr>
          <p:nvPr/>
        </p:nvSpPr>
        <p:spPr bwMode="auto">
          <a:xfrm>
            <a:off x="84582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75" name="AutoShape 58"/>
          <p:cNvCxnSpPr>
            <a:cxnSpLocks noChangeShapeType="1"/>
            <a:stCxn id="14369" idx="0"/>
            <a:endCxn id="14366" idx="3"/>
          </p:cNvCxnSpPr>
          <p:nvPr/>
        </p:nvCxnSpPr>
        <p:spPr bwMode="auto">
          <a:xfrm flipV="1">
            <a:off x="6591300" y="5592763"/>
            <a:ext cx="619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6" name="AutoShape 59"/>
          <p:cNvCxnSpPr>
            <a:cxnSpLocks noChangeShapeType="1"/>
            <a:stCxn id="14370" idx="0"/>
            <a:endCxn id="14366" idx="5"/>
          </p:cNvCxnSpPr>
          <p:nvPr/>
        </p:nvCxnSpPr>
        <p:spPr bwMode="auto">
          <a:xfrm flipH="1" flipV="1">
            <a:off x="7138988" y="5592763"/>
            <a:ext cx="619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7" name="AutoShape 60"/>
          <p:cNvCxnSpPr>
            <a:cxnSpLocks noChangeShapeType="1"/>
            <a:stCxn id="14371" idx="0"/>
            <a:endCxn id="14368" idx="3"/>
          </p:cNvCxnSpPr>
          <p:nvPr/>
        </p:nvCxnSpPr>
        <p:spPr bwMode="auto">
          <a:xfrm flipV="1">
            <a:off x="7886700" y="5602288"/>
            <a:ext cx="127000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8" name="AutoShape 61"/>
          <p:cNvCxnSpPr>
            <a:cxnSpLocks noChangeShapeType="1"/>
            <a:stCxn id="14372" idx="0"/>
            <a:endCxn id="14367" idx="3"/>
          </p:cNvCxnSpPr>
          <p:nvPr/>
        </p:nvCxnSpPr>
        <p:spPr bwMode="auto">
          <a:xfrm flipV="1">
            <a:off x="5219700" y="5592763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9" name="AutoShape 62"/>
          <p:cNvCxnSpPr>
            <a:cxnSpLocks noChangeShapeType="1"/>
            <a:stCxn id="14373" idx="0"/>
            <a:endCxn id="14367" idx="5"/>
          </p:cNvCxnSpPr>
          <p:nvPr/>
        </p:nvCxnSpPr>
        <p:spPr bwMode="auto">
          <a:xfrm flipH="1" flipV="1">
            <a:off x="5886450" y="5592763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0" name="AutoShape 63"/>
          <p:cNvCxnSpPr>
            <a:cxnSpLocks noChangeShapeType="1"/>
            <a:stCxn id="14374" idx="0"/>
            <a:endCxn id="14368" idx="5"/>
          </p:cNvCxnSpPr>
          <p:nvPr/>
        </p:nvCxnSpPr>
        <p:spPr bwMode="auto">
          <a:xfrm flipH="1" flipV="1">
            <a:off x="8445500" y="5602288"/>
            <a:ext cx="127000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1" name="AutoShape 64"/>
          <p:cNvCxnSpPr>
            <a:cxnSpLocks noChangeShapeType="1"/>
            <a:stCxn id="14366" idx="0"/>
            <a:endCxn id="14365" idx="4"/>
          </p:cNvCxnSpPr>
          <p:nvPr/>
        </p:nvCxnSpPr>
        <p:spPr bwMode="auto">
          <a:xfrm flipV="1">
            <a:off x="6896100" y="4886325"/>
            <a:ext cx="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2" name="AutoShape 65"/>
          <p:cNvCxnSpPr>
            <a:cxnSpLocks noChangeShapeType="1"/>
            <a:stCxn id="14367" idx="0"/>
            <a:endCxn id="14365" idx="3"/>
          </p:cNvCxnSpPr>
          <p:nvPr/>
        </p:nvCxnSpPr>
        <p:spPr bwMode="auto">
          <a:xfrm flipV="1">
            <a:off x="5562600" y="4830763"/>
            <a:ext cx="9826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3" name="AutoShape 66"/>
          <p:cNvCxnSpPr>
            <a:cxnSpLocks noChangeShapeType="1"/>
            <a:stCxn id="14368" idx="0"/>
            <a:endCxn id="14365" idx="5"/>
          </p:cNvCxnSpPr>
          <p:nvPr/>
        </p:nvCxnSpPr>
        <p:spPr bwMode="auto">
          <a:xfrm flipH="1" flipV="1">
            <a:off x="7246938" y="4830763"/>
            <a:ext cx="982662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84" name="Rectangle 67"/>
          <p:cNvSpPr>
            <a:spLocks noChangeArrowheads="1"/>
          </p:cNvSpPr>
          <p:nvPr/>
        </p:nvSpPr>
        <p:spPr bwMode="auto">
          <a:xfrm>
            <a:off x="6535738" y="4114800"/>
            <a:ext cx="169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400" b="1" i="1">
                <a:latin typeface="Times New Roman" charset="0"/>
              </a:rPr>
              <a:t>u</a:t>
            </a:r>
            <a:endParaRPr lang="en-US" altLang="en-US" sz="2400" b="1"/>
          </a:p>
        </p:txBody>
      </p:sp>
      <p:sp>
        <p:nvSpPr>
          <p:cNvPr id="14385" name="Rectangle 68"/>
          <p:cNvSpPr>
            <a:spLocks noChangeArrowheads="1"/>
          </p:cNvSpPr>
          <p:nvPr/>
        </p:nvSpPr>
        <p:spPr bwMode="auto">
          <a:xfrm>
            <a:off x="8305800" y="4953000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chemeClr val="tx2"/>
                </a:solidFill>
                <a:latin typeface="Times New Roman" charset="0"/>
              </a:rPr>
              <a:t>v</a:t>
            </a:r>
            <a:endParaRPr lang="en-US" altLang="en-US" sz="2400" b="1">
              <a:solidFill>
                <a:schemeClr val="tx2"/>
              </a:solidFill>
            </a:endParaRPr>
          </a:p>
        </p:txBody>
      </p:sp>
      <p:sp>
        <p:nvSpPr>
          <p:cNvPr id="14386" name="Rectangle 69"/>
          <p:cNvSpPr>
            <a:spLocks noChangeArrowheads="1"/>
          </p:cNvSpPr>
          <p:nvPr/>
        </p:nvSpPr>
        <p:spPr bwMode="auto">
          <a:xfrm>
            <a:off x="7086600" y="4953000"/>
            <a:ext cx="279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400" b="1" i="1">
                <a:latin typeface="Times New Roman" charset="0"/>
              </a:rPr>
              <a:t>w</a:t>
            </a:r>
            <a:endParaRPr lang="en-US" altLang="en-US" sz="2400" b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493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of Deletion</a:t>
            </a:r>
          </a:p>
        </p:txBody>
      </p:sp>
      <p:sp>
        <p:nvSpPr>
          <p:cNvPr id="1536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Let </a:t>
            </a:r>
            <a:r>
              <a:rPr lang="en-US" altLang="en-US" sz="2800" b="1" i="1">
                <a:latin typeface="Times New Roman" charset="0"/>
              </a:rPr>
              <a:t>T</a:t>
            </a:r>
            <a:r>
              <a:rPr lang="en-US" altLang="en-US" sz="2800"/>
              <a:t> be a (2,4) tree with </a:t>
            </a:r>
            <a:r>
              <a:rPr lang="en-US" altLang="en-US" sz="2800" b="1" i="1">
                <a:latin typeface="Times New Roman" charset="0"/>
              </a:rPr>
              <a:t>n</a:t>
            </a:r>
            <a:r>
              <a:rPr lang="en-US" altLang="en-US" sz="2800"/>
              <a:t>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Tree </a:t>
            </a:r>
            <a:r>
              <a:rPr lang="en-US" altLang="en-US" sz="2400" b="1" i="1">
                <a:latin typeface="Times New Roman" charset="0"/>
              </a:rPr>
              <a:t>T</a:t>
            </a:r>
            <a:r>
              <a:rPr lang="en-US" altLang="en-US" sz="2400"/>
              <a:t> has</a:t>
            </a:r>
            <a:r>
              <a:rPr lang="en-US" altLang="en-US" sz="2400" b="1" i="1">
                <a:latin typeface="Times New Roman" charset="0"/>
              </a:rPr>
              <a:t> O</a:t>
            </a:r>
            <a:r>
              <a:rPr lang="en-US" altLang="en-US" sz="2400">
                <a:latin typeface="Times New Roman" charset="0"/>
              </a:rPr>
              <a:t>(log </a:t>
            </a:r>
            <a:r>
              <a:rPr lang="en-US" altLang="en-US" sz="2400" b="1" i="1">
                <a:latin typeface="Times New Roman" charset="0"/>
              </a:rPr>
              <a:t>n</a:t>
            </a:r>
            <a:r>
              <a:rPr lang="en-US" altLang="en-US" sz="2400">
                <a:latin typeface="Times New Roman" charset="0"/>
              </a:rPr>
              <a:t>) </a:t>
            </a:r>
            <a:r>
              <a:rPr lang="en-US" altLang="en-US" sz="2400"/>
              <a:t>height</a:t>
            </a:r>
            <a:r>
              <a:rPr lang="en-US" altLang="en-US" sz="2400" b="1" i="1">
                <a:latin typeface="Times New Roman" charset="0"/>
              </a:rPr>
              <a:t> 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 a deletion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We visit </a:t>
            </a:r>
            <a:r>
              <a:rPr lang="en-US" altLang="en-US" sz="2400" b="1" i="1">
                <a:latin typeface="Times New Roman" charset="0"/>
              </a:rPr>
              <a:t>O</a:t>
            </a:r>
            <a:r>
              <a:rPr lang="en-US" altLang="en-US" sz="2400">
                <a:latin typeface="Times New Roman" charset="0"/>
              </a:rPr>
              <a:t>(log </a:t>
            </a:r>
            <a:r>
              <a:rPr lang="en-US" altLang="en-US" sz="2400" b="1" i="1">
                <a:latin typeface="Times New Roman" charset="0"/>
              </a:rPr>
              <a:t>n</a:t>
            </a:r>
            <a:r>
              <a:rPr lang="en-US" altLang="en-US" sz="2400">
                <a:latin typeface="Times New Roman" charset="0"/>
              </a:rPr>
              <a:t>)</a:t>
            </a:r>
            <a:r>
              <a:rPr lang="en-US" altLang="en-US" sz="2400"/>
              <a:t> nodes to locate the node from which to delete the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We handle an underflow with a series of </a:t>
            </a:r>
            <a:r>
              <a:rPr lang="en-US" altLang="en-US" sz="2400" b="1" i="1">
                <a:latin typeface="Times New Roman" charset="0"/>
              </a:rPr>
              <a:t>O</a:t>
            </a:r>
            <a:r>
              <a:rPr lang="en-US" altLang="en-US" sz="2400">
                <a:latin typeface="Times New Roman" charset="0"/>
              </a:rPr>
              <a:t>(log </a:t>
            </a:r>
            <a:r>
              <a:rPr lang="en-US" altLang="en-US" sz="2400" b="1" i="1">
                <a:latin typeface="Times New Roman" charset="0"/>
              </a:rPr>
              <a:t>n</a:t>
            </a:r>
            <a:r>
              <a:rPr lang="en-US" altLang="en-US" sz="2400">
                <a:latin typeface="Times New Roman" charset="0"/>
              </a:rPr>
              <a:t>)</a:t>
            </a:r>
            <a:r>
              <a:rPr lang="en-US" altLang="en-US" sz="2400"/>
              <a:t> fusions, followed by at most one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 Each fusion and transfer takes </a:t>
            </a:r>
            <a:r>
              <a:rPr lang="en-US" altLang="en-US" sz="2400" b="1" i="1">
                <a:latin typeface="Times New Roman" charset="0"/>
              </a:rPr>
              <a:t>O</a:t>
            </a:r>
            <a:r>
              <a:rPr lang="en-US" altLang="en-US" sz="2400">
                <a:latin typeface="Times New Roman" charset="0"/>
              </a:rPr>
              <a:t>(1)</a:t>
            </a:r>
            <a:r>
              <a:rPr lang="en-US" altLang="en-US" sz="240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Thus, deleting an item from a (2,4) tree takes </a:t>
            </a:r>
            <a:r>
              <a:rPr lang="en-US" altLang="en-US" sz="2800" b="1" i="1">
                <a:latin typeface="Times New Roman" charset="0"/>
              </a:rPr>
              <a:t>O</a:t>
            </a:r>
            <a:r>
              <a:rPr lang="en-US" altLang="en-US" sz="2800">
                <a:latin typeface="Times New Roman" charset="0"/>
              </a:rPr>
              <a:t>(log </a:t>
            </a:r>
            <a:r>
              <a:rPr lang="en-US" altLang="en-US" sz="2800" b="1" i="1">
                <a:latin typeface="Times New Roman" charset="0"/>
              </a:rPr>
              <a:t>n</a:t>
            </a:r>
            <a:r>
              <a:rPr lang="en-US" altLang="en-US" sz="2800">
                <a:latin typeface="Times New Roman" charset="0"/>
              </a:rPr>
              <a:t>)</a:t>
            </a:r>
            <a:r>
              <a:rPr lang="en-US" altLang="en-US" sz="2800"/>
              <a:t> time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156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Comparison of Map Implementations</a:t>
            </a:r>
          </a:p>
        </p:txBody>
      </p:sp>
      <p:graphicFrame>
        <p:nvGraphicFramePr>
          <p:cNvPr id="156818" name="Group 146"/>
          <p:cNvGraphicFramePr>
            <a:graphicFrameLocks noGrp="1"/>
          </p:cNvGraphicFramePr>
          <p:nvPr/>
        </p:nvGraphicFramePr>
        <p:xfrm>
          <a:off x="685800" y="1905000"/>
          <a:ext cx="8077200" cy="3867722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67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Erase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Notes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2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Hash Table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expected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expected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expected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Courier New" charset="0"/>
                        <a:buChar char="o"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no ordered map</a:t>
                      </a:r>
                      <a:b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</a:b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methods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Courier New" charset="0"/>
                        <a:buChar char="o"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simple to implement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Skip List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log 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b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high prob.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log 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b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high prob.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log 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b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high prob.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Courier New" charset="0"/>
                        <a:buChar char="o"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randomized insertion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Courier New" charset="0"/>
                        <a:buChar char="o"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simple to implement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22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AVL and (2,4) Tree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log 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b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worst-case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log 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b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worst-case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log 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b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worst-case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Courier New" charset="0"/>
                        <a:buChar char="o"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complex to implement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646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40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Search Tree</a:t>
            </a:r>
          </a:p>
        </p:txBody>
      </p:sp>
      <p:sp>
        <p:nvSpPr>
          <p:cNvPr id="4101" name="Rectangle 1027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multi-way search tree is an ordered tree such that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Each internal node has at least two children and stores  </a:t>
            </a:r>
            <a:r>
              <a:rPr lang="en-US" altLang="en-US" sz="2000" b="1" i="1" dirty="0">
                <a:latin typeface="Times New Roman" charset="0"/>
              </a:rPr>
              <a:t>d</a:t>
            </a:r>
            <a:r>
              <a:rPr lang="en-US" altLang="en-US" sz="2000" b="1" i="1" dirty="0">
                <a:latin typeface="Symbol" charset="2"/>
              </a:rPr>
              <a:t> </a:t>
            </a:r>
            <a:r>
              <a:rPr lang="en-US" altLang="en-US" sz="2000" dirty="0">
                <a:latin typeface="Symbol" charset="2"/>
              </a:rPr>
              <a:t>-</a:t>
            </a:r>
            <a:r>
              <a:rPr lang="en-US" altLang="en-US" sz="2000" dirty="0">
                <a:latin typeface="Times New Roman" charset="0"/>
              </a:rPr>
              <a:t>1 </a:t>
            </a:r>
            <a:r>
              <a:rPr lang="en-US" altLang="en-US" sz="2000" dirty="0"/>
              <a:t>key-element items </a:t>
            </a:r>
            <a:r>
              <a:rPr lang="en-US" altLang="en-US" sz="2000" dirty="0">
                <a:latin typeface="Times New Roman" charset="0"/>
              </a:rPr>
              <a:t>(</a:t>
            </a:r>
            <a:r>
              <a:rPr lang="en-US" altLang="en-US" sz="2000" b="1" i="1" dirty="0" err="1">
                <a:latin typeface="Times New Roman" charset="0"/>
              </a:rPr>
              <a:t>k</a:t>
            </a:r>
            <a:r>
              <a:rPr lang="en-US" altLang="en-US" sz="2000" b="1" i="1" baseline="-25000" dirty="0" err="1">
                <a:latin typeface="Times New Roman" charset="0"/>
              </a:rPr>
              <a:t>i</a:t>
            </a:r>
            <a:r>
              <a:rPr lang="en-US" altLang="en-US" sz="2000" dirty="0">
                <a:latin typeface="Times New Roman" charset="0"/>
              </a:rPr>
              <a:t>,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b="1" i="1" baseline="-25000" dirty="0">
                <a:latin typeface="Times New Roman" charset="0"/>
              </a:rPr>
              <a:t>i</a:t>
            </a:r>
            <a:r>
              <a:rPr lang="en-US" altLang="en-US" sz="2000" dirty="0">
                <a:latin typeface="Times New Roman" charset="0"/>
              </a:rPr>
              <a:t>)</a:t>
            </a:r>
            <a:r>
              <a:rPr lang="en-US" altLang="en-US" sz="2000" dirty="0"/>
              <a:t>, where </a:t>
            </a:r>
            <a:r>
              <a:rPr lang="en-US" altLang="en-US" sz="2000" b="1" i="1" dirty="0">
                <a:latin typeface="Times New Roman" charset="0"/>
              </a:rPr>
              <a:t>d </a:t>
            </a:r>
            <a:r>
              <a:rPr lang="en-US" altLang="en-US" sz="2000" dirty="0"/>
              <a:t>is the number of children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For a node with children 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baseline="-25000" dirty="0">
                <a:latin typeface="Times New Roman" charset="0"/>
              </a:rPr>
              <a:t>1 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baseline="-25000" dirty="0">
                <a:latin typeface="Times New Roman" charset="0"/>
              </a:rPr>
              <a:t>2</a:t>
            </a:r>
            <a:r>
              <a:rPr lang="en-US" altLang="en-US" sz="2000" dirty="0">
                <a:latin typeface="Times New Roman" charset="0"/>
              </a:rPr>
              <a:t> … </a:t>
            </a:r>
            <a:r>
              <a:rPr lang="en-US" altLang="en-US" sz="2000" b="1" i="1" dirty="0" err="1">
                <a:latin typeface="Times New Roman" charset="0"/>
              </a:rPr>
              <a:t>v</a:t>
            </a:r>
            <a:r>
              <a:rPr lang="en-US" altLang="en-US" sz="2000" b="1" i="1" baseline="-25000" dirty="0" err="1">
                <a:latin typeface="Times New Roman" charset="0"/>
              </a:rPr>
              <a:t>d</a:t>
            </a:r>
            <a:r>
              <a:rPr lang="en-US" altLang="en-US" sz="2000" baseline="-25000" dirty="0">
                <a:latin typeface="Times New Roman" charset="0"/>
              </a:rPr>
              <a:t>  </a:t>
            </a:r>
            <a:r>
              <a:rPr lang="en-US" altLang="en-US" sz="2000" dirty="0"/>
              <a:t>storing  keys </a:t>
            </a:r>
            <a:r>
              <a:rPr lang="en-US" altLang="en-US" sz="2000" b="1" i="1" dirty="0">
                <a:latin typeface="Times New Roman" charset="0"/>
              </a:rPr>
              <a:t>k</a:t>
            </a:r>
            <a:r>
              <a:rPr lang="en-US" altLang="en-US" sz="2000" baseline="-25000" dirty="0">
                <a:latin typeface="Times New Roman" charset="0"/>
              </a:rPr>
              <a:t>1 </a:t>
            </a:r>
            <a:r>
              <a:rPr lang="en-US" altLang="en-US" sz="2000" b="1" i="1" dirty="0">
                <a:latin typeface="Times New Roman" charset="0"/>
              </a:rPr>
              <a:t>k</a:t>
            </a:r>
            <a:r>
              <a:rPr lang="en-US" altLang="en-US" sz="2000" baseline="-25000" dirty="0">
                <a:latin typeface="Times New Roman" charset="0"/>
              </a:rPr>
              <a:t>2</a:t>
            </a:r>
            <a:r>
              <a:rPr lang="en-US" altLang="en-US" sz="2000" dirty="0">
                <a:latin typeface="Times New Roman" charset="0"/>
              </a:rPr>
              <a:t> … </a:t>
            </a:r>
            <a:r>
              <a:rPr lang="en-US" altLang="en-US" sz="2000" b="1" i="1" dirty="0">
                <a:latin typeface="Times New Roman" charset="0"/>
              </a:rPr>
              <a:t>k</a:t>
            </a:r>
            <a:r>
              <a:rPr lang="en-US" altLang="en-US" sz="2000" b="1" i="1" baseline="-25000" dirty="0">
                <a:latin typeface="Times New Roman" charset="0"/>
              </a:rPr>
              <a:t>d</a:t>
            </a:r>
            <a:r>
              <a:rPr lang="en-US" altLang="en-US" sz="2000" baseline="-25000" dirty="0">
                <a:latin typeface="Symbol" charset="2"/>
              </a:rPr>
              <a:t>-</a:t>
            </a:r>
            <a:r>
              <a:rPr lang="en-US" altLang="en-US" sz="2000" baseline="-25000" dirty="0">
                <a:latin typeface="Times New Roman" charset="0"/>
              </a:rPr>
              <a:t>1</a:t>
            </a:r>
            <a:endParaRPr lang="en-US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keys in the subtree of </a:t>
            </a:r>
            <a:r>
              <a:rPr lang="en-US" altLang="en-US" sz="1800" b="1" i="1" dirty="0">
                <a:latin typeface="Times New Roman" charset="0"/>
              </a:rPr>
              <a:t>v</a:t>
            </a:r>
            <a:r>
              <a:rPr lang="en-US" altLang="en-US" sz="1800" baseline="-25000" dirty="0">
                <a:latin typeface="Times New Roman" charset="0"/>
              </a:rPr>
              <a:t>1 </a:t>
            </a:r>
            <a:r>
              <a:rPr lang="en-US" altLang="en-US" sz="1800" dirty="0"/>
              <a:t>are less than </a:t>
            </a:r>
            <a:r>
              <a:rPr lang="en-US" altLang="en-US" sz="1800" b="1" i="1" dirty="0">
                <a:latin typeface="Times New Roman" charset="0"/>
              </a:rPr>
              <a:t>k</a:t>
            </a:r>
            <a:r>
              <a:rPr lang="en-US" altLang="en-US" sz="1800" baseline="-25000" dirty="0">
                <a:latin typeface="Times New Roman" charset="0"/>
              </a:rPr>
              <a:t>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keys in the subtree of </a:t>
            </a:r>
            <a:r>
              <a:rPr lang="en-US" altLang="en-US" sz="1800" b="1" i="1" dirty="0">
                <a:latin typeface="Times New Roman" charset="0"/>
              </a:rPr>
              <a:t>v</a:t>
            </a:r>
            <a:r>
              <a:rPr lang="en-US" altLang="en-US" sz="1800" b="1" i="1" baseline="-25000" dirty="0">
                <a:latin typeface="Times New Roman" charset="0"/>
              </a:rPr>
              <a:t>i</a:t>
            </a:r>
            <a:r>
              <a:rPr lang="en-US" altLang="en-US" sz="1800" dirty="0"/>
              <a:t> are between </a:t>
            </a:r>
            <a:r>
              <a:rPr lang="en-US" altLang="en-US" sz="1800" b="1" i="1" dirty="0">
                <a:latin typeface="Times New Roman" charset="0"/>
              </a:rPr>
              <a:t>k</a:t>
            </a:r>
            <a:r>
              <a:rPr lang="en-US" altLang="en-US" sz="1800" b="1" i="1" baseline="-25000" dirty="0">
                <a:latin typeface="Times New Roman" charset="0"/>
              </a:rPr>
              <a:t>i</a:t>
            </a:r>
            <a:r>
              <a:rPr lang="en-US" altLang="en-US" sz="1800" baseline="-25000" dirty="0">
                <a:latin typeface="Symbol" charset="2"/>
              </a:rPr>
              <a:t>-</a:t>
            </a:r>
            <a:r>
              <a:rPr lang="en-US" altLang="en-US" sz="1800" baseline="-25000" dirty="0">
                <a:latin typeface="Times New Roman" charset="0"/>
              </a:rPr>
              <a:t>1 </a:t>
            </a:r>
            <a:r>
              <a:rPr lang="en-US" altLang="en-US" sz="1800" dirty="0"/>
              <a:t>and </a:t>
            </a:r>
            <a:r>
              <a:rPr lang="en-US" altLang="en-US" sz="1800" b="1" i="1" dirty="0" err="1">
                <a:latin typeface="Times New Roman" charset="0"/>
              </a:rPr>
              <a:t>k</a:t>
            </a:r>
            <a:r>
              <a:rPr lang="en-US" altLang="en-US" sz="1800" b="1" i="1" baseline="-25000" dirty="0" err="1">
                <a:latin typeface="Times New Roman" charset="0"/>
              </a:rPr>
              <a:t>i</a:t>
            </a:r>
            <a:r>
              <a:rPr lang="en-US" altLang="en-US" sz="1800" b="1" i="1" dirty="0">
                <a:latin typeface="Times New Roman" charset="0"/>
              </a:rPr>
              <a:t> </a:t>
            </a:r>
            <a:r>
              <a:rPr lang="en-US" altLang="en-US" sz="1800" dirty="0">
                <a:latin typeface="Times New Roman" charset="0"/>
              </a:rPr>
              <a:t>(</a:t>
            </a:r>
            <a:r>
              <a:rPr lang="en-US" altLang="en-US" sz="1800" b="1" i="1" dirty="0" err="1">
                <a:latin typeface="Times New Roman" charset="0"/>
              </a:rPr>
              <a:t>i</a:t>
            </a:r>
            <a:r>
              <a:rPr lang="en-US" altLang="en-US" sz="1800" dirty="0">
                <a:latin typeface="Times New Roman" charset="0"/>
              </a:rPr>
              <a:t> = 2, …, </a:t>
            </a:r>
            <a:r>
              <a:rPr lang="en-US" altLang="en-US" sz="1800" b="1" i="1" dirty="0">
                <a:latin typeface="Times New Roman" charset="0"/>
              </a:rPr>
              <a:t>d</a:t>
            </a:r>
            <a:r>
              <a:rPr lang="en-US" altLang="en-US" sz="1800" dirty="0">
                <a:latin typeface="Symbol" charset="2"/>
              </a:rPr>
              <a:t> - </a:t>
            </a:r>
            <a:r>
              <a:rPr lang="en-US" altLang="en-US" sz="1800" dirty="0">
                <a:latin typeface="Times New Roman" charset="0"/>
              </a:rPr>
              <a:t>1)</a:t>
            </a:r>
            <a:endParaRPr lang="en-US" altLang="en-US" sz="1800" baseline="-25000" dirty="0">
              <a:latin typeface="Times New Roman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keys in the subtree of </a:t>
            </a:r>
            <a:r>
              <a:rPr lang="en-US" altLang="en-US" sz="1800" b="1" i="1" dirty="0" err="1">
                <a:latin typeface="Times New Roman" charset="0"/>
              </a:rPr>
              <a:t>v</a:t>
            </a:r>
            <a:r>
              <a:rPr lang="en-US" altLang="en-US" sz="1800" b="1" i="1" baseline="-25000" dirty="0" err="1">
                <a:latin typeface="Times New Roman" charset="0"/>
              </a:rPr>
              <a:t>d</a:t>
            </a:r>
            <a:r>
              <a:rPr lang="en-US" altLang="en-US" sz="1800" b="1" i="1" dirty="0">
                <a:latin typeface="Times New Roman" charset="0"/>
              </a:rPr>
              <a:t> </a:t>
            </a:r>
            <a:r>
              <a:rPr lang="en-US" altLang="en-US" sz="1800" dirty="0"/>
              <a:t>are greater than </a:t>
            </a:r>
            <a:r>
              <a:rPr lang="en-US" altLang="en-US" sz="1800" b="1" i="1" dirty="0">
                <a:latin typeface="Times New Roman" charset="0"/>
              </a:rPr>
              <a:t>k</a:t>
            </a:r>
            <a:r>
              <a:rPr lang="en-US" altLang="en-US" sz="1800" b="1" i="1" baseline="-25000" dirty="0">
                <a:latin typeface="Times New Roman" charset="0"/>
              </a:rPr>
              <a:t>d</a:t>
            </a:r>
            <a:r>
              <a:rPr lang="en-US" altLang="en-US" sz="1800" baseline="-25000" dirty="0">
                <a:latin typeface="Symbol" charset="2"/>
              </a:rPr>
              <a:t>-</a:t>
            </a:r>
            <a:r>
              <a:rPr lang="en-US" altLang="en-US" sz="1800" baseline="-25000" dirty="0">
                <a:latin typeface="Times New Roman" charset="0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leaves store no items and serve as placeholders</a:t>
            </a:r>
          </a:p>
        </p:txBody>
      </p:sp>
      <p:sp>
        <p:nvSpPr>
          <p:cNvPr id="4102" name="Oval 1062"/>
          <p:cNvSpPr>
            <a:spLocks noChangeArrowheads="1"/>
          </p:cNvSpPr>
          <p:nvPr/>
        </p:nvSpPr>
        <p:spPr bwMode="auto">
          <a:xfrm>
            <a:off x="4038600" y="4267200"/>
            <a:ext cx="1524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11    24</a:t>
            </a:r>
          </a:p>
        </p:txBody>
      </p:sp>
      <p:sp>
        <p:nvSpPr>
          <p:cNvPr id="4103" name="Oval 1063"/>
          <p:cNvSpPr>
            <a:spLocks noChangeArrowheads="1"/>
          </p:cNvSpPr>
          <p:nvPr/>
        </p:nvSpPr>
        <p:spPr bwMode="auto">
          <a:xfrm>
            <a:off x="1600200" y="4876800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2   6   8</a:t>
            </a:r>
            <a:endParaRPr lang="en-US" altLang="en-US" sz="2400"/>
          </a:p>
        </p:txBody>
      </p:sp>
      <p:sp>
        <p:nvSpPr>
          <p:cNvPr id="4104" name="Oval 1064"/>
          <p:cNvSpPr>
            <a:spLocks noChangeArrowheads="1"/>
          </p:cNvSpPr>
          <p:nvPr/>
        </p:nvSpPr>
        <p:spPr bwMode="auto">
          <a:xfrm>
            <a:off x="4267200" y="48768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15</a:t>
            </a:r>
          </a:p>
        </p:txBody>
      </p:sp>
      <p:sp>
        <p:nvSpPr>
          <p:cNvPr id="4105" name="Oval 1065"/>
          <p:cNvSpPr>
            <a:spLocks noChangeArrowheads="1"/>
          </p:cNvSpPr>
          <p:nvPr/>
        </p:nvSpPr>
        <p:spPr bwMode="auto">
          <a:xfrm>
            <a:off x="6896100" y="5486400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30</a:t>
            </a:r>
            <a:endParaRPr lang="en-US" altLang="en-US" sz="2400"/>
          </a:p>
        </p:txBody>
      </p:sp>
      <p:sp>
        <p:nvSpPr>
          <p:cNvPr id="4106" name="Oval 1066"/>
          <p:cNvSpPr>
            <a:spLocks noChangeArrowheads="1"/>
          </p:cNvSpPr>
          <p:nvPr/>
        </p:nvSpPr>
        <p:spPr bwMode="auto">
          <a:xfrm>
            <a:off x="6553200" y="4876800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27    32</a:t>
            </a:r>
            <a:endParaRPr lang="en-US" altLang="en-US" sz="2400"/>
          </a:p>
        </p:txBody>
      </p:sp>
      <p:sp>
        <p:nvSpPr>
          <p:cNvPr id="4107" name="Rectangle 1067"/>
          <p:cNvSpPr>
            <a:spLocks noChangeArrowheads="1"/>
          </p:cNvSpPr>
          <p:nvPr/>
        </p:nvSpPr>
        <p:spPr bwMode="auto">
          <a:xfrm>
            <a:off x="63246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8" name="Rectangle 1068"/>
          <p:cNvSpPr>
            <a:spLocks noChangeArrowheads="1"/>
          </p:cNvSpPr>
          <p:nvPr/>
        </p:nvSpPr>
        <p:spPr bwMode="auto">
          <a:xfrm>
            <a:off x="81534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9" name="Rectangle 1069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0" name="Rectangle 1070"/>
          <p:cNvSpPr>
            <a:spLocks noChangeArrowheads="1"/>
          </p:cNvSpPr>
          <p:nvPr/>
        </p:nvSpPr>
        <p:spPr bwMode="auto">
          <a:xfrm>
            <a:off x="50292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1" name="Rectangle 1071"/>
          <p:cNvSpPr>
            <a:spLocks noChangeArrowheads="1"/>
          </p:cNvSpPr>
          <p:nvPr/>
        </p:nvSpPr>
        <p:spPr bwMode="auto">
          <a:xfrm>
            <a:off x="15240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2" name="Rectangle 1072"/>
          <p:cNvSpPr>
            <a:spLocks noChangeArrowheads="1"/>
          </p:cNvSpPr>
          <p:nvPr/>
        </p:nvSpPr>
        <p:spPr bwMode="auto">
          <a:xfrm>
            <a:off x="21336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3" name="Rectangle 1073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4" name="Rectangle 1074"/>
          <p:cNvSpPr>
            <a:spLocks noChangeArrowheads="1"/>
          </p:cNvSpPr>
          <p:nvPr/>
        </p:nvSpPr>
        <p:spPr bwMode="auto">
          <a:xfrm>
            <a:off x="33528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115" name="AutoShape 1075"/>
          <p:cNvCxnSpPr>
            <a:cxnSpLocks noChangeShapeType="1"/>
            <a:stCxn id="4102" idx="3"/>
            <a:endCxn id="4103" idx="0"/>
          </p:cNvCxnSpPr>
          <p:nvPr/>
        </p:nvCxnSpPr>
        <p:spPr bwMode="auto">
          <a:xfrm flipH="1">
            <a:off x="2590800" y="4602163"/>
            <a:ext cx="1671638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" name="AutoShape 1076"/>
          <p:cNvCxnSpPr>
            <a:cxnSpLocks noChangeShapeType="1"/>
            <a:stCxn id="4102" idx="4"/>
            <a:endCxn id="4104" idx="0"/>
          </p:cNvCxnSpPr>
          <p:nvPr/>
        </p:nvCxnSpPr>
        <p:spPr bwMode="auto">
          <a:xfrm>
            <a:off x="4800600" y="4657725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7" name="AutoShape 1077"/>
          <p:cNvCxnSpPr>
            <a:cxnSpLocks noChangeShapeType="1"/>
            <a:stCxn id="4102" idx="5"/>
            <a:endCxn id="4106" idx="0"/>
          </p:cNvCxnSpPr>
          <p:nvPr/>
        </p:nvCxnSpPr>
        <p:spPr bwMode="auto">
          <a:xfrm>
            <a:off x="5338763" y="4602163"/>
            <a:ext cx="2052637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8" name="AutoShape 1078"/>
          <p:cNvCxnSpPr>
            <a:cxnSpLocks noChangeShapeType="1"/>
            <a:stCxn id="4103" idx="3"/>
            <a:endCxn id="4111" idx="0"/>
          </p:cNvCxnSpPr>
          <p:nvPr/>
        </p:nvCxnSpPr>
        <p:spPr bwMode="auto">
          <a:xfrm flipH="1">
            <a:off x="1676400" y="5211763"/>
            <a:ext cx="2143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9" name="AutoShape 1079"/>
          <p:cNvCxnSpPr>
            <a:cxnSpLocks noChangeShapeType="1"/>
            <a:stCxn id="4103" idx="5"/>
            <a:endCxn id="4114" idx="0"/>
          </p:cNvCxnSpPr>
          <p:nvPr/>
        </p:nvCxnSpPr>
        <p:spPr bwMode="auto">
          <a:xfrm>
            <a:off x="3290888" y="5211763"/>
            <a:ext cx="2143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0" name="Line 1080"/>
          <p:cNvSpPr>
            <a:spLocks noChangeShapeType="1"/>
          </p:cNvSpPr>
          <p:nvPr/>
        </p:nvSpPr>
        <p:spPr bwMode="auto">
          <a:xfrm flipV="1">
            <a:off x="2286000" y="52578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Line 1081"/>
          <p:cNvSpPr>
            <a:spLocks noChangeShapeType="1"/>
          </p:cNvSpPr>
          <p:nvPr/>
        </p:nvSpPr>
        <p:spPr bwMode="auto">
          <a:xfrm flipH="1" flipV="1">
            <a:off x="2819400" y="52578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Rectangle 1082"/>
          <p:cNvSpPr>
            <a:spLocks noChangeArrowheads="1"/>
          </p:cNvSpPr>
          <p:nvPr/>
        </p:nvSpPr>
        <p:spPr bwMode="auto">
          <a:xfrm>
            <a:off x="6896100" y="60960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23" name="Rectangle 1083"/>
          <p:cNvSpPr>
            <a:spLocks noChangeArrowheads="1"/>
          </p:cNvSpPr>
          <p:nvPr/>
        </p:nvSpPr>
        <p:spPr bwMode="auto">
          <a:xfrm>
            <a:off x="7581900" y="60960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124" name="AutoShape 1084"/>
          <p:cNvCxnSpPr>
            <a:cxnSpLocks noChangeShapeType="1"/>
            <a:stCxn id="4105" idx="0"/>
            <a:endCxn id="4106" idx="4"/>
          </p:cNvCxnSpPr>
          <p:nvPr/>
        </p:nvCxnSpPr>
        <p:spPr bwMode="auto">
          <a:xfrm flipV="1">
            <a:off x="7391400" y="5267325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5" name="AutoShape 1085"/>
          <p:cNvCxnSpPr>
            <a:cxnSpLocks noChangeShapeType="1"/>
            <a:stCxn id="4107" idx="0"/>
            <a:endCxn id="4106" idx="3"/>
          </p:cNvCxnSpPr>
          <p:nvPr/>
        </p:nvCxnSpPr>
        <p:spPr bwMode="auto">
          <a:xfrm flipV="1">
            <a:off x="6477000" y="5211763"/>
            <a:ext cx="3222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6" name="AutoShape 1086"/>
          <p:cNvCxnSpPr>
            <a:cxnSpLocks noChangeShapeType="1"/>
            <a:stCxn id="4108" idx="0"/>
            <a:endCxn id="4106" idx="5"/>
          </p:cNvCxnSpPr>
          <p:nvPr/>
        </p:nvCxnSpPr>
        <p:spPr bwMode="auto">
          <a:xfrm flipH="1" flipV="1">
            <a:off x="7983538" y="5211763"/>
            <a:ext cx="3222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7" name="Line 1087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8" name="Line 1088"/>
          <p:cNvSpPr>
            <a:spLocks noChangeShapeType="1"/>
          </p:cNvSpPr>
          <p:nvPr/>
        </p:nvSpPr>
        <p:spPr bwMode="auto">
          <a:xfrm flipV="1">
            <a:off x="4419600" y="52578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9" name="Line 1089"/>
          <p:cNvSpPr>
            <a:spLocks noChangeShapeType="1"/>
          </p:cNvSpPr>
          <p:nvPr/>
        </p:nvSpPr>
        <p:spPr bwMode="auto">
          <a:xfrm flipV="1">
            <a:off x="7048500" y="58674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0" name="Line 1090"/>
          <p:cNvSpPr>
            <a:spLocks noChangeShapeType="1"/>
          </p:cNvSpPr>
          <p:nvPr/>
        </p:nvSpPr>
        <p:spPr bwMode="auto">
          <a:xfrm flipH="1" flipV="1">
            <a:off x="7581900" y="58674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465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Inorder Traversal</a:t>
            </a:r>
          </a:p>
        </p:txBody>
      </p:sp>
      <p:sp>
        <p:nvSpPr>
          <p:cNvPr id="512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We can extend the notion of </a:t>
            </a:r>
            <a:r>
              <a:rPr lang="en-US" altLang="en-US" sz="2000" dirty="0" err="1"/>
              <a:t>inorder</a:t>
            </a:r>
            <a:r>
              <a:rPr lang="en-US" altLang="en-US" sz="2000" dirty="0"/>
              <a:t> traversal from binary trees to multi-way search trees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Namely, we visit item </a:t>
            </a:r>
            <a:r>
              <a:rPr lang="en-US" altLang="en-US" sz="2000" dirty="0">
                <a:latin typeface="Times New Roman" charset="0"/>
              </a:rPr>
              <a:t>(</a:t>
            </a:r>
            <a:r>
              <a:rPr lang="en-US" altLang="en-US" sz="2000" b="1" i="1" dirty="0" err="1">
                <a:latin typeface="Times New Roman" charset="0"/>
              </a:rPr>
              <a:t>k</a:t>
            </a:r>
            <a:r>
              <a:rPr lang="en-US" altLang="en-US" sz="2000" b="1" i="1" baseline="-25000" dirty="0" err="1">
                <a:latin typeface="Times New Roman" charset="0"/>
              </a:rPr>
              <a:t>i</a:t>
            </a:r>
            <a:r>
              <a:rPr lang="en-US" altLang="en-US" sz="2000" dirty="0">
                <a:latin typeface="Times New Roman" charset="0"/>
              </a:rPr>
              <a:t>,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b="1" i="1" baseline="-25000" dirty="0">
                <a:latin typeface="Times New Roman" charset="0"/>
              </a:rPr>
              <a:t>i</a:t>
            </a:r>
            <a:r>
              <a:rPr lang="en-US" altLang="en-US" sz="2000" dirty="0">
                <a:latin typeface="Times New Roman" charset="0"/>
              </a:rPr>
              <a:t>)</a:t>
            </a:r>
            <a:r>
              <a:rPr lang="en-US" altLang="en-US" sz="2000" dirty="0"/>
              <a:t> of node 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dirty="0"/>
              <a:t> between the recursive traversals of the subtrees of 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dirty="0"/>
              <a:t> rooted at children 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b="1" i="1" baseline="-25000" dirty="0">
                <a:latin typeface="Times New Roman" charset="0"/>
              </a:rPr>
              <a:t>i</a:t>
            </a:r>
            <a:r>
              <a:rPr lang="en-US" altLang="en-US" sz="2000" dirty="0"/>
              <a:t> and 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b="1" i="1" baseline="-25000" dirty="0">
                <a:latin typeface="Times New Roman" charset="0"/>
              </a:rPr>
              <a:t>i</a:t>
            </a:r>
            <a:r>
              <a:rPr lang="en-US" altLang="en-US" sz="2000" b="1" i="1" dirty="0">
                <a:latin typeface="Symbol" charset="2"/>
              </a:rPr>
              <a:t> </a:t>
            </a:r>
            <a:r>
              <a:rPr lang="en-US" altLang="en-US" sz="2000" baseline="-25000" dirty="0">
                <a:latin typeface="Symbol" charset="2"/>
              </a:rPr>
              <a:t>+</a:t>
            </a:r>
            <a:r>
              <a:rPr lang="en-US" altLang="en-US" sz="2000" b="1" i="1" dirty="0">
                <a:latin typeface="Symbol" charset="2"/>
              </a:rPr>
              <a:t> </a:t>
            </a:r>
            <a:r>
              <a:rPr lang="en-US" altLang="en-US" sz="2000" baseline="-25000" dirty="0">
                <a:latin typeface="Times New Roman" charset="0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An </a:t>
            </a:r>
            <a:r>
              <a:rPr lang="en-US" altLang="en-US" sz="2000" dirty="0" err="1"/>
              <a:t>inorder</a:t>
            </a:r>
            <a:r>
              <a:rPr lang="en-US" altLang="en-US" sz="2000" dirty="0"/>
              <a:t> traversal of a multi-way search tree visits the keys in increasing order</a:t>
            </a:r>
          </a:p>
        </p:txBody>
      </p:sp>
      <p:sp>
        <p:nvSpPr>
          <p:cNvPr id="5126" name="Oval 4"/>
          <p:cNvSpPr>
            <a:spLocks noChangeArrowheads="1"/>
          </p:cNvSpPr>
          <p:nvPr/>
        </p:nvSpPr>
        <p:spPr bwMode="auto">
          <a:xfrm>
            <a:off x="3810000" y="3786188"/>
            <a:ext cx="1524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11    24</a:t>
            </a:r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1371600" y="4395788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2   6   8</a:t>
            </a:r>
            <a:endParaRPr lang="en-US" altLang="en-US" sz="2400"/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4038600" y="4395788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15</a:t>
            </a:r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6667500" y="5005388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30</a:t>
            </a:r>
            <a:endParaRPr lang="en-US" altLang="en-US" sz="2400"/>
          </a:p>
        </p:txBody>
      </p:sp>
      <p:sp>
        <p:nvSpPr>
          <p:cNvPr id="5130" name="Oval 8"/>
          <p:cNvSpPr>
            <a:spLocks noChangeArrowheads="1"/>
          </p:cNvSpPr>
          <p:nvPr/>
        </p:nvSpPr>
        <p:spPr bwMode="auto">
          <a:xfrm>
            <a:off x="6324600" y="4395788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27    32</a:t>
            </a:r>
            <a:endParaRPr lang="en-US" altLang="en-US" sz="2400"/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60960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2" name="Rectangle 10"/>
          <p:cNvSpPr>
            <a:spLocks noChangeArrowheads="1"/>
          </p:cNvSpPr>
          <p:nvPr/>
        </p:nvSpPr>
        <p:spPr bwMode="auto">
          <a:xfrm>
            <a:off x="79248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3" name="Rectangle 11"/>
          <p:cNvSpPr>
            <a:spLocks noChangeArrowheads="1"/>
          </p:cNvSpPr>
          <p:nvPr/>
        </p:nvSpPr>
        <p:spPr bwMode="auto">
          <a:xfrm>
            <a:off x="40386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4" name="Rectangle 12"/>
          <p:cNvSpPr>
            <a:spLocks noChangeArrowheads="1"/>
          </p:cNvSpPr>
          <p:nvPr/>
        </p:nvSpPr>
        <p:spPr bwMode="auto">
          <a:xfrm>
            <a:off x="48006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5" name="Rectangle 13"/>
          <p:cNvSpPr>
            <a:spLocks noChangeArrowheads="1"/>
          </p:cNvSpPr>
          <p:nvPr/>
        </p:nvSpPr>
        <p:spPr bwMode="auto">
          <a:xfrm>
            <a:off x="12954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6" name="Rectangle 14"/>
          <p:cNvSpPr>
            <a:spLocks noChangeArrowheads="1"/>
          </p:cNvSpPr>
          <p:nvPr/>
        </p:nvSpPr>
        <p:spPr bwMode="auto">
          <a:xfrm>
            <a:off x="19050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7" name="Rectangle 15"/>
          <p:cNvSpPr>
            <a:spLocks noChangeArrowheads="1"/>
          </p:cNvSpPr>
          <p:nvPr/>
        </p:nvSpPr>
        <p:spPr bwMode="auto">
          <a:xfrm>
            <a:off x="25146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8" name="Rectangle 16"/>
          <p:cNvSpPr>
            <a:spLocks noChangeArrowheads="1"/>
          </p:cNvSpPr>
          <p:nvPr/>
        </p:nvSpPr>
        <p:spPr bwMode="auto">
          <a:xfrm>
            <a:off x="31242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139" name="AutoShape 17"/>
          <p:cNvCxnSpPr>
            <a:cxnSpLocks noChangeShapeType="1"/>
            <a:stCxn id="5126" idx="3"/>
            <a:endCxn id="5127" idx="0"/>
          </p:cNvCxnSpPr>
          <p:nvPr/>
        </p:nvCxnSpPr>
        <p:spPr bwMode="auto">
          <a:xfrm flipH="1">
            <a:off x="2362200" y="4121150"/>
            <a:ext cx="167163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18"/>
          <p:cNvCxnSpPr>
            <a:cxnSpLocks noChangeShapeType="1"/>
            <a:stCxn id="5126" idx="4"/>
            <a:endCxn id="5128" idx="0"/>
          </p:cNvCxnSpPr>
          <p:nvPr/>
        </p:nvCxnSpPr>
        <p:spPr bwMode="auto">
          <a:xfrm>
            <a:off x="4572000" y="4176713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19"/>
          <p:cNvCxnSpPr>
            <a:cxnSpLocks noChangeShapeType="1"/>
            <a:stCxn id="5126" idx="5"/>
            <a:endCxn id="5130" idx="0"/>
          </p:cNvCxnSpPr>
          <p:nvPr/>
        </p:nvCxnSpPr>
        <p:spPr bwMode="auto">
          <a:xfrm>
            <a:off x="5110163" y="4121150"/>
            <a:ext cx="205263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20"/>
          <p:cNvCxnSpPr>
            <a:cxnSpLocks noChangeShapeType="1"/>
            <a:stCxn id="5127" idx="3"/>
            <a:endCxn id="5135" idx="0"/>
          </p:cNvCxnSpPr>
          <p:nvPr/>
        </p:nvCxnSpPr>
        <p:spPr bwMode="auto">
          <a:xfrm flipH="1">
            <a:off x="1447800" y="4730750"/>
            <a:ext cx="21431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21"/>
          <p:cNvCxnSpPr>
            <a:cxnSpLocks noChangeShapeType="1"/>
            <a:stCxn id="5127" idx="5"/>
            <a:endCxn id="5138" idx="0"/>
          </p:cNvCxnSpPr>
          <p:nvPr/>
        </p:nvCxnSpPr>
        <p:spPr bwMode="auto">
          <a:xfrm>
            <a:off x="3062288" y="4730750"/>
            <a:ext cx="214312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4" name="Line 22"/>
          <p:cNvSpPr>
            <a:spLocks noChangeShapeType="1"/>
          </p:cNvSpPr>
          <p:nvPr/>
        </p:nvSpPr>
        <p:spPr bwMode="auto">
          <a:xfrm flipV="1">
            <a:off x="2057400" y="4776788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Line 23"/>
          <p:cNvSpPr>
            <a:spLocks noChangeShapeType="1"/>
          </p:cNvSpPr>
          <p:nvPr/>
        </p:nvSpPr>
        <p:spPr bwMode="auto">
          <a:xfrm flipH="1" flipV="1">
            <a:off x="2590800" y="4776788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Rectangle 24"/>
          <p:cNvSpPr>
            <a:spLocks noChangeArrowheads="1"/>
          </p:cNvSpPr>
          <p:nvPr/>
        </p:nvSpPr>
        <p:spPr bwMode="auto">
          <a:xfrm>
            <a:off x="6667500" y="56149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7" name="Rectangle 25"/>
          <p:cNvSpPr>
            <a:spLocks noChangeArrowheads="1"/>
          </p:cNvSpPr>
          <p:nvPr/>
        </p:nvSpPr>
        <p:spPr bwMode="auto">
          <a:xfrm>
            <a:off x="7353300" y="56149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148" name="AutoShape 26"/>
          <p:cNvCxnSpPr>
            <a:cxnSpLocks noChangeShapeType="1"/>
            <a:stCxn id="5129" idx="0"/>
            <a:endCxn id="5130" idx="4"/>
          </p:cNvCxnSpPr>
          <p:nvPr/>
        </p:nvCxnSpPr>
        <p:spPr bwMode="auto">
          <a:xfrm flipV="1">
            <a:off x="7162800" y="4786313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AutoShape 27"/>
          <p:cNvCxnSpPr>
            <a:cxnSpLocks noChangeShapeType="1"/>
            <a:stCxn id="5131" idx="0"/>
            <a:endCxn id="5130" idx="3"/>
          </p:cNvCxnSpPr>
          <p:nvPr/>
        </p:nvCxnSpPr>
        <p:spPr bwMode="auto">
          <a:xfrm flipV="1">
            <a:off x="6248400" y="4730750"/>
            <a:ext cx="3222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0" name="AutoShape 28"/>
          <p:cNvCxnSpPr>
            <a:cxnSpLocks noChangeShapeType="1"/>
            <a:stCxn id="5132" idx="0"/>
            <a:endCxn id="5130" idx="5"/>
          </p:cNvCxnSpPr>
          <p:nvPr/>
        </p:nvCxnSpPr>
        <p:spPr bwMode="auto">
          <a:xfrm flipH="1" flipV="1">
            <a:off x="7754938" y="4730750"/>
            <a:ext cx="322262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1" name="Line 29"/>
          <p:cNvSpPr>
            <a:spLocks noChangeShapeType="1"/>
          </p:cNvSpPr>
          <p:nvPr/>
        </p:nvSpPr>
        <p:spPr bwMode="auto">
          <a:xfrm flipH="1" flipV="1">
            <a:off x="4800600" y="477678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Line 30"/>
          <p:cNvSpPr>
            <a:spLocks noChangeShapeType="1"/>
          </p:cNvSpPr>
          <p:nvPr/>
        </p:nvSpPr>
        <p:spPr bwMode="auto">
          <a:xfrm flipV="1">
            <a:off x="4191000" y="477678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Line 31"/>
          <p:cNvSpPr>
            <a:spLocks noChangeShapeType="1"/>
          </p:cNvSpPr>
          <p:nvPr/>
        </p:nvSpPr>
        <p:spPr bwMode="auto">
          <a:xfrm flipV="1">
            <a:off x="6819900" y="538638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32"/>
          <p:cNvSpPr>
            <a:spLocks noChangeShapeType="1"/>
          </p:cNvSpPr>
          <p:nvPr/>
        </p:nvSpPr>
        <p:spPr bwMode="auto">
          <a:xfrm flipH="1" flipV="1">
            <a:off x="7353300" y="538638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Text Box 33"/>
          <p:cNvSpPr txBox="1">
            <a:spLocks noChangeArrowheads="1"/>
          </p:cNvSpPr>
          <p:nvPr/>
        </p:nvSpPr>
        <p:spPr bwMode="auto">
          <a:xfrm>
            <a:off x="1295400" y="5310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156" name="Text Box 34"/>
          <p:cNvSpPr txBox="1">
            <a:spLocks noChangeArrowheads="1"/>
          </p:cNvSpPr>
          <p:nvPr/>
        </p:nvSpPr>
        <p:spPr bwMode="auto">
          <a:xfrm>
            <a:off x="1905000" y="5310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157" name="Text Box 35"/>
          <p:cNvSpPr txBox="1">
            <a:spLocks noChangeArrowheads="1"/>
          </p:cNvSpPr>
          <p:nvPr/>
        </p:nvSpPr>
        <p:spPr bwMode="auto">
          <a:xfrm>
            <a:off x="2514600" y="5310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5158" name="Text Box 36"/>
          <p:cNvSpPr txBox="1">
            <a:spLocks noChangeArrowheads="1"/>
          </p:cNvSpPr>
          <p:nvPr/>
        </p:nvSpPr>
        <p:spPr bwMode="auto">
          <a:xfrm>
            <a:off x="3124200" y="5310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5159" name="Text Box 37"/>
          <p:cNvSpPr txBox="1">
            <a:spLocks noChangeArrowheads="1"/>
          </p:cNvSpPr>
          <p:nvPr/>
        </p:nvSpPr>
        <p:spPr bwMode="auto">
          <a:xfrm>
            <a:off x="4038600" y="5310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160" name="Text Box 38"/>
          <p:cNvSpPr txBox="1">
            <a:spLocks noChangeArrowheads="1"/>
          </p:cNvSpPr>
          <p:nvPr/>
        </p:nvSpPr>
        <p:spPr bwMode="auto">
          <a:xfrm>
            <a:off x="4738688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5161" name="Text Box 39"/>
          <p:cNvSpPr txBox="1">
            <a:spLocks noChangeArrowheads="1"/>
          </p:cNvSpPr>
          <p:nvPr/>
        </p:nvSpPr>
        <p:spPr bwMode="auto">
          <a:xfrm>
            <a:off x="6034088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</a:rPr>
              <a:t>13</a:t>
            </a:r>
          </a:p>
        </p:txBody>
      </p:sp>
      <p:sp>
        <p:nvSpPr>
          <p:cNvPr id="5162" name="Text Box 40"/>
          <p:cNvSpPr txBox="1">
            <a:spLocks noChangeArrowheads="1"/>
          </p:cNvSpPr>
          <p:nvPr/>
        </p:nvSpPr>
        <p:spPr bwMode="auto">
          <a:xfrm>
            <a:off x="7862888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</a:rPr>
              <a:t>19</a:t>
            </a:r>
          </a:p>
        </p:txBody>
      </p:sp>
      <p:sp>
        <p:nvSpPr>
          <p:cNvPr id="5163" name="Text Box 41"/>
          <p:cNvSpPr txBox="1">
            <a:spLocks noChangeArrowheads="1"/>
          </p:cNvSpPr>
          <p:nvPr/>
        </p:nvSpPr>
        <p:spPr bwMode="auto">
          <a:xfrm>
            <a:off x="6596063" y="59578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</a:rPr>
              <a:t>15</a:t>
            </a:r>
          </a:p>
        </p:txBody>
      </p:sp>
      <p:sp>
        <p:nvSpPr>
          <p:cNvPr id="5164" name="Text Box 42"/>
          <p:cNvSpPr txBox="1">
            <a:spLocks noChangeArrowheads="1"/>
          </p:cNvSpPr>
          <p:nvPr/>
        </p:nvSpPr>
        <p:spPr bwMode="auto">
          <a:xfrm>
            <a:off x="7300913" y="59578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</a:rPr>
              <a:t>17</a:t>
            </a:r>
          </a:p>
        </p:txBody>
      </p:sp>
      <p:sp>
        <p:nvSpPr>
          <p:cNvPr id="5165" name="Text Box 43"/>
          <p:cNvSpPr txBox="1">
            <a:spLocks noChangeArrowheads="1"/>
          </p:cNvSpPr>
          <p:nvPr/>
        </p:nvSpPr>
        <p:spPr bwMode="auto">
          <a:xfrm>
            <a:off x="1752600" y="46958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166" name="Text Box 44"/>
          <p:cNvSpPr txBox="1">
            <a:spLocks noChangeArrowheads="1"/>
          </p:cNvSpPr>
          <p:nvPr/>
        </p:nvSpPr>
        <p:spPr bwMode="auto">
          <a:xfrm>
            <a:off x="2209800" y="46958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5167" name="Text Box 45"/>
          <p:cNvSpPr txBox="1">
            <a:spLocks noChangeArrowheads="1"/>
          </p:cNvSpPr>
          <p:nvPr/>
        </p:nvSpPr>
        <p:spPr bwMode="auto">
          <a:xfrm>
            <a:off x="2667000" y="46958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168" name="Text Box 46"/>
          <p:cNvSpPr txBox="1">
            <a:spLocks noChangeArrowheads="1"/>
          </p:cNvSpPr>
          <p:nvPr/>
        </p:nvSpPr>
        <p:spPr bwMode="auto">
          <a:xfrm>
            <a:off x="6477000" y="4695825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5169" name="Text Box 47"/>
          <p:cNvSpPr txBox="1">
            <a:spLocks noChangeArrowheads="1"/>
          </p:cNvSpPr>
          <p:nvPr/>
        </p:nvSpPr>
        <p:spPr bwMode="auto">
          <a:xfrm>
            <a:off x="7391400" y="4695825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</a:rPr>
              <a:t>18</a:t>
            </a:r>
          </a:p>
        </p:txBody>
      </p:sp>
      <p:sp>
        <p:nvSpPr>
          <p:cNvPr id="5170" name="Text Box 49"/>
          <p:cNvSpPr txBox="1">
            <a:spLocks noChangeArrowheads="1"/>
          </p:cNvSpPr>
          <p:nvPr/>
        </p:nvSpPr>
        <p:spPr bwMode="auto">
          <a:xfrm>
            <a:off x="3957638" y="40862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5171" name="Text Box 50"/>
          <p:cNvSpPr txBox="1">
            <a:spLocks noChangeArrowheads="1"/>
          </p:cNvSpPr>
          <p:nvPr/>
        </p:nvSpPr>
        <p:spPr bwMode="auto">
          <a:xfrm>
            <a:off x="4800600" y="4086225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5172" name="Text Box 51"/>
          <p:cNvSpPr txBox="1">
            <a:spLocks noChangeArrowheads="1"/>
          </p:cNvSpPr>
          <p:nvPr/>
        </p:nvSpPr>
        <p:spPr bwMode="auto">
          <a:xfrm>
            <a:off x="4343400" y="47434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5173" name="Text Box 52"/>
          <p:cNvSpPr txBox="1">
            <a:spLocks noChangeArrowheads="1"/>
          </p:cNvSpPr>
          <p:nvPr/>
        </p:nvSpPr>
        <p:spPr bwMode="auto">
          <a:xfrm>
            <a:off x="6934200" y="5324475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229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/>
      <p:bldP spid="5156" grpId="0"/>
      <p:bldP spid="5157" grpId="0"/>
      <p:bldP spid="5158" grpId="0"/>
      <p:bldP spid="5159" grpId="0"/>
      <p:bldP spid="5160" grpId="0"/>
      <p:bldP spid="5161" grpId="0"/>
      <p:bldP spid="5162" grpId="0"/>
      <p:bldP spid="5163" grpId="0"/>
      <p:bldP spid="5164" grpId="0"/>
      <p:bldP spid="5165" grpId="0"/>
      <p:bldP spid="5166" grpId="0"/>
      <p:bldP spid="5167" grpId="0"/>
      <p:bldP spid="5168" grpId="0"/>
      <p:bldP spid="5169" grpId="0"/>
      <p:bldP spid="5170" grpId="0"/>
      <p:bldP spid="5171" grpId="0"/>
      <p:bldP spid="5172" grpId="0"/>
      <p:bldP spid="51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Searching</a:t>
            </a:r>
          </a:p>
        </p:txBody>
      </p:sp>
      <p:sp>
        <p:nvSpPr>
          <p:cNvPr id="6149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Similar to search in a binary search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each internal node with children </a:t>
            </a:r>
            <a:r>
              <a:rPr lang="en-US" altLang="en-US" sz="2000" b="1" i="1">
                <a:latin typeface="Times New Roman" charset="0"/>
              </a:rPr>
              <a:t>v</a:t>
            </a:r>
            <a:r>
              <a:rPr lang="en-US" altLang="en-US" sz="2000" baseline="-25000">
                <a:latin typeface="Times New Roman" charset="0"/>
              </a:rPr>
              <a:t>1 </a:t>
            </a:r>
            <a:r>
              <a:rPr lang="en-US" altLang="en-US" sz="2000" b="1" i="1">
                <a:latin typeface="Times New Roman" charset="0"/>
              </a:rPr>
              <a:t>v</a:t>
            </a:r>
            <a:r>
              <a:rPr lang="en-US" altLang="en-US" sz="2000" baseline="-25000">
                <a:latin typeface="Times New Roman" charset="0"/>
              </a:rPr>
              <a:t>2</a:t>
            </a:r>
            <a:r>
              <a:rPr lang="en-US" altLang="en-US" sz="2000">
                <a:latin typeface="Times New Roman" charset="0"/>
              </a:rPr>
              <a:t> … </a:t>
            </a:r>
            <a:r>
              <a:rPr lang="en-US" altLang="en-US" sz="2000" b="1" i="1">
                <a:latin typeface="Times New Roman" charset="0"/>
              </a:rPr>
              <a:t>v</a:t>
            </a:r>
            <a:r>
              <a:rPr lang="en-US" altLang="en-US" sz="2000" b="1" i="1" baseline="-25000">
                <a:latin typeface="Times New Roman" charset="0"/>
              </a:rPr>
              <a:t>d</a:t>
            </a:r>
            <a:r>
              <a:rPr lang="en-US" altLang="en-US" sz="2000"/>
              <a:t> and keys </a:t>
            </a:r>
            <a:r>
              <a:rPr lang="en-US" altLang="en-US" sz="2000" b="1" i="1">
                <a:latin typeface="Times New Roman" charset="0"/>
              </a:rPr>
              <a:t>k</a:t>
            </a:r>
            <a:r>
              <a:rPr lang="en-US" altLang="en-US" sz="2000" baseline="-25000">
                <a:latin typeface="Times New Roman" charset="0"/>
              </a:rPr>
              <a:t>1 </a:t>
            </a:r>
            <a:r>
              <a:rPr lang="en-US" altLang="en-US" sz="2000" b="1" i="1">
                <a:latin typeface="Times New Roman" charset="0"/>
              </a:rPr>
              <a:t>k</a:t>
            </a:r>
            <a:r>
              <a:rPr lang="en-US" altLang="en-US" sz="2000" baseline="-25000">
                <a:latin typeface="Times New Roman" charset="0"/>
              </a:rPr>
              <a:t>2</a:t>
            </a:r>
            <a:r>
              <a:rPr lang="en-US" altLang="en-US" sz="2000">
                <a:latin typeface="Times New Roman" charset="0"/>
              </a:rPr>
              <a:t> … </a:t>
            </a:r>
            <a:r>
              <a:rPr lang="en-US" altLang="en-US" sz="2000" b="1" i="1">
                <a:latin typeface="Times New Roman" charset="0"/>
              </a:rPr>
              <a:t>k</a:t>
            </a:r>
            <a:r>
              <a:rPr lang="en-US" altLang="en-US" sz="2000" b="1" i="1" baseline="-25000">
                <a:latin typeface="Times New Roman" charset="0"/>
              </a:rPr>
              <a:t>d</a:t>
            </a:r>
            <a:r>
              <a:rPr lang="en-US" altLang="en-US" sz="2000" baseline="-25000">
                <a:latin typeface="Symbol" charset="2"/>
              </a:rPr>
              <a:t>-</a:t>
            </a:r>
            <a:r>
              <a:rPr lang="en-US" altLang="en-US" sz="2000" baseline="-25000">
                <a:latin typeface="Times New Roman" charset="0"/>
              </a:rPr>
              <a:t>1</a:t>
            </a: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>
                <a:latin typeface="Times New Roman" charset="0"/>
              </a:rPr>
              <a:t>k</a:t>
            </a:r>
            <a:r>
              <a:rPr lang="en-US" altLang="en-US" sz="1800"/>
              <a:t> </a:t>
            </a:r>
            <a:r>
              <a:rPr lang="en-US" altLang="en-US" sz="1800">
                <a:latin typeface="Symbol" charset="2"/>
              </a:rPr>
              <a:t>=</a:t>
            </a:r>
            <a:r>
              <a:rPr lang="en-US" altLang="en-US" sz="1800"/>
              <a:t> </a:t>
            </a:r>
            <a:r>
              <a:rPr lang="en-US" altLang="en-US" sz="1800" b="1" i="1">
                <a:latin typeface="Times New Roman" charset="0"/>
              </a:rPr>
              <a:t>k</a:t>
            </a:r>
            <a:r>
              <a:rPr lang="en-US" altLang="en-US" sz="1800" b="1" i="1" baseline="-25000">
                <a:latin typeface="Times New Roman" charset="0"/>
              </a:rPr>
              <a:t>i</a:t>
            </a:r>
            <a:r>
              <a:rPr lang="en-US" altLang="en-US" sz="1800">
                <a:latin typeface="Times New Roman" charset="0"/>
              </a:rPr>
              <a:t> (</a:t>
            </a:r>
            <a:r>
              <a:rPr lang="en-US" altLang="en-US" sz="1800" b="1" i="1">
                <a:latin typeface="Times New Roman" charset="0"/>
              </a:rPr>
              <a:t>i</a:t>
            </a:r>
            <a:r>
              <a:rPr lang="en-US" altLang="en-US" sz="1800">
                <a:latin typeface="Times New Roman" charset="0"/>
              </a:rPr>
              <a:t> = 1, …, </a:t>
            </a:r>
            <a:r>
              <a:rPr lang="en-US" altLang="en-US" sz="1800" b="1" i="1">
                <a:latin typeface="Times New Roman" charset="0"/>
              </a:rPr>
              <a:t>d</a:t>
            </a:r>
            <a:r>
              <a:rPr lang="en-US" altLang="en-US" sz="1800">
                <a:latin typeface="Symbol" charset="2"/>
              </a:rPr>
              <a:t> - </a:t>
            </a:r>
            <a:r>
              <a:rPr lang="en-US" altLang="en-US" sz="1800">
                <a:latin typeface="Times New Roman" charset="0"/>
              </a:rPr>
              <a:t>1)</a:t>
            </a:r>
            <a:r>
              <a:rPr lang="en-US" altLang="en-US" sz="1800"/>
              <a:t>: the search terminates successfully</a:t>
            </a:r>
            <a:endParaRPr lang="en-US" altLang="en-US" sz="1800" b="1" i="1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>
                <a:latin typeface="Times New Roman" charset="0"/>
              </a:rPr>
              <a:t>k</a:t>
            </a:r>
            <a:r>
              <a:rPr lang="en-US" altLang="en-US" sz="1800"/>
              <a:t> </a:t>
            </a:r>
            <a:r>
              <a:rPr lang="en-US" altLang="en-US" sz="1800">
                <a:latin typeface="Symbol" charset="2"/>
              </a:rPr>
              <a:t>&lt;</a:t>
            </a:r>
            <a:r>
              <a:rPr lang="en-US" altLang="en-US" sz="1800"/>
              <a:t> </a:t>
            </a:r>
            <a:r>
              <a:rPr lang="en-US" altLang="en-US" sz="1800" b="1" i="1">
                <a:latin typeface="Times New Roman" charset="0"/>
              </a:rPr>
              <a:t>k</a:t>
            </a:r>
            <a:r>
              <a:rPr lang="en-US" altLang="en-US" sz="1800" baseline="-25000">
                <a:latin typeface="Times New Roman" charset="0"/>
              </a:rPr>
              <a:t>1</a:t>
            </a:r>
            <a:r>
              <a:rPr lang="en-US" altLang="en-US" sz="1800"/>
              <a:t>: we continue the search in child </a:t>
            </a:r>
            <a:r>
              <a:rPr lang="en-US" altLang="en-US" sz="1800" b="1" i="1">
                <a:latin typeface="Times New Roman" charset="0"/>
              </a:rPr>
              <a:t>v</a:t>
            </a:r>
            <a:r>
              <a:rPr lang="en-US" altLang="en-US" sz="1800" baseline="-25000">
                <a:latin typeface="Times New Roman" charset="0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>
                <a:latin typeface="Times New Roman" charset="0"/>
              </a:rPr>
              <a:t>k</a:t>
            </a:r>
            <a:r>
              <a:rPr lang="en-US" altLang="en-US" sz="1800" b="1" i="1" baseline="-25000">
                <a:latin typeface="Times New Roman" charset="0"/>
              </a:rPr>
              <a:t>i</a:t>
            </a:r>
            <a:r>
              <a:rPr lang="en-US" altLang="en-US" sz="1800" baseline="-25000">
                <a:latin typeface="Symbol" charset="2"/>
              </a:rPr>
              <a:t>-</a:t>
            </a:r>
            <a:r>
              <a:rPr lang="en-US" altLang="en-US" sz="1800" baseline="-25000">
                <a:latin typeface="Times New Roman" charset="0"/>
              </a:rPr>
              <a:t>1 </a:t>
            </a:r>
            <a:r>
              <a:rPr lang="en-US" altLang="en-US" sz="1800">
                <a:latin typeface="Symbol" charset="2"/>
              </a:rPr>
              <a:t>&lt;</a:t>
            </a:r>
            <a:r>
              <a:rPr lang="en-US" altLang="en-US" sz="1800" baseline="-25000">
                <a:latin typeface="Times New Roman" charset="0"/>
              </a:rPr>
              <a:t>  </a:t>
            </a:r>
            <a:r>
              <a:rPr lang="en-US" altLang="en-US" sz="1800" b="1" i="1">
                <a:latin typeface="Times New Roman" charset="0"/>
              </a:rPr>
              <a:t>k</a:t>
            </a:r>
            <a:r>
              <a:rPr lang="en-US" altLang="en-US" sz="1800"/>
              <a:t> </a:t>
            </a:r>
            <a:r>
              <a:rPr lang="en-US" altLang="en-US" sz="1800">
                <a:latin typeface="Symbol" charset="2"/>
              </a:rPr>
              <a:t>&lt;</a:t>
            </a:r>
            <a:r>
              <a:rPr lang="en-US" altLang="en-US" sz="1800"/>
              <a:t> </a:t>
            </a:r>
            <a:r>
              <a:rPr lang="en-US" altLang="en-US" sz="1800" b="1" i="1">
                <a:latin typeface="Times New Roman" charset="0"/>
              </a:rPr>
              <a:t>k</a:t>
            </a:r>
            <a:r>
              <a:rPr lang="en-US" altLang="en-US" sz="1800" b="1" i="1" baseline="-25000">
                <a:latin typeface="Times New Roman" charset="0"/>
              </a:rPr>
              <a:t>i</a:t>
            </a:r>
            <a:r>
              <a:rPr lang="en-US" altLang="en-US" sz="1800">
                <a:latin typeface="Times New Roman" charset="0"/>
              </a:rPr>
              <a:t> (</a:t>
            </a:r>
            <a:r>
              <a:rPr lang="en-US" altLang="en-US" sz="1800" b="1" i="1">
                <a:latin typeface="Times New Roman" charset="0"/>
              </a:rPr>
              <a:t>i</a:t>
            </a:r>
            <a:r>
              <a:rPr lang="en-US" altLang="en-US" sz="1800">
                <a:latin typeface="Times New Roman" charset="0"/>
              </a:rPr>
              <a:t> = 2, …, </a:t>
            </a:r>
            <a:r>
              <a:rPr lang="en-US" altLang="en-US" sz="1800" b="1" i="1">
                <a:latin typeface="Times New Roman" charset="0"/>
              </a:rPr>
              <a:t>d</a:t>
            </a:r>
            <a:r>
              <a:rPr lang="en-US" altLang="en-US" sz="1800">
                <a:latin typeface="Symbol" charset="2"/>
              </a:rPr>
              <a:t> - </a:t>
            </a:r>
            <a:r>
              <a:rPr lang="en-US" altLang="en-US" sz="1800">
                <a:latin typeface="Times New Roman" charset="0"/>
              </a:rPr>
              <a:t>1)</a:t>
            </a:r>
            <a:r>
              <a:rPr lang="en-US" altLang="en-US" sz="1800"/>
              <a:t>: we continue the search in child </a:t>
            </a:r>
            <a:r>
              <a:rPr lang="en-US" altLang="en-US" sz="1800" b="1" i="1">
                <a:latin typeface="Times New Roman" charset="0"/>
              </a:rPr>
              <a:t>v</a:t>
            </a:r>
            <a:r>
              <a:rPr lang="en-US" altLang="en-US" sz="1800" b="1" i="1" baseline="-25000">
                <a:latin typeface="Times New Roman" charset="0"/>
              </a:rPr>
              <a:t>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>
                <a:latin typeface="Times New Roman" charset="0"/>
              </a:rPr>
              <a:t>k</a:t>
            </a:r>
            <a:r>
              <a:rPr lang="en-US" altLang="en-US" sz="1800"/>
              <a:t> </a:t>
            </a:r>
            <a:r>
              <a:rPr lang="en-US" altLang="en-US" sz="1800">
                <a:latin typeface="Symbol" charset="2"/>
              </a:rPr>
              <a:t>&gt; </a:t>
            </a:r>
            <a:r>
              <a:rPr lang="en-US" altLang="en-US" sz="1800" b="1" i="1">
                <a:latin typeface="Times New Roman" charset="0"/>
              </a:rPr>
              <a:t>k</a:t>
            </a:r>
            <a:r>
              <a:rPr lang="en-US" altLang="en-US" sz="1800" b="1" i="1" baseline="-25000">
                <a:latin typeface="Times New Roman" charset="0"/>
              </a:rPr>
              <a:t>d</a:t>
            </a:r>
            <a:r>
              <a:rPr lang="en-US" altLang="en-US" sz="1800" baseline="-25000">
                <a:latin typeface="Symbol" charset="2"/>
              </a:rPr>
              <a:t>-</a:t>
            </a:r>
            <a:r>
              <a:rPr lang="en-US" altLang="en-US" sz="1800" baseline="-25000">
                <a:latin typeface="Times New Roman" charset="0"/>
              </a:rPr>
              <a:t>1</a:t>
            </a:r>
            <a:r>
              <a:rPr lang="en-US" altLang="en-US" sz="1800"/>
              <a:t>: we continue the search in child </a:t>
            </a:r>
            <a:r>
              <a:rPr lang="en-US" altLang="en-US" sz="1800" b="1" i="1">
                <a:latin typeface="Times New Roman" charset="0"/>
              </a:rPr>
              <a:t>v</a:t>
            </a:r>
            <a:r>
              <a:rPr lang="en-US" altLang="en-US" sz="1800" b="1" i="1" baseline="-25000">
                <a:latin typeface="Times New Roman" charset="0"/>
              </a:rPr>
              <a:t>d</a:t>
            </a: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Reaching an external node terminates the search unsuccessfully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Example: search for 30</a:t>
            </a:r>
          </a:p>
        </p:txBody>
      </p:sp>
      <p:sp>
        <p:nvSpPr>
          <p:cNvPr id="6150" name="Oval 4"/>
          <p:cNvSpPr>
            <a:spLocks noChangeArrowheads="1"/>
          </p:cNvSpPr>
          <p:nvPr/>
        </p:nvSpPr>
        <p:spPr bwMode="auto">
          <a:xfrm>
            <a:off x="4114800" y="4267200"/>
            <a:ext cx="1524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11    24</a:t>
            </a:r>
          </a:p>
        </p:txBody>
      </p:sp>
      <p:sp>
        <p:nvSpPr>
          <p:cNvPr id="6151" name="Oval 5"/>
          <p:cNvSpPr>
            <a:spLocks noChangeArrowheads="1"/>
          </p:cNvSpPr>
          <p:nvPr/>
        </p:nvSpPr>
        <p:spPr bwMode="auto">
          <a:xfrm>
            <a:off x="1676400" y="4876800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2   6   8</a:t>
            </a:r>
            <a:endParaRPr lang="en-US" altLang="en-US" sz="2400"/>
          </a:p>
        </p:txBody>
      </p:sp>
      <p:sp>
        <p:nvSpPr>
          <p:cNvPr id="6152" name="Oval 6"/>
          <p:cNvSpPr>
            <a:spLocks noChangeArrowheads="1"/>
          </p:cNvSpPr>
          <p:nvPr/>
        </p:nvSpPr>
        <p:spPr bwMode="auto">
          <a:xfrm>
            <a:off x="4343400" y="48768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15</a:t>
            </a:r>
          </a:p>
        </p:txBody>
      </p:sp>
      <p:sp>
        <p:nvSpPr>
          <p:cNvPr id="6153" name="Oval 7"/>
          <p:cNvSpPr>
            <a:spLocks noChangeArrowheads="1"/>
          </p:cNvSpPr>
          <p:nvPr/>
        </p:nvSpPr>
        <p:spPr bwMode="auto">
          <a:xfrm>
            <a:off x="6972300" y="5486400"/>
            <a:ext cx="990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30</a:t>
            </a:r>
            <a:endParaRPr lang="en-US" altLang="en-US" sz="2400"/>
          </a:p>
        </p:txBody>
      </p:sp>
      <p:sp>
        <p:nvSpPr>
          <p:cNvPr id="6154" name="Oval 8"/>
          <p:cNvSpPr>
            <a:spLocks noChangeArrowheads="1"/>
          </p:cNvSpPr>
          <p:nvPr/>
        </p:nvSpPr>
        <p:spPr bwMode="auto">
          <a:xfrm>
            <a:off x="6629400" y="4876800"/>
            <a:ext cx="1676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27    32</a:t>
            </a:r>
            <a:endParaRPr lang="en-US" altLang="en-US" sz="2400"/>
          </a:p>
        </p:txBody>
      </p:sp>
      <p:sp>
        <p:nvSpPr>
          <p:cNvPr id="6155" name="Rectangle 9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6" name="Rectangle 10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7" name="Rectangle 11"/>
          <p:cNvSpPr>
            <a:spLocks noChangeArrowheads="1"/>
          </p:cNvSpPr>
          <p:nvPr/>
        </p:nvSpPr>
        <p:spPr bwMode="auto">
          <a:xfrm>
            <a:off x="43434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8" name="Rectangle 12"/>
          <p:cNvSpPr>
            <a:spLocks noChangeArrowheads="1"/>
          </p:cNvSpPr>
          <p:nvPr/>
        </p:nvSpPr>
        <p:spPr bwMode="auto">
          <a:xfrm>
            <a:off x="51054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9" name="Rectangle 13"/>
          <p:cNvSpPr>
            <a:spLocks noChangeArrowheads="1"/>
          </p:cNvSpPr>
          <p:nvPr/>
        </p:nvSpPr>
        <p:spPr bwMode="auto">
          <a:xfrm>
            <a:off x="16002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0" name="Rectangle 14"/>
          <p:cNvSpPr>
            <a:spLocks noChangeArrowheads="1"/>
          </p:cNvSpPr>
          <p:nvPr/>
        </p:nvSpPr>
        <p:spPr bwMode="auto">
          <a:xfrm>
            <a:off x="22098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1" name="Rectangle 15"/>
          <p:cNvSpPr>
            <a:spLocks noChangeArrowheads="1"/>
          </p:cNvSpPr>
          <p:nvPr/>
        </p:nvSpPr>
        <p:spPr bwMode="auto">
          <a:xfrm>
            <a:off x="28194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2" name="Rectangle 16"/>
          <p:cNvSpPr>
            <a:spLocks noChangeArrowheads="1"/>
          </p:cNvSpPr>
          <p:nvPr/>
        </p:nvSpPr>
        <p:spPr bwMode="auto">
          <a:xfrm>
            <a:off x="34290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6163" name="AutoShape 17"/>
          <p:cNvCxnSpPr>
            <a:cxnSpLocks noChangeShapeType="1"/>
            <a:stCxn id="6150" idx="3"/>
            <a:endCxn id="6151" idx="0"/>
          </p:cNvCxnSpPr>
          <p:nvPr/>
        </p:nvCxnSpPr>
        <p:spPr bwMode="auto">
          <a:xfrm flipH="1">
            <a:off x="2667000" y="4611688"/>
            <a:ext cx="1671638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18"/>
          <p:cNvCxnSpPr>
            <a:cxnSpLocks noChangeShapeType="1"/>
            <a:stCxn id="6150" idx="4"/>
            <a:endCxn id="6152" idx="0"/>
          </p:cNvCxnSpPr>
          <p:nvPr/>
        </p:nvCxnSpPr>
        <p:spPr bwMode="auto">
          <a:xfrm>
            <a:off x="4876800" y="4667250"/>
            <a:ext cx="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19"/>
          <p:cNvCxnSpPr>
            <a:cxnSpLocks noChangeShapeType="1"/>
            <a:stCxn id="6150" idx="5"/>
            <a:endCxn id="6154" idx="0"/>
          </p:cNvCxnSpPr>
          <p:nvPr/>
        </p:nvCxnSpPr>
        <p:spPr bwMode="auto">
          <a:xfrm>
            <a:off x="5414963" y="4611688"/>
            <a:ext cx="2052637" cy="2460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20"/>
          <p:cNvCxnSpPr>
            <a:cxnSpLocks noChangeShapeType="1"/>
            <a:stCxn id="6151" idx="3"/>
            <a:endCxn id="6159" idx="0"/>
          </p:cNvCxnSpPr>
          <p:nvPr/>
        </p:nvCxnSpPr>
        <p:spPr bwMode="auto">
          <a:xfrm flipH="1">
            <a:off x="1752600" y="5211763"/>
            <a:ext cx="2143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21"/>
          <p:cNvCxnSpPr>
            <a:cxnSpLocks noChangeShapeType="1"/>
            <a:stCxn id="6151" idx="5"/>
            <a:endCxn id="6162" idx="0"/>
          </p:cNvCxnSpPr>
          <p:nvPr/>
        </p:nvCxnSpPr>
        <p:spPr bwMode="auto">
          <a:xfrm>
            <a:off x="3367088" y="5211763"/>
            <a:ext cx="2143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8" name="Line 22"/>
          <p:cNvSpPr>
            <a:spLocks noChangeShapeType="1"/>
          </p:cNvSpPr>
          <p:nvPr/>
        </p:nvSpPr>
        <p:spPr bwMode="auto">
          <a:xfrm flipV="1">
            <a:off x="2362200" y="52578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Line 23"/>
          <p:cNvSpPr>
            <a:spLocks noChangeShapeType="1"/>
          </p:cNvSpPr>
          <p:nvPr/>
        </p:nvSpPr>
        <p:spPr bwMode="auto">
          <a:xfrm flipH="1" flipV="1">
            <a:off x="2895600" y="52578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Rectangle 24"/>
          <p:cNvSpPr>
            <a:spLocks noChangeArrowheads="1"/>
          </p:cNvSpPr>
          <p:nvPr/>
        </p:nvSpPr>
        <p:spPr bwMode="auto">
          <a:xfrm>
            <a:off x="6972300" y="60960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1" name="Rectangle 25"/>
          <p:cNvSpPr>
            <a:spLocks noChangeArrowheads="1"/>
          </p:cNvSpPr>
          <p:nvPr/>
        </p:nvSpPr>
        <p:spPr bwMode="auto">
          <a:xfrm>
            <a:off x="7658100" y="60960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6172" name="AutoShape 26"/>
          <p:cNvCxnSpPr>
            <a:cxnSpLocks noChangeShapeType="1"/>
            <a:stCxn id="6153" idx="0"/>
            <a:endCxn id="6154" idx="4"/>
          </p:cNvCxnSpPr>
          <p:nvPr/>
        </p:nvCxnSpPr>
        <p:spPr bwMode="auto">
          <a:xfrm flipV="1">
            <a:off x="7467600" y="5276850"/>
            <a:ext cx="0" cy="190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AutoShape 27"/>
          <p:cNvCxnSpPr>
            <a:cxnSpLocks noChangeShapeType="1"/>
            <a:stCxn id="6155" idx="0"/>
            <a:endCxn id="6154" idx="3"/>
          </p:cNvCxnSpPr>
          <p:nvPr/>
        </p:nvCxnSpPr>
        <p:spPr bwMode="auto">
          <a:xfrm flipV="1">
            <a:off x="6553200" y="5221288"/>
            <a:ext cx="322263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28"/>
          <p:cNvCxnSpPr>
            <a:cxnSpLocks noChangeShapeType="1"/>
            <a:stCxn id="6156" idx="0"/>
            <a:endCxn id="6154" idx="5"/>
          </p:cNvCxnSpPr>
          <p:nvPr/>
        </p:nvCxnSpPr>
        <p:spPr bwMode="auto">
          <a:xfrm flipH="1" flipV="1">
            <a:off x="8059738" y="5221288"/>
            <a:ext cx="322262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5" name="Line 29"/>
          <p:cNvSpPr>
            <a:spLocks noChangeShapeType="1"/>
          </p:cNvSpPr>
          <p:nvPr/>
        </p:nvSpPr>
        <p:spPr bwMode="auto">
          <a:xfrm flipH="1" flipV="1">
            <a:off x="5105400" y="52578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Line 30"/>
          <p:cNvSpPr>
            <a:spLocks noChangeShapeType="1"/>
          </p:cNvSpPr>
          <p:nvPr/>
        </p:nvSpPr>
        <p:spPr bwMode="auto">
          <a:xfrm flipV="1">
            <a:off x="4495800" y="52578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Line 31"/>
          <p:cNvSpPr>
            <a:spLocks noChangeShapeType="1"/>
          </p:cNvSpPr>
          <p:nvPr/>
        </p:nvSpPr>
        <p:spPr bwMode="auto">
          <a:xfrm flipV="1">
            <a:off x="7124700" y="58674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Line 32"/>
          <p:cNvSpPr>
            <a:spLocks noChangeShapeType="1"/>
          </p:cNvSpPr>
          <p:nvPr/>
        </p:nvSpPr>
        <p:spPr bwMode="auto">
          <a:xfrm flipH="1" flipV="1">
            <a:off x="7658100" y="58674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428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(2,4) Trees</a:t>
            </a:r>
          </a:p>
        </p:txBody>
      </p:sp>
      <p:sp>
        <p:nvSpPr>
          <p:cNvPr id="7173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(2,4) tree (also called 2-4 tree or 2-3-4 tree) is a multi-way search with the following properties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2"/>
                </a:solidFill>
              </a:rPr>
              <a:t>Node-Size Property</a:t>
            </a:r>
            <a:r>
              <a:rPr lang="en-US" altLang="en-US" sz="1800" dirty="0"/>
              <a:t>: every internal node has at most four children (i.e., three keys)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2"/>
                </a:solidFill>
              </a:rPr>
              <a:t>Depth Property</a:t>
            </a:r>
            <a:r>
              <a:rPr lang="en-US" altLang="en-US" sz="1800" dirty="0"/>
              <a:t>: all the external nodes have the same depth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Depending on the </a:t>
            </a:r>
            <a:r>
              <a:rPr lang="en-US" altLang="en-US" sz="2000" dirty="0">
                <a:solidFill>
                  <a:srgbClr val="FF0000"/>
                </a:solidFill>
              </a:rPr>
              <a:t>number of children</a:t>
            </a:r>
            <a:r>
              <a:rPr lang="en-US" altLang="en-US" sz="2000" dirty="0"/>
              <a:t>, an internal node of a (2,4) tree is called a 2-node, 3-node or 4-node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(Question)</a:t>
            </a:r>
            <a:r>
              <a:rPr lang="en-US" altLang="en-US" sz="2000" dirty="0"/>
              <a:t> Why not like the ”height-balancing property” of AVL trees?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7174" name="Oval 33"/>
          <p:cNvSpPr>
            <a:spLocks noChangeArrowheads="1"/>
          </p:cNvSpPr>
          <p:nvPr/>
        </p:nvSpPr>
        <p:spPr bwMode="auto">
          <a:xfrm>
            <a:off x="3533775" y="3200400"/>
            <a:ext cx="2438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10   15   24</a:t>
            </a:r>
          </a:p>
        </p:txBody>
      </p:sp>
      <p:sp>
        <p:nvSpPr>
          <p:cNvPr id="7175" name="Oval 34"/>
          <p:cNvSpPr>
            <a:spLocks noChangeArrowheads="1"/>
          </p:cNvSpPr>
          <p:nvPr/>
        </p:nvSpPr>
        <p:spPr bwMode="auto">
          <a:xfrm>
            <a:off x="1143000" y="4114800"/>
            <a:ext cx="1600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2   8</a:t>
            </a:r>
            <a:endParaRPr lang="en-US" altLang="en-US" sz="2400"/>
          </a:p>
        </p:txBody>
      </p:sp>
      <p:sp>
        <p:nvSpPr>
          <p:cNvPr id="7176" name="Oval 35"/>
          <p:cNvSpPr>
            <a:spLocks noChangeArrowheads="1"/>
          </p:cNvSpPr>
          <p:nvPr/>
        </p:nvSpPr>
        <p:spPr bwMode="auto">
          <a:xfrm>
            <a:off x="3505200" y="41148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177" name="Oval 37"/>
          <p:cNvSpPr>
            <a:spLocks noChangeArrowheads="1"/>
          </p:cNvSpPr>
          <p:nvPr/>
        </p:nvSpPr>
        <p:spPr bwMode="auto">
          <a:xfrm>
            <a:off x="6705600" y="4114800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27    32</a:t>
            </a:r>
            <a:endParaRPr lang="en-US" altLang="en-US" sz="2400"/>
          </a:p>
        </p:txBody>
      </p:sp>
      <p:sp>
        <p:nvSpPr>
          <p:cNvPr id="7178" name="Rectangle 38"/>
          <p:cNvSpPr>
            <a:spLocks noChangeAspect="1" noChangeArrowheads="1"/>
          </p:cNvSpPr>
          <p:nvPr/>
        </p:nvSpPr>
        <p:spPr bwMode="auto">
          <a:xfrm>
            <a:off x="6656388" y="4800600"/>
            <a:ext cx="201612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9" name="Rectangle 39"/>
          <p:cNvSpPr>
            <a:spLocks noChangeAspect="1" noChangeArrowheads="1"/>
          </p:cNvSpPr>
          <p:nvPr/>
        </p:nvSpPr>
        <p:spPr bwMode="auto">
          <a:xfrm>
            <a:off x="8229600" y="4800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0" name="Rectangle 40"/>
          <p:cNvSpPr>
            <a:spLocks noChangeAspect="1" noChangeArrowheads="1"/>
          </p:cNvSpPr>
          <p:nvPr/>
        </p:nvSpPr>
        <p:spPr bwMode="auto">
          <a:xfrm>
            <a:off x="3505200" y="4800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1" name="Rectangle 41"/>
          <p:cNvSpPr>
            <a:spLocks noChangeAspect="1" noChangeArrowheads="1"/>
          </p:cNvSpPr>
          <p:nvPr/>
        </p:nvSpPr>
        <p:spPr bwMode="auto">
          <a:xfrm>
            <a:off x="4267200" y="4800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2" name="Rectangle 42"/>
          <p:cNvSpPr>
            <a:spLocks noChangeAspect="1" noChangeArrowheads="1"/>
          </p:cNvSpPr>
          <p:nvPr/>
        </p:nvSpPr>
        <p:spPr bwMode="auto">
          <a:xfrm>
            <a:off x="1017588" y="4800600"/>
            <a:ext cx="201612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3" name="Rectangle 43"/>
          <p:cNvSpPr>
            <a:spLocks noChangeAspect="1" noChangeArrowheads="1"/>
          </p:cNvSpPr>
          <p:nvPr/>
        </p:nvSpPr>
        <p:spPr bwMode="auto">
          <a:xfrm>
            <a:off x="1838325" y="4800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4" name="Rectangle 45"/>
          <p:cNvSpPr>
            <a:spLocks noChangeAspect="1" noChangeArrowheads="1"/>
          </p:cNvSpPr>
          <p:nvPr/>
        </p:nvSpPr>
        <p:spPr bwMode="auto">
          <a:xfrm>
            <a:off x="2667000" y="4800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7185" name="AutoShape 46"/>
          <p:cNvCxnSpPr>
            <a:cxnSpLocks noChangeShapeType="1"/>
            <a:stCxn id="7174" idx="3"/>
            <a:endCxn id="7175" idx="0"/>
          </p:cNvCxnSpPr>
          <p:nvPr/>
        </p:nvCxnSpPr>
        <p:spPr bwMode="auto">
          <a:xfrm flipH="1">
            <a:off x="1943100" y="3535363"/>
            <a:ext cx="1947863" cy="569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47"/>
          <p:cNvCxnSpPr>
            <a:cxnSpLocks noChangeShapeType="1"/>
            <a:endCxn id="7176" idx="0"/>
          </p:cNvCxnSpPr>
          <p:nvPr/>
        </p:nvCxnSpPr>
        <p:spPr bwMode="auto">
          <a:xfrm flipH="1">
            <a:off x="4038600" y="3562350"/>
            <a:ext cx="447675" cy="542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48"/>
          <p:cNvCxnSpPr>
            <a:cxnSpLocks noChangeShapeType="1"/>
            <a:stCxn id="7174" idx="5"/>
            <a:endCxn id="7177" idx="0"/>
          </p:cNvCxnSpPr>
          <p:nvPr/>
        </p:nvCxnSpPr>
        <p:spPr bwMode="auto">
          <a:xfrm>
            <a:off x="5614988" y="3535363"/>
            <a:ext cx="1928812" cy="569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49"/>
          <p:cNvCxnSpPr>
            <a:cxnSpLocks noChangeShapeType="1"/>
            <a:stCxn id="7175" idx="3"/>
            <a:endCxn id="7182" idx="0"/>
          </p:cNvCxnSpPr>
          <p:nvPr/>
        </p:nvCxnSpPr>
        <p:spPr bwMode="auto">
          <a:xfrm flipH="1">
            <a:off x="1119188" y="4449763"/>
            <a:ext cx="258762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AutoShape 50"/>
          <p:cNvCxnSpPr>
            <a:cxnSpLocks noChangeShapeType="1"/>
            <a:stCxn id="7175" idx="5"/>
            <a:endCxn id="7184" idx="0"/>
          </p:cNvCxnSpPr>
          <p:nvPr/>
        </p:nvCxnSpPr>
        <p:spPr bwMode="auto">
          <a:xfrm>
            <a:off x="2508250" y="4449763"/>
            <a:ext cx="2603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0" name="Rectangle 54"/>
          <p:cNvSpPr>
            <a:spLocks noChangeAspect="1" noChangeArrowheads="1"/>
          </p:cNvSpPr>
          <p:nvPr/>
        </p:nvSpPr>
        <p:spPr bwMode="auto">
          <a:xfrm>
            <a:off x="7456488" y="4800600"/>
            <a:ext cx="201612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7191" name="AutoShape 55"/>
          <p:cNvCxnSpPr>
            <a:cxnSpLocks noChangeShapeType="1"/>
            <a:stCxn id="7190" idx="0"/>
            <a:endCxn id="7177" idx="4"/>
          </p:cNvCxnSpPr>
          <p:nvPr/>
        </p:nvCxnSpPr>
        <p:spPr bwMode="auto">
          <a:xfrm flipH="1" flipV="1">
            <a:off x="7543800" y="4505325"/>
            <a:ext cx="14288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56"/>
          <p:cNvCxnSpPr>
            <a:cxnSpLocks noChangeShapeType="1"/>
            <a:stCxn id="7178" idx="0"/>
            <a:endCxn id="7177" idx="3"/>
          </p:cNvCxnSpPr>
          <p:nvPr/>
        </p:nvCxnSpPr>
        <p:spPr bwMode="auto">
          <a:xfrm flipV="1">
            <a:off x="6757988" y="4449763"/>
            <a:ext cx="193675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AutoShape 57"/>
          <p:cNvCxnSpPr>
            <a:cxnSpLocks noChangeShapeType="1"/>
            <a:stCxn id="7179" idx="0"/>
            <a:endCxn id="7177" idx="5"/>
          </p:cNvCxnSpPr>
          <p:nvPr/>
        </p:nvCxnSpPr>
        <p:spPr bwMode="auto">
          <a:xfrm flipH="1" flipV="1">
            <a:off x="8135938" y="4449763"/>
            <a:ext cx="195262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62"/>
          <p:cNvCxnSpPr>
            <a:cxnSpLocks noChangeShapeType="1"/>
            <a:stCxn id="7183" idx="0"/>
            <a:endCxn id="7175" idx="4"/>
          </p:cNvCxnSpPr>
          <p:nvPr/>
        </p:nvCxnSpPr>
        <p:spPr bwMode="auto">
          <a:xfrm flipV="1">
            <a:off x="1939925" y="4505325"/>
            <a:ext cx="3175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5" name="Oval 63"/>
          <p:cNvSpPr>
            <a:spLocks noChangeArrowheads="1"/>
          </p:cNvSpPr>
          <p:nvPr/>
        </p:nvSpPr>
        <p:spPr bwMode="auto">
          <a:xfrm>
            <a:off x="4953000" y="41148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18</a:t>
            </a:r>
          </a:p>
        </p:txBody>
      </p:sp>
      <p:sp>
        <p:nvSpPr>
          <p:cNvPr id="7196" name="Rectangle 64"/>
          <p:cNvSpPr>
            <a:spLocks noChangeAspect="1" noChangeArrowheads="1"/>
          </p:cNvSpPr>
          <p:nvPr/>
        </p:nvSpPr>
        <p:spPr bwMode="auto">
          <a:xfrm>
            <a:off x="4953000" y="4800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7" name="Rectangle 65"/>
          <p:cNvSpPr>
            <a:spLocks noChangeAspect="1" noChangeArrowheads="1"/>
          </p:cNvSpPr>
          <p:nvPr/>
        </p:nvSpPr>
        <p:spPr bwMode="auto">
          <a:xfrm>
            <a:off x="5791200" y="4800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7198" name="AutoShape 68"/>
          <p:cNvCxnSpPr>
            <a:cxnSpLocks noChangeShapeType="1"/>
            <a:endCxn id="7195" idx="0"/>
          </p:cNvCxnSpPr>
          <p:nvPr/>
        </p:nvCxnSpPr>
        <p:spPr bwMode="auto">
          <a:xfrm>
            <a:off x="5038725" y="3581400"/>
            <a:ext cx="447675" cy="523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9" name="AutoShape 69"/>
          <p:cNvCxnSpPr>
            <a:cxnSpLocks noChangeShapeType="1"/>
            <a:stCxn id="7180" idx="0"/>
          </p:cNvCxnSpPr>
          <p:nvPr/>
        </p:nvCxnSpPr>
        <p:spPr bwMode="auto">
          <a:xfrm flipV="1">
            <a:off x="3606800" y="4487863"/>
            <a:ext cx="255588" cy="303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0" name="AutoShape 70"/>
          <p:cNvCxnSpPr>
            <a:cxnSpLocks noChangeShapeType="1"/>
            <a:stCxn id="7196" idx="0"/>
          </p:cNvCxnSpPr>
          <p:nvPr/>
        </p:nvCxnSpPr>
        <p:spPr bwMode="auto">
          <a:xfrm flipV="1">
            <a:off x="5054600" y="4495800"/>
            <a:ext cx="268288" cy="295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1" name="AutoShape 71"/>
          <p:cNvCxnSpPr>
            <a:cxnSpLocks noChangeShapeType="1"/>
            <a:stCxn id="7197" idx="0"/>
          </p:cNvCxnSpPr>
          <p:nvPr/>
        </p:nvCxnSpPr>
        <p:spPr bwMode="auto">
          <a:xfrm flipH="1" flipV="1">
            <a:off x="5691188" y="4476750"/>
            <a:ext cx="201612" cy="314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2" name="AutoShape 72"/>
          <p:cNvCxnSpPr>
            <a:cxnSpLocks noChangeShapeType="1"/>
            <a:stCxn id="7181" idx="0"/>
          </p:cNvCxnSpPr>
          <p:nvPr/>
        </p:nvCxnSpPr>
        <p:spPr bwMode="auto">
          <a:xfrm flipH="1" flipV="1">
            <a:off x="4187825" y="4495800"/>
            <a:ext cx="180975" cy="295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040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Height of a (2,4) Tree</a:t>
            </a:r>
          </a:p>
        </p:txBody>
      </p:sp>
      <p:sp>
        <p:nvSpPr>
          <p:cNvPr id="8197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Theorem:</a:t>
            </a:r>
            <a:r>
              <a:rPr lang="en-US" altLang="en-US" sz="2000" dirty="0"/>
              <a:t> A (2,4) tree storing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 </a:t>
            </a:r>
            <a:r>
              <a:rPr lang="en-US" altLang="en-US" sz="2000" dirty="0"/>
              <a:t>items has height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(log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Proof: Obvious </a:t>
            </a:r>
            <a:r>
              <a:rPr lang="en-US" altLang="en-US" sz="2000" dirty="0">
                <a:sym typeface="Wingdings"/>
              </a:rPr>
              <a:t></a:t>
            </a:r>
            <a:r>
              <a:rPr lang="en-US" altLang="en-US" sz="2000" dirty="0"/>
              <a:t>	</a:t>
            </a:r>
          </a:p>
        </p:txBody>
      </p:sp>
      <p:sp>
        <p:nvSpPr>
          <p:cNvPr id="8198" name="Line 7"/>
          <p:cNvSpPr>
            <a:spLocks noChangeShapeType="1"/>
          </p:cNvSpPr>
          <p:nvPr/>
        </p:nvSpPr>
        <p:spPr bwMode="auto">
          <a:xfrm flipH="1">
            <a:off x="2165350" y="5102225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 flipH="1">
            <a:off x="2165350" y="46466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 flipH="1">
            <a:off x="2165350" y="41894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 flipH="1">
            <a:off x="2165350" y="373380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11"/>
          <p:cNvSpPr>
            <a:spLocks noChangeArrowheads="1"/>
          </p:cNvSpPr>
          <p:nvPr/>
        </p:nvSpPr>
        <p:spPr bwMode="auto">
          <a:xfrm>
            <a:off x="5414963" y="353060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>
              <a:latin typeface="Times New Roman" charset="0"/>
              <a:sym typeface="Symbol" charset="2"/>
            </a:endParaRPr>
          </a:p>
        </p:txBody>
      </p:sp>
      <p:grpSp>
        <p:nvGrpSpPr>
          <p:cNvPr id="8203" name="Group 12"/>
          <p:cNvGrpSpPr>
            <a:grpSpLocks/>
          </p:cNvGrpSpPr>
          <p:nvPr/>
        </p:nvGrpSpPr>
        <p:grpSpPr bwMode="auto">
          <a:xfrm>
            <a:off x="4238625" y="4003675"/>
            <a:ext cx="2743200" cy="338138"/>
            <a:chOff x="2139" y="2808"/>
            <a:chExt cx="1950" cy="240"/>
          </a:xfrm>
        </p:grpSpPr>
        <p:sp>
          <p:nvSpPr>
            <p:cNvPr id="8241" name="Oval 13"/>
            <p:cNvSpPr>
              <a:spLocks noChangeArrowheads="1"/>
            </p:cNvSpPr>
            <p:nvPr/>
          </p:nvSpPr>
          <p:spPr bwMode="auto">
            <a:xfrm>
              <a:off x="384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>
                <a:latin typeface="Times New Roman" charset="0"/>
                <a:sym typeface="Symbol" charset="2"/>
              </a:endParaRPr>
            </a:p>
          </p:txBody>
        </p:sp>
        <p:sp>
          <p:nvSpPr>
            <p:cNvPr id="8242" name="Oval 14"/>
            <p:cNvSpPr>
              <a:spLocks noChangeArrowheads="1"/>
            </p:cNvSpPr>
            <p:nvPr/>
          </p:nvSpPr>
          <p:spPr bwMode="auto">
            <a:xfrm>
              <a:off x="213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>
                <a:latin typeface="Times New Roman" charset="0"/>
                <a:sym typeface="Symbol" charset="2"/>
              </a:endParaRPr>
            </a:p>
          </p:txBody>
        </p:sp>
      </p:grpSp>
      <p:cxnSp>
        <p:nvCxnSpPr>
          <p:cNvPr id="8204" name="AutoShape 15"/>
          <p:cNvCxnSpPr>
            <a:cxnSpLocks noChangeShapeType="1"/>
            <a:stCxn id="8202" idx="3"/>
            <a:endCxn id="8242" idx="7"/>
          </p:cNvCxnSpPr>
          <p:nvPr/>
        </p:nvCxnSpPr>
        <p:spPr bwMode="auto">
          <a:xfrm flipH="1">
            <a:off x="4527550" y="3829050"/>
            <a:ext cx="936625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16"/>
          <p:cNvCxnSpPr>
            <a:cxnSpLocks noChangeShapeType="1"/>
            <a:stCxn id="8241" idx="1"/>
            <a:endCxn id="8202" idx="5"/>
          </p:cNvCxnSpPr>
          <p:nvPr/>
        </p:nvCxnSpPr>
        <p:spPr bwMode="auto">
          <a:xfrm flipH="1" flipV="1">
            <a:off x="5703888" y="3829050"/>
            <a:ext cx="98901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6" name="AutoShape 17"/>
          <p:cNvCxnSpPr>
            <a:cxnSpLocks noChangeShapeType="1"/>
            <a:stCxn id="8240" idx="1"/>
            <a:endCxn id="8241" idx="5"/>
          </p:cNvCxnSpPr>
          <p:nvPr/>
        </p:nvCxnSpPr>
        <p:spPr bwMode="auto">
          <a:xfrm flipH="1" flipV="1">
            <a:off x="6932613" y="4302125"/>
            <a:ext cx="36036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8"/>
          <p:cNvCxnSpPr>
            <a:cxnSpLocks noChangeShapeType="1"/>
            <a:stCxn id="8239" idx="7"/>
            <a:endCxn id="8241" idx="3"/>
          </p:cNvCxnSpPr>
          <p:nvPr/>
        </p:nvCxnSpPr>
        <p:spPr bwMode="auto">
          <a:xfrm flipV="1">
            <a:off x="6330950" y="4302125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9"/>
          <p:cNvCxnSpPr>
            <a:cxnSpLocks noChangeShapeType="1"/>
            <a:stCxn id="8220" idx="0"/>
            <a:endCxn id="8237" idx="5"/>
          </p:cNvCxnSpPr>
          <p:nvPr/>
        </p:nvCxnSpPr>
        <p:spPr bwMode="auto">
          <a:xfrm flipH="1" flipV="1">
            <a:off x="5127625" y="4775200"/>
            <a:ext cx="182563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20"/>
          <p:cNvCxnSpPr>
            <a:cxnSpLocks noChangeShapeType="1"/>
            <a:stCxn id="8219" idx="0"/>
            <a:endCxn id="8237" idx="3"/>
          </p:cNvCxnSpPr>
          <p:nvPr/>
        </p:nvCxnSpPr>
        <p:spPr bwMode="auto">
          <a:xfrm flipV="1">
            <a:off x="4706938" y="4775200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21"/>
          <p:cNvCxnSpPr>
            <a:cxnSpLocks noChangeShapeType="1"/>
            <a:stCxn id="8238" idx="7"/>
            <a:endCxn id="8242" idx="3"/>
          </p:cNvCxnSpPr>
          <p:nvPr/>
        </p:nvCxnSpPr>
        <p:spPr bwMode="auto">
          <a:xfrm flipV="1">
            <a:off x="3925888" y="4302125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22"/>
          <p:cNvCxnSpPr>
            <a:cxnSpLocks noChangeShapeType="1"/>
            <a:stCxn id="8237" idx="1"/>
            <a:endCxn id="8242" idx="5"/>
          </p:cNvCxnSpPr>
          <p:nvPr/>
        </p:nvCxnSpPr>
        <p:spPr bwMode="auto">
          <a:xfrm flipH="1" flipV="1">
            <a:off x="4527550" y="4302125"/>
            <a:ext cx="360363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23"/>
          <p:cNvCxnSpPr>
            <a:cxnSpLocks noChangeShapeType="1"/>
            <a:stCxn id="8221" idx="0"/>
            <a:endCxn id="8238" idx="5"/>
          </p:cNvCxnSpPr>
          <p:nvPr/>
        </p:nvCxnSpPr>
        <p:spPr bwMode="auto">
          <a:xfrm flipH="1" flipV="1">
            <a:off x="3925888" y="4775200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24"/>
          <p:cNvCxnSpPr>
            <a:cxnSpLocks noChangeShapeType="1"/>
            <a:stCxn id="8236" idx="0"/>
            <a:endCxn id="8238" idx="3"/>
          </p:cNvCxnSpPr>
          <p:nvPr/>
        </p:nvCxnSpPr>
        <p:spPr bwMode="auto">
          <a:xfrm flipV="1">
            <a:off x="3475038" y="4775200"/>
            <a:ext cx="211137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25"/>
          <p:cNvCxnSpPr>
            <a:cxnSpLocks noChangeShapeType="1"/>
            <a:stCxn id="8223" idx="0"/>
            <a:endCxn id="8239" idx="5"/>
          </p:cNvCxnSpPr>
          <p:nvPr/>
        </p:nvCxnSpPr>
        <p:spPr bwMode="auto">
          <a:xfrm flipH="1" flipV="1">
            <a:off x="6330950" y="4775200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26"/>
          <p:cNvCxnSpPr>
            <a:cxnSpLocks noChangeShapeType="1"/>
            <a:stCxn id="8222" idx="0"/>
            <a:endCxn id="8239" idx="3"/>
          </p:cNvCxnSpPr>
          <p:nvPr/>
        </p:nvCxnSpPr>
        <p:spPr bwMode="auto">
          <a:xfrm flipV="1">
            <a:off x="5910263" y="4775200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216" name="Group 27"/>
          <p:cNvGrpSpPr>
            <a:grpSpLocks/>
          </p:cNvGrpSpPr>
          <p:nvPr/>
        </p:nvGrpSpPr>
        <p:grpSpPr bwMode="auto">
          <a:xfrm>
            <a:off x="3636963" y="4476750"/>
            <a:ext cx="3944937" cy="338138"/>
            <a:chOff x="1711" y="3144"/>
            <a:chExt cx="2805" cy="240"/>
          </a:xfrm>
        </p:grpSpPr>
        <p:sp>
          <p:nvSpPr>
            <p:cNvPr id="8237" name="Oval 28"/>
            <p:cNvSpPr>
              <a:spLocks noChangeArrowheads="1"/>
            </p:cNvSpPr>
            <p:nvPr/>
          </p:nvSpPr>
          <p:spPr bwMode="auto">
            <a:xfrm>
              <a:off x="256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>
                <a:latin typeface="Times New Roman" charset="0"/>
                <a:sym typeface="Symbol" charset="2"/>
              </a:endParaRPr>
            </a:p>
          </p:txBody>
        </p:sp>
        <p:sp>
          <p:nvSpPr>
            <p:cNvPr id="8238" name="Oval 29"/>
            <p:cNvSpPr>
              <a:spLocks noChangeArrowheads="1"/>
            </p:cNvSpPr>
            <p:nvPr/>
          </p:nvSpPr>
          <p:spPr bwMode="auto">
            <a:xfrm>
              <a:off x="171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>
                <a:latin typeface="Times New Roman" charset="0"/>
                <a:sym typeface="Symbol" charset="2"/>
              </a:endParaRPr>
            </a:p>
          </p:txBody>
        </p:sp>
        <p:sp>
          <p:nvSpPr>
            <p:cNvPr id="8239" name="Oval 30"/>
            <p:cNvSpPr>
              <a:spLocks noChangeArrowheads="1"/>
            </p:cNvSpPr>
            <p:nvPr/>
          </p:nvSpPr>
          <p:spPr bwMode="auto">
            <a:xfrm>
              <a:off x="342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>
                <a:latin typeface="Times New Roman" charset="0"/>
                <a:sym typeface="Symbol" charset="2"/>
              </a:endParaRPr>
            </a:p>
          </p:txBody>
        </p:sp>
        <p:sp>
          <p:nvSpPr>
            <p:cNvPr id="8240" name="Oval 31"/>
            <p:cNvSpPr>
              <a:spLocks noChangeArrowheads="1"/>
            </p:cNvSpPr>
            <p:nvPr/>
          </p:nvSpPr>
          <p:spPr bwMode="auto">
            <a:xfrm>
              <a:off x="427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>
                <a:latin typeface="Times New Roman" charset="0"/>
                <a:sym typeface="Symbol" charset="2"/>
              </a:endParaRPr>
            </a:p>
          </p:txBody>
        </p:sp>
      </p:grpSp>
      <p:cxnSp>
        <p:nvCxnSpPr>
          <p:cNvPr id="8217" name="AutoShape 32"/>
          <p:cNvCxnSpPr>
            <a:cxnSpLocks noChangeShapeType="1"/>
            <a:stCxn id="8225" idx="0"/>
            <a:endCxn id="8240" idx="5"/>
          </p:cNvCxnSpPr>
          <p:nvPr/>
        </p:nvCxnSpPr>
        <p:spPr bwMode="auto">
          <a:xfrm flipH="1" flipV="1">
            <a:off x="7532688" y="4775200"/>
            <a:ext cx="182562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AutoShape 33"/>
          <p:cNvCxnSpPr>
            <a:cxnSpLocks noChangeShapeType="1"/>
            <a:stCxn id="8224" idx="0"/>
            <a:endCxn id="8240" idx="3"/>
          </p:cNvCxnSpPr>
          <p:nvPr/>
        </p:nvCxnSpPr>
        <p:spPr bwMode="auto">
          <a:xfrm flipV="1">
            <a:off x="7112000" y="4775200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9" name="Rectangle 35"/>
          <p:cNvSpPr>
            <a:spLocks noChangeAspect="1" noChangeArrowheads="1"/>
          </p:cNvSpPr>
          <p:nvPr/>
        </p:nvSpPr>
        <p:spPr bwMode="auto">
          <a:xfrm>
            <a:off x="4584700" y="4997450"/>
            <a:ext cx="244475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8220" name="Rectangle 36"/>
          <p:cNvSpPr>
            <a:spLocks noChangeAspect="1" noChangeArrowheads="1"/>
          </p:cNvSpPr>
          <p:nvPr/>
        </p:nvSpPr>
        <p:spPr bwMode="auto">
          <a:xfrm>
            <a:off x="5187950" y="4997450"/>
            <a:ext cx="242888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8221" name="Rectangle 37"/>
          <p:cNvSpPr>
            <a:spLocks noChangeAspect="1" noChangeArrowheads="1"/>
          </p:cNvSpPr>
          <p:nvPr/>
        </p:nvSpPr>
        <p:spPr bwMode="auto">
          <a:xfrm>
            <a:off x="3984625" y="4997450"/>
            <a:ext cx="242888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8222" name="Rectangle 38"/>
          <p:cNvSpPr>
            <a:spLocks noChangeAspect="1" noChangeArrowheads="1"/>
          </p:cNvSpPr>
          <p:nvPr/>
        </p:nvSpPr>
        <p:spPr bwMode="auto">
          <a:xfrm>
            <a:off x="5788025" y="4997450"/>
            <a:ext cx="242888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8223" name="Rectangle 39"/>
          <p:cNvSpPr>
            <a:spLocks noChangeAspect="1" noChangeArrowheads="1"/>
          </p:cNvSpPr>
          <p:nvPr/>
        </p:nvSpPr>
        <p:spPr bwMode="auto">
          <a:xfrm>
            <a:off x="6389688" y="4997450"/>
            <a:ext cx="242887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8224" name="Rectangle 40"/>
          <p:cNvSpPr>
            <a:spLocks noChangeAspect="1" noChangeArrowheads="1"/>
          </p:cNvSpPr>
          <p:nvPr/>
        </p:nvSpPr>
        <p:spPr bwMode="auto">
          <a:xfrm>
            <a:off x="6989763" y="4997450"/>
            <a:ext cx="244475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8225" name="Rectangle 41"/>
          <p:cNvSpPr>
            <a:spLocks noChangeAspect="1" noChangeArrowheads="1"/>
          </p:cNvSpPr>
          <p:nvPr/>
        </p:nvSpPr>
        <p:spPr bwMode="auto">
          <a:xfrm>
            <a:off x="7593013" y="4997450"/>
            <a:ext cx="242887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8226" name="Text Box 48"/>
          <p:cNvSpPr txBox="1">
            <a:spLocks noChangeArrowheads="1"/>
          </p:cNvSpPr>
          <p:nvPr/>
        </p:nvSpPr>
        <p:spPr bwMode="auto">
          <a:xfrm>
            <a:off x="1798638" y="3548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</a:rPr>
              <a:t>1</a:t>
            </a:r>
          </a:p>
        </p:txBody>
      </p:sp>
      <p:sp>
        <p:nvSpPr>
          <p:cNvPr id="8227" name="Text Box 49"/>
          <p:cNvSpPr txBox="1">
            <a:spLocks noChangeArrowheads="1"/>
          </p:cNvSpPr>
          <p:nvPr/>
        </p:nvSpPr>
        <p:spPr bwMode="auto">
          <a:xfrm>
            <a:off x="1798638" y="4008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</a:rPr>
              <a:t>2</a:t>
            </a:r>
          </a:p>
        </p:txBody>
      </p:sp>
      <p:sp>
        <p:nvSpPr>
          <p:cNvPr id="8228" name="Text Box 50"/>
          <p:cNvSpPr txBox="1">
            <a:spLocks noChangeArrowheads="1"/>
          </p:cNvSpPr>
          <p:nvPr/>
        </p:nvSpPr>
        <p:spPr bwMode="auto">
          <a:xfrm>
            <a:off x="1676400" y="4468813"/>
            <a:ext cx="54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</a:rPr>
              <a:t>2</a:t>
            </a:r>
            <a:r>
              <a:rPr lang="en-US" altLang="en-US" sz="1800" b="1" i="1" baseline="30000">
                <a:latin typeface="Times New Roman" charset="0"/>
              </a:rPr>
              <a:t>h</a:t>
            </a:r>
            <a:r>
              <a:rPr lang="en-US" altLang="en-US" sz="1800" baseline="30000">
                <a:latin typeface="Symbol" charset="2"/>
              </a:rPr>
              <a:t>-</a:t>
            </a:r>
            <a:r>
              <a:rPr lang="en-US" altLang="en-US" sz="1800" baseline="30000">
                <a:latin typeface="Times New Roman" charset="0"/>
              </a:rPr>
              <a:t>1</a:t>
            </a:r>
          </a:p>
        </p:txBody>
      </p:sp>
      <p:sp>
        <p:nvSpPr>
          <p:cNvPr id="8229" name="Text Box 51"/>
          <p:cNvSpPr txBox="1">
            <a:spLocks noChangeArrowheads="1"/>
          </p:cNvSpPr>
          <p:nvPr/>
        </p:nvSpPr>
        <p:spPr bwMode="auto">
          <a:xfrm>
            <a:off x="1798638" y="49291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</a:rPr>
              <a:t>0</a:t>
            </a:r>
          </a:p>
        </p:txBody>
      </p:sp>
      <p:sp>
        <p:nvSpPr>
          <p:cNvPr id="8230" name="Text Box 52"/>
          <p:cNvSpPr txBox="1">
            <a:spLocks noChangeArrowheads="1"/>
          </p:cNvSpPr>
          <p:nvPr/>
        </p:nvSpPr>
        <p:spPr bwMode="auto">
          <a:xfrm>
            <a:off x="1585913" y="3200400"/>
            <a:ext cx="727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items</a:t>
            </a:r>
          </a:p>
        </p:txBody>
      </p:sp>
      <p:sp>
        <p:nvSpPr>
          <p:cNvPr id="8231" name="Text Box 53"/>
          <p:cNvSpPr txBox="1">
            <a:spLocks noChangeArrowheads="1"/>
          </p:cNvSpPr>
          <p:nvPr/>
        </p:nvSpPr>
        <p:spPr bwMode="auto">
          <a:xfrm>
            <a:off x="1069975" y="3548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</a:rPr>
              <a:t>0</a:t>
            </a:r>
          </a:p>
        </p:txBody>
      </p:sp>
      <p:sp>
        <p:nvSpPr>
          <p:cNvPr id="8232" name="Text Box 54"/>
          <p:cNvSpPr txBox="1">
            <a:spLocks noChangeArrowheads="1"/>
          </p:cNvSpPr>
          <p:nvPr/>
        </p:nvSpPr>
        <p:spPr bwMode="auto">
          <a:xfrm>
            <a:off x="1069975" y="4008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</a:rPr>
              <a:t>1</a:t>
            </a:r>
          </a:p>
        </p:txBody>
      </p:sp>
      <p:sp>
        <p:nvSpPr>
          <p:cNvPr id="8233" name="Text Box 55"/>
          <p:cNvSpPr txBox="1">
            <a:spLocks noChangeArrowheads="1"/>
          </p:cNvSpPr>
          <p:nvPr/>
        </p:nvSpPr>
        <p:spPr bwMode="auto">
          <a:xfrm>
            <a:off x="944563" y="4464050"/>
            <a:ext cx="550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h</a:t>
            </a:r>
            <a:r>
              <a:rPr lang="en-US" altLang="en-US" sz="1800">
                <a:latin typeface="Symbol" charset="2"/>
              </a:rPr>
              <a:t>-</a:t>
            </a:r>
            <a:r>
              <a:rPr lang="en-US" altLang="en-US" sz="1800">
                <a:latin typeface="Times New Roman" charset="0"/>
              </a:rPr>
              <a:t>1</a:t>
            </a:r>
          </a:p>
        </p:txBody>
      </p:sp>
      <p:sp>
        <p:nvSpPr>
          <p:cNvPr id="8234" name="Text Box 56"/>
          <p:cNvSpPr txBox="1">
            <a:spLocks noChangeArrowheads="1"/>
          </p:cNvSpPr>
          <p:nvPr/>
        </p:nvSpPr>
        <p:spPr bwMode="auto">
          <a:xfrm>
            <a:off x="1063625" y="49291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h</a:t>
            </a:r>
            <a:endParaRPr lang="en-US" altLang="en-US" sz="1800">
              <a:latin typeface="Times New Roman" charset="0"/>
            </a:endParaRPr>
          </a:p>
        </p:txBody>
      </p:sp>
      <p:sp>
        <p:nvSpPr>
          <p:cNvPr id="8235" name="Text Box 57"/>
          <p:cNvSpPr txBox="1">
            <a:spLocks noChangeArrowheads="1"/>
          </p:cNvSpPr>
          <p:nvPr/>
        </p:nvSpPr>
        <p:spPr bwMode="auto">
          <a:xfrm>
            <a:off x="838200" y="3200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depth</a:t>
            </a:r>
          </a:p>
        </p:txBody>
      </p:sp>
      <p:sp>
        <p:nvSpPr>
          <p:cNvPr id="8236" name="Rectangle 58"/>
          <p:cNvSpPr>
            <a:spLocks noChangeAspect="1" noChangeArrowheads="1"/>
          </p:cNvSpPr>
          <p:nvPr/>
        </p:nvSpPr>
        <p:spPr bwMode="auto">
          <a:xfrm>
            <a:off x="3352800" y="4995863"/>
            <a:ext cx="242888" cy="2428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163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</a:t>
            </a:r>
          </a:p>
        </p:txBody>
      </p:sp>
      <p:sp>
        <p:nvSpPr>
          <p:cNvPr id="9221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Insert a new item </a:t>
            </a:r>
            <a:r>
              <a:rPr lang="en-US" altLang="en-US" sz="2000" dirty="0">
                <a:latin typeface="Times New Roman" charset="0"/>
              </a:rPr>
              <a:t>(</a:t>
            </a:r>
            <a:r>
              <a:rPr lang="en-US" altLang="en-US" sz="2000" b="1" i="1" dirty="0">
                <a:latin typeface="Times New Roman" charset="0"/>
              </a:rPr>
              <a:t>k</a:t>
            </a:r>
            <a:r>
              <a:rPr lang="en-US" altLang="en-US" sz="2000" dirty="0">
                <a:latin typeface="Times New Roman" charset="0"/>
              </a:rPr>
              <a:t>,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)</a:t>
            </a:r>
            <a:r>
              <a:rPr lang="en-US" altLang="en-US" sz="2000" dirty="0"/>
              <a:t> at the parent 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dirty="0"/>
              <a:t> of the leaf reached by searching for </a:t>
            </a:r>
            <a:r>
              <a:rPr lang="en-US" altLang="en-US" sz="2000" b="1" i="1" dirty="0">
                <a:latin typeface="Times New Roman" charset="0"/>
              </a:rPr>
              <a:t>k</a:t>
            </a:r>
          </a:p>
          <a:p>
            <a:pPr lvl="1" eaLnBrk="1" hangingPunct="1"/>
            <a:r>
              <a:rPr lang="en-US" altLang="en-US" sz="1800" dirty="0"/>
              <a:t>We preserve the depth property but </a:t>
            </a:r>
          </a:p>
          <a:p>
            <a:pPr lvl="1" eaLnBrk="1" hangingPunct="1"/>
            <a:r>
              <a:rPr lang="en-US" altLang="en-US" sz="1800" dirty="0"/>
              <a:t>We may cause an </a:t>
            </a:r>
            <a:r>
              <a:rPr lang="en-US" altLang="en-US" sz="1800" dirty="0">
                <a:solidFill>
                  <a:schemeClr val="tx2"/>
                </a:solidFill>
              </a:rPr>
              <a:t>overflow</a:t>
            </a:r>
            <a:r>
              <a:rPr lang="en-US" altLang="en-US" sz="1800" dirty="0"/>
              <a:t> (i.e., node </a:t>
            </a:r>
            <a:r>
              <a:rPr lang="en-US" altLang="en-US" sz="1800" b="1" i="1" dirty="0">
                <a:latin typeface="Times New Roman" charset="0"/>
              </a:rPr>
              <a:t>v</a:t>
            </a:r>
            <a:r>
              <a:rPr lang="en-US" altLang="en-US" sz="1800" dirty="0"/>
              <a:t> may become a 5-node)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Example: inserting key 30 causes an overflow</a:t>
            </a:r>
          </a:p>
        </p:txBody>
      </p:sp>
      <p:sp>
        <p:nvSpPr>
          <p:cNvPr id="9222" name="Oval 9"/>
          <p:cNvSpPr>
            <a:spLocks noChangeAspect="1" noChangeArrowheads="1"/>
          </p:cNvSpPr>
          <p:nvPr/>
        </p:nvSpPr>
        <p:spPr bwMode="auto">
          <a:xfrm>
            <a:off x="6151563" y="3862388"/>
            <a:ext cx="1697037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27   32   35</a:t>
            </a:r>
          </a:p>
        </p:txBody>
      </p:sp>
      <p:cxnSp>
        <p:nvCxnSpPr>
          <p:cNvPr id="9223" name="AutoShape 25"/>
          <p:cNvCxnSpPr>
            <a:cxnSpLocks noChangeAspect="1" noChangeShapeType="1"/>
            <a:stCxn id="9252" idx="0"/>
            <a:endCxn id="9222" idx="5"/>
          </p:cNvCxnSpPr>
          <p:nvPr/>
        </p:nvCxnSpPr>
        <p:spPr bwMode="auto">
          <a:xfrm flipH="1" flipV="1">
            <a:off x="7599363" y="4125913"/>
            <a:ext cx="96837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4" name="Oval 6"/>
          <p:cNvSpPr>
            <a:spLocks noChangeAspect="1" noChangeArrowheads="1"/>
          </p:cNvSpPr>
          <p:nvPr/>
        </p:nvSpPr>
        <p:spPr bwMode="auto">
          <a:xfrm>
            <a:off x="3783013" y="3352800"/>
            <a:ext cx="1820862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10   15   24</a:t>
            </a:r>
          </a:p>
        </p:txBody>
      </p:sp>
      <p:sp>
        <p:nvSpPr>
          <p:cNvPr id="9225" name="Oval 7"/>
          <p:cNvSpPr>
            <a:spLocks noChangeAspect="1" noChangeArrowheads="1"/>
          </p:cNvSpPr>
          <p:nvPr/>
        </p:nvSpPr>
        <p:spPr bwMode="auto">
          <a:xfrm>
            <a:off x="1998663" y="3862388"/>
            <a:ext cx="1195387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2   8</a:t>
            </a:r>
          </a:p>
        </p:txBody>
      </p:sp>
      <p:sp>
        <p:nvSpPr>
          <p:cNvPr id="9226" name="Oval 8"/>
          <p:cNvSpPr>
            <a:spLocks noChangeAspect="1" noChangeArrowheads="1"/>
          </p:cNvSpPr>
          <p:nvPr/>
        </p:nvSpPr>
        <p:spPr bwMode="auto">
          <a:xfrm>
            <a:off x="3762375" y="38623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12</a:t>
            </a:r>
          </a:p>
        </p:txBody>
      </p:sp>
      <p:sp>
        <p:nvSpPr>
          <p:cNvPr id="9227" name="Rectangle 10"/>
          <p:cNvSpPr>
            <a:spLocks noChangeAspect="1" noChangeArrowheads="1"/>
          </p:cNvSpPr>
          <p:nvPr/>
        </p:nvSpPr>
        <p:spPr bwMode="auto">
          <a:xfrm>
            <a:off x="6115050" y="4375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8" name="Rectangle 12"/>
          <p:cNvSpPr>
            <a:spLocks noChangeAspect="1" noChangeArrowheads="1"/>
          </p:cNvSpPr>
          <p:nvPr/>
        </p:nvSpPr>
        <p:spPr bwMode="auto">
          <a:xfrm>
            <a:off x="3762375" y="4375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9" name="Rectangle 13"/>
          <p:cNvSpPr>
            <a:spLocks noChangeAspect="1" noChangeArrowheads="1"/>
          </p:cNvSpPr>
          <p:nvPr/>
        </p:nvSpPr>
        <p:spPr bwMode="auto">
          <a:xfrm>
            <a:off x="4330700" y="4375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0" name="Rectangle 14"/>
          <p:cNvSpPr>
            <a:spLocks noChangeAspect="1" noChangeArrowheads="1"/>
          </p:cNvSpPr>
          <p:nvPr/>
        </p:nvSpPr>
        <p:spPr bwMode="auto">
          <a:xfrm>
            <a:off x="1905000" y="4375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1" name="Rectangle 15"/>
          <p:cNvSpPr>
            <a:spLocks noChangeAspect="1" noChangeArrowheads="1"/>
          </p:cNvSpPr>
          <p:nvPr/>
        </p:nvSpPr>
        <p:spPr bwMode="auto">
          <a:xfrm>
            <a:off x="2517775" y="4375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2" name="Rectangle 16"/>
          <p:cNvSpPr>
            <a:spLocks noChangeAspect="1" noChangeArrowheads="1"/>
          </p:cNvSpPr>
          <p:nvPr/>
        </p:nvSpPr>
        <p:spPr bwMode="auto">
          <a:xfrm>
            <a:off x="3136900" y="4375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9233" name="AutoShape 17"/>
          <p:cNvCxnSpPr>
            <a:cxnSpLocks noChangeAspect="1" noChangeShapeType="1"/>
            <a:stCxn id="9224" idx="3"/>
            <a:endCxn id="9225" idx="0"/>
          </p:cNvCxnSpPr>
          <p:nvPr/>
        </p:nvCxnSpPr>
        <p:spPr bwMode="auto">
          <a:xfrm flipH="1">
            <a:off x="2597150" y="3614738"/>
            <a:ext cx="1452563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9"/>
          <p:cNvCxnSpPr>
            <a:cxnSpLocks noChangeAspect="1" noChangeShapeType="1"/>
            <a:stCxn id="9224" idx="5"/>
            <a:endCxn id="9222" idx="0"/>
          </p:cNvCxnSpPr>
          <p:nvPr/>
        </p:nvCxnSpPr>
        <p:spPr bwMode="auto">
          <a:xfrm>
            <a:off x="5337175" y="3614738"/>
            <a:ext cx="1663700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20"/>
          <p:cNvCxnSpPr>
            <a:cxnSpLocks noChangeAspect="1" noChangeShapeType="1"/>
            <a:stCxn id="9225" idx="3"/>
            <a:endCxn id="9230" idx="0"/>
          </p:cNvCxnSpPr>
          <p:nvPr/>
        </p:nvCxnSpPr>
        <p:spPr bwMode="auto">
          <a:xfrm flipH="1">
            <a:off x="1981200" y="4113213"/>
            <a:ext cx="192088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21"/>
          <p:cNvCxnSpPr>
            <a:cxnSpLocks noChangeAspect="1" noChangeShapeType="1"/>
            <a:stCxn id="9225" idx="5"/>
            <a:endCxn id="9232" idx="0"/>
          </p:cNvCxnSpPr>
          <p:nvPr/>
        </p:nvCxnSpPr>
        <p:spPr bwMode="auto">
          <a:xfrm>
            <a:off x="3017838" y="4113213"/>
            <a:ext cx="195262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7" name="Rectangle 22"/>
          <p:cNvSpPr>
            <a:spLocks noChangeAspect="1" noChangeArrowheads="1"/>
          </p:cNvSpPr>
          <p:nvPr/>
        </p:nvSpPr>
        <p:spPr bwMode="auto">
          <a:xfrm>
            <a:off x="6713538" y="4375150"/>
            <a:ext cx="149225" cy="1508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9238" name="AutoShape 24"/>
          <p:cNvCxnSpPr>
            <a:cxnSpLocks noChangeAspect="1" noChangeShapeType="1"/>
            <a:stCxn id="9227" idx="0"/>
            <a:endCxn id="9222" idx="3"/>
          </p:cNvCxnSpPr>
          <p:nvPr/>
        </p:nvCxnSpPr>
        <p:spPr bwMode="auto">
          <a:xfrm flipV="1">
            <a:off x="6191250" y="4125913"/>
            <a:ext cx="20955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26"/>
          <p:cNvCxnSpPr>
            <a:cxnSpLocks noChangeAspect="1" noChangeShapeType="1"/>
            <a:stCxn id="9231" idx="0"/>
            <a:endCxn id="9225" idx="4"/>
          </p:cNvCxnSpPr>
          <p:nvPr/>
        </p:nvCxnSpPr>
        <p:spPr bwMode="auto">
          <a:xfrm flipV="1">
            <a:off x="2593975" y="4154488"/>
            <a:ext cx="1588" cy="214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0" name="Oval 27"/>
          <p:cNvSpPr>
            <a:spLocks noChangeAspect="1" noChangeArrowheads="1"/>
          </p:cNvSpPr>
          <p:nvPr/>
        </p:nvSpPr>
        <p:spPr bwMode="auto">
          <a:xfrm>
            <a:off x="4843463" y="38623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18</a:t>
            </a:r>
          </a:p>
        </p:txBody>
      </p:sp>
      <p:sp>
        <p:nvSpPr>
          <p:cNvPr id="9241" name="Rectangle 28"/>
          <p:cNvSpPr>
            <a:spLocks noChangeAspect="1" noChangeArrowheads="1"/>
          </p:cNvSpPr>
          <p:nvPr/>
        </p:nvSpPr>
        <p:spPr bwMode="auto">
          <a:xfrm>
            <a:off x="4843463" y="4375150"/>
            <a:ext cx="150812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2" name="Rectangle 29"/>
          <p:cNvSpPr>
            <a:spLocks noChangeAspect="1" noChangeArrowheads="1"/>
          </p:cNvSpPr>
          <p:nvPr/>
        </p:nvSpPr>
        <p:spPr bwMode="auto">
          <a:xfrm>
            <a:off x="5468938" y="4375150"/>
            <a:ext cx="150812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9243" name="AutoShape 31"/>
          <p:cNvCxnSpPr>
            <a:cxnSpLocks noChangeAspect="1" noChangeShapeType="1"/>
            <a:stCxn id="9228" idx="0"/>
          </p:cNvCxnSpPr>
          <p:nvPr/>
        </p:nvCxnSpPr>
        <p:spPr bwMode="auto">
          <a:xfrm flipV="1">
            <a:off x="3838575" y="4138613"/>
            <a:ext cx="19050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4" name="AutoShape 32"/>
          <p:cNvCxnSpPr>
            <a:cxnSpLocks noChangeAspect="1" noChangeShapeType="1"/>
            <a:stCxn id="9241" idx="0"/>
          </p:cNvCxnSpPr>
          <p:nvPr/>
        </p:nvCxnSpPr>
        <p:spPr bwMode="auto">
          <a:xfrm flipV="1">
            <a:off x="4919663" y="4144963"/>
            <a:ext cx="200025" cy="220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5" name="AutoShape 33"/>
          <p:cNvCxnSpPr>
            <a:cxnSpLocks noChangeAspect="1" noChangeShapeType="1"/>
            <a:stCxn id="9242" idx="0"/>
          </p:cNvCxnSpPr>
          <p:nvPr/>
        </p:nvCxnSpPr>
        <p:spPr bwMode="auto">
          <a:xfrm flipH="1" flipV="1">
            <a:off x="5394325" y="4130675"/>
            <a:ext cx="150813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" name="AutoShape 34"/>
          <p:cNvCxnSpPr>
            <a:cxnSpLocks noChangeAspect="1" noChangeShapeType="1"/>
            <a:stCxn id="9229" idx="0"/>
          </p:cNvCxnSpPr>
          <p:nvPr/>
        </p:nvCxnSpPr>
        <p:spPr bwMode="auto">
          <a:xfrm flipH="1" flipV="1">
            <a:off x="4271963" y="4144963"/>
            <a:ext cx="134937" cy="220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7" name="Rectangle 36"/>
          <p:cNvSpPr>
            <a:spLocks noChangeAspect="1" noChangeArrowheads="1"/>
          </p:cNvSpPr>
          <p:nvPr/>
        </p:nvSpPr>
        <p:spPr bwMode="auto">
          <a:xfrm>
            <a:off x="7239000" y="4375150"/>
            <a:ext cx="149225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9248" name="AutoShape 39"/>
          <p:cNvCxnSpPr>
            <a:cxnSpLocks noChangeShapeType="1"/>
            <a:stCxn id="9237" idx="0"/>
          </p:cNvCxnSpPr>
          <p:nvPr/>
        </p:nvCxnSpPr>
        <p:spPr bwMode="auto">
          <a:xfrm flipV="1">
            <a:off x="6788150" y="4141788"/>
            <a:ext cx="53975" cy="2143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9" name="AutoShape 40"/>
          <p:cNvCxnSpPr>
            <a:cxnSpLocks noChangeShapeType="1"/>
            <a:stCxn id="9247" idx="0"/>
          </p:cNvCxnSpPr>
          <p:nvPr/>
        </p:nvCxnSpPr>
        <p:spPr bwMode="auto">
          <a:xfrm flipH="1" flipV="1">
            <a:off x="7178675" y="4144963"/>
            <a:ext cx="134938" cy="220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0" name="AutoShape 41"/>
          <p:cNvCxnSpPr>
            <a:cxnSpLocks noChangeShapeType="1"/>
            <a:stCxn id="9240" idx="0"/>
          </p:cNvCxnSpPr>
          <p:nvPr/>
        </p:nvCxnSpPr>
        <p:spPr bwMode="auto">
          <a:xfrm flipH="1" flipV="1">
            <a:off x="4892675" y="3636963"/>
            <a:ext cx="349250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1" name="AutoShape 42"/>
          <p:cNvCxnSpPr>
            <a:cxnSpLocks noChangeShapeType="1"/>
            <a:stCxn id="9226" idx="0"/>
          </p:cNvCxnSpPr>
          <p:nvPr/>
        </p:nvCxnSpPr>
        <p:spPr bwMode="auto">
          <a:xfrm flipV="1">
            <a:off x="4160838" y="3630613"/>
            <a:ext cx="3127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2" name="Rectangle 11"/>
          <p:cNvSpPr>
            <a:spLocks noChangeAspect="1" noChangeArrowheads="1"/>
          </p:cNvSpPr>
          <p:nvPr/>
        </p:nvSpPr>
        <p:spPr bwMode="auto">
          <a:xfrm>
            <a:off x="7620000" y="4375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3" name="Oval 43"/>
          <p:cNvSpPr>
            <a:spLocks noChangeAspect="1" noChangeArrowheads="1"/>
          </p:cNvSpPr>
          <p:nvPr/>
        </p:nvSpPr>
        <p:spPr bwMode="auto">
          <a:xfrm>
            <a:off x="3783013" y="5181600"/>
            <a:ext cx="1820862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10   15   24</a:t>
            </a:r>
          </a:p>
        </p:txBody>
      </p:sp>
      <p:sp>
        <p:nvSpPr>
          <p:cNvPr id="9254" name="Oval 44"/>
          <p:cNvSpPr>
            <a:spLocks noChangeAspect="1" noChangeArrowheads="1"/>
          </p:cNvSpPr>
          <p:nvPr/>
        </p:nvSpPr>
        <p:spPr bwMode="auto">
          <a:xfrm>
            <a:off x="1998663" y="5691188"/>
            <a:ext cx="1195387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2   8</a:t>
            </a:r>
          </a:p>
        </p:txBody>
      </p:sp>
      <p:sp>
        <p:nvSpPr>
          <p:cNvPr id="9255" name="Oval 45"/>
          <p:cNvSpPr>
            <a:spLocks noChangeAspect="1" noChangeArrowheads="1"/>
          </p:cNvSpPr>
          <p:nvPr/>
        </p:nvSpPr>
        <p:spPr bwMode="auto">
          <a:xfrm>
            <a:off x="3762375" y="56911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12</a:t>
            </a:r>
          </a:p>
        </p:txBody>
      </p:sp>
      <p:sp>
        <p:nvSpPr>
          <p:cNvPr id="9256" name="Oval 46"/>
          <p:cNvSpPr>
            <a:spLocks noChangeAspect="1" noChangeArrowheads="1"/>
          </p:cNvSpPr>
          <p:nvPr/>
        </p:nvSpPr>
        <p:spPr bwMode="auto">
          <a:xfrm>
            <a:off x="6151563" y="5691188"/>
            <a:ext cx="2078037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27   </a:t>
            </a:r>
            <a:r>
              <a:rPr lang="en-US" altLang="en-US" sz="1600">
                <a:solidFill>
                  <a:schemeClr val="tx2"/>
                </a:solidFill>
              </a:rPr>
              <a:t>30</a:t>
            </a:r>
            <a:r>
              <a:rPr lang="en-US" altLang="en-US" sz="1600"/>
              <a:t>   32   35</a:t>
            </a:r>
          </a:p>
        </p:txBody>
      </p:sp>
      <p:sp>
        <p:nvSpPr>
          <p:cNvPr id="9257" name="Rectangle 47"/>
          <p:cNvSpPr>
            <a:spLocks noChangeAspect="1" noChangeArrowheads="1"/>
          </p:cNvSpPr>
          <p:nvPr/>
        </p:nvSpPr>
        <p:spPr bwMode="auto">
          <a:xfrm>
            <a:off x="6115050" y="6191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8" name="Rectangle 48"/>
          <p:cNvSpPr>
            <a:spLocks noChangeAspect="1" noChangeArrowheads="1"/>
          </p:cNvSpPr>
          <p:nvPr/>
        </p:nvSpPr>
        <p:spPr bwMode="auto">
          <a:xfrm>
            <a:off x="8077200" y="6191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9" name="Rectangle 49"/>
          <p:cNvSpPr>
            <a:spLocks noChangeAspect="1" noChangeArrowheads="1"/>
          </p:cNvSpPr>
          <p:nvPr/>
        </p:nvSpPr>
        <p:spPr bwMode="auto">
          <a:xfrm>
            <a:off x="3762375" y="6191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0" name="Rectangle 50"/>
          <p:cNvSpPr>
            <a:spLocks noChangeAspect="1" noChangeArrowheads="1"/>
          </p:cNvSpPr>
          <p:nvPr/>
        </p:nvSpPr>
        <p:spPr bwMode="auto">
          <a:xfrm>
            <a:off x="4330700" y="6191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1" name="Rectangle 51"/>
          <p:cNvSpPr>
            <a:spLocks noChangeAspect="1" noChangeArrowheads="1"/>
          </p:cNvSpPr>
          <p:nvPr/>
        </p:nvSpPr>
        <p:spPr bwMode="auto">
          <a:xfrm>
            <a:off x="1905000" y="6191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2" name="Rectangle 52"/>
          <p:cNvSpPr>
            <a:spLocks noChangeAspect="1" noChangeArrowheads="1"/>
          </p:cNvSpPr>
          <p:nvPr/>
        </p:nvSpPr>
        <p:spPr bwMode="auto">
          <a:xfrm>
            <a:off x="2517775" y="6191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3" name="Rectangle 53"/>
          <p:cNvSpPr>
            <a:spLocks noChangeAspect="1" noChangeArrowheads="1"/>
          </p:cNvSpPr>
          <p:nvPr/>
        </p:nvSpPr>
        <p:spPr bwMode="auto">
          <a:xfrm>
            <a:off x="3136900" y="6191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9264" name="AutoShape 54"/>
          <p:cNvCxnSpPr>
            <a:cxnSpLocks noChangeAspect="1" noChangeShapeType="1"/>
            <a:stCxn id="9253" idx="3"/>
            <a:endCxn id="9254" idx="0"/>
          </p:cNvCxnSpPr>
          <p:nvPr/>
        </p:nvCxnSpPr>
        <p:spPr bwMode="auto">
          <a:xfrm flipH="1">
            <a:off x="2597150" y="5443538"/>
            <a:ext cx="1452563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5" name="AutoShape 55"/>
          <p:cNvCxnSpPr>
            <a:cxnSpLocks noChangeAspect="1" noChangeShapeType="1"/>
            <a:stCxn id="9253" idx="5"/>
            <a:endCxn id="9256" idx="0"/>
          </p:cNvCxnSpPr>
          <p:nvPr/>
        </p:nvCxnSpPr>
        <p:spPr bwMode="auto">
          <a:xfrm>
            <a:off x="5337175" y="5443538"/>
            <a:ext cx="1854200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6" name="AutoShape 56"/>
          <p:cNvCxnSpPr>
            <a:cxnSpLocks noChangeAspect="1" noChangeShapeType="1"/>
            <a:stCxn id="9254" idx="3"/>
            <a:endCxn id="9261" idx="0"/>
          </p:cNvCxnSpPr>
          <p:nvPr/>
        </p:nvCxnSpPr>
        <p:spPr bwMode="auto">
          <a:xfrm flipH="1">
            <a:off x="1981200" y="5945188"/>
            <a:ext cx="192088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7" name="AutoShape 57"/>
          <p:cNvCxnSpPr>
            <a:cxnSpLocks noChangeAspect="1" noChangeShapeType="1"/>
            <a:stCxn id="9254" idx="5"/>
            <a:endCxn id="9263" idx="0"/>
          </p:cNvCxnSpPr>
          <p:nvPr/>
        </p:nvCxnSpPr>
        <p:spPr bwMode="auto">
          <a:xfrm>
            <a:off x="3019425" y="5945188"/>
            <a:ext cx="193675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8" name="Rectangle 58"/>
          <p:cNvSpPr>
            <a:spLocks noChangeAspect="1" noChangeArrowheads="1"/>
          </p:cNvSpPr>
          <p:nvPr/>
        </p:nvSpPr>
        <p:spPr bwMode="auto">
          <a:xfrm>
            <a:off x="6713538" y="6191250"/>
            <a:ext cx="149225" cy="1508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9269" name="AutoShape 59"/>
          <p:cNvCxnSpPr>
            <a:cxnSpLocks noChangeAspect="1" noChangeShapeType="1"/>
            <a:stCxn id="9257" idx="0"/>
            <a:endCxn id="9256" idx="3"/>
          </p:cNvCxnSpPr>
          <p:nvPr/>
        </p:nvCxnSpPr>
        <p:spPr bwMode="auto">
          <a:xfrm flipV="1">
            <a:off x="6191250" y="5954713"/>
            <a:ext cx="265113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0" name="AutoShape 60"/>
          <p:cNvCxnSpPr>
            <a:cxnSpLocks noChangeAspect="1" noChangeShapeType="1"/>
            <a:stCxn id="9258" idx="0"/>
            <a:endCxn id="9256" idx="5"/>
          </p:cNvCxnSpPr>
          <p:nvPr/>
        </p:nvCxnSpPr>
        <p:spPr bwMode="auto">
          <a:xfrm flipH="1" flipV="1">
            <a:off x="7924800" y="5954713"/>
            <a:ext cx="22860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1" name="AutoShape 61"/>
          <p:cNvCxnSpPr>
            <a:cxnSpLocks noChangeAspect="1" noChangeShapeType="1"/>
            <a:stCxn id="9262" idx="0"/>
            <a:endCxn id="9254" idx="4"/>
          </p:cNvCxnSpPr>
          <p:nvPr/>
        </p:nvCxnSpPr>
        <p:spPr bwMode="auto">
          <a:xfrm flipV="1">
            <a:off x="2593975" y="5986463"/>
            <a:ext cx="3175" cy="1952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2" name="Oval 62"/>
          <p:cNvSpPr>
            <a:spLocks noChangeAspect="1" noChangeArrowheads="1"/>
          </p:cNvSpPr>
          <p:nvPr/>
        </p:nvSpPr>
        <p:spPr bwMode="auto">
          <a:xfrm>
            <a:off x="4843463" y="56911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18</a:t>
            </a:r>
          </a:p>
        </p:txBody>
      </p:sp>
      <p:sp>
        <p:nvSpPr>
          <p:cNvPr id="9273" name="Rectangle 63"/>
          <p:cNvSpPr>
            <a:spLocks noChangeAspect="1" noChangeArrowheads="1"/>
          </p:cNvSpPr>
          <p:nvPr/>
        </p:nvSpPr>
        <p:spPr bwMode="auto">
          <a:xfrm>
            <a:off x="4843463" y="6191250"/>
            <a:ext cx="150812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74" name="Rectangle 64"/>
          <p:cNvSpPr>
            <a:spLocks noChangeAspect="1" noChangeArrowheads="1"/>
          </p:cNvSpPr>
          <p:nvPr/>
        </p:nvSpPr>
        <p:spPr bwMode="auto">
          <a:xfrm>
            <a:off x="5468938" y="6191250"/>
            <a:ext cx="150812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9275" name="AutoShape 65"/>
          <p:cNvCxnSpPr>
            <a:cxnSpLocks noChangeAspect="1" noChangeShapeType="1"/>
            <a:stCxn id="9259" idx="0"/>
          </p:cNvCxnSpPr>
          <p:nvPr/>
        </p:nvCxnSpPr>
        <p:spPr bwMode="auto">
          <a:xfrm flipV="1">
            <a:off x="3838575" y="5954713"/>
            <a:ext cx="19050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6" name="AutoShape 66"/>
          <p:cNvCxnSpPr>
            <a:cxnSpLocks noChangeAspect="1" noChangeShapeType="1"/>
            <a:stCxn id="9273" idx="0"/>
          </p:cNvCxnSpPr>
          <p:nvPr/>
        </p:nvCxnSpPr>
        <p:spPr bwMode="auto">
          <a:xfrm flipV="1">
            <a:off x="4919663" y="5961063"/>
            <a:ext cx="200025" cy="220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7" name="AutoShape 67"/>
          <p:cNvCxnSpPr>
            <a:cxnSpLocks noChangeAspect="1" noChangeShapeType="1"/>
            <a:stCxn id="9274" idx="0"/>
          </p:cNvCxnSpPr>
          <p:nvPr/>
        </p:nvCxnSpPr>
        <p:spPr bwMode="auto">
          <a:xfrm flipH="1" flipV="1">
            <a:off x="5405438" y="5964238"/>
            <a:ext cx="139700" cy="2174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8" name="AutoShape 68"/>
          <p:cNvCxnSpPr>
            <a:cxnSpLocks noChangeAspect="1" noChangeShapeType="1"/>
            <a:stCxn id="9260" idx="0"/>
          </p:cNvCxnSpPr>
          <p:nvPr/>
        </p:nvCxnSpPr>
        <p:spPr bwMode="auto">
          <a:xfrm flipH="1" flipV="1">
            <a:off x="4271963" y="5961063"/>
            <a:ext cx="134937" cy="220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9" name="Rectangle 69"/>
          <p:cNvSpPr>
            <a:spLocks noChangeAspect="1" noChangeArrowheads="1"/>
          </p:cNvSpPr>
          <p:nvPr/>
        </p:nvSpPr>
        <p:spPr bwMode="auto">
          <a:xfrm>
            <a:off x="7127875" y="6191250"/>
            <a:ext cx="149225" cy="1508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9280" name="AutoShape 70"/>
          <p:cNvCxnSpPr>
            <a:cxnSpLocks noChangeShapeType="1"/>
            <a:stCxn id="9268" idx="0"/>
          </p:cNvCxnSpPr>
          <p:nvPr/>
        </p:nvCxnSpPr>
        <p:spPr bwMode="auto">
          <a:xfrm flipV="1">
            <a:off x="6788150" y="5976938"/>
            <a:ext cx="82550" cy="1952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81" name="AutoShape 71"/>
          <p:cNvCxnSpPr>
            <a:cxnSpLocks noChangeShapeType="1"/>
            <a:stCxn id="9279" idx="0"/>
            <a:endCxn id="9256" idx="4"/>
          </p:cNvCxnSpPr>
          <p:nvPr/>
        </p:nvCxnSpPr>
        <p:spPr bwMode="auto">
          <a:xfrm flipH="1" flipV="1">
            <a:off x="7191375" y="5995988"/>
            <a:ext cx="11113" cy="1762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82" name="AutoShape 72"/>
          <p:cNvCxnSpPr>
            <a:cxnSpLocks noChangeShapeType="1"/>
            <a:stCxn id="9272" idx="0"/>
          </p:cNvCxnSpPr>
          <p:nvPr/>
        </p:nvCxnSpPr>
        <p:spPr bwMode="auto">
          <a:xfrm flipH="1" flipV="1">
            <a:off x="4892675" y="5465763"/>
            <a:ext cx="349250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83" name="AutoShape 73"/>
          <p:cNvCxnSpPr>
            <a:cxnSpLocks noChangeShapeType="1"/>
            <a:stCxn id="9255" idx="0"/>
          </p:cNvCxnSpPr>
          <p:nvPr/>
        </p:nvCxnSpPr>
        <p:spPr bwMode="auto">
          <a:xfrm flipV="1">
            <a:off x="4160838" y="5459413"/>
            <a:ext cx="3127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84" name="AutoShape 78"/>
          <p:cNvSpPr>
            <a:spLocks noChangeArrowheads="1"/>
          </p:cNvSpPr>
          <p:nvPr/>
        </p:nvSpPr>
        <p:spPr bwMode="auto">
          <a:xfrm>
            <a:off x="4572000" y="46482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85" name="Rectangle 79"/>
          <p:cNvSpPr>
            <a:spLocks noChangeAspect="1" noChangeArrowheads="1"/>
          </p:cNvSpPr>
          <p:nvPr/>
        </p:nvSpPr>
        <p:spPr bwMode="auto">
          <a:xfrm>
            <a:off x="7543800" y="6191250"/>
            <a:ext cx="149225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9286" name="AutoShape 80"/>
          <p:cNvCxnSpPr>
            <a:cxnSpLocks noChangeShapeType="1"/>
            <a:stCxn id="9285" idx="0"/>
          </p:cNvCxnSpPr>
          <p:nvPr/>
        </p:nvCxnSpPr>
        <p:spPr bwMode="auto">
          <a:xfrm flipH="1" flipV="1">
            <a:off x="7534275" y="5995988"/>
            <a:ext cx="84138" cy="185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87" name="Text Box 81"/>
          <p:cNvSpPr txBox="1">
            <a:spLocks noChangeArrowheads="1"/>
          </p:cNvSpPr>
          <p:nvPr/>
        </p:nvSpPr>
        <p:spPr bwMode="auto">
          <a:xfrm>
            <a:off x="6934200" y="3487738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sp>
        <p:nvSpPr>
          <p:cNvPr id="9288" name="Text Box 82"/>
          <p:cNvSpPr txBox="1">
            <a:spLocks noChangeArrowheads="1"/>
          </p:cNvSpPr>
          <p:nvPr/>
        </p:nvSpPr>
        <p:spPr bwMode="auto">
          <a:xfrm>
            <a:off x="7170738" y="5334000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802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Overflow and Split</a:t>
            </a:r>
          </a:p>
        </p:txBody>
      </p:sp>
      <p:sp>
        <p:nvSpPr>
          <p:cNvPr id="1024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We handle an </a:t>
            </a:r>
            <a:r>
              <a:rPr lang="en-US" altLang="en-US" sz="2000" dirty="0">
                <a:solidFill>
                  <a:schemeClr val="tx2"/>
                </a:solidFill>
              </a:rPr>
              <a:t>overflow</a:t>
            </a:r>
            <a:r>
              <a:rPr lang="en-US" altLang="en-US" sz="2000" dirty="0"/>
              <a:t> at a 5-node 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dirty="0"/>
              <a:t> with a </a:t>
            </a:r>
            <a:r>
              <a:rPr lang="en-US" altLang="en-US" sz="2000" dirty="0">
                <a:solidFill>
                  <a:schemeClr val="tx2"/>
                </a:solidFill>
              </a:rPr>
              <a:t>split operation</a:t>
            </a:r>
            <a:r>
              <a:rPr lang="en-US" altLang="en-US" sz="2000" dirty="0"/>
              <a:t>:</a:t>
            </a:r>
          </a:p>
          <a:p>
            <a:pPr lvl="1" eaLnBrk="1" hangingPunct="1"/>
            <a:r>
              <a:rPr lang="en-US" altLang="en-US" sz="1800" dirty="0"/>
              <a:t>let </a:t>
            </a:r>
            <a:r>
              <a:rPr lang="en-US" altLang="en-US" sz="1800" b="1" i="1" dirty="0">
                <a:latin typeface="Times New Roman" charset="0"/>
              </a:rPr>
              <a:t>v</a:t>
            </a:r>
            <a:r>
              <a:rPr lang="en-US" altLang="en-US" sz="1800" baseline="-25000" dirty="0">
                <a:latin typeface="Times New Roman" charset="0"/>
              </a:rPr>
              <a:t>1</a:t>
            </a:r>
            <a:r>
              <a:rPr lang="en-US" altLang="en-US" sz="1800" dirty="0">
                <a:latin typeface="Times New Roman" charset="0"/>
              </a:rPr>
              <a:t> … </a:t>
            </a:r>
            <a:r>
              <a:rPr lang="en-US" altLang="en-US" sz="1800" b="1" i="1" dirty="0">
                <a:latin typeface="Times New Roman" charset="0"/>
              </a:rPr>
              <a:t>v</a:t>
            </a:r>
            <a:r>
              <a:rPr lang="en-US" altLang="en-US" sz="1800" baseline="-25000" dirty="0">
                <a:latin typeface="Times New Roman" charset="0"/>
              </a:rPr>
              <a:t>5</a:t>
            </a:r>
            <a:r>
              <a:rPr lang="en-US" altLang="en-US" sz="1800" dirty="0"/>
              <a:t> be the children of </a:t>
            </a:r>
            <a:r>
              <a:rPr lang="en-US" altLang="en-US" sz="1800" b="1" i="1" dirty="0">
                <a:latin typeface="Times New Roman" charset="0"/>
              </a:rPr>
              <a:t>v</a:t>
            </a:r>
            <a:r>
              <a:rPr lang="en-US" altLang="en-US" sz="1800" dirty="0"/>
              <a:t> and  </a:t>
            </a:r>
            <a:r>
              <a:rPr lang="en-US" altLang="en-US" sz="1800" b="1" i="1" dirty="0">
                <a:latin typeface="Times New Roman" charset="0"/>
              </a:rPr>
              <a:t>k</a:t>
            </a:r>
            <a:r>
              <a:rPr lang="en-US" altLang="en-US" sz="1800" baseline="-25000" dirty="0">
                <a:latin typeface="Times New Roman" charset="0"/>
              </a:rPr>
              <a:t>1</a:t>
            </a:r>
            <a:r>
              <a:rPr lang="en-US" altLang="en-US" sz="1800" dirty="0">
                <a:latin typeface="Times New Roman" charset="0"/>
              </a:rPr>
              <a:t> … </a:t>
            </a:r>
            <a:r>
              <a:rPr lang="en-US" altLang="en-US" sz="1800" b="1" i="1" dirty="0">
                <a:latin typeface="Times New Roman" charset="0"/>
              </a:rPr>
              <a:t>k</a:t>
            </a:r>
            <a:r>
              <a:rPr lang="en-US" altLang="en-US" sz="1800" baseline="-25000" dirty="0">
                <a:latin typeface="Times New Roman" charset="0"/>
              </a:rPr>
              <a:t>4</a:t>
            </a:r>
            <a:r>
              <a:rPr lang="en-US" altLang="en-US" sz="1800" dirty="0"/>
              <a:t> be the keys of </a:t>
            </a:r>
            <a:r>
              <a:rPr lang="en-US" altLang="en-US" sz="1800" b="1" i="1" dirty="0">
                <a:latin typeface="Times New Roman" charset="0"/>
              </a:rPr>
              <a:t>v</a:t>
            </a:r>
            <a:endParaRPr lang="en-US" altLang="en-US" sz="1800" dirty="0"/>
          </a:p>
          <a:p>
            <a:pPr lvl="1" eaLnBrk="1" hangingPunct="1"/>
            <a:r>
              <a:rPr lang="en-US" altLang="en-US" sz="1800" dirty="0"/>
              <a:t>node </a:t>
            </a:r>
            <a:r>
              <a:rPr lang="en-US" altLang="en-US" sz="1800" b="1" i="1" dirty="0">
                <a:latin typeface="Times New Roman" charset="0"/>
              </a:rPr>
              <a:t>v</a:t>
            </a:r>
            <a:r>
              <a:rPr lang="en-US" altLang="en-US" sz="1800" dirty="0"/>
              <a:t> is replaced by nodes </a:t>
            </a:r>
            <a:r>
              <a:rPr lang="en-US" altLang="en-US" sz="1800" b="1" i="1" dirty="0">
                <a:latin typeface="Times New Roman" charset="0"/>
              </a:rPr>
              <a:t>v</a:t>
            </a:r>
            <a:r>
              <a:rPr lang="en-US" altLang="en-US" sz="1800" i="1" dirty="0">
                <a:latin typeface="Times New Roman" charset="0"/>
              </a:rPr>
              <a:t>' </a:t>
            </a:r>
            <a:r>
              <a:rPr lang="en-US" altLang="en-US" sz="1800" dirty="0"/>
              <a:t>and </a:t>
            </a:r>
            <a:r>
              <a:rPr lang="en-US" altLang="en-US" sz="1800" b="1" i="1" dirty="0">
                <a:latin typeface="Times New Roman" charset="0"/>
              </a:rPr>
              <a:t>v</a:t>
            </a:r>
            <a:r>
              <a:rPr lang="en-US" altLang="en-US" sz="1800" i="1" dirty="0">
                <a:latin typeface="Times New Roman" charset="0"/>
              </a:rPr>
              <a:t>"</a:t>
            </a:r>
            <a:endParaRPr lang="en-US" altLang="en-US" sz="1800" b="1" i="1" dirty="0">
              <a:latin typeface="Times New Roman" charset="0"/>
              <a:sym typeface="Symbol" charset="2"/>
            </a:endParaRPr>
          </a:p>
          <a:p>
            <a:pPr lvl="2" eaLnBrk="1" hangingPunct="1"/>
            <a:r>
              <a:rPr lang="en-US" altLang="en-US" sz="1600" b="1" i="1" dirty="0">
                <a:latin typeface="Times New Roman" charset="0"/>
              </a:rPr>
              <a:t>v</a:t>
            </a:r>
            <a:r>
              <a:rPr lang="en-US" altLang="en-US" sz="1600" i="1" dirty="0">
                <a:latin typeface="Times New Roman" charset="0"/>
              </a:rPr>
              <a:t>'</a:t>
            </a:r>
            <a:r>
              <a:rPr lang="en-US" altLang="en-US" sz="1600" dirty="0"/>
              <a:t> is a 3-node with keys </a:t>
            </a:r>
            <a:r>
              <a:rPr lang="en-US" altLang="en-US" sz="1600" b="1" i="1" dirty="0">
                <a:latin typeface="Times New Roman" charset="0"/>
              </a:rPr>
              <a:t>k</a:t>
            </a:r>
            <a:r>
              <a:rPr lang="en-US" altLang="en-US" sz="1600" baseline="-25000" dirty="0">
                <a:latin typeface="Times New Roman" charset="0"/>
              </a:rPr>
              <a:t>1</a:t>
            </a:r>
            <a:r>
              <a:rPr lang="en-US" altLang="en-US" sz="1600" dirty="0">
                <a:latin typeface="Times New Roman" charset="0"/>
              </a:rPr>
              <a:t> </a:t>
            </a:r>
            <a:r>
              <a:rPr lang="en-US" altLang="en-US" sz="1600" b="1" i="1" dirty="0">
                <a:latin typeface="Times New Roman" charset="0"/>
              </a:rPr>
              <a:t>k</a:t>
            </a:r>
            <a:r>
              <a:rPr lang="en-US" altLang="en-US" sz="1600" baseline="-25000" dirty="0">
                <a:latin typeface="Times New Roman" charset="0"/>
              </a:rPr>
              <a:t>2</a:t>
            </a:r>
            <a:r>
              <a:rPr lang="en-US" altLang="en-US" sz="1600" dirty="0"/>
              <a:t> and children </a:t>
            </a:r>
            <a:r>
              <a:rPr lang="en-US" altLang="en-US" sz="1600" b="1" i="1" dirty="0">
                <a:latin typeface="Times New Roman" charset="0"/>
              </a:rPr>
              <a:t>v</a:t>
            </a:r>
            <a:r>
              <a:rPr lang="en-US" altLang="en-US" sz="1600" baseline="-25000" dirty="0">
                <a:latin typeface="Times New Roman" charset="0"/>
              </a:rPr>
              <a:t>1</a:t>
            </a:r>
            <a:r>
              <a:rPr lang="en-US" altLang="en-US" sz="1600" dirty="0">
                <a:latin typeface="Times New Roman" charset="0"/>
              </a:rPr>
              <a:t> </a:t>
            </a:r>
            <a:r>
              <a:rPr lang="en-US" altLang="en-US" sz="1600" b="1" i="1" dirty="0">
                <a:latin typeface="Times New Roman" charset="0"/>
              </a:rPr>
              <a:t>v</a:t>
            </a:r>
            <a:r>
              <a:rPr lang="en-US" altLang="en-US" sz="1600" baseline="-25000" dirty="0">
                <a:latin typeface="Times New Roman" charset="0"/>
              </a:rPr>
              <a:t>2</a:t>
            </a:r>
            <a:r>
              <a:rPr lang="en-US" altLang="en-US" sz="1600" dirty="0">
                <a:latin typeface="Times New Roman" charset="0"/>
              </a:rPr>
              <a:t> </a:t>
            </a:r>
            <a:r>
              <a:rPr lang="en-US" altLang="en-US" sz="1600" b="1" i="1" dirty="0">
                <a:latin typeface="Times New Roman" charset="0"/>
              </a:rPr>
              <a:t>v</a:t>
            </a:r>
            <a:r>
              <a:rPr lang="en-US" altLang="en-US" sz="1600" baseline="-25000" dirty="0">
                <a:latin typeface="Times New Roman" charset="0"/>
              </a:rPr>
              <a:t>3</a:t>
            </a:r>
            <a:endParaRPr lang="en-US" altLang="en-US" sz="1600" b="1" i="1" dirty="0">
              <a:latin typeface="Times New Roman" charset="0"/>
              <a:sym typeface="Symbol" charset="2"/>
            </a:endParaRPr>
          </a:p>
          <a:p>
            <a:pPr lvl="2" eaLnBrk="1" hangingPunct="1"/>
            <a:r>
              <a:rPr lang="en-US" altLang="en-US" sz="1600" b="1" i="1" dirty="0">
                <a:latin typeface="Times New Roman" charset="0"/>
              </a:rPr>
              <a:t>v</a:t>
            </a:r>
            <a:r>
              <a:rPr lang="en-US" altLang="en-US" sz="1600" i="1" dirty="0">
                <a:latin typeface="Times New Roman" charset="0"/>
              </a:rPr>
              <a:t>"</a:t>
            </a:r>
            <a:r>
              <a:rPr lang="en-US" altLang="en-US" sz="1600" dirty="0"/>
              <a:t> is a 2-node with key </a:t>
            </a:r>
            <a:r>
              <a:rPr lang="en-US" altLang="en-US" sz="1600" b="1" i="1" dirty="0">
                <a:latin typeface="Times New Roman" charset="0"/>
              </a:rPr>
              <a:t>k</a:t>
            </a:r>
            <a:r>
              <a:rPr lang="en-US" altLang="en-US" sz="1600" baseline="-25000" dirty="0">
                <a:latin typeface="Times New Roman" charset="0"/>
              </a:rPr>
              <a:t>4</a:t>
            </a:r>
            <a:r>
              <a:rPr lang="en-US" altLang="en-US" sz="1600" dirty="0">
                <a:latin typeface="Times New Roman" charset="0"/>
              </a:rPr>
              <a:t> </a:t>
            </a:r>
            <a:r>
              <a:rPr lang="en-US" altLang="en-US" sz="1600" dirty="0"/>
              <a:t>and children </a:t>
            </a:r>
            <a:r>
              <a:rPr lang="en-US" altLang="en-US" sz="1600" b="1" i="1" dirty="0">
                <a:latin typeface="Times New Roman" charset="0"/>
              </a:rPr>
              <a:t>v</a:t>
            </a:r>
            <a:r>
              <a:rPr lang="en-US" altLang="en-US" sz="1600" baseline="-25000" dirty="0">
                <a:latin typeface="Times New Roman" charset="0"/>
              </a:rPr>
              <a:t>4</a:t>
            </a:r>
            <a:r>
              <a:rPr lang="en-US" altLang="en-US" sz="1600" dirty="0">
                <a:latin typeface="Times New Roman" charset="0"/>
              </a:rPr>
              <a:t> </a:t>
            </a:r>
            <a:r>
              <a:rPr lang="en-US" altLang="en-US" sz="1600" b="1" i="1" dirty="0">
                <a:latin typeface="Times New Roman" charset="0"/>
              </a:rPr>
              <a:t>v</a:t>
            </a:r>
            <a:r>
              <a:rPr lang="en-US" altLang="en-US" sz="1600" baseline="-25000" dirty="0">
                <a:latin typeface="Times New Roman" charset="0"/>
              </a:rPr>
              <a:t>5</a:t>
            </a:r>
          </a:p>
          <a:p>
            <a:pPr lvl="1" eaLnBrk="1" hangingPunct="1"/>
            <a:r>
              <a:rPr lang="en-US" altLang="en-US" sz="1800" dirty="0"/>
              <a:t>key </a:t>
            </a:r>
            <a:r>
              <a:rPr lang="en-US" altLang="en-US" sz="1800" b="1" i="1" dirty="0">
                <a:latin typeface="Times New Roman" charset="0"/>
              </a:rPr>
              <a:t>k</a:t>
            </a:r>
            <a:r>
              <a:rPr lang="en-US" altLang="en-US" sz="1800" baseline="-25000" dirty="0">
                <a:latin typeface="Times New Roman" charset="0"/>
              </a:rPr>
              <a:t>3 </a:t>
            </a:r>
            <a:r>
              <a:rPr lang="en-US" altLang="en-US" sz="1800" dirty="0"/>
              <a:t> is inserted into the parent </a:t>
            </a:r>
            <a:r>
              <a:rPr lang="en-US" altLang="en-US" sz="1800" b="1" i="1" dirty="0">
                <a:latin typeface="Times New Roman" charset="0"/>
              </a:rPr>
              <a:t>u</a:t>
            </a:r>
            <a:r>
              <a:rPr lang="en-US" altLang="en-US" sz="1800" dirty="0"/>
              <a:t> of </a:t>
            </a:r>
            <a:r>
              <a:rPr lang="en-US" altLang="en-US" sz="1800" b="1" i="1" dirty="0">
                <a:latin typeface="Times New Roman" charset="0"/>
              </a:rPr>
              <a:t>v </a:t>
            </a:r>
            <a:r>
              <a:rPr lang="en-US" altLang="en-US" sz="1800" dirty="0"/>
              <a:t>(a new root may be created)</a:t>
            </a:r>
          </a:p>
          <a:p>
            <a:pPr eaLnBrk="1" hangingPunct="1"/>
            <a:r>
              <a:rPr lang="en-US" altLang="en-US" sz="2000" dirty="0"/>
              <a:t>The overflow may propagate to the parent node </a:t>
            </a:r>
            <a:r>
              <a:rPr lang="en-US" altLang="en-US" sz="2000" b="1" i="1" dirty="0">
                <a:latin typeface="Times New Roman" charset="0"/>
              </a:rPr>
              <a:t>u</a:t>
            </a:r>
            <a:endParaRPr lang="en-US" altLang="en-US" sz="2000" dirty="0"/>
          </a:p>
        </p:txBody>
      </p:sp>
      <p:sp>
        <p:nvSpPr>
          <p:cNvPr id="10246" name="Oval 419"/>
          <p:cNvSpPr>
            <a:spLocks noChangeAspect="1" noChangeArrowheads="1"/>
          </p:cNvSpPr>
          <p:nvPr/>
        </p:nvSpPr>
        <p:spPr bwMode="auto">
          <a:xfrm>
            <a:off x="1722438" y="4283075"/>
            <a:ext cx="1179512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15   24</a:t>
            </a:r>
          </a:p>
        </p:txBody>
      </p:sp>
      <p:sp>
        <p:nvSpPr>
          <p:cNvPr id="10247" name="Oval 420"/>
          <p:cNvSpPr>
            <a:spLocks noChangeAspect="1" noChangeArrowheads="1"/>
          </p:cNvSpPr>
          <p:nvPr/>
        </p:nvSpPr>
        <p:spPr bwMode="auto">
          <a:xfrm>
            <a:off x="609600" y="5076825"/>
            <a:ext cx="684213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12</a:t>
            </a:r>
          </a:p>
        </p:txBody>
      </p:sp>
      <p:sp>
        <p:nvSpPr>
          <p:cNvPr id="10248" name="Oval 421"/>
          <p:cNvSpPr>
            <a:spLocks noChangeAspect="1" noChangeArrowheads="1"/>
          </p:cNvSpPr>
          <p:nvPr/>
        </p:nvSpPr>
        <p:spPr bwMode="auto">
          <a:xfrm>
            <a:off x="2255838" y="5076825"/>
            <a:ext cx="1785937" cy="393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27  30  </a:t>
            </a:r>
            <a:r>
              <a:rPr lang="en-US" altLang="en-US" sz="1800">
                <a:solidFill>
                  <a:schemeClr val="tx2"/>
                </a:solidFill>
              </a:rPr>
              <a:t>32</a:t>
            </a:r>
            <a:r>
              <a:rPr lang="en-US" altLang="en-US" sz="1800"/>
              <a:t>  35</a:t>
            </a:r>
          </a:p>
        </p:txBody>
      </p:sp>
      <p:sp>
        <p:nvSpPr>
          <p:cNvPr id="10249" name="Rectangle 422"/>
          <p:cNvSpPr>
            <a:spLocks noChangeAspect="1" noChangeArrowheads="1"/>
          </p:cNvSpPr>
          <p:nvPr/>
        </p:nvSpPr>
        <p:spPr bwMode="auto">
          <a:xfrm>
            <a:off x="2284413" y="5654675"/>
            <a:ext cx="182562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Rectangle 423"/>
          <p:cNvSpPr>
            <a:spLocks noChangeAspect="1" noChangeArrowheads="1"/>
          </p:cNvSpPr>
          <p:nvPr/>
        </p:nvSpPr>
        <p:spPr bwMode="auto">
          <a:xfrm>
            <a:off x="3902075" y="5654675"/>
            <a:ext cx="185738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1" name="Rectangle 424"/>
          <p:cNvSpPr>
            <a:spLocks noChangeAspect="1" noChangeArrowheads="1"/>
          </p:cNvSpPr>
          <p:nvPr/>
        </p:nvSpPr>
        <p:spPr bwMode="auto">
          <a:xfrm>
            <a:off x="661988" y="5654675"/>
            <a:ext cx="128587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2" name="Rectangle 425"/>
          <p:cNvSpPr>
            <a:spLocks noChangeAspect="1" noChangeArrowheads="1"/>
          </p:cNvSpPr>
          <p:nvPr/>
        </p:nvSpPr>
        <p:spPr bwMode="auto">
          <a:xfrm>
            <a:off x="1066800" y="5654675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253" name="AutoShape 426"/>
          <p:cNvCxnSpPr>
            <a:cxnSpLocks noChangeAspect="1" noChangeShapeType="1"/>
            <a:stCxn id="10246" idx="5"/>
            <a:endCxn id="10248" idx="0"/>
          </p:cNvCxnSpPr>
          <p:nvPr/>
        </p:nvCxnSpPr>
        <p:spPr bwMode="auto">
          <a:xfrm>
            <a:off x="2728913" y="4629150"/>
            <a:ext cx="420687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4" name="Rectangle 427"/>
          <p:cNvSpPr>
            <a:spLocks noChangeAspect="1" noChangeArrowheads="1"/>
          </p:cNvSpPr>
          <p:nvPr/>
        </p:nvSpPr>
        <p:spPr bwMode="auto">
          <a:xfrm>
            <a:off x="2689225" y="5654675"/>
            <a:ext cx="182563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255" name="AutoShape 428"/>
          <p:cNvCxnSpPr>
            <a:cxnSpLocks noChangeAspect="1" noChangeShapeType="1"/>
            <a:stCxn id="10249" idx="0"/>
            <a:endCxn id="10248" idx="3"/>
          </p:cNvCxnSpPr>
          <p:nvPr/>
        </p:nvCxnSpPr>
        <p:spPr bwMode="auto">
          <a:xfrm flipV="1">
            <a:off x="2376488" y="5432425"/>
            <a:ext cx="141287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429"/>
          <p:cNvCxnSpPr>
            <a:cxnSpLocks noChangeAspect="1" noChangeShapeType="1"/>
            <a:stCxn id="10250" idx="0"/>
            <a:endCxn id="10248" idx="5"/>
          </p:cNvCxnSpPr>
          <p:nvPr/>
        </p:nvCxnSpPr>
        <p:spPr bwMode="auto">
          <a:xfrm flipH="1" flipV="1">
            <a:off x="3779838" y="5432425"/>
            <a:ext cx="215900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7" name="Oval 430"/>
          <p:cNvSpPr>
            <a:spLocks noChangeAspect="1" noChangeArrowheads="1"/>
          </p:cNvSpPr>
          <p:nvPr/>
        </p:nvSpPr>
        <p:spPr bwMode="auto">
          <a:xfrm>
            <a:off x="1420813" y="5076825"/>
            <a:ext cx="684212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18</a:t>
            </a:r>
          </a:p>
        </p:txBody>
      </p:sp>
      <p:sp>
        <p:nvSpPr>
          <p:cNvPr id="10258" name="Rectangle 431"/>
          <p:cNvSpPr>
            <a:spLocks noChangeAspect="1" noChangeArrowheads="1"/>
          </p:cNvSpPr>
          <p:nvPr/>
        </p:nvSpPr>
        <p:spPr bwMode="auto">
          <a:xfrm>
            <a:off x="1471613" y="5654675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9" name="Rectangle 432"/>
          <p:cNvSpPr>
            <a:spLocks noChangeAspect="1" noChangeArrowheads="1"/>
          </p:cNvSpPr>
          <p:nvPr/>
        </p:nvSpPr>
        <p:spPr bwMode="auto">
          <a:xfrm>
            <a:off x="1876425" y="5654675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260" name="AutoShape 433"/>
          <p:cNvCxnSpPr>
            <a:cxnSpLocks noChangeAspect="1" noChangeShapeType="1"/>
            <a:stCxn id="10251" idx="0"/>
            <a:endCxn id="10247" idx="3"/>
          </p:cNvCxnSpPr>
          <p:nvPr/>
        </p:nvCxnSpPr>
        <p:spPr bwMode="auto">
          <a:xfrm flipH="1" flipV="1">
            <a:off x="711200" y="5421313"/>
            <a:ext cx="1587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434"/>
          <p:cNvCxnSpPr>
            <a:cxnSpLocks noChangeAspect="1" noChangeShapeType="1"/>
            <a:stCxn id="10258" idx="0"/>
            <a:endCxn id="10257" idx="3"/>
          </p:cNvCxnSpPr>
          <p:nvPr/>
        </p:nvCxnSpPr>
        <p:spPr bwMode="auto">
          <a:xfrm flipH="1" flipV="1">
            <a:off x="1520825" y="5421313"/>
            <a:ext cx="1587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435"/>
          <p:cNvCxnSpPr>
            <a:cxnSpLocks noChangeAspect="1" noChangeShapeType="1"/>
            <a:stCxn id="10259" idx="0"/>
            <a:endCxn id="10257" idx="5"/>
          </p:cNvCxnSpPr>
          <p:nvPr/>
        </p:nvCxnSpPr>
        <p:spPr bwMode="auto">
          <a:xfrm flipV="1">
            <a:off x="1943100" y="5421313"/>
            <a:ext cx="603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436"/>
          <p:cNvCxnSpPr>
            <a:cxnSpLocks noChangeAspect="1" noChangeShapeType="1"/>
            <a:stCxn id="10252" idx="0"/>
            <a:endCxn id="10247" idx="5"/>
          </p:cNvCxnSpPr>
          <p:nvPr/>
        </p:nvCxnSpPr>
        <p:spPr bwMode="auto">
          <a:xfrm flipV="1">
            <a:off x="1131888" y="5421313"/>
            <a:ext cx="61912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4" name="Rectangle 437"/>
          <p:cNvSpPr>
            <a:spLocks noChangeAspect="1" noChangeArrowheads="1"/>
          </p:cNvSpPr>
          <p:nvPr/>
        </p:nvSpPr>
        <p:spPr bwMode="auto">
          <a:xfrm>
            <a:off x="3092450" y="5654675"/>
            <a:ext cx="182563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265" name="AutoShape 438"/>
          <p:cNvCxnSpPr>
            <a:cxnSpLocks noChangeShapeType="1"/>
            <a:stCxn id="10254" idx="0"/>
          </p:cNvCxnSpPr>
          <p:nvPr/>
        </p:nvCxnSpPr>
        <p:spPr bwMode="auto">
          <a:xfrm flipV="1">
            <a:off x="2781300" y="5476875"/>
            <a:ext cx="71438" cy="168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439"/>
          <p:cNvCxnSpPr>
            <a:cxnSpLocks noChangeShapeType="1"/>
            <a:stCxn id="10264" idx="0"/>
            <a:endCxn id="10248" idx="4"/>
          </p:cNvCxnSpPr>
          <p:nvPr/>
        </p:nvCxnSpPr>
        <p:spPr bwMode="auto">
          <a:xfrm flipH="1" flipV="1">
            <a:off x="3149600" y="5489575"/>
            <a:ext cx="34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7" name="AutoShape 440"/>
          <p:cNvCxnSpPr>
            <a:cxnSpLocks noChangeShapeType="1"/>
            <a:stCxn id="10257" idx="0"/>
            <a:endCxn id="10246" idx="4"/>
          </p:cNvCxnSpPr>
          <p:nvPr/>
        </p:nvCxnSpPr>
        <p:spPr bwMode="auto">
          <a:xfrm flipV="1">
            <a:off x="1763713" y="4686300"/>
            <a:ext cx="549275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8" name="AutoShape 441"/>
          <p:cNvCxnSpPr>
            <a:cxnSpLocks noChangeShapeType="1"/>
            <a:stCxn id="10247" idx="0"/>
            <a:endCxn id="10246" idx="3"/>
          </p:cNvCxnSpPr>
          <p:nvPr/>
        </p:nvCxnSpPr>
        <p:spPr bwMode="auto">
          <a:xfrm flipV="1">
            <a:off x="952500" y="4629150"/>
            <a:ext cx="942975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9" name="Rectangle 442"/>
          <p:cNvSpPr>
            <a:spLocks noChangeAspect="1" noChangeArrowheads="1"/>
          </p:cNvSpPr>
          <p:nvPr/>
        </p:nvSpPr>
        <p:spPr bwMode="auto">
          <a:xfrm>
            <a:off x="3497263" y="5654675"/>
            <a:ext cx="1809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270" name="AutoShape 443"/>
          <p:cNvCxnSpPr>
            <a:cxnSpLocks noChangeShapeType="1"/>
            <a:stCxn id="10269" idx="0"/>
          </p:cNvCxnSpPr>
          <p:nvPr/>
        </p:nvCxnSpPr>
        <p:spPr bwMode="auto">
          <a:xfrm flipH="1" flipV="1">
            <a:off x="3514725" y="5486400"/>
            <a:ext cx="73025" cy="158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1" name="Text Box 444"/>
          <p:cNvSpPr txBox="1">
            <a:spLocks noChangeArrowheads="1"/>
          </p:cNvSpPr>
          <p:nvPr/>
        </p:nvSpPr>
        <p:spPr bwMode="auto">
          <a:xfrm>
            <a:off x="3200400" y="4732338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sp>
        <p:nvSpPr>
          <p:cNvPr id="10272" name="Text Box 445"/>
          <p:cNvSpPr txBox="1">
            <a:spLocks noChangeArrowheads="1"/>
          </p:cNvSpPr>
          <p:nvPr/>
        </p:nvSpPr>
        <p:spPr bwMode="auto">
          <a:xfrm>
            <a:off x="1654175" y="39782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u</a:t>
            </a:r>
          </a:p>
        </p:txBody>
      </p:sp>
      <p:sp>
        <p:nvSpPr>
          <p:cNvPr id="10273" name="Text Box 446"/>
          <p:cNvSpPr txBox="1">
            <a:spLocks noChangeArrowheads="1"/>
          </p:cNvSpPr>
          <p:nvPr/>
        </p:nvSpPr>
        <p:spPr bwMode="auto">
          <a:xfrm>
            <a:off x="2181225" y="5703888"/>
            <a:ext cx="51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v</a:t>
            </a:r>
            <a:r>
              <a:rPr lang="en-US" altLang="en-US" baseline="-25000">
                <a:latin typeface="Times New Roman" charset="0"/>
              </a:rPr>
              <a:t>1</a:t>
            </a:r>
          </a:p>
        </p:txBody>
      </p:sp>
      <p:sp>
        <p:nvSpPr>
          <p:cNvPr id="10274" name="Text Box 447"/>
          <p:cNvSpPr txBox="1">
            <a:spLocks noChangeArrowheads="1"/>
          </p:cNvSpPr>
          <p:nvPr/>
        </p:nvSpPr>
        <p:spPr bwMode="auto">
          <a:xfrm>
            <a:off x="2574925" y="5703888"/>
            <a:ext cx="512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v</a:t>
            </a:r>
            <a:r>
              <a:rPr lang="en-US" altLang="en-US" baseline="-25000">
                <a:latin typeface="Times New Roman" charset="0"/>
              </a:rPr>
              <a:t>2</a:t>
            </a:r>
          </a:p>
        </p:txBody>
      </p:sp>
      <p:sp>
        <p:nvSpPr>
          <p:cNvPr id="10275" name="Text Box 448"/>
          <p:cNvSpPr txBox="1">
            <a:spLocks noChangeArrowheads="1"/>
          </p:cNvSpPr>
          <p:nvPr/>
        </p:nvSpPr>
        <p:spPr bwMode="auto">
          <a:xfrm>
            <a:off x="2967038" y="5703888"/>
            <a:ext cx="51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v</a:t>
            </a:r>
            <a:r>
              <a:rPr lang="en-US" altLang="en-US" baseline="-25000">
                <a:latin typeface="Times New Roman" charset="0"/>
              </a:rPr>
              <a:t>3</a:t>
            </a:r>
          </a:p>
        </p:txBody>
      </p:sp>
      <p:sp>
        <p:nvSpPr>
          <p:cNvPr id="10276" name="Text Box 449"/>
          <p:cNvSpPr txBox="1">
            <a:spLocks noChangeArrowheads="1"/>
          </p:cNvSpPr>
          <p:nvPr/>
        </p:nvSpPr>
        <p:spPr bwMode="auto">
          <a:xfrm>
            <a:off x="3360738" y="5703888"/>
            <a:ext cx="512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v</a:t>
            </a:r>
            <a:r>
              <a:rPr lang="en-US" altLang="en-US" baseline="-25000">
                <a:latin typeface="Times New Roman" charset="0"/>
              </a:rPr>
              <a:t>4</a:t>
            </a:r>
          </a:p>
        </p:txBody>
      </p:sp>
      <p:sp>
        <p:nvSpPr>
          <p:cNvPr id="10277" name="Text Box 450"/>
          <p:cNvSpPr txBox="1">
            <a:spLocks noChangeArrowheads="1"/>
          </p:cNvSpPr>
          <p:nvPr/>
        </p:nvSpPr>
        <p:spPr bwMode="auto">
          <a:xfrm>
            <a:off x="3752850" y="5703888"/>
            <a:ext cx="51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v</a:t>
            </a:r>
            <a:r>
              <a:rPr lang="en-US" altLang="en-US" baseline="-25000">
                <a:latin typeface="Times New Roman" charset="0"/>
              </a:rPr>
              <a:t>5</a:t>
            </a:r>
          </a:p>
        </p:txBody>
      </p:sp>
      <p:sp>
        <p:nvSpPr>
          <p:cNvPr id="10278" name="Oval 452"/>
          <p:cNvSpPr>
            <a:spLocks noChangeAspect="1" noChangeArrowheads="1"/>
          </p:cNvSpPr>
          <p:nvPr/>
        </p:nvSpPr>
        <p:spPr bwMode="auto">
          <a:xfrm>
            <a:off x="6096000" y="4267200"/>
            <a:ext cx="1600200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15 24  </a:t>
            </a:r>
            <a:r>
              <a:rPr lang="en-US" altLang="en-US" sz="180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10279" name="Oval 453"/>
          <p:cNvSpPr>
            <a:spLocks noChangeAspect="1" noChangeArrowheads="1"/>
          </p:cNvSpPr>
          <p:nvPr/>
        </p:nvSpPr>
        <p:spPr bwMode="auto">
          <a:xfrm>
            <a:off x="4824413" y="5076825"/>
            <a:ext cx="684212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12</a:t>
            </a:r>
          </a:p>
        </p:txBody>
      </p:sp>
      <p:sp>
        <p:nvSpPr>
          <p:cNvPr id="10280" name="Oval 454"/>
          <p:cNvSpPr>
            <a:spLocks noChangeAspect="1" noChangeArrowheads="1"/>
          </p:cNvSpPr>
          <p:nvPr/>
        </p:nvSpPr>
        <p:spPr bwMode="auto">
          <a:xfrm>
            <a:off x="6553200" y="5076825"/>
            <a:ext cx="1066800" cy="393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27  30</a:t>
            </a:r>
          </a:p>
        </p:txBody>
      </p:sp>
      <p:sp>
        <p:nvSpPr>
          <p:cNvPr id="10281" name="Rectangle 455"/>
          <p:cNvSpPr>
            <a:spLocks noChangeAspect="1" noChangeArrowheads="1"/>
          </p:cNvSpPr>
          <p:nvPr/>
        </p:nvSpPr>
        <p:spPr bwMode="auto">
          <a:xfrm>
            <a:off x="6499225" y="5638800"/>
            <a:ext cx="182563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2" name="Rectangle 456"/>
          <p:cNvSpPr>
            <a:spLocks noChangeAspect="1" noChangeArrowheads="1"/>
          </p:cNvSpPr>
          <p:nvPr/>
        </p:nvSpPr>
        <p:spPr bwMode="auto">
          <a:xfrm>
            <a:off x="8424863" y="5638800"/>
            <a:ext cx="185737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3" name="Rectangle 457"/>
          <p:cNvSpPr>
            <a:spLocks noChangeAspect="1" noChangeArrowheads="1"/>
          </p:cNvSpPr>
          <p:nvPr/>
        </p:nvSpPr>
        <p:spPr bwMode="auto">
          <a:xfrm>
            <a:off x="4876800" y="5638800"/>
            <a:ext cx="128588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4" name="Rectangle 458"/>
          <p:cNvSpPr>
            <a:spLocks noChangeAspect="1" noChangeArrowheads="1"/>
          </p:cNvSpPr>
          <p:nvPr/>
        </p:nvSpPr>
        <p:spPr bwMode="auto">
          <a:xfrm>
            <a:off x="5281613" y="5638800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285" name="AutoShape 459"/>
          <p:cNvCxnSpPr>
            <a:cxnSpLocks noChangeAspect="1" noChangeShapeType="1"/>
            <a:stCxn id="10278" idx="5"/>
            <a:endCxn id="10310" idx="0"/>
          </p:cNvCxnSpPr>
          <p:nvPr/>
        </p:nvCxnSpPr>
        <p:spPr bwMode="auto">
          <a:xfrm>
            <a:off x="7461250" y="4613275"/>
            <a:ext cx="730250" cy="444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6" name="Rectangle 460"/>
          <p:cNvSpPr>
            <a:spLocks noChangeAspect="1" noChangeArrowheads="1"/>
          </p:cNvSpPr>
          <p:nvPr/>
        </p:nvSpPr>
        <p:spPr bwMode="auto">
          <a:xfrm>
            <a:off x="6904038" y="5638800"/>
            <a:ext cx="182562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287" name="AutoShape 461"/>
          <p:cNvCxnSpPr>
            <a:cxnSpLocks noChangeAspect="1" noChangeShapeType="1"/>
            <a:stCxn id="10281" idx="0"/>
            <a:endCxn id="10280" idx="3"/>
          </p:cNvCxnSpPr>
          <p:nvPr/>
        </p:nvCxnSpPr>
        <p:spPr bwMode="auto">
          <a:xfrm flipV="1">
            <a:off x="6591300" y="5432425"/>
            <a:ext cx="117475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8" name="AutoShape 462"/>
          <p:cNvCxnSpPr>
            <a:cxnSpLocks noChangeAspect="1" noChangeShapeType="1"/>
            <a:stCxn id="10310" idx="5"/>
            <a:endCxn id="10282" idx="0"/>
          </p:cNvCxnSpPr>
          <p:nvPr/>
        </p:nvCxnSpPr>
        <p:spPr bwMode="auto">
          <a:xfrm>
            <a:off x="8432800" y="5432425"/>
            <a:ext cx="85725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9" name="Oval 463"/>
          <p:cNvSpPr>
            <a:spLocks noChangeAspect="1" noChangeArrowheads="1"/>
          </p:cNvSpPr>
          <p:nvPr/>
        </p:nvSpPr>
        <p:spPr bwMode="auto">
          <a:xfrm>
            <a:off x="5635625" y="5076825"/>
            <a:ext cx="684213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18</a:t>
            </a:r>
          </a:p>
        </p:txBody>
      </p:sp>
      <p:sp>
        <p:nvSpPr>
          <p:cNvPr id="10290" name="Rectangle 464"/>
          <p:cNvSpPr>
            <a:spLocks noChangeAspect="1" noChangeArrowheads="1"/>
          </p:cNvSpPr>
          <p:nvPr/>
        </p:nvSpPr>
        <p:spPr bwMode="auto">
          <a:xfrm>
            <a:off x="5686425" y="5638800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91" name="Rectangle 465"/>
          <p:cNvSpPr>
            <a:spLocks noChangeAspect="1" noChangeArrowheads="1"/>
          </p:cNvSpPr>
          <p:nvPr/>
        </p:nvSpPr>
        <p:spPr bwMode="auto">
          <a:xfrm>
            <a:off x="6091238" y="5638800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292" name="AutoShape 466"/>
          <p:cNvCxnSpPr>
            <a:cxnSpLocks noChangeAspect="1" noChangeShapeType="1"/>
            <a:stCxn id="10283" idx="0"/>
            <a:endCxn id="10279" idx="3"/>
          </p:cNvCxnSpPr>
          <p:nvPr/>
        </p:nvCxnSpPr>
        <p:spPr bwMode="auto">
          <a:xfrm flipH="1" flipV="1">
            <a:off x="4924425" y="5422900"/>
            <a:ext cx="17463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3" name="AutoShape 467"/>
          <p:cNvCxnSpPr>
            <a:cxnSpLocks noChangeAspect="1" noChangeShapeType="1"/>
            <a:stCxn id="10290" idx="0"/>
            <a:endCxn id="10289" idx="3"/>
          </p:cNvCxnSpPr>
          <p:nvPr/>
        </p:nvCxnSpPr>
        <p:spPr bwMode="auto">
          <a:xfrm flipH="1" flipV="1">
            <a:off x="5735638" y="5422900"/>
            <a:ext cx="15875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4" name="AutoShape 468"/>
          <p:cNvCxnSpPr>
            <a:cxnSpLocks noChangeAspect="1" noChangeShapeType="1"/>
            <a:stCxn id="10291" idx="0"/>
            <a:endCxn id="10289" idx="5"/>
          </p:cNvCxnSpPr>
          <p:nvPr/>
        </p:nvCxnSpPr>
        <p:spPr bwMode="auto">
          <a:xfrm flipV="1">
            <a:off x="6156325" y="5422900"/>
            <a:ext cx="635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5" name="AutoShape 469"/>
          <p:cNvCxnSpPr>
            <a:cxnSpLocks noChangeAspect="1" noChangeShapeType="1"/>
            <a:stCxn id="10284" idx="0"/>
            <a:endCxn id="10279" idx="5"/>
          </p:cNvCxnSpPr>
          <p:nvPr/>
        </p:nvCxnSpPr>
        <p:spPr bwMode="auto">
          <a:xfrm flipV="1">
            <a:off x="5346700" y="5422900"/>
            <a:ext cx="61913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6" name="Rectangle 470"/>
          <p:cNvSpPr>
            <a:spLocks noChangeAspect="1" noChangeArrowheads="1"/>
          </p:cNvSpPr>
          <p:nvPr/>
        </p:nvSpPr>
        <p:spPr bwMode="auto">
          <a:xfrm>
            <a:off x="7307263" y="5638800"/>
            <a:ext cx="182562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297" name="AutoShape 471"/>
          <p:cNvCxnSpPr>
            <a:cxnSpLocks noChangeShapeType="1"/>
            <a:stCxn id="10286" idx="0"/>
          </p:cNvCxnSpPr>
          <p:nvPr/>
        </p:nvCxnSpPr>
        <p:spPr bwMode="auto">
          <a:xfrm flipV="1">
            <a:off x="6996113" y="5461000"/>
            <a:ext cx="71437" cy="168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8" name="AutoShape 472"/>
          <p:cNvCxnSpPr>
            <a:cxnSpLocks noChangeShapeType="1"/>
            <a:stCxn id="10296" idx="0"/>
            <a:endCxn id="10280" idx="5"/>
          </p:cNvCxnSpPr>
          <p:nvPr/>
        </p:nvCxnSpPr>
        <p:spPr bwMode="auto">
          <a:xfrm flipV="1">
            <a:off x="7399338" y="5432425"/>
            <a:ext cx="65087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9" name="AutoShape 473"/>
          <p:cNvCxnSpPr>
            <a:cxnSpLocks noChangeShapeType="1"/>
            <a:stCxn id="10289" idx="0"/>
          </p:cNvCxnSpPr>
          <p:nvPr/>
        </p:nvCxnSpPr>
        <p:spPr bwMode="auto">
          <a:xfrm flipV="1">
            <a:off x="5978525" y="4670425"/>
            <a:ext cx="746125" cy="396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0" name="AutoShape 474"/>
          <p:cNvCxnSpPr>
            <a:cxnSpLocks noChangeShapeType="1"/>
            <a:stCxn id="10279" idx="0"/>
            <a:endCxn id="10278" idx="3"/>
          </p:cNvCxnSpPr>
          <p:nvPr/>
        </p:nvCxnSpPr>
        <p:spPr bwMode="auto">
          <a:xfrm flipV="1">
            <a:off x="5167313" y="4613275"/>
            <a:ext cx="1163637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01" name="Rectangle 475"/>
          <p:cNvSpPr>
            <a:spLocks noChangeAspect="1" noChangeArrowheads="1"/>
          </p:cNvSpPr>
          <p:nvPr/>
        </p:nvSpPr>
        <p:spPr bwMode="auto">
          <a:xfrm>
            <a:off x="7764463" y="5638800"/>
            <a:ext cx="1809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302" name="AutoShape 476"/>
          <p:cNvCxnSpPr>
            <a:cxnSpLocks noChangeShapeType="1"/>
            <a:stCxn id="10301" idx="0"/>
            <a:endCxn id="10310" idx="3"/>
          </p:cNvCxnSpPr>
          <p:nvPr/>
        </p:nvCxnSpPr>
        <p:spPr bwMode="auto">
          <a:xfrm flipV="1">
            <a:off x="7854950" y="5432425"/>
            <a:ext cx="93663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03" name="Text Box 477"/>
          <p:cNvSpPr txBox="1">
            <a:spLocks noChangeArrowheads="1"/>
          </p:cNvSpPr>
          <p:nvPr/>
        </p:nvSpPr>
        <p:spPr bwMode="auto">
          <a:xfrm>
            <a:off x="7235825" y="4732338"/>
            <a:ext cx="35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altLang="en-US" i="1">
                <a:solidFill>
                  <a:schemeClr val="tx2"/>
                </a:solidFill>
                <a:latin typeface="Times New Roman" charset="0"/>
              </a:rPr>
              <a:t>'</a:t>
            </a:r>
          </a:p>
        </p:txBody>
      </p:sp>
      <p:sp>
        <p:nvSpPr>
          <p:cNvPr id="10304" name="Text Box 478"/>
          <p:cNvSpPr txBox="1">
            <a:spLocks noChangeArrowheads="1"/>
          </p:cNvSpPr>
          <p:nvPr/>
        </p:nvSpPr>
        <p:spPr bwMode="auto">
          <a:xfrm>
            <a:off x="5999163" y="3962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u</a:t>
            </a:r>
          </a:p>
        </p:txBody>
      </p:sp>
      <p:sp>
        <p:nvSpPr>
          <p:cNvPr id="10305" name="Text Box 479"/>
          <p:cNvSpPr txBox="1">
            <a:spLocks noChangeArrowheads="1"/>
          </p:cNvSpPr>
          <p:nvPr/>
        </p:nvSpPr>
        <p:spPr bwMode="auto">
          <a:xfrm>
            <a:off x="6396038" y="5688013"/>
            <a:ext cx="51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v</a:t>
            </a:r>
            <a:r>
              <a:rPr lang="en-US" altLang="en-US" baseline="-25000">
                <a:latin typeface="Times New Roman" charset="0"/>
              </a:rPr>
              <a:t>1</a:t>
            </a:r>
          </a:p>
        </p:txBody>
      </p:sp>
      <p:sp>
        <p:nvSpPr>
          <p:cNvPr id="10306" name="Text Box 480"/>
          <p:cNvSpPr txBox="1">
            <a:spLocks noChangeArrowheads="1"/>
          </p:cNvSpPr>
          <p:nvPr/>
        </p:nvSpPr>
        <p:spPr bwMode="auto">
          <a:xfrm>
            <a:off x="6789738" y="5688013"/>
            <a:ext cx="512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v</a:t>
            </a:r>
            <a:r>
              <a:rPr lang="en-US" altLang="en-US" baseline="-25000">
                <a:latin typeface="Times New Roman" charset="0"/>
              </a:rPr>
              <a:t>2</a:t>
            </a:r>
          </a:p>
        </p:txBody>
      </p:sp>
      <p:sp>
        <p:nvSpPr>
          <p:cNvPr id="10307" name="Text Box 481"/>
          <p:cNvSpPr txBox="1">
            <a:spLocks noChangeArrowheads="1"/>
          </p:cNvSpPr>
          <p:nvPr/>
        </p:nvSpPr>
        <p:spPr bwMode="auto">
          <a:xfrm>
            <a:off x="7181850" y="5688013"/>
            <a:ext cx="51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v</a:t>
            </a:r>
            <a:r>
              <a:rPr lang="en-US" altLang="en-US" baseline="-25000">
                <a:latin typeface="Times New Roman" charset="0"/>
              </a:rPr>
              <a:t>3</a:t>
            </a:r>
          </a:p>
        </p:txBody>
      </p:sp>
      <p:sp>
        <p:nvSpPr>
          <p:cNvPr id="10308" name="Text Box 482"/>
          <p:cNvSpPr txBox="1">
            <a:spLocks noChangeArrowheads="1"/>
          </p:cNvSpPr>
          <p:nvPr/>
        </p:nvSpPr>
        <p:spPr bwMode="auto">
          <a:xfrm>
            <a:off x="7627938" y="5688013"/>
            <a:ext cx="512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v</a:t>
            </a:r>
            <a:r>
              <a:rPr lang="en-US" altLang="en-US" baseline="-25000">
                <a:latin typeface="Times New Roman" charset="0"/>
              </a:rPr>
              <a:t>4</a:t>
            </a:r>
          </a:p>
        </p:txBody>
      </p:sp>
      <p:sp>
        <p:nvSpPr>
          <p:cNvPr id="10309" name="Text Box 483"/>
          <p:cNvSpPr txBox="1">
            <a:spLocks noChangeArrowheads="1"/>
          </p:cNvSpPr>
          <p:nvPr/>
        </p:nvSpPr>
        <p:spPr bwMode="auto">
          <a:xfrm>
            <a:off x="8248650" y="5688013"/>
            <a:ext cx="51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v</a:t>
            </a:r>
            <a:r>
              <a:rPr lang="en-US" altLang="en-US" baseline="-25000">
                <a:latin typeface="Times New Roman" charset="0"/>
              </a:rPr>
              <a:t>5</a:t>
            </a:r>
          </a:p>
        </p:txBody>
      </p:sp>
      <p:sp>
        <p:nvSpPr>
          <p:cNvPr id="10310" name="Oval 486"/>
          <p:cNvSpPr>
            <a:spLocks noChangeAspect="1" noChangeArrowheads="1"/>
          </p:cNvSpPr>
          <p:nvPr/>
        </p:nvSpPr>
        <p:spPr bwMode="auto">
          <a:xfrm>
            <a:off x="7848600" y="5076825"/>
            <a:ext cx="684213" cy="393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35</a:t>
            </a:r>
          </a:p>
        </p:txBody>
      </p:sp>
      <p:cxnSp>
        <p:nvCxnSpPr>
          <p:cNvPr id="10311" name="AutoShape 487"/>
          <p:cNvCxnSpPr>
            <a:cxnSpLocks noChangeAspect="1" noChangeShapeType="1"/>
            <a:endCxn id="10280" idx="0"/>
          </p:cNvCxnSpPr>
          <p:nvPr/>
        </p:nvCxnSpPr>
        <p:spPr bwMode="auto">
          <a:xfrm>
            <a:off x="6886575" y="4651375"/>
            <a:ext cx="200025" cy="406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2" name="Text Box 488"/>
          <p:cNvSpPr txBox="1">
            <a:spLocks noChangeArrowheads="1"/>
          </p:cNvSpPr>
          <p:nvPr/>
        </p:nvSpPr>
        <p:spPr bwMode="auto">
          <a:xfrm>
            <a:off x="8151813" y="4732338"/>
            <a:ext cx="48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altLang="en-US" i="1">
                <a:solidFill>
                  <a:schemeClr val="tx2"/>
                </a:solidFill>
                <a:latin typeface="Times New Roman" charset="0"/>
              </a:rPr>
              <a:t>"</a:t>
            </a:r>
          </a:p>
        </p:txBody>
      </p:sp>
      <p:sp>
        <p:nvSpPr>
          <p:cNvPr id="10313" name="AutoShape 489"/>
          <p:cNvSpPr>
            <a:spLocks noChangeArrowheads="1"/>
          </p:cNvSpPr>
          <p:nvPr/>
        </p:nvSpPr>
        <p:spPr bwMode="auto">
          <a:xfrm>
            <a:off x="4114800" y="4495800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6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of Insertion</a:t>
            </a:r>
          </a:p>
        </p:txBody>
      </p:sp>
      <p:sp>
        <p:nvSpPr>
          <p:cNvPr id="11269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71525" y="1752600"/>
            <a:ext cx="449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en-US" sz="24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charset="0"/>
              </a:rPr>
              <a:t>put</a:t>
            </a:r>
            <a:r>
              <a:rPr lang="en-US" altLang="en-US" sz="24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en-US" sz="2400" b="1" i="1">
                <a:solidFill>
                  <a:schemeClr val="tx2"/>
                </a:solidFill>
                <a:latin typeface="Times New Roman" charset="0"/>
              </a:rPr>
              <a:t>k</a:t>
            </a:r>
            <a:r>
              <a:rPr lang="en-US" altLang="en-US" sz="2400">
                <a:solidFill>
                  <a:schemeClr val="tx2"/>
                </a:solidFill>
                <a:latin typeface="Times New Roman" charset="0"/>
              </a:rPr>
              <a:t>, </a:t>
            </a:r>
            <a:r>
              <a:rPr lang="en-US" altLang="en-US" sz="2400" b="1" i="1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altLang="en-US" sz="24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>
                <a:latin typeface="Times New Roman" charset="0"/>
              </a:rPr>
              <a:t>1.	We search for key </a:t>
            </a:r>
            <a:r>
              <a:rPr lang="en-US" altLang="en-US" sz="2400" b="1" i="1">
                <a:latin typeface="Times New Roman" charset="0"/>
              </a:rPr>
              <a:t>k</a:t>
            </a:r>
            <a:r>
              <a:rPr lang="en-US" altLang="en-US" sz="2400">
                <a:latin typeface="Times New Roman" charset="0"/>
              </a:rPr>
              <a:t> to locate the insertion node </a:t>
            </a:r>
            <a:r>
              <a:rPr lang="en-US" altLang="en-US" sz="2400" b="1" i="1">
                <a:latin typeface="Times New Roman" charset="0"/>
              </a:rPr>
              <a:t>v</a:t>
            </a:r>
            <a:endParaRPr lang="en-US" altLang="en-US" sz="2400">
              <a:latin typeface="Times New Roman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en-US" sz="2400">
                <a:latin typeface="Times New Roman" charset="0"/>
              </a:rPr>
              <a:t>2.	We add the new entry (</a:t>
            </a:r>
            <a:r>
              <a:rPr lang="en-US" altLang="en-US" sz="2400" b="1" i="1">
                <a:latin typeface="Times New Roman" charset="0"/>
              </a:rPr>
              <a:t>k</a:t>
            </a:r>
            <a:r>
              <a:rPr lang="en-US" altLang="en-US" sz="2400">
                <a:latin typeface="Times New Roman" charset="0"/>
              </a:rPr>
              <a:t>, </a:t>
            </a:r>
            <a:r>
              <a:rPr lang="en-US" altLang="en-US" sz="2400" b="1" i="1">
                <a:latin typeface="Times New Roman" charset="0"/>
              </a:rPr>
              <a:t>o</a:t>
            </a:r>
            <a:r>
              <a:rPr lang="en-US" altLang="en-US" sz="2400">
                <a:latin typeface="Times New Roman" charset="0"/>
              </a:rPr>
              <a:t>) at node </a:t>
            </a:r>
            <a:r>
              <a:rPr lang="en-US" altLang="en-US" sz="2400" b="1" i="1">
                <a:latin typeface="Times New Roman" charset="0"/>
              </a:rPr>
              <a:t>v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>
                <a:latin typeface="Times New Roman" charset="0"/>
              </a:rPr>
              <a:t>3. </a:t>
            </a: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altLang="en-US" sz="2400">
                <a:latin typeface="Times New Roman" charset="0"/>
              </a:rPr>
              <a:t> </a:t>
            </a:r>
            <a:r>
              <a:rPr lang="en-US" altLang="en-US" sz="2400" b="1" i="1">
                <a:latin typeface="Times New Roman" charset="0"/>
              </a:rPr>
              <a:t>overflow</a:t>
            </a:r>
            <a:r>
              <a:rPr lang="en-US" altLang="en-US" sz="2400">
                <a:latin typeface="Times New Roman" charset="0"/>
              </a:rPr>
              <a:t>(</a:t>
            </a:r>
            <a:r>
              <a:rPr lang="en-US" altLang="en-US" sz="2400" b="1" i="1">
                <a:latin typeface="Times New Roman" charset="0"/>
              </a:rPr>
              <a:t>v</a:t>
            </a:r>
            <a:r>
              <a:rPr lang="en-US" altLang="en-US" sz="2400">
                <a:latin typeface="Times New Roman" charset="0"/>
              </a:rPr>
              <a:t>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altLang="en-US" b="1" i="1">
                <a:latin typeface="Times New Roman" charset="0"/>
              </a:rPr>
              <a:t>isRoot</a:t>
            </a:r>
            <a:r>
              <a:rPr lang="en-US" altLang="en-US">
                <a:latin typeface="Times New Roman" charset="0"/>
              </a:rPr>
              <a:t>(</a:t>
            </a:r>
            <a:r>
              <a:rPr lang="en-US" altLang="en-US" b="1" i="1">
                <a:latin typeface="Times New Roman" charset="0"/>
              </a:rPr>
              <a:t>v</a:t>
            </a:r>
            <a:r>
              <a:rPr lang="en-US" altLang="en-US">
                <a:latin typeface="Times New Roman" charset="0"/>
              </a:rPr>
              <a:t>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>
                <a:latin typeface="Times New Roman" charset="0"/>
              </a:rPr>
              <a:t>	 create a new empty root above </a:t>
            </a:r>
            <a:r>
              <a:rPr lang="en-US" altLang="en-US" b="1" i="1">
                <a:latin typeface="Times New Roman" charset="0"/>
              </a:rPr>
              <a:t>v</a:t>
            </a:r>
            <a:endParaRPr lang="en-US" altLang="en-US">
              <a:latin typeface="Times New Roman" charset="0"/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en-US" b="1" i="1">
                <a:latin typeface="Times New Roman" charset="0"/>
              </a:rPr>
              <a:t>v </a:t>
            </a:r>
            <a:r>
              <a:rPr lang="en-US" altLang="en-US">
                <a:latin typeface="Times New Roman" charset="0"/>
                <a:sym typeface="Symbol" charset="2"/>
              </a:rPr>
              <a:t></a:t>
            </a:r>
            <a:r>
              <a:rPr lang="en-US" altLang="en-US" b="1" i="1">
                <a:latin typeface="Times New Roman" charset="0"/>
              </a:rPr>
              <a:t> split</a:t>
            </a:r>
            <a:r>
              <a:rPr lang="en-US" altLang="en-US">
                <a:latin typeface="Times New Roman" charset="0"/>
              </a:rPr>
              <a:t>(</a:t>
            </a:r>
            <a:r>
              <a:rPr lang="en-US" altLang="en-US" b="1" i="1">
                <a:latin typeface="Times New Roman" charset="0"/>
              </a:rPr>
              <a:t>v</a:t>
            </a:r>
            <a:r>
              <a:rPr lang="en-US" altLang="en-US">
                <a:latin typeface="Times New Roman" charset="0"/>
              </a:rPr>
              <a:t>)</a:t>
            </a:r>
          </a:p>
        </p:txBody>
      </p:sp>
      <p:sp>
        <p:nvSpPr>
          <p:cNvPr id="11270" name="Rectangle 4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410200" y="1752600"/>
            <a:ext cx="3352800" cy="4648200"/>
          </a:xfrm>
        </p:spPr>
        <p:txBody>
          <a:bodyPr/>
          <a:lstStyle/>
          <a:p>
            <a:pPr eaLnBrk="1" hangingPunct="1"/>
            <a:r>
              <a:rPr lang="en-US" altLang="en-US" sz="2000"/>
              <a:t>Let </a:t>
            </a:r>
            <a:r>
              <a:rPr lang="en-US" altLang="en-US" sz="2000" b="1" i="1">
                <a:latin typeface="Times New Roman" charset="0"/>
              </a:rPr>
              <a:t>T</a:t>
            </a:r>
            <a:r>
              <a:rPr lang="en-US" altLang="en-US" sz="2000"/>
              <a:t> be a (2,4) tree with </a:t>
            </a:r>
            <a:r>
              <a:rPr lang="en-US" altLang="en-US" sz="2000" b="1" i="1">
                <a:latin typeface="Times New Roman" charset="0"/>
              </a:rPr>
              <a:t>n</a:t>
            </a:r>
            <a:r>
              <a:rPr lang="en-US" altLang="en-US" sz="2000"/>
              <a:t> items</a:t>
            </a:r>
          </a:p>
          <a:p>
            <a:pPr lvl="1" eaLnBrk="1" hangingPunct="1"/>
            <a:r>
              <a:rPr lang="en-US" altLang="en-US" sz="1800"/>
              <a:t>Tree </a:t>
            </a:r>
            <a:r>
              <a:rPr lang="en-US" altLang="en-US" sz="1800" b="1" i="1">
                <a:latin typeface="Times New Roman" charset="0"/>
              </a:rPr>
              <a:t>T</a:t>
            </a:r>
            <a:r>
              <a:rPr lang="en-US" altLang="en-US" sz="1800"/>
              <a:t> has</a:t>
            </a:r>
            <a:r>
              <a:rPr lang="en-US" altLang="en-US" sz="1800" b="1" i="1">
                <a:latin typeface="Times New Roman" charset="0"/>
              </a:rPr>
              <a:t> O</a:t>
            </a:r>
            <a:r>
              <a:rPr lang="en-US" altLang="en-US" sz="1800">
                <a:latin typeface="Times New Roman" charset="0"/>
              </a:rPr>
              <a:t>(log </a:t>
            </a:r>
            <a:r>
              <a:rPr lang="en-US" altLang="en-US" sz="1800" b="1" i="1">
                <a:latin typeface="Times New Roman" charset="0"/>
              </a:rPr>
              <a:t>n</a:t>
            </a:r>
            <a:r>
              <a:rPr lang="en-US" altLang="en-US" sz="1800">
                <a:latin typeface="Times New Roman" charset="0"/>
              </a:rPr>
              <a:t>) </a:t>
            </a:r>
            <a:r>
              <a:rPr lang="en-US" altLang="en-US" sz="1800"/>
              <a:t>height</a:t>
            </a:r>
            <a:r>
              <a:rPr lang="en-US" altLang="en-US" sz="1800" b="1" i="1">
                <a:latin typeface="Times New Roman" charset="0"/>
              </a:rPr>
              <a:t> </a:t>
            </a:r>
            <a:endParaRPr lang="en-US" altLang="en-US" sz="1800"/>
          </a:p>
          <a:p>
            <a:pPr lvl="1" eaLnBrk="1" hangingPunct="1"/>
            <a:r>
              <a:rPr lang="en-US" altLang="en-US" sz="1800"/>
              <a:t>Step 1 takes </a:t>
            </a:r>
            <a:r>
              <a:rPr lang="en-US" altLang="en-US" sz="1800" b="1" i="1">
                <a:latin typeface="Times New Roman" charset="0"/>
              </a:rPr>
              <a:t>O</a:t>
            </a:r>
            <a:r>
              <a:rPr lang="en-US" altLang="en-US" sz="1800">
                <a:latin typeface="Times New Roman" charset="0"/>
              </a:rPr>
              <a:t>(log </a:t>
            </a:r>
            <a:r>
              <a:rPr lang="en-US" altLang="en-US" sz="1800" b="1" i="1">
                <a:latin typeface="Times New Roman" charset="0"/>
              </a:rPr>
              <a:t>n</a:t>
            </a:r>
            <a:r>
              <a:rPr lang="en-US" altLang="en-US" sz="1800">
                <a:latin typeface="Times New Roman" charset="0"/>
              </a:rPr>
              <a:t>)</a:t>
            </a:r>
            <a:r>
              <a:rPr lang="en-US" altLang="en-US" sz="1800"/>
              <a:t> time because we visit </a:t>
            </a:r>
            <a:r>
              <a:rPr lang="en-US" altLang="en-US" sz="1800" b="1" i="1">
                <a:latin typeface="Times New Roman" charset="0"/>
              </a:rPr>
              <a:t>O</a:t>
            </a:r>
            <a:r>
              <a:rPr lang="en-US" altLang="en-US" sz="1800">
                <a:latin typeface="Times New Roman" charset="0"/>
              </a:rPr>
              <a:t>(log </a:t>
            </a:r>
            <a:r>
              <a:rPr lang="en-US" altLang="en-US" sz="1800" b="1" i="1">
                <a:latin typeface="Times New Roman" charset="0"/>
              </a:rPr>
              <a:t>n</a:t>
            </a:r>
            <a:r>
              <a:rPr lang="en-US" altLang="en-US" sz="1800">
                <a:latin typeface="Times New Roman" charset="0"/>
              </a:rPr>
              <a:t>)</a:t>
            </a:r>
            <a:r>
              <a:rPr lang="en-US" altLang="en-US" sz="1800"/>
              <a:t> nodes</a:t>
            </a:r>
          </a:p>
          <a:p>
            <a:pPr lvl="1" eaLnBrk="1" hangingPunct="1"/>
            <a:r>
              <a:rPr lang="en-US" altLang="en-US" sz="1800"/>
              <a:t>Step 2 takes </a:t>
            </a:r>
            <a:r>
              <a:rPr lang="en-US" altLang="en-US" sz="1800" b="1" i="1">
                <a:latin typeface="Times New Roman" charset="0"/>
              </a:rPr>
              <a:t>O</a:t>
            </a:r>
            <a:r>
              <a:rPr lang="en-US" altLang="en-US" sz="1800">
                <a:latin typeface="Times New Roman" charset="0"/>
              </a:rPr>
              <a:t>(1)</a:t>
            </a:r>
            <a:r>
              <a:rPr lang="en-US" altLang="en-US" sz="1800"/>
              <a:t> time</a:t>
            </a:r>
          </a:p>
          <a:p>
            <a:pPr lvl="1" eaLnBrk="1" hangingPunct="1"/>
            <a:r>
              <a:rPr lang="en-US" altLang="en-US" sz="1800"/>
              <a:t>Step 3 takes </a:t>
            </a:r>
            <a:r>
              <a:rPr lang="en-US" altLang="en-US" sz="1800" b="1" i="1">
                <a:latin typeface="Times New Roman" charset="0"/>
              </a:rPr>
              <a:t>O</a:t>
            </a:r>
            <a:r>
              <a:rPr lang="en-US" altLang="en-US" sz="1800">
                <a:latin typeface="Times New Roman" charset="0"/>
              </a:rPr>
              <a:t>(log </a:t>
            </a:r>
            <a:r>
              <a:rPr lang="en-US" altLang="en-US" sz="1800" b="1" i="1">
                <a:latin typeface="Times New Roman" charset="0"/>
              </a:rPr>
              <a:t>n</a:t>
            </a:r>
            <a:r>
              <a:rPr lang="en-US" altLang="en-US" sz="1800">
                <a:latin typeface="Times New Roman" charset="0"/>
              </a:rPr>
              <a:t>)</a:t>
            </a:r>
            <a:r>
              <a:rPr lang="en-US" altLang="en-US" sz="1800"/>
              <a:t> time because each split takes </a:t>
            </a:r>
            <a:r>
              <a:rPr lang="en-US" altLang="en-US" sz="1800" b="1" i="1">
                <a:latin typeface="Times New Roman" charset="0"/>
              </a:rPr>
              <a:t>O</a:t>
            </a:r>
            <a:r>
              <a:rPr lang="en-US" altLang="en-US" sz="1800">
                <a:latin typeface="Times New Roman" charset="0"/>
              </a:rPr>
              <a:t>(1)</a:t>
            </a:r>
            <a:r>
              <a:rPr lang="en-US" altLang="en-US" sz="1800"/>
              <a:t> time and we perform </a:t>
            </a:r>
            <a:r>
              <a:rPr lang="en-US" altLang="en-US" sz="1800" b="1" i="1">
                <a:latin typeface="Times New Roman" charset="0"/>
              </a:rPr>
              <a:t>O</a:t>
            </a:r>
            <a:r>
              <a:rPr lang="en-US" altLang="en-US" sz="1800">
                <a:latin typeface="Times New Roman" charset="0"/>
              </a:rPr>
              <a:t>(log </a:t>
            </a:r>
            <a:r>
              <a:rPr lang="en-US" altLang="en-US" sz="1800" b="1" i="1">
                <a:latin typeface="Times New Roman" charset="0"/>
              </a:rPr>
              <a:t>n</a:t>
            </a:r>
            <a:r>
              <a:rPr lang="en-US" altLang="en-US" sz="1800">
                <a:latin typeface="Times New Roman" charset="0"/>
              </a:rPr>
              <a:t>) </a:t>
            </a:r>
            <a:r>
              <a:rPr lang="en-US" altLang="en-US" sz="1800"/>
              <a:t>splits</a:t>
            </a:r>
          </a:p>
          <a:p>
            <a:pPr eaLnBrk="1" hangingPunct="1"/>
            <a:r>
              <a:rPr lang="en-US" altLang="en-US" sz="2000"/>
              <a:t>Thus, an insertion in a (2,4) tree takes </a:t>
            </a:r>
            <a:r>
              <a:rPr lang="en-US" altLang="en-US" sz="2000" b="1" i="1">
                <a:latin typeface="Times New Roman" charset="0"/>
              </a:rPr>
              <a:t>O</a:t>
            </a:r>
            <a:r>
              <a:rPr lang="en-US" altLang="en-US" sz="2000">
                <a:latin typeface="Times New Roman" charset="0"/>
              </a:rPr>
              <a:t>(log </a:t>
            </a:r>
            <a:r>
              <a:rPr lang="en-US" altLang="en-US" sz="2000" b="1" i="1">
                <a:latin typeface="Times New Roman" charset="0"/>
              </a:rPr>
              <a:t>n</a:t>
            </a:r>
            <a:r>
              <a:rPr lang="en-US" altLang="en-US" sz="2000">
                <a:latin typeface="Times New Roman" charset="0"/>
              </a:rPr>
              <a:t>)</a:t>
            </a:r>
            <a:r>
              <a:rPr lang="en-US" altLang="en-US" sz="2000"/>
              <a:t>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7141912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2740</TotalTime>
  <Words>1291</Words>
  <Application>Microsoft Macintosh PowerPoint</Application>
  <PresentationFormat>화면 슬라이드 쇼(4:3)</PresentationFormat>
  <Paragraphs>253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Calibri</vt:lpstr>
      <vt:lpstr>Courier New</vt:lpstr>
      <vt:lpstr>Symbol</vt:lpstr>
      <vt:lpstr>Tahoma</vt:lpstr>
      <vt:lpstr>Times New Roman</vt:lpstr>
      <vt:lpstr>Wingdings</vt:lpstr>
      <vt:lpstr>1_Blueprint</vt:lpstr>
      <vt:lpstr>(2,4) Trees: Very Briefly</vt:lpstr>
      <vt:lpstr>Multi-Way Search Tree</vt:lpstr>
      <vt:lpstr>Multi-Way Inorder Traversal</vt:lpstr>
      <vt:lpstr>Multi-Way Searching</vt:lpstr>
      <vt:lpstr>(2,4) Trees</vt:lpstr>
      <vt:lpstr>Height of a (2,4) Tree</vt:lpstr>
      <vt:lpstr>Insertion</vt:lpstr>
      <vt:lpstr>Overflow and Split</vt:lpstr>
      <vt:lpstr>Analysis of Insertion</vt:lpstr>
      <vt:lpstr>Deletion</vt:lpstr>
      <vt:lpstr>Underflow and Fusion</vt:lpstr>
      <vt:lpstr>Underflow and Transfer</vt:lpstr>
      <vt:lpstr>Analysis of Deletion</vt:lpstr>
      <vt:lpstr>Comparison of Map Implementations</vt:lpstr>
      <vt:lpstr>PowerPoint 프레젠테이션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Microsoft Office User</cp:lastModifiedBy>
  <cp:revision>334</cp:revision>
  <cp:lastPrinted>2017-10-25T04:02:14Z</cp:lastPrinted>
  <dcterms:created xsi:type="dcterms:W3CDTF">2002-01-21T02:22:10Z</dcterms:created>
  <dcterms:modified xsi:type="dcterms:W3CDTF">2021-02-23T01:20:17Z</dcterms:modified>
</cp:coreProperties>
</file>