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1"/>
  </p:notesMasterIdLst>
  <p:handoutMasterIdLst>
    <p:handoutMasterId r:id="rId42"/>
  </p:handoutMasterIdLst>
  <p:sldIdLst>
    <p:sldId id="405" r:id="rId2"/>
    <p:sldId id="406" r:id="rId3"/>
    <p:sldId id="443" r:id="rId4"/>
    <p:sldId id="444" r:id="rId5"/>
    <p:sldId id="445" r:id="rId6"/>
    <p:sldId id="446" r:id="rId7"/>
    <p:sldId id="447" r:id="rId8"/>
    <p:sldId id="448" r:id="rId9"/>
    <p:sldId id="424" r:id="rId10"/>
    <p:sldId id="409" r:id="rId11"/>
    <p:sldId id="410" r:id="rId12"/>
    <p:sldId id="411" r:id="rId13"/>
    <p:sldId id="412" r:id="rId14"/>
    <p:sldId id="413" r:id="rId15"/>
    <p:sldId id="421" r:id="rId16"/>
    <p:sldId id="422" r:id="rId17"/>
    <p:sldId id="414" r:id="rId18"/>
    <p:sldId id="425" r:id="rId19"/>
    <p:sldId id="450" r:id="rId20"/>
    <p:sldId id="426" r:id="rId21"/>
    <p:sldId id="427" r:id="rId22"/>
    <p:sldId id="428" r:id="rId23"/>
    <p:sldId id="451" r:id="rId24"/>
    <p:sldId id="429" r:id="rId25"/>
    <p:sldId id="452" r:id="rId26"/>
    <p:sldId id="430" r:id="rId27"/>
    <p:sldId id="434" r:id="rId28"/>
    <p:sldId id="435" r:id="rId29"/>
    <p:sldId id="436" r:id="rId30"/>
    <p:sldId id="437" r:id="rId31"/>
    <p:sldId id="438" r:id="rId32"/>
    <p:sldId id="416" r:id="rId33"/>
    <p:sldId id="439" r:id="rId34"/>
    <p:sldId id="440" r:id="rId35"/>
    <p:sldId id="441" r:id="rId36"/>
    <p:sldId id="442" r:id="rId37"/>
    <p:sldId id="431" r:id="rId38"/>
    <p:sldId id="432" r:id="rId39"/>
    <p:sldId id="310" r:id="rId4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 autoAdjust="0"/>
    <p:restoredTop sz="79760" autoAdjust="0"/>
  </p:normalViewPr>
  <p:slideViewPr>
    <p:cSldViewPr>
      <p:cViewPr varScale="1">
        <p:scale>
          <a:sx n="103" d="100"/>
          <a:sy n="103" d="100"/>
        </p:scale>
        <p:origin x="26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1ADD246B-889A-D64B-902A-74E3132EF7E3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8E0BE6E4-8178-0342-A92B-ECDDBD3CB658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Red-Black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2CA367C-7DFE-634E-A41B-E1EE27C66B76}" type="datetime8">
              <a:rPr lang="en-US" altLang="en-US" sz="1300" smtClean="0"/>
              <a:t>2/23/21 10:20 AM</a:t>
            </a:fld>
            <a:endParaRPr lang="en-US" altLang="en-US" sz="13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69EF4FF-235F-004E-B1CF-B35986DE8651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3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모두가 </a:t>
            </a:r>
            <a:r>
              <a:rPr lang="en-US" altLang="ko-KR" dirty="0"/>
              <a:t>black node</a:t>
            </a:r>
            <a:r>
              <a:rPr lang="ko-KR" altLang="en-US" dirty="0"/>
              <a:t>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obviously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balanced, </a:t>
            </a:r>
            <a:r>
              <a:rPr lang="ko-KR" altLang="en-US" dirty="0">
                <a:sym typeface="Wingdings" pitchFamily="2" charset="2"/>
              </a:rPr>
              <a:t>모든 </a:t>
            </a:r>
            <a:r>
              <a:rPr lang="en-US" altLang="ko-KR" dirty="0">
                <a:sym typeface="Wingdings" pitchFamily="2" charset="2"/>
              </a:rPr>
              <a:t>path</a:t>
            </a:r>
            <a:r>
              <a:rPr lang="ko-KR" altLang="en-US" dirty="0">
                <a:sym typeface="Wingdings" pitchFamily="2" charset="2"/>
              </a:rPr>
              <a:t>가 같은 </a:t>
            </a:r>
            <a:r>
              <a:rPr lang="en-US" altLang="ko-KR" dirty="0">
                <a:sym typeface="Wingdings" pitchFamily="2" charset="2"/>
              </a:rPr>
              <a:t>height</a:t>
            </a:r>
            <a:r>
              <a:rPr lang="ko-KR" altLang="en-US" dirty="0">
                <a:sym typeface="Wingdings" pitchFamily="2" charset="2"/>
              </a:rPr>
              <a:t>이어야 한다</a:t>
            </a:r>
            <a:r>
              <a:rPr lang="en-US" altLang="ko-KR" dirty="0">
                <a:sym typeface="Wingdings" pitchFamily="2" charset="2"/>
              </a:rPr>
              <a:t>.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하지만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너무 </a:t>
            </a:r>
            <a:r>
              <a:rPr lang="en-US" altLang="ko-KR" dirty="0">
                <a:sym typeface="Wingdings" pitchFamily="2" charset="2"/>
              </a:rPr>
              <a:t>strict</a:t>
            </a:r>
            <a:r>
              <a:rPr lang="ko-KR" altLang="en-US" dirty="0">
                <a:sym typeface="Wingdings" pitchFamily="2" charset="2"/>
              </a:rPr>
              <a:t>하여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제한이 많음</a:t>
            </a:r>
            <a:r>
              <a:rPr lang="en-US" altLang="ko-KR" dirty="0">
                <a:sym typeface="Wingdings" pitchFamily="2" charset="2"/>
              </a:rPr>
              <a:t>.</a:t>
            </a:r>
            <a:r>
              <a:rPr lang="ko-KR" altLang="en-US" dirty="0">
                <a:sym typeface="Wingdings" pitchFamily="2" charset="2"/>
              </a:rPr>
              <a:t> 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중간에 </a:t>
            </a:r>
            <a:r>
              <a:rPr lang="en-US" altLang="ko-KR" dirty="0">
                <a:sym typeface="Wingdings" pitchFamily="2" charset="2"/>
              </a:rPr>
              <a:t>red node</a:t>
            </a:r>
            <a:r>
              <a:rPr lang="ko-KR" altLang="en-US" dirty="0">
                <a:sym typeface="Wingdings" pitchFamily="2" charset="2"/>
              </a:rPr>
              <a:t>라는 것을 넣어서</a:t>
            </a:r>
            <a:r>
              <a:rPr lang="en-US" altLang="ko-KR" dirty="0">
                <a:sym typeface="Wingdings" pitchFamily="2" charset="2"/>
              </a:rPr>
              <a:t>, flexibility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주도록 하자는 것이 </a:t>
            </a:r>
            <a:r>
              <a:rPr lang="en-US" altLang="ko-KR" dirty="0">
                <a:sym typeface="Wingdings" pitchFamily="2" charset="2"/>
              </a:rPr>
              <a:t>idea</a:t>
            </a:r>
          </a:p>
          <a:p>
            <a:r>
              <a:rPr lang="en-US" dirty="0">
                <a:sym typeface="Wingdings" pitchFamily="2" charset="2"/>
              </a:rPr>
              <a:t>Red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node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함부러</a:t>
            </a:r>
            <a:r>
              <a:rPr lang="ko-KR" altLang="en-US" dirty="0">
                <a:sym typeface="Wingdings" pitchFamily="2" charset="2"/>
              </a:rPr>
              <a:t> 넣을 수는 없다</a:t>
            </a:r>
            <a:r>
              <a:rPr lang="en-US" altLang="ko-KR" dirty="0">
                <a:sym typeface="Wingdings" pitchFamily="2" charset="2"/>
              </a:rPr>
              <a:t>.</a:t>
            </a:r>
            <a:r>
              <a:rPr lang="ko-KR" altLang="en-US" dirty="0">
                <a:sym typeface="Wingdings" pitchFamily="2" charset="2"/>
              </a:rPr>
              <a:t> 그 이유는  </a:t>
            </a:r>
            <a:r>
              <a:rPr lang="en-US" altLang="ko-KR" dirty="0">
                <a:sym typeface="Wingdings" pitchFamily="2" charset="2"/>
              </a:rPr>
              <a:t>red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넣는 순간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black</a:t>
            </a:r>
            <a:r>
              <a:rPr lang="ko-KR" altLang="en-US" dirty="0">
                <a:sym typeface="Wingdings" pitchFamily="2" charset="2"/>
              </a:rPr>
              <a:t>이 다음에 </a:t>
            </a:r>
            <a:r>
              <a:rPr lang="ko-KR" altLang="en-US" dirty="0" err="1">
                <a:sym typeface="Wingdings" pitchFamily="2" charset="2"/>
              </a:rPr>
              <a:t>와야하고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그것이 </a:t>
            </a:r>
            <a:r>
              <a:rPr lang="en-US" altLang="ko-KR" dirty="0">
                <a:sym typeface="Wingdings" pitchFamily="2" charset="2"/>
              </a:rPr>
              <a:t>path rule</a:t>
            </a:r>
            <a:r>
              <a:rPr lang="ko-KR" altLang="en-US" dirty="0">
                <a:sym typeface="Wingdings" pitchFamily="2" charset="2"/>
              </a:rPr>
              <a:t>을 깰 수 있기 때문이다</a:t>
            </a:r>
            <a:r>
              <a:rPr lang="en-US" altLang="ko-KR" dirty="0">
                <a:sym typeface="Wingdings" pitchFamily="2" charset="2"/>
              </a:rPr>
              <a:t>.</a:t>
            </a:r>
            <a:r>
              <a:rPr lang="ko-KR" altLang="en-US" dirty="0">
                <a:sym typeface="Wingdings" pitchFamily="2" charset="2"/>
              </a:rPr>
              <a:t> </a:t>
            </a:r>
            <a:endParaRPr lang="en-US" altLang="ko-KR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E0BE6E4-8178-0342-A92B-ECDDBD3CB658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83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Depth property</a:t>
            </a:r>
            <a:r>
              <a:rPr lang="ko-KR" altLang="en-US" dirty="0"/>
              <a:t>가 성립이 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1C2388D-44F7-B640-AC4A-32F6AE18C3EA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26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이것은 </a:t>
            </a:r>
            <a:r>
              <a:rPr kumimoji="1" lang="en-US" altLang="ko-KR" dirty="0"/>
              <a:t>RB tree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black</a:t>
            </a:r>
            <a:r>
              <a:rPr kumimoji="1" lang="ko-KR" altLang="en-US" dirty="0"/>
              <a:t>이어야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 rule</a:t>
            </a:r>
            <a:r>
              <a:rPr kumimoji="1" lang="ko-KR" altLang="en-US" dirty="0"/>
              <a:t>이 깨진다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E0BE6E4-8178-0342-A92B-ECDDBD3CB658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97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가지고 있으면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depth property</a:t>
            </a:r>
            <a:r>
              <a:rPr lang="ko-KR" altLang="en-US" dirty="0"/>
              <a:t>가 깨진다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E0BE6E4-8178-0342-A92B-ECDDBD3CB658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40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이것을 </a:t>
            </a:r>
            <a:r>
              <a:rPr kumimoji="1" lang="en-US" altLang="ko-KR" dirty="0"/>
              <a:t>double red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해결하는 방식으로 하지 않는 이유는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상황이 다르다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Double red</a:t>
            </a:r>
            <a:r>
              <a:rPr kumimoji="1" lang="ko-KR" altLang="en-US" dirty="0"/>
              <a:t>로 볼 수 없다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35</a:t>
            </a:r>
            <a:r>
              <a:rPr kumimoji="1" lang="ko-KR" altLang="en-US" dirty="0"/>
              <a:t>쪽에 이미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depth rule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깨져있다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E0BE6E4-8178-0342-A92B-ECDDBD3CB658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35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double black</a:t>
            </a:r>
            <a:r>
              <a:rPr kumimoji="1" lang="ko-KR" altLang="en-US" dirty="0"/>
              <a:t>이라는 것을 강조한다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E0BE6E4-8178-0342-A92B-ECDDBD3CB658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5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Double black node</a:t>
            </a:r>
            <a:r>
              <a:rPr kumimoji="1" lang="ko-KR" altLang="en-US" dirty="0"/>
              <a:t>가 해결된 이유는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E0BE6E4-8178-0342-A92B-ECDDBD3CB658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439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Restructuring </a:t>
            </a:r>
            <a:r>
              <a:rPr kumimoji="1" lang="ko-KR" altLang="en-US" dirty="0"/>
              <a:t>후에도 </a:t>
            </a:r>
            <a:r>
              <a:rPr kumimoji="1" lang="en-US" altLang="ko-KR" dirty="0"/>
              <a:t>double black</a:t>
            </a:r>
            <a:r>
              <a:rPr kumimoji="1" lang="ko-KR" altLang="en-US" dirty="0"/>
              <a:t>은 해결되지 않았다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E0BE6E4-8178-0342-A92B-ECDDBD3CB658}" type="datetime8">
              <a:rPr lang="en-US" smtClean="0"/>
              <a:t>2/23/21 10:20 AM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3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E5A1C-D5DC-D242-957B-F084EDEA6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90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Red-Black Trees</a:t>
            </a:r>
          </a:p>
        </p:txBody>
      </p:sp>
      <p:sp>
        <p:nvSpPr>
          <p:cNvPr id="3077" name="Oval 383"/>
          <p:cNvSpPr>
            <a:spLocks noChangeArrowheads="1"/>
          </p:cNvSpPr>
          <p:nvPr/>
        </p:nvSpPr>
        <p:spPr bwMode="auto">
          <a:xfrm>
            <a:off x="6159500" y="3308350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cxnSp>
        <p:nvCxnSpPr>
          <p:cNvPr id="3078" name="AutoShape 384"/>
          <p:cNvCxnSpPr>
            <a:cxnSpLocks noChangeShapeType="1"/>
            <a:stCxn id="3083" idx="0"/>
            <a:endCxn id="3077" idx="5"/>
          </p:cNvCxnSpPr>
          <p:nvPr/>
        </p:nvCxnSpPr>
        <p:spPr bwMode="auto">
          <a:xfrm flipH="1" flipV="1">
            <a:off x="6432550" y="3600450"/>
            <a:ext cx="703263" cy="1746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AutoShape 385"/>
          <p:cNvCxnSpPr>
            <a:cxnSpLocks noChangeShapeType="1"/>
            <a:stCxn id="3080" idx="7"/>
            <a:endCxn id="3077" idx="3"/>
          </p:cNvCxnSpPr>
          <p:nvPr/>
        </p:nvCxnSpPr>
        <p:spPr bwMode="auto">
          <a:xfrm flipV="1">
            <a:off x="5514975" y="3600450"/>
            <a:ext cx="690563" cy="241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Oval 386"/>
          <p:cNvSpPr>
            <a:spLocks noChangeArrowheads="1"/>
          </p:cNvSpPr>
          <p:nvPr/>
        </p:nvSpPr>
        <p:spPr bwMode="auto">
          <a:xfrm>
            <a:off x="5241925" y="38036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3081" name="Rectangle 387"/>
          <p:cNvSpPr>
            <a:spLocks noChangeAspect="1" noChangeArrowheads="1"/>
          </p:cNvSpPr>
          <p:nvPr/>
        </p:nvSpPr>
        <p:spPr bwMode="auto">
          <a:xfrm>
            <a:off x="4876800" y="437991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082" name="AutoShape 388"/>
          <p:cNvCxnSpPr>
            <a:cxnSpLocks noChangeShapeType="1"/>
            <a:stCxn id="3081" idx="0"/>
            <a:endCxn id="3080" idx="3"/>
          </p:cNvCxnSpPr>
          <p:nvPr/>
        </p:nvCxnSpPr>
        <p:spPr bwMode="auto">
          <a:xfrm flipV="1">
            <a:off x="4992688" y="4086225"/>
            <a:ext cx="296862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3" name="Oval 389"/>
          <p:cNvSpPr>
            <a:spLocks noChangeArrowheads="1"/>
          </p:cNvSpPr>
          <p:nvPr/>
        </p:nvSpPr>
        <p:spPr bwMode="auto">
          <a:xfrm>
            <a:off x="6975475" y="37846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3084" name="Rectangle 390"/>
          <p:cNvSpPr>
            <a:spLocks noChangeAspect="1" noChangeArrowheads="1"/>
          </p:cNvSpPr>
          <p:nvPr/>
        </p:nvSpPr>
        <p:spPr bwMode="auto">
          <a:xfrm>
            <a:off x="6726238" y="4360863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85" name="Rectangle 391"/>
          <p:cNvSpPr>
            <a:spLocks noChangeAspect="1" noChangeArrowheads="1"/>
          </p:cNvSpPr>
          <p:nvPr/>
        </p:nvSpPr>
        <p:spPr bwMode="auto">
          <a:xfrm>
            <a:off x="7313613" y="4360863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086" name="AutoShape 392"/>
          <p:cNvCxnSpPr>
            <a:cxnSpLocks noChangeShapeType="1"/>
            <a:stCxn id="3085" idx="0"/>
            <a:endCxn id="3083" idx="5"/>
          </p:cNvCxnSpPr>
          <p:nvPr/>
        </p:nvCxnSpPr>
        <p:spPr bwMode="auto">
          <a:xfrm flipH="1" flipV="1">
            <a:off x="7248525" y="4067175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AutoShape 393"/>
          <p:cNvCxnSpPr>
            <a:cxnSpLocks noChangeShapeType="1"/>
            <a:stCxn id="3084" idx="0"/>
            <a:endCxn id="3083" idx="3"/>
          </p:cNvCxnSpPr>
          <p:nvPr/>
        </p:nvCxnSpPr>
        <p:spPr bwMode="auto">
          <a:xfrm flipV="1">
            <a:off x="6842125" y="4067175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8" name="Oval 394"/>
          <p:cNvSpPr>
            <a:spLocks noChangeArrowheads="1"/>
          </p:cNvSpPr>
          <p:nvPr/>
        </p:nvSpPr>
        <p:spPr bwMode="auto">
          <a:xfrm>
            <a:off x="5661025" y="43751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3089" name="Rectangle 395"/>
          <p:cNvSpPr>
            <a:spLocks noChangeAspect="1" noChangeArrowheads="1"/>
          </p:cNvSpPr>
          <p:nvPr/>
        </p:nvSpPr>
        <p:spPr bwMode="auto">
          <a:xfrm>
            <a:off x="5411788" y="4951413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90" name="Rectangle 396"/>
          <p:cNvSpPr>
            <a:spLocks noChangeAspect="1" noChangeArrowheads="1"/>
          </p:cNvSpPr>
          <p:nvPr/>
        </p:nvSpPr>
        <p:spPr bwMode="auto">
          <a:xfrm>
            <a:off x="6057900" y="495141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091" name="AutoShape 397"/>
          <p:cNvCxnSpPr>
            <a:cxnSpLocks noChangeShapeType="1"/>
            <a:stCxn id="3090" idx="0"/>
            <a:endCxn id="3088" idx="5"/>
          </p:cNvCxnSpPr>
          <p:nvPr/>
        </p:nvCxnSpPr>
        <p:spPr bwMode="auto">
          <a:xfrm flipH="1" flipV="1">
            <a:off x="5934075" y="4657725"/>
            <a:ext cx="239713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2" name="AutoShape 398"/>
          <p:cNvCxnSpPr>
            <a:cxnSpLocks noChangeShapeType="1"/>
            <a:stCxn id="3089" idx="0"/>
            <a:endCxn id="3088" idx="3"/>
          </p:cNvCxnSpPr>
          <p:nvPr/>
        </p:nvCxnSpPr>
        <p:spPr bwMode="auto">
          <a:xfrm flipV="1">
            <a:off x="5527675" y="4657725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AutoShape 399"/>
          <p:cNvCxnSpPr>
            <a:cxnSpLocks noChangeShapeType="1"/>
            <a:stCxn id="3088" idx="0"/>
            <a:endCxn id="3080" idx="5"/>
          </p:cNvCxnSpPr>
          <p:nvPr/>
        </p:nvCxnSpPr>
        <p:spPr bwMode="auto">
          <a:xfrm flipH="1" flipV="1">
            <a:off x="5514975" y="4086225"/>
            <a:ext cx="306388" cy="2794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4" name="Text Box 400"/>
          <p:cNvSpPr txBox="1">
            <a:spLocks noChangeArrowheads="1"/>
          </p:cNvSpPr>
          <p:nvPr/>
        </p:nvSpPr>
        <p:spPr bwMode="auto">
          <a:xfrm>
            <a:off x="5029200" y="346075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3095" name="Text Box 401"/>
          <p:cNvSpPr txBox="1">
            <a:spLocks noChangeArrowheads="1"/>
          </p:cNvSpPr>
          <p:nvPr/>
        </p:nvSpPr>
        <p:spPr bwMode="auto">
          <a:xfrm>
            <a:off x="5867400" y="399415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221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 perform operation </a:t>
            </a:r>
            <a:r>
              <a:rPr lang="en-US" altLang="en-US" sz="2000" dirty="0">
                <a:solidFill>
                  <a:schemeClr val="tx2"/>
                </a:solidFill>
              </a:rPr>
              <a:t>put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>
                <a:latin typeface="Times New Roman" charset="0"/>
              </a:rPr>
              <a:t>,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, we execute the insertion algorithm for binary search trees and </a:t>
            </a:r>
            <a:r>
              <a:rPr lang="en-US" altLang="en-US" sz="2000" u="sng" dirty="0"/>
              <a:t>color </a:t>
            </a:r>
            <a:r>
              <a:rPr lang="en-US" altLang="en-US" sz="2000" u="sng" dirty="0">
                <a:solidFill>
                  <a:schemeClr val="tx2"/>
                </a:solidFill>
              </a:rPr>
              <a:t>red</a:t>
            </a:r>
            <a:r>
              <a:rPr lang="en-US" altLang="en-US" sz="2000" u="sng" dirty="0"/>
              <a:t> </a:t>
            </a:r>
            <a:r>
              <a:rPr lang="en-US" altLang="en-US" sz="2000" dirty="0"/>
              <a:t>the newly inserted node </a:t>
            </a:r>
            <a:r>
              <a:rPr lang="en-US" altLang="en-US" sz="2000" b="1" i="1" dirty="0">
                <a:latin typeface="Times New Roman" charset="0"/>
              </a:rPr>
              <a:t>z </a:t>
            </a:r>
            <a:r>
              <a:rPr lang="en-US" altLang="en-US" sz="2000" dirty="0"/>
              <a:t>unless it is the root</a:t>
            </a:r>
            <a:endParaRPr lang="en-US" alt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We preserve the root, external, and </a:t>
            </a:r>
            <a:r>
              <a:rPr lang="en-US" altLang="en-US" sz="1800" u="sng" dirty="0"/>
              <a:t>depth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If the parent 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dirty="0"/>
              <a:t> of </a:t>
            </a:r>
            <a:r>
              <a:rPr lang="en-US" altLang="en-US" sz="1800" b="1" i="1" dirty="0">
                <a:latin typeface="Times New Roman" charset="0"/>
              </a:rPr>
              <a:t>z</a:t>
            </a:r>
            <a:r>
              <a:rPr lang="en-US" altLang="en-US" sz="1800" dirty="0"/>
              <a:t> is black, we also preserve the internal property and we are done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Else (</a:t>
            </a:r>
            <a:r>
              <a:rPr lang="en-US" altLang="en-US" sz="1800" b="1" i="1" dirty="0">
                <a:latin typeface="Times New Roman" charset="0"/>
              </a:rPr>
              <a:t>v</a:t>
            </a:r>
            <a:r>
              <a:rPr lang="en-US" altLang="en-US" sz="1800" dirty="0"/>
              <a:t> is red ) we have a </a:t>
            </a:r>
            <a:r>
              <a:rPr lang="en-US" altLang="en-US" sz="1800" dirty="0">
                <a:solidFill>
                  <a:schemeClr val="tx2"/>
                </a:solidFill>
              </a:rPr>
              <a:t>double red</a:t>
            </a:r>
            <a:r>
              <a:rPr lang="en-US" altLang="en-US" sz="1800" dirty="0"/>
              <a:t> (i.e., a violation of the internal property), which requires a reorganization of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Goal: Removing double read without breaking the depth property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 where the insertion of  4 causes a double red: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2516188" y="449580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cxnSp>
        <p:nvCxnSpPr>
          <p:cNvPr id="7175" name="AutoShape 6"/>
          <p:cNvCxnSpPr>
            <a:cxnSpLocks noChangeShapeType="1"/>
            <a:stCxn id="7182" idx="0"/>
            <a:endCxn id="7174" idx="5"/>
          </p:cNvCxnSpPr>
          <p:nvPr/>
        </p:nvCxnSpPr>
        <p:spPr bwMode="auto">
          <a:xfrm flipH="1" flipV="1">
            <a:off x="2789238" y="4787900"/>
            <a:ext cx="536575" cy="1746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7"/>
          <p:cNvCxnSpPr>
            <a:cxnSpLocks noChangeShapeType="1"/>
            <a:stCxn id="7177" idx="7"/>
            <a:endCxn id="7174" idx="3"/>
          </p:cNvCxnSpPr>
          <p:nvPr/>
        </p:nvCxnSpPr>
        <p:spPr bwMode="auto">
          <a:xfrm flipV="1">
            <a:off x="2143125" y="4787900"/>
            <a:ext cx="419100" cy="241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870075" y="49911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7178" name="Rectangle 9"/>
          <p:cNvSpPr>
            <a:spLocks noChangeAspect="1" noChangeArrowheads="1"/>
          </p:cNvSpPr>
          <p:nvPr/>
        </p:nvSpPr>
        <p:spPr bwMode="auto">
          <a:xfrm>
            <a:off x="1622425" y="556736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79" name="Rectangle 10"/>
          <p:cNvSpPr>
            <a:spLocks noChangeAspect="1" noChangeArrowheads="1"/>
          </p:cNvSpPr>
          <p:nvPr/>
        </p:nvSpPr>
        <p:spPr bwMode="auto">
          <a:xfrm>
            <a:off x="2208213" y="5567363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7180" name="AutoShape 11"/>
          <p:cNvCxnSpPr>
            <a:cxnSpLocks noChangeShapeType="1"/>
            <a:stCxn id="7179" idx="0"/>
            <a:endCxn id="7177" idx="5"/>
          </p:cNvCxnSpPr>
          <p:nvPr/>
        </p:nvCxnSpPr>
        <p:spPr bwMode="auto">
          <a:xfrm flipH="1" flipV="1">
            <a:off x="2143125" y="5273675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2"/>
          <p:cNvCxnSpPr>
            <a:cxnSpLocks noChangeShapeType="1"/>
            <a:stCxn id="7178" idx="0"/>
            <a:endCxn id="7177" idx="3"/>
          </p:cNvCxnSpPr>
          <p:nvPr/>
        </p:nvCxnSpPr>
        <p:spPr bwMode="auto">
          <a:xfrm flipV="1">
            <a:off x="1738313" y="5273675"/>
            <a:ext cx="179387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3165475" y="49720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7183" name="Rectangle 14"/>
          <p:cNvSpPr>
            <a:spLocks noChangeAspect="1" noChangeArrowheads="1"/>
          </p:cNvSpPr>
          <p:nvPr/>
        </p:nvSpPr>
        <p:spPr bwMode="auto">
          <a:xfrm>
            <a:off x="2916238" y="5548313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84" name="Rectangle 15"/>
          <p:cNvSpPr>
            <a:spLocks noChangeAspect="1" noChangeArrowheads="1"/>
          </p:cNvSpPr>
          <p:nvPr/>
        </p:nvSpPr>
        <p:spPr bwMode="auto">
          <a:xfrm>
            <a:off x="3503613" y="5548313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7185" name="AutoShape 16"/>
          <p:cNvCxnSpPr>
            <a:cxnSpLocks noChangeShapeType="1"/>
            <a:stCxn id="7184" idx="0"/>
            <a:endCxn id="7182" idx="5"/>
          </p:cNvCxnSpPr>
          <p:nvPr/>
        </p:nvCxnSpPr>
        <p:spPr bwMode="auto">
          <a:xfrm flipH="1" flipV="1">
            <a:off x="3438525" y="5254625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83" idx="0"/>
            <a:endCxn id="7182" idx="3"/>
          </p:cNvCxnSpPr>
          <p:nvPr/>
        </p:nvCxnSpPr>
        <p:spPr bwMode="auto">
          <a:xfrm flipV="1">
            <a:off x="3032125" y="5254625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7" name="Oval 18"/>
          <p:cNvSpPr>
            <a:spLocks noChangeArrowheads="1"/>
          </p:cNvSpPr>
          <p:nvPr/>
        </p:nvSpPr>
        <p:spPr bwMode="auto">
          <a:xfrm>
            <a:off x="6616700" y="4495800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cxnSp>
        <p:nvCxnSpPr>
          <p:cNvPr id="7188" name="AutoShape 19"/>
          <p:cNvCxnSpPr>
            <a:cxnSpLocks noChangeShapeType="1"/>
            <a:stCxn id="7193" idx="0"/>
            <a:endCxn id="7187" idx="5"/>
          </p:cNvCxnSpPr>
          <p:nvPr/>
        </p:nvCxnSpPr>
        <p:spPr bwMode="auto">
          <a:xfrm flipH="1" flipV="1">
            <a:off x="6889750" y="4787900"/>
            <a:ext cx="703263" cy="1746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0"/>
          <p:cNvCxnSpPr>
            <a:cxnSpLocks noChangeShapeType="1"/>
            <a:stCxn id="7190" idx="7"/>
            <a:endCxn id="7187" idx="3"/>
          </p:cNvCxnSpPr>
          <p:nvPr/>
        </p:nvCxnSpPr>
        <p:spPr bwMode="auto">
          <a:xfrm flipV="1">
            <a:off x="5972175" y="4787900"/>
            <a:ext cx="690563" cy="241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0" name="Oval 21"/>
          <p:cNvSpPr>
            <a:spLocks noChangeArrowheads="1"/>
          </p:cNvSpPr>
          <p:nvPr/>
        </p:nvSpPr>
        <p:spPr bwMode="auto">
          <a:xfrm>
            <a:off x="5699125" y="49911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7191" name="Rectangle 22"/>
          <p:cNvSpPr>
            <a:spLocks noChangeAspect="1" noChangeArrowheads="1"/>
          </p:cNvSpPr>
          <p:nvPr/>
        </p:nvSpPr>
        <p:spPr bwMode="auto">
          <a:xfrm>
            <a:off x="5334000" y="556736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7192" name="AutoShape 25"/>
          <p:cNvCxnSpPr>
            <a:cxnSpLocks noChangeShapeType="1"/>
            <a:stCxn id="7191" idx="0"/>
            <a:endCxn id="7190" idx="3"/>
          </p:cNvCxnSpPr>
          <p:nvPr/>
        </p:nvCxnSpPr>
        <p:spPr bwMode="auto">
          <a:xfrm flipV="1">
            <a:off x="5449888" y="5273675"/>
            <a:ext cx="296862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Oval 26"/>
          <p:cNvSpPr>
            <a:spLocks noChangeArrowheads="1"/>
          </p:cNvSpPr>
          <p:nvPr/>
        </p:nvSpPr>
        <p:spPr bwMode="auto">
          <a:xfrm>
            <a:off x="7432675" y="49720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7194" name="Rectangle 27"/>
          <p:cNvSpPr>
            <a:spLocks noChangeAspect="1" noChangeArrowheads="1"/>
          </p:cNvSpPr>
          <p:nvPr/>
        </p:nvSpPr>
        <p:spPr bwMode="auto">
          <a:xfrm>
            <a:off x="7183438" y="5548313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95" name="Rectangle 28"/>
          <p:cNvSpPr>
            <a:spLocks noChangeAspect="1" noChangeArrowheads="1"/>
          </p:cNvSpPr>
          <p:nvPr/>
        </p:nvSpPr>
        <p:spPr bwMode="auto">
          <a:xfrm>
            <a:off x="7770813" y="5548313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7196" name="AutoShape 29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7705725" y="5254625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30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7299325" y="5254625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Oval 31"/>
          <p:cNvSpPr>
            <a:spLocks noChangeArrowheads="1"/>
          </p:cNvSpPr>
          <p:nvPr/>
        </p:nvSpPr>
        <p:spPr bwMode="auto">
          <a:xfrm>
            <a:off x="6118225" y="55626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7199" name="Rectangle 32"/>
          <p:cNvSpPr>
            <a:spLocks noChangeAspect="1" noChangeArrowheads="1"/>
          </p:cNvSpPr>
          <p:nvPr/>
        </p:nvSpPr>
        <p:spPr bwMode="auto">
          <a:xfrm>
            <a:off x="5868988" y="6138863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200" name="Rectangle 33"/>
          <p:cNvSpPr>
            <a:spLocks noChangeAspect="1" noChangeArrowheads="1"/>
          </p:cNvSpPr>
          <p:nvPr/>
        </p:nvSpPr>
        <p:spPr bwMode="auto">
          <a:xfrm>
            <a:off x="6515100" y="613886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7201" name="AutoShape 34"/>
          <p:cNvCxnSpPr>
            <a:cxnSpLocks noChangeShapeType="1"/>
            <a:stCxn id="7200" idx="0"/>
            <a:endCxn id="7198" idx="5"/>
          </p:cNvCxnSpPr>
          <p:nvPr/>
        </p:nvCxnSpPr>
        <p:spPr bwMode="auto">
          <a:xfrm flipH="1" flipV="1">
            <a:off x="6391275" y="5845175"/>
            <a:ext cx="239713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AutoShape 35"/>
          <p:cNvCxnSpPr>
            <a:cxnSpLocks noChangeShapeType="1"/>
            <a:stCxn id="7199" idx="0"/>
            <a:endCxn id="7198" idx="3"/>
          </p:cNvCxnSpPr>
          <p:nvPr/>
        </p:nvCxnSpPr>
        <p:spPr bwMode="auto">
          <a:xfrm flipV="1">
            <a:off x="5984875" y="5845175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AutoShape 36"/>
          <p:cNvCxnSpPr>
            <a:cxnSpLocks noChangeShapeType="1"/>
            <a:stCxn id="7198" idx="0"/>
            <a:endCxn id="7190" idx="5"/>
          </p:cNvCxnSpPr>
          <p:nvPr/>
        </p:nvCxnSpPr>
        <p:spPr bwMode="auto">
          <a:xfrm flipH="1" flipV="1">
            <a:off x="5972175" y="5273675"/>
            <a:ext cx="306388" cy="2794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4" name="Text Box 37"/>
          <p:cNvSpPr txBox="1">
            <a:spLocks noChangeArrowheads="1"/>
          </p:cNvSpPr>
          <p:nvPr/>
        </p:nvSpPr>
        <p:spPr bwMode="auto">
          <a:xfrm>
            <a:off x="2363788" y="51816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z</a:t>
            </a:r>
          </a:p>
        </p:txBody>
      </p:sp>
      <p:sp>
        <p:nvSpPr>
          <p:cNvPr id="7205" name="Text Box 38"/>
          <p:cNvSpPr txBox="1">
            <a:spLocks noChangeArrowheads="1"/>
          </p:cNvSpPr>
          <p:nvPr/>
        </p:nvSpPr>
        <p:spPr bwMode="auto">
          <a:xfrm>
            <a:off x="1677988" y="46482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7206" name="Text Box 39"/>
          <p:cNvSpPr txBox="1">
            <a:spLocks noChangeArrowheads="1"/>
          </p:cNvSpPr>
          <p:nvPr/>
        </p:nvSpPr>
        <p:spPr bwMode="auto">
          <a:xfrm>
            <a:off x="5486400" y="46482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7207" name="Text Box 40"/>
          <p:cNvSpPr txBox="1">
            <a:spLocks noChangeArrowheads="1"/>
          </p:cNvSpPr>
          <p:nvPr/>
        </p:nvSpPr>
        <p:spPr bwMode="auto">
          <a:xfrm>
            <a:off x="6324600" y="51816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z</a:t>
            </a:r>
          </a:p>
        </p:txBody>
      </p:sp>
      <p:sp>
        <p:nvSpPr>
          <p:cNvPr id="7208" name="AutoShape 41"/>
          <p:cNvSpPr>
            <a:spLocks noChangeArrowheads="1"/>
          </p:cNvSpPr>
          <p:nvPr/>
        </p:nvSpPr>
        <p:spPr bwMode="auto">
          <a:xfrm>
            <a:off x="4267200" y="50292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389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Remedying a Double Red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Consider a double red with child </a:t>
            </a:r>
            <a:r>
              <a:rPr lang="en-US" altLang="en-US" sz="2000" b="1" i="1" dirty="0">
                <a:latin typeface="Times New Roman" charset="0"/>
              </a:rPr>
              <a:t>z </a:t>
            </a:r>
            <a:r>
              <a:rPr lang="en-US" altLang="en-US" sz="2000" dirty="0"/>
              <a:t>and parent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, and let 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be the sibling of </a:t>
            </a:r>
            <a:r>
              <a:rPr lang="en-US" altLang="en-US" sz="2000" b="1" i="1" dirty="0">
                <a:latin typeface="Times New Roman" charset="0"/>
              </a:rPr>
              <a:t>v</a:t>
            </a:r>
          </a:p>
        </p:txBody>
      </p:sp>
      <p:sp>
        <p:nvSpPr>
          <p:cNvPr id="8198" name="Oval 10"/>
          <p:cNvSpPr>
            <a:spLocks noChangeArrowheads="1"/>
          </p:cNvSpPr>
          <p:nvPr/>
        </p:nvSpPr>
        <p:spPr bwMode="auto">
          <a:xfrm>
            <a:off x="2357438" y="4038600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cxnSp>
        <p:nvCxnSpPr>
          <p:cNvPr id="8199" name="AutoShape 11"/>
          <p:cNvCxnSpPr>
            <a:cxnSpLocks noChangeShapeType="1"/>
            <a:stCxn id="8198" idx="5"/>
            <a:endCxn id="8204" idx="1"/>
          </p:cNvCxnSpPr>
          <p:nvPr/>
        </p:nvCxnSpPr>
        <p:spPr bwMode="auto">
          <a:xfrm>
            <a:off x="2601913" y="4294188"/>
            <a:ext cx="565150" cy="114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AutoShape 12"/>
          <p:cNvCxnSpPr>
            <a:cxnSpLocks noChangeShapeType="1"/>
            <a:stCxn id="8204" idx="3"/>
            <a:endCxn id="8201" idx="0"/>
          </p:cNvCxnSpPr>
          <p:nvPr/>
        </p:nvCxnSpPr>
        <p:spPr bwMode="auto">
          <a:xfrm flipH="1">
            <a:off x="2881313" y="4622800"/>
            <a:ext cx="285750" cy="12541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1" name="Oval 13"/>
          <p:cNvSpPr>
            <a:spLocks noChangeArrowheads="1"/>
          </p:cNvSpPr>
          <p:nvPr/>
        </p:nvSpPr>
        <p:spPr bwMode="auto">
          <a:xfrm>
            <a:off x="2738438" y="47529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8202" name="AutoShape 14"/>
          <p:cNvCxnSpPr>
            <a:cxnSpLocks noChangeShapeType="1"/>
            <a:stCxn id="8201" idx="5"/>
          </p:cNvCxnSpPr>
          <p:nvPr/>
        </p:nvCxnSpPr>
        <p:spPr bwMode="auto">
          <a:xfrm>
            <a:off x="2982913" y="5006975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5"/>
          <p:cNvCxnSpPr>
            <a:cxnSpLocks noChangeShapeType="1"/>
            <a:stCxn id="8201" idx="3"/>
          </p:cNvCxnSpPr>
          <p:nvPr/>
        </p:nvCxnSpPr>
        <p:spPr bwMode="auto">
          <a:xfrm flipH="1">
            <a:off x="2641600" y="5006975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Oval 16"/>
          <p:cNvSpPr>
            <a:spLocks noChangeArrowheads="1"/>
          </p:cNvSpPr>
          <p:nvPr/>
        </p:nvSpPr>
        <p:spPr bwMode="auto">
          <a:xfrm>
            <a:off x="3125788" y="43719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8205" name="AutoShape 17"/>
          <p:cNvCxnSpPr>
            <a:cxnSpLocks noChangeShapeType="1"/>
            <a:stCxn id="8204" idx="5"/>
          </p:cNvCxnSpPr>
          <p:nvPr/>
        </p:nvCxnSpPr>
        <p:spPr bwMode="auto">
          <a:xfrm>
            <a:off x="3370263" y="4625975"/>
            <a:ext cx="211137" cy="174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8"/>
          <p:cNvCxnSpPr>
            <a:cxnSpLocks noChangeShapeType="1"/>
            <a:stCxn id="8198" idx="3"/>
            <a:endCxn id="8210" idx="7"/>
          </p:cNvCxnSpPr>
          <p:nvPr/>
        </p:nvCxnSpPr>
        <p:spPr bwMode="auto">
          <a:xfrm flipH="1">
            <a:off x="2079625" y="4295775"/>
            <a:ext cx="320675" cy="107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Text Box 21"/>
          <p:cNvSpPr txBox="1">
            <a:spLocks noChangeArrowheads="1"/>
          </p:cNvSpPr>
          <p:nvPr/>
        </p:nvSpPr>
        <p:spPr bwMode="auto">
          <a:xfrm>
            <a:off x="2479675" y="44799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z</a:t>
            </a:r>
          </a:p>
        </p:txBody>
      </p:sp>
      <p:sp>
        <p:nvSpPr>
          <p:cNvPr id="8208" name="Text Box 22"/>
          <p:cNvSpPr txBox="1">
            <a:spLocks noChangeArrowheads="1"/>
          </p:cNvSpPr>
          <p:nvPr/>
        </p:nvSpPr>
        <p:spPr bwMode="auto">
          <a:xfrm>
            <a:off x="3351213" y="40989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8209" name="Text Box 24"/>
          <p:cNvSpPr txBox="1">
            <a:spLocks noChangeArrowheads="1"/>
          </p:cNvSpPr>
          <p:nvPr/>
        </p:nvSpPr>
        <p:spPr bwMode="auto">
          <a:xfrm>
            <a:off x="1524000" y="40989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w</a:t>
            </a:r>
          </a:p>
        </p:txBody>
      </p:sp>
      <p:sp>
        <p:nvSpPr>
          <p:cNvPr id="8210" name="Oval 37"/>
          <p:cNvSpPr>
            <a:spLocks noChangeArrowheads="1"/>
          </p:cNvSpPr>
          <p:nvPr/>
        </p:nvSpPr>
        <p:spPr bwMode="auto">
          <a:xfrm>
            <a:off x="1836738" y="4376738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8211" name="Oval 5"/>
          <p:cNvSpPr>
            <a:spLocks noChangeArrowheads="1"/>
          </p:cNvSpPr>
          <p:nvPr/>
        </p:nvSpPr>
        <p:spPr bwMode="auto">
          <a:xfrm>
            <a:off x="1909763" y="5410200"/>
            <a:ext cx="1671637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4   6   7</a:t>
            </a:r>
          </a:p>
        </p:txBody>
      </p:sp>
      <p:cxnSp>
        <p:nvCxnSpPr>
          <p:cNvPr id="8212" name="AutoShape 6"/>
          <p:cNvCxnSpPr>
            <a:cxnSpLocks noChangeShapeType="1"/>
            <a:stCxn id="8211" idx="3"/>
            <a:endCxn id="8216" idx="0"/>
          </p:cNvCxnSpPr>
          <p:nvPr/>
        </p:nvCxnSpPr>
        <p:spPr bwMode="auto">
          <a:xfrm flipH="1">
            <a:off x="1909763" y="5692775"/>
            <a:ext cx="2444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7"/>
          <p:cNvCxnSpPr>
            <a:cxnSpLocks noChangeShapeType="1"/>
            <a:stCxn id="8211" idx="5"/>
          </p:cNvCxnSpPr>
          <p:nvPr/>
        </p:nvCxnSpPr>
        <p:spPr bwMode="auto">
          <a:xfrm>
            <a:off x="3336925" y="5694363"/>
            <a:ext cx="1809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Line 8"/>
          <p:cNvSpPr>
            <a:spLocks noChangeShapeType="1"/>
          </p:cNvSpPr>
          <p:nvPr/>
        </p:nvSpPr>
        <p:spPr bwMode="auto">
          <a:xfrm flipV="1">
            <a:off x="2489200" y="5732463"/>
            <a:ext cx="63500" cy="192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9"/>
          <p:cNvSpPr>
            <a:spLocks noChangeShapeType="1"/>
          </p:cNvSpPr>
          <p:nvPr/>
        </p:nvSpPr>
        <p:spPr bwMode="auto">
          <a:xfrm flipH="1" flipV="1">
            <a:off x="2938463" y="5732463"/>
            <a:ext cx="65087" cy="192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38"/>
          <p:cNvSpPr>
            <a:spLocks noChangeArrowheads="1"/>
          </p:cNvSpPr>
          <p:nvPr/>
        </p:nvSpPr>
        <p:spPr bwMode="auto">
          <a:xfrm>
            <a:off x="1524000" y="5924550"/>
            <a:ext cx="771525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.. 2 ..</a:t>
            </a:r>
          </a:p>
        </p:txBody>
      </p:sp>
      <p:sp>
        <p:nvSpPr>
          <p:cNvPr id="8217" name="Rectangle 3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65524" y="1760538"/>
            <a:ext cx="411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Case 1</a:t>
            </a:r>
            <a:r>
              <a:rPr lang="en-US" altLang="en-US" sz="2000" dirty="0"/>
              <a:t>: 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is black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en-US" sz="1800" dirty="0"/>
              <a:t>Viewpoint</a:t>
            </a:r>
            <a:br>
              <a:rPr lang="en-US" altLang="en-US" sz="1800" dirty="0"/>
            </a:br>
            <a:r>
              <a:rPr lang="en-US" altLang="en-US" sz="1800" dirty="0"/>
              <a:t>The double red is an incorrect replacement of a 4-node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en-US" sz="1800" dirty="0">
                <a:solidFill>
                  <a:schemeClr val="tx2"/>
                </a:solidFill>
              </a:rPr>
              <a:t>Restructuring</a:t>
            </a:r>
            <a:r>
              <a:rPr lang="en-US" altLang="en-US" sz="1800" dirty="0"/>
              <a:t>: we change the 4-node replacement</a:t>
            </a:r>
          </a:p>
        </p:txBody>
      </p:sp>
      <p:sp>
        <p:nvSpPr>
          <p:cNvPr id="8218" name="Rectangle 4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956175" y="1760538"/>
            <a:ext cx="3886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Case 2</a:t>
            </a:r>
            <a:r>
              <a:rPr lang="en-US" altLang="en-US" sz="2000" dirty="0"/>
              <a:t>: 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is red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en-US" sz="1800" dirty="0"/>
              <a:t>Viewpoint</a:t>
            </a:r>
            <a:br>
              <a:rPr lang="en-US" altLang="en-US" sz="1800" dirty="0"/>
            </a:br>
            <a:r>
              <a:rPr lang="en-US" altLang="en-US" sz="1800" dirty="0"/>
              <a:t>The double red corresponds to an overflow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en-US" sz="1800" dirty="0">
                <a:solidFill>
                  <a:schemeClr val="tx2"/>
                </a:solidFill>
              </a:rPr>
              <a:t>Recoloring</a:t>
            </a:r>
            <a:r>
              <a:rPr lang="en-US" altLang="en-US" sz="1800" dirty="0"/>
              <a:t>: we perform the equivalent of a </a:t>
            </a:r>
            <a:r>
              <a:rPr lang="en-US" altLang="en-US" sz="1800" dirty="0">
                <a:solidFill>
                  <a:schemeClr val="tx2"/>
                </a:solidFill>
              </a:rPr>
              <a:t>split</a:t>
            </a:r>
          </a:p>
        </p:txBody>
      </p:sp>
      <p:sp>
        <p:nvSpPr>
          <p:cNvPr id="8219" name="Oval 43"/>
          <p:cNvSpPr>
            <a:spLocks noChangeArrowheads="1"/>
          </p:cNvSpPr>
          <p:nvPr/>
        </p:nvSpPr>
        <p:spPr bwMode="auto">
          <a:xfrm>
            <a:off x="6477000" y="4038600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cxnSp>
        <p:nvCxnSpPr>
          <p:cNvPr id="8220" name="AutoShape 44"/>
          <p:cNvCxnSpPr>
            <a:cxnSpLocks noChangeShapeType="1"/>
            <a:stCxn id="8219" idx="5"/>
            <a:endCxn id="8225" idx="1"/>
          </p:cNvCxnSpPr>
          <p:nvPr/>
        </p:nvCxnSpPr>
        <p:spPr bwMode="auto">
          <a:xfrm>
            <a:off x="6721475" y="4302125"/>
            <a:ext cx="565150" cy="1016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45"/>
          <p:cNvCxnSpPr>
            <a:cxnSpLocks noChangeShapeType="1"/>
            <a:stCxn id="8225" idx="3"/>
            <a:endCxn id="8222" idx="0"/>
          </p:cNvCxnSpPr>
          <p:nvPr/>
        </p:nvCxnSpPr>
        <p:spPr bwMode="auto">
          <a:xfrm flipH="1">
            <a:off x="7000875" y="4625975"/>
            <a:ext cx="285750" cy="1174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2" name="Oval 46"/>
          <p:cNvSpPr>
            <a:spLocks noChangeArrowheads="1"/>
          </p:cNvSpPr>
          <p:nvPr/>
        </p:nvSpPr>
        <p:spPr bwMode="auto">
          <a:xfrm>
            <a:off x="6858000" y="47529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8223" name="AutoShape 47"/>
          <p:cNvCxnSpPr>
            <a:cxnSpLocks noChangeShapeType="1"/>
            <a:stCxn id="8222" idx="5"/>
          </p:cNvCxnSpPr>
          <p:nvPr/>
        </p:nvCxnSpPr>
        <p:spPr bwMode="auto">
          <a:xfrm>
            <a:off x="7102475" y="5006975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AutoShape 48"/>
          <p:cNvCxnSpPr>
            <a:cxnSpLocks noChangeShapeType="1"/>
            <a:stCxn id="8222" idx="3"/>
          </p:cNvCxnSpPr>
          <p:nvPr/>
        </p:nvCxnSpPr>
        <p:spPr bwMode="auto">
          <a:xfrm flipH="1">
            <a:off x="6761163" y="5006975"/>
            <a:ext cx="138112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5" name="Oval 49"/>
          <p:cNvSpPr>
            <a:spLocks noChangeArrowheads="1"/>
          </p:cNvSpPr>
          <p:nvPr/>
        </p:nvSpPr>
        <p:spPr bwMode="auto">
          <a:xfrm>
            <a:off x="7245350" y="43719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8226" name="AutoShape 50"/>
          <p:cNvCxnSpPr>
            <a:cxnSpLocks noChangeShapeType="1"/>
            <a:stCxn id="8225" idx="5"/>
          </p:cNvCxnSpPr>
          <p:nvPr/>
        </p:nvCxnSpPr>
        <p:spPr bwMode="auto">
          <a:xfrm>
            <a:off x="7489825" y="4625975"/>
            <a:ext cx="206375" cy="174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7" name="Text Box 52"/>
          <p:cNvSpPr txBox="1">
            <a:spLocks noChangeArrowheads="1"/>
          </p:cNvSpPr>
          <p:nvPr/>
        </p:nvSpPr>
        <p:spPr bwMode="auto">
          <a:xfrm>
            <a:off x="6599238" y="4479925"/>
            <a:ext cx="334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z</a:t>
            </a:r>
          </a:p>
        </p:txBody>
      </p:sp>
      <p:sp>
        <p:nvSpPr>
          <p:cNvPr id="8228" name="Text Box 53"/>
          <p:cNvSpPr txBox="1">
            <a:spLocks noChangeArrowheads="1"/>
          </p:cNvSpPr>
          <p:nvPr/>
        </p:nvSpPr>
        <p:spPr bwMode="auto">
          <a:xfrm>
            <a:off x="7470775" y="4098925"/>
            <a:ext cx="306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8229" name="Oval 56"/>
          <p:cNvSpPr>
            <a:spLocks noChangeArrowheads="1"/>
          </p:cNvSpPr>
          <p:nvPr/>
        </p:nvSpPr>
        <p:spPr bwMode="auto">
          <a:xfrm>
            <a:off x="6029325" y="5410200"/>
            <a:ext cx="1671638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2  4  6  7</a:t>
            </a:r>
          </a:p>
        </p:txBody>
      </p:sp>
      <p:cxnSp>
        <p:nvCxnSpPr>
          <p:cNvPr id="8230" name="AutoShape 57"/>
          <p:cNvCxnSpPr>
            <a:cxnSpLocks noChangeShapeType="1"/>
            <a:stCxn id="8229" idx="3"/>
          </p:cNvCxnSpPr>
          <p:nvPr/>
        </p:nvCxnSpPr>
        <p:spPr bwMode="auto">
          <a:xfrm flipH="1">
            <a:off x="6019800" y="5694363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1" name="AutoShape 58"/>
          <p:cNvCxnSpPr>
            <a:cxnSpLocks noChangeShapeType="1"/>
            <a:stCxn id="8229" idx="5"/>
          </p:cNvCxnSpPr>
          <p:nvPr/>
        </p:nvCxnSpPr>
        <p:spPr bwMode="auto">
          <a:xfrm>
            <a:off x="7456488" y="5694363"/>
            <a:ext cx="23971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2" name="Line 59"/>
          <p:cNvSpPr>
            <a:spLocks noChangeShapeType="1"/>
          </p:cNvSpPr>
          <p:nvPr/>
        </p:nvSpPr>
        <p:spPr bwMode="auto">
          <a:xfrm flipV="1">
            <a:off x="6477000" y="57150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60"/>
          <p:cNvSpPr>
            <a:spLocks noChangeShapeType="1"/>
          </p:cNvSpPr>
          <p:nvPr/>
        </p:nvSpPr>
        <p:spPr bwMode="auto">
          <a:xfrm flipH="1" flipV="1">
            <a:off x="7173913" y="5732463"/>
            <a:ext cx="141287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34" name="AutoShape 62"/>
          <p:cNvCxnSpPr>
            <a:cxnSpLocks noChangeShapeType="1"/>
            <a:stCxn id="8219" idx="3"/>
            <a:endCxn id="8235" idx="0"/>
          </p:cNvCxnSpPr>
          <p:nvPr/>
        </p:nvCxnSpPr>
        <p:spPr bwMode="auto">
          <a:xfrm flipH="1">
            <a:off x="6086475" y="4302125"/>
            <a:ext cx="431800" cy="857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5" name="Oval 63"/>
          <p:cNvSpPr>
            <a:spLocks noChangeArrowheads="1"/>
          </p:cNvSpPr>
          <p:nvPr/>
        </p:nvSpPr>
        <p:spPr bwMode="auto">
          <a:xfrm>
            <a:off x="5943600" y="43973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8236" name="AutoShape 64"/>
          <p:cNvCxnSpPr>
            <a:cxnSpLocks noChangeShapeType="1"/>
            <a:stCxn id="8235" idx="5"/>
          </p:cNvCxnSpPr>
          <p:nvPr/>
        </p:nvCxnSpPr>
        <p:spPr bwMode="auto">
          <a:xfrm>
            <a:off x="6188075" y="4651375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7" name="AutoShape 65"/>
          <p:cNvCxnSpPr>
            <a:cxnSpLocks noChangeShapeType="1"/>
            <a:stCxn id="8235" idx="3"/>
          </p:cNvCxnSpPr>
          <p:nvPr/>
        </p:nvCxnSpPr>
        <p:spPr bwMode="auto">
          <a:xfrm flipH="1">
            <a:off x="5846763" y="4651375"/>
            <a:ext cx="138112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8" name="Text Box 67"/>
          <p:cNvSpPr txBox="1">
            <a:spLocks noChangeArrowheads="1"/>
          </p:cNvSpPr>
          <p:nvPr/>
        </p:nvSpPr>
        <p:spPr bwMode="auto">
          <a:xfrm>
            <a:off x="5638800" y="4114800"/>
            <a:ext cx="382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w</a:t>
            </a:r>
          </a:p>
        </p:txBody>
      </p:sp>
      <p:sp>
        <p:nvSpPr>
          <p:cNvPr id="8239" name="Line 68"/>
          <p:cNvSpPr>
            <a:spLocks noChangeShapeType="1"/>
          </p:cNvSpPr>
          <p:nvPr/>
        </p:nvSpPr>
        <p:spPr bwMode="auto">
          <a:xfrm flipH="1" flipV="1">
            <a:off x="6845300" y="573405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92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/>
      <p:bldP spid="8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Restructuring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 restructuring remedies a child-parent double red when the parent red node has a black sibling</a:t>
            </a:r>
          </a:p>
          <a:p>
            <a:pPr eaLnBrk="1" hangingPunct="1"/>
            <a:r>
              <a:rPr lang="en-US" altLang="en-US" sz="2000" dirty="0"/>
              <a:t>It is equivalent to restoring the correct replacement of a 4-node</a:t>
            </a:r>
          </a:p>
          <a:p>
            <a:pPr eaLnBrk="1" hangingPunct="1"/>
            <a:r>
              <a:rPr lang="en-US" altLang="en-US" sz="2000" dirty="0"/>
              <a:t>The internal property is restored and the other properties are preserved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2414588" y="3436938"/>
            <a:ext cx="374650" cy="3746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4</a:t>
            </a:r>
          </a:p>
        </p:txBody>
      </p:sp>
      <p:cxnSp>
        <p:nvCxnSpPr>
          <p:cNvPr id="9223" name="AutoShape 5"/>
          <p:cNvCxnSpPr>
            <a:cxnSpLocks noChangeShapeType="1"/>
            <a:stCxn id="9222" idx="5"/>
            <a:endCxn id="9228" idx="1"/>
          </p:cNvCxnSpPr>
          <p:nvPr/>
        </p:nvCxnSpPr>
        <p:spPr bwMode="auto">
          <a:xfrm>
            <a:off x="2735263" y="3771900"/>
            <a:ext cx="739775" cy="1492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6"/>
          <p:cNvCxnSpPr>
            <a:cxnSpLocks noChangeShapeType="1"/>
            <a:stCxn id="9228" idx="3"/>
            <a:endCxn id="9225" idx="0"/>
          </p:cNvCxnSpPr>
          <p:nvPr/>
        </p:nvCxnSpPr>
        <p:spPr bwMode="auto">
          <a:xfrm flipH="1">
            <a:off x="3100388" y="4202113"/>
            <a:ext cx="374650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2913063" y="4373563"/>
            <a:ext cx="374650" cy="3746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9226" name="AutoShape 8"/>
          <p:cNvCxnSpPr>
            <a:cxnSpLocks noChangeShapeType="1"/>
            <a:stCxn id="9225" idx="5"/>
          </p:cNvCxnSpPr>
          <p:nvPr/>
        </p:nvCxnSpPr>
        <p:spPr bwMode="auto">
          <a:xfrm>
            <a:off x="3232150" y="4702175"/>
            <a:ext cx="171450" cy="296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9"/>
          <p:cNvCxnSpPr>
            <a:cxnSpLocks noChangeShapeType="1"/>
            <a:stCxn id="9225" idx="3"/>
          </p:cNvCxnSpPr>
          <p:nvPr/>
        </p:nvCxnSpPr>
        <p:spPr bwMode="auto">
          <a:xfrm flipH="1">
            <a:off x="2787650" y="4702175"/>
            <a:ext cx="180975" cy="296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8" name="Oval 10"/>
          <p:cNvSpPr>
            <a:spLocks noChangeArrowheads="1"/>
          </p:cNvSpPr>
          <p:nvPr/>
        </p:nvSpPr>
        <p:spPr bwMode="auto">
          <a:xfrm>
            <a:off x="3421063" y="3873500"/>
            <a:ext cx="374650" cy="3746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9229" name="AutoShape 11"/>
          <p:cNvCxnSpPr>
            <a:cxnSpLocks noChangeShapeType="1"/>
            <a:stCxn id="9228" idx="5"/>
          </p:cNvCxnSpPr>
          <p:nvPr/>
        </p:nvCxnSpPr>
        <p:spPr bwMode="auto">
          <a:xfrm>
            <a:off x="3740150" y="4202113"/>
            <a:ext cx="276225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2"/>
          <p:cNvCxnSpPr>
            <a:cxnSpLocks noChangeShapeType="1"/>
            <a:stCxn id="9222" idx="3"/>
            <a:endCxn id="9234" idx="7"/>
          </p:cNvCxnSpPr>
          <p:nvPr/>
        </p:nvCxnSpPr>
        <p:spPr bwMode="auto">
          <a:xfrm flipH="1">
            <a:off x="2051050" y="3773488"/>
            <a:ext cx="419100" cy="1412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2636838" y="4108450"/>
            <a:ext cx="4381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z</a:t>
            </a: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3660775" y="3589338"/>
            <a:ext cx="40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1384300" y="3609975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w</a:t>
            </a:r>
          </a:p>
        </p:txBody>
      </p:sp>
      <p:sp>
        <p:nvSpPr>
          <p:cNvPr id="9234" name="Oval 16"/>
          <p:cNvSpPr>
            <a:spLocks noChangeArrowheads="1"/>
          </p:cNvSpPr>
          <p:nvPr/>
        </p:nvSpPr>
        <p:spPr bwMode="auto">
          <a:xfrm>
            <a:off x="1731963" y="3879850"/>
            <a:ext cx="374650" cy="3730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2</a:t>
            </a:r>
          </a:p>
        </p:txBody>
      </p:sp>
      <p:sp>
        <p:nvSpPr>
          <p:cNvPr id="9235" name="Oval 17"/>
          <p:cNvSpPr>
            <a:spLocks noChangeArrowheads="1"/>
          </p:cNvSpPr>
          <p:nvPr/>
        </p:nvSpPr>
        <p:spPr bwMode="auto">
          <a:xfrm>
            <a:off x="1827213" y="5233988"/>
            <a:ext cx="2190750" cy="4222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4   6   7</a:t>
            </a:r>
          </a:p>
        </p:txBody>
      </p:sp>
      <p:cxnSp>
        <p:nvCxnSpPr>
          <p:cNvPr id="9236" name="AutoShape 18"/>
          <p:cNvCxnSpPr>
            <a:cxnSpLocks noChangeShapeType="1"/>
            <a:stCxn id="9235" idx="3"/>
            <a:endCxn id="9240" idx="0"/>
          </p:cNvCxnSpPr>
          <p:nvPr/>
        </p:nvCxnSpPr>
        <p:spPr bwMode="auto">
          <a:xfrm flipH="1">
            <a:off x="1827213" y="5605463"/>
            <a:ext cx="320675" cy="292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19"/>
          <p:cNvCxnSpPr>
            <a:cxnSpLocks noChangeShapeType="1"/>
            <a:stCxn id="9235" idx="5"/>
          </p:cNvCxnSpPr>
          <p:nvPr/>
        </p:nvCxnSpPr>
        <p:spPr bwMode="auto">
          <a:xfrm>
            <a:off x="3697288" y="5603875"/>
            <a:ext cx="238125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Line 20"/>
          <p:cNvSpPr>
            <a:spLocks noChangeShapeType="1"/>
          </p:cNvSpPr>
          <p:nvPr/>
        </p:nvSpPr>
        <p:spPr bwMode="auto">
          <a:xfrm flipV="1">
            <a:off x="2587625" y="5656263"/>
            <a:ext cx="82550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1"/>
          <p:cNvSpPr>
            <a:spLocks noChangeShapeType="1"/>
          </p:cNvSpPr>
          <p:nvPr/>
        </p:nvSpPr>
        <p:spPr bwMode="auto">
          <a:xfrm flipH="1" flipV="1">
            <a:off x="3175000" y="5656263"/>
            <a:ext cx="85725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22"/>
          <p:cNvSpPr>
            <a:spLocks noChangeArrowheads="1"/>
          </p:cNvSpPr>
          <p:nvPr/>
        </p:nvSpPr>
        <p:spPr bwMode="auto">
          <a:xfrm>
            <a:off x="1322388" y="5908675"/>
            <a:ext cx="1011237" cy="4222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.. 2 ..</a:t>
            </a:r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6248400" y="3908425"/>
            <a:ext cx="374650" cy="3746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9242" name="AutoShape 26"/>
          <p:cNvCxnSpPr>
            <a:cxnSpLocks noChangeShapeType="1"/>
            <a:stCxn id="9241" idx="0"/>
            <a:endCxn id="9244" idx="3"/>
          </p:cNvCxnSpPr>
          <p:nvPr/>
        </p:nvCxnSpPr>
        <p:spPr bwMode="auto">
          <a:xfrm flipV="1">
            <a:off x="6435725" y="3773488"/>
            <a:ext cx="477838" cy="1254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7"/>
          <p:cNvCxnSpPr>
            <a:cxnSpLocks noChangeShapeType="1"/>
            <a:stCxn id="9247" idx="0"/>
            <a:endCxn id="9244" idx="5"/>
          </p:cNvCxnSpPr>
          <p:nvPr/>
        </p:nvCxnSpPr>
        <p:spPr bwMode="auto">
          <a:xfrm flipH="1" flipV="1">
            <a:off x="7177088" y="3773488"/>
            <a:ext cx="522287" cy="904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6858000" y="3435350"/>
            <a:ext cx="374650" cy="3746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6</a:t>
            </a:r>
          </a:p>
        </p:txBody>
      </p:sp>
      <p:cxnSp>
        <p:nvCxnSpPr>
          <p:cNvPr id="9245" name="AutoShape 29"/>
          <p:cNvCxnSpPr>
            <a:cxnSpLocks noChangeShapeType="1"/>
            <a:stCxn id="9241" idx="5"/>
          </p:cNvCxnSpPr>
          <p:nvPr/>
        </p:nvCxnSpPr>
        <p:spPr bwMode="auto">
          <a:xfrm>
            <a:off x="6567488" y="4237038"/>
            <a:ext cx="204787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30"/>
          <p:cNvCxnSpPr>
            <a:cxnSpLocks noChangeShapeType="1"/>
            <a:stCxn id="9247" idx="3"/>
          </p:cNvCxnSpPr>
          <p:nvPr/>
        </p:nvCxnSpPr>
        <p:spPr bwMode="auto">
          <a:xfrm flipH="1">
            <a:off x="7315200" y="4202113"/>
            <a:ext cx="252413" cy="293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7512050" y="3873500"/>
            <a:ext cx="374650" cy="3746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9248" name="AutoShape 32"/>
          <p:cNvCxnSpPr>
            <a:cxnSpLocks noChangeShapeType="1"/>
            <a:stCxn id="9247" idx="5"/>
          </p:cNvCxnSpPr>
          <p:nvPr/>
        </p:nvCxnSpPr>
        <p:spPr bwMode="auto">
          <a:xfrm>
            <a:off x="7831138" y="4202113"/>
            <a:ext cx="276225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33"/>
          <p:cNvCxnSpPr>
            <a:cxnSpLocks noChangeShapeType="1"/>
            <a:stCxn id="9241" idx="3"/>
            <a:endCxn id="9253" idx="7"/>
          </p:cNvCxnSpPr>
          <p:nvPr/>
        </p:nvCxnSpPr>
        <p:spPr bwMode="auto">
          <a:xfrm flipH="1">
            <a:off x="6142038" y="4237038"/>
            <a:ext cx="161925" cy="149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7016750" y="31242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z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7751763" y="3589338"/>
            <a:ext cx="401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5486400" y="4114800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w</a:t>
            </a:r>
          </a:p>
        </p:txBody>
      </p:sp>
      <p:sp>
        <p:nvSpPr>
          <p:cNvPr id="9253" name="Oval 37"/>
          <p:cNvSpPr>
            <a:spLocks noChangeArrowheads="1"/>
          </p:cNvSpPr>
          <p:nvPr/>
        </p:nvSpPr>
        <p:spPr bwMode="auto">
          <a:xfrm>
            <a:off x="5822950" y="4351338"/>
            <a:ext cx="374650" cy="3730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2</a:t>
            </a:r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5918200" y="5233988"/>
            <a:ext cx="2190750" cy="4222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4   6   7</a:t>
            </a:r>
          </a:p>
        </p:txBody>
      </p:sp>
      <p:cxnSp>
        <p:nvCxnSpPr>
          <p:cNvPr id="9255" name="AutoShape 39"/>
          <p:cNvCxnSpPr>
            <a:cxnSpLocks noChangeShapeType="1"/>
            <a:stCxn id="9254" idx="3"/>
            <a:endCxn id="9259" idx="0"/>
          </p:cNvCxnSpPr>
          <p:nvPr/>
        </p:nvCxnSpPr>
        <p:spPr bwMode="auto">
          <a:xfrm flipH="1">
            <a:off x="5918200" y="5605463"/>
            <a:ext cx="320675" cy="292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0"/>
          <p:cNvCxnSpPr>
            <a:cxnSpLocks noChangeShapeType="1"/>
            <a:stCxn id="9254" idx="5"/>
          </p:cNvCxnSpPr>
          <p:nvPr/>
        </p:nvCxnSpPr>
        <p:spPr bwMode="auto">
          <a:xfrm>
            <a:off x="7788275" y="5603875"/>
            <a:ext cx="238125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Line 41"/>
          <p:cNvSpPr>
            <a:spLocks noChangeShapeType="1"/>
          </p:cNvSpPr>
          <p:nvPr/>
        </p:nvSpPr>
        <p:spPr bwMode="auto">
          <a:xfrm flipV="1">
            <a:off x="6678613" y="5656263"/>
            <a:ext cx="82550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 flipH="1" flipV="1">
            <a:off x="7265988" y="5656263"/>
            <a:ext cx="85725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Oval 43"/>
          <p:cNvSpPr>
            <a:spLocks noChangeArrowheads="1"/>
          </p:cNvSpPr>
          <p:nvPr/>
        </p:nvSpPr>
        <p:spPr bwMode="auto">
          <a:xfrm>
            <a:off x="5413375" y="5908675"/>
            <a:ext cx="1011238" cy="4222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.. 2 ..</a:t>
            </a:r>
          </a:p>
        </p:txBody>
      </p:sp>
      <p:sp>
        <p:nvSpPr>
          <p:cNvPr id="9260" name="Freeform 45"/>
          <p:cNvSpPr>
            <a:spLocks/>
          </p:cNvSpPr>
          <p:nvPr/>
        </p:nvSpPr>
        <p:spPr bwMode="auto">
          <a:xfrm>
            <a:off x="2227263" y="3267075"/>
            <a:ext cx="1851025" cy="1692275"/>
          </a:xfrm>
          <a:custGeom>
            <a:avLst/>
            <a:gdLst>
              <a:gd name="T0" fmla="*/ 688003360 w 1166"/>
              <a:gd name="T1" fmla="*/ 27720925 h 1066"/>
              <a:gd name="T2" fmla="*/ 52922490 w 1166"/>
              <a:gd name="T3" fmla="*/ 466228097 h 1066"/>
              <a:gd name="T4" fmla="*/ 370462119 w 1166"/>
              <a:gd name="T5" fmla="*/ 1192032963 h 1066"/>
              <a:gd name="T6" fmla="*/ 1504532254 w 1166"/>
              <a:gd name="T7" fmla="*/ 1297881065 h 1066"/>
              <a:gd name="T8" fmla="*/ 476308736 w 1166"/>
              <a:gd name="T9" fmla="*/ 1781749653 h 1066"/>
              <a:gd name="T10" fmla="*/ 1353324530 w 1166"/>
              <a:gd name="T11" fmla="*/ 2147483647 h 1066"/>
              <a:gd name="T12" fmla="*/ 2147483647 w 1166"/>
              <a:gd name="T13" fmla="*/ 1948079889 h 1066"/>
              <a:gd name="T14" fmla="*/ 2147483647 w 1166"/>
              <a:gd name="T15" fmla="*/ 1237395755 h 1066"/>
              <a:gd name="T16" fmla="*/ 2147483647 w 1166"/>
              <a:gd name="T17" fmla="*/ 541832750 h 1066"/>
              <a:gd name="T18" fmla="*/ 688003360 w 1166"/>
              <a:gd name="T19" fmla="*/ 27720925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AutoShape 46"/>
          <p:cNvSpPr>
            <a:spLocks noChangeArrowheads="1"/>
          </p:cNvSpPr>
          <p:nvPr/>
        </p:nvSpPr>
        <p:spPr bwMode="auto">
          <a:xfrm>
            <a:off x="4572000" y="4114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2" name="Freeform 47"/>
          <p:cNvSpPr>
            <a:spLocks/>
          </p:cNvSpPr>
          <p:nvPr/>
        </p:nvSpPr>
        <p:spPr bwMode="auto">
          <a:xfrm>
            <a:off x="5965825" y="3152775"/>
            <a:ext cx="2286000" cy="1293813"/>
          </a:xfrm>
          <a:custGeom>
            <a:avLst/>
            <a:gdLst>
              <a:gd name="T0" fmla="*/ 1658262647 w 1440"/>
              <a:gd name="T1" fmla="*/ 0 h 815"/>
              <a:gd name="T2" fmla="*/ 478829724 w 1440"/>
              <a:gd name="T3" fmla="*/ 559474935 h 815"/>
              <a:gd name="T4" fmla="*/ 55443444 w 1440"/>
              <a:gd name="T5" fmla="*/ 1542336156 h 815"/>
              <a:gd name="T6" fmla="*/ 811490236 w 1440"/>
              <a:gd name="T7" fmla="*/ 2026206595 h 815"/>
              <a:gd name="T8" fmla="*/ 1764109571 w 1440"/>
              <a:gd name="T9" fmla="*/ 1376005829 h 815"/>
              <a:gd name="T10" fmla="*/ 2147483647 w 1440"/>
              <a:gd name="T11" fmla="*/ 2026206595 h 815"/>
              <a:gd name="T12" fmla="*/ 2147483647 w 1440"/>
              <a:gd name="T13" fmla="*/ 1315522074 h 815"/>
              <a:gd name="T14" fmla="*/ 2147483647 w 1440"/>
              <a:gd name="T15" fmla="*/ 544353996 h 815"/>
              <a:gd name="T16" fmla="*/ 1658262647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AutoShape 48"/>
          <p:cNvSpPr>
            <a:spLocks noChangeArrowheads="1"/>
          </p:cNvSpPr>
          <p:nvPr/>
        </p:nvSpPr>
        <p:spPr bwMode="auto">
          <a:xfrm>
            <a:off x="4572000" y="5257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8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Restructuring (cont.)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There are four restructuring configurations depending on whether the double red nodes are left or right children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1285875" y="2884488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cxnSp>
        <p:nvCxnSpPr>
          <p:cNvPr id="10247" name="AutoShape 5"/>
          <p:cNvCxnSpPr>
            <a:cxnSpLocks noChangeShapeType="1"/>
            <a:stCxn id="10246" idx="5"/>
            <a:endCxn id="10252" idx="1"/>
          </p:cNvCxnSpPr>
          <p:nvPr/>
        </p:nvCxnSpPr>
        <p:spPr bwMode="auto">
          <a:xfrm>
            <a:off x="1552575" y="3162300"/>
            <a:ext cx="614363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AutoShape 6"/>
          <p:cNvCxnSpPr>
            <a:cxnSpLocks noChangeShapeType="1"/>
            <a:stCxn id="10252" idx="3"/>
            <a:endCxn id="10249" idx="0"/>
          </p:cNvCxnSpPr>
          <p:nvPr/>
        </p:nvCxnSpPr>
        <p:spPr bwMode="auto">
          <a:xfrm flipH="1">
            <a:off x="1855788" y="3519488"/>
            <a:ext cx="311150" cy="136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1700213" y="366236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0250" name="AutoShape 8"/>
          <p:cNvCxnSpPr>
            <a:cxnSpLocks noChangeShapeType="1"/>
            <a:stCxn id="10249" idx="5"/>
          </p:cNvCxnSpPr>
          <p:nvPr/>
        </p:nvCxnSpPr>
        <p:spPr bwMode="auto">
          <a:xfrm>
            <a:off x="1965325" y="3937000"/>
            <a:ext cx="141288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9"/>
          <p:cNvCxnSpPr>
            <a:cxnSpLocks noChangeShapeType="1"/>
            <a:stCxn id="10249" idx="3"/>
          </p:cNvCxnSpPr>
          <p:nvPr/>
        </p:nvCxnSpPr>
        <p:spPr bwMode="auto">
          <a:xfrm flipH="1">
            <a:off x="1595438" y="3937000"/>
            <a:ext cx="150812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Oval 10"/>
          <p:cNvSpPr>
            <a:spLocks noChangeArrowheads="1"/>
          </p:cNvSpPr>
          <p:nvPr/>
        </p:nvSpPr>
        <p:spPr bwMode="auto">
          <a:xfrm>
            <a:off x="2120900" y="3246438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53" name="AutoShape 11"/>
          <p:cNvCxnSpPr>
            <a:cxnSpLocks noChangeShapeType="1"/>
            <a:stCxn id="10252" idx="5"/>
          </p:cNvCxnSpPr>
          <p:nvPr/>
        </p:nvCxnSpPr>
        <p:spPr bwMode="auto">
          <a:xfrm>
            <a:off x="2386013" y="3521075"/>
            <a:ext cx="230187" cy="190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46" idx="3"/>
          </p:cNvCxnSpPr>
          <p:nvPr/>
        </p:nvCxnSpPr>
        <p:spPr bwMode="auto">
          <a:xfrm flipH="1">
            <a:off x="984250" y="3168650"/>
            <a:ext cx="34766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Freeform 17"/>
          <p:cNvSpPr>
            <a:spLocks/>
          </p:cNvSpPr>
          <p:nvPr/>
        </p:nvSpPr>
        <p:spPr bwMode="auto">
          <a:xfrm>
            <a:off x="1130300" y="2743200"/>
            <a:ext cx="1536700" cy="1404938"/>
          </a:xfrm>
          <a:custGeom>
            <a:avLst/>
            <a:gdLst>
              <a:gd name="T0" fmla="*/ 474179986 w 1166"/>
              <a:gd name="T1" fmla="*/ 19106362 h 1066"/>
              <a:gd name="T2" fmla="*/ 36474874 w 1166"/>
              <a:gd name="T3" fmla="*/ 321344577 h 1066"/>
              <a:gd name="T4" fmla="*/ 255328084 w 1166"/>
              <a:gd name="T5" fmla="*/ 821601369 h 1066"/>
              <a:gd name="T6" fmla="*/ 1036944232 w 1166"/>
              <a:gd name="T7" fmla="*/ 894555312 h 1066"/>
              <a:gd name="T8" fmla="*/ 328279130 w 1166"/>
              <a:gd name="T9" fmla="*/ 1228059236 h 1066"/>
              <a:gd name="T10" fmla="*/ 932728076 w 1166"/>
              <a:gd name="T11" fmla="*/ 1832535840 h 1066"/>
              <a:gd name="T12" fmla="*/ 1495492486 w 1166"/>
              <a:gd name="T13" fmla="*/ 1342701333 h 1066"/>
              <a:gd name="T14" fmla="*/ 1985305522 w 1166"/>
              <a:gd name="T15" fmla="*/ 852867156 h 1066"/>
              <a:gd name="T16" fmla="*/ 1735187274 w 1166"/>
              <a:gd name="T17" fmla="*/ 373455183 h 1066"/>
              <a:gd name="T18" fmla="*/ 474179986 w 1166"/>
              <a:gd name="T19" fmla="*/ 19106362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56" name="Group 42"/>
          <p:cNvGrpSpPr>
            <a:grpSpLocks/>
          </p:cNvGrpSpPr>
          <p:nvPr/>
        </p:nvGrpSpPr>
        <p:grpSpPr bwMode="auto">
          <a:xfrm>
            <a:off x="4794250" y="2743200"/>
            <a:ext cx="1758950" cy="1454150"/>
            <a:chOff x="3068" y="2055"/>
            <a:chExt cx="1108" cy="916"/>
          </a:xfrm>
        </p:grpSpPr>
        <p:sp>
          <p:nvSpPr>
            <p:cNvPr id="10293" name="Oval 20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6</a:t>
              </a:r>
            </a:p>
          </p:txBody>
        </p:sp>
        <p:cxnSp>
          <p:nvCxnSpPr>
            <p:cNvPr id="10294" name="AutoShape 21"/>
            <p:cNvCxnSpPr>
              <a:cxnSpLocks noChangeShapeType="1"/>
              <a:stCxn id="10293" idx="5"/>
              <a:endCxn id="10299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5" name="AutoShape 22"/>
            <p:cNvCxnSpPr>
              <a:cxnSpLocks noChangeShapeType="1"/>
              <a:stCxn id="10299" idx="3"/>
              <a:endCxn id="10296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96" name="Oval 23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10297" name="AutoShape 24"/>
            <p:cNvCxnSpPr>
              <a:cxnSpLocks noChangeShapeType="1"/>
              <a:stCxn id="10296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8" name="AutoShape 25"/>
            <p:cNvCxnSpPr>
              <a:cxnSpLocks noChangeShapeType="1"/>
              <a:stCxn id="10296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99" name="Oval 26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0300" name="AutoShape 27"/>
            <p:cNvCxnSpPr>
              <a:cxnSpLocks noChangeShapeType="1"/>
              <a:stCxn id="10299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1" name="AutoShape 28"/>
            <p:cNvCxnSpPr>
              <a:cxnSpLocks noChangeShapeType="1"/>
              <a:stCxn id="10293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2" name="Freeform 29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7" name="Group 30"/>
          <p:cNvGrpSpPr>
            <a:grpSpLocks/>
          </p:cNvGrpSpPr>
          <p:nvPr/>
        </p:nvGrpSpPr>
        <p:grpSpPr bwMode="auto">
          <a:xfrm flipH="1">
            <a:off x="2889250" y="2743200"/>
            <a:ext cx="1682750" cy="1438275"/>
            <a:chOff x="1292" y="2058"/>
            <a:chExt cx="1277" cy="1091"/>
          </a:xfrm>
        </p:grpSpPr>
        <p:sp>
          <p:nvSpPr>
            <p:cNvPr id="10283" name="Oval 31"/>
            <p:cNvSpPr>
              <a:spLocks noChangeArrowheads="1"/>
            </p:cNvSpPr>
            <p:nvPr/>
          </p:nvSpPr>
          <p:spPr bwMode="auto">
            <a:xfrm>
              <a:off x="1521" y="2165"/>
              <a:ext cx="236" cy="2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6</a:t>
              </a:r>
            </a:p>
          </p:txBody>
        </p:sp>
        <p:cxnSp>
          <p:nvCxnSpPr>
            <p:cNvPr id="10284" name="AutoShape 32"/>
            <p:cNvCxnSpPr>
              <a:cxnSpLocks noChangeShapeType="1"/>
              <a:stCxn id="10283" idx="5"/>
              <a:endCxn id="10289" idx="1"/>
            </p:cNvCxnSpPr>
            <p:nvPr/>
          </p:nvCxnSpPr>
          <p:spPr bwMode="auto">
            <a:xfrm>
              <a:off x="1723" y="2376"/>
              <a:ext cx="466" cy="9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5" name="AutoShape 33"/>
            <p:cNvCxnSpPr>
              <a:cxnSpLocks noChangeShapeType="1"/>
              <a:stCxn id="10289" idx="3"/>
              <a:endCxn id="10286" idx="0"/>
            </p:cNvCxnSpPr>
            <p:nvPr/>
          </p:nvCxnSpPr>
          <p:spPr bwMode="auto">
            <a:xfrm flipH="1">
              <a:off x="1953" y="2647"/>
              <a:ext cx="236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6" name="Oval 34"/>
            <p:cNvSpPr>
              <a:spLocks noChangeArrowheads="1"/>
            </p:cNvSpPr>
            <p:nvPr/>
          </p:nvSpPr>
          <p:spPr bwMode="auto">
            <a:xfrm>
              <a:off x="1835" y="2755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0287" name="AutoShape 35"/>
            <p:cNvCxnSpPr>
              <a:cxnSpLocks noChangeShapeType="1"/>
              <a:stCxn id="10286" idx="5"/>
            </p:cNvCxnSpPr>
            <p:nvPr/>
          </p:nvCxnSpPr>
          <p:spPr bwMode="auto">
            <a:xfrm>
              <a:off x="2036" y="2962"/>
              <a:ext cx="108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8" name="AutoShape 36"/>
            <p:cNvCxnSpPr>
              <a:cxnSpLocks noChangeShapeType="1"/>
              <a:stCxn id="10286" idx="3"/>
            </p:cNvCxnSpPr>
            <p:nvPr/>
          </p:nvCxnSpPr>
          <p:spPr bwMode="auto">
            <a:xfrm flipH="1">
              <a:off x="1756" y="2962"/>
              <a:ext cx="114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9" name="Oval 37"/>
            <p:cNvSpPr>
              <a:spLocks noChangeArrowheads="1"/>
            </p:cNvSpPr>
            <p:nvPr/>
          </p:nvSpPr>
          <p:spPr bwMode="auto">
            <a:xfrm>
              <a:off x="2155" y="2440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10290" name="AutoShape 38"/>
            <p:cNvCxnSpPr>
              <a:cxnSpLocks noChangeShapeType="1"/>
              <a:stCxn id="10289" idx="5"/>
            </p:cNvCxnSpPr>
            <p:nvPr/>
          </p:nvCxnSpPr>
          <p:spPr bwMode="auto">
            <a:xfrm>
              <a:off x="2356" y="2647"/>
              <a:ext cx="174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1" name="AutoShape 39"/>
            <p:cNvCxnSpPr>
              <a:cxnSpLocks noChangeShapeType="1"/>
              <a:stCxn id="10283" idx="3"/>
            </p:cNvCxnSpPr>
            <p:nvPr/>
          </p:nvCxnSpPr>
          <p:spPr bwMode="auto">
            <a:xfrm flipH="1">
              <a:off x="1292" y="2377"/>
              <a:ext cx="264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92" name="Freeform 40"/>
            <p:cNvSpPr>
              <a:spLocks/>
            </p:cNvSpPr>
            <p:nvPr/>
          </p:nvSpPr>
          <p:spPr bwMode="auto">
            <a:xfrm>
              <a:off x="1403" y="2058"/>
              <a:ext cx="1166" cy="1066"/>
            </a:xfrm>
            <a:custGeom>
              <a:avLst/>
              <a:gdLst>
                <a:gd name="T0" fmla="*/ 273 w 1166"/>
                <a:gd name="T1" fmla="*/ 11 h 1066"/>
                <a:gd name="T2" fmla="*/ 21 w 1166"/>
                <a:gd name="T3" fmla="*/ 185 h 1066"/>
                <a:gd name="T4" fmla="*/ 147 w 1166"/>
                <a:gd name="T5" fmla="*/ 473 h 1066"/>
                <a:gd name="T6" fmla="*/ 597 w 1166"/>
                <a:gd name="T7" fmla="*/ 515 h 1066"/>
                <a:gd name="T8" fmla="*/ 189 w 1166"/>
                <a:gd name="T9" fmla="*/ 707 h 1066"/>
                <a:gd name="T10" fmla="*/ 537 w 1166"/>
                <a:gd name="T11" fmla="*/ 1055 h 1066"/>
                <a:gd name="T12" fmla="*/ 861 w 1166"/>
                <a:gd name="T13" fmla="*/ 773 h 1066"/>
                <a:gd name="T14" fmla="*/ 1143 w 1166"/>
                <a:gd name="T15" fmla="*/ 491 h 1066"/>
                <a:gd name="T16" fmla="*/ 999 w 1166"/>
                <a:gd name="T17" fmla="*/ 215 h 1066"/>
                <a:gd name="T18" fmla="*/ 273 w 1166"/>
                <a:gd name="T19" fmla="*/ 11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8" name="Group 43"/>
          <p:cNvGrpSpPr>
            <a:grpSpLocks/>
          </p:cNvGrpSpPr>
          <p:nvPr/>
        </p:nvGrpSpPr>
        <p:grpSpPr bwMode="auto">
          <a:xfrm flipH="1">
            <a:off x="6775450" y="2743200"/>
            <a:ext cx="1758950" cy="1454150"/>
            <a:chOff x="3068" y="2055"/>
            <a:chExt cx="1108" cy="916"/>
          </a:xfrm>
        </p:grpSpPr>
        <p:sp>
          <p:nvSpPr>
            <p:cNvPr id="10273" name="Oval 44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2</a:t>
              </a:r>
            </a:p>
          </p:txBody>
        </p:sp>
        <p:cxnSp>
          <p:nvCxnSpPr>
            <p:cNvPr id="10274" name="AutoShape 45"/>
            <p:cNvCxnSpPr>
              <a:cxnSpLocks noChangeShapeType="1"/>
              <a:stCxn id="10273" idx="5"/>
              <a:endCxn id="10279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5" name="AutoShape 46"/>
            <p:cNvCxnSpPr>
              <a:cxnSpLocks noChangeShapeType="1"/>
              <a:stCxn id="10279" idx="3"/>
              <a:endCxn id="10276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76" name="Oval 47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10277" name="AutoShape 48"/>
            <p:cNvCxnSpPr>
              <a:cxnSpLocks noChangeShapeType="1"/>
              <a:stCxn id="10276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8" name="AutoShape 49"/>
            <p:cNvCxnSpPr>
              <a:cxnSpLocks noChangeShapeType="1"/>
              <a:stCxn id="10276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79" name="Oval 50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0280" name="AutoShape 51"/>
            <p:cNvCxnSpPr>
              <a:cxnSpLocks noChangeShapeType="1"/>
              <a:stCxn id="10279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1" name="AutoShape 52"/>
            <p:cNvCxnSpPr>
              <a:cxnSpLocks noChangeShapeType="1"/>
              <a:stCxn id="10273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2" name="Freeform 53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9" name="Oval 55"/>
          <p:cNvSpPr>
            <a:spLocks noChangeArrowheads="1"/>
          </p:cNvSpPr>
          <p:nvPr/>
        </p:nvSpPr>
        <p:spPr bwMode="auto">
          <a:xfrm>
            <a:off x="3959225" y="5575300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60" name="AutoShape 56"/>
          <p:cNvCxnSpPr>
            <a:cxnSpLocks noChangeShapeType="1"/>
            <a:stCxn id="10259" idx="0"/>
            <a:endCxn id="10265" idx="5"/>
          </p:cNvCxnSpPr>
          <p:nvPr/>
        </p:nvCxnSpPr>
        <p:spPr bwMode="auto">
          <a:xfrm flipV="1">
            <a:off x="4114800" y="5402263"/>
            <a:ext cx="425450" cy="1635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57"/>
          <p:cNvCxnSpPr>
            <a:cxnSpLocks noChangeShapeType="1"/>
            <a:stCxn id="10265" idx="3"/>
            <a:endCxn id="10262" idx="0"/>
          </p:cNvCxnSpPr>
          <p:nvPr/>
        </p:nvCxnSpPr>
        <p:spPr bwMode="auto">
          <a:xfrm>
            <a:off x="4760913" y="5402263"/>
            <a:ext cx="422275" cy="1825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Oval 58"/>
          <p:cNvSpPr>
            <a:spLocks noChangeArrowheads="1"/>
          </p:cNvSpPr>
          <p:nvPr/>
        </p:nvSpPr>
        <p:spPr bwMode="auto">
          <a:xfrm flipH="1">
            <a:off x="5027613" y="5594350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63" name="AutoShape 59"/>
          <p:cNvCxnSpPr>
            <a:cxnSpLocks noChangeShapeType="1"/>
            <a:stCxn id="10262" idx="5"/>
          </p:cNvCxnSpPr>
          <p:nvPr/>
        </p:nvCxnSpPr>
        <p:spPr bwMode="auto">
          <a:xfrm flipH="1">
            <a:off x="4876800" y="5868988"/>
            <a:ext cx="195263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60"/>
          <p:cNvCxnSpPr>
            <a:cxnSpLocks noChangeShapeType="1"/>
            <a:stCxn id="10262" idx="3"/>
          </p:cNvCxnSpPr>
          <p:nvPr/>
        </p:nvCxnSpPr>
        <p:spPr bwMode="auto">
          <a:xfrm>
            <a:off x="5292725" y="5868988"/>
            <a:ext cx="193675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Oval 61"/>
          <p:cNvSpPr>
            <a:spLocks noChangeArrowheads="1"/>
          </p:cNvSpPr>
          <p:nvPr/>
        </p:nvSpPr>
        <p:spPr bwMode="auto">
          <a:xfrm flipH="1">
            <a:off x="4495800" y="5118100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0266" name="AutoShape 62"/>
          <p:cNvCxnSpPr>
            <a:cxnSpLocks noChangeShapeType="1"/>
            <a:endCxn id="10259" idx="5"/>
          </p:cNvCxnSpPr>
          <p:nvPr/>
        </p:nvCxnSpPr>
        <p:spPr bwMode="auto">
          <a:xfrm flipH="1" flipV="1">
            <a:off x="4224338" y="5849938"/>
            <a:ext cx="195262" cy="173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AutoShape 63"/>
          <p:cNvCxnSpPr>
            <a:cxnSpLocks noChangeShapeType="1"/>
            <a:stCxn id="10259" idx="3"/>
          </p:cNvCxnSpPr>
          <p:nvPr/>
        </p:nvCxnSpPr>
        <p:spPr bwMode="auto">
          <a:xfrm flipH="1">
            <a:off x="3810000" y="5849938"/>
            <a:ext cx="195263" cy="173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8" name="Freeform 65"/>
          <p:cNvSpPr>
            <a:spLocks/>
          </p:cNvSpPr>
          <p:nvPr/>
        </p:nvSpPr>
        <p:spPr bwMode="auto">
          <a:xfrm>
            <a:off x="3771900" y="4984750"/>
            <a:ext cx="1828800" cy="1111250"/>
          </a:xfrm>
          <a:custGeom>
            <a:avLst/>
            <a:gdLst>
              <a:gd name="T0" fmla="*/ 1061288158 w 1440"/>
              <a:gd name="T1" fmla="*/ 0 h 815"/>
              <a:gd name="T2" fmla="*/ 306450975 w 1440"/>
              <a:gd name="T3" fmla="*/ 412725114 h 815"/>
              <a:gd name="T4" fmla="*/ 35483798 w 1440"/>
              <a:gd name="T5" fmla="*/ 1137783650 h 815"/>
              <a:gd name="T6" fmla="*/ 519353783 w 1440"/>
              <a:gd name="T7" fmla="*/ 1494736473 h 815"/>
              <a:gd name="T8" fmla="*/ 1129029935 w 1440"/>
              <a:gd name="T9" fmla="*/ 1015081235 h 815"/>
              <a:gd name="T10" fmla="*/ 1758061039 w 1440"/>
              <a:gd name="T11" fmla="*/ 1494736473 h 815"/>
              <a:gd name="T12" fmla="*/ 2147483647 w 1440"/>
              <a:gd name="T13" fmla="*/ 970463538 h 815"/>
              <a:gd name="T14" fmla="*/ 1893544593 w 1440"/>
              <a:gd name="T15" fmla="*/ 401570349 h 815"/>
              <a:gd name="T16" fmla="*/ 1061288158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AutoShape 67"/>
          <p:cNvSpPr>
            <a:spLocks noChangeArrowheads="1"/>
          </p:cNvSpPr>
          <p:nvPr/>
        </p:nvSpPr>
        <p:spPr bwMode="auto">
          <a:xfrm rot="-1800000">
            <a:off x="37338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0" name="AutoShape 68"/>
          <p:cNvSpPr>
            <a:spLocks noChangeArrowheads="1"/>
          </p:cNvSpPr>
          <p:nvPr/>
        </p:nvSpPr>
        <p:spPr bwMode="auto">
          <a:xfrm rot="2962375">
            <a:off x="6629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1" name="AutoShape 69"/>
          <p:cNvSpPr>
            <a:spLocks noChangeArrowheads="1"/>
          </p:cNvSpPr>
          <p:nvPr/>
        </p:nvSpPr>
        <p:spPr bwMode="auto">
          <a:xfrm rot="1800000" flipH="1">
            <a:off x="5105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2" name="AutoShape 70"/>
          <p:cNvSpPr>
            <a:spLocks noChangeArrowheads="1"/>
          </p:cNvSpPr>
          <p:nvPr/>
        </p:nvSpPr>
        <p:spPr bwMode="auto">
          <a:xfrm rot="18637625" flipH="1">
            <a:off x="21336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68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Recoloring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recoloring remedies a child-parent double red when the parent red node has a red sibling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parent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and its sibling 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become black and the grandparent </a:t>
            </a:r>
            <a:r>
              <a:rPr lang="en-US" altLang="en-US" sz="2000" b="1" i="1" dirty="0">
                <a:latin typeface="Times New Roman" charset="0"/>
              </a:rPr>
              <a:t>u</a:t>
            </a:r>
            <a:r>
              <a:rPr lang="en-US" altLang="en-US" sz="2000" dirty="0"/>
              <a:t> becomes red, unless it is the root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 is equivalent to performing a split on a 5-node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double red violation may propagate to the grandparent </a:t>
            </a:r>
            <a:r>
              <a:rPr lang="en-US" altLang="en-US" sz="2000" b="1" i="1" dirty="0">
                <a:latin typeface="Times New Roman" charset="0"/>
              </a:rPr>
              <a:t>u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2427288" y="3810000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cxnSp>
        <p:nvCxnSpPr>
          <p:cNvPr id="11271" name="AutoShape 5"/>
          <p:cNvCxnSpPr>
            <a:cxnSpLocks noChangeShapeType="1"/>
            <a:stCxn id="11270" idx="5"/>
            <a:endCxn id="11276" idx="1"/>
          </p:cNvCxnSpPr>
          <p:nvPr/>
        </p:nvCxnSpPr>
        <p:spPr bwMode="auto">
          <a:xfrm>
            <a:off x="2671763" y="4073525"/>
            <a:ext cx="565150" cy="1016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6"/>
          <p:cNvCxnSpPr>
            <a:cxnSpLocks noChangeShapeType="1"/>
            <a:stCxn id="11276" idx="3"/>
            <a:endCxn id="11273" idx="0"/>
          </p:cNvCxnSpPr>
          <p:nvPr/>
        </p:nvCxnSpPr>
        <p:spPr bwMode="auto">
          <a:xfrm flipH="1">
            <a:off x="2951163" y="4397375"/>
            <a:ext cx="285750" cy="1174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2808288" y="45243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1274" name="AutoShape 8"/>
          <p:cNvCxnSpPr>
            <a:cxnSpLocks noChangeShapeType="1"/>
            <a:stCxn id="11273" idx="5"/>
          </p:cNvCxnSpPr>
          <p:nvPr/>
        </p:nvCxnSpPr>
        <p:spPr bwMode="auto">
          <a:xfrm>
            <a:off x="3052763" y="4778375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9"/>
          <p:cNvCxnSpPr>
            <a:cxnSpLocks noChangeShapeType="1"/>
            <a:stCxn id="11273" idx="3"/>
          </p:cNvCxnSpPr>
          <p:nvPr/>
        </p:nvCxnSpPr>
        <p:spPr bwMode="auto">
          <a:xfrm flipH="1">
            <a:off x="2711450" y="4778375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Oval 10"/>
          <p:cNvSpPr>
            <a:spLocks noChangeArrowheads="1"/>
          </p:cNvSpPr>
          <p:nvPr/>
        </p:nvSpPr>
        <p:spPr bwMode="auto">
          <a:xfrm>
            <a:off x="3195638" y="41433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277" name="AutoShape 11"/>
          <p:cNvCxnSpPr>
            <a:cxnSpLocks noChangeShapeType="1"/>
            <a:stCxn id="11276" idx="5"/>
          </p:cNvCxnSpPr>
          <p:nvPr/>
        </p:nvCxnSpPr>
        <p:spPr bwMode="auto">
          <a:xfrm>
            <a:off x="3440113" y="4397375"/>
            <a:ext cx="206375" cy="174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2549525" y="42513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z</a:t>
            </a:r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3421063" y="38703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11280" name="Oval 14"/>
          <p:cNvSpPr>
            <a:spLocks noChangeArrowheads="1"/>
          </p:cNvSpPr>
          <p:nvPr/>
        </p:nvSpPr>
        <p:spPr bwMode="auto">
          <a:xfrm>
            <a:off x="1827213" y="5486400"/>
            <a:ext cx="1671637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2  4  6  7</a:t>
            </a:r>
          </a:p>
        </p:txBody>
      </p:sp>
      <p:cxnSp>
        <p:nvCxnSpPr>
          <p:cNvPr id="11281" name="AutoShape 15"/>
          <p:cNvCxnSpPr>
            <a:cxnSpLocks noChangeShapeType="1"/>
            <a:stCxn id="11280" idx="3"/>
          </p:cNvCxnSpPr>
          <p:nvPr/>
        </p:nvCxnSpPr>
        <p:spPr bwMode="auto">
          <a:xfrm flipH="1">
            <a:off x="1817688" y="5770563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6"/>
          <p:cNvCxnSpPr>
            <a:cxnSpLocks noChangeShapeType="1"/>
            <a:stCxn id="11280" idx="5"/>
          </p:cNvCxnSpPr>
          <p:nvPr/>
        </p:nvCxnSpPr>
        <p:spPr bwMode="auto">
          <a:xfrm>
            <a:off x="3254375" y="5770563"/>
            <a:ext cx="23971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Line 17"/>
          <p:cNvSpPr>
            <a:spLocks noChangeShapeType="1"/>
          </p:cNvSpPr>
          <p:nvPr/>
        </p:nvSpPr>
        <p:spPr bwMode="auto">
          <a:xfrm flipV="1">
            <a:off x="2274888" y="57912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18"/>
          <p:cNvSpPr>
            <a:spLocks noChangeShapeType="1"/>
          </p:cNvSpPr>
          <p:nvPr/>
        </p:nvSpPr>
        <p:spPr bwMode="auto">
          <a:xfrm flipH="1" flipV="1">
            <a:off x="2971800" y="5808663"/>
            <a:ext cx="141288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5" name="AutoShape 19"/>
          <p:cNvCxnSpPr>
            <a:cxnSpLocks noChangeShapeType="1"/>
            <a:stCxn id="11270" idx="3"/>
            <a:endCxn id="11286" idx="0"/>
          </p:cNvCxnSpPr>
          <p:nvPr/>
        </p:nvCxnSpPr>
        <p:spPr bwMode="auto">
          <a:xfrm flipH="1">
            <a:off x="2036763" y="4073525"/>
            <a:ext cx="431800" cy="857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Oval 20"/>
          <p:cNvSpPr>
            <a:spLocks noChangeArrowheads="1"/>
          </p:cNvSpPr>
          <p:nvPr/>
        </p:nvSpPr>
        <p:spPr bwMode="auto">
          <a:xfrm>
            <a:off x="1893888" y="41687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287" name="AutoShape 21"/>
          <p:cNvCxnSpPr>
            <a:cxnSpLocks noChangeShapeType="1"/>
            <a:stCxn id="11286" idx="5"/>
          </p:cNvCxnSpPr>
          <p:nvPr/>
        </p:nvCxnSpPr>
        <p:spPr bwMode="auto">
          <a:xfrm>
            <a:off x="2138363" y="4422775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2"/>
          <p:cNvCxnSpPr>
            <a:cxnSpLocks noChangeShapeType="1"/>
            <a:stCxn id="11286" idx="3"/>
          </p:cNvCxnSpPr>
          <p:nvPr/>
        </p:nvCxnSpPr>
        <p:spPr bwMode="auto">
          <a:xfrm flipH="1">
            <a:off x="1797050" y="4422775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9" name="Text Box 23"/>
          <p:cNvSpPr txBox="1">
            <a:spLocks noChangeArrowheads="1"/>
          </p:cNvSpPr>
          <p:nvPr/>
        </p:nvSpPr>
        <p:spPr bwMode="auto">
          <a:xfrm>
            <a:off x="1589088" y="3886200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w</a:t>
            </a:r>
          </a:p>
        </p:txBody>
      </p:sp>
      <p:sp>
        <p:nvSpPr>
          <p:cNvPr id="11290" name="Line 24"/>
          <p:cNvSpPr>
            <a:spLocks noChangeShapeType="1"/>
          </p:cNvSpPr>
          <p:nvPr/>
        </p:nvSpPr>
        <p:spPr bwMode="auto">
          <a:xfrm flipH="1" flipV="1">
            <a:off x="2643188" y="581025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Oval 25"/>
          <p:cNvSpPr>
            <a:spLocks noChangeArrowheads="1"/>
          </p:cNvSpPr>
          <p:nvPr/>
        </p:nvSpPr>
        <p:spPr bwMode="auto">
          <a:xfrm>
            <a:off x="6237288" y="381000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1292" name="AutoShape 26"/>
          <p:cNvCxnSpPr>
            <a:cxnSpLocks noChangeShapeType="1"/>
            <a:stCxn id="11291" idx="5"/>
            <a:endCxn id="11297" idx="1"/>
          </p:cNvCxnSpPr>
          <p:nvPr/>
        </p:nvCxnSpPr>
        <p:spPr bwMode="auto">
          <a:xfrm>
            <a:off x="6481763" y="4064000"/>
            <a:ext cx="565150" cy="101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AutoShape 27"/>
          <p:cNvCxnSpPr>
            <a:cxnSpLocks noChangeShapeType="1"/>
            <a:stCxn id="11297" idx="3"/>
            <a:endCxn id="11294" idx="0"/>
          </p:cNvCxnSpPr>
          <p:nvPr/>
        </p:nvCxnSpPr>
        <p:spPr bwMode="auto">
          <a:xfrm flipH="1">
            <a:off x="6761163" y="4406900"/>
            <a:ext cx="285750" cy="1079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4" name="Oval 28"/>
          <p:cNvSpPr>
            <a:spLocks noChangeArrowheads="1"/>
          </p:cNvSpPr>
          <p:nvPr/>
        </p:nvSpPr>
        <p:spPr bwMode="auto">
          <a:xfrm>
            <a:off x="6618288" y="45243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1295" name="AutoShape 29"/>
          <p:cNvCxnSpPr>
            <a:cxnSpLocks noChangeShapeType="1"/>
            <a:stCxn id="11294" idx="5"/>
          </p:cNvCxnSpPr>
          <p:nvPr/>
        </p:nvCxnSpPr>
        <p:spPr bwMode="auto">
          <a:xfrm>
            <a:off x="6862763" y="4778375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AutoShape 30"/>
          <p:cNvCxnSpPr>
            <a:cxnSpLocks noChangeShapeType="1"/>
            <a:stCxn id="11294" idx="3"/>
          </p:cNvCxnSpPr>
          <p:nvPr/>
        </p:nvCxnSpPr>
        <p:spPr bwMode="auto">
          <a:xfrm flipH="1">
            <a:off x="6521450" y="4778375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7" name="Oval 31"/>
          <p:cNvSpPr>
            <a:spLocks noChangeArrowheads="1"/>
          </p:cNvSpPr>
          <p:nvPr/>
        </p:nvSpPr>
        <p:spPr bwMode="auto">
          <a:xfrm>
            <a:off x="7005638" y="41433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</a:p>
        </p:txBody>
      </p:sp>
      <p:cxnSp>
        <p:nvCxnSpPr>
          <p:cNvPr id="11298" name="AutoShape 32"/>
          <p:cNvCxnSpPr>
            <a:cxnSpLocks noChangeShapeType="1"/>
            <a:stCxn id="11297" idx="5"/>
          </p:cNvCxnSpPr>
          <p:nvPr/>
        </p:nvCxnSpPr>
        <p:spPr bwMode="auto">
          <a:xfrm>
            <a:off x="7250113" y="4406900"/>
            <a:ext cx="206375" cy="174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9" name="Text Box 33"/>
          <p:cNvSpPr txBox="1">
            <a:spLocks noChangeArrowheads="1"/>
          </p:cNvSpPr>
          <p:nvPr/>
        </p:nvSpPr>
        <p:spPr bwMode="auto">
          <a:xfrm>
            <a:off x="6359525" y="42513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z</a:t>
            </a:r>
          </a:p>
        </p:txBody>
      </p:sp>
      <p:sp>
        <p:nvSpPr>
          <p:cNvPr id="11300" name="Text Box 34"/>
          <p:cNvSpPr txBox="1">
            <a:spLocks noChangeArrowheads="1"/>
          </p:cNvSpPr>
          <p:nvPr/>
        </p:nvSpPr>
        <p:spPr bwMode="auto">
          <a:xfrm>
            <a:off x="7231063" y="38703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11301" name="Oval 35"/>
          <p:cNvSpPr>
            <a:spLocks noChangeArrowheads="1"/>
          </p:cNvSpPr>
          <p:nvPr/>
        </p:nvSpPr>
        <p:spPr bwMode="auto">
          <a:xfrm>
            <a:off x="6694488" y="5800725"/>
            <a:ext cx="1071562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6  7</a:t>
            </a:r>
          </a:p>
        </p:txBody>
      </p:sp>
      <p:cxnSp>
        <p:nvCxnSpPr>
          <p:cNvPr id="11302" name="AutoShape 36"/>
          <p:cNvCxnSpPr>
            <a:cxnSpLocks noChangeShapeType="1"/>
            <a:stCxn id="11301" idx="3"/>
          </p:cNvCxnSpPr>
          <p:nvPr/>
        </p:nvCxnSpPr>
        <p:spPr bwMode="auto">
          <a:xfrm flipH="1">
            <a:off x="6597650" y="6084888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3" name="AutoShape 37"/>
          <p:cNvCxnSpPr>
            <a:cxnSpLocks noChangeShapeType="1"/>
            <a:stCxn id="11301" idx="5"/>
          </p:cNvCxnSpPr>
          <p:nvPr/>
        </p:nvCxnSpPr>
        <p:spPr bwMode="auto">
          <a:xfrm>
            <a:off x="7608888" y="6084888"/>
            <a:ext cx="23971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4" name="Line 38"/>
          <p:cNvSpPr>
            <a:spLocks noChangeShapeType="1"/>
          </p:cNvSpPr>
          <p:nvPr/>
        </p:nvSpPr>
        <p:spPr bwMode="auto">
          <a:xfrm flipV="1">
            <a:off x="5475288" y="60960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39"/>
          <p:cNvSpPr>
            <a:spLocks noChangeShapeType="1"/>
          </p:cNvSpPr>
          <p:nvPr/>
        </p:nvSpPr>
        <p:spPr bwMode="auto">
          <a:xfrm flipH="1" flipV="1">
            <a:off x="6019800" y="6094413"/>
            <a:ext cx="141288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6" name="AutoShape 40"/>
          <p:cNvCxnSpPr>
            <a:cxnSpLocks noChangeShapeType="1"/>
            <a:stCxn id="11291" idx="3"/>
            <a:endCxn id="11307" idx="0"/>
          </p:cNvCxnSpPr>
          <p:nvPr/>
        </p:nvCxnSpPr>
        <p:spPr bwMode="auto">
          <a:xfrm flipH="1">
            <a:off x="5846763" y="4064000"/>
            <a:ext cx="431800" cy="857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7" name="Oval 41"/>
          <p:cNvSpPr>
            <a:spLocks noChangeArrowheads="1"/>
          </p:cNvSpPr>
          <p:nvPr/>
        </p:nvSpPr>
        <p:spPr bwMode="auto">
          <a:xfrm>
            <a:off x="5703888" y="41687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cxnSp>
        <p:nvCxnSpPr>
          <p:cNvPr id="11308" name="AutoShape 42"/>
          <p:cNvCxnSpPr>
            <a:cxnSpLocks noChangeShapeType="1"/>
            <a:stCxn id="11307" idx="5"/>
          </p:cNvCxnSpPr>
          <p:nvPr/>
        </p:nvCxnSpPr>
        <p:spPr bwMode="auto">
          <a:xfrm>
            <a:off x="5948363" y="4432300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43"/>
          <p:cNvCxnSpPr>
            <a:cxnSpLocks noChangeShapeType="1"/>
            <a:stCxn id="11307" idx="3"/>
          </p:cNvCxnSpPr>
          <p:nvPr/>
        </p:nvCxnSpPr>
        <p:spPr bwMode="auto">
          <a:xfrm flipH="1">
            <a:off x="5607050" y="4432300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0" name="Text Box 44"/>
          <p:cNvSpPr txBox="1">
            <a:spLocks noChangeArrowheads="1"/>
          </p:cNvSpPr>
          <p:nvPr/>
        </p:nvSpPr>
        <p:spPr bwMode="auto">
          <a:xfrm>
            <a:off x="5399088" y="3886200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charset="0"/>
              </a:rPr>
              <a:t>w</a:t>
            </a:r>
          </a:p>
        </p:txBody>
      </p:sp>
      <p:sp>
        <p:nvSpPr>
          <p:cNvPr id="11311" name="Line 45"/>
          <p:cNvSpPr>
            <a:spLocks noChangeShapeType="1"/>
          </p:cNvSpPr>
          <p:nvPr/>
        </p:nvSpPr>
        <p:spPr bwMode="auto">
          <a:xfrm flipH="1" flipV="1">
            <a:off x="7227888" y="613410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Freeform 46"/>
          <p:cNvSpPr>
            <a:spLocks/>
          </p:cNvSpPr>
          <p:nvPr/>
        </p:nvSpPr>
        <p:spPr bwMode="auto">
          <a:xfrm>
            <a:off x="1430338" y="3676650"/>
            <a:ext cx="2339975" cy="1258888"/>
          </a:xfrm>
          <a:custGeom>
            <a:avLst/>
            <a:gdLst>
              <a:gd name="T0" fmla="*/ 1915318909 w 1474"/>
              <a:gd name="T1" fmla="*/ 15120945 h 793"/>
              <a:gd name="T2" fmla="*/ 569555322 w 1474"/>
              <a:gd name="T3" fmla="*/ 347781693 h 793"/>
              <a:gd name="T4" fmla="*/ 206652794 w 1474"/>
              <a:gd name="T5" fmla="*/ 1285280199 h 793"/>
              <a:gd name="T6" fmla="*/ 1809472382 w 1474"/>
              <a:gd name="T7" fmla="*/ 1330643016 h 793"/>
              <a:gd name="T8" fmla="*/ 1990923572 w 1474"/>
              <a:gd name="T9" fmla="*/ 1905239089 h 793"/>
              <a:gd name="T10" fmla="*/ 2147483647 w 1474"/>
              <a:gd name="T11" fmla="*/ 1890118150 h 793"/>
              <a:gd name="T12" fmla="*/ 2147483647 w 1474"/>
              <a:gd name="T13" fmla="*/ 1376005832 h 793"/>
              <a:gd name="T14" fmla="*/ 2147483647 w 1474"/>
              <a:gd name="T15" fmla="*/ 438507425 h 793"/>
              <a:gd name="T16" fmla="*/ 1915318909 w 1474"/>
              <a:gd name="T17" fmla="*/ 1512094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74"/>
              <a:gd name="T28" fmla="*/ 0 h 793"/>
              <a:gd name="T29" fmla="*/ 1474 w 1474"/>
              <a:gd name="T30" fmla="*/ 793 h 7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74" h="793">
                <a:moveTo>
                  <a:pt x="760" y="6"/>
                </a:moveTo>
                <a:cubicBezTo>
                  <a:pt x="646" y="0"/>
                  <a:pt x="339" y="54"/>
                  <a:pt x="226" y="138"/>
                </a:cubicBezTo>
                <a:cubicBezTo>
                  <a:pt x="113" y="222"/>
                  <a:pt x="0" y="445"/>
                  <a:pt x="82" y="510"/>
                </a:cubicBezTo>
                <a:cubicBezTo>
                  <a:pt x="164" y="575"/>
                  <a:pt x="600" y="487"/>
                  <a:pt x="718" y="528"/>
                </a:cubicBezTo>
                <a:cubicBezTo>
                  <a:pt x="836" y="569"/>
                  <a:pt x="723" y="719"/>
                  <a:pt x="790" y="756"/>
                </a:cubicBezTo>
                <a:cubicBezTo>
                  <a:pt x="857" y="793"/>
                  <a:pt x="1029" y="785"/>
                  <a:pt x="1120" y="750"/>
                </a:cubicBezTo>
                <a:cubicBezTo>
                  <a:pt x="1211" y="715"/>
                  <a:pt x="1293" y="642"/>
                  <a:pt x="1336" y="546"/>
                </a:cubicBezTo>
                <a:cubicBezTo>
                  <a:pt x="1379" y="450"/>
                  <a:pt x="1474" y="264"/>
                  <a:pt x="1378" y="174"/>
                </a:cubicBezTo>
                <a:cubicBezTo>
                  <a:pt x="1282" y="84"/>
                  <a:pt x="874" y="12"/>
                  <a:pt x="760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Freeform 49"/>
          <p:cNvSpPr>
            <a:spLocks/>
          </p:cNvSpPr>
          <p:nvPr/>
        </p:nvSpPr>
        <p:spPr bwMode="auto">
          <a:xfrm>
            <a:off x="6297613" y="3867150"/>
            <a:ext cx="1349375" cy="1104900"/>
          </a:xfrm>
          <a:custGeom>
            <a:avLst/>
            <a:gdLst>
              <a:gd name="T0" fmla="*/ 133569086 w 850"/>
              <a:gd name="T1" fmla="*/ 967740057 h 696"/>
              <a:gd name="T2" fmla="*/ 768648428 w 850"/>
              <a:gd name="T3" fmla="*/ 1708666132 h 696"/>
              <a:gd name="T4" fmla="*/ 2008565542 w 850"/>
              <a:gd name="T5" fmla="*/ 695563079 h 696"/>
              <a:gd name="T6" fmla="*/ 1570058083 w 850"/>
              <a:gd name="T7" fmla="*/ 45362809 h 696"/>
              <a:gd name="T8" fmla="*/ 133569086 w 850"/>
              <a:gd name="T9" fmla="*/ 967740057 h 6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"/>
              <a:gd name="T16" fmla="*/ 0 h 696"/>
              <a:gd name="T17" fmla="*/ 850 w 850"/>
              <a:gd name="T18" fmla="*/ 696 h 6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" h="696">
                <a:moveTo>
                  <a:pt x="53" y="384"/>
                </a:moveTo>
                <a:cubicBezTo>
                  <a:pt x="0" y="494"/>
                  <a:pt x="181" y="696"/>
                  <a:pt x="305" y="678"/>
                </a:cubicBezTo>
                <a:cubicBezTo>
                  <a:pt x="428" y="665"/>
                  <a:pt x="744" y="386"/>
                  <a:pt x="797" y="276"/>
                </a:cubicBezTo>
                <a:cubicBezTo>
                  <a:pt x="850" y="166"/>
                  <a:pt x="747" y="0"/>
                  <a:pt x="623" y="18"/>
                </a:cubicBezTo>
                <a:cubicBezTo>
                  <a:pt x="499" y="36"/>
                  <a:pt x="106" y="274"/>
                  <a:pt x="53" y="38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Freeform 50"/>
          <p:cNvSpPr>
            <a:spLocks/>
          </p:cNvSpPr>
          <p:nvPr/>
        </p:nvSpPr>
        <p:spPr bwMode="auto">
          <a:xfrm>
            <a:off x="6061075" y="3705225"/>
            <a:ext cx="647700" cy="506413"/>
          </a:xfrm>
          <a:custGeom>
            <a:avLst/>
            <a:gdLst>
              <a:gd name="T0" fmla="*/ 22682199 w 408"/>
              <a:gd name="T1" fmla="*/ 0 h 319"/>
              <a:gd name="T2" fmla="*/ 143648119 w 408"/>
              <a:gd name="T3" fmla="*/ 695563744 h 319"/>
              <a:gd name="T4" fmla="*/ 884575770 w 408"/>
              <a:gd name="T5" fmla="*/ 652721856 h 319"/>
              <a:gd name="T6" fmla="*/ 1005543234 w 408"/>
              <a:gd name="T7" fmla="*/ 45362852 h 319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319"/>
              <a:gd name="T14" fmla="*/ 408 w 408"/>
              <a:gd name="T15" fmla="*/ 319 h 3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319">
                <a:moveTo>
                  <a:pt x="9" y="0"/>
                </a:moveTo>
                <a:cubicBezTo>
                  <a:pt x="9" y="84"/>
                  <a:pt x="0" y="233"/>
                  <a:pt x="57" y="276"/>
                </a:cubicBezTo>
                <a:cubicBezTo>
                  <a:pt x="114" y="319"/>
                  <a:pt x="294" y="302"/>
                  <a:pt x="351" y="259"/>
                </a:cubicBezTo>
                <a:cubicBezTo>
                  <a:pt x="408" y="216"/>
                  <a:pt x="389" y="68"/>
                  <a:pt x="399" y="1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51"/>
          <p:cNvSpPr>
            <a:spLocks/>
          </p:cNvSpPr>
          <p:nvPr/>
        </p:nvSpPr>
        <p:spPr bwMode="auto">
          <a:xfrm>
            <a:off x="5294313" y="3894138"/>
            <a:ext cx="847725" cy="677862"/>
          </a:xfrm>
          <a:custGeom>
            <a:avLst/>
            <a:gdLst>
              <a:gd name="T0" fmla="*/ 1270158566 w 534"/>
              <a:gd name="T1" fmla="*/ 471268141 h 427"/>
              <a:gd name="T2" fmla="*/ 932457783 w 534"/>
              <a:gd name="T3" fmla="*/ 1073585861 h 427"/>
              <a:gd name="T4" fmla="*/ 75604678 w 534"/>
              <a:gd name="T5" fmla="*/ 456147219 h 427"/>
              <a:gd name="T6" fmla="*/ 483869977 w 534"/>
              <a:gd name="T7" fmla="*/ 2519361 h 427"/>
              <a:gd name="T8" fmla="*/ 1270158566 w 534"/>
              <a:gd name="T9" fmla="*/ 471268141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"/>
              <a:gd name="T16" fmla="*/ 0 h 427"/>
              <a:gd name="T17" fmla="*/ 534 w 534"/>
              <a:gd name="T18" fmla="*/ 427 h 4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" h="427">
                <a:moveTo>
                  <a:pt x="504" y="187"/>
                </a:moveTo>
                <a:cubicBezTo>
                  <a:pt x="534" y="258"/>
                  <a:pt x="449" y="427"/>
                  <a:pt x="370" y="426"/>
                </a:cubicBezTo>
                <a:cubicBezTo>
                  <a:pt x="289" y="420"/>
                  <a:pt x="60" y="252"/>
                  <a:pt x="30" y="181"/>
                </a:cubicBezTo>
                <a:cubicBezTo>
                  <a:pt x="0" y="110"/>
                  <a:pt x="113" y="0"/>
                  <a:pt x="192" y="1"/>
                </a:cubicBezTo>
                <a:cubicBezTo>
                  <a:pt x="271" y="2"/>
                  <a:pt x="474" y="116"/>
                  <a:pt x="504" y="18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5780088" y="5240338"/>
            <a:ext cx="1524000" cy="322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…  4   …</a:t>
            </a:r>
          </a:p>
        </p:txBody>
      </p:sp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5475288" y="5791200"/>
            <a:ext cx="685800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5856288" y="55626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 flipH="1" flipV="1">
            <a:off x="6694488" y="55626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AutoShape 56"/>
          <p:cNvSpPr>
            <a:spLocks noChangeArrowheads="1"/>
          </p:cNvSpPr>
          <p:nvPr/>
        </p:nvSpPr>
        <p:spPr bwMode="auto">
          <a:xfrm>
            <a:off x="4332288" y="4343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21" name="AutoShape 57"/>
          <p:cNvSpPr>
            <a:spLocks noChangeArrowheads="1"/>
          </p:cNvSpPr>
          <p:nvPr/>
        </p:nvSpPr>
        <p:spPr bwMode="auto">
          <a:xfrm>
            <a:off x="4332288" y="5486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0"/>
            <a:ext cx="6400800" cy="6858000"/>
            <a:chOff x="1676400" y="0"/>
            <a:chExt cx="577944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0"/>
              <a:ext cx="5779442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 bwMode="auto">
            <a:xfrm>
              <a:off x="3657600" y="7620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 flipH="1">
              <a:off x="5029200" y="457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 flipH="1">
              <a:off x="5181600" y="7620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 flipH="1">
              <a:off x="6324600" y="7620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 flipH="1">
              <a:off x="6934200" y="7620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 flipH="1">
              <a:off x="1828800" y="20574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 flipH="1">
              <a:off x="2438400" y="20574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 flipH="1">
              <a:off x="2667000" y="2362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flipH="1">
              <a:off x="3962400" y="2362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 flipH="1">
              <a:off x="4572000" y="2362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 flipH="1">
              <a:off x="5486400" y="2362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flipH="1">
              <a:off x="6096000" y="2362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flipH="1">
              <a:off x="6553200" y="2362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flipH="1">
              <a:off x="7162800" y="2362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flipH="1">
              <a:off x="2362200" y="40386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 flipH="1">
              <a:off x="2895600" y="39624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 flipH="1">
              <a:off x="3505200" y="40386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 flipH="1">
              <a:off x="5105400" y="43434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 flipH="1">
              <a:off x="5638800" y="4267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 flipH="1">
              <a:off x="6096000" y="43434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H="1">
              <a:off x="6629400" y="43434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H="1">
              <a:off x="2133600" y="5791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H="1">
              <a:off x="2590800" y="5791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H="1">
              <a:off x="3124200" y="5791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flipH="1">
              <a:off x="3657600" y="5791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flipH="1">
              <a:off x="3733800" y="60960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 flipH="1">
              <a:off x="5029200" y="5791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flipH="1">
              <a:off x="5562600" y="57912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flipH="1">
              <a:off x="6324600" y="54864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 flipH="1">
              <a:off x="6705600" y="6096000"/>
              <a:ext cx="152400" cy="1524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5561013" y="228600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800600" y="2889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  <a:latin typeface="Times New Roman" charset="0"/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58450" y="126198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20844" y="286639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RCL</a:t>
            </a: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514600" y="17367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1751013" y="17367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  <a:latin typeface="Times New Roman" charset="0"/>
              </a:rPr>
              <a:t>w</a:t>
            </a:r>
          </a:p>
        </p:txBody>
      </p:sp>
      <p:sp>
        <p:nvSpPr>
          <p:cNvPr id="41" name="Oval 40"/>
          <p:cNvSpPr/>
          <p:nvPr/>
        </p:nvSpPr>
        <p:spPr bwMode="auto">
          <a:xfrm flipH="1">
            <a:off x="3505200" y="4343400"/>
            <a:ext cx="168785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3733000" y="3725759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3195463" y="3696812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  <a:latin typeface="Times New Roman" charset="0"/>
              </a:rPr>
              <a:t>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33554" y="475214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RST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4039387" y="5592762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3093546" y="5486400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  <a:latin typeface="Times New Roman" charset="0"/>
              </a:rPr>
              <a:t>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94792" y="64886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RCL</a:t>
            </a:r>
          </a:p>
        </p:txBody>
      </p:sp>
    </p:spTree>
    <p:extLst>
      <p:ext uri="{BB962C8B-B14F-4D97-AF65-F5344CB8AC3E}">
        <p14:creationId xmlns:p14="http://schemas.microsoft.com/office/powerpoint/2010/main" val="16347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10" y="0"/>
            <a:ext cx="6068380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 flipH="1">
            <a:off x="2133600" y="9906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 flipH="1">
            <a:off x="2667000" y="9906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 flipH="1">
            <a:off x="3505200" y="685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flipH="1">
            <a:off x="3962400" y="13716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 flipH="1">
            <a:off x="3733800" y="16764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 flipH="1">
            <a:off x="4724400" y="13716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flipH="1">
            <a:off x="5334000" y="12954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H="1">
            <a:off x="6172200" y="9906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H="1">
            <a:off x="6477000" y="16764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H="1">
            <a:off x="7010400" y="16764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H="1">
            <a:off x="3276600" y="2971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flipH="1">
            <a:off x="1905000" y="3352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2438400" y="3352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3581400" y="36576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4114800" y="36576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 flipH="1">
            <a:off x="3962400" y="40386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724400" y="3352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 flipH="1">
            <a:off x="5334000" y="3352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 flipH="1">
            <a:off x="6172200" y="2971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 flipH="1">
            <a:off x="6781800" y="3352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 flipH="1">
            <a:off x="6858000" y="40386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H="1">
            <a:off x="4114800" y="53340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H="1">
            <a:off x="5334000" y="53340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H="1">
            <a:off x="3276600" y="6019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H="1">
            <a:off x="3886200" y="6019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 flipH="1">
            <a:off x="5410200" y="6019800"/>
            <a:ext cx="152400" cy="1524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054267" y="1159884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505200" y="1066800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  <a:latin typeface="Times New Roman" charset="0"/>
              </a:rPr>
              <a:t>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9774" y="215901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75621" y="44635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RCL</a:t>
            </a:r>
            <a:endParaRPr lang="en-US" sz="1800" dirty="0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170180" y="25749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951413" y="26511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chemeClr val="tx2"/>
                </a:solidFill>
                <a:latin typeface="Times New Roman" charset="0"/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5583" y="446353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78162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Insertion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800600" y="1600200"/>
            <a:ext cx="3886200" cy="4648200"/>
          </a:xfrm>
        </p:spPr>
        <p:txBody>
          <a:bodyPr/>
          <a:lstStyle/>
          <a:p>
            <a:pPr eaLnBrk="1" hangingPunct="1"/>
            <a:r>
              <a:rPr lang="en-US" altLang="en-US" sz="2000"/>
              <a:t>Recall that a red-black tree has </a:t>
            </a:r>
            <a:r>
              <a:rPr lang="en-US" altLang="en-US" sz="2000" b="1" i="1">
                <a:latin typeface="Times New Roman" charset="0"/>
              </a:rPr>
              <a:t>O</a:t>
            </a:r>
            <a:r>
              <a:rPr lang="en-US" altLang="en-US" sz="2000">
                <a:latin typeface="Times New Roman" charset="0"/>
              </a:rPr>
              <a:t>(log 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/>
              <a:t> height</a:t>
            </a:r>
          </a:p>
          <a:p>
            <a:pPr eaLnBrk="1" hangingPunct="1"/>
            <a:r>
              <a:rPr lang="en-US" altLang="en-US" sz="2000"/>
              <a:t>Step 1 takes </a:t>
            </a:r>
            <a:r>
              <a:rPr lang="en-US" altLang="en-US" sz="2000" b="1" i="1">
                <a:latin typeface="Times New Roman" charset="0"/>
              </a:rPr>
              <a:t>O</a:t>
            </a:r>
            <a:r>
              <a:rPr lang="en-US" altLang="en-US" sz="2000">
                <a:latin typeface="Times New Roman" charset="0"/>
              </a:rPr>
              <a:t>(log 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/>
              <a:t> time because we visit </a:t>
            </a:r>
            <a:r>
              <a:rPr lang="en-US" altLang="en-US" sz="2000" b="1" i="1">
                <a:latin typeface="Times New Roman" charset="0"/>
              </a:rPr>
              <a:t>O</a:t>
            </a:r>
            <a:r>
              <a:rPr lang="en-US" altLang="en-US" sz="2000">
                <a:latin typeface="Times New Roman" charset="0"/>
              </a:rPr>
              <a:t>(log 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/>
              <a:t> nodes</a:t>
            </a:r>
          </a:p>
          <a:p>
            <a:pPr eaLnBrk="1" hangingPunct="1"/>
            <a:r>
              <a:rPr lang="en-US" altLang="en-US" sz="2000"/>
              <a:t>Step 2 takes </a:t>
            </a:r>
            <a:r>
              <a:rPr lang="en-US" altLang="en-US" sz="2000" b="1" i="1">
                <a:latin typeface="Times New Roman" charset="0"/>
              </a:rPr>
              <a:t>O</a:t>
            </a:r>
            <a:r>
              <a:rPr lang="en-US" altLang="en-US" sz="2000">
                <a:latin typeface="Times New Roman" charset="0"/>
              </a:rPr>
              <a:t>(1)</a:t>
            </a:r>
            <a:r>
              <a:rPr lang="en-US" altLang="en-US" sz="2000"/>
              <a:t> time</a:t>
            </a:r>
          </a:p>
          <a:p>
            <a:pPr eaLnBrk="1" hangingPunct="1"/>
            <a:r>
              <a:rPr lang="en-US" altLang="en-US" sz="2000"/>
              <a:t>Step 3 takes </a:t>
            </a:r>
            <a:r>
              <a:rPr lang="en-US" altLang="en-US" sz="2000" b="1" i="1">
                <a:latin typeface="Times New Roman" charset="0"/>
              </a:rPr>
              <a:t>O</a:t>
            </a:r>
            <a:r>
              <a:rPr lang="en-US" altLang="en-US" sz="2000">
                <a:latin typeface="Times New Roman" charset="0"/>
              </a:rPr>
              <a:t>(log 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/>
              <a:t> time because we perform</a:t>
            </a:r>
          </a:p>
          <a:p>
            <a:pPr lvl="1" eaLnBrk="1" hangingPunct="1"/>
            <a:r>
              <a:rPr lang="en-US" altLang="en-US" sz="1800" b="1" i="1">
                <a:latin typeface="Times New Roman" charset="0"/>
              </a:rPr>
              <a:t>O</a:t>
            </a:r>
            <a:r>
              <a:rPr lang="en-US" altLang="en-US" sz="1800">
                <a:latin typeface="Times New Roman" charset="0"/>
              </a:rPr>
              <a:t>(log </a:t>
            </a:r>
            <a:r>
              <a:rPr lang="en-US" altLang="en-US" sz="1800" b="1" i="1">
                <a:latin typeface="Times New Roman" charset="0"/>
              </a:rPr>
              <a:t>n</a:t>
            </a:r>
            <a:r>
              <a:rPr lang="en-US" altLang="en-US" sz="1800">
                <a:latin typeface="Times New Roman" charset="0"/>
              </a:rPr>
              <a:t>) </a:t>
            </a:r>
            <a:r>
              <a:rPr lang="en-US" altLang="en-US" sz="1800"/>
              <a:t>recolorings, each taking </a:t>
            </a:r>
            <a:r>
              <a:rPr lang="en-US" altLang="en-US" sz="1800" b="1" i="1">
                <a:latin typeface="Times New Roman" charset="0"/>
              </a:rPr>
              <a:t>O</a:t>
            </a:r>
            <a:r>
              <a:rPr lang="en-US" altLang="en-US" sz="1800">
                <a:latin typeface="Times New Roman" charset="0"/>
              </a:rPr>
              <a:t>(1)</a:t>
            </a:r>
            <a:r>
              <a:rPr lang="en-US" altLang="en-US" sz="1800"/>
              <a:t> time, and</a:t>
            </a:r>
          </a:p>
          <a:p>
            <a:pPr lvl="1" eaLnBrk="1" hangingPunct="1"/>
            <a:r>
              <a:rPr lang="en-US" altLang="en-US" sz="1800"/>
              <a:t>at most one restructuring taking </a:t>
            </a:r>
            <a:r>
              <a:rPr lang="en-US" altLang="en-US" sz="1800" b="1" i="1">
                <a:latin typeface="Times New Roman" charset="0"/>
              </a:rPr>
              <a:t>O</a:t>
            </a:r>
            <a:r>
              <a:rPr lang="en-US" altLang="en-US" sz="1800">
                <a:latin typeface="Times New Roman" charset="0"/>
              </a:rPr>
              <a:t>(1)</a:t>
            </a:r>
            <a:r>
              <a:rPr lang="en-US" altLang="en-US" sz="1800"/>
              <a:t> time</a:t>
            </a:r>
          </a:p>
          <a:p>
            <a:pPr eaLnBrk="1" hangingPunct="1"/>
            <a:r>
              <a:rPr lang="en-US" altLang="en-US" sz="2000"/>
              <a:t>Thus, an insertion in a red-black tree takes </a:t>
            </a:r>
            <a:r>
              <a:rPr lang="en-US" altLang="en-US" sz="2000" b="1" i="1">
                <a:latin typeface="Times New Roman" charset="0"/>
              </a:rPr>
              <a:t>O</a:t>
            </a:r>
            <a:r>
              <a:rPr lang="en-US" altLang="en-US" sz="2000">
                <a:latin typeface="Times New Roman" charset="0"/>
              </a:rPr>
              <a:t>(log 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/>
              <a:t> time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71525" y="1600200"/>
            <a:ext cx="387667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put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endParaRPr lang="en-US" altLang="en-US" sz="2000"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latin typeface="Times New Roman" charset="0"/>
              </a:rPr>
              <a:t>1.	We search for key </a:t>
            </a:r>
            <a:r>
              <a:rPr lang="en-US" altLang="en-US" sz="2000" b="1" i="1">
                <a:latin typeface="Times New Roman" charset="0"/>
              </a:rPr>
              <a:t>k</a:t>
            </a:r>
            <a:r>
              <a:rPr lang="en-US" altLang="en-US" sz="2000">
                <a:latin typeface="Times New Roman" charset="0"/>
              </a:rPr>
              <a:t> to locate the insertion node </a:t>
            </a:r>
            <a:r>
              <a:rPr lang="en-US" altLang="en-US" sz="2000" b="1" i="1">
                <a:latin typeface="Times New Roman" charset="0"/>
              </a:rPr>
              <a:t>z</a:t>
            </a:r>
            <a:endParaRPr lang="en-US" altLang="en-US" sz="2000"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endParaRPr lang="en-US" altLang="en-US" sz="2000"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latin typeface="Times New Roman" charset="0"/>
              </a:rPr>
              <a:t>2.	We add the new entry (</a:t>
            </a:r>
            <a:r>
              <a:rPr lang="en-US" altLang="en-US" sz="2000" b="1" i="1">
                <a:latin typeface="Times New Roman" charset="0"/>
              </a:rPr>
              <a:t>k</a:t>
            </a:r>
            <a:r>
              <a:rPr lang="en-US" altLang="en-US" sz="2000">
                <a:latin typeface="Times New Roman" charset="0"/>
              </a:rPr>
              <a:t>, </a:t>
            </a:r>
            <a:r>
              <a:rPr lang="en-US" altLang="en-US" sz="2000" b="1" i="1">
                <a:latin typeface="Times New Roman" charset="0"/>
              </a:rPr>
              <a:t>o</a:t>
            </a:r>
            <a:r>
              <a:rPr lang="en-US" altLang="en-US" sz="2000">
                <a:latin typeface="Times New Roman" charset="0"/>
              </a:rPr>
              <a:t>) at node </a:t>
            </a:r>
            <a:r>
              <a:rPr lang="en-US" altLang="en-US" sz="2000" b="1" i="1">
                <a:latin typeface="Times New Roman" charset="0"/>
              </a:rPr>
              <a:t>z </a:t>
            </a:r>
            <a:r>
              <a:rPr lang="en-US" altLang="en-US" sz="2000">
                <a:latin typeface="Times New Roman" charset="0"/>
              </a:rPr>
              <a:t>and color </a:t>
            </a:r>
            <a:r>
              <a:rPr lang="en-US" altLang="en-US" sz="2000" b="1" i="1">
                <a:latin typeface="Times New Roman" charset="0"/>
              </a:rPr>
              <a:t>z</a:t>
            </a:r>
            <a:r>
              <a:rPr lang="en-US" altLang="en-US" sz="2000">
                <a:latin typeface="Times New Roman" charset="0"/>
              </a:rPr>
              <a:t> red </a:t>
            </a:r>
            <a:endParaRPr lang="en-US" altLang="en-US" sz="2000" b="1" i="1"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endParaRPr lang="en-US" altLang="en-US" sz="2000"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latin typeface="Times New Roman" charset="0"/>
              </a:rPr>
              <a:t>3. </a:t>
            </a: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 b="1" i="1">
                <a:latin typeface="Times New Roman" charset="0"/>
              </a:rPr>
              <a:t>doubleRed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 i="1">
                <a:latin typeface="Times New Roman" charset="0"/>
              </a:rPr>
              <a:t>z</a:t>
            </a:r>
            <a:r>
              <a:rPr lang="en-US" altLang="en-US" sz="200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 i="1">
                <a:latin typeface="Times New Roman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altLang="en-US" sz="2000" b="1" i="1">
                <a:latin typeface="Times New Roman" charset="0"/>
              </a:rPr>
              <a:t>isBlack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 i="1">
                <a:latin typeface="Times New Roman" charset="0"/>
              </a:rPr>
              <a:t>sibling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 i="1">
                <a:latin typeface="Times New Roman" charset="0"/>
              </a:rPr>
              <a:t>parent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 i="1">
                <a:latin typeface="Times New Roman" charset="0"/>
              </a:rPr>
              <a:t>z</a:t>
            </a:r>
            <a:r>
              <a:rPr lang="en-US" altLang="en-US" sz="2000">
                <a:latin typeface="Times New Roman" charset="0"/>
              </a:rPr>
              <a:t>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2000" b="1" i="1">
                <a:latin typeface="Times New Roman" charset="0"/>
              </a:rPr>
              <a:t>	 z </a:t>
            </a:r>
            <a:r>
              <a:rPr lang="en-US" altLang="en-US" sz="2000">
                <a:latin typeface="Times New Roman" charset="0"/>
                <a:sym typeface="Symbol" charset="2"/>
              </a:rPr>
              <a:t></a:t>
            </a:r>
            <a:r>
              <a:rPr lang="en-US" altLang="en-US" sz="2000" b="1" i="1">
                <a:latin typeface="Times New Roman" charset="0"/>
              </a:rPr>
              <a:t> restructure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 i="1">
                <a:latin typeface="Times New Roman" charset="0"/>
              </a:rPr>
              <a:t>z</a:t>
            </a:r>
            <a:r>
              <a:rPr lang="en-US" altLang="en-US" sz="2000"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	return</a:t>
            </a:r>
            <a:endParaRPr lang="en-US" altLang="en-US" sz="2000" b="1" i="1"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 i="1">
                <a:latin typeface="Times New Roman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else </a:t>
            </a:r>
            <a:r>
              <a:rPr lang="en-US" altLang="en-US" sz="2000">
                <a:latin typeface="Times New Roman" charset="0"/>
              </a:rPr>
              <a:t>{</a:t>
            </a: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000" b="1" i="1">
                <a:latin typeface="Times New Roman" charset="0"/>
              </a:rPr>
              <a:t>sibling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 i="1">
                <a:latin typeface="Times New Roman" charset="0"/>
              </a:rPr>
              <a:t>parent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 i="1">
                <a:latin typeface="Times New Roman" charset="0"/>
              </a:rPr>
              <a:t>z</a:t>
            </a:r>
            <a:r>
              <a:rPr lang="en-US" altLang="en-US" sz="2000">
                <a:latin typeface="Times New Roman" charset="0"/>
              </a:rPr>
              <a:t>) is red 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2000">
                <a:latin typeface="Times New Roman" charset="0"/>
              </a:rPr>
              <a:t>	 </a:t>
            </a:r>
            <a:r>
              <a:rPr lang="en-US" altLang="en-US" sz="2000" b="1" i="1">
                <a:latin typeface="Times New Roman" charset="0"/>
              </a:rPr>
              <a:t>z </a:t>
            </a:r>
            <a:r>
              <a:rPr lang="en-US" altLang="en-US" sz="2000">
                <a:latin typeface="Times New Roman" charset="0"/>
                <a:sym typeface="Symbol" charset="2"/>
              </a:rPr>
              <a:t></a:t>
            </a:r>
            <a:r>
              <a:rPr lang="en-US" altLang="en-US" sz="2000" b="1" i="1">
                <a:latin typeface="Times New Roman" charset="0"/>
              </a:rPr>
              <a:t> recolor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 i="1">
                <a:latin typeface="Times New Roman" charset="0"/>
              </a:rPr>
              <a:t>z</a:t>
            </a:r>
            <a:r>
              <a:rPr lang="en-US" altLang="en-US" sz="2000">
                <a:latin typeface="Times New Roman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4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0EC3E-E5A8-1041-848F-74E580224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04227-82DA-0945-80EB-7B1175220FA0}"/>
              </a:ext>
            </a:extLst>
          </p:cNvPr>
          <p:cNvSpPr txBox="1"/>
          <p:nvPr/>
        </p:nvSpPr>
        <p:spPr>
          <a:xfrm>
            <a:off x="2286000" y="2971800"/>
            <a:ext cx="492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/>
              <a:t>RB-Tree: Deletion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1354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To perform operation </a:t>
            </a:r>
            <a:r>
              <a:rPr lang="en-US" altLang="en-US" sz="2000" dirty="0">
                <a:solidFill>
                  <a:schemeClr val="tx2"/>
                </a:solidFill>
              </a:rPr>
              <a:t>erase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, we first execute the deletion algorithm for binary search trees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Deletion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Example 1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6" name="텍스트 상자 5"/>
          <p:cNvSpPr txBox="1"/>
          <p:nvPr/>
        </p:nvSpPr>
        <p:spPr>
          <a:xfrm>
            <a:off x="1468203" y="3884087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delete 30</a:t>
            </a:r>
            <a:endParaRPr kumimoji="1" lang="ko-KR" altLang="en-US" sz="1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4943306" y="3888429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Copy </a:t>
            </a:r>
            <a:r>
              <a:rPr kumimoji="1" lang="en-US" altLang="ko-KR" sz="1800" b="1" dirty="0" err="1">
                <a:latin typeface="Calibri" charset="0"/>
                <a:ea typeface="Calibri" charset="0"/>
                <a:cs typeface="Calibri" charset="0"/>
              </a:rPr>
              <a:t>inorder</a:t>
            </a:r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 successor</a:t>
            </a:r>
            <a:endParaRPr kumimoji="1" lang="ko-KR" altLang="en-US" sz="1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4807889" y="4660649"/>
            <a:ext cx="32355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Just delete the copied 35, and </a:t>
            </a:r>
            <a:b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</a:br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color the remaining node </a:t>
            </a:r>
            <a:b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</a:br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in black. Then, we are done.</a:t>
            </a:r>
          </a:p>
          <a:p>
            <a:endParaRPr kumimoji="1" lang="en-US" altLang="ko-KR" sz="1800" dirty="0">
              <a:latin typeface="Calibri" charset="0"/>
              <a:ea typeface="Calibri" charset="0"/>
              <a:cs typeface="Calibri" charset="0"/>
            </a:endParaRPr>
          </a:p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Implication:</a:t>
            </a:r>
          </a:p>
          <a:p>
            <a:r>
              <a:rPr kumimoji="1" lang="en-US" altLang="ko-KR" sz="1800" b="1" u="sng" dirty="0">
                <a:latin typeface="Calibri" charset="0"/>
                <a:ea typeface="Calibri" charset="0"/>
                <a:cs typeface="Calibri" charset="0"/>
              </a:rPr>
              <a:t>If the node to be deleted is red</a:t>
            </a:r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, </a:t>
            </a:r>
            <a:b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</a:br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removing it is fine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525899" y="2091470"/>
            <a:ext cx="494403" cy="3810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9501579" y="2579509"/>
            <a:ext cx="494403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30</a:t>
            </a:r>
          </a:p>
        </p:txBody>
      </p:sp>
      <p:grpSp>
        <p:nvGrpSpPr>
          <p:cNvPr id="13326" name="Group 13325"/>
          <p:cNvGrpSpPr/>
          <p:nvPr/>
        </p:nvGrpSpPr>
        <p:grpSpPr>
          <a:xfrm>
            <a:off x="153966" y="1813137"/>
            <a:ext cx="4106852" cy="2322470"/>
            <a:chOff x="92212" y="1905000"/>
            <a:chExt cx="4327388" cy="2382254"/>
          </a:xfrm>
        </p:grpSpPr>
        <p:sp>
          <p:nvSpPr>
            <p:cNvPr id="7" name="Oval 6"/>
            <p:cNvSpPr/>
            <p:nvPr/>
          </p:nvSpPr>
          <p:spPr bwMode="auto">
            <a:xfrm>
              <a:off x="2020197" y="1905000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48000" y="2389009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176971" y="2389009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563648" y="2917595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542403" y="2911521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014277" y="3406529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700528" y="3974901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117736" y="3974901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40047" y="2910058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654987" y="2914454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92212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59591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218859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771303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334834" y="3406135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321290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871277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9" name="Straight Connector 8"/>
            <p:cNvCxnSpPr>
              <a:stCxn id="7" idx="3"/>
              <a:endCxn id="13" idx="0"/>
            </p:cNvCxnSpPr>
            <p:nvPr/>
          </p:nvCxnSpPr>
          <p:spPr bwMode="auto">
            <a:xfrm flipH="1">
              <a:off x="1424173" y="2230204"/>
              <a:ext cx="668428" cy="1588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>
              <a:stCxn id="7" idx="5"/>
              <a:endCxn id="12" idx="0"/>
            </p:cNvCxnSpPr>
            <p:nvPr/>
          </p:nvCxnSpPr>
          <p:spPr bwMode="auto">
            <a:xfrm>
              <a:off x="2442196" y="2230204"/>
              <a:ext cx="853006" cy="1588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13" idx="3"/>
              <a:endCxn id="22" idx="0"/>
            </p:cNvCxnSpPr>
            <p:nvPr/>
          </p:nvCxnSpPr>
          <p:spPr bwMode="auto">
            <a:xfrm flipH="1">
              <a:off x="887249" y="2714213"/>
              <a:ext cx="362126" cy="19584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>
              <a:stCxn id="22" idx="3"/>
              <a:endCxn id="24" idx="0"/>
            </p:cNvCxnSpPr>
            <p:nvPr/>
          </p:nvCxnSpPr>
          <p:spPr bwMode="auto">
            <a:xfrm flipH="1">
              <a:off x="294874" y="3235262"/>
              <a:ext cx="417577" cy="1712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stCxn id="22" idx="4"/>
              <a:endCxn id="25" idx="0"/>
            </p:cNvCxnSpPr>
            <p:nvPr/>
          </p:nvCxnSpPr>
          <p:spPr bwMode="auto">
            <a:xfrm flipH="1">
              <a:off x="862254" y="3291058"/>
              <a:ext cx="24996" cy="1154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23" idx="3"/>
              <a:endCxn id="26" idx="0"/>
            </p:cNvCxnSpPr>
            <p:nvPr/>
          </p:nvCxnSpPr>
          <p:spPr bwMode="auto">
            <a:xfrm flipH="1">
              <a:off x="1421521" y="3239658"/>
              <a:ext cx="305870" cy="1668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23" idx="4"/>
              <a:endCxn id="27" idx="0"/>
            </p:cNvCxnSpPr>
            <p:nvPr/>
          </p:nvCxnSpPr>
          <p:spPr bwMode="auto">
            <a:xfrm>
              <a:off x="1902190" y="3295455"/>
              <a:ext cx="71776" cy="1106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13" idx="5"/>
              <a:endCxn id="23" idx="0"/>
            </p:cNvCxnSpPr>
            <p:nvPr/>
          </p:nvCxnSpPr>
          <p:spPr bwMode="auto">
            <a:xfrm>
              <a:off x="1598970" y="2714213"/>
              <a:ext cx="303219" cy="20024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stCxn id="12" idx="3"/>
              <a:endCxn id="17" idx="0"/>
            </p:cNvCxnSpPr>
            <p:nvPr/>
          </p:nvCxnSpPr>
          <p:spPr bwMode="auto">
            <a:xfrm flipH="1">
              <a:off x="2810850" y="2714213"/>
              <a:ext cx="309554" cy="20338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12" idx="5"/>
              <a:endCxn id="18" idx="0"/>
            </p:cNvCxnSpPr>
            <p:nvPr/>
          </p:nvCxnSpPr>
          <p:spPr bwMode="auto">
            <a:xfrm>
              <a:off x="3469999" y="2714213"/>
              <a:ext cx="319606" cy="197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17" idx="3"/>
              <a:endCxn id="29" idx="0"/>
            </p:cNvCxnSpPr>
            <p:nvPr/>
          </p:nvCxnSpPr>
          <p:spPr bwMode="auto">
            <a:xfrm flipH="1">
              <a:off x="2523952" y="3242799"/>
              <a:ext cx="112100" cy="16333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17" idx="4"/>
              <a:endCxn id="30" idx="0"/>
            </p:cNvCxnSpPr>
            <p:nvPr/>
          </p:nvCxnSpPr>
          <p:spPr bwMode="auto">
            <a:xfrm>
              <a:off x="2810851" y="3298595"/>
              <a:ext cx="263089" cy="107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>
              <a:stCxn id="18" idx="4"/>
              <a:endCxn id="28" idx="0"/>
            </p:cNvCxnSpPr>
            <p:nvPr/>
          </p:nvCxnSpPr>
          <p:spPr bwMode="auto">
            <a:xfrm flipH="1">
              <a:off x="3582036" y="3292522"/>
              <a:ext cx="207568" cy="1136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stCxn id="18" idx="5"/>
              <a:endCxn id="19" idx="0"/>
            </p:cNvCxnSpPr>
            <p:nvPr/>
          </p:nvCxnSpPr>
          <p:spPr bwMode="auto">
            <a:xfrm>
              <a:off x="3964402" y="3236725"/>
              <a:ext cx="252537" cy="1698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stCxn id="28" idx="3"/>
              <a:endCxn id="21" idx="0"/>
            </p:cNvCxnSpPr>
            <p:nvPr/>
          </p:nvCxnSpPr>
          <p:spPr bwMode="auto">
            <a:xfrm flipH="1">
              <a:off x="3320399" y="3731339"/>
              <a:ext cx="86840" cy="24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stCxn id="28" idx="4"/>
              <a:endCxn id="20" idx="0"/>
            </p:cNvCxnSpPr>
            <p:nvPr/>
          </p:nvCxnSpPr>
          <p:spPr bwMode="auto">
            <a:xfrm>
              <a:off x="3582036" y="3787135"/>
              <a:ext cx="321154" cy="187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8" name="Group 227"/>
          <p:cNvGrpSpPr/>
          <p:nvPr/>
        </p:nvGrpSpPr>
        <p:grpSpPr>
          <a:xfrm>
            <a:off x="4579185" y="1812506"/>
            <a:ext cx="4106852" cy="2322470"/>
            <a:chOff x="92212" y="1905000"/>
            <a:chExt cx="4327388" cy="2382254"/>
          </a:xfrm>
        </p:grpSpPr>
        <p:sp>
          <p:nvSpPr>
            <p:cNvPr id="229" name="Oval 228"/>
            <p:cNvSpPr/>
            <p:nvPr/>
          </p:nvSpPr>
          <p:spPr bwMode="auto">
            <a:xfrm>
              <a:off x="2020197" y="1905000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3048000" y="2389009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1176971" y="2389009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232" name="Oval 231"/>
            <p:cNvSpPr/>
            <p:nvPr/>
          </p:nvSpPr>
          <p:spPr bwMode="auto">
            <a:xfrm>
              <a:off x="2563648" y="2917595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233" name="Oval 232"/>
            <p:cNvSpPr/>
            <p:nvPr/>
          </p:nvSpPr>
          <p:spPr bwMode="auto">
            <a:xfrm>
              <a:off x="3542403" y="2911521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4014277" y="3406529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35" name="Oval 234"/>
            <p:cNvSpPr/>
            <p:nvPr/>
          </p:nvSpPr>
          <p:spPr bwMode="auto">
            <a:xfrm>
              <a:off x="3700528" y="3974901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36" name="Oval 235"/>
            <p:cNvSpPr/>
            <p:nvPr/>
          </p:nvSpPr>
          <p:spPr bwMode="auto">
            <a:xfrm>
              <a:off x="3117736" y="3974901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37" name="Oval 236"/>
            <p:cNvSpPr/>
            <p:nvPr/>
          </p:nvSpPr>
          <p:spPr bwMode="auto">
            <a:xfrm>
              <a:off x="640047" y="2910058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238" name="Oval 237"/>
            <p:cNvSpPr/>
            <p:nvPr/>
          </p:nvSpPr>
          <p:spPr bwMode="auto">
            <a:xfrm>
              <a:off x="1654987" y="2914454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239" name="Oval 238"/>
            <p:cNvSpPr/>
            <p:nvPr/>
          </p:nvSpPr>
          <p:spPr bwMode="auto">
            <a:xfrm>
              <a:off x="92212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659591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41" name="Oval 240"/>
            <p:cNvSpPr/>
            <p:nvPr/>
          </p:nvSpPr>
          <p:spPr bwMode="auto">
            <a:xfrm>
              <a:off x="1218859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1771303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3334834" y="3406135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2321290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2871277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46" name="Straight Connector 245"/>
            <p:cNvCxnSpPr>
              <a:stCxn id="229" idx="3"/>
              <a:endCxn id="231" idx="0"/>
            </p:cNvCxnSpPr>
            <p:nvPr/>
          </p:nvCxnSpPr>
          <p:spPr bwMode="auto">
            <a:xfrm flipH="1">
              <a:off x="1424173" y="2230204"/>
              <a:ext cx="668428" cy="1588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Straight Connector 246"/>
            <p:cNvCxnSpPr>
              <a:stCxn id="229" idx="5"/>
              <a:endCxn id="230" idx="0"/>
            </p:cNvCxnSpPr>
            <p:nvPr/>
          </p:nvCxnSpPr>
          <p:spPr bwMode="auto">
            <a:xfrm>
              <a:off x="2442196" y="2230204"/>
              <a:ext cx="853006" cy="1588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8" name="Straight Connector 247"/>
            <p:cNvCxnSpPr>
              <a:stCxn id="231" idx="3"/>
              <a:endCxn id="237" idx="0"/>
            </p:cNvCxnSpPr>
            <p:nvPr/>
          </p:nvCxnSpPr>
          <p:spPr bwMode="auto">
            <a:xfrm flipH="1">
              <a:off x="887249" y="2714213"/>
              <a:ext cx="362126" cy="19584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9" name="Straight Connector 248"/>
            <p:cNvCxnSpPr>
              <a:stCxn id="237" idx="3"/>
              <a:endCxn id="239" idx="0"/>
            </p:cNvCxnSpPr>
            <p:nvPr/>
          </p:nvCxnSpPr>
          <p:spPr bwMode="auto">
            <a:xfrm flipH="1">
              <a:off x="294874" y="3235262"/>
              <a:ext cx="417577" cy="1712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0" name="Straight Connector 249"/>
            <p:cNvCxnSpPr>
              <a:stCxn id="237" idx="4"/>
              <a:endCxn id="240" idx="0"/>
            </p:cNvCxnSpPr>
            <p:nvPr/>
          </p:nvCxnSpPr>
          <p:spPr bwMode="auto">
            <a:xfrm flipH="1">
              <a:off x="862254" y="3291058"/>
              <a:ext cx="24996" cy="1154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" name="Straight Connector 250"/>
            <p:cNvCxnSpPr>
              <a:stCxn id="238" idx="3"/>
              <a:endCxn id="241" idx="0"/>
            </p:cNvCxnSpPr>
            <p:nvPr/>
          </p:nvCxnSpPr>
          <p:spPr bwMode="auto">
            <a:xfrm flipH="1">
              <a:off x="1421521" y="3239658"/>
              <a:ext cx="305870" cy="1668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Straight Connector 251"/>
            <p:cNvCxnSpPr>
              <a:stCxn id="238" idx="4"/>
              <a:endCxn id="242" idx="0"/>
            </p:cNvCxnSpPr>
            <p:nvPr/>
          </p:nvCxnSpPr>
          <p:spPr bwMode="auto">
            <a:xfrm>
              <a:off x="1902190" y="3295455"/>
              <a:ext cx="71776" cy="1106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Straight Connector 252"/>
            <p:cNvCxnSpPr>
              <a:stCxn id="231" idx="5"/>
              <a:endCxn id="238" idx="0"/>
            </p:cNvCxnSpPr>
            <p:nvPr/>
          </p:nvCxnSpPr>
          <p:spPr bwMode="auto">
            <a:xfrm>
              <a:off x="1598970" y="2714213"/>
              <a:ext cx="303219" cy="20024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Straight Connector 253"/>
            <p:cNvCxnSpPr>
              <a:stCxn id="230" idx="3"/>
              <a:endCxn id="232" idx="0"/>
            </p:cNvCxnSpPr>
            <p:nvPr/>
          </p:nvCxnSpPr>
          <p:spPr bwMode="auto">
            <a:xfrm flipH="1">
              <a:off x="2810850" y="2714213"/>
              <a:ext cx="309554" cy="20338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" name="Straight Connector 254"/>
            <p:cNvCxnSpPr>
              <a:stCxn id="230" idx="5"/>
              <a:endCxn id="233" idx="0"/>
            </p:cNvCxnSpPr>
            <p:nvPr/>
          </p:nvCxnSpPr>
          <p:spPr bwMode="auto">
            <a:xfrm>
              <a:off x="3469999" y="2714213"/>
              <a:ext cx="319606" cy="197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" name="Straight Connector 255"/>
            <p:cNvCxnSpPr>
              <a:stCxn id="232" idx="3"/>
              <a:endCxn id="244" idx="0"/>
            </p:cNvCxnSpPr>
            <p:nvPr/>
          </p:nvCxnSpPr>
          <p:spPr bwMode="auto">
            <a:xfrm flipH="1">
              <a:off x="2523952" y="3242799"/>
              <a:ext cx="112100" cy="16333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" name="Straight Connector 256"/>
            <p:cNvCxnSpPr>
              <a:stCxn id="232" idx="4"/>
              <a:endCxn id="245" idx="0"/>
            </p:cNvCxnSpPr>
            <p:nvPr/>
          </p:nvCxnSpPr>
          <p:spPr bwMode="auto">
            <a:xfrm>
              <a:off x="2810851" y="3298595"/>
              <a:ext cx="263089" cy="107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" name="Straight Connector 257"/>
            <p:cNvCxnSpPr>
              <a:stCxn id="233" idx="4"/>
              <a:endCxn id="243" idx="0"/>
            </p:cNvCxnSpPr>
            <p:nvPr/>
          </p:nvCxnSpPr>
          <p:spPr bwMode="auto">
            <a:xfrm flipH="1">
              <a:off x="3582036" y="3292522"/>
              <a:ext cx="207568" cy="1136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Straight Connector 258"/>
            <p:cNvCxnSpPr>
              <a:stCxn id="233" idx="5"/>
              <a:endCxn id="234" idx="0"/>
            </p:cNvCxnSpPr>
            <p:nvPr/>
          </p:nvCxnSpPr>
          <p:spPr bwMode="auto">
            <a:xfrm>
              <a:off x="3964402" y="3236725"/>
              <a:ext cx="252537" cy="1698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Straight Connector 259"/>
            <p:cNvCxnSpPr>
              <a:stCxn id="243" idx="3"/>
              <a:endCxn id="236" idx="0"/>
            </p:cNvCxnSpPr>
            <p:nvPr/>
          </p:nvCxnSpPr>
          <p:spPr bwMode="auto">
            <a:xfrm flipH="1">
              <a:off x="3320399" y="3731339"/>
              <a:ext cx="86840" cy="24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" name="Straight Connector 260"/>
            <p:cNvCxnSpPr>
              <a:stCxn id="243" idx="4"/>
              <a:endCxn id="235" idx="0"/>
            </p:cNvCxnSpPr>
            <p:nvPr/>
          </p:nvCxnSpPr>
          <p:spPr bwMode="auto">
            <a:xfrm>
              <a:off x="3582036" y="3787135"/>
              <a:ext cx="321154" cy="187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37" name="Group 13336"/>
          <p:cNvGrpSpPr/>
          <p:nvPr/>
        </p:nvGrpSpPr>
        <p:grpSpPr>
          <a:xfrm>
            <a:off x="164872" y="4385952"/>
            <a:ext cx="4106852" cy="1777968"/>
            <a:chOff x="164872" y="4385952"/>
            <a:chExt cx="4106852" cy="1777968"/>
          </a:xfrm>
        </p:grpSpPr>
        <p:sp>
          <p:nvSpPr>
            <p:cNvPr id="263" name="Oval 262"/>
            <p:cNvSpPr/>
            <p:nvPr/>
          </p:nvSpPr>
          <p:spPr bwMode="auto">
            <a:xfrm>
              <a:off x="1994601" y="4385952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264" name="Oval 263"/>
            <p:cNvSpPr/>
            <p:nvPr/>
          </p:nvSpPr>
          <p:spPr bwMode="auto">
            <a:xfrm>
              <a:off x="2970025" y="4857815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265" name="Oval 264"/>
            <p:cNvSpPr/>
            <p:nvPr/>
          </p:nvSpPr>
          <p:spPr bwMode="auto">
            <a:xfrm>
              <a:off x="1194349" y="4857815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266" name="Oval 265"/>
            <p:cNvSpPr/>
            <p:nvPr/>
          </p:nvSpPr>
          <p:spPr bwMode="auto">
            <a:xfrm>
              <a:off x="2510357" y="5373135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267" name="Oval 266"/>
            <p:cNvSpPr/>
            <p:nvPr/>
          </p:nvSpPr>
          <p:spPr bwMode="auto">
            <a:xfrm>
              <a:off x="3439231" y="5367214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3887057" y="5849799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3259617" y="5859406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71" name="Oval 270"/>
            <p:cNvSpPr/>
            <p:nvPr/>
          </p:nvSpPr>
          <p:spPr bwMode="auto">
            <a:xfrm>
              <a:off x="684788" y="5365788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272" name="Oval 271"/>
            <p:cNvSpPr/>
            <p:nvPr/>
          </p:nvSpPr>
          <p:spPr bwMode="auto">
            <a:xfrm>
              <a:off x="1648004" y="5370073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164872" y="5849798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703336" y="5849798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1234102" y="5849798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1758392" y="5849415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78" name="Oval 277"/>
            <p:cNvSpPr/>
            <p:nvPr/>
          </p:nvSpPr>
          <p:spPr bwMode="auto">
            <a:xfrm>
              <a:off x="2280350" y="5849415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2802308" y="5849415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80" name="Straight Connector 279"/>
            <p:cNvCxnSpPr>
              <a:stCxn id="263" idx="3"/>
              <a:endCxn id="265" idx="0"/>
            </p:cNvCxnSpPr>
            <p:nvPr/>
          </p:nvCxnSpPr>
          <p:spPr bwMode="auto">
            <a:xfrm flipH="1">
              <a:off x="1428952" y="4702995"/>
              <a:ext cx="634363" cy="1548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Straight Connector 280"/>
            <p:cNvCxnSpPr>
              <a:stCxn id="263" idx="5"/>
              <a:endCxn id="264" idx="0"/>
            </p:cNvCxnSpPr>
            <p:nvPr/>
          </p:nvCxnSpPr>
          <p:spPr bwMode="auto">
            <a:xfrm>
              <a:off x="2395094" y="4702995"/>
              <a:ext cx="809534" cy="1548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Straight Connector 281"/>
            <p:cNvCxnSpPr>
              <a:stCxn id="265" idx="3"/>
              <a:endCxn id="271" idx="0"/>
            </p:cNvCxnSpPr>
            <p:nvPr/>
          </p:nvCxnSpPr>
          <p:spPr bwMode="auto">
            <a:xfrm flipH="1">
              <a:off x="919392" y="5174857"/>
              <a:ext cx="343671" cy="1909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3" name="Straight Connector 282"/>
            <p:cNvCxnSpPr>
              <a:stCxn id="271" idx="3"/>
              <a:endCxn id="273" idx="0"/>
            </p:cNvCxnSpPr>
            <p:nvPr/>
          </p:nvCxnSpPr>
          <p:spPr bwMode="auto">
            <a:xfrm flipH="1">
              <a:off x="357206" y="5682830"/>
              <a:ext cx="396296" cy="1669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4" name="Straight Connector 283"/>
            <p:cNvCxnSpPr>
              <a:stCxn id="271" idx="4"/>
              <a:endCxn id="274" idx="0"/>
            </p:cNvCxnSpPr>
            <p:nvPr/>
          </p:nvCxnSpPr>
          <p:spPr bwMode="auto">
            <a:xfrm flipH="1">
              <a:off x="895670" y="5737226"/>
              <a:ext cx="23722" cy="1125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5" name="Straight Connector 284"/>
            <p:cNvCxnSpPr>
              <a:stCxn id="272" idx="3"/>
              <a:endCxn id="275" idx="0"/>
            </p:cNvCxnSpPr>
            <p:nvPr/>
          </p:nvCxnSpPr>
          <p:spPr bwMode="auto">
            <a:xfrm flipH="1">
              <a:off x="1426436" y="5687116"/>
              <a:ext cx="290282" cy="16268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" name="Straight Connector 285"/>
            <p:cNvCxnSpPr>
              <a:stCxn id="272" idx="4"/>
              <a:endCxn id="276" idx="0"/>
            </p:cNvCxnSpPr>
            <p:nvPr/>
          </p:nvCxnSpPr>
          <p:spPr bwMode="auto">
            <a:xfrm>
              <a:off x="1882608" y="5741513"/>
              <a:ext cx="68118" cy="1079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" name="Straight Connector 286"/>
            <p:cNvCxnSpPr>
              <a:stCxn id="265" idx="5"/>
              <a:endCxn id="272" idx="0"/>
            </p:cNvCxnSpPr>
            <p:nvPr/>
          </p:nvCxnSpPr>
          <p:spPr bwMode="auto">
            <a:xfrm>
              <a:off x="1594841" y="5174857"/>
              <a:ext cx="287766" cy="1952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" name="Straight Connector 287"/>
            <p:cNvCxnSpPr>
              <a:stCxn id="264" idx="3"/>
              <a:endCxn id="266" idx="0"/>
            </p:cNvCxnSpPr>
            <p:nvPr/>
          </p:nvCxnSpPr>
          <p:spPr bwMode="auto">
            <a:xfrm flipH="1">
              <a:off x="2744960" y="5174857"/>
              <a:ext cx="293778" cy="19827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9" name="Straight Connector 288"/>
            <p:cNvCxnSpPr>
              <a:stCxn id="264" idx="5"/>
              <a:endCxn id="267" idx="0"/>
            </p:cNvCxnSpPr>
            <p:nvPr/>
          </p:nvCxnSpPr>
          <p:spPr bwMode="auto">
            <a:xfrm>
              <a:off x="3370517" y="5174857"/>
              <a:ext cx="303318" cy="19235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" name="Straight Connector 289"/>
            <p:cNvCxnSpPr>
              <a:stCxn id="266" idx="3"/>
              <a:endCxn id="278" idx="0"/>
            </p:cNvCxnSpPr>
            <p:nvPr/>
          </p:nvCxnSpPr>
          <p:spPr bwMode="auto">
            <a:xfrm flipH="1">
              <a:off x="2472684" y="5690178"/>
              <a:ext cx="106387" cy="15923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" name="Straight Connector 290"/>
            <p:cNvCxnSpPr>
              <a:stCxn id="266" idx="4"/>
              <a:endCxn id="279" idx="0"/>
            </p:cNvCxnSpPr>
            <p:nvPr/>
          </p:nvCxnSpPr>
          <p:spPr bwMode="auto">
            <a:xfrm>
              <a:off x="2744961" y="5744574"/>
              <a:ext cx="249681" cy="10484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" name="Straight Connector 291"/>
            <p:cNvCxnSpPr>
              <a:stCxn id="267" idx="4"/>
              <a:endCxn id="270" idx="0"/>
            </p:cNvCxnSpPr>
            <p:nvPr/>
          </p:nvCxnSpPr>
          <p:spPr bwMode="auto">
            <a:xfrm flipH="1">
              <a:off x="3451951" y="5738653"/>
              <a:ext cx="221884" cy="1207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" name="Straight Connector 292"/>
            <p:cNvCxnSpPr>
              <a:stCxn id="267" idx="5"/>
              <a:endCxn id="268" idx="0"/>
            </p:cNvCxnSpPr>
            <p:nvPr/>
          </p:nvCxnSpPr>
          <p:spPr bwMode="auto">
            <a:xfrm>
              <a:off x="3839724" y="5684257"/>
              <a:ext cx="239667" cy="1655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004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(2,4) to Red-Black Trees</a:t>
            </a:r>
          </a:p>
        </p:txBody>
      </p:sp>
      <p:sp>
        <p:nvSpPr>
          <p:cNvPr id="410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 red-black tree is a representation of a (2,4) tree by means of a binary tree whose nodes are colored </a:t>
            </a:r>
            <a:r>
              <a:rPr lang="en-US" altLang="en-US" sz="2000" b="1" dirty="0">
                <a:solidFill>
                  <a:schemeClr val="tx2"/>
                </a:solidFill>
              </a:rPr>
              <a:t>red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000000"/>
                </a:solidFill>
              </a:rPr>
              <a:t>black</a:t>
            </a:r>
          </a:p>
          <a:p>
            <a:pPr eaLnBrk="1" hangingPunct="1"/>
            <a:r>
              <a:rPr lang="en-US" altLang="en-US" sz="2000" dirty="0"/>
              <a:t>In comparison with its associated (2,4) tree, a red-black tree has</a:t>
            </a:r>
          </a:p>
          <a:p>
            <a:pPr lvl="1" eaLnBrk="1" hangingPunct="1"/>
            <a:r>
              <a:rPr lang="en-US" altLang="en-US" sz="1800" dirty="0"/>
              <a:t>same logarithmic time performance</a:t>
            </a:r>
          </a:p>
          <a:p>
            <a:pPr lvl="1" eaLnBrk="1" hangingPunct="1"/>
            <a:r>
              <a:rPr lang="en-US" altLang="en-US" sz="1800" dirty="0"/>
              <a:t>simpler implementation with a single node type</a:t>
            </a:r>
          </a:p>
        </p:txBody>
      </p:sp>
      <p:grpSp>
        <p:nvGrpSpPr>
          <p:cNvPr id="4102" name="Group 2066"/>
          <p:cNvGrpSpPr>
            <a:grpSpLocks/>
          </p:cNvGrpSpPr>
          <p:nvPr/>
        </p:nvGrpSpPr>
        <p:grpSpPr bwMode="auto">
          <a:xfrm>
            <a:off x="6753225" y="3505200"/>
            <a:ext cx="1981200" cy="609600"/>
            <a:chOff x="864" y="2853"/>
            <a:chExt cx="1248" cy="384"/>
          </a:xfrm>
        </p:grpSpPr>
        <p:sp>
          <p:nvSpPr>
            <p:cNvPr id="4141" name="Oval 2054"/>
            <p:cNvSpPr>
              <a:spLocks noChangeArrowheads="1"/>
            </p:cNvSpPr>
            <p:nvPr/>
          </p:nvSpPr>
          <p:spPr bwMode="auto">
            <a:xfrm>
              <a:off x="864" y="2853"/>
              <a:ext cx="1248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2   6   7</a:t>
              </a:r>
              <a:endParaRPr lang="en-US" altLang="en-US"/>
            </a:p>
          </p:txBody>
        </p:sp>
        <p:cxnSp>
          <p:nvCxnSpPr>
            <p:cNvPr id="4142" name="AutoShape 2057"/>
            <p:cNvCxnSpPr>
              <a:cxnSpLocks noChangeShapeType="1"/>
              <a:stCxn id="4141" idx="3"/>
            </p:cNvCxnSpPr>
            <p:nvPr/>
          </p:nvCxnSpPr>
          <p:spPr bwMode="auto">
            <a:xfrm flipH="1">
              <a:off x="912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3" name="AutoShape 2058"/>
            <p:cNvCxnSpPr>
              <a:cxnSpLocks noChangeShapeType="1"/>
              <a:stCxn id="4141" idx="5"/>
            </p:cNvCxnSpPr>
            <p:nvPr/>
          </p:nvCxnSpPr>
          <p:spPr bwMode="auto">
            <a:xfrm>
              <a:off x="1929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44" name="Line 2059"/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2060"/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2068"/>
          <p:cNvGrpSpPr>
            <a:grpSpLocks/>
          </p:cNvGrpSpPr>
          <p:nvPr/>
        </p:nvGrpSpPr>
        <p:grpSpPr bwMode="auto">
          <a:xfrm>
            <a:off x="3505200" y="3505200"/>
            <a:ext cx="1828800" cy="600075"/>
            <a:chOff x="3936" y="2853"/>
            <a:chExt cx="1152" cy="378"/>
          </a:xfrm>
        </p:grpSpPr>
        <p:sp>
          <p:nvSpPr>
            <p:cNvPr id="4137" name="Oval 2056"/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3    5</a:t>
              </a:r>
              <a:endParaRPr lang="en-US" altLang="en-US"/>
            </a:p>
          </p:txBody>
        </p:sp>
        <p:cxnSp>
          <p:nvCxnSpPr>
            <p:cNvPr id="4138" name="AutoShape 2061"/>
            <p:cNvCxnSpPr>
              <a:cxnSpLocks noChangeShapeType="1"/>
              <a:endCxn id="4137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9" name="AutoShape 2062"/>
            <p:cNvCxnSpPr>
              <a:cxnSpLocks noChangeShapeType="1"/>
              <a:endCxn id="4137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0" name="AutoShape 2063"/>
            <p:cNvCxnSpPr>
              <a:cxnSpLocks noChangeShapeType="1"/>
              <a:endCxn id="4137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04" name="Group 2101"/>
          <p:cNvGrpSpPr>
            <a:grpSpLocks/>
          </p:cNvGrpSpPr>
          <p:nvPr/>
        </p:nvGrpSpPr>
        <p:grpSpPr bwMode="auto">
          <a:xfrm>
            <a:off x="914400" y="3505200"/>
            <a:ext cx="1066800" cy="609600"/>
            <a:chOff x="576" y="2208"/>
            <a:chExt cx="672" cy="384"/>
          </a:xfrm>
        </p:grpSpPr>
        <p:sp>
          <p:nvSpPr>
            <p:cNvPr id="4134" name="Oval 2055"/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4</a:t>
              </a:r>
            </a:p>
          </p:txBody>
        </p:sp>
        <p:sp>
          <p:nvSpPr>
            <p:cNvPr id="4135" name="Line 2064"/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2065"/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2102"/>
          <p:cNvGrpSpPr>
            <a:grpSpLocks/>
          </p:cNvGrpSpPr>
          <p:nvPr/>
        </p:nvGrpSpPr>
        <p:grpSpPr bwMode="auto">
          <a:xfrm>
            <a:off x="1071563" y="4876800"/>
            <a:ext cx="752475" cy="771525"/>
            <a:chOff x="672" y="3072"/>
            <a:chExt cx="474" cy="486"/>
          </a:xfrm>
        </p:grpSpPr>
        <p:sp>
          <p:nvSpPr>
            <p:cNvPr id="4131" name="Oval 2069"/>
            <p:cNvSpPr>
              <a:spLocks noChangeArrowheads="1"/>
            </p:cNvSpPr>
            <p:nvPr/>
          </p:nvSpPr>
          <p:spPr bwMode="auto">
            <a:xfrm>
              <a:off x="768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cxnSp>
          <p:nvCxnSpPr>
            <p:cNvPr id="4132" name="AutoShape 2070"/>
            <p:cNvCxnSpPr>
              <a:cxnSpLocks noChangeShapeType="1"/>
              <a:stCxn id="4131" idx="5"/>
            </p:cNvCxnSpPr>
            <p:nvPr/>
          </p:nvCxnSpPr>
          <p:spPr bwMode="auto">
            <a:xfrm>
              <a:off x="1014" y="3330"/>
              <a:ext cx="132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3" name="AutoShape 2071"/>
            <p:cNvCxnSpPr>
              <a:cxnSpLocks noChangeShapeType="1"/>
              <a:stCxn id="4131" idx="3"/>
            </p:cNvCxnSpPr>
            <p:nvPr/>
          </p:nvCxnSpPr>
          <p:spPr bwMode="auto">
            <a:xfrm flipH="1">
              <a:off x="672" y="3330"/>
              <a:ext cx="138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6" name="Oval 2072"/>
          <p:cNvSpPr>
            <a:spLocks noChangeArrowheads="1"/>
          </p:cNvSpPr>
          <p:nvPr/>
        </p:nvSpPr>
        <p:spPr bwMode="auto">
          <a:xfrm>
            <a:off x="7543800" y="4876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cxnSp>
        <p:nvCxnSpPr>
          <p:cNvPr id="4107" name="AutoShape 2073"/>
          <p:cNvCxnSpPr>
            <a:cxnSpLocks noChangeShapeType="1"/>
            <a:stCxn id="4106" idx="5"/>
            <a:endCxn id="4112" idx="1"/>
          </p:cNvCxnSpPr>
          <p:nvPr/>
        </p:nvCxnSpPr>
        <p:spPr bwMode="auto">
          <a:xfrm>
            <a:off x="7934325" y="5286375"/>
            <a:ext cx="295275" cy="257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AutoShape 2074"/>
          <p:cNvCxnSpPr>
            <a:cxnSpLocks noChangeShapeType="1"/>
            <a:stCxn id="4106" idx="3"/>
            <a:endCxn id="4109" idx="0"/>
          </p:cNvCxnSpPr>
          <p:nvPr/>
        </p:nvCxnSpPr>
        <p:spPr bwMode="auto">
          <a:xfrm flipH="1">
            <a:off x="7315200" y="5286375"/>
            <a:ext cx="2952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9" name="Oval 2075"/>
          <p:cNvSpPr>
            <a:spLocks noChangeArrowheads="1"/>
          </p:cNvSpPr>
          <p:nvPr/>
        </p:nvSpPr>
        <p:spPr bwMode="auto">
          <a:xfrm>
            <a:off x="7086600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4110" name="AutoShape 2076"/>
          <p:cNvCxnSpPr>
            <a:cxnSpLocks noChangeShapeType="1"/>
            <a:stCxn id="4109" idx="5"/>
          </p:cNvCxnSpPr>
          <p:nvPr/>
        </p:nvCxnSpPr>
        <p:spPr bwMode="auto">
          <a:xfrm>
            <a:off x="7477125" y="5886450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2077"/>
          <p:cNvCxnSpPr>
            <a:cxnSpLocks noChangeShapeType="1"/>
            <a:stCxn id="4109" idx="3"/>
          </p:cNvCxnSpPr>
          <p:nvPr/>
        </p:nvCxnSpPr>
        <p:spPr bwMode="auto">
          <a:xfrm flipH="1">
            <a:off x="6934200" y="5886450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2" name="Oval 2078"/>
          <p:cNvSpPr>
            <a:spLocks noChangeArrowheads="1"/>
          </p:cNvSpPr>
          <p:nvPr/>
        </p:nvSpPr>
        <p:spPr bwMode="auto">
          <a:xfrm>
            <a:off x="8162925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4113" name="AutoShape 2079"/>
          <p:cNvCxnSpPr>
            <a:cxnSpLocks noChangeShapeType="1"/>
            <a:stCxn id="4112" idx="5"/>
          </p:cNvCxnSpPr>
          <p:nvPr/>
        </p:nvCxnSpPr>
        <p:spPr bwMode="auto">
          <a:xfrm>
            <a:off x="8553450" y="5886450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2080"/>
          <p:cNvCxnSpPr>
            <a:cxnSpLocks noChangeShapeType="1"/>
            <a:stCxn id="4112" idx="3"/>
          </p:cNvCxnSpPr>
          <p:nvPr/>
        </p:nvCxnSpPr>
        <p:spPr bwMode="auto">
          <a:xfrm flipH="1">
            <a:off x="8010525" y="5886450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Oval 2081"/>
          <p:cNvSpPr>
            <a:spLocks noChangeArrowheads="1"/>
          </p:cNvSpPr>
          <p:nvPr/>
        </p:nvSpPr>
        <p:spPr bwMode="auto">
          <a:xfrm>
            <a:off x="3276600" y="4876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cxnSp>
        <p:nvCxnSpPr>
          <p:cNvPr id="4116" name="AutoShape 2082"/>
          <p:cNvCxnSpPr>
            <a:cxnSpLocks noChangeShapeType="1"/>
            <a:stCxn id="4115" idx="5"/>
          </p:cNvCxnSpPr>
          <p:nvPr/>
        </p:nvCxnSpPr>
        <p:spPr bwMode="auto">
          <a:xfrm>
            <a:off x="3667125" y="5286375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2083"/>
          <p:cNvCxnSpPr>
            <a:cxnSpLocks noChangeShapeType="1"/>
            <a:stCxn id="4115" idx="3"/>
            <a:endCxn id="4118" idx="0"/>
          </p:cNvCxnSpPr>
          <p:nvPr/>
        </p:nvCxnSpPr>
        <p:spPr bwMode="auto">
          <a:xfrm flipH="1">
            <a:off x="3048000" y="5286375"/>
            <a:ext cx="2952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Oval 2084"/>
          <p:cNvSpPr>
            <a:spLocks noChangeArrowheads="1"/>
          </p:cNvSpPr>
          <p:nvPr/>
        </p:nvSpPr>
        <p:spPr bwMode="auto">
          <a:xfrm>
            <a:off x="2819400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4119" name="AutoShape 2085"/>
          <p:cNvCxnSpPr>
            <a:cxnSpLocks noChangeShapeType="1"/>
            <a:stCxn id="4118" idx="5"/>
          </p:cNvCxnSpPr>
          <p:nvPr/>
        </p:nvCxnSpPr>
        <p:spPr bwMode="auto">
          <a:xfrm>
            <a:off x="3209925" y="5886450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AutoShape 2086"/>
          <p:cNvCxnSpPr>
            <a:cxnSpLocks noChangeShapeType="1"/>
            <a:stCxn id="4118" idx="3"/>
          </p:cNvCxnSpPr>
          <p:nvPr/>
        </p:nvCxnSpPr>
        <p:spPr bwMode="auto">
          <a:xfrm flipH="1">
            <a:off x="2667000" y="5886450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Oval 2091"/>
          <p:cNvSpPr>
            <a:spLocks noChangeArrowheads="1"/>
          </p:cNvSpPr>
          <p:nvPr/>
        </p:nvSpPr>
        <p:spPr bwMode="auto">
          <a:xfrm flipH="1">
            <a:off x="5105400" y="4876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cxnSp>
        <p:nvCxnSpPr>
          <p:cNvPr id="4122" name="AutoShape 2092"/>
          <p:cNvCxnSpPr>
            <a:cxnSpLocks noChangeShapeType="1"/>
            <a:stCxn id="4121" idx="5"/>
          </p:cNvCxnSpPr>
          <p:nvPr/>
        </p:nvCxnSpPr>
        <p:spPr bwMode="auto">
          <a:xfrm flipH="1">
            <a:off x="4876800" y="5284788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3" name="AutoShape 2093"/>
          <p:cNvCxnSpPr>
            <a:cxnSpLocks noChangeShapeType="1"/>
            <a:stCxn id="4121" idx="3"/>
            <a:endCxn id="4124" idx="0"/>
          </p:cNvCxnSpPr>
          <p:nvPr/>
        </p:nvCxnSpPr>
        <p:spPr bwMode="auto">
          <a:xfrm>
            <a:off x="5494338" y="5284788"/>
            <a:ext cx="296862" cy="1920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Oval 2094"/>
          <p:cNvSpPr>
            <a:spLocks noChangeArrowheads="1"/>
          </p:cNvSpPr>
          <p:nvPr/>
        </p:nvSpPr>
        <p:spPr bwMode="auto">
          <a:xfrm flipH="1">
            <a:off x="5562600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5</a:t>
            </a:r>
          </a:p>
        </p:txBody>
      </p:sp>
      <p:cxnSp>
        <p:nvCxnSpPr>
          <p:cNvPr id="4125" name="AutoShape 2095"/>
          <p:cNvCxnSpPr>
            <a:cxnSpLocks noChangeShapeType="1"/>
            <a:stCxn id="4124" idx="5"/>
          </p:cNvCxnSpPr>
          <p:nvPr/>
        </p:nvCxnSpPr>
        <p:spPr bwMode="auto">
          <a:xfrm flipH="1">
            <a:off x="5419725" y="5884863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6" name="AutoShape 2096"/>
          <p:cNvCxnSpPr>
            <a:cxnSpLocks noChangeShapeType="1"/>
            <a:stCxn id="4124" idx="3"/>
          </p:cNvCxnSpPr>
          <p:nvPr/>
        </p:nvCxnSpPr>
        <p:spPr bwMode="auto">
          <a:xfrm>
            <a:off x="5951538" y="5884863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7" name="Text Box 2098"/>
          <p:cNvSpPr txBox="1">
            <a:spLocks noChangeArrowheads="1"/>
          </p:cNvSpPr>
          <p:nvPr/>
        </p:nvSpPr>
        <p:spPr bwMode="auto">
          <a:xfrm>
            <a:off x="4067175" y="5341938"/>
            <a:ext cx="723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3200"/>
              <a:t>OR</a:t>
            </a:r>
          </a:p>
        </p:txBody>
      </p:sp>
      <p:sp>
        <p:nvSpPr>
          <p:cNvPr id="4128" name="AutoShape 2100"/>
          <p:cNvSpPr>
            <a:spLocks noChangeArrowheads="1"/>
          </p:cNvSpPr>
          <p:nvPr/>
        </p:nvSpPr>
        <p:spPr bwMode="auto">
          <a:xfrm>
            <a:off x="1257300" y="428625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9" name="AutoShape 2103"/>
          <p:cNvSpPr>
            <a:spLocks noChangeArrowheads="1"/>
          </p:cNvSpPr>
          <p:nvPr/>
        </p:nvSpPr>
        <p:spPr bwMode="auto">
          <a:xfrm>
            <a:off x="4229100" y="428625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30" name="AutoShape 2104"/>
          <p:cNvSpPr>
            <a:spLocks noChangeArrowheads="1"/>
          </p:cNvSpPr>
          <p:nvPr/>
        </p:nvSpPr>
        <p:spPr bwMode="auto">
          <a:xfrm>
            <a:off x="7562850" y="428625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018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Deletion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Example 2</a:t>
            </a:r>
            <a:endParaRPr lang="en-US" altLang="en-US" dirty="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To perform operation </a:t>
            </a:r>
            <a:r>
              <a:rPr lang="en-US" altLang="en-US" sz="2000" dirty="0">
                <a:solidFill>
                  <a:schemeClr val="tx2"/>
                </a:solidFill>
              </a:rPr>
              <a:t>erase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, we first execute the deletion algorithm for binary search trees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6" name="텍스트 상자 5"/>
          <p:cNvSpPr txBox="1"/>
          <p:nvPr/>
        </p:nvSpPr>
        <p:spPr>
          <a:xfrm>
            <a:off x="1316356" y="3581400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delete 30</a:t>
            </a:r>
            <a:endParaRPr kumimoji="1" lang="ko-KR" altLang="en-US" sz="1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4866771" y="3581400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Copy </a:t>
            </a:r>
            <a:r>
              <a:rPr kumimoji="1" lang="en-US" altLang="ko-KR" sz="1800" b="1" dirty="0" err="1">
                <a:latin typeface="Calibri" charset="0"/>
                <a:ea typeface="Calibri" charset="0"/>
                <a:cs typeface="Calibri" charset="0"/>
              </a:rPr>
              <a:t>inorder</a:t>
            </a:r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 successor</a:t>
            </a:r>
            <a:endParaRPr kumimoji="1" lang="ko-KR" altLang="en-US" sz="1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4770695" y="4585618"/>
            <a:ext cx="4336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Just delete the copied 32, and color 35 with black.</a:t>
            </a:r>
          </a:p>
          <a:p>
            <a:endParaRPr kumimoji="1" lang="en-US" altLang="ko-KR" sz="1800" dirty="0">
              <a:latin typeface="Calibri" charset="0"/>
              <a:ea typeface="Calibri" charset="0"/>
              <a:cs typeface="Calibri" charset="0"/>
            </a:endParaRPr>
          </a:p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Implication: </a:t>
            </a:r>
            <a:r>
              <a:rPr kumimoji="1" lang="en-US" altLang="ko-KR" sz="1800" b="1" u="sng" dirty="0">
                <a:latin typeface="Calibri" charset="0"/>
                <a:ea typeface="Calibri" charset="0"/>
                <a:cs typeface="Calibri" charset="0"/>
              </a:rPr>
              <a:t>For a node (with a red child) </a:t>
            </a:r>
            <a:br>
              <a:rPr kumimoji="1" lang="en-US" altLang="ko-KR" sz="1800" b="1" u="sng" dirty="0">
                <a:latin typeface="Calibri" charset="0"/>
                <a:ea typeface="Calibri" charset="0"/>
                <a:cs typeface="Calibri" charset="0"/>
              </a:rPr>
            </a:br>
            <a:r>
              <a:rPr kumimoji="1" lang="en-US" altLang="ko-KR" sz="1800" b="1" u="sng" dirty="0">
                <a:latin typeface="Calibri" charset="0"/>
                <a:ea typeface="Calibri" charset="0"/>
                <a:cs typeface="Calibri" charset="0"/>
              </a:rPr>
              <a:t>to be deleted</a:t>
            </a:r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, delete it and change the red child’s color.</a:t>
            </a:r>
          </a:p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(35: -1 first and +1 second. So no change)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3319" name="Group 13318"/>
          <p:cNvGrpSpPr/>
          <p:nvPr/>
        </p:nvGrpSpPr>
        <p:grpSpPr>
          <a:xfrm>
            <a:off x="88602" y="1783749"/>
            <a:ext cx="4343400" cy="2581514"/>
            <a:chOff x="381000" y="1752601"/>
            <a:chExt cx="4343400" cy="2581514"/>
          </a:xfrm>
        </p:grpSpPr>
        <p:sp>
          <p:nvSpPr>
            <p:cNvPr id="12" name="Oval 11"/>
            <p:cNvSpPr/>
            <p:nvPr/>
          </p:nvSpPr>
          <p:spPr bwMode="auto">
            <a:xfrm>
              <a:off x="1882784" y="175260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59080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9111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357910" y="2724619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971800" y="271878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653310" y="313767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41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352800" y="35966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35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895600" y="3657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833910" y="271738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595910" y="272160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810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846312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954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34866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09903" y="31394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32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2179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26751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9" name="Straight Connector 28"/>
            <p:cNvCxnSpPr>
              <a:stCxn id="12" idx="3"/>
              <a:endCxn id="14" idx="0"/>
            </p:cNvCxnSpPr>
            <p:nvPr/>
          </p:nvCxnSpPr>
          <p:spPr bwMode="auto">
            <a:xfrm flipH="1">
              <a:off x="1521855" y="2064773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>
              <a:stCxn id="12" idx="5"/>
              <a:endCxn id="13" idx="0"/>
            </p:cNvCxnSpPr>
            <p:nvPr/>
          </p:nvCxnSpPr>
          <p:spPr bwMode="auto">
            <a:xfrm>
              <a:off x="2276690" y="2064773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>
              <a:stCxn id="14" idx="3"/>
              <a:endCxn id="20" idx="0"/>
            </p:cNvCxnSpPr>
            <p:nvPr/>
          </p:nvCxnSpPr>
          <p:spPr bwMode="auto">
            <a:xfrm flipH="1">
              <a:off x="1064655" y="2529387"/>
              <a:ext cx="294039" cy="18799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>
              <a:stCxn id="20" idx="3"/>
              <a:endCxn id="22" idx="0"/>
            </p:cNvCxnSpPr>
            <p:nvPr/>
          </p:nvCxnSpPr>
          <p:spPr bwMode="auto">
            <a:xfrm flipH="1">
              <a:off x="567444" y="3029556"/>
              <a:ext cx="334050" cy="1594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>
              <a:stCxn id="20" idx="4"/>
              <a:endCxn id="23" idx="0"/>
            </p:cNvCxnSpPr>
            <p:nvPr/>
          </p:nvCxnSpPr>
          <p:spPr bwMode="auto">
            <a:xfrm flipH="1">
              <a:off x="1032756" y="3083116"/>
              <a:ext cx="31899" cy="1059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>
              <a:stCxn id="21" idx="3"/>
              <a:endCxn id="24" idx="0"/>
            </p:cNvCxnSpPr>
            <p:nvPr/>
          </p:nvCxnSpPr>
          <p:spPr bwMode="auto">
            <a:xfrm flipH="1">
              <a:off x="1481844" y="3033776"/>
              <a:ext cx="181650" cy="1552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21" idx="4"/>
              <a:endCxn id="25" idx="0"/>
            </p:cNvCxnSpPr>
            <p:nvPr/>
          </p:nvCxnSpPr>
          <p:spPr bwMode="auto">
            <a:xfrm>
              <a:off x="1826655" y="3087336"/>
              <a:ext cx="94655" cy="101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14" idx="5"/>
              <a:endCxn id="21" idx="0"/>
            </p:cNvCxnSpPr>
            <p:nvPr/>
          </p:nvCxnSpPr>
          <p:spPr bwMode="auto">
            <a:xfrm>
              <a:off x="1685016" y="2529387"/>
              <a:ext cx="141639" cy="19221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13" idx="3"/>
              <a:endCxn id="15" idx="0"/>
            </p:cNvCxnSpPr>
            <p:nvPr/>
          </p:nvCxnSpPr>
          <p:spPr bwMode="auto">
            <a:xfrm flipH="1">
              <a:off x="2588655" y="2529387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13" idx="5"/>
              <a:endCxn id="16" idx="0"/>
            </p:cNvCxnSpPr>
            <p:nvPr/>
          </p:nvCxnSpPr>
          <p:spPr bwMode="auto">
            <a:xfrm>
              <a:off x="2984706" y="2529387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>
              <a:stCxn id="15" idx="3"/>
              <a:endCxn id="27" idx="0"/>
            </p:cNvCxnSpPr>
            <p:nvPr/>
          </p:nvCxnSpPr>
          <p:spPr bwMode="auto">
            <a:xfrm flipH="1">
              <a:off x="2404356" y="3036791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>
              <a:stCxn id="15" idx="4"/>
              <a:endCxn id="28" idx="0"/>
            </p:cNvCxnSpPr>
            <p:nvPr/>
          </p:nvCxnSpPr>
          <p:spPr bwMode="auto">
            <a:xfrm>
              <a:off x="2588655" y="3090351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>
              <a:stCxn id="16" idx="4"/>
              <a:endCxn id="26" idx="0"/>
            </p:cNvCxnSpPr>
            <p:nvPr/>
          </p:nvCxnSpPr>
          <p:spPr bwMode="auto">
            <a:xfrm>
              <a:off x="3202545" y="3084520"/>
              <a:ext cx="138103" cy="549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stCxn id="16" idx="5"/>
              <a:endCxn id="17" idx="0"/>
            </p:cNvCxnSpPr>
            <p:nvPr/>
          </p:nvCxnSpPr>
          <p:spPr bwMode="auto">
            <a:xfrm>
              <a:off x="3365706" y="3030960"/>
              <a:ext cx="518349" cy="10671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stCxn id="26" idx="3"/>
              <a:endCxn id="19" idx="0"/>
            </p:cNvCxnSpPr>
            <p:nvPr/>
          </p:nvCxnSpPr>
          <p:spPr bwMode="auto">
            <a:xfrm flipH="1">
              <a:off x="3082044" y="3451640"/>
              <a:ext cx="95443" cy="2059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26" idx="4"/>
              <a:endCxn id="18" idx="0"/>
            </p:cNvCxnSpPr>
            <p:nvPr/>
          </p:nvCxnSpPr>
          <p:spPr bwMode="auto">
            <a:xfrm>
              <a:off x="3340648" y="3505200"/>
              <a:ext cx="242897" cy="914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46"/>
            <p:cNvSpPr/>
            <p:nvPr/>
          </p:nvSpPr>
          <p:spPr bwMode="auto">
            <a:xfrm>
              <a:off x="3124200" y="4038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581400" y="4038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49" name="Straight Connector 48"/>
            <p:cNvCxnSpPr>
              <a:stCxn id="18" idx="3"/>
              <a:endCxn id="47" idx="0"/>
            </p:cNvCxnSpPr>
            <p:nvPr/>
          </p:nvCxnSpPr>
          <p:spPr bwMode="auto">
            <a:xfrm flipH="1">
              <a:off x="3310644" y="3908840"/>
              <a:ext cx="109740" cy="129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18" idx="4"/>
              <a:endCxn id="48" idx="0"/>
            </p:cNvCxnSpPr>
            <p:nvPr/>
          </p:nvCxnSpPr>
          <p:spPr bwMode="auto">
            <a:xfrm>
              <a:off x="3583545" y="3962400"/>
              <a:ext cx="184299" cy="76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2"/>
            <p:cNvSpPr/>
            <p:nvPr/>
          </p:nvSpPr>
          <p:spPr bwMode="auto">
            <a:xfrm>
              <a:off x="3894312" y="362413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4351512" y="3622383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55" name="Straight Connector 54"/>
            <p:cNvCxnSpPr>
              <a:stCxn id="17" idx="4"/>
              <a:endCxn id="53" idx="0"/>
            </p:cNvCxnSpPr>
            <p:nvPr/>
          </p:nvCxnSpPr>
          <p:spPr bwMode="auto">
            <a:xfrm>
              <a:off x="3884055" y="3503406"/>
              <a:ext cx="196701" cy="1207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17" idx="5"/>
              <a:endCxn id="54" idx="0"/>
            </p:cNvCxnSpPr>
            <p:nvPr/>
          </p:nvCxnSpPr>
          <p:spPr bwMode="auto">
            <a:xfrm>
              <a:off x="4047216" y="3449846"/>
              <a:ext cx="490740" cy="17253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0" name="Group 199"/>
          <p:cNvGrpSpPr/>
          <p:nvPr/>
        </p:nvGrpSpPr>
        <p:grpSpPr>
          <a:xfrm>
            <a:off x="4704127" y="1783749"/>
            <a:ext cx="4343400" cy="2581514"/>
            <a:chOff x="381000" y="1752601"/>
            <a:chExt cx="4343400" cy="2581514"/>
          </a:xfrm>
        </p:grpSpPr>
        <p:sp>
          <p:nvSpPr>
            <p:cNvPr id="201" name="Oval 200"/>
            <p:cNvSpPr/>
            <p:nvPr/>
          </p:nvSpPr>
          <p:spPr bwMode="auto">
            <a:xfrm>
              <a:off x="1882784" y="175260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202" name="Oval 201"/>
            <p:cNvSpPr/>
            <p:nvPr/>
          </p:nvSpPr>
          <p:spPr bwMode="auto">
            <a:xfrm>
              <a:off x="259080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32</a:t>
              </a:r>
            </a:p>
          </p:txBody>
        </p:sp>
        <p:sp>
          <p:nvSpPr>
            <p:cNvPr id="203" name="Oval 202"/>
            <p:cNvSpPr/>
            <p:nvPr/>
          </p:nvSpPr>
          <p:spPr bwMode="auto">
            <a:xfrm>
              <a:off x="129111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204" name="Oval 203"/>
            <p:cNvSpPr/>
            <p:nvPr/>
          </p:nvSpPr>
          <p:spPr bwMode="auto">
            <a:xfrm>
              <a:off x="2357910" y="2724619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205" name="Oval 204"/>
            <p:cNvSpPr/>
            <p:nvPr/>
          </p:nvSpPr>
          <p:spPr bwMode="auto">
            <a:xfrm>
              <a:off x="2971800" y="271878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206" name="Oval 205"/>
            <p:cNvSpPr/>
            <p:nvPr/>
          </p:nvSpPr>
          <p:spPr bwMode="auto">
            <a:xfrm>
              <a:off x="3653310" y="313767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41</a:t>
              </a:r>
            </a:p>
          </p:txBody>
        </p:sp>
        <p:sp>
          <p:nvSpPr>
            <p:cNvPr id="207" name="Oval 206"/>
            <p:cNvSpPr/>
            <p:nvPr/>
          </p:nvSpPr>
          <p:spPr bwMode="auto">
            <a:xfrm>
              <a:off x="3352800" y="35966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35</a:t>
              </a:r>
            </a:p>
          </p:txBody>
        </p:sp>
        <p:sp>
          <p:nvSpPr>
            <p:cNvPr id="208" name="Oval 207"/>
            <p:cNvSpPr/>
            <p:nvPr/>
          </p:nvSpPr>
          <p:spPr bwMode="auto">
            <a:xfrm>
              <a:off x="2895600" y="3657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09" name="Oval 208"/>
            <p:cNvSpPr/>
            <p:nvPr/>
          </p:nvSpPr>
          <p:spPr bwMode="auto">
            <a:xfrm>
              <a:off x="833910" y="271738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210" name="Oval 209"/>
            <p:cNvSpPr/>
            <p:nvPr/>
          </p:nvSpPr>
          <p:spPr bwMode="auto">
            <a:xfrm>
              <a:off x="1595910" y="272160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211" name="Oval 210"/>
            <p:cNvSpPr/>
            <p:nvPr/>
          </p:nvSpPr>
          <p:spPr bwMode="auto">
            <a:xfrm>
              <a:off x="3810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846312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12954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1734866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3109903" y="31394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32</a:t>
              </a: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22179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17" name="Oval 216"/>
            <p:cNvSpPr/>
            <p:nvPr/>
          </p:nvSpPr>
          <p:spPr bwMode="auto">
            <a:xfrm>
              <a:off x="26751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18" name="Straight Connector 217"/>
            <p:cNvCxnSpPr>
              <a:stCxn id="201" idx="3"/>
              <a:endCxn id="203" idx="0"/>
            </p:cNvCxnSpPr>
            <p:nvPr/>
          </p:nvCxnSpPr>
          <p:spPr bwMode="auto">
            <a:xfrm flipH="1">
              <a:off x="1521855" y="2064773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Straight Connector 218"/>
            <p:cNvCxnSpPr>
              <a:stCxn id="201" idx="5"/>
              <a:endCxn id="202" idx="0"/>
            </p:cNvCxnSpPr>
            <p:nvPr/>
          </p:nvCxnSpPr>
          <p:spPr bwMode="auto">
            <a:xfrm>
              <a:off x="2276690" y="2064773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Straight Connector 219"/>
            <p:cNvCxnSpPr>
              <a:stCxn id="203" idx="3"/>
              <a:endCxn id="209" idx="0"/>
            </p:cNvCxnSpPr>
            <p:nvPr/>
          </p:nvCxnSpPr>
          <p:spPr bwMode="auto">
            <a:xfrm flipH="1">
              <a:off x="1064655" y="2529387"/>
              <a:ext cx="294039" cy="18799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Straight Connector 220"/>
            <p:cNvCxnSpPr>
              <a:stCxn id="209" idx="3"/>
              <a:endCxn id="211" idx="0"/>
            </p:cNvCxnSpPr>
            <p:nvPr/>
          </p:nvCxnSpPr>
          <p:spPr bwMode="auto">
            <a:xfrm flipH="1">
              <a:off x="567444" y="3029556"/>
              <a:ext cx="334050" cy="1594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Straight Connector 221"/>
            <p:cNvCxnSpPr>
              <a:stCxn id="209" idx="4"/>
              <a:endCxn id="212" idx="0"/>
            </p:cNvCxnSpPr>
            <p:nvPr/>
          </p:nvCxnSpPr>
          <p:spPr bwMode="auto">
            <a:xfrm flipH="1">
              <a:off x="1032756" y="3083116"/>
              <a:ext cx="31899" cy="1059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Straight Connector 222"/>
            <p:cNvCxnSpPr>
              <a:stCxn id="210" idx="3"/>
              <a:endCxn id="213" idx="0"/>
            </p:cNvCxnSpPr>
            <p:nvPr/>
          </p:nvCxnSpPr>
          <p:spPr bwMode="auto">
            <a:xfrm flipH="1">
              <a:off x="1481844" y="3033776"/>
              <a:ext cx="181650" cy="1552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Straight Connector 223"/>
            <p:cNvCxnSpPr>
              <a:stCxn id="210" idx="4"/>
              <a:endCxn id="214" idx="0"/>
            </p:cNvCxnSpPr>
            <p:nvPr/>
          </p:nvCxnSpPr>
          <p:spPr bwMode="auto">
            <a:xfrm>
              <a:off x="1826655" y="3087336"/>
              <a:ext cx="94655" cy="101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Straight Connector 224"/>
            <p:cNvCxnSpPr>
              <a:stCxn id="203" idx="5"/>
              <a:endCxn id="210" idx="0"/>
            </p:cNvCxnSpPr>
            <p:nvPr/>
          </p:nvCxnSpPr>
          <p:spPr bwMode="auto">
            <a:xfrm>
              <a:off x="1685016" y="2529387"/>
              <a:ext cx="141639" cy="19221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Straight Connector 225"/>
            <p:cNvCxnSpPr>
              <a:stCxn id="202" idx="3"/>
              <a:endCxn id="204" idx="0"/>
            </p:cNvCxnSpPr>
            <p:nvPr/>
          </p:nvCxnSpPr>
          <p:spPr bwMode="auto">
            <a:xfrm flipH="1">
              <a:off x="2588655" y="2529387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Straight Connector 226"/>
            <p:cNvCxnSpPr>
              <a:stCxn id="202" idx="5"/>
              <a:endCxn id="205" idx="0"/>
            </p:cNvCxnSpPr>
            <p:nvPr/>
          </p:nvCxnSpPr>
          <p:spPr bwMode="auto">
            <a:xfrm>
              <a:off x="2984706" y="2529387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Straight Connector 227"/>
            <p:cNvCxnSpPr>
              <a:stCxn id="204" idx="3"/>
              <a:endCxn id="216" idx="0"/>
            </p:cNvCxnSpPr>
            <p:nvPr/>
          </p:nvCxnSpPr>
          <p:spPr bwMode="auto">
            <a:xfrm flipH="1">
              <a:off x="2404356" y="3036791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Connector 228"/>
            <p:cNvCxnSpPr>
              <a:stCxn id="204" idx="4"/>
              <a:endCxn id="217" idx="0"/>
            </p:cNvCxnSpPr>
            <p:nvPr/>
          </p:nvCxnSpPr>
          <p:spPr bwMode="auto">
            <a:xfrm>
              <a:off x="2588655" y="3090351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Straight Connector 229"/>
            <p:cNvCxnSpPr>
              <a:stCxn id="205" idx="4"/>
              <a:endCxn id="215" idx="0"/>
            </p:cNvCxnSpPr>
            <p:nvPr/>
          </p:nvCxnSpPr>
          <p:spPr bwMode="auto">
            <a:xfrm>
              <a:off x="3202545" y="3084520"/>
              <a:ext cx="138103" cy="549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Straight Connector 230"/>
            <p:cNvCxnSpPr>
              <a:stCxn id="205" idx="5"/>
              <a:endCxn id="206" idx="0"/>
            </p:cNvCxnSpPr>
            <p:nvPr/>
          </p:nvCxnSpPr>
          <p:spPr bwMode="auto">
            <a:xfrm>
              <a:off x="3365706" y="3030960"/>
              <a:ext cx="518349" cy="10671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Straight Connector 231"/>
            <p:cNvCxnSpPr>
              <a:stCxn id="215" idx="3"/>
              <a:endCxn id="208" idx="0"/>
            </p:cNvCxnSpPr>
            <p:nvPr/>
          </p:nvCxnSpPr>
          <p:spPr bwMode="auto">
            <a:xfrm flipH="1">
              <a:off x="3082044" y="3451640"/>
              <a:ext cx="95443" cy="2059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Straight Connector 232"/>
            <p:cNvCxnSpPr>
              <a:stCxn id="215" idx="4"/>
              <a:endCxn id="207" idx="0"/>
            </p:cNvCxnSpPr>
            <p:nvPr/>
          </p:nvCxnSpPr>
          <p:spPr bwMode="auto">
            <a:xfrm>
              <a:off x="3340648" y="3505200"/>
              <a:ext cx="242897" cy="914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4" name="Oval 233"/>
            <p:cNvSpPr/>
            <p:nvPr/>
          </p:nvSpPr>
          <p:spPr bwMode="auto">
            <a:xfrm>
              <a:off x="3124200" y="4038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35" name="Oval 234"/>
            <p:cNvSpPr/>
            <p:nvPr/>
          </p:nvSpPr>
          <p:spPr bwMode="auto">
            <a:xfrm>
              <a:off x="3581400" y="4038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36" name="Straight Connector 235"/>
            <p:cNvCxnSpPr>
              <a:stCxn id="207" idx="3"/>
              <a:endCxn id="234" idx="0"/>
            </p:cNvCxnSpPr>
            <p:nvPr/>
          </p:nvCxnSpPr>
          <p:spPr bwMode="auto">
            <a:xfrm flipH="1">
              <a:off x="3310644" y="3908840"/>
              <a:ext cx="109740" cy="129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Straight Connector 236"/>
            <p:cNvCxnSpPr>
              <a:stCxn id="207" idx="4"/>
              <a:endCxn id="235" idx="0"/>
            </p:cNvCxnSpPr>
            <p:nvPr/>
          </p:nvCxnSpPr>
          <p:spPr bwMode="auto">
            <a:xfrm>
              <a:off x="3583545" y="3962400"/>
              <a:ext cx="184299" cy="76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8" name="Oval 237"/>
            <p:cNvSpPr/>
            <p:nvPr/>
          </p:nvSpPr>
          <p:spPr bwMode="auto">
            <a:xfrm>
              <a:off x="3894312" y="362413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39" name="Oval 238"/>
            <p:cNvSpPr/>
            <p:nvPr/>
          </p:nvSpPr>
          <p:spPr bwMode="auto">
            <a:xfrm>
              <a:off x="4351512" y="3622383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40" name="Straight Connector 239"/>
            <p:cNvCxnSpPr>
              <a:stCxn id="206" idx="4"/>
              <a:endCxn id="238" idx="0"/>
            </p:cNvCxnSpPr>
            <p:nvPr/>
          </p:nvCxnSpPr>
          <p:spPr bwMode="auto">
            <a:xfrm>
              <a:off x="3884055" y="3503406"/>
              <a:ext cx="196701" cy="1207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" name="Straight Connector 240"/>
            <p:cNvCxnSpPr>
              <a:stCxn id="206" idx="5"/>
              <a:endCxn id="239" idx="0"/>
            </p:cNvCxnSpPr>
            <p:nvPr/>
          </p:nvCxnSpPr>
          <p:spPr bwMode="auto">
            <a:xfrm>
              <a:off x="4047216" y="3449846"/>
              <a:ext cx="490740" cy="17253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2" name="Group 241"/>
          <p:cNvGrpSpPr/>
          <p:nvPr/>
        </p:nvGrpSpPr>
        <p:grpSpPr>
          <a:xfrm>
            <a:off x="124557" y="4267200"/>
            <a:ext cx="4343400" cy="2200514"/>
            <a:chOff x="381000" y="1752601"/>
            <a:chExt cx="4343400" cy="2200514"/>
          </a:xfrm>
        </p:grpSpPr>
        <p:sp>
          <p:nvSpPr>
            <p:cNvPr id="243" name="Oval 242"/>
            <p:cNvSpPr/>
            <p:nvPr/>
          </p:nvSpPr>
          <p:spPr bwMode="auto">
            <a:xfrm>
              <a:off x="1882784" y="175260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259080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32</a:t>
              </a: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129111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2357910" y="2724619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2971800" y="271878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3653310" y="313767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41</a:t>
              </a: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2895600" y="3657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833910" y="271738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1595910" y="272160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253" name="Oval 252"/>
            <p:cNvSpPr/>
            <p:nvPr/>
          </p:nvSpPr>
          <p:spPr bwMode="auto">
            <a:xfrm>
              <a:off x="3810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54" name="Oval 253"/>
            <p:cNvSpPr/>
            <p:nvPr/>
          </p:nvSpPr>
          <p:spPr bwMode="auto">
            <a:xfrm>
              <a:off x="846312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12954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1734866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57" name="Oval 256"/>
            <p:cNvSpPr/>
            <p:nvPr/>
          </p:nvSpPr>
          <p:spPr bwMode="auto">
            <a:xfrm>
              <a:off x="3109903" y="31394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22179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59" name="Oval 258"/>
            <p:cNvSpPr/>
            <p:nvPr/>
          </p:nvSpPr>
          <p:spPr bwMode="auto">
            <a:xfrm>
              <a:off x="26751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60" name="Straight Connector 259"/>
            <p:cNvCxnSpPr>
              <a:stCxn id="243" idx="3"/>
              <a:endCxn id="245" idx="0"/>
            </p:cNvCxnSpPr>
            <p:nvPr/>
          </p:nvCxnSpPr>
          <p:spPr bwMode="auto">
            <a:xfrm flipH="1">
              <a:off x="1521855" y="2064773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" name="Straight Connector 260"/>
            <p:cNvCxnSpPr>
              <a:stCxn id="243" idx="5"/>
              <a:endCxn id="244" idx="0"/>
            </p:cNvCxnSpPr>
            <p:nvPr/>
          </p:nvCxnSpPr>
          <p:spPr bwMode="auto">
            <a:xfrm>
              <a:off x="2276690" y="2064773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" name="Straight Connector 261"/>
            <p:cNvCxnSpPr>
              <a:stCxn id="245" idx="3"/>
              <a:endCxn id="251" idx="0"/>
            </p:cNvCxnSpPr>
            <p:nvPr/>
          </p:nvCxnSpPr>
          <p:spPr bwMode="auto">
            <a:xfrm flipH="1">
              <a:off x="1064655" y="2529387"/>
              <a:ext cx="294039" cy="18799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" name="Straight Connector 262"/>
            <p:cNvCxnSpPr>
              <a:stCxn id="251" idx="3"/>
              <a:endCxn id="253" idx="0"/>
            </p:cNvCxnSpPr>
            <p:nvPr/>
          </p:nvCxnSpPr>
          <p:spPr bwMode="auto">
            <a:xfrm flipH="1">
              <a:off x="567444" y="3029556"/>
              <a:ext cx="334050" cy="1594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Straight Connector 263"/>
            <p:cNvCxnSpPr>
              <a:stCxn id="251" idx="4"/>
              <a:endCxn id="254" idx="0"/>
            </p:cNvCxnSpPr>
            <p:nvPr/>
          </p:nvCxnSpPr>
          <p:spPr bwMode="auto">
            <a:xfrm flipH="1">
              <a:off x="1032756" y="3083116"/>
              <a:ext cx="31899" cy="1059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5" name="Straight Connector 264"/>
            <p:cNvCxnSpPr>
              <a:stCxn id="252" idx="3"/>
              <a:endCxn id="255" idx="0"/>
            </p:cNvCxnSpPr>
            <p:nvPr/>
          </p:nvCxnSpPr>
          <p:spPr bwMode="auto">
            <a:xfrm flipH="1">
              <a:off x="1481844" y="3033776"/>
              <a:ext cx="181650" cy="1552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Straight Connector 265"/>
            <p:cNvCxnSpPr>
              <a:stCxn id="252" idx="4"/>
              <a:endCxn id="256" idx="0"/>
            </p:cNvCxnSpPr>
            <p:nvPr/>
          </p:nvCxnSpPr>
          <p:spPr bwMode="auto">
            <a:xfrm>
              <a:off x="1826655" y="3087336"/>
              <a:ext cx="94655" cy="101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" name="Straight Connector 266"/>
            <p:cNvCxnSpPr>
              <a:stCxn id="245" idx="5"/>
              <a:endCxn id="252" idx="0"/>
            </p:cNvCxnSpPr>
            <p:nvPr/>
          </p:nvCxnSpPr>
          <p:spPr bwMode="auto">
            <a:xfrm>
              <a:off x="1685016" y="2529387"/>
              <a:ext cx="141639" cy="19221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Straight Connector 267"/>
            <p:cNvCxnSpPr>
              <a:stCxn id="244" idx="3"/>
              <a:endCxn id="246" idx="0"/>
            </p:cNvCxnSpPr>
            <p:nvPr/>
          </p:nvCxnSpPr>
          <p:spPr bwMode="auto">
            <a:xfrm flipH="1">
              <a:off x="2588655" y="2529387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" name="Straight Connector 268"/>
            <p:cNvCxnSpPr>
              <a:stCxn id="244" idx="5"/>
              <a:endCxn id="247" idx="0"/>
            </p:cNvCxnSpPr>
            <p:nvPr/>
          </p:nvCxnSpPr>
          <p:spPr bwMode="auto">
            <a:xfrm>
              <a:off x="2984706" y="2529387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" name="Straight Connector 269"/>
            <p:cNvCxnSpPr>
              <a:stCxn id="246" idx="3"/>
              <a:endCxn id="258" idx="0"/>
            </p:cNvCxnSpPr>
            <p:nvPr/>
          </p:nvCxnSpPr>
          <p:spPr bwMode="auto">
            <a:xfrm flipH="1">
              <a:off x="2404356" y="3036791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" name="Straight Connector 270"/>
            <p:cNvCxnSpPr>
              <a:stCxn id="246" idx="4"/>
              <a:endCxn id="259" idx="0"/>
            </p:cNvCxnSpPr>
            <p:nvPr/>
          </p:nvCxnSpPr>
          <p:spPr bwMode="auto">
            <a:xfrm>
              <a:off x="2588655" y="3090351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" name="Straight Connector 271"/>
            <p:cNvCxnSpPr>
              <a:stCxn id="247" idx="4"/>
              <a:endCxn id="257" idx="0"/>
            </p:cNvCxnSpPr>
            <p:nvPr/>
          </p:nvCxnSpPr>
          <p:spPr bwMode="auto">
            <a:xfrm>
              <a:off x="3202545" y="3084520"/>
              <a:ext cx="138103" cy="549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" name="Straight Connector 272"/>
            <p:cNvCxnSpPr>
              <a:stCxn id="247" idx="5"/>
              <a:endCxn id="248" idx="0"/>
            </p:cNvCxnSpPr>
            <p:nvPr/>
          </p:nvCxnSpPr>
          <p:spPr bwMode="auto">
            <a:xfrm>
              <a:off x="3365706" y="3030960"/>
              <a:ext cx="518349" cy="10671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>
              <a:stCxn id="257" idx="3"/>
              <a:endCxn id="250" idx="0"/>
            </p:cNvCxnSpPr>
            <p:nvPr/>
          </p:nvCxnSpPr>
          <p:spPr bwMode="auto">
            <a:xfrm flipH="1">
              <a:off x="3082044" y="3451640"/>
              <a:ext cx="95443" cy="2059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" name="Oval 276"/>
            <p:cNvSpPr/>
            <p:nvPr/>
          </p:nvSpPr>
          <p:spPr bwMode="auto">
            <a:xfrm>
              <a:off x="3329013" y="3642705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79" name="Straight Connector 278"/>
            <p:cNvCxnSpPr>
              <a:stCxn id="257" idx="4"/>
              <a:endCxn id="277" idx="0"/>
            </p:cNvCxnSpPr>
            <p:nvPr/>
          </p:nvCxnSpPr>
          <p:spPr bwMode="auto">
            <a:xfrm>
              <a:off x="3340648" y="3505200"/>
              <a:ext cx="174809" cy="1375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0" name="Oval 279"/>
            <p:cNvSpPr/>
            <p:nvPr/>
          </p:nvSpPr>
          <p:spPr bwMode="auto">
            <a:xfrm>
              <a:off x="3894312" y="362413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81" name="Oval 280"/>
            <p:cNvSpPr/>
            <p:nvPr/>
          </p:nvSpPr>
          <p:spPr bwMode="auto">
            <a:xfrm>
              <a:off x="4351512" y="3622383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82" name="Straight Connector 281"/>
            <p:cNvCxnSpPr>
              <a:stCxn id="248" idx="4"/>
              <a:endCxn id="280" idx="0"/>
            </p:cNvCxnSpPr>
            <p:nvPr/>
          </p:nvCxnSpPr>
          <p:spPr bwMode="auto">
            <a:xfrm>
              <a:off x="3884055" y="3503406"/>
              <a:ext cx="196701" cy="1207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3" name="Straight Connector 282"/>
            <p:cNvCxnSpPr>
              <a:stCxn id="248" idx="5"/>
              <a:endCxn id="281" idx="0"/>
            </p:cNvCxnSpPr>
            <p:nvPr/>
          </p:nvCxnSpPr>
          <p:spPr bwMode="auto">
            <a:xfrm>
              <a:off x="4047216" y="3449846"/>
              <a:ext cx="490740" cy="17253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339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Deletion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Example 3</a:t>
            </a:r>
            <a:endParaRPr lang="en-US" altLang="en-US" dirty="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What about deleting </a:t>
            </a:r>
            <a:r>
              <a:rPr lang="en-US" altLang="en-US" sz="2000" b="1" u="sng" dirty="0"/>
              <a:t>a node with a black child</a:t>
            </a:r>
            <a:r>
              <a:rPr lang="en-US" altLang="en-US" sz="2000" dirty="0"/>
              <a:t>?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6" name="텍스트 상자 5"/>
          <p:cNvSpPr txBox="1"/>
          <p:nvPr/>
        </p:nvSpPr>
        <p:spPr>
          <a:xfrm>
            <a:off x="1307863" y="3681720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Delete 10</a:t>
            </a:r>
            <a:endParaRPr kumimoji="1" lang="ko-KR" altLang="en-US" sz="1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5582952" y="3681720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Copy </a:t>
            </a:r>
            <a:r>
              <a:rPr kumimoji="1" lang="en-US" altLang="ko-KR" sz="1800" b="1" dirty="0" err="1">
                <a:latin typeface="Calibri" charset="0"/>
                <a:ea typeface="Calibri" charset="0"/>
                <a:cs typeface="Calibri" charset="0"/>
              </a:rPr>
              <a:t>inorder</a:t>
            </a:r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 successor</a:t>
            </a:r>
            <a:endParaRPr kumimoji="1" lang="ko-KR" altLang="en-US" sz="1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4296493" y="4847272"/>
            <a:ext cx="320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Delete 20.</a:t>
            </a:r>
          </a:p>
          <a:p>
            <a:endParaRPr kumimoji="1" lang="en-US" altLang="ko-KR" sz="1800" dirty="0">
              <a:latin typeface="Calibri" charset="0"/>
              <a:ea typeface="Calibri" charset="0"/>
              <a:cs typeface="Calibri" charset="0"/>
            </a:endParaRPr>
          </a:p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Problem: A path of only 2 blacks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997394" y="5215696"/>
            <a:ext cx="533400" cy="45720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572000" y="6096000"/>
            <a:ext cx="35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Regard this as “double black nodes”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25036" y="1767952"/>
            <a:ext cx="2893328" cy="1731558"/>
            <a:chOff x="750577" y="1589244"/>
            <a:chExt cx="2893328" cy="1731558"/>
          </a:xfrm>
        </p:grpSpPr>
        <p:sp>
          <p:nvSpPr>
            <p:cNvPr id="15" name="Oval 14"/>
            <p:cNvSpPr/>
            <p:nvPr/>
          </p:nvSpPr>
          <p:spPr bwMode="auto">
            <a:xfrm>
              <a:off x="1577984" y="158924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286000" y="205385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986310" y="205385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-10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53110" y="2561262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667000" y="255543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821002" y="3023107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50577" y="2531582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244867" y="2531583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913112" y="3025287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370312" y="3025287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32" name="Straight Connector 31"/>
            <p:cNvCxnSpPr>
              <a:stCxn id="15" idx="3"/>
              <a:endCxn id="17" idx="0"/>
            </p:cNvCxnSpPr>
            <p:nvPr/>
          </p:nvCxnSpPr>
          <p:spPr bwMode="auto">
            <a:xfrm flipH="1">
              <a:off x="1217055" y="1901416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>
              <a:stCxn id="15" idx="5"/>
              <a:endCxn id="16" idx="0"/>
            </p:cNvCxnSpPr>
            <p:nvPr/>
          </p:nvCxnSpPr>
          <p:spPr bwMode="auto">
            <a:xfrm>
              <a:off x="1971890" y="1901416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17" idx="3"/>
              <a:endCxn id="25" idx="0"/>
            </p:cNvCxnSpPr>
            <p:nvPr/>
          </p:nvCxnSpPr>
          <p:spPr bwMode="auto">
            <a:xfrm flipH="1">
              <a:off x="937021" y="2366030"/>
              <a:ext cx="116873" cy="1655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17" idx="4"/>
              <a:endCxn id="28" idx="0"/>
            </p:cNvCxnSpPr>
            <p:nvPr/>
          </p:nvCxnSpPr>
          <p:spPr bwMode="auto">
            <a:xfrm>
              <a:off x="1217055" y="2419590"/>
              <a:ext cx="214256" cy="1119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>
              <a:stCxn id="16" idx="3"/>
              <a:endCxn id="18" idx="0"/>
            </p:cNvCxnSpPr>
            <p:nvPr/>
          </p:nvCxnSpPr>
          <p:spPr bwMode="auto">
            <a:xfrm flipH="1">
              <a:off x="2283855" y="2366030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>
              <a:stCxn id="16" idx="5"/>
              <a:endCxn id="19" idx="0"/>
            </p:cNvCxnSpPr>
            <p:nvPr/>
          </p:nvCxnSpPr>
          <p:spPr bwMode="auto">
            <a:xfrm>
              <a:off x="2679906" y="2366030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stCxn id="18" idx="3"/>
              <a:endCxn id="30" idx="0"/>
            </p:cNvCxnSpPr>
            <p:nvPr/>
          </p:nvCxnSpPr>
          <p:spPr bwMode="auto">
            <a:xfrm flipH="1">
              <a:off x="2099556" y="2873434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stCxn id="18" idx="4"/>
              <a:endCxn id="31" idx="0"/>
            </p:cNvCxnSpPr>
            <p:nvPr/>
          </p:nvCxnSpPr>
          <p:spPr bwMode="auto">
            <a:xfrm>
              <a:off x="2283855" y="2926994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19" idx="4"/>
              <a:endCxn id="22" idx="0"/>
            </p:cNvCxnSpPr>
            <p:nvPr/>
          </p:nvCxnSpPr>
          <p:spPr bwMode="auto">
            <a:xfrm>
              <a:off x="2897745" y="2921163"/>
              <a:ext cx="109701" cy="101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4"/>
            <p:cNvSpPr/>
            <p:nvPr/>
          </p:nvSpPr>
          <p:spPr bwMode="auto">
            <a:xfrm>
              <a:off x="3271017" y="302310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57" name="Straight Connector 56"/>
            <p:cNvCxnSpPr>
              <a:stCxn id="19" idx="5"/>
              <a:endCxn id="55" idx="0"/>
            </p:cNvCxnSpPr>
            <p:nvPr/>
          </p:nvCxnSpPr>
          <p:spPr bwMode="auto">
            <a:xfrm>
              <a:off x="3060906" y="2867603"/>
              <a:ext cx="396555" cy="1555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5044209" y="1788515"/>
            <a:ext cx="2893328" cy="1731558"/>
            <a:chOff x="750577" y="1589244"/>
            <a:chExt cx="2893328" cy="1731558"/>
          </a:xfrm>
        </p:grpSpPr>
        <p:sp>
          <p:nvSpPr>
            <p:cNvPr id="66" name="Oval 65"/>
            <p:cNvSpPr/>
            <p:nvPr/>
          </p:nvSpPr>
          <p:spPr bwMode="auto">
            <a:xfrm>
              <a:off x="1577984" y="158924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286000" y="205385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986310" y="205385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-10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053110" y="2561262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2667000" y="255543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821002" y="3023107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50577" y="2531582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244867" y="2531583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1913112" y="3025287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2370312" y="3025287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76" name="Straight Connector 75"/>
            <p:cNvCxnSpPr>
              <a:stCxn id="66" idx="3"/>
              <a:endCxn id="68" idx="0"/>
            </p:cNvCxnSpPr>
            <p:nvPr/>
          </p:nvCxnSpPr>
          <p:spPr bwMode="auto">
            <a:xfrm flipH="1">
              <a:off x="1217055" y="1901416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stCxn id="66" idx="5"/>
              <a:endCxn id="67" idx="0"/>
            </p:cNvCxnSpPr>
            <p:nvPr/>
          </p:nvCxnSpPr>
          <p:spPr bwMode="auto">
            <a:xfrm>
              <a:off x="1971890" y="1901416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stCxn id="68" idx="3"/>
              <a:endCxn id="72" idx="0"/>
            </p:cNvCxnSpPr>
            <p:nvPr/>
          </p:nvCxnSpPr>
          <p:spPr bwMode="auto">
            <a:xfrm flipH="1">
              <a:off x="937021" y="2366030"/>
              <a:ext cx="116873" cy="1655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stCxn id="68" idx="4"/>
              <a:endCxn id="73" idx="0"/>
            </p:cNvCxnSpPr>
            <p:nvPr/>
          </p:nvCxnSpPr>
          <p:spPr bwMode="auto">
            <a:xfrm>
              <a:off x="1217055" y="2419590"/>
              <a:ext cx="214256" cy="1119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67" idx="3"/>
              <a:endCxn id="69" idx="0"/>
            </p:cNvCxnSpPr>
            <p:nvPr/>
          </p:nvCxnSpPr>
          <p:spPr bwMode="auto">
            <a:xfrm flipH="1">
              <a:off x="2283855" y="2366030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stCxn id="67" idx="5"/>
              <a:endCxn id="70" idx="0"/>
            </p:cNvCxnSpPr>
            <p:nvPr/>
          </p:nvCxnSpPr>
          <p:spPr bwMode="auto">
            <a:xfrm>
              <a:off x="2679906" y="2366030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>
              <a:stCxn id="69" idx="3"/>
              <a:endCxn id="74" idx="0"/>
            </p:cNvCxnSpPr>
            <p:nvPr/>
          </p:nvCxnSpPr>
          <p:spPr bwMode="auto">
            <a:xfrm flipH="1">
              <a:off x="2099556" y="2873434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stCxn id="69" idx="4"/>
              <a:endCxn id="75" idx="0"/>
            </p:cNvCxnSpPr>
            <p:nvPr/>
          </p:nvCxnSpPr>
          <p:spPr bwMode="auto">
            <a:xfrm>
              <a:off x="2283855" y="2926994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stCxn id="70" idx="4"/>
              <a:endCxn id="71" idx="0"/>
            </p:cNvCxnSpPr>
            <p:nvPr/>
          </p:nvCxnSpPr>
          <p:spPr bwMode="auto">
            <a:xfrm>
              <a:off x="2897745" y="2921163"/>
              <a:ext cx="109701" cy="101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Oval 84"/>
            <p:cNvSpPr/>
            <p:nvPr/>
          </p:nvSpPr>
          <p:spPr bwMode="auto">
            <a:xfrm>
              <a:off x="3271017" y="302310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86" name="Straight Connector 85"/>
            <p:cNvCxnSpPr>
              <a:stCxn id="70" idx="5"/>
              <a:endCxn id="85" idx="0"/>
            </p:cNvCxnSpPr>
            <p:nvPr/>
          </p:nvCxnSpPr>
          <p:spPr bwMode="auto">
            <a:xfrm>
              <a:off x="3060906" y="2867603"/>
              <a:ext cx="396555" cy="1555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9" name="Group 108"/>
          <p:cNvGrpSpPr/>
          <p:nvPr/>
        </p:nvGrpSpPr>
        <p:grpSpPr>
          <a:xfrm>
            <a:off x="725036" y="4295244"/>
            <a:ext cx="2893328" cy="1729378"/>
            <a:chOff x="-498564" y="4000036"/>
            <a:chExt cx="2893328" cy="1729378"/>
          </a:xfrm>
        </p:grpSpPr>
        <p:sp>
          <p:nvSpPr>
            <p:cNvPr id="88" name="Oval 87"/>
            <p:cNvSpPr/>
            <p:nvPr/>
          </p:nvSpPr>
          <p:spPr bwMode="auto">
            <a:xfrm>
              <a:off x="328843" y="4000036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1036859" y="4464650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-262831" y="4464650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-10</a:t>
              </a: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1417859" y="4966223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1571861" y="5433899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-498564" y="494237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-4274" y="4942375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850415" y="5001331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98" name="Straight Connector 97"/>
            <p:cNvCxnSpPr>
              <a:stCxn id="88" idx="3"/>
              <a:endCxn id="90" idx="0"/>
            </p:cNvCxnSpPr>
            <p:nvPr/>
          </p:nvCxnSpPr>
          <p:spPr bwMode="auto">
            <a:xfrm flipH="1">
              <a:off x="-32086" y="4312208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Connector 98"/>
            <p:cNvCxnSpPr>
              <a:stCxn id="88" idx="5"/>
              <a:endCxn id="89" idx="0"/>
            </p:cNvCxnSpPr>
            <p:nvPr/>
          </p:nvCxnSpPr>
          <p:spPr bwMode="auto">
            <a:xfrm>
              <a:off x="722749" y="4312208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Connector 99"/>
            <p:cNvCxnSpPr>
              <a:stCxn id="90" idx="3"/>
              <a:endCxn id="94" idx="0"/>
            </p:cNvCxnSpPr>
            <p:nvPr/>
          </p:nvCxnSpPr>
          <p:spPr bwMode="auto">
            <a:xfrm flipH="1">
              <a:off x="-312120" y="4776822"/>
              <a:ext cx="116873" cy="1655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>
              <a:stCxn id="90" idx="4"/>
              <a:endCxn id="95" idx="0"/>
            </p:cNvCxnSpPr>
            <p:nvPr/>
          </p:nvCxnSpPr>
          <p:spPr bwMode="auto">
            <a:xfrm>
              <a:off x="-32086" y="4830382"/>
              <a:ext cx="214256" cy="1119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/>
            <p:cNvCxnSpPr>
              <a:stCxn id="89" idx="5"/>
              <a:endCxn id="92" idx="0"/>
            </p:cNvCxnSpPr>
            <p:nvPr/>
          </p:nvCxnSpPr>
          <p:spPr bwMode="auto">
            <a:xfrm>
              <a:off x="1430765" y="4776822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>
              <a:stCxn id="89" idx="4"/>
              <a:endCxn id="96" idx="0"/>
            </p:cNvCxnSpPr>
            <p:nvPr/>
          </p:nvCxnSpPr>
          <p:spPr bwMode="auto">
            <a:xfrm flipH="1">
              <a:off x="1036859" y="4830382"/>
              <a:ext cx="230745" cy="17094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Connector 105"/>
            <p:cNvCxnSpPr>
              <a:stCxn id="92" idx="4"/>
              <a:endCxn id="93" idx="0"/>
            </p:cNvCxnSpPr>
            <p:nvPr/>
          </p:nvCxnSpPr>
          <p:spPr bwMode="auto">
            <a:xfrm>
              <a:off x="1648604" y="5331955"/>
              <a:ext cx="109701" cy="101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Oval 106"/>
            <p:cNvSpPr/>
            <p:nvPr/>
          </p:nvSpPr>
          <p:spPr bwMode="auto">
            <a:xfrm>
              <a:off x="2021876" y="5433898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108" name="Straight Connector 107"/>
            <p:cNvCxnSpPr>
              <a:stCxn id="92" idx="5"/>
              <a:endCxn id="107" idx="0"/>
            </p:cNvCxnSpPr>
            <p:nvPr/>
          </p:nvCxnSpPr>
          <p:spPr bwMode="auto">
            <a:xfrm>
              <a:off x="1811765" y="5278395"/>
              <a:ext cx="396555" cy="1555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1" name="Curved Connector 110"/>
          <p:cNvCxnSpPr>
            <a:stCxn id="10" idx="4"/>
            <a:endCxn id="13317" idx="2"/>
          </p:cNvCxnSpPr>
          <p:nvPr/>
        </p:nvCxnSpPr>
        <p:spPr bwMode="auto">
          <a:xfrm rot="16200000" flipH="1">
            <a:off x="3130295" y="4806695"/>
            <a:ext cx="651704" cy="2384106"/>
          </a:xfrm>
          <a:prstGeom prst="curvedConnector3">
            <a:avLst>
              <a:gd name="adj1" fmla="val 13507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07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45" grpId="0"/>
      <p:bldP spid="10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Deletion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To perform operation </a:t>
            </a:r>
            <a:r>
              <a:rPr lang="en-US" altLang="en-US" sz="2000" dirty="0">
                <a:solidFill>
                  <a:schemeClr val="tx2"/>
                </a:solidFill>
              </a:rPr>
              <a:t>erase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, we first execute the deletion algorithm for binary search trees</a:t>
            </a:r>
          </a:p>
          <a:p>
            <a:pPr lvl="1" eaLnBrk="1" hangingPunct="1"/>
            <a:r>
              <a:rPr lang="en-US" altLang="en-US" sz="1800" dirty="0"/>
              <a:t>Enough to consider the removal of an entry at a node with an external child</a:t>
            </a:r>
            <a:br>
              <a:rPr lang="en-US" altLang="en-US" sz="1800" dirty="0"/>
            </a:br>
            <a:r>
              <a:rPr lang="en-US" altLang="en-US" sz="1800" dirty="0"/>
              <a:t>(To remove a node with both internal children, we first copy the </a:t>
            </a:r>
            <a:r>
              <a:rPr lang="en-US" altLang="en-US" sz="1800" dirty="0" err="1"/>
              <a:t>inorder</a:t>
            </a:r>
            <a:r>
              <a:rPr lang="en-US" altLang="en-US" sz="1800" dirty="0"/>
              <a:t> successor, and then </a:t>
            </a:r>
            <a:r>
              <a:rPr lang="mr-IN" altLang="en-US" sz="1800" dirty="0"/>
              <a:t>…</a:t>
            </a:r>
            <a:r>
              <a:rPr lang="en-US" altLang="en-US" sz="1800" dirty="0"/>
              <a:t>)</a:t>
            </a:r>
          </a:p>
          <a:p>
            <a:pPr eaLnBrk="1" hangingPunct="1"/>
            <a:r>
              <a:rPr lang="en-US" altLang="en-US" sz="2400" dirty="0"/>
              <a:t>Notations</a:t>
            </a:r>
          </a:p>
          <a:p>
            <a:pPr lvl="1" eaLnBrk="1" hangingPunct="1"/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: the internal node removed,</a:t>
            </a:r>
          </a:p>
          <a:p>
            <a:pPr lvl="2" eaLnBrk="1" hangingPunct="1"/>
            <a:r>
              <a:rPr lang="en-US" altLang="en-US" sz="1600" dirty="0"/>
              <a:t>“myself” </a:t>
            </a:r>
          </a:p>
          <a:p>
            <a:pPr lvl="1" eaLnBrk="1" hangingPunct="1"/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: the external node removed,</a:t>
            </a:r>
          </a:p>
          <a:p>
            <a:pPr lvl="2" eaLnBrk="1" hangingPunct="1"/>
            <a:r>
              <a:rPr lang="en-US" altLang="ko-KR" sz="1600" dirty="0"/>
              <a:t>“my lonely child”</a:t>
            </a:r>
            <a:r>
              <a:rPr lang="en-US" altLang="en-US" sz="1600" dirty="0"/>
              <a:t> </a:t>
            </a:r>
          </a:p>
          <a:p>
            <a:pPr lvl="1" eaLnBrk="1" hangingPunct="1"/>
            <a:r>
              <a:rPr lang="en-US" altLang="en-US" sz="2000" b="1" i="1" dirty="0">
                <a:latin typeface="Times New Roman" charset="0"/>
              </a:rPr>
              <a:t>r </a:t>
            </a:r>
            <a:r>
              <a:rPr lang="en-US" altLang="en-US" sz="2000" dirty="0">
                <a:latin typeface="Times New Roman" charset="0"/>
              </a:rPr>
              <a:t>: </a:t>
            </a:r>
            <a:r>
              <a:rPr lang="en-US" altLang="en-US" sz="2000" dirty="0"/>
              <a:t> the sibling of </a:t>
            </a:r>
            <a:r>
              <a:rPr lang="en-US" altLang="en-US" sz="2000" b="1" i="1" dirty="0">
                <a:latin typeface="Times New Roman" charset="0"/>
              </a:rPr>
              <a:t>w</a:t>
            </a:r>
          </a:p>
          <a:p>
            <a:pPr lvl="2" eaLnBrk="1" hangingPunct="1"/>
            <a:r>
              <a:rPr lang="en-US" altLang="ko-KR" sz="1600" dirty="0">
                <a:latin typeface="Times New Roman" charset="0"/>
              </a:rPr>
              <a:t>“my other child”</a:t>
            </a:r>
            <a:endParaRPr lang="en-US" altLang="en-US" sz="1600" dirty="0">
              <a:latin typeface="Times New Roman" charset="0"/>
            </a:endParaRPr>
          </a:p>
          <a:p>
            <a:pPr lvl="1" eaLnBrk="1" hangingPunct="1"/>
            <a:r>
              <a:rPr lang="en-US" altLang="en-US" sz="2000" b="1" i="1" dirty="0">
                <a:latin typeface="Times New Roman" charset="0"/>
              </a:rPr>
              <a:t>x </a:t>
            </a:r>
            <a:r>
              <a:rPr lang="en-US" altLang="en-US" sz="2000" dirty="0">
                <a:latin typeface="Times New Roman" charset="0"/>
              </a:rPr>
              <a:t>: the parent of </a:t>
            </a:r>
            <a:r>
              <a:rPr lang="en-US" altLang="en-US" sz="2000" b="1" i="1" dirty="0">
                <a:latin typeface="Times New Roman" charset="0"/>
              </a:rPr>
              <a:t>v</a:t>
            </a:r>
          </a:p>
          <a:p>
            <a:pPr lvl="2" eaLnBrk="1" hangingPunct="1"/>
            <a:r>
              <a:rPr lang="en-US" altLang="ko-KR" sz="1600" dirty="0">
                <a:latin typeface="Times New Roman" charset="0"/>
              </a:rPr>
              <a:t>“my father”</a:t>
            </a:r>
            <a:endParaRPr lang="en-US" alt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>
          <a:xfrm>
            <a:off x="4191000" y="3394528"/>
            <a:ext cx="4572000" cy="2809423"/>
            <a:chOff x="3886200" y="3896177"/>
            <a:chExt cx="4572000" cy="2809423"/>
          </a:xfrm>
        </p:grpSpPr>
        <p:sp>
          <p:nvSpPr>
            <p:cNvPr id="12" name="Oval 11"/>
            <p:cNvSpPr/>
            <p:nvPr/>
          </p:nvSpPr>
          <p:spPr bwMode="auto">
            <a:xfrm>
              <a:off x="5387984" y="3896177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096000" y="436079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796310" y="436079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863110" y="486819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477000" y="486236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463310" y="5410200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41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934200" y="5915403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35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477000" y="6029085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339110" y="4860960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101110" y="4865180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886200" y="533259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351512" y="533259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800600" y="533259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240066" y="53322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691303" y="541199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32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723112" y="53322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180312" y="53322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9" name="Straight Connector 28"/>
            <p:cNvCxnSpPr>
              <a:stCxn id="12" idx="3"/>
              <a:endCxn id="14" idx="0"/>
            </p:cNvCxnSpPr>
            <p:nvPr/>
          </p:nvCxnSpPr>
          <p:spPr bwMode="auto">
            <a:xfrm flipH="1">
              <a:off x="5027055" y="4208349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>
              <a:stCxn id="12" idx="5"/>
              <a:endCxn id="13" idx="0"/>
            </p:cNvCxnSpPr>
            <p:nvPr/>
          </p:nvCxnSpPr>
          <p:spPr bwMode="auto">
            <a:xfrm>
              <a:off x="5781890" y="4208349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>
              <a:stCxn id="14" idx="3"/>
              <a:endCxn id="20" idx="0"/>
            </p:cNvCxnSpPr>
            <p:nvPr/>
          </p:nvCxnSpPr>
          <p:spPr bwMode="auto">
            <a:xfrm flipH="1">
              <a:off x="4569855" y="4672963"/>
              <a:ext cx="294039" cy="18799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>
              <a:stCxn id="20" idx="3"/>
              <a:endCxn id="22" idx="0"/>
            </p:cNvCxnSpPr>
            <p:nvPr/>
          </p:nvCxnSpPr>
          <p:spPr bwMode="auto">
            <a:xfrm flipH="1">
              <a:off x="4072644" y="5173132"/>
              <a:ext cx="334050" cy="1594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>
              <a:stCxn id="20" idx="4"/>
              <a:endCxn id="23" idx="0"/>
            </p:cNvCxnSpPr>
            <p:nvPr/>
          </p:nvCxnSpPr>
          <p:spPr bwMode="auto">
            <a:xfrm flipH="1">
              <a:off x="4537956" y="5226692"/>
              <a:ext cx="31899" cy="1059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>
              <a:stCxn id="21" idx="3"/>
              <a:endCxn id="24" idx="0"/>
            </p:cNvCxnSpPr>
            <p:nvPr/>
          </p:nvCxnSpPr>
          <p:spPr bwMode="auto">
            <a:xfrm flipH="1">
              <a:off x="4987044" y="5177352"/>
              <a:ext cx="181650" cy="1552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21" idx="4"/>
              <a:endCxn id="25" idx="0"/>
            </p:cNvCxnSpPr>
            <p:nvPr/>
          </p:nvCxnSpPr>
          <p:spPr bwMode="auto">
            <a:xfrm>
              <a:off x="5331855" y="5230912"/>
              <a:ext cx="94655" cy="101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14" idx="5"/>
              <a:endCxn id="21" idx="0"/>
            </p:cNvCxnSpPr>
            <p:nvPr/>
          </p:nvCxnSpPr>
          <p:spPr bwMode="auto">
            <a:xfrm>
              <a:off x="5190216" y="4672963"/>
              <a:ext cx="141639" cy="19221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13" idx="3"/>
              <a:endCxn id="15" idx="0"/>
            </p:cNvCxnSpPr>
            <p:nvPr/>
          </p:nvCxnSpPr>
          <p:spPr bwMode="auto">
            <a:xfrm flipH="1">
              <a:off x="6093855" y="4672963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13" idx="5"/>
              <a:endCxn id="16" idx="0"/>
            </p:cNvCxnSpPr>
            <p:nvPr/>
          </p:nvCxnSpPr>
          <p:spPr bwMode="auto">
            <a:xfrm>
              <a:off x="6489906" y="4672963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>
              <a:stCxn id="15" idx="3"/>
              <a:endCxn id="27" idx="0"/>
            </p:cNvCxnSpPr>
            <p:nvPr/>
          </p:nvCxnSpPr>
          <p:spPr bwMode="auto">
            <a:xfrm flipH="1">
              <a:off x="5909556" y="5180367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>
              <a:stCxn id="15" idx="4"/>
              <a:endCxn id="28" idx="0"/>
            </p:cNvCxnSpPr>
            <p:nvPr/>
          </p:nvCxnSpPr>
          <p:spPr bwMode="auto">
            <a:xfrm>
              <a:off x="6093855" y="5233927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stCxn id="16" idx="4"/>
              <a:endCxn id="26" idx="0"/>
            </p:cNvCxnSpPr>
            <p:nvPr/>
          </p:nvCxnSpPr>
          <p:spPr bwMode="auto">
            <a:xfrm>
              <a:off x="6707745" y="5228096"/>
              <a:ext cx="214303" cy="18389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>
              <a:stCxn id="16" idx="5"/>
              <a:endCxn id="17" idx="0"/>
            </p:cNvCxnSpPr>
            <p:nvPr/>
          </p:nvCxnSpPr>
          <p:spPr bwMode="auto">
            <a:xfrm>
              <a:off x="6870906" y="5174536"/>
              <a:ext cx="823149" cy="2356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26" idx="3"/>
              <a:endCxn id="19" idx="0"/>
            </p:cNvCxnSpPr>
            <p:nvPr/>
          </p:nvCxnSpPr>
          <p:spPr bwMode="auto">
            <a:xfrm flipH="1">
              <a:off x="6663444" y="5724166"/>
              <a:ext cx="95443" cy="30491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>
              <a:stCxn id="26" idx="4"/>
              <a:endCxn id="18" idx="0"/>
            </p:cNvCxnSpPr>
            <p:nvPr/>
          </p:nvCxnSpPr>
          <p:spPr bwMode="auto">
            <a:xfrm>
              <a:off x="6922048" y="5777726"/>
              <a:ext cx="242897" cy="13767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Oval 47"/>
            <p:cNvSpPr/>
            <p:nvPr/>
          </p:nvSpPr>
          <p:spPr bwMode="auto">
            <a:xfrm>
              <a:off x="6705600" y="6410085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162800" y="6410085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50" name="Straight Connector 49"/>
            <p:cNvCxnSpPr>
              <a:stCxn id="18" idx="3"/>
              <a:endCxn id="48" idx="0"/>
            </p:cNvCxnSpPr>
            <p:nvPr/>
          </p:nvCxnSpPr>
          <p:spPr bwMode="auto">
            <a:xfrm flipH="1">
              <a:off x="6892044" y="6227575"/>
              <a:ext cx="109740" cy="18251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18" idx="4"/>
              <a:endCxn id="49" idx="0"/>
            </p:cNvCxnSpPr>
            <p:nvPr/>
          </p:nvCxnSpPr>
          <p:spPr bwMode="auto">
            <a:xfrm>
              <a:off x="7164945" y="6281135"/>
              <a:ext cx="184299" cy="12895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Oval 51"/>
            <p:cNvSpPr/>
            <p:nvPr/>
          </p:nvSpPr>
          <p:spPr bwMode="auto">
            <a:xfrm>
              <a:off x="7628112" y="5995621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8085312" y="5993868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54" name="Straight Connector 53"/>
            <p:cNvCxnSpPr>
              <a:stCxn id="17" idx="4"/>
              <a:endCxn id="52" idx="0"/>
            </p:cNvCxnSpPr>
            <p:nvPr/>
          </p:nvCxnSpPr>
          <p:spPr bwMode="auto">
            <a:xfrm>
              <a:off x="7694055" y="5775932"/>
              <a:ext cx="120501" cy="2196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stCxn id="17" idx="5"/>
              <a:endCxn id="53" idx="0"/>
            </p:cNvCxnSpPr>
            <p:nvPr/>
          </p:nvCxnSpPr>
          <p:spPr bwMode="auto">
            <a:xfrm>
              <a:off x="7857216" y="5722372"/>
              <a:ext cx="414540" cy="27149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텍스트 상자 2"/>
            <p:cNvSpPr txBox="1"/>
            <p:nvPr/>
          </p:nvSpPr>
          <p:spPr>
            <a:xfrm>
              <a:off x="6781800" y="4629090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x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7" name="텍스트 상자 2"/>
            <p:cNvSpPr txBox="1"/>
            <p:nvPr/>
          </p:nvSpPr>
          <p:spPr>
            <a:xfrm>
              <a:off x="6938918" y="5162490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v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8" name="텍스트 상자 2"/>
            <p:cNvSpPr txBox="1"/>
            <p:nvPr/>
          </p:nvSpPr>
          <p:spPr>
            <a:xfrm>
              <a:off x="6293597" y="5776280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w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9" name="텍스트 상자 2"/>
            <p:cNvSpPr txBox="1"/>
            <p:nvPr/>
          </p:nvSpPr>
          <p:spPr>
            <a:xfrm>
              <a:off x="7269366" y="569589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r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A2922E-5B58-934C-99D1-DD0D6164BA4E}"/>
              </a:ext>
            </a:extLst>
          </p:cNvPr>
          <p:cNvSpPr txBox="1"/>
          <p:nvPr/>
        </p:nvSpPr>
        <p:spPr>
          <a:xfrm>
            <a:off x="6894685" y="307956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Delete 30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07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Questions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eaLnBrk="1" hangingPunct="1">
              <a:buFont typeface="Wingdings" charset="2"/>
              <a:buChar char="l"/>
            </a:pPr>
            <a:r>
              <a:rPr lang="en-US" altLang="en-US" sz="2200" dirty="0"/>
              <a:t>How to handle “double black nodes”</a:t>
            </a:r>
          </a:p>
          <a:p>
            <a:pPr lvl="1" eaLnBrk="1" hangingPunct="1">
              <a:buFont typeface="Wingdings" charset="2"/>
              <a:buChar char="l"/>
            </a:pPr>
            <a:endParaRPr lang="en-US" altLang="en-US" sz="2000" dirty="0"/>
          </a:p>
          <a:p>
            <a:pPr eaLnBrk="1" hangingPunct="1">
              <a:buFont typeface="Wingdings" charset="2"/>
              <a:buChar char="l"/>
            </a:pPr>
            <a:r>
              <a:rPr lang="en-US" altLang="en-US" sz="2200" dirty="0"/>
              <a:t>Are there some cases in handling those? Yes</a:t>
            </a:r>
          </a:p>
          <a:p>
            <a:pPr lvl="1" eaLnBrk="1" hangingPunct="1">
              <a:buFont typeface="Wingdings" charset="2"/>
              <a:buChar char="l"/>
            </a:pPr>
            <a:endParaRPr lang="en-US" altLang="en-US" sz="2000" dirty="0"/>
          </a:p>
          <a:p>
            <a:pPr eaLnBrk="1" hangingPunct="1">
              <a:buFont typeface="Wingdings" charset="2"/>
              <a:buChar char="l"/>
            </a:pPr>
            <a:r>
              <a:rPr lang="en-US" altLang="en-US" sz="2200" dirty="0"/>
              <a:t>Are you ready for ”cases”?</a:t>
            </a:r>
          </a:p>
          <a:p>
            <a:pPr eaLnBrk="1" hangingPunct="1">
              <a:buFont typeface="Wingdings" charset="2"/>
              <a:buChar char="l"/>
            </a:pPr>
            <a:endParaRPr lang="en-US" altLang="en-US" sz="2200" dirty="0"/>
          </a:p>
          <a:p>
            <a:pPr eaLnBrk="1" hangingPunct="1">
              <a:buFont typeface="Wingdings" charset="2"/>
              <a:buChar char="l"/>
            </a:pPr>
            <a:r>
              <a:rPr lang="en-US" altLang="en-US" sz="2200" dirty="0"/>
              <a:t>It’s really, really complex, but if you concentrate, then you can follow it. 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880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Deletion: Algorithm Overview (1)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4114800" cy="5181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First, remove v and w, and make r a child of x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If</a:t>
            </a:r>
            <a:r>
              <a:rPr lang="en-US" altLang="en-US" sz="2400" dirty="0"/>
              <a:t> either of </a:t>
            </a:r>
            <a:r>
              <a:rPr lang="en-US" altLang="en-US" sz="2400" b="1" i="1" dirty="0">
                <a:latin typeface="Times New Roman" charset="0"/>
              </a:rPr>
              <a:t>v</a:t>
            </a:r>
            <a:r>
              <a:rPr lang="en-US" altLang="en-US" sz="2400" dirty="0"/>
              <a:t> or </a:t>
            </a:r>
            <a:r>
              <a:rPr lang="en-US" altLang="en-US" sz="2400" b="1" i="1" dirty="0">
                <a:latin typeface="Times New Roman" charset="0"/>
              </a:rPr>
              <a:t>r</a:t>
            </a:r>
            <a:r>
              <a:rPr lang="en-US" altLang="en-US" sz="2400" dirty="0"/>
              <a:t> was red, we color </a:t>
            </a:r>
            <a:r>
              <a:rPr lang="en-US" altLang="en-US" sz="2400" b="1" i="1" dirty="0">
                <a:latin typeface="Times New Roman" charset="0"/>
              </a:rPr>
              <a:t>r</a:t>
            </a:r>
            <a:r>
              <a:rPr lang="en-US" altLang="en-US" sz="2400" dirty="0"/>
              <a:t> black and we are done (Examples 1 and 2)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Else (</a:t>
            </a:r>
            <a:r>
              <a:rPr lang="en-US" altLang="en-US" sz="2400" b="1" i="1" dirty="0">
                <a:solidFill>
                  <a:schemeClr val="bg1">
                    <a:lumMod val="65000"/>
                  </a:schemeClr>
                </a:solidFill>
                <a:latin typeface="Times New Roman" charset="0"/>
              </a:rPr>
              <a:t>v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en-US" sz="2400" b="1" i="1" dirty="0">
                <a:solidFill>
                  <a:schemeClr val="bg1">
                    <a:lumMod val="65000"/>
                  </a:schemeClr>
                </a:solidFill>
                <a:latin typeface="Times New Roman" charset="0"/>
              </a:rPr>
              <a:t>r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 were both black) we color </a:t>
            </a:r>
            <a:r>
              <a:rPr lang="en-US" altLang="en-US" sz="2400" b="1" i="1" dirty="0">
                <a:solidFill>
                  <a:schemeClr val="bg1">
                    <a:lumMod val="65000"/>
                  </a:schemeClr>
                </a:solidFill>
                <a:latin typeface="Times New Roman" charset="0"/>
              </a:rPr>
              <a:t>r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sz="2400" b="1" i="1" dirty="0">
                <a:solidFill>
                  <a:schemeClr val="bg1">
                    <a:lumMod val="65000"/>
                  </a:schemeClr>
                </a:solidFill>
              </a:rPr>
              <a:t>double black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, which is a violation of the internal property requiring a reorganization of the tree (Examples 3)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  <p:grpSp>
        <p:nvGrpSpPr>
          <p:cNvPr id="5" name="Group 13325">
            <a:extLst>
              <a:ext uri="{FF2B5EF4-FFF2-40B4-BE49-F238E27FC236}">
                <a16:creationId xmlns:a16="http://schemas.microsoft.com/office/drawing/2014/main" id="{F1FE3A6D-7426-5740-A3C1-E8F5F9ACDCDA}"/>
              </a:ext>
            </a:extLst>
          </p:cNvPr>
          <p:cNvGrpSpPr/>
          <p:nvPr/>
        </p:nvGrpSpPr>
        <p:grpSpPr>
          <a:xfrm>
            <a:off x="5251348" y="1124251"/>
            <a:ext cx="3022103" cy="1554443"/>
            <a:chOff x="92212" y="1905000"/>
            <a:chExt cx="4327388" cy="2382254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FEB4FAB8-5E7E-2248-B4D8-0B8C9840BF18}"/>
                </a:ext>
              </a:extLst>
            </p:cNvPr>
            <p:cNvSpPr/>
            <p:nvPr/>
          </p:nvSpPr>
          <p:spPr bwMode="auto">
            <a:xfrm>
              <a:off x="2020197" y="1905000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C0B023F3-9B6E-764C-8246-7B23244CEAB6}"/>
                </a:ext>
              </a:extLst>
            </p:cNvPr>
            <p:cNvSpPr/>
            <p:nvPr/>
          </p:nvSpPr>
          <p:spPr bwMode="auto">
            <a:xfrm>
              <a:off x="3048000" y="2389009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6487F48B-C039-1C49-91B0-7B4826805BFB}"/>
                </a:ext>
              </a:extLst>
            </p:cNvPr>
            <p:cNvSpPr/>
            <p:nvPr/>
          </p:nvSpPr>
          <p:spPr bwMode="auto">
            <a:xfrm>
              <a:off x="1176971" y="2389009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D8AEBD6F-83CD-AC4B-B653-AE92E4030419}"/>
                </a:ext>
              </a:extLst>
            </p:cNvPr>
            <p:cNvSpPr/>
            <p:nvPr/>
          </p:nvSpPr>
          <p:spPr bwMode="auto">
            <a:xfrm>
              <a:off x="2563648" y="2917595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0652D04A-B942-6C4B-9896-8DC45D88AB23}"/>
                </a:ext>
              </a:extLst>
            </p:cNvPr>
            <p:cNvSpPr/>
            <p:nvPr/>
          </p:nvSpPr>
          <p:spPr bwMode="auto">
            <a:xfrm>
              <a:off x="3542403" y="2911521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76B66649-9593-6048-9767-9A3A968B84B5}"/>
                </a:ext>
              </a:extLst>
            </p:cNvPr>
            <p:cNvSpPr/>
            <p:nvPr/>
          </p:nvSpPr>
          <p:spPr bwMode="auto">
            <a:xfrm>
              <a:off x="4014277" y="3406529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DC739301-3ADE-8F42-9DC2-7B7D77B926E7}"/>
                </a:ext>
              </a:extLst>
            </p:cNvPr>
            <p:cNvSpPr/>
            <p:nvPr/>
          </p:nvSpPr>
          <p:spPr bwMode="auto">
            <a:xfrm>
              <a:off x="3700528" y="3974901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150BAB5D-F0F3-1741-BAF7-15E42721D950}"/>
                </a:ext>
              </a:extLst>
            </p:cNvPr>
            <p:cNvSpPr/>
            <p:nvPr/>
          </p:nvSpPr>
          <p:spPr bwMode="auto">
            <a:xfrm>
              <a:off x="3117736" y="3974901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1CC6851E-D361-464D-AB0E-0DEDEE09B0C3}"/>
                </a:ext>
              </a:extLst>
            </p:cNvPr>
            <p:cNvSpPr/>
            <p:nvPr/>
          </p:nvSpPr>
          <p:spPr bwMode="auto">
            <a:xfrm>
              <a:off x="640047" y="2910058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FD4D94FB-E7BC-2549-A441-597F34690A34}"/>
                </a:ext>
              </a:extLst>
            </p:cNvPr>
            <p:cNvSpPr/>
            <p:nvPr/>
          </p:nvSpPr>
          <p:spPr bwMode="auto">
            <a:xfrm>
              <a:off x="1654987" y="2914454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7C238F97-0A88-6943-9BD8-506BF885CE05}"/>
                </a:ext>
              </a:extLst>
            </p:cNvPr>
            <p:cNvSpPr/>
            <p:nvPr/>
          </p:nvSpPr>
          <p:spPr bwMode="auto">
            <a:xfrm>
              <a:off x="92212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C837FBE6-EEFA-B540-A5F8-23F9B3A7D1B9}"/>
                </a:ext>
              </a:extLst>
            </p:cNvPr>
            <p:cNvSpPr/>
            <p:nvPr/>
          </p:nvSpPr>
          <p:spPr bwMode="auto">
            <a:xfrm>
              <a:off x="659591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18" name="Oval 25">
              <a:extLst>
                <a:ext uri="{FF2B5EF4-FFF2-40B4-BE49-F238E27FC236}">
                  <a16:creationId xmlns:a16="http://schemas.microsoft.com/office/drawing/2014/main" id="{5C3A19C2-7AC5-9445-9395-A7496A2AFD5C}"/>
                </a:ext>
              </a:extLst>
            </p:cNvPr>
            <p:cNvSpPr/>
            <p:nvPr/>
          </p:nvSpPr>
          <p:spPr bwMode="auto">
            <a:xfrm>
              <a:off x="1218859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9" name="Oval 26">
              <a:extLst>
                <a:ext uri="{FF2B5EF4-FFF2-40B4-BE49-F238E27FC236}">
                  <a16:creationId xmlns:a16="http://schemas.microsoft.com/office/drawing/2014/main" id="{8CC35E97-013E-484A-8073-1F2FC47E00F2}"/>
                </a:ext>
              </a:extLst>
            </p:cNvPr>
            <p:cNvSpPr/>
            <p:nvPr/>
          </p:nvSpPr>
          <p:spPr bwMode="auto">
            <a:xfrm>
              <a:off x="1771303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0" name="Oval 27">
              <a:extLst>
                <a:ext uri="{FF2B5EF4-FFF2-40B4-BE49-F238E27FC236}">
                  <a16:creationId xmlns:a16="http://schemas.microsoft.com/office/drawing/2014/main" id="{C979F416-2E83-F94C-ABAD-0DD61187CF4C}"/>
                </a:ext>
              </a:extLst>
            </p:cNvPr>
            <p:cNvSpPr/>
            <p:nvPr/>
          </p:nvSpPr>
          <p:spPr bwMode="auto">
            <a:xfrm>
              <a:off x="3334834" y="3406135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265B1C72-6714-1C48-944D-BB2CF6CB4A83}"/>
                </a:ext>
              </a:extLst>
            </p:cNvPr>
            <p:cNvSpPr/>
            <p:nvPr/>
          </p:nvSpPr>
          <p:spPr bwMode="auto">
            <a:xfrm>
              <a:off x="2321290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2" name="Oval 29">
              <a:extLst>
                <a:ext uri="{FF2B5EF4-FFF2-40B4-BE49-F238E27FC236}">
                  <a16:creationId xmlns:a16="http://schemas.microsoft.com/office/drawing/2014/main" id="{631E5425-29C5-6F4A-BF67-969B1C3D0BAA}"/>
                </a:ext>
              </a:extLst>
            </p:cNvPr>
            <p:cNvSpPr/>
            <p:nvPr/>
          </p:nvSpPr>
          <p:spPr bwMode="auto">
            <a:xfrm>
              <a:off x="2871277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3" name="Straight Connector 8">
              <a:extLst>
                <a:ext uri="{FF2B5EF4-FFF2-40B4-BE49-F238E27FC236}">
                  <a16:creationId xmlns:a16="http://schemas.microsoft.com/office/drawing/2014/main" id="{3BE6D36A-7DBF-AD48-BEB9-4C6D116A98A5}"/>
                </a:ext>
              </a:extLst>
            </p:cNvPr>
            <p:cNvCxnSpPr>
              <a:stCxn id="6" idx="3"/>
              <a:endCxn id="8" idx="0"/>
            </p:cNvCxnSpPr>
            <p:nvPr/>
          </p:nvCxnSpPr>
          <p:spPr bwMode="auto">
            <a:xfrm flipH="1">
              <a:off x="1424173" y="2230204"/>
              <a:ext cx="668428" cy="1588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32">
              <a:extLst>
                <a:ext uri="{FF2B5EF4-FFF2-40B4-BE49-F238E27FC236}">
                  <a16:creationId xmlns:a16="http://schemas.microsoft.com/office/drawing/2014/main" id="{7B8BE9B0-6394-DD42-973E-6409B12A832A}"/>
                </a:ext>
              </a:extLst>
            </p:cNvPr>
            <p:cNvCxnSpPr>
              <a:stCxn id="6" idx="5"/>
              <a:endCxn id="7" idx="0"/>
            </p:cNvCxnSpPr>
            <p:nvPr/>
          </p:nvCxnSpPr>
          <p:spPr bwMode="auto">
            <a:xfrm>
              <a:off x="2442196" y="2230204"/>
              <a:ext cx="853006" cy="1588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35">
              <a:extLst>
                <a:ext uri="{FF2B5EF4-FFF2-40B4-BE49-F238E27FC236}">
                  <a16:creationId xmlns:a16="http://schemas.microsoft.com/office/drawing/2014/main" id="{6F165899-597F-884A-9E97-ACDAB66A2C8A}"/>
                </a:ext>
              </a:extLst>
            </p:cNvPr>
            <p:cNvCxnSpPr>
              <a:stCxn id="8" idx="3"/>
              <a:endCxn id="14" idx="0"/>
            </p:cNvCxnSpPr>
            <p:nvPr/>
          </p:nvCxnSpPr>
          <p:spPr bwMode="auto">
            <a:xfrm flipH="1">
              <a:off x="887249" y="2714213"/>
              <a:ext cx="362126" cy="19584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38">
              <a:extLst>
                <a:ext uri="{FF2B5EF4-FFF2-40B4-BE49-F238E27FC236}">
                  <a16:creationId xmlns:a16="http://schemas.microsoft.com/office/drawing/2014/main" id="{603B1038-503D-E946-8A40-430C93121488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 bwMode="auto">
            <a:xfrm flipH="1">
              <a:off x="294874" y="3235262"/>
              <a:ext cx="417577" cy="1712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41">
              <a:extLst>
                <a:ext uri="{FF2B5EF4-FFF2-40B4-BE49-F238E27FC236}">
                  <a16:creationId xmlns:a16="http://schemas.microsoft.com/office/drawing/2014/main" id="{34069198-FB08-E64C-89B2-94DD7055104B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 bwMode="auto">
            <a:xfrm flipH="1">
              <a:off x="862254" y="3291058"/>
              <a:ext cx="24996" cy="1154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45">
              <a:extLst>
                <a:ext uri="{FF2B5EF4-FFF2-40B4-BE49-F238E27FC236}">
                  <a16:creationId xmlns:a16="http://schemas.microsoft.com/office/drawing/2014/main" id="{826ABA6F-A0FB-044E-8F0F-784BADBE2807}"/>
                </a:ext>
              </a:extLst>
            </p:cNvPr>
            <p:cNvCxnSpPr>
              <a:stCxn id="15" idx="3"/>
              <a:endCxn id="18" idx="0"/>
            </p:cNvCxnSpPr>
            <p:nvPr/>
          </p:nvCxnSpPr>
          <p:spPr bwMode="auto">
            <a:xfrm flipH="1">
              <a:off x="1421521" y="3239658"/>
              <a:ext cx="305870" cy="1668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47">
              <a:extLst>
                <a:ext uri="{FF2B5EF4-FFF2-40B4-BE49-F238E27FC236}">
                  <a16:creationId xmlns:a16="http://schemas.microsoft.com/office/drawing/2014/main" id="{DB59F28E-4D28-B049-8A0E-EDBB01CEA6EE}"/>
                </a:ext>
              </a:extLst>
            </p:cNvPr>
            <p:cNvCxnSpPr>
              <a:stCxn id="15" idx="4"/>
              <a:endCxn id="19" idx="0"/>
            </p:cNvCxnSpPr>
            <p:nvPr/>
          </p:nvCxnSpPr>
          <p:spPr bwMode="auto">
            <a:xfrm>
              <a:off x="1902190" y="3295455"/>
              <a:ext cx="71776" cy="1106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50">
              <a:extLst>
                <a:ext uri="{FF2B5EF4-FFF2-40B4-BE49-F238E27FC236}">
                  <a16:creationId xmlns:a16="http://schemas.microsoft.com/office/drawing/2014/main" id="{39C867D1-B672-A040-8945-BA8821BE8CE4}"/>
                </a:ext>
              </a:extLst>
            </p:cNvPr>
            <p:cNvCxnSpPr>
              <a:stCxn id="8" idx="5"/>
              <a:endCxn id="15" idx="0"/>
            </p:cNvCxnSpPr>
            <p:nvPr/>
          </p:nvCxnSpPr>
          <p:spPr bwMode="auto">
            <a:xfrm>
              <a:off x="1598970" y="2714213"/>
              <a:ext cx="303219" cy="20024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53">
              <a:extLst>
                <a:ext uri="{FF2B5EF4-FFF2-40B4-BE49-F238E27FC236}">
                  <a16:creationId xmlns:a16="http://schemas.microsoft.com/office/drawing/2014/main" id="{BA8033D3-09CC-7B4D-A4DC-49EAAF53D843}"/>
                </a:ext>
              </a:extLst>
            </p:cNvPr>
            <p:cNvCxnSpPr>
              <a:stCxn id="7" idx="3"/>
              <a:endCxn id="9" idx="0"/>
            </p:cNvCxnSpPr>
            <p:nvPr/>
          </p:nvCxnSpPr>
          <p:spPr bwMode="auto">
            <a:xfrm flipH="1">
              <a:off x="2810850" y="2714213"/>
              <a:ext cx="309554" cy="20338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56">
              <a:extLst>
                <a:ext uri="{FF2B5EF4-FFF2-40B4-BE49-F238E27FC236}">
                  <a16:creationId xmlns:a16="http://schemas.microsoft.com/office/drawing/2014/main" id="{07A7674B-F2AF-3049-BBCC-D17F74DAF3D9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 bwMode="auto">
            <a:xfrm>
              <a:off x="3469999" y="2714213"/>
              <a:ext cx="319606" cy="197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59">
              <a:extLst>
                <a:ext uri="{FF2B5EF4-FFF2-40B4-BE49-F238E27FC236}">
                  <a16:creationId xmlns:a16="http://schemas.microsoft.com/office/drawing/2014/main" id="{68AEC7DB-69EC-0D4C-A404-2D415A114368}"/>
                </a:ext>
              </a:extLst>
            </p:cNvPr>
            <p:cNvCxnSpPr>
              <a:stCxn id="9" idx="3"/>
              <a:endCxn id="21" idx="0"/>
            </p:cNvCxnSpPr>
            <p:nvPr/>
          </p:nvCxnSpPr>
          <p:spPr bwMode="auto">
            <a:xfrm flipH="1">
              <a:off x="2523952" y="3242799"/>
              <a:ext cx="112100" cy="16333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62">
              <a:extLst>
                <a:ext uri="{FF2B5EF4-FFF2-40B4-BE49-F238E27FC236}">
                  <a16:creationId xmlns:a16="http://schemas.microsoft.com/office/drawing/2014/main" id="{32B74F19-A55E-ED49-9FCD-E529F8C9EEA9}"/>
                </a:ext>
              </a:extLst>
            </p:cNvPr>
            <p:cNvCxnSpPr>
              <a:stCxn id="9" idx="4"/>
              <a:endCxn id="22" idx="0"/>
            </p:cNvCxnSpPr>
            <p:nvPr/>
          </p:nvCxnSpPr>
          <p:spPr bwMode="auto">
            <a:xfrm>
              <a:off x="2810851" y="3298595"/>
              <a:ext cx="263089" cy="107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68">
              <a:extLst>
                <a:ext uri="{FF2B5EF4-FFF2-40B4-BE49-F238E27FC236}">
                  <a16:creationId xmlns:a16="http://schemas.microsoft.com/office/drawing/2014/main" id="{49148695-BAED-E04B-BA1C-CE608C5EF24A}"/>
                </a:ext>
              </a:extLst>
            </p:cNvPr>
            <p:cNvCxnSpPr>
              <a:stCxn id="10" idx="4"/>
              <a:endCxn id="20" idx="0"/>
            </p:cNvCxnSpPr>
            <p:nvPr/>
          </p:nvCxnSpPr>
          <p:spPr bwMode="auto">
            <a:xfrm flipH="1">
              <a:off x="3582036" y="3292522"/>
              <a:ext cx="207568" cy="1136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72">
              <a:extLst>
                <a:ext uri="{FF2B5EF4-FFF2-40B4-BE49-F238E27FC236}">
                  <a16:creationId xmlns:a16="http://schemas.microsoft.com/office/drawing/2014/main" id="{F78DC852-1E82-3043-A0D3-1385DB035479}"/>
                </a:ext>
              </a:extLst>
            </p:cNvPr>
            <p:cNvCxnSpPr>
              <a:stCxn id="10" idx="5"/>
              <a:endCxn id="11" idx="0"/>
            </p:cNvCxnSpPr>
            <p:nvPr/>
          </p:nvCxnSpPr>
          <p:spPr bwMode="auto">
            <a:xfrm>
              <a:off x="3964402" y="3236725"/>
              <a:ext cx="252537" cy="1698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75">
              <a:extLst>
                <a:ext uri="{FF2B5EF4-FFF2-40B4-BE49-F238E27FC236}">
                  <a16:creationId xmlns:a16="http://schemas.microsoft.com/office/drawing/2014/main" id="{01470AB5-E48E-B644-A2E6-A7818E2590FD}"/>
                </a:ext>
              </a:extLst>
            </p:cNvPr>
            <p:cNvCxnSpPr>
              <a:stCxn id="20" idx="3"/>
              <a:endCxn id="13" idx="0"/>
            </p:cNvCxnSpPr>
            <p:nvPr/>
          </p:nvCxnSpPr>
          <p:spPr bwMode="auto">
            <a:xfrm flipH="1">
              <a:off x="3320399" y="3731339"/>
              <a:ext cx="86840" cy="24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78">
              <a:extLst>
                <a:ext uri="{FF2B5EF4-FFF2-40B4-BE49-F238E27FC236}">
                  <a16:creationId xmlns:a16="http://schemas.microsoft.com/office/drawing/2014/main" id="{F9A54334-3CAD-8F40-9ADF-AE5C8B1BA7BB}"/>
                </a:ext>
              </a:extLst>
            </p:cNvPr>
            <p:cNvCxnSpPr>
              <a:stCxn id="20" idx="4"/>
              <a:endCxn id="12" idx="0"/>
            </p:cNvCxnSpPr>
            <p:nvPr/>
          </p:nvCxnSpPr>
          <p:spPr bwMode="auto">
            <a:xfrm>
              <a:off x="3582036" y="3787135"/>
              <a:ext cx="321154" cy="187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227">
            <a:extLst>
              <a:ext uri="{FF2B5EF4-FFF2-40B4-BE49-F238E27FC236}">
                <a16:creationId xmlns:a16="http://schemas.microsoft.com/office/drawing/2014/main" id="{C243FB52-72E3-7144-BB96-A46773E81D99}"/>
              </a:ext>
            </a:extLst>
          </p:cNvPr>
          <p:cNvGrpSpPr/>
          <p:nvPr/>
        </p:nvGrpSpPr>
        <p:grpSpPr>
          <a:xfrm>
            <a:off x="5480668" y="2915359"/>
            <a:ext cx="2579514" cy="1517534"/>
            <a:chOff x="92212" y="1905000"/>
            <a:chExt cx="4327388" cy="2382254"/>
          </a:xfrm>
        </p:grpSpPr>
        <p:sp>
          <p:nvSpPr>
            <p:cNvPr id="40" name="Oval 228">
              <a:extLst>
                <a:ext uri="{FF2B5EF4-FFF2-40B4-BE49-F238E27FC236}">
                  <a16:creationId xmlns:a16="http://schemas.microsoft.com/office/drawing/2014/main" id="{9422175F-6945-0D4C-8878-A7DB1F837E43}"/>
                </a:ext>
              </a:extLst>
            </p:cNvPr>
            <p:cNvSpPr/>
            <p:nvPr/>
          </p:nvSpPr>
          <p:spPr bwMode="auto">
            <a:xfrm>
              <a:off x="2020197" y="1905000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41" name="Oval 229">
              <a:extLst>
                <a:ext uri="{FF2B5EF4-FFF2-40B4-BE49-F238E27FC236}">
                  <a16:creationId xmlns:a16="http://schemas.microsoft.com/office/drawing/2014/main" id="{907DEFFA-4D0B-364B-9C63-7C322F7B4AE9}"/>
                </a:ext>
              </a:extLst>
            </p:cNvPr>
            <p:cNvSpPr/>
            <p:nvPr/>
          </p:nvSpPr>
          <p:spPr bwMode="auto">
            <a:xfrm>
              <a:off x="3048000" y="2389009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42" name="Oval 230">
              <a:extLst>
                <a:ext uri="{FF2B5EF4-FFF2-40B4-BE49-F238E27FC236}">
                  <a16:creationId xmlns:a16="http://schemas.microsoft.com/office/drawing/2014/main" id="{E5950A69-27FA-4C4C-8810-1C697A1CD73F}"/>
                </a:ext>
              </a:extLst>
            </p:cNvPr>
            <p:cNvSpPr/>
            <p:nvPr/>
          </p:nvSpPr>
          <p:spPr bwMode="auto">
            <a:xfrm>
              <a:off x="1176971" y="2389009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43" name="Oval 231">
              <a:extLst>
                <a:ext uri="{FF2B5EF4-FFF2-40B4-BE49-F238E27FC236}">
                  <a16:creationId xmlns:a16="http://schemas.microsoft.com/office/drawing/2014/main" id="{78DDFFF0-0E35-AC43-8E98-5EC67E9052AE}"/>
                </a:ext>
              </a:extLst>
            </p:cNvPr>
            <p:cNvSpPr/>
            <p:nvPr/>
          </p:nvSpPr>
          <p:spPr bwMode="auto">
            <a:xfrm>
              <a:off x="2563648" y="2917595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44" name="Oval 232">
              <a:extLst>
                <a:ext uri="{FF2B5EF4-FFF2-40B4-BE49-F238E27FC236}">
                  <a16:creationId xmlns:a16="http://schemas.microsoft.com/office/drawing/2014/main" id="{C42F9F0C-2549-2A4C-91DD-CD3B7CF4B922}"/>
                </a:ext>
              </a:extLst>
            </p:cNvPr>
            <p:cNvSpPr/>
            <p:nvPr/>
          </p:nvSpPr>
          <p:spPr bwMode="auto">
            <a:xfrm>
              <a:off x="3542403" y="2911521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45" name="Oval 233">
              <a:extLst>
                <a:ext uri="{FF2B5EF4-FFF2-40B4-BE49-F238E27FC236}">
                  <a16:creationId xmlns:a16="http://schemas.microsoft.com/office/drawing/2014/main" id="{97FEF2ED-377B-304F-8207-5FDAEC0B4704}"/>
                </a:ext>
              </a:extLst>
            </p:cNvPr>
            <p:cNvSpPr/>
            <p:nvPr/>
          </p:nvSpPr>
          <p:spPr bwMode="auto">
            <a:xfrm>
              <a:off x="4014277" y="3406529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46" name="Oval 234">
              <a:extLst>
                <a:ext uri="{FF2B5EF4-FFF2-40B4-BE49-F238E27FC236}">
                  <a16:creationId xmlns:a16="http://schemas.microsoft.com/office/drawing/2014/main" id="{8A682AD4-2617-1D4F-94EE-E4F0D4C55760}"/>
                </a:ext>
              </a:extLst>
            </p:cNvPr>
            <p:cNvSpPr/>
            <p:nvPr/>
          </p:nvSpPr>
          <p:spPr bwMode="auto">
            <a:xfrm>
              <a:off x="3700528" y="3974901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47" name="Oval 235">
              <a:extLst>
                <a:ext uri="{FF2B5EF4-FFF2-40B4-BE49-F238E27FC236}">
                  <a16:creationId xmlns:a16="http://schemas.microsoft.com/office/drawing/2014/main" id="{23B82462-F694-E448-B618-F3F957C6F5E4}"/>
                </a:ext>
              </a:extLst>
            </p:cNvPr>
            <p:cNvSpPr/>
            <p:nvPr/>
          </p:nvSpPr>
          <p:spPr bwMode="auto">
            <a:xfrm>
              <a:off x="3117736" y="3974901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48" name="Oval 236">
              <a:extLst>
                <a:ext uri="{FF2B5EF4-FFF2-40B4-BE49-F238E27FC236}">
                  <a16:creationId xmlns:a16="http://schemas.microsoft.com/office/drawing/2014/main" id="{3F918B07-634B-894F-9A7B-ED5F3C98FD82}"/>
                </a:ext>
              </a:extLst>
            </p:cNvPr>
            <p:cNvSpPr/>
            <p:nvPr/>
          </p:nvSpPr>
          <p:spPr bwMode="auto">
            <a:xfrm>
              <a:off x="640047" y="2910058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49" name="Oval 237">
              <a:extLst>
                <a:ext uri="{FF2B5EF4-FFF2-40B4-BE49-F238E27FC236}">
                  <a16:creationId xmlns:a16="http://schemas.microsoft.com/office/drawing/2014/main" id="{89BC7A1F-F8C3-9E4A-B680-F3A830A70C3E}"/>
                </a:ext>
              </a:extLst>
            </p:cNvPr>
            <p:cNvSpPr/>
            <p:nvPr/>
          </p:nvSpPr>
          <p:spPr bwMode="auto">
            <a:xfrm>
              <a:off x="1654987" y="2914454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50" name="Oval 238">
              <a:extLst>
                <a:ext uri="{FF2B5EF4-FFF2-40B4-BE49-F238E27FC236}">
                  <a16:creationId xmlns:a16="http://schemas.microsoft.com/office/drawing/2014/main" id="{2C98AF76-41B5-F348-B494-6BEAE8043152}"/>
                </a:ext>
              </a:extLst>
            </p:cNvPr>
            <p:cNvSpPr/>
            <p:nvPr/>
          </p:nvSpPr>
          <p:spPr bwMode="auto">
            <a:xfrm>
              <a:off x="92212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51" name="Oval 239">
              <a:extLst>
                <a:ext uri="{FF2B5EF4-FFF2-40B4-BE49-F238E27FC236}">
                  <a16:creationId xmlns:a16="http://schemas.microsoft.com/office/drawing/2014/main" id="{1C2CF0C2-B21C-B942-972F-270FD56C1A8C}"/>
                </a:ext>
              </a:extLst>
            </p:cNvPr>
            <p:cNvSpPr/>
            <p:nvPr/>
          </p:nvSpPr>
          <p:spPr bwMode="auto">
            <a:xfrm>
              <a:off x="659591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52" name="Oval 240">
              <a:extLst>
                <a:ext uri="{FF2B5EF4-FFF2-40B4-BE49-F238E27FC236}">
                  <a16:creationId xmlns:a16="http://schemas.microsoft.com/office/drawing/2014/main" id="{78A3C3EF-1C14-E74C-811E-8CBBD38D78DD}"/>
                </a:ext>
              </a:extLst>
            </p:cNvPr>
            <p:cNvSpPr/>
            <p:nvPr/>
          </p:nvSpPr>
          <p:spPr bwMode="auto">
            <a:xfrm>
              <a:off x="1218859" y="3406528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53" name="Oval 241">
              <a:extLst>
                <a:ext uri="{FF2B5EF4-FFF2-40B4-BE49-F238E27FC236}">
                  <a16:creationId xmlns:a16="http://schemas.microsoft.com/office/drawing/2014/main" id="{B9B4CA90-8AFB-7C44-9883-92EA8B9ADA6C}"/>
                </a:ext>
              </a:extLst>
            </p:cNvPr>
            <p:cNvSpPr/>
            <p:nvPr/>
          </p:nvSpPr>
          <p:spPr bwMode="auto">
            <a:xfrm>
              <a:off x="1771303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54" name="Oval 242">
              <a:extLst>
                <a:ext uri="{FF2B5EF4-FFF2-40B4-BE49-F238E27FC236}">
                  <a16:creationId xmlns:a16="http://schemas.microsoft.com/office/drawing/2014/main" id="{1F054BC3-DD71-C840-A681-76A30DFE01D8}"/>
                </a:ext>
              </a:extLst>
            </p:cNvPr>
            <p:cNvSpPr/>
            <p:nvPr/>
          </p:nvSpPr>
          <p:spPr bwMode="auto">
            <a:xfrm>
              <a:off x="3334834" y="3406135"/>
              <a:ext cx="494403" cy="3810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55" name="Oval 243">
              <a:extLst>
                <a:ext uri="{FF2B5EF4-FFF2-40B4-BE49-F238E27FC236}">
                  <a16:creationId xmlns:a16="http://schemas.microsoft.com/office/drawing/2014/main" id="{C21218B4-C8F0-2D44-A541-AA1EBBC0BBC7}"/>
                </a:ext>
              </a:extLst>
            </p:cNvPr>
            <p:cNvSpPr/>
            <p:nvPr/>
          </p:nvSpPr>
          <p:spPr bwMode="auto">
            <a:xfrm>
              <a:off x="2321290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56" name="Oval 244">
              <a:extLst>
                <a:ext uri="{FF2B5EF4-FFF2-40B4-BE49-F238E27FC236}">
                  <a16:creationId xmlns:a16="http://schemas.microsoft.com/office/drawing/2014/main" id="{F2B4FCFE-3F1F-7C4D-A2A5-6F2B977D5CFC}"/>
                </a:ext>
              </a:extLst>
            </p:cNvPr>
            <p:cNvSpPr/>
            <p:nvPr/>
          </p:nvSpPr>
          <p:spPr bwMode="auto">
            <a:xfrm>
              <a:off x="2871277" y="3406135"/>
              <a:ext cx="405323" cy="312353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57" name="Straight Connector 245">
              <a:extLst>
                <a:ext uri="{FF2B5EF4-FFF2-40B4-BE49-F238E27FC236}">
                  <a16:creationId xmlns:a16="http://schemas.microsoft.com/office/drawing/2014/main" id="{4DCA83F3-BC7D-9340-9D88-E77EABB2E861}"/>
                </a:ext>
              </a:extLst>
            </p:cNvPr>
            <p:cNvCxnSpPr>
              <a:stCxn id="40" idx="3"/>
              <a:endCxn id="42" idx="0"/>
            </p:cNvCxnSpPr>
            <p:nvPr/>
          </p:nvCxnSpPr>
          <p:spPr bwMode="auto">
            <a:xfrm flipH="1">
              <a:off x="1424173" y="2230204"/>
              <a:ext cx="668428" cy="1588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246">
              <a:extLst>
                <a:ext uri="{FF2B5EF4-FFF2-40B4-BE49-F238E27FC236}">
                  <a16:creationId xmlns:a16="http://schemas.microsoft.com/office/drawing/2014/main" id="{AA0BE972-8DC7-BE4C-BF80-D61ECC3AD15A}"/>
                </a:ext>
              </a:extLst>
            </p:cNvPr>
            <p:cNvCxnSpPr>
              <a:stCxn id="40" idx="5"/>
              <a:endCxn id="41" idx="0"/>
            </p:cNvCxnSpPr>
            <p:nvPr/>
          </p:nvCxnSpPr>
          <p:spPr bwMode="auto">
            <a:xfrm>
              <a:off x="2442196" y="2230204"/>
              <a:ext cx="853006" cy="1588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247">
              <a:extLst>
                <a:ext uri="{FF2B5EF4-FFF2-40B4-BE49-F238E27FC236}">
                  <a16:creationId xmlns:a16="http://schemas.microsoft.com/office/drawing/2014/main" id="{12E80E8B-FF56-2140-9404-18233A2CF109}"/>
                </a:ext>
              </a:extLst>
            </p:cNvPr>
            <p:cNvCxnSpPr>
              <a:stCxn id="42" idx="3"/>
              <a:endCxn id="48" idx="0"/>
            </p:cNvCxnSpPr>
            <p:nvPr/>
          </p:nvCxnSpPr>
          <p:spPr bwMode="auto">
            <a:xfrm flipH="1">
              <a:off x="887249" y="2714213"/>
              <a:ext cx="362126" cy="19584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248">
              <a:extLst>
                <a:ext uri="{FF2B5EF4-FFF2-40B4-BE49-F238E27FC236}">
                  <a16:creationId xmlns:a16="http://schemas.microsoft.com/office/drawing/2014/main" id="{5E8B7098-0FC4-CA40-A578-3EEBDEE5305E}"/>
                </a:ext>
              </a:extLst>
            </p:cNvPr>
            <p:cNvCxnSpPr>
              <a:stCxn id="48" idx="3"/>
              <a:endCxn id="50" idx="0"/>
            </p:cNvCxnSpPr>
            <p:nvPr/>
          </p:nvCxnSpPr>
          <p:spPr bwMode="auto">
            <a:xfrm flipH="1">
              <a:off x="294874" y="3235262"/>
              <a:ext cx="417577" cy="1712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249">
              <a:extLst>
                <a:ext uri="{FF2B5EF4-FFF2-40B4-BE49-F238E27FC236}">
                  <a16:creationId xmlns:a16="http://schemas.microsoft.com/office/drawing/2014/main" id="{93054996-3EAC-B64D-81DF-5141C1CD0B45}"/>
                </a:ext>
              </a:extLst>
            </p:cNvPr>
            <p:cNvCxnSpPr>
              <a:stCxn id="48" idx="4"/>
              <a:endCxn id="51" idx="0"/>
            </p:cNvCxnSpPr>
            <p:nvPr/>
          </p:nvCxnSpPr>
          <p:spPr bwMode="auto">
            <a:xfrm flipH="1">
              <a:off x="862254" y="3291058"/>
              <a:ext cx="24996" cy="1154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250">
              <a:extLst>
                <a:ext uri="{FF2B5EF4-FFF2-40B4-BE49-F238E27FC236}">
                  <a16:creationId xmlns:a16="http://schemas.microsoft.com/office/drawing/2014/main" id="{ED475EA9-9532-7647-9CE8-67EEBE7418A7}"/>
                </a:ext>
              </a:extLst>
            </p:cNvPr>
            <p:cNvCxnSpPr>
              <a:stCxn id="49" idx="3"/>
              <a:endCxn id="52" idx="0"/>
            </p:cNvCxnSpPr>
            <p:nvPr/>
          </p:nvCxnSpPr>
          <p:spPr bwMode="auto">
            <a:xfrm flipH="1">
              <a:off x="1421521" y="3239658"/>
              <a:ext cx="305870" cy="16687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251">
              <a:extLst>
                <a:ext uri="{FF2B5EF4-FFF2-40B4-BE49-F238E27FC236}">
                  <a16:creationId xmlns:a16="http://schemas.microsoft.com/office/drawing/2014/main" id="{A3B11886-0180-D54A-8F31-5F8013D92674}"/>
                </a:ext>
              </a:extLst>
            </p:cNvPr>
            <p:cNvCxnSpPr>
              <a:stCxn id="49" idx="4"/>
              <a:endCxn id="53" idx="0"/>
            </p:cNvCxnSpPr>
            <p:nvPr/>
          </p:nvCxnSpPr>
          <p:spPr bwMode="auto">
            <a:xfrm>
              <a:off x="1902190" y="3295455"/>
              <a:ext cx="71776" cy="1106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252">
              <a:extLst>
                <a:ext uri="{FF2B5EF4-FFF2-40B4-BE49-F238E27FC236}">
                  <a16:creationId xmlns:a16="http://schemas.microsoft.com/office/drawing/2014/main" id="{0684E530-091E-F149-9F6E-DEC3339B6A4A}"/>
                </a:ext>
              </a:extLst>
            </p:cNvPr>
            <p:cNvCxnSpPr>
              <a:stCxn id="42" idx="5"/>
              <a:endCxn id="49" idx="0"/>
            </p:cNvCxnSpPr>
            <p:nvPr/>
          </p:nvCxnSpPr>
          <p:spPr bwMode="auto">
            <a:xfrm>
              <a:off x="1598970" y="2714213"/>
              <a:ext cx="303219" cy="20024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253">
              <a:extLst>
                <a:ext uri="{FF2B5EF4-FFF2-40B4-BE49-F238E27FC236}">
                  <a16:creationId xmlns:a16="http://schemas.microsoft.com/office/drawing/2014/main" id="{A7927E78-17C8-3148-A64E-AD80BF4A4C1F}"/>
                </a:ext>
              </a:extLst>
            </p:cNvPr>
            <p:cNvCxnSpPr>
              <a:stCxn id="41" idx="3"/>
              <a:endCxn id="43" idx="0"/>
            </p:cNvCxnSpPr>
            <p:nvPr/>
          </p:nvCxnSpPr>
          <p:spPr bwMode="auto">
            <a:xfrm flipH="1">
              <a:off x="2810850" y="2714213"/>
              <a:ext cx="309554" cy="20338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254">
              <a:extLst>
                <a:ext uri="{FF2B5EF4-FFF2-40B4-BE49-F238E27FC236}">
                  <a16:creationId xmlns:a16="http://schemas.microsoft.com/office/drawing/2014/main" id="{6872AA06-7536-D44D-90CA-7DA73450ED03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 bwMode="auto">
            <a:xfrm>
              <a:off x="3469999" y="2714213"/>
              <a:ext cx="319606" cy="197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255">
              <a:extLst>
                <a:ext uri="{FF2B5EF4-FFF2-40B4-BE49-F238E27FC236}">
                  <a16:creationId xmlns:a16="http://schemas.microsoft.com/office/drawing/2014/main" id="{71EAB3C6-893D-FC49-A6BD-B93840AA9330}"/>
                </a:ext>
              </a:extLst>
            </p:cNvPr>
            <p:cNvCxnSpPr>
              <a:stCxn id="43" idx="3"/>
              <a:endCxn id="55" idx="0"/>
            </p:cNvCxnSpPr>
            <p:nvPr/>
          </p:nvCxnSpPr>
          <p:spPr bwMode="auto">
            <a:xfrm flipH="1">
              <a:off x="2523952" y="3242799"/>
              <a:ext cx="112100" cy="16333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256">
              <a:extLst>
                <a:ext uri="{FF2B5EF4-FFF2-40B4-BE49-F238E27FC236}">
                  <a16:creationId xmlns:a16="http://schemas.microsoft.com/office/drawing/2014/main" id="{7D70146C-4696-444E-8DCD-0208DBAA868C}"/>
                </a:ext>
              </a:extLst>
            </p:cNvPr>
            <p:cNvCxnSpPr>
              <a:stCxn id="43" idx="4"/>
              <a:endCxn id="56" idx="0"/>
            </p:cNvCxnSpPr>
            <p:nvPr/>
          </p:nvCxnSpPr>
          <p:spPr bwMode="auto">
            <a:xfrm>
              <a:off x="2810851" y="3298595"/>
              <a:ext cx="263089" cy="107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257">
              <a:extLst>
                <a:ext uri="{FF2B5EF4-FFF2-40B4-BE49-F238E27FC236}">
                  <a16:creationId xmlns:a16="http://schemas.microsoft.com/office/drawing/2014/main" id="{37543E1A-0225-F94F-A5DF-F03378395C33}"/>
                </a:ext>
              </a:extLst>
            </p:cNvPr>
            <p:cNvCxnSpPr>
              <a:stCxn id="44" idx="4"/>
              <a:endCxn id="54" idx="0"/>
            </p:cNvCxnSpPr>
            <p:nvPr/>
          </p:nvCxnSpPr>
          <p:spPr bwMode="auto">
            <a:xfrm flipH="1">
              <a:off x="3582036" y="3292522"/>
              <a:ext cx="207568" cy="1136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258">
              <a:extLst>
                <a:ext uri="{FF2B5EF4-FFF2-40B4-BE49-F238E27FC236}">
                  <a16:creationId xmlns:a16="http://schemas.microsoft.com/office/drawing/2014/main" id="{7AF41ECC-5127-8C40-9E55-6C0DCF0B119C}"/>
                </a:ext>
              </a:extLst>
            </p:cNvPr>
            <p:cNvCxnSpPr>
              <a:stCxn id="44" idx="5"/>
              <a:endCxn id="45" idx="0"/>
            </p:cNvCxnSpPr>
            <p:nvPr/>
          </p:nvCxnSpPr>
          <p:spPr bwMode="auto">
            <a:xfrm>
              <a:off x="3964402" y="3236725"/>
              <a:ext cx="252537" cy="1698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259">
              <a:extLst>
                <a:ext uri="{FF2B5EF4-FFF2-40B4-BE49-F238E27FC236}">
                  <a16:creationId xmlns:a16="http://schemas.microsoft.com/office/drawing/2014/main" id="{57301A8E-F242-5B4C-A25E-8152DC9EC9EC}"/>
                </a:ext>
              </a:extLst>
            </p:cNvPr>
            <p:cNvCxnSpPr>
              <a:stCxn id="54" idx="3"/>
              <a:endCxn id="47" idx="0"/>
            </p:cNvCxnSpPr>
            <p:nvPr/>
          </p:nvCxnSpPr>
          <p:spPr bwMode="auto">
            <a:xfrm flipH="1">
              <a:off x="3320399" y="3731339"/>
              <a:ext cx="86840" cy="24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260">
              <a:extLst>
                <a:ext uri="{FF2B5EF4-FFF2-40B4-BE49-F238E27FC236}">
                  <a16:creationId xmlns:a16="http://schemas.microsoft.com/office/drawing/2014/main" id="{697D54C0-3764-9041-9C76-63538941458D}"/>
                </a:ext>
              </a:extLst>
            </p:cNvPr>
            <p:cNvCxnSpPr>
              <a:stCxn id="54" idx="4"/>
              <a:endCxn id="46" idx="0"/>
            </p:cNvCxnSpPr>
            <p:nvPr/>
          </p:nvCxnSpPr>
          <p:spPr bwMode="auto">
            <a:xfrm>
              <a:off x="3582036" y="3787135"/>
              <a:ext cx="321154" cy="187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3" name="Group 13336">
            <a:extLst>
              <a:ext uri="{FF2B5EF4-FFF2-40B4-BE49-F238E27FC236}">
                <a16:creationId xmlns:a16="http://schemas.microsoft.com/office/drawing/2014/main" id="{350F57CE-B9C7-DB40-A662-D57243C929FD}"/>
              </a:ext>
            </a:extLst>
          </p:cNvPr>
          <p:cNvGrpSpPr/>
          <p:nvPr/>
        </p:nvGrpSpPr>
        <p:grpSpPr>
          <a:xfrm>
            <a:off x="5292092" y="4794956"/>
            <a:ext cx="2862150" cy="1337777"/>
            <a:chOff x="164872" y="4385952"/>
            <a:chExt cx="4106852" cy="1777968"/>
          </a:xfrm>
        </p:grpSpPr>
        <p:sp>
          <p:nvSpPr>
            <p:cNvPr id="74" name="Oval 262">
              <a:extLst>
                <a:ext uri="{FF2B5EF4-FFF2-40B4-BE49-F238E27FC236}">
                  <a16:creationId xmlns:a16="http://schemas.microsoft.com/office/drawing/2014/main" id="{0E250C92-B1BB-374D-BF8B-73A70179FF23}"/>
                </a:ext>
              </a:extLst>
            </p:cNvPr>
            <p:cNvSpPr/>
            <p:nvPr/>
          </p:nvSpPr>
          <p:spPr bwMode="auto">
            <a:xfrm>
              <a:off x="1994601" y="4385952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75" name="Oval 263">
              <a:extLst>
                <a:ext uri="{FF2B5EF4-FFF2-40B4-BE49-F238E27FC236}">
                  <a16:creationId xmlns:a16="http://schemas.microsoft.com/office/drawing/2014/main" id="{924F1C16-A957-4448-AF8D-E6558ECB7954}"/>
                </a:ext>
              </a:extLst>
            </p:cNvPr>
            <p:cNvSpPr/>
            <p:nvPr/>
          </p:nvSpPr>
          <p:spPr bwMode="auto">
            <a:xfrm>
              <a:off x="2970025" y="4857815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76" name="Oval 264">
              <a:extLst>
                <a:ext uri="{FF2B5EF4-FFF2-40B4-BE49-F238E27FC236}">
                  <a16:creationId xmlns:a16="http://schemas.microsoft.com/office/drawing/2014/main" id="{BD81A891-6715-014F-9A3F-5E3B7C1435A0}"/>
                </a:ext>
              </a:extLst>
            </p:cNvPr>
            <p:cNvSpPr/>
            <p:nvPr/>
          </p:nvSpPr>
          <p:spPr bwMode="auto">
            <a:xfrm>
              <a:off x="1194349" y="4857815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77" name="Oval 265">
              <a:extLst>
                <a:ext uri="{FF2B5EF4-FFF2-40B4-BE49-F238E27FC236}">
                  <a16:creationId xmlns:a16="http://schemas.microsoft.com/office/drawing/2014/main" id="{B72343A7-A224-EF42-8101-AD77C8D00238}"/>
                </a:ext>
              </a:extLst>
            </p:cNvPr>
            <p:cNvSpPr/>
            <p:nvPr/>
          </p:nvSpPr>
          <p:spPr bwMode="auto">
            <a:xfrm>
              <a:off x="2510357" y="5373135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78" name="Oval 266">
              <a:extLst>
                <a:ext uri="{FF2B5EF4-FFF2-40B4-BE49-F238E27FC236}">
                  <a16:creationId xmlns:a16="http://schemas.microsoft.com/office/drawing/2014/main" id="{E9915326-BC03-C047-9F62-9FA827B9FA7E}"/>
                </a:ext>
              </a:extLst>
            </p:cNvPr>
            <p:cNvSpPr/>
            <p:nvPr/>
          </p:nvSpPr>
          <p:spPr bwMode="auto">
            <a:xfrm>
              <a:off x="3439231" y="5367214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79" name="Oval 267">
              <a:extLst>
                <a:ext uri="{FF2B5EF4-FFF2-40B4-BE49-F238E27FC236}">
                  <a16:creationId xmlns:a16="http://schemas.microsoft.com/office/drawing/2014/main" id="{B5268DCA-0566-8546-850F-B155DBB32D0F}"/>
                </a:ext>
              </a:extLst>
            </p:cNvPr>
            <p:cNvSpPr/>
            <p:nvPr/>
          </p:nvSpPr>
          <p:spPr bwMode="auto">
            <a:xfrm>
              <a:off x="3887057" y="5849799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80" name="Oval 269">
              <a:extLst>
                <a:ext uri="{FF2B5EF4-FFF2-40B4-BE49-F238E27FC236}">
                  <a16:creationId xmlns:a16="http://schemas.microsoft.com/office/drawing/2014/main" id="{CB1B457D-0933-8F4C-B2EB-6D20919BD478}"/>
                </a:ext>
              </a:extLst>
            </p:cNvPr>
            <p:cNvSpPr/>
            <p:nvPr/>
          </p:nvSpPr>
          <p:spPr bwMode="auto">
            <a:xfrm>
              <a:off x="3259617" y="5859406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81" name="Oval 270">
              <a:extLst>
                <a:ext uri="{FF2B5EF4-FFF2-40B4-BE49-F238E27FC236}">
                  <a16:creationId xmlns:a16="http://schemas.microsoft.com/office/drawing/2014/main" id="{7E37B4AC-403F-5842-ACC6-9E509F37E52C}"/>
                </a:ext>
              </a:extLst>
            </p:cNvPr>
            <p:cNvSpPr/>
            <p:nvPr/>
          </p:nvSpPr>
          <p:spPr bwMode="auto">
            <a:xfrm>
              <a:off x="684788" y="5365788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82" name="Oval 271">
              <a:extLst>
                <a:ext uri="{FF2B5EF4-FFF2-40B4-BE49-F238E27FC236}">
                  <a16:creationId xmlns:a16="http://schemas.microsoft.com/office/drawing/2014/main" id="{091E46EB-3D0F-8A4C-A7CD-E09ECA0C0C3B}"/>
                </a:ext>
              </a:extLst>
            </p:cNvPr>
            <p:cNvSpPr/>
            <p:nvPr/>
          </p:nvSpPr>
          <p:spPr bwMode="auto">
            <a:xfrm>
              <a:off x="1648004" y="5370073"/>
              <a:ext cx="469207" cy="371439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83" name="Oval 272">
              <a:extLst>
                <a:ext uri="{FF2B5EF4-FFF2-40B4-BE49-F238E27FC236}">
                  <a16:creationId xmlns:a16="http://schemas.microsoft.com/office/drawing/2014/main" id="{1B9A6DAA-F214-7041-B1B0-C5E94E44454D}"/>
                </a:ext>
              </a:extLst>
            </p:cNvPr>
            <p:cNvSpPr/>
            <p:nvPr/>
          </p:nvSpPr>
          <p:spPr bwMode="auto">
            <a:xfrm>
              <a:off x="164872" y="5849798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84" name="Oval 273">
              <a:extLst>
                <a:ext uri="{FF2B5EF4-FFF2-40B4-BE49-F238E27FC236}">
                  <a16:creationId xmlns:a16="http://schemas.microsoft.com/office/drawing/2014/main" id="{15E01AFB-2F8A-1F4F-A2D9-3AB01300D240}"/>
                </a:ext>
              </a:extLst>
            </p:cNvPr>
            <p:cNvSpPr/>
            <p:nvPr/>
          </p:nvSpPr>
          <p:spPr bwMode="auto">
            <a:xfrm>
              <a:off x="703336" y="5849798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85" name="Oval 274">
              <a:extLst>
                <a:ext uri="{FF2B5EF4-FFF2-40B4-BE49-F238E27FC236}">
                  <a16:creationId xmlns:a16="http://schemas.microsoft.com/office/drawing/2014/main" id="{5C57C278-2BDB-864F-BBCC-EBA104FFD1DE}"/>
                </a:ext>
              </a:extLst>
            </p:cNvPr>
            <p:cNvSpPr/>
            <p:nvPr/>
          </p:nvSpPr>
          <p:spPr bwMode="auto">
            <a:xfrm>
              <a:off x="1234102" y="5849798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86" name="Oval 275">
              <a:extLst>
                <a:ext uri="{FF2B5EF4-FFF2-40B4-BE49-F238E27FC236}">
                  <a16:creationId xmlns:a16="http://schemas.microsoft.com/office/drawing/2014/main" id="{A14A705F-DCAF-E449-8512-A7A606A42CE6}"/>
                </a:ext>
              </a:extLst>
            </p:cNvPr>
            <p:cNvSpPr/>
            <p:nvPr/>
          </p:nvSpPr>
          <p:spPr bwMode="auto">
            <a:xfrm>
              <a:off x="1758392" y="5849415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87" name="Oval 277">
              <a:extLst>
                <a:ext uri="{FF2B5EF4-FFF2-40B4-BE49-F238E27FC236}">
                  <a16:creationId xmlns:a16="http://schemas.microsoft.com/office/drawing/2014/main" id="{BAACF3CE-EDDC-2B4B-BD28-B5DEFC680A5F}"/>
                </a:ext>
              </a:extLst>
            </p:cNvPr>
            <p:cNvSpPr/>
            <p:nvPr/>
          </p:nvSpPr>
          <p:spPr bwMode="auto">
            <a:xfrm>
              <a:off x="2280350" y="5849415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88" name="Oval 278">
              <a:extLst>
                <a:ext uri="{FF2B5EF4-FFF2-40B4-BE49-F238E27FC236}">
                  <a16:creationId xmlns:a16="http://schemas.microsoft.com/office/drawing/2014/main" id="{A1C2448E-1E5D-1947-80AA-F0AB38C1249E}"/>
                </a:ext>
              </a:extLst>
            </p:cNvPr>
            <p:cNvSpPr/>
            <p:nvPr/>
          </p:nvSpPr>
          <p:spPr bwMode="auto">
            <a:xfrm>
              <a:off x="2802308" y="5849415"/>
              <a:ext cx="384667" cy="304514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89" name="Straight Connector 279">
              <a:extLst>
                <a:ext uri="{FF2B5EF4-FFF2-40B4-BE49-F238E27FC236}">
                  <a16:creationId xmlns:a16="http://schemas.microsoft.com/office/drawing/2014/main" id="{AE2C8B75-53C6-B642-8E11-906B67605537}"/>
                </a:ext>
              </a:extLst>
            </p:cNvPr>
            <p:cNvCxnSpPr>
              <a:stCxn id="74" idx="3"/>
              <a:endCxn id="76" idx="0"/>
            </p:cNvCxnSpPr>
            <p:nvPr/>
          </p:nvCxnSpPr>
          <p:spPr bwMode="auto">
            <a:xfrm flipH="1">
              <a:off x="1428952" y="4702995"/>
              <a:ext cx="634363" cy="1548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280">
              <a:extLst>
                <a:ext uri="{FF2B5EF4-FFF2-40B4-BE49-F238E27FC236}">
                  <a16:creationId xmlns:a16="http://schemas.microsoft.com/office/drawing/2014/main" id="{7C0A3B46-1B3A-2548-BB82-5CDECACFBB2F}"/>
                </a:ext>
              </a:extLst>
            </p:cNvPr>
            <p:cNvCxnSpPr>
              <a:stCxn id="74" idx="5"/>
              <a:endCxn id="75" idx="0"/>
            </p:cNvCxnSpPr>
            <p:nvPr/>
          </p:nvCxnSpPr>
          <p:spPr bwMode="auto">
            <a:xfrm>
              <a:off x="2395094" y="4702995"/>
              <a:ext cx="809534" cy="1548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281">
              <a:extLst>
                <a:ext uri="{FF2B5EF4-FFF2-40B4-BE49-F238E27FC236}">
                  <a16:creationId xmlns:a16="http://schemas.microsoft.com/office/drawing/2014/main" id="{0D9F4881-CB9B-D34C-822C-E0FF651C1152}"/>
                </a:ext>
              </a:extLst>
            </p:cNvPr>
            <p:cNvCxnSpPr>
              <a:stCxn id="76" idx="3"/>
              <a:endCxn id="81" idx="0"/>
            </p:cNvCxnSpPr>
            <p:nvPr/>
          </p:nvCxnSpPr>
          <p:spPr bwMode="auto">
            <a:xfrm flipH="1">
              <a:off x="919392" y="5174857"/>
              <a:ext cx="343671" cy="1909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282">
              <a:extLst>
                <a:ext uri="{FF2B5EF4-FFF2-40B4-BE49-F238E27FC236}">
                  <a16:creationId xmlns:a16="http://schemas.microsoft.com/office/drawing/2014/main" id="{298724A4-7DF3-3A45-BD8D-B31E03B95BF1}"/>
                </a:ext>
              </a:extLst>
            </p:cNvPr>
            <p:cNvCxnSpPr>
              <a:stCxn id="81" idx="3"/>
              <a:endCxn id="83" idx="0"/>
            </p:cNvCxnSpPr>
            <p:nvPr/>
          </p:nvCxnSpPr>
          <p:spPr bwMode="auto">
            <a:xfrm flipH="1">
              <a:off x="357206" y="5682830"/>
              <a:ext cx="396296" cy="1669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283">
              <a:extLst>
                <a:ext uri="{FF2B5EF4-FFF2-40B4-BE49-F238E27FC236}">
                  <a16:creationId xmlns:a16="http://schemas.microsoft.com/office/drawing/2014/main" id="{D8B89264-72FF-BF49-853B-E5D8A194AD5F}"/>
                </a:ext>
              </a:extLst>
            </p:cNvPr>
            <p:cNvCxnSpPr>
              <a:stCxn id="81" idx="4"/>
              <a:endCxn id="84" idx="0"/>
            </p:cNvCxnSpPr>
            <p:nvPr/>
          </p:nvCxnSpPr>
          <p:spPr bwMode="auto">
            <a:xfrm flipH="1">
              <a:off x="895670" y="5737226"/>
              <a:ext cx="23722" cy="1125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284">
              <a:extLst>
                <a:ext uri="{FF2B5EF4-FFF2-40B4-BE49-F238E27FC236}">
                  <a16:creationId xmlns:a16="http://schemas.microsoft.com/office/drawing/2014/main" id="{2B23E90B-7FCC-EE47-8619-06EF5144CE76}"/>
                </a:ext>
              </a:extLst>
            </p:cNvPr>
            <p:cNvCxnSpPr>
              <a:stCxn id="82" idx="3"/>
              <a:endCxn id="85" idx="0"/>
            </p:cNvCxnSpPr>
            <p:nvPr/>
          </p:nvCxnSpPr>
          <p:spPr bwMode="auto">
            <a:xfrm flipH="1">
              <a:off x="1426436" y="5687116"/>
              <a:ext cx="290282" cy="16268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285">
              <a:extLst>
                <a:ext uri="{FF2B5EF4-FFF2-40B4-BE49-F238E27FC236}">
                  <a16:creationId xmlns:a16="http://schemas.microsoft.com/office/drawing/2014/main" id="{682BC9B4-3D23-7E4C-AF6E-62E8C5DD4912}"/>
                </a:ext>
              </a:extLst>
            </p:cNvPr>
            <p:cNvCxnSpPr>
              <a:stCxn id="82" idx="4"/>
              <a:endCxn id="86" idx="0"/>
            </p:cNvCxnSpPr>
            <p:nvPr/>
          </p:nvCxnSpPr>
          <p:spPr bwMode="auto">
            <a:xfrm>
              <a:off x="1882608" y="5741513"/>
              <a:ext cx="68118" cy="1079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Straight Connector 286">
              <a:extLst>
                <a:ext uri="{FF2B5EF4-FFF2-40B4-BE49-F238E27FC236}">
                  <a16:creationId xmlns:a16="http://schemas.microsoft.com/office/drawing/2014/main" id="{350890BF-3D5C-444F-B912-216D5C2840CC}"/>
                </a:ext>
              </a:extLst>
            </p:cNvPr>
            <p:cNvCxnSpPr>
              <a:stCxn id="76" idx="5"/>
              <a:endCxn id="82" idx="0"/>
            </p:cNvCxnSpPr>
            <p:nvPr/>
          </p:nvCxnSpPr>
          <p:spPr bwMode="auto">
            <a:xfrm>
              <a:off x="1594841" y="5174857"/>
              <a:ext cx="287766" cy="1952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287">
              <a:extLst>
                <a:ext uri="{FF2B5EF4-FFF2-40B4-BE49-F238E27FC236}">
                  <a16:creationId xmlns:a16="http://schemas.microsoft.com/office/drawing/2014/main" id="{68AB9292-FA08-8E47-9DA9-B5DEC8B9B6BA}"/>
                </a:ext>
              </a:extLst>
            </p:cNvPr>
            <p:cNvCxnSpPr>
              <a:stCxn id="75" idx="3"/>
              <a:endCxn id="77" idx="0"/>
            </p:cNvCxnSpPr>
            <p:nvPr/>
          </p:nvCxnSpPr>
          <p:spPr bwMode="auto">
            <a:xfrm flipH="1">
              <a:off x="2744960" y="5174857"/>
              <a:ext cx="293778" cy="19827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Connector 288">
              <a:extLst>
                <a:ext uri="{FF2B5EF4-FFF2-40B4-BE49-F238E27FC236}">
                  <a16:creationId xmlns:a16="http://schemas.microsoft.com/office/drawing/2014/main" id="{71034935-1B58-EC43-B640-27FC853B17CC}"/>
                </a:ext>
              </a:extLst>
            </p:cNvPr>
            <p:cNvCxnSpPr>
              <a:stCxn id="75" idx="5"/>
              <a:endCxn id="78" idx="0"/>
            </p:cNvCxnSpPr>
            <p:nvPr/>
          </p:nvCxnSpPr>
          <p:spPr bwMode="auto">
            <a:xfrm>
              <a:off x="3370517" y="5174857"/>
              <a:ext cx="303318" cy="19235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Connector 289">
              <a:extLst>
                <a:ext uri="{FF2B5EF4-FFF2-40B4-BE49-F238E27FC236}">
                  <a16:creationId xmlns:a16="http://schemas.microsoft.com/office/drawing/2014/main" id="{61BB8182-052E-654C-87DF-E884C615CD8A}"/>
                </a:ext>
              </a:extLst>
            </p:cNvPr>
            <p:cNvCxnSpPr>
              <a:stCxn id="77" idx="3"/>
              <a:endCxn id="87" idx="0"/>
            </p:cNvCxnSpPr>
            <p:nvPr/>
          </p:nvCxnSpPr>
          <p:spPr bwMode="auto">
            <a:xfrm flipH="1">
              <a:off x="2472684" y="5690178"/>
              <a:ext cx="106387" cy="15923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Connector 290">
              <a:extLst>
                <a:ext uri="{FF2B5EF4-FFF2-40B4-BE49-F238E27FC236}">
                  <a16:creationId xmlns:a16="http://schemas.microsoft.com/office/drawing/2014/main" id="{D5917776-01ED-FB48-938E-DE2221E40AF5}"/>
                </a:ext>
              </a:extLst>
            </p:cNvPr>
            <p:cNvCxnSpPr>
              <a:stCxn id="77" idx="4"/>
              <a:endCxn id="88" idx="0"/>
            </p:cNvCxnSpPr>
            <p:nvPr/>
          </p:nvCxnSpPr>
          <p:spPr bwMode="auto">
            <a:xfrm>
              <a:off x="2744961" y="5744574"/>
              <a:ext cx="249681" cy="10484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291">
              <a:extLst>
                <a:ext uri="{FF2B5EF4-FFF2-40B4-BE49-F238E27FC236}">
                  <a16:creationId xmlns:a16="http://schemas.microsoft.com/office/drawing/2014/main" id="{0764B98D-E8B7-F54B-B725-EB82E8B1D249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 bwMode="auto">
            <a:xfrm flipH="1">
              <a:off x="3451951" y="5738653"/>
              <a:ext cx="221884" cy="1207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Connector 292">
              <a:extLst>
                <a:ext uri="{FF2B5EF4-FFF2-40B4-BE49-F238E27FC236}">
                  <a16:creationId xmlns:a16="http://schemas.microsoft.com/office/drawing/2014/main" id="{09C41D21-F3DC-6A4A-8F30-E4784FD6CFE2}"/>
                </a:ext>
              </a:extLst>
            </p:cNvPr>
            <p:cNvCxnSpPr>
              <a:stCxn id="78" idx="5"/>
              <a:endCxn id="79" idx="0"/>
            </p:cNvCxnSpPr>
            <p:nvPr/>
          </p:nvCxnSpPr>
          <p:spPr bwMode="auto">
            <a:xfrm>
              <a:off x="3839724" y="5684257"/>
              <a:ext cx="239667" cy="1655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3" name="텍스트 상자 5">
            <a:extLst>
              <a:ext uri="{FF2B5EF4-FFF2-40B4-BE49-F238E27FC236}">
                <a16:creationId xmlns:a16="http://schemas.microsoft.com/office/drawing/2014/main" id="{0A3A4F96-8EB4-EA48-A784-653FF3510ABE}"/>
              </a:ext>
            </a:extLst>
          </p:cNvPr>
          <p:cNvSpPr txBox="1"/>
          <p:nvPr/>
        </p:nvSpPr>
        <p:spPr>
          <a:xfrm>
            <a:off x="7610791" y="1069735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delete 30</a:t>
            </a:r>
            <a:endParaRPr kumimoji="1" lang="ko-KR" altLang="en-US" sz="1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텍스트 상자 2">
            <a:extLst>
              <a:ext uri="{FF2B5EF4-FFF2-40B4-BE49-F238E27FC236}">
                <a16:creationId xmlns:a16="http://schemas.microsoft.com/office/drawing/2014/main" id="{C75384E5-7527-1848-A84C-714CB131C008}"/>
              </a:ext>
            </a:extLst>
          </p:cNvPr>
          <p:cNvSpPr txBox="1"/>
          <p:nvPr/>
        </p:nvSpPr>
        <p:spPr>
          <a:xfrm>
            <a:off x="7592139" y="386905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v</a:t>
            </a:r>
            <a:endParaRPr kumimoji="1" lang="ko-KR" altLang="en-US" sz="2000" dirty="0">
              <a:solidFill>
                <a:srgbClr val="00B05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텍스트 상자 2">
            <a:extLst>
              <a:ext uri="{FF2B5EF4-FFF2-40B4-BE49-F238E27FC236}">
                <a16:creationId xmlns:a16="http://schemas.microsoft.com/office/drawing/2014/main" id="{CB6F2FDE-77C3-4148-B433-0A6E086FC27A}"/>
              </a:ext>
            </a:extLst>
          </p:cNvPr>
          <p:cNvSpPr txBox="1"/>
          <p:nvPr/>
        </p:nvSpPr>
        <p:spPr>
          <a:xfrm>
            <a:off x="7743655" y="3309939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ko-KR" altLang="en-US" sz="2000" dirty="0">
              <a:solidFill>
                <a:srgbClr val="00B05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텍스트 상자 2">
            <a:extLst>
              <a:ext uri="{FF2B5EF4-FFF2-40B4-BE49-F238E27FC236}">
                <a16:creationId xmlns:a16="http://schemas.microsoft.com/office/drawing/2014/main" id="{D960E66B-9A7C-1A48-BBD7-A243956A1521}"/>
              </a:ext>
            </a:extLst>
          </p:cNvPr>
          <p:cNvSpPr txBox="1"/>
          <p:nvPr/>
        </p:nvSpPr>
        <p:spPr>
          <a:xfrm>
            <a:off x="7152402" y="4326059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w</a:t>
            </a:r>
            <a:endParaRPr kumimoji="1" lang="ko-KR" altLang="en-US" sz="2000" dirty="0">
              <a:solidFill>
                <a:srgbClr val="00B05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텍스트 상자 2">
            <a:extLst>
              <a:ext uri="{FF2B5EF4-FFF2-40B4-BE49-F238E27FC236}">
                <a16:creationId xmlns:a16="http://schemas.microsoft.com/office/drawing/2014/main" id="{33B2C612-B2EE-1E42-9517-78639DBD0800}"/>
              </a:ext>
            </a:extLst>
          </p:cNvPr>
          <p:cNvSpPr txBox="1"/>
          <p:nvPr/>
        </p:nvSpPr>
        <p:spPr>
          <a:xfrm>
            <a:off x="7771852" y="419367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2000" dirty="0">
              <a:solidFill>
                <a:srgbClr val="00B05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5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Deletion: Algorithm Overview (2)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4114800" cy="5181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First, remove v and w, and make r a child of x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If</a:t>
            </a:r>
            <a:r>
              <a:rPr lang="en-US" altLang="en-US" sz="2400" dirty="0"/>
              <a:t> either of </a:t>
            </a:r>
            <a:r>
              <a:rPr lang="en-US" altLang="en-US" sz="2400" b="1" i="1" dirty="0">
                <a:latin typeface="Times New Roman" charset="0"/>
              </a:rPr>
              <a:t>v</a:t>
            </a:r>
            <a:r>
              <a:rPr lang="en-US" altLang="en-US" sz="2400" dirty="0"/>
              <a:t> or </a:t>
            </a:r>
            <a:r>
              <a:rPr lang="en-US" altLang="en-US" sz="2400" b="1" i="1" dirty="0">
                <a:latin typeface="Times New Roman" charset="0"/>
              </a:rPr>
              <a:t>r</a:t>
            </a:r>
            <a:r>
              <a:rPr lang="en-US" altLang="en-US" sz="2400" dirty="0"/>
              <a:t> was red, we color </a:t>
            </a:r>
            <a:r>
              <a:rPr lang="en-US" altLang="en-US" sz="2400" b="1" i="1" dirty="0">
                <a:latin typeface="Times New Roman" charset="0"/>
              </a:rPr>
              <a:t>r</a:t>
            </a:r>
            <a:r>
              <a:rPr lang="en-US" altLang="en-US" sz="2400" dirty="0"/>
              <a:t> black and we are done (Examples 1 and 2)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Else (</a:t>
            </a:r>
            <a:r>
              <a:rPr lang="en-US" altLang="en-US" sz="2400" b="1" i="1" dirty="0">
                <a:solidFill>
                  <a:schemeClr val="bg1">
                    <a:lumMod val="65000"/>
                  </a:schemeClr>
                </a:solidFill>
                <a:latin typeface="Times New Roman" charset="0"/>
              </a:rPr>
              <a:t>v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en-US" sz="2400" b="1" i="1" dirty="0">
                <a:solidFill>
                  <a:schemeClr val="bg1">
                    <a:lumMod val="65000"/>
                  </a:schemeClr>
                </a:solidFill>
                <a:latin typeface="Times New Roman" charset="0"/>
              </a:rPr>
              <a:t>r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 were both black) we color </a:t>
            </a:r>
            <a:r>
              <a:rPr lang="en-US" altLang="en-US" sz="2400" b="1" i="1" dirty="0">
                <a:solidFill>
                  <a:schemeClr val="bg1">
                    <a:lumMod val="65000"/>
                  </a:schemeClr>
                </a:solidFill>
                <a:latin typeface="Times New Roman" charset="0"/>
              </a:rPr>
              <a:t>r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sz="2400" b="1" i="1" dirty="0">
                <a:solidFill>
                  <a:schemeClr val="bg1">
                    <a:lumMod val="65000"/>
                  </a:schemeClr>
                </a:solidFill>
              </a:rPr>
              <a:t>double black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, which is a violation of the internal property requiring a reorganization of the tree (Examples 3)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103" name="텍스트 상자 5">
            <a:extLst>
              <a:ext uri="{FF2B5EF4-FFF2-40B4-BE49-F238E27FC236}">
                <a16:creationId xmlns:a16="http://schemas.microsoft.com/office/drawing/2014/main" id="{0A3A4F96-8EB4-EA48-A784-653FF3510ABE}"/>
              </a:ext>
            </a:extLst>
          </p:cNvPr>
          <p:cNvSpPr txBox="1"/>
          <p:nvPr/>
        </p:nvSpPr>
        <p:spPr>
          <a:xfrm>
            <a:off x="7610791" y="1069735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>
                <a:latin typeface="Calibri" charset="0"/>
                <a:ea typeface="Calibri" charset="0"/>
                <a:cs typeface="Calibri" charset="0"/>
              </a:rPr>
              <a:t>delete 30</a:t>
            </a:r>
            <a:endParaRPr kumimoji="1" lang="ko-KR" altLang="en-US" sz="1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텍스트 상자 2">
            <a:extLst>
              <a:ext uri="{FF2B5EF4-FFF2-40B4-BE49-F238E27FC236}">
                <a16:creationId xmlns:a16="http://schemas.microsoft.com/office/drawing/2014/main" id="{C75384E5-7527-1848-A84C-714CB131C008}"/>
              </a:ext>
            </a:extLst>
          </p:cNvPr>
          <p:cNvSpPr txBox="1"/>
          <p:nvPr/>
        </p:nvSpPr>
        <p:spPr>
          <a:xfrm>
            <a:off x="7391588" y="366186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v</a:t>
            </a:r>
            <a:endParaRPr kumimoji="1" lang="ko-KR" altLang="en-US" sz="2000" dirty="0">
              <a:solidFill>
                <a:srgbClr val="00B05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텍스트 상자 2">
            <a:extLst>
              <a:ext uri="{FF2B5EF4-FFF2-40B4-BE49-F238E27FC236}">
                <a16:creationId xmlns:a16="http://schemas.microsoft.com/office/drawing/2014/main" id="{CB6F2FDE-77C3-4148-B433-0A6E086FC27A}"/>
              </a:ext>
            </a:extLst>
          </p:cNvPr>
          <p:cNvSpPr txBox="1"/>
          <p:nvPr/>
        </p:nvSpPr>
        <p:spPr>
          <a:xfrm>
            <a:off x="7269905" y="331699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ko-KR" altLang="en-US" sz="2000" dirty="0">
              <a:solidFill>
                <a:srgbClr val="00B05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텍스트 상자 2">
            <a:extLst>
              <a:ext uri="{FF2B5EF4-FFF2-40B4-BE49-F238E27FC236}">
                <a16:creationId xmlns:a16="http://schemas.microsoft.com/office/drawing/2014/main" id="{D960E66B-9A7C-1A48-BBD7-A243956A1521}"/>
              </a:ext>
            </a:extLst>
          </p:cNvPr>
          <p:cNvSpPr txBox="1"/>
          <p:nvPr/>
        </p:nvSpPr>
        <p:spPr>
          <a:xfrm>
            <a:off x="6882216" y="413097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w</a:t>
            </a:r>
            <a:endParaRPr kumimoji="1" lang="ko-KR" altLang="en-US" sz="2000" dirty="0">
              <a:solidFill>
                <a:srgbClr val="00B05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텍스트 상자 2">
            <a:extLst>
              <a:ext uri="{FF2B5EF4-FFF2-40B4-BE49-F238E27FC236}">
                <a16:creationId xmlns:a16="http://schemas.microsoft.com/office/drawing/2014/main" id="{33B2C612-B2EE-1E42-9517-78639DBD0800}"/>
              </a:ext>
            </a:extLst>
          </p:cNvPr>
          <p:cNvSpPr txBox="1"/>
          <p:nvPr/>
        </p:nvSpPr>
        <p:spPr>
          <a:xfrm>
            <a:off x="7633255" y="408730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2000" dirty="0">
              <a:solidFill>
                <a:srgbClr val="00B05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roup 13318">
            <a:extLst>
              <a:ext uri="{FF2B5EF4-FFF2-40B4-BE49-F238E27FC236}">
                <a16:creationId xmlns:a16="http://schemas.microsoft.com/office/drawing/2014/main" id="{18A1EA93-3B96-8A42-B71F-F870193786A5}"/>
              </a:ext>
            </a:extLst>
          </p:cNvPr>
          <p:cNvGrpSpPr/>
          <p:nvPr/>
        </p:nvGrpSpPr>
        <p:grpSpPr>
          <a:xfrm>
            <a:off x="5506758" y="1254498"/>
            <a:ext cx="2923443" cy="1519687"/>
            <a:chOff x="381000" y="1752601"/>
            <a:chExt cx="4343400" cy="2581514"/>
          </a:xfrm>
        </p:grpSpPr>
        <p:sp>
          <p:nvSpPr>
            <p:cNvPr id="109" name="Oval 11">
              <a:extLst>
                <a:ext uri="{FF2B5EF4-FFF2-40B4-BE49-F238E27FC236}">
                  <a16:creationId xmlns:a16="http://schemas.microsoft.com/office/drawing/2014/main" id="{E84E75E1-AC2C-5C4F-9BE8-585F659D0E37}"/>
                </a:ext>
              </a:extLst>
            </p:cNvPr>
            <p:cNvSpPr/>
            <p:nvPr/>
          </p:nvSpPr>
          <p:spPr bwMode="auto">
            <a:xfrm>
              <a:off x="1882784" y="175260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110" name="Oval 12">
              <a:extLst>
                <a:ext uri="{FF2B5EF4-FFF2-40B4-BE49-F238E27FC236}">
                  <a16:creationId xmlns:a16="http://schemas.microsoft.com/office/drawing/2014/main" id="{ED49372B-44E9-3B48-9351-D262BB032449}"/>
                </a:ext>
              </a:extLst>
            </p:cNvPr>
            <p:cNvSpPr/>
            <p:nvPr/>
          </p:nvSpPr>
          <p:spPr bwMode="auto">
            <a:xfrm>
              <a:off x="259080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111" name="Oval 13">
              <a:extLst>
                <a:ext uri="{FF2B5EF4-FFF2-40B4-BE49-F238E27FC236}">
                  <a16:creationId xmlns:a16="http://schemas.microsoft.com/office/drawing/2014/main" id="{1C8A688D-8497-6241-B66F-48942EF044FE}"/>
                </a:ext>
              </a:extLst>
            </p:cNvPr>
            <p:cNvSpPr/>
            <p:nvPr/>
          </p:nvSpPr>
          <p:spPr bwMode="auto">
            <a:xfrm>
              <a:off x="129111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112" name="Oval 14">
              <a:extLst>
                <a:ext uri="{FF2B5EF4-FFF2-40B4-BE49-F238E27FC236}">
                  <a16:creationId xmlns:a16="http://schemas.microsoft.com/office/drawing/2014/main" id="{50D89DFC-9078-784E-9DC8-795A5886D36B}"/>
                </a:ext>
              </a:extLst>
            </p:cNvPr>
            <p:cNvSpPr/>
            <p:nvPr/>
          </p:nvSpPr>
          <p:spPr bwMode="auto">
            <a:xfrm>
              <a:off x="2357910" y="2724619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113" name="Oval 15">
              <a:extLst>
                <a:ext uri="{FF2B5EF4-FFF2-40B4-BE49-F238E27FC236}">
                  <a16:creationId xmlns:a16="http://schemas.microsoft.com/office/drawing/2014/main" id="{AC987776-B211-AB41-B755-4C93C60BEE8D}"/>
                </a:ext>
              </a:extLst>
            </p:cNvPr>
            <p:cNvSpPr/>
            <p:nvPr/>
          </p:nvSpPr>
          <p:spPr bwMode="auto">
            <a:xfrm>
              <a:off x="2971800" y="271878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114" name="Oval 16">
              <a:extLst>
                <a:ext uri="{FF2B5EF4-FFF2-40B4-BE49-F238E27FC236}">
                  <a16:creationId xmlns:a16="http://schemas.microsoft.com/office/drawing/2014/main" id="{DD53B93D-CBD5-D242-B414-22C5868553F2}"/>
                </a:ext>
              </a:extLst>
            </p:cNvPr>
            <p:cNvSpPr/>
            <p:nvPr/>
          </p:nvSpPr>
          <p:spPr bwMode="auto">
            <a:xfrm>
              <a:off x="3653310" y="313767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41</a:t>
              </a:r>
            </a:p>
          </p:txBody>
        </p:sp>
        <p:sp>
          <p:nvSpPr>
            <p:cNvPr id="115" name="Oval 17">
              <a:extLst>
                <a:ext uri="{FF2B5EF4-FFF2-40B4-BE49-F238E27FC236}">
                  <a16:creationId xmlns:a16="http://schemas.microsoft.com/office/drawing/2014/main" id="{6E5C880A-5322-3648-8101-957C0086B001}"/>
                </a:ext>
              </a:extLst>
            </p:cNvPr>
            <p:cNvSpPr/>
            <p:nvPr/>
          </p:nvSpPr>
          <p:spPr bwMode="auto">
            <a:xfrm>
              <a:off x="3352800" y="35966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35</a:t>
              </a:r>
            </a:p>
          </p:txBody>
        </p:sp>
        <p:sp>
          <p:nvSpPr>
            <p:cNvPr id="116" name="Oval 18">
              <a:extLst>
                <a:ext uri="{FF2B5EF4-FFF2-40B4-BE49-F238E27FC236}">
                  <a16:creationId xmlns:a16="http://schemas.microsoft.com/office/drawing/2014/main" id="{2A5217D4-5E45-ED48-9961-761AD99B6614}"/>
                </a:ext>
              </a:extLst>
            </p:cNvPr>
            <p:cNvSpPr/>
            <p:nvPr/>
          </p:nvSpPr>
          <p:spPr bwMode="auto">
            <a:xfrm>
              <a:off x="2895600" y="3657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17" name="Oval 19">
              <a:extLst>
                <a:ext uri="{FF2B5EF4-FFF2-40B4-BE49-F238E27FC236}">
                  <a16:creationId xmlns:a16="http://schemas.microsoft.com/office/drawing/2014/main" id="{C673413C-AAD1-1041-9EB8-E418F22D9C4C}"/>
                </a:ext>
              </a:extLst>
            </p:cNvPr>
            <p:cNvSpPr/>
            <p:nvPr/>
          </p:nvSpPr>
          <p:spPr bwMode="auto">
            <a:xfrm>
              <a:off x="833910" y="271738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118" name="Oval 20">
              <a:extLst>
                <a:ext uri="{FF2B5EF4-FFF2-40B4-BE49-F238E27FC236}">
                  <a16:creationId xmlns:a16="http://schemas.microsoft.com/office/drawing/2014/main" id="{4DCCE1C0-D0B9-C248-9C75-CA0903712CBC}"/>
                </a:ext>
              </a:extLst>
            </p:cNvPr>
            <p:cNvSpPr/>
            <p:nvPr/>
          </p:nvSpPr>
          <p:spPr bwMode="auto">
            <a:xfrm>
              <a:off x="1595910" y="272160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119" name="Oval 21">
              <a:extLst>
                <a:ext uri="{FF2B5EF4-FFF2-40B4-BE49-F238E27FC236}">
                  <a16:creationId xmlns:a16="http://schemas.microsoft.com/office/drawing/2014/main" id="{291C1A21-B50B-0847-90A5-1D3DF08C4EE9}"/>
                </a:ext>
              </a:extLst>
            </p:cNvPr>
            <p:cNvSpPr/>
            <p:nvPr/>
          </p:nvSpPr>
          <p:spPr bwMode="auto">
            <a:xfrm>
              <a:off x="3810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120" name="Oval 22">
              <a:extLst>
                <a:ext uri="{FF2B5EF4-FFF2-40B4-BE49-F238E27FC236}">
                  <a16:creationId xmlns:a16="http://schemas.microsoft.com/office/drawing/2014/main" id="{A51B84ED-BDB1-8845-969A-72DC94902283}"/>
                </a:ext>
              </a:extLst>
            </p:cNvPr>
            <p:cNvSpPr/>
            <p:nvPr/>
          </p:nvSpPr>
          <p:spPr bwMode="auto">
            <a:xfrm>
              <a:off x="846312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121" name="Oval 23">
              <a:extLst>
                <a:ext uri="{FF2B5EF4-FFF2-40B4-BE49-F238E27FC236}">
                  <a16:creationId xmlns:a16="http://schemas.microsoft.com/office/drawing/2014/main" id="{49391FAE-1E1B-FE4E-BA71-D8417505305C}"/>
                </a:ext>
              </a:extLst>
            </p:cNvPr>
            <p:cNvSpPr/>
            <p:nvPr/>
          </p:nvSpPr>
          <p:spPr bwMode="auto">
            <a:xfrm>
              <a:off x="12954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22" name="Oval 24">
              <a:extLst>
                <a:ext uri="{FF2B5EF4-FFF2-40B4-BE49-F238E27FC236}">
                  <a16:creationId xmlns:a16="http://schemas.microsoft.com/office/drawing/2014/main" id="{1643A3E2-132C-D74D-8B08-604B4B09EF37}"/>
                </a:ext>
              </a:extLst>
            </p:cNvPr>
            <p:cNvSpPr/>
            <p:nvPr/>
          </p:nvSpPr>
          <p:spPr bwMode="auto">
            <a:xfrm>
              <a:off x="1734866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23" name="Oval 25">
              <a:extLst>
                <a:ext uri="{FF2B5EF4-FFF2-40B4-BE49-F238E27FC236}">
                  <a16:creationId xmlns:a16="http://schemas.microsoft.com/office/drawing/2014/main" id="{59474A45-08EF-524A-AB76-F7D31E72A6E4}"/>
                </a:ext>
              </a:extLst>
            </p:cNvPr>
            <p:cNvSpPr/>
            <p:nvPr/>
          </p:nvSpPr>
          <p:spPr bwMode="auto">
            <a:xfrm>
              <a:off x="3109903" y="31394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32</a:t>
              </a:r>
            </a:p>
          </p:txBody>
        </p:sp>
        <p:sp>
          <p:nvSpPr>
            <p:cNvPr id="124" name="Oval 26">
              <a:extLst>
                <a:ext uri="{FF2B5EF4-FFF2-40B4-BE49-F238E27FC236}">
                  <a16:creationId xmlns:a16="http://schemas.microsoft.com/office/drawing/2014/main" id="{980C16E5-C790-354F-A238-7B7CB5BFE8E7}"/>
                </a:ext>
              </a:extLst>
            </p:cNvPr>
            <p:cNvSpPr/>
            <p:nvPr/>
          </p:nvSpPr>
          <p:spPr bwMode="auto">
            <a:xfrm>
              <a:off x="22179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25" name="Oval 27">
              <a:extLst>
                <a:ext uri="{FF2B5EF4-FFF2-40B4-BE49-F238E27FC236}">
                  <a16:creationId xmlns:a16="http://schemas.microsoft.com/office/drawing/2014/main" id="{E5E4B0B9-CAFD-EC4B-BBA2-D2419EE946E3}"/>
                </a:ext>
              </a:extLst>
            </p:cNvPr>
            <p:cNvSpPr/>
            <p:nvPr/>
          </p:nvSpPr>
          <p:spPr bwMode="auto">
            <a:xfrm>
              <a:off x="26751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126" name="Straight Connector 28">
              <a:extLst>
                <a:ext uri="{FF2B5EF4-FFF2-40B4-BE49-F238E27FC236}">
                  <a16:creationId xmlns:a16="http://schemas.microsoft.com/office/drawing/2014/main" id="{7ABBE1D1-E8D8-4F45-A2E3-65BFCE165BBC}"/>
                </a:ext>
              </a:extLst>
            </p:cNvPr>
            <p:cNvCxnSpPr>
              <a:stCxn id="109" idx="3"/>
              <a:endCxn id="111" idx="0"/>
            </p:cNvCxnSpPr>
            <p:nvPr/>
          </p:nvCxnSpPr>
          <p:spPr bwMode="auto">
            <a:xfrm flipH="1">
              <a:off x="1521855" y="2064773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Connector 29">
              <a:extLst>
                <a:ext uri="{FF2B5EF4-FFF2-40B4-BE49-F238E27FC236}">
                  <a16:creationId xmlns:a16="http://schemas.microsoft.com/office/drawing/2014/main" id="{3937EE61-ED32-4F4B-9DCC-77959EEB6B6C}"/>
                </a:ext>
              </a:extLst>
            </p:cNvPr>
            <p:cNvCxnSpPr>
              <a:stCxn id="109" idx="5"/>
              <a:endCxn id="110" idx="0"/>
            </p:cNvCxnSpPr>
            <p:nvPr/>
          </p:nvCxnSpPr>
          <p:spPr bwMode="auto">
            <a:xfrm>
              <a:off x="2276690" y="2064773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Straight Connector 30">
              <a:extLst>
                <a:ext uri="{FF2B5EF4-FFF2-40B4-BE49-F238E27FC236}">
                  <a16:creationId xmlns:a16="http://schemas.microsoft.com/office/drawing/2014/main" id="{F002B58C-A9F0-8E48-BA44-2D1E5587891E}"/>
                </a:ext>
              </a:extLst>
            </p:cNvPr>
            <p:cNvCxnSpPr>
              <a:stCxn id="111" idx="3"/>
              <a:endCxn id="117" idx="0"/>
            </p:cNvCxnSpPr>
            <p:nvPr/>
          </p:nvCxnSpPr>
          <p:spPr bwMode="auto">
            <a:xfrm flipH="1">
              <a:off x="1064655" y="2529387"/>
              <a:ext cx="294039" cy="18799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Straight Connector 31">
              <a:extLst>
                <a:ext uri="{FF2B5EF4-FFF2-40B4-BE49-F238E27FC236}">
                  <a16:creationId xmlns:a16="http://schemas.microsoft.com/office/drawing/2014/main" id="{F616AF39-0FA7-594C-9DE2-47331694AE3C}"/>
                </a:ext>
              </a:extLst>
            </p:cNvPr>
            <p:cNvCxnSpPr>
              <a:stCxn id="117" idx="3"/>
              <a:endCxn id="119" idx="0"/>
            </p:cNvCxnSpPr>
            <p:nvPr/>
          </p:nvCxnSpPr>
          <p:spPr bwMode="auto">
            <a:xfrm flipH="1">
              <a:off x="567444" y="3029556"/>
              <a:ext cx="334050" cy="1594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Straight Connector 32">
              <a:extLst>
                <a:ext uri="{FF2B5EF4-FFF2-40B4-BE49-F238E27FC236}">
                  <a16:creationId xmlns:a16="http://schemas.microsoft.com/office/drawing/2014/main" id="{B7B25FB3-B6CB-C445-9400-B8BD9A66644E}"/>
                </a:ext>
              </a:extLst>
            </p:cNvPr>
            <p:cNvCxnSpPr>
              <a:stCxn id="117" idx="4"/>
              <a:endCxn id="120" idx="0"/>
            </p:cNvCxnSpPr>
            <p:nvPr/>
          </p:nvCxnSpPr>
          <p:spPr bwMode="auto">
            <a:xfrm flipH="1">
              <a:off x="1032756" y="3083116"/>
              <a:ext cx="31899" cy="1059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Connector 33">
              <a:extLst>
                <a:ext uri="{FF2B5EF4-FFF2-40B4-BE49-F238E27FC236}">
                  <a16:creationId xmlns:a16="http://schemas.microsoft.com/office/drawing/2014/main" id="{2818E346-71D5-DD44-9D40-98DDBAFC4F11}"/>
                </a:ext>
              </a:extLst>
            </p:cNvPr>
            <p:cNvCxnSpPr>
              <a:stCxn id="118" idx="3"/>
              <a:endCxn id="121" idx="0"/>
            </p:cNvCxnSpPr>
            <p:nvPr/>
          </p:nvCxnSpPr>
          <p:spPr bwMode="auto">
            <a:xfrm flipH="1">
              <a:off x="1481844" y="3033776"/>
              <a:ext cx="181650" cy="1552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Straight Connector 34">
              <a:extLst>
                <a:ext uri="{FF2B5EF4-FFF2-40B4-BE49-F238E27FC236}">
                  <a16:creationId xmlns:a16="http://schemas.microsoft.com/office/drawing/2014/main" id="{19BC246D-B933-0E4C-BCD8-E5D375D75AA4}"/>
                </a:ext>
              </a:extLst>
            </p:cNvPr>
            <p:cNvCxnSpPr>
              <a:stCxn id="118" idx="4"/>
              <a:endCxn id="122" idx="0"/>
            </p:cNvCxnSpPr>
            <p:nvPr/>
          </p:nvCxnSpPr>
          <p:spPr bwMode="auto">
            <a:xfrm>
              <a:off x="1826655" y="3087336"/>
              <a:ext cx="94655" cy="101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Straight Connector 35">
              <a:extLst>
                <a:ext uri="{FF2B5EF4-FFF2-40B4-BE49-F238E27FC236}">
                  <a16:creationId xmlns:a16="http://schemas.microsoft.com/office/drawing/2014/main" id="{941213FE-6423-1A4B-9045-88094E11322D}"/>
                </a:ext>
              </a:extLst>
            </p:cNvPr>
            <p:cNvCxnSpPr>
              <a:stCxn id="111" idx="5"/>
              <a:endCxn id="118" idx="0"/>
            </p:cNvCxnSpPr>
            <p:nvPr/>
          </p:nvCxnSpPr>
          <p:spPr bwMode="auto">
            <a:xfrm>
              <a:off x="1685016" y="2529387"/>
              <a:ext cx="141639" cy="19221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Connector 36">
              <a:extLst>
                <a:ext uri="{FF2B5EF4-FFF2-40B4-BE49-F238E27FC236}">
                  <a16:creationId xmlns:a16="http://schemas.microsoft.com/office/drawing/2014/main" id="{5296A5DC-95E6-084D-94E2-EDD6E1C38FBD}"/>
                </a:ext>
              </a:extLst>
            </p:cNvPr>
            <p:cNvCxnSpPr>
              <a:stCxn id="110" idx="3"/>
              <a:endCxn id="112" idx="0"/>
            </p:cNvCxnSpPr>
            <p:nvPr/>
          </p:nvCxnSpPr>
          <p:spPr bwMode="auto">
            <a:xfrm flipH="1">
              <a:off x="2588655" y="2529387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Connector 37">
              <a:extLst>
                <a:ext uri="{FF2B5EF4-FFF2-40B4-BE49-F238E27FC236}">
                  <a16:creationId xmlns:a16="http://schemas.microsoft.com/office/drawing/2014/main" id="{39C81A10-A77B-5C4F-840F-583ADF329907}"/>
                </a:ext>
              </a:extLst>
            </p:cNvPr>
            <p:cNvCxnSpPr>
              <a:stCxn id="110" idx="5"/>
              <a:endCxn id="113" idx="0"/>
            </p:cNvCxnSpPr>
            <p:nvPr/>
          </p:nvCxnSpPr>
          <p:spPr bwMode="auto">
            <a:xfrm>
              <a:off x="2984706" y="2529387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38">
              <a:extLst>
                <a:ext uri="{FF2B5EF4-FFF2-40B4-BE49-F238E27FC236}">
                  <a16:creationId xmlns:a16="http://schemas.microsoft.com/office/drawing/2014/main" id="{ED684A67-01AD-1841-BEF7-8D9450B3CAC0}"/>
                </a:ext>
              </a:extLst>
            </p:cNvPr>
            <p:cNvCxnSpPr>
              <a:stCxn id="112" idx="3"/>
              <a:endCxn id="124" idx="0"/>
            </p:cNvCxnSpPr>
            <p:nvPr/>
          </p:nvCxnSpPr>
          <p:spPr bwMode="auto">
            <a:xfrm flipH="1">
              <a:off x="2404356" y="3036791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Connector 39">
              <a:extLst>
                <a:ext uri="{FF2B5EF4-FFF2-40B4-BE49-F238E27FC236}">
                  <a16:creationId xmlns:a16="http://schemas.microsoft.com/office/drawing/2014/main" id="{BDF8FC12-B9CA-3B4B-8E69-305C9499111B}"/>
                </a:ext>
              </a:extLst>
            </p:cNvPr>
            <p:cNvCxnSpPr>
              <a:stCxn id="112" idx="4"/>
              <a:endCxn id="125" idx="0"/>
            </p:cNvCxnSpPr>
            <p:nvPr/>
          </p:nvCxnSpPr>
          <p:spPr bwMode="auto">
            <a:xfrm>
              <a:off x="2588655" y="3090351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40">
              <a:extLst>
                <a:ext uri="{FF2B5EF4-FFF2-40B4-BE49-F238E27FC236}">
                  <a16:creationId xmlns:a16="http://schemas.microsoft.com/office/drawing/2014/main" id="{3427ADBA-7842-7C44-A2A1-5BBCDA74B473}"/>
                </a:ext>
              </a:extLst>
            </p:cNvPr>
            <p:cNvCxnSpPr>
              <a:stCxn id="113" idx="4"/>
              <a:endCxn id="123" idx="0"/>
            </p:cNvCxnSpPr>
            <p:nvPr/>
          </p:nvCxnSpPr>
          <p:spPr bwMode="auto">
            <a:xfrm>
              <a:off x="3202545" y="3084520"/>
              <a:ext cx="138103" cy="549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41">
              <a:extLst>
                <a:ext uri="{FF2B5EF4-FFF2-40B4-BE49-F238E27FC236}">
                  <a16:creationId xmlns:a16="http://schemas.microsoft.com/office/drawing/2014/main" id="{0CA7BB14-DB64-804E-9D0D-955D9C6D5FBB}"/>
                </a:ext>
              </a:extLst>
            </p:cNvPr>
            <p:cNvCxnSpPr>
              <a:stCxn id="113" idx="5"/>
              <a:endCxn id="114" idx="0"/>
            </p:cNvCxnSpPr>
            <p:nvPr/>
          </p:nvCxnSpPr>
          <p:spPr bwMode="auto">
            <a:xfrm>
              <a:off x="3365706" y="3030960"/>
              <a:ext cx="518349" cy="10671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42">
              <a:extLst>
                <a:ext uri="{FF2B5EF4-FFF2-40B4-BE49-F238E27FC236}">
                  <a16:creationId xmlns:a16="http://schemas.microsoft.com/office/drawing/2014/main" id="{685504F4-9705-E542-938F-CB43F467995B}"/>
                </a:ext>
              </a:extLst>
            </p:cNvPr>
            <p:cNvCxnSpPr>
              <a:stCxn id="123" idx="3"/>
              <a:endCxn id="116" idx="0"/>
            </p:cNvCxnSpPr>
            <p:nvPr/>
          </p:nvCxnSpPr>
          <p:spPr bwMode="auto">
            <a:xfrm flipH="1">
              <a:off x="3082044" y="3451640"/>
              <a:ext cx="95443" cy="2059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45">
              <a:extLst>
                <a:ext uri="{FF2B5EF4-FFF2-40B4-BE49-F238E27FC236}">
                  <a16:creationId xmlns:a16="http://schemas.microsoft.com/office/drawing/2014/main" id="{3F3E4111-E716-EA43-9423-92C29113EA73}"/>
                </a:ext>
              </a:extLst>
            </p:cNvPr>
            <p:cNvCxnSpPr>
              <a:stCxn id="123" idx="4"/>
              <a:endCxn id="115" idx="0"/>
            </p:cNvCxnSpPr>
            <p:nvPr/>
          </p:nvCxnSpPr>
          <p:spPr bwMode="auto">
            <a:xfrm>
              <a:off x="3340648" y="3505200"/>
              <a:ext cx="242897" cy="914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2" name="Oval 46">
              <a:extLst>
                <a:ext uri="{FF2B5EF4-FFF2-40B4-BE49-F238E27FC236}">
                  <a16:creationId xmlns:a16="http://schemas.microsoft.com/office/drawing/2014/main" id="{D4893345-55BB-304E-9439-F6B19A76C292}"/>
                </a:ext>
              </a:extLst>
            </p:cNvPr>
            <p:cNvSpPr/>
            <p:nvPr/>
          </p:nvSpPr>
          <p:spPr bwMode="auto">
            <a:xfrm>
              <a:off x="3124200" y="4038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43" name="Oval 47">
              <a:extLst>
                <a:ext uri="{FF2B5EF4-FFF2-40B4-BE49-F238E27FC236}">
                  <a16:creationId xmlns:a16="http://schemas.microsoft.com/office/drawing/2014/main" id="{FA318B3C-9B7F-524D-8381-2D53204B4D94}"/>
                </a:ext>
              </a:extLst>
            </p:cNvPr>
            <p:cNvSpPr/>
            <p:nvPr/>
          </p:nvSpPr>
          <p:spPr bwMode="auto">
            <a:xfrm>
              <a:off x="3581400" y="4038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144" name="Straight Connector 48">
              <a:extLst>
                <a:ext uri="{FF2B5EF4-FFF2-40B4-BE49-F238E27FC236}">
                  <a16:creationId xmlns:a16="http://schemas.microsoft.com/office/drawing/2014/main" id="{8BF895C7-F626-CB42-839E-8E2B7AFB9A24}"/>
                </a:ext>
              </a:extLst>
            </p:cNvPr>
            <p:cNvCxnSpPr>
              <a:stCxn id="115" idx="3"/>
              <a:endCxn id="142" idx="0"/>
            </p:cNvCxnSpPr>
            <p:nvPr/>
          </p:nvCxnSpPr>
          <p:spPr bwMode="auto">
            <a:xfrm flipH="1">
              <a:off x="3310644" y="3908840"/>
              <a:ext cx="109740" cy="129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49">
              <a:extLst>
                <a:ext uri="{FF2B5EF4-FFF2-40B4-BE49-F238E27FC236}">
                  <a16:creationId xmlns:a16="http://schemas.microsoft.com/office/drawing/2014/main" id="{CC67539C-EFCB-0D45-9A82-9BAC456D5868}"/>
                </a:ext>
              </a:extLst>
            </p:cNvPr>
            <p:cNvCxnSpPr>
              <a:stCxn id="115" idx="4"/>
              <a:endCxn id="143" idx="0"/>
            </p:cNvCxnSpPr>
            <p:nvPr/>
          </p:nvCxnSpPr>
          <p:spPr bwMode="auto">
            <a:xfrm>
              <a:off x="3583545" y="3962400"/>
              <a:ext cx="184299" cy="76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Oval 52">
              <a:extLst>
                <a:ext uri="{FF2B5EF4-FFF2-40B4-BE49-F238E27FC236}">
                  <a16:creationId xmlns:a16="http://schemas.microsoft.com/office/drawing/2014/main" id="{AF48B921-452C-EC46-96A9-1525C7CDAEBA}"/>
                </a:ext>
              </a:extLst>
            </p:cNvPr>
            <p:cNvSpPr/>
            <p:nvPr/>
          </p:nvSpPr>
          <p:spPr bwMode="auto">
            <a:xfrm>
              <a:off x="3894312" y="362413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47" name="Oval 53">
              <a:extLst>
                <a:ext uri="{FF2B5EF4-FFF2-40B4-BE49-F238E27FC236}">
                  <a16:creationId xmlns:a16="http://schemas.microsoft.com/office/drawing/2014/main" id="{7C38DCD3-CB5A-5440-A222-EEBE02725C01}"/>
                </a:ext>
              </a:extLst>
            </p:cNvPr>
            <p:cNvSpPr/>
            <p:nvPr/>
          </p:nvSpPr>
          <p:spPr bwMode="auto">
            <a:xfrm>
              <a:off x="4351512" y="3622383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148" name="Straight Connector 54">
              <a:extLst>
                <a:ext uri="{FF2B5EF4-FFF2-40B4-BE49-F238E27FC236}">
                  <a16:creationId xmlns:a16="http://schemas.microsoft.com/office/drawing/2014/main" id="{6B259B81-8F65-6941-B74E-32A6CEDBE54F}"/>
                </a:ext>
              </a:extLst>
            </p:cNvPr>
            <p:cNvCxnSpPr>
              <a:stCxn id="114" idx="4"/>
              <a:endCxn id="146" idx="0"/>
            </p:cNvCxnSpPr>
            <p:nvPr/>
          </p:nvCxnSpPr>
          <p:spPr bwMode="auto">
            <a:xfrm>
              <a:off x="3884055" y="3503406"/>
              <a:ext cx="196701" cy="1207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57">
              <a:extLst>
                <a:ext uri="{FF2B5EF4-FFF2-40B4-BE49-F238E27FC236}">
                  <a16:creationId xmlns:a16="http://schemas.microsoft.com/office/drawing/2014/main" id="{36B09FB2-4290-6E46-BD5D-A9EF3D3C4D51}"/>
                </a:ext>
              </a:extLst>
            </p:cNvPr>
            <p:cNvCxnSpPr>
              <a:stCxn id="114" idx="5"/>
              <a:endCxn id="147" idx="0"/>
            </p:cNvCxnSpPr>
            <p:nvPr/>
          </p:nvCxnSpPr>
          <p:spPr bwMode="auto">
            <a:xfrm>
              <a:off x="4047216" y="3449846"/>
              <a:ext cx="490740" cy="17253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0" name="Group 199">
            <a:extLst>
              <a:ext uri="{FF2B5EF4-FFF2-40B4-BE49-F238E27FC236}">
                <a16:creationId xmlns:a16="http://schemas.microsoft.com/office/drawing/2014/main" id="{F2CD452F-BDFC-FC41-9B9F-E655A58D5E51}"/>
              </a:ext>
            </a:extLst>
          </p:cNvPr>
          <p:cNvGrpSpPr/>
          <p:nvPr/>
        </p:nvGrpSpPr>
        <p:grpSpPr>
          <a:xfrm>
            <a:off x="5421139" y="3040281"/>
            <a:ext cx="2923443" cy="1519687"/>
            <a:chOff x="381000" y="1752601"/>
            <a:chExt cx="4343400" cy="2581514"/>
          </a:xfrm>
        </p:grpSpPr>
        <p:sp>
          <p:nvSpPr>
            <p:cNvPr id="151" name="Oval 200">
              <a:extLst>
                <a:ext uri="{FF2B5EF4-FFF2-40B4-BE49-F238E27FC236}">
                  <a16:creationId xmlns:a16="http://schemas.microsoft.com/office/drawing/2014/main" id="{F2D511ED-A662-AE4A-A9DC-ABA8101220A6}"/>
                </a:ext>
              </a:extLst>
            </p:cNvPr>
            <p:cNvSpPr/>
            <p:nvPr/>
          </p:nvSpPr>
          <p:spPr bwMode="auto">
            <a:xfrm>
              <a:off x="1882784" y="175260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152" name="Oval 201">
              <a:extLst>
                <a:ext uri="{FF2B5EF4-FFF2-40B4-BE49-F238E27FC236}">
                  <a16:creationId xmlns:a16="http://schemas.microsoft.com/office/drawing/2014/main" id="{6C26596D-3093-2549-BCB7-7D862800C10B}"/>
                </a:ext>
              </a:extLst>
            </p:cNvPr>
            <p:cNvSpPr/>
            <p:nvPr/>
          </p:nvSpPr>
          <p:spPr bwMode="auto">
            <a:xfrm>
              <a:off x="259080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32</a:t>
              </a:r>
            </a:p>
          </p:txBody>
        </p:sp>
        <p:sp>
          <p:nvSpPr>
            <p:cNvPr id="153" name="Oval 202">
              <a:extLst>
                <a:ext uri="{FF2B5EF4-FFF2-40B4-BE49-F238E27FC236}">
                  <a16:creationId xmlns:a16="http://schemas.microsoft.com/office/drawing/2014/main" id="{40418AA7-B34B-1C47-AF8A-B3A36EEA058D}"/>
                </a:ext>
              </a:extLst>
            </p:cNvPr>
            <p:cNvSpPr/>
            <p:nvPr/>
          </p:nvSpPr>
          <p:spPr bwMode="auto">
            <a:xfrm>
              <a:off x="129111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154" name="Oval 203">
              <a:extLst>
                <a:ext uri="{FF2B5EF4-FFF2-40B4-BE49-F238E27FC236}">
                  <a16:creationId xmlns:a16="http://schemas.microsoft.com/office/drawing/2014/main" id="{5C8D3EC6-D7F9-1240-B20C-384039ED5F26}"/>
                </a:ext>
              </a:extLst>
            </p:cNvPr>
            <p:cNvSpPr/>
            <p:nvPr/>
          </p:nvSpPr>
          <p:spPr bwMode="auto">
            <a:xfrm>
              <a:off x="2357910" y="2724619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155" name="Oval 204">
              <a:extLst>
                <a:ext uri="{FF2B5EF4-FFF2-40B4-BE49-F238E27FC236}">
                  <a16:creationId xmlns:a16="http://schemas.microsoft.com/office/drawing/2014/main" id="{F99B5674-4A89-F241-88B7-2542B41D0CC2}"/>
                </a:ext>
              </a:extLst>
            </p:cNvPr>
            <p:cNvSpPr/>
            <p:nvPr/>
          </p:nvSpPr>
          <p:spPr bwMode="auto">
            <a:xfrm>
              <a:off x="2971800" y="271878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156" name="Oval 205">
              <a:extLst>
                <a:ext uri="{FF2B5EF4-FFF2-40B4-BE49-F238E27FC236}">
                  <a16:creationId xmlns:a16="http://schemas.microsoft.com/office/drawing/2014/main" id="{1D95ACC1-6E31-0B42-91C4-0541B63CC2FD}"/>
                </a:ext>
              </a:extLst>
            </p:cNvPr>
            <p:cNvSpPr/>
            <p:nvPr/>
          </p:nvSpPr>
          <p:spPr bwMode="auto">
            <a:xfrm>
              <a:off x="3653310" y="313767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41</a:t>
              </a:r>
            </a:p>
          </p:txBody>
        </p:sp>
        <p:sp>
          <p:nvSpPr>
            <p:cNvPr id="157" name="Oval 206">
              <a:extLst>
                <a:ext uri="{FF2B5EF4-FFF2-40B4-BE49-F238E27FC236}">
                  <a16:creationId xmlns:a16="http://schemas.microsoft.com/office/drawing/2014/main" id="{62D038C8-C90F-F94E-BA6F-F907F57E09F7}"/>
                </a:ext>
              </a:extLst>
            </p:cNvPr>
            <p:cNvSpPr/>
            <p:nvPr/>
          </p:nvSpPr>
          <p:spPr bwMode="auto">
            <a:xfrm>
              <a:off x="3352800" y="35966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35</a:t>
              </a:r>
            </a:p>
          </p:txBody>
        </p:sp>
        <p:sp>
          <p:nvSpPr>
            <p:cNvPr id="158" name="Oval 207">
              <a:extLst>
                <a:ext uri="{FF2B5EF4-FFF2-40B4-BE49-F238E27FC236}">
                  <a16:creationId xmlns:a16="http://schemas.microsoft.com/office/drawing/2014/main" id="{1306BBF4-C8D0-EF44-B3D7-891F639FC78B}"/>
                </a:ext>
              </a:extLst>
            </p:cNvPr>
            <p:cNvSpPr/>
            <p:nvPr/>
          </p:nvSpPr>
          <p:spPr bwMode="auto">
            <a:xfrm>
              <a:off x="2895600" y="3657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59" name="Oval 208">
              <a:extLst>
                <a:ext uri="{FF2B5EF4-FFF2-40B4-BE49-F238E27FC236}">
                  <a16:creationId xmlns:a16="http://schemas.microsoft.com/office/drawing/2014/main" id="{22AF78DC-8B1D-154A-8944-0A66043DEEBF}"/>
                </a:ext>
              </a:extLst>
            </p:cNvPr>
            <p:cNvSpPr/>
            <p:nvPr/>
          </p:nvSpPr>
          <p:spPr bwMode="auto">
            <a:xfrm>
              <a:off x="833910" y="271738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160" name="Oval 209">
              <a:extLst>
                <a:ext uri="{FF2B5EF4-FFF2-40B4-BE49-F238E27FC236}">
                  <a16:creationId xmlns:a16="http://schemas.microsoft.com/office/drawing/2014/main" id="{BF2B5B29-0264-9645-A90E-A7537F1C0139}"/>
                </a:ext>
              </a:extLst>
            </p:cNvPr>
            <p:cNvSpPr/>
            <p:nvPr/>
          </p:nvSpPr>
          <p:spPr bwMode="auto">
            <a:xfrm>
              <a:off x="1595910" y="272160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161" name="Oval 210">
              <a:extLst>
                <a:ext uri="{FF2B5EF4-FFF2-40B4-BE49-F238E27FC236}">
                  <a16:creationId xmlns:a16="http://schemas.microsoft.com/office/drawing/2014/main" id="{E05ADE21-FA76-A04E-A23D-8CDC76AA617F}"/>
                </a:ext>
              </a:extLst>
            </p:cNvPr>
            <p:cNvSpPr/>
            <p:nvPr/>
          </p:nvSpPr>
          <p:spPr bwMode="auto">
            <a:xfrm>
              <a:off x="3810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162" name="Oval 211">
              <a:extLst>
                <a:ext uri="{FF2B5EF4-FFF2-40B4-BE49-F238E27FC236}">
                  <a16:creationId xmlns:a16="http://schemas.microsoft.com/office/drawing/2014/main" id="{10928B5E-125E-624E-A4D7-53FF3089F937}"/>
                </a:ext>
              </a:extLst>
            </p:cNvPr>
            <p:cNvSpPr/>
            <p:nvPr/>
          </p:nvSpPr>
          <p:spPr bwMode="auto">
            <a:xfrm>
              <a:off x="846312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163" name="Oval 212">
              <a:extLst>
                <a:ext uri="{FF2B5EF4-FFF2-40B4-BE49-F238E27FC236}">
                  <a16:creationId xmlns:a16="http://schemas.microsoft.com/office/drawing/2014/main" id="{227B2E82-1B55-E34A-B9D9-8612209971D1}"/>
                </a:ext>
              </a:extLst>
            </p:cNvPr>
            <p:cNvSpPr/>
            <p:nvPr/>
          </p:nvSpPr>
          <p:spPr bwMode="auto">
            <a:xfrm>
              <a:off x="12954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64" name="Oval 213">
              <a:extLst>
                <a:ext uri="{FF2B5EF4-FFF2-40B4-BE49-F238E27FC236}">
                  <a16:creationId xmlns:a16="http://schemas.microsoft.com/office/drawing/2014/main" id="{9E35B309-0E2A-4C44-9352-EA24A5EA1167}"/>
                </a:ext>
              </a:extLst>
            </p:cNvPr>
            <p:cNvSpPr/>
            <p:nvPr/>
          </p:nvSpPr>
          <p:spPr bwMode="auto">
            <a:xfrm>
              <a:off x="1734866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65" name="Oval 214">
              <a:extLst>
                <a:ext uri="{FF2B5EF4-FFF2-40B4-BE49-F238E27FC236}">
                  <a16:creationId xmlns:a16="http://schemas.microsoft.com/office/drawing/2014/main" id="{0E4DDA60-B045-6046-BADD-F770BD05D715}"/>
                </a:ext>
              </a:extLst>
            </p:cNvPr>
            <p:cNvSpPr/>
            <p:nvPr/>
          </p:nvSpPr>
          <p:spPr bwMode="auto">
            <a:xfrm>
              <a:off x="3109903" y="31394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32</a:t>
              </a:r>
            </a:p>
          </p:txBody>
        </p:sp>
        <p:sp>
          <p:nvSpPr>
            <p:cNvPr id="166" name="Oval 215">
              <a:extLst>
                <a:ext uri="{FF2B5EF4-FFF2-40B4-BE49-F238E27FC236}">
                  <a16:creationId xmlns:a16="http://schemas.microsoft.com/office/drawing/2014/main" id="{FEDE0FA8-892D-4443-B4B4-8F76CBC06D17}"/>
                </a:ext>
              </a:extLst>
            </p:cNvPr>
            <p:cNvSpPr/>
            <p:nvPr/>
          </p:nvSpPr>
          <p:spPr bwMode="auto">
            <a:xfrm>
              <a:off x="22179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67" name="Oval 216">
              <a:extLst>
                <a:ext uri="{FF2B5EF4-FFF2-40B4-BE49-F238E27FC236}">
                  <a16:creationId xmlns:a16="http://schemas.microsoft.com/office/drawing/2014/main" id="{B7EC59FD-4694-1B40-A306-BFF6905BD065}"/>
                </a:ext>
              </a:extLst>
            </p:cNvPr>
            <p:cNvSpPr/>
            <p:nvPr/>
          </p:nvSpPr>
          <p:spPr bwMode="auto">
            <a:xfrm>
              <a:off x="26751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168" name="Straight Connector 217">
              <a:extLst>
                <a:ext uri="{FF2B5EF4-FFF2-40B4-BE49-F238E27FC236}">
                  <a16:creationId xmlns:a16="http://schemas.microsoft.com/office/drawing/2014/main" id="{48585B14-5CF6-F547-95E3-A555EE944442}"/>
                </a:ext>
              </a:extLst>
            </p:cNvPr>
            <p:cNvCxnSpPr>
              <a:stCxn id="151" idx="3"/>
              <a:endCxn id="153" idx="0"/>
            </p:cNvCxnSpPr>
            <p:nvPr/>
          </p:nvCxnSpPr>
          <p:spPr bwMode="auto">
            <a:xfrm flipH="1">
              <a:off x="1521855" y="2064773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Connector 218">
              <a:extLst>
                <a:ext uri="{FF2B5EF4-FFF2-40B4-BE49-F238E27FC236}">
                  <a16:creationId xmlns:a16="http://schemas.microsoft.com/office/drawing/2014/main" id="{7A22A67C-14E5-7146-A908-37A52F2EF8A4}"/>
                </a:ext>
              </a:extLst>
            </p:cNvPr>
            <p:cNvCxnSpPr>
              <a:stCxn id="151" idx="5"/>
              <a:endCxn id="152" idx="0"/>
            </p:cNvCxnSpPr>
            <p:nvPr/>
          </p:nvCxnSpPr>
          <p:spPr bwMode="auto">
            <a:xfrm>
              <a:off x="2276690" y="2064773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Connector 219">
              <a:extLst>
                <a:ext uri="{FF2B5EF4-FFF2-40B4-BE49-F238E27FC236}">
                  <a16:creationId xmlns:a16="http://schemas.microsoft.com/office/drawing/2014/main" id="{F3B35D72-AF0D-5542-9105-1565AC0049B1}"/>
                </a:ext>
              </a:extLst>
            </p:cNvPr>
            <p:cNvCxnSpPr>
              <a:stCxn id="153" idx="3"/>
              <a:endCxn id="159" idx="0"/>
            </p:cNvCxnSpPr>
            <p:nvPr/>
          </p:nvCxnSpPr>
          <p:spPr bwMode="auto">
            <a:xfrm flipH="1">
              <a:off x="1064655" y="2529387"/>
              <a:ext cx="294039" cy="18799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Connector 220">
              <a:extLst>
                <a:ext uri="{FF2B5EF4-FFF2-40B4-BE49-F238E27FC236}">
                  <a16:creationId xmlns:a16="http://schemas.microsoft.com/office/drawing/2014/main" id="{C4EB343E-DD55-774B-BFAE-E04A2CD35E73}"/>
                </a:ext>
              </a:extLst>
            </p:cNvPr>
            <p:cNvCxnSpPr>
              <a:stCxn id="159" idx="3"/>
              <a:endCxn id="161" idx="0"/>
            </p:cNvCxnSpPr>
            <p:nvPr/>
          </p:nvCxnSpPr>
          <p:spPr bwMode="auto">
            <a:xfrm flipH="1">
              <a:off x="567444" y="3029556"/>
              <a:ext cx="334050" cy="1594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Straight Connector 221">
              <a:extLst>
                <a:ext uri="{FF2B5EF4-FFF2-40B4-BE49-F238E27FC236}">
                  <a16:creationId xmlns:a16="http://schemas.microsoft.com/office/drawing/2014/main" id="{253A1D1F-7CF7-9D41-A4A6-5AEBE01117E0}"/>
                </a:ext>
              </a:extLst>
            </p:cNvPr>
            <p:cNvCxnSpPr>
              <a:stCxn id="159" idx="4"/>
              <a:endCxn id="162" idx="0"/>
            </p:cNvCxnSpPr>
            <p:nvPr/>
          </p:nvCxnSpPr>
          <p:spPr bwMode="auto">
            <a:xfrm flipH="1">
              <a:off x="1032756" y="3083116"/>
              <a:ext cx="31899" cy="1059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Straight Connector 222">
              <a:extLst>
                <a:ext uri="{FF2B5EF4-FFF2-40B4-BE49-F238E27FC236}">
                  <a16:creationId xmlns:a16="http://schemas.microsoft.com/office/drawing/2014/main" id="{5B90DF42-C311-F34E-8B54-7F16B67C4467}"/>
                </a:ext>
              </a:extLst>
            </p:cNvPr>
            <p:cNvCxnSpPr>
              <a:stCxn id="160" idx="3"/>
              <a:endCxn id="163" idx="0"/>
            </p:cNvCxnSpPr>
            <p:nvPr/>
          </p:nvCxnSpPr>
          <p:spPr bwMode="auto">
            <a:xfrm flipH="1">
              <a:off x="1481844" y="3033776"/>
              <a:ext cx="181650" cy="1552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Straight Connector 223">
              <a:extLst>
                <a:ext uri="{FF2B5EF4-FFF2-40B4-BE49-F238E27FC236}">
                  <a16:creationId xmlns:a16="http://schemas.microsoft.com/office/drawing/2014/main" id="{D3B6EFE6-B00E-1847-A05C-F52F8222F32C}"/>
                </a:ext>
              </a:extLst>
            </p:cNvPr>
            <p:cNvCxnSpPr>
              <a:stCxn id="160" idx="4"/>
              <a:endCxn id="164" idx="0"/>
            </p:cNvCxnSpPr>
            <p:nvPr/>
          </p:nvCxnSpPr>
          <p:spPr bwMode="auto">
            <a:xfrm>
              <a:off x="1826655" y="3087336"/>
              <a:ext cx="94655" cy="101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Straight Connector 224">
              <a:extLst>
                <a:ext uri="{FF2B5EF4-FFF2-40B4-BE49-F238E27FC236}">
                  <a16:creationId xmlns:a16="http://schemas.microsoft.com/office/drawing/2014/main" id="{C12BF00A-471D-E447-B2FE-82D1CB327F2B}"/>
                </a:ext>
              </a:extLst>
            </p:cNvPr>
            <p:cNvCxnSpPr>
              <a:stCxn id="153" idx="5"/>
              <a:endCxn id="160" idx="0"/>
            </p:cNvCxnSpPr>
            <p:nvPr/>
          </p:nvCxnSpPr>
          <p:spPr bwMode="auto">
            <a:xfrm>
              <a:off x="1685016" y="2529387"/>
              <a:ext cx="141639" cy="19221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Straight Connector 225">
              <a:extLst>
                <a:ext uri="{FF2B5EF4-FFF2-40B4-BE49-F238E27FC236}">
                  <a16:creationId xmlns:a16="http://schemas.microsoft.com/office/drawing/2014/main" id="{71502E9E-2153-964D-80ED-C1FE2AA9A495}"/>
                </a:ext>
              </a:extLst>
            </p:cNvPr>
            <p:cNvCxnSpPr>
              <a:stCxn id="152" idx="3"/>
              <a:endCxn id="154" idx="0"/>
            </p:cNvCxnSpPr>
            <p:nvPr/>
          </p:nvCxnSpPr>
          <p:spPr bwMode="auto">
            <a:xfrm flipH="1">
              <a:off x="2588655" y="2529387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Straight Connector 226">
              <a:extLst>
                <a:ext uri="{FF2B5EF4-FFF2-40B4-BE49-F238E27FC236}">
                  <a16:creationId xmlns:a16="http://schemas.microsoft.com/office/drawing/2014/main" id="{94D7EC8A-9571-314C-8955-6EB7690FAD90}"/>
                </a:ext>
              </a:extLst>
            </p:cNvPr>
            <p:cNvCxnSpPr>
              <a:stCxn id="152" idx="5"/>
              <a:endCxn id="155" idx="0"/>
            </p:cNvCxnSpPr>
            <p:nvPr/>
          </p:nvCxnSpPr>
          <p:spPr bwMode="auto">
            <a:xfrm>
              <a:off x="2984706" y="2529387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" name="Straight Connector 227">
              <a:extLst>
                <a:ext uri="{FF2B5EF4-FFF2-40B4-BE49-F238E27FC236}">
                  <a16:creationId xmlns:a16="http://schemas.microsoft.com/office/drawing/2014/main" id="{CF831090-451C-134E-ABBC-BCD2245FC434}"/>
                </a:ext>
              </a:extLst>
            </p:cNvPr>
            <p:cNvCxnSpPr>
              <a:stCxn id="154" idx="3"/>
              <a:endCxn id="166" idx="0"/>
            </p:cNvCxnSpPr>
            <p:nvPr/>
          </p:nvCxnSpPr>
          <p:spPr bwMode="auto">
            <a:xfrm flipH="1">
              <a:off x="2404356" y="3036791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" name="Straight Connector 228">
              <a:extLst>
                <a:ext uri="{FF2B5EF4-FFF2-40B4-BE49-F238E27FC236}">
                  <a16:creationId xmlns:a16="http://schemas.microsoft.com/office/drawing/2014/main" id="{76D96BA0-2159-2746-920E-BC539FC7465D}"/>
                </a:ext>
              </a:extLst>
            </p:cNvPr>
            <p:cNvCxnSpPr>
              <a:stCxn id="154" idx="4"/>
              <a:endCxn id="167" idx="0"/>
            </p:cNvCxnSpPr>
            <p:nvPr/>
          </p:nvCxnSpPr>
          <p:spPr bwMode="auto">
            <a:xfrm>
              <a:off x="2588655" y="3090351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Straight Connector 229">
              <a:extLst>
                <a:ext uri="{FF2B5EF4-FFF2-40B4-BE49-F238E27FC236}">
                  <a16:creationId xmlns:a16="http://schemas.microsoft.com/office/drawing/2014/main" id="{20EDDAA4-A19B-194C-AA84-69396668395D}"/>
                </a:ext>
              </a:extLst>
            </p:cNvPr>
            <p:cNvCxnSpPr>
              <a:stCxn id="155" idx="4"/>
              <a:endCxn id="165" idx="0"/>
            </p:cNvCxnSpPr>
            <p:nvPr/>
          </p:nvCxnSpPr>
          <p:spPr bwMode="auto">
            <a:xfrm>
              <a:off x="3202545" y="3084520"/>
              <a:ext cx="138103" cy="549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Straight Connector 230">
              <a:extLst>
                <a:ext uri="{FF2B5EF4-FFF2-40B4-BE49-F238E27FC236}">
                  <a16:creationId xmlns:a16="http://schemas.microsoft.com/office/drawing/2014/main" id="{DC3D544D-DC56-4B41-A3EA-A83ABBF39E42}"/>
                </a:ext>
              </a:extLst>
            </p:cNvPr>
            <p:cNvCxnSpPr>
              <a:stCxn id="155" idx="5"/>
              <a:endCxn id="156" idx="0"/>
            </p:cNvCxnSpPr>
            <p:nvPr/>
          </p:nvCxnSpPr>
          <p:spPr bwMode="auto">
            <a:xfrm>
              <a:off x="3365706" y="3030960"/>
              <a:ext cx="518349" cy="10671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Straight Connector 231">
              <a:extLst>
                <a:ext uri="{FF2B5EF4-FFF2-40B4-BE49-F238E27FC236}">
                  <a16:creationId xmlns:a16="http://schemas.microsoft.com/office/drawing/2014/main" id="{46D44FE4-AC2A-054F-94A1-C98EDD49A766}"/>
                </a:ext>
              </a:extLst>
            </p:cNvPr>
            <p:cNvCxnSpPr>
              <a:stCxn id="165" idx="3"/>
              <a:endCxn id="158" idx="0"/>
            </p:cNvCxnSpPr>
            <p:nvPr/>
          </p:nvCxnSpPr>
          <p:spPr bwMode="auto">
            <a:xfrm flipH="1">
              <a:off x="3082044" y="3451640"/>
              <a:ext cx="95443" cy="2059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Straight Connector 232">
              <a:extLst>
                <a:ext uri="{FF2B5EF4-FFF2-40B4-BE49-F238E27FC236}">
                  <a16:creationId xmlns:a16="http://schemas.microsoft.com/office/drawing/2014/main" id="{07BC7EEB-B460-2F4F-8CAF-FBFB6D0317BD}"/>
                </a:ext>
              </a:extLst>
            </p:cNvPr>
            <p:cNvCxnSpPr>
              <a:stCxn id="165" idx="4"/>
              <a:endCxn id="157" idx="0"/>
            </p:cNvCxnSpPr>
            <p:nvPr/>
          </p:nvCxnSpPr>
          <p:spPr bwMode="auto">
            <a:xfrm>
              <a:off x="3340648" y="3505200"/>
              <a:ext cx="242897" cy="914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Oval 233">
              <a:extLst>
                <a:ext uri="{FF2B5EF4-FFF2-40B4-BE49-F238E27FC236}">
                  <a16:creationId xmlns:a16="http://schemas.microsoft.com/office/drawing/2014/main" id="{E76EF8D8-4F2C-274B-8C04-54786A4D2F20}"/>
                </a:ext>
              </a:extLst>
            </p:cNvPr>
            <p:cNvSpPr/>
            <p:nvPr/>
          </p:nvSpPr>
          <p:spPr bwMode="auto">
            <a:xfrm>
              <a:off x="3124200" y="4038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85" name="Oval 234">
              <a:extLst>
                <a:ext uri="{FF2B5EF4-FFF2-40B4-BE49-F238E27FC236}">
                  <a16:creationId xmlns:a16="http://schemas.microsoft.com/office/drawing/2014/main" id="{BBBF5D60-0624-794E-ABE4-4140298577DC}"/>
                </a:ext>
              </a:extLst>
            </p:cNvPr>
            <p:cNvSpPr/>
            <p:nvPr/>
          </p:nvSpPr>
          <p:spPr bwMode="auto">
            <a:xfrm>
              <a:off x="3581400" y="4038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186" name="Straight Connector 235">
              <a:extLst>
                <a:ext uri="{FF2B5EF4-FFF2-40B4-BE49-F238E27FC236}">
                  <a16:creationId xmlns:a16="http://schemas.microsoft.com/office/drawing/2014/main" id="{306A5010-A302-E445-955B-8CC76F33A951}"/>
                </a:ext>
              </a:extLst>
            </p:cNvPr>
            <p:cNvCxnSpPr>
              <a:stCxn id="157" idx="3"/>
              <a:endCxn id="184" idx="0"/>
            </p:cNvCxnSpPr>
            <p:nvPr/>
          </p:nvCxnSpPr>
          <p:spPr bwMode="auto">
            <a:xfrm flipH="1">
              <a:off x="3310644" y="3908840"/>
              <a:ext cx="109740" cy="129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Straight Connector 236">
              <a:extLst>
                <a:ext uri="{FF2B5EF4-FFF2-40B4-BE49-F238E27FC236}">
                  <a16:creationId xmlns:a16="http://schemas.microsoft.com/office/drawing/2014/main" id="{948DDE22-0809-3E48-8336-8E2C38A0CD4A}"/>
                </a:ext>
              </a:extLst>
            </p:cNvPr>
            <p:cNvCxnSpPr>
              <a:stCxn id="157" idx="4"/>
              <a:endCxn id="185" idx="0"/>
            </p:cNvCxnSpPr>
            <p:nvPr/>
          </p:nvCxnSpPr>
          <p:spPr bwMode="auto">
            <a:xfrm>
              <a:off x="3583545" y="3962400"/>
              <a:ext cx="184299" cy="76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8" name="Oval 237">
              <a:extLst>
                <a:ext uri="{FF2B5EF4-FFF2-40B4-BE49-F238E27FC236}">
                  <a16:creationId xmlns:a16="http://schemas.microsoft.com/office/drawing/2014/main" id="{8301F926-A4BF-9849-97FA-2D6139EA1A1B}"/>
                </a:ext>
              </a:extLst>
            </p:cNvPr>
            <p:cNvSpPr/>
            <p:nvPr/>
          </p:nvSpPr>
          <p:spPr bwMode="auto">
            <a:xfrm>
              <a:off x="3894312" y="362413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189" name="Oval 238">
              <a:extLst>
                <a:ext uri="{FF2B5EF4-FFF2-40B4-BE49-F238E27FC236}">
                  <a16:creationId xmlns:a16="http://schemas.microsoft.com/office/drawing/2014/main" id="{EE051F43-983B-BB4B-93C8-62AB7B829ED7}"/>
                </a:ext>
              </a:extLst>
            </p:cNvPr>
            <p:cNvSpPr/>
            <p:nvPr/>
          </p:nvSpPr>
          <p:spPr bwMode="auto">
            <a:xfrm>
              <a:off x="4351512" y="3622383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190" name="Straight Connector 239">
              <a:extLst>
                <a:ext uri="{FF2B5EF4-FFF2-40B4-BE49-F238E27FC236}">
                  <a16:creationId xmlns:a16="http://schemas.microsoft.com/office/drawing/2014/main" id="{07123882-5BEB-5544-B372-74FCA02FC17C}"/>
                </a:ext>
              </a:extLst>
            </p:cNvPr>
            <p:cNvCxnSpPr>
              <a:stCxn id="156" idx="4"/>
              <a:endCxn id="188" idx="0"/>
            </p:cNvCxnSpPr>
            <p:nvPr/>
          </p:nvCxnSpPr>
          <p:spPr bwMode="auto">
            <a:xfrm>
              <a:off x="3884055" y="3503406"/>
              <a:ext cx="196701" cy="1207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Straight Connector 240">
              <a:extLst>
                <a:ext uri="{FF2B5EF4-FFF2-40B4-BE49-F238E27FC236}">
                  <a16:creationId xmlns:a16="http://schemas.microsoft.com/office/drawing/2014/main" id="{46F39E37-5EDF-104E-B42E-D05AA2B2F15D}"/>
                </a:ext>
              </a:extLst>
            </p:cNvPr>
            <p:cNvCxnSpPr>
              <a:stCxn id="156" idx="5"/>
              <a:endCxn id="189" idx="0"/>
            </p:cNvCxnSpPr>
            <p:nvPr/>
          </p:nvCxnSpPr>
          <p:spPr bwMode="auto">
            <a:xfrm>
              <a:off x="4047216" y="3449846"/>
              <a:ext cx="490740" cy="17253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2" name="Group 241">
            <a:extLst>
              <a:ext uri="{FF2B5EF4-FFF2-40B4-BE49-F238E27FC236}">
                <a16:creationId xmlns:a16="http://schemas.microsoft.com/office/drawing/2014/main" id="{79EBD82D-4A0B-E04A-A73D-A1335F06EB5B}"/>
              </a:ext>
            </a:extLst>
          </p:cNvPr>
          <p:cNvGrpSpPr/>
          <p:nvPr/>
        </p:nvGrpSpPr>
        <p:grpSpPr>
          <a:xfrm>
            <a:off x="5406910" y="4836938"/>
            <a:ext cx="2923443" cy="1295400"/>
            <a:chOff x="381000" y="1752601"/>
            <a:chExt cx="4343400" cy="2200514"/>
          </a:xfrm>
        </p:grpSpPr>
        <p:sp>
          <p:nvSpPr>
            <p:cNvPr id="193" name="Oval 242">
              <a:extLst>
                <a:ext uri="{FF2B5EF4-FFF2-40B4-BE49-F238E27FC236}">
                  <a16:creationId xmlns:a16="http://schemas.microsoft.com/office/drawing/2014/main" id="{4CD3F4C9-A570-EB4A-995A-C43E3AF22ECE}"/>
                </a:ext>
              </a:extLst>
            </p:cNvPr>
            <p:cNvSpPr/>
            <p:nvPr/>
          </p:nvSpPr>
          <p:spPr bwMode="auto">
            <a:xfrm>
              <a:off x="1882784" y="175260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194" name="Oval 243">
              <a:extLst>
                <a:ext uri="{FF2B5EF4-FFF2-40B4-BE49-F238E27FC236}">
                  <a16:creationId xmlns:a16="http://schemas.microsoft.com/office/drawing/2014/main" id="{0D607DBB-25A5-3242-B993-AE60079FFA52}"/>
                </a:ext>
              </a:extLst>
            </p:cNvPr>
            <p:cNvSpPr/>
            <p:nvPr/>
          </p:nvSpPr>
          <p:spPr bwMode="auto">
            <a:xfrm>
              <a:off x="259080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32</a:t>
              </a:r>
            </a:p>
          </p:txBody>
        </p:sp>
        <p:sp>
          <p:nvSpPr>
            <p:cNvPr id="195" name="Oval 244">
              <a:extLst>
                <a:ext uri="{FF2B5EF4-FFF2-40B4-BE49-F238E27FC236}">
                  <a16:creationId xmlns:a16="http://schemas.microsoft.com/office/drawing/2014/main" id="{BF951454-E514-AD49-9E26-ED9AA8EE0444}"/>
                </a:ext>
              </a:extLst>
            </p:cNvPr>
            <p:cNvSpPr/>
            <p:nvPr/>
          </p:nvSpPr>
          <p:spPr bwMode="auto">
            <a:xfrm>
              <a:off x="1291110" y="2217215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</a:p>
          </p:txBody>
        </p:sp>
        <p:sp>
          <p:nvSpPr>
            <p:cNvPr id="196" name="Oval 245">
              <a:extLst>
                <a:ext uri="{FF2B5EF4-FFF2-40B4-BE49-F238E27FC236}">
                  <a16:creationId xmlns:a16="http://schemas.microsoft.com/office/drawing/2014/main" id="{DECAAA0B-776D-FE4D-8194-FC142FC9CF58}"/>
                </a:ext>
              </a:extLst>
            </p:cNvPr>
            <p:cNvSpPr/>
            <p:nvPr/>
          </p:nvSpPr>
          <p:spPr bwMode="auto">
            <a:xfrm>
              <a:off x="2357910" y="2724619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197" name="Oval 246">
              <a:extLst>
                <a:ext uri="{FF2B5EF4-FFF2-40B4-BE49-F238E27FC236}">
                  <a16:creationId xmlns:a16="http://schemas.microsoft.com/office/drawing/2014/main" id="{0329C80F-530D-CE41-BCFF-1B32C8243DB7}"/>
                </a:ext>
              </a:extLst>
            </p:cNvPr>
            <p:cNvSpPr/>
            <p:nvPr/>
          </p:nvSpPr>
          <p:spPr bwMode="auto">
            <a:xfrm>
              <a:off x="2971800" y="271878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198" name="Oval 247">
              <a:extLst>
                <a:ext uri="{FF2B5EF4-FFF2-40B4-BE49-F238E27FC236}">
                  <a16:creationId xmlns:a16="http://schemas.microsoft.com/office/drawing/2014/main" id="{67FF6F39-18CF-924C-B8B8-7A8792D974B1}"/>
                </a:ext>
              </a:extLst>
            </p:cNvPr>
            <p:cNvSpPr/>
            <p:nvPr/>
          </p:nvSpPr>
          <p:spPr bwMode="auto">
            <a:xfrm>
              <a:off x="3653310" y="313767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41</a:t>
              </a:r>
            </a:p>
          </p:txBody>
        </p:sp>
        <p:sp>
          <p:nvSpPr>
            <p:cNvPr id="199" name="Oval 249">
              <a:extLst>
                <a:ext uri="{FF2B5EF4-FFF2-40B4-BE49-F238E27FC236}">
                  <a16:creationId xmlns:a16="http://schemas.microsoft.com/office/drawing/2014/main" id="{36DC1907-2D36-9745-8784-ACF112933778}"/>
                </a:ext>
              </a:extLst>
            </p:cNvPr>
            <p:cNvSpPr/>
            <p:nvPr/>
          </p:nvSpPr>
          <p:spPr bwMode="auto">
            <a:xfrm>
              <a:off x="2895600" y="365760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00" name="Oval 250">
              <a:extLst>
                <a:ext uri="{FF2B5EF4-FFF2-40B4-BE49-F238E27FC236}">
                  <a16:creationId xmlns:a16="http://schemas.microsoft.com/office/drawing/2014/main" id="{52848052-D965-464D-AA51-314138B528AE}"/>
                </a:ext>
              </a:extLst>
            </p:cNvPr>
            <p:cNvSpPr/>
            <p:nvPr/>
          </p:nvSpPr>
          <p:spPr bwMode="auto">
            <a:xfrm>
              <a:off x="833910" y="271738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-5</a:t>
              </a:r>
            </a:p>
          </p:txBody>
        </p:sp>
        <p:sp>
          <p:nvSpPr>
            <p:cNvPr id="201" name="Oval 251">
              <a:extLst>
                <a:ext uri="{FF2B5EF4-FFF2-40B4-BE49-F238E27FC236}">
                  <a16:creationId xmlns:a16="http://schemas.microsoft.com/office/drawing/2014/main" id="{83901800-E6B5-1B43-B3DE-1913F90E29F0}"/>
                </a:ext>
              </a:extLst>
            </p:cNvPr>
            <p:cNvSpPr/>
            <p:nvPr/>
          </p:nvSpPr>
          <p:spPr bwMode="auto">
            <a:xfrm>
              <a:off x="1595910" y="272160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7</a:t>
              </a:r>
            </a:p>
          </p:txBody>
        </p:sp>
        <p:sp>
          <p:nvSpPr>
            <p:cNvPr id="202" name="Oval 252">
              <a:extLst>
                <a:ext uri="{FF2B5EF4-FFF2-40B4-BE49-F238E27FC236}">
                  <a16:creationId xmlns:a16="http://schemas.microsoft.com/office/drawing/2014/main" id="{47E1645B-7CF4-2946-8D93-0F512B85CE65}"/>
                </a:ext>
              </a:extLst>
            </p:cNvPr>
            <p:cNvSpPr/>
            <p:nvPr/>
          </p:nvSpPr>
          <p:spPr bwMode="auto">
            <a:xfrm>
              <a:off x="3810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03" name="Oval 253">
              <a:extLst>
                <a:ext uri="{FF2B5EF4-FFF2-40B4-BE49-F238E27FC236}">
                  <a16:creationId xmlns:a16="http://schemas.microsoft.com/office/drawing/2014/main" id="{0F6497D1-E2B7-3C4F-8297-6A259000C3A0}"/>
                </a:ext>
              </a:extLst>
            </p:cNvPr>
            <p:cNvSpPr/>
            <p:nvPr/>
          </p:nvSpPr>
          <p:spPr bwMode="auto">
            <a:xfrm>
              <a:off x="846312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204" name="Oval 254">
              <a:extLst>
                <a:ext uri="{FF2B5EF4-FFF2-40B4-BE49-F238E27FC236}">
                  <a16:creationId xmlns:a16="http://schemas.microsoft.com/office/drawing/2014/main" id="{9C030885-E1B6-EA4E-9C33-83F42E2266D3}"/>
                </a:ext>
              </a:extLst>
            </p:cNvPr>
            <p:cNvSpPr/>
            <p:nvPr/>
          </p:nvSpPr>
          <p:spPr bwMode="auto">
            <a:xfrm>
              <a:off x="1295400" y="3189020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05" name="Oval 255">
              <a:extLst>
                <a:ext uri="{FF2B5EF4-FFF2-40B4-BE49-F238E27FC236}">
                  <a16:creationId xmlns:a16="http://schemas.microsoft.com/office/drawing/2014/main" id="{C61F50B4-392A-8344-B862-5BD478D9742A}"/>
                </a:ext>
              </a:extLst>
            </p:cNvPr>
            <p:cNvSpPr/>
            <p:nvPr/>
          </p:nvSpPr>
          <p:spPr bwMode="auto">
            <a:xfrm>
              <a:off x="1734866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06" name="Oval 256">
              <a:extLst>
                <a:ext uri="{FF2B5EF4-FFF2-40B4-BE49-F238E27FC236}">
                  <a16:creationId xmlns:a16="http://schemas.microsoft.com/office/drawing/2014/main" id="{919B5688-6A8F-C24A-AEF3-E3A0AE150EFE}"/>
                </a:ext>
              </a:extLst>
            </p:cNvPr>
            <p:cNvSpPr/>
            <p:nvPr/>
          </p:nvSpPr>
          <p:spPr bwMode="auto">
            <a:xfrm>
              <a:off x="3109903" y="313946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35</a:t>
              </a:r>
            </a:p>
          </p:txBody>
        </p:sp>
        <p:sp>
          <p:nvSpPr>
            <p:cNvPr id="207" name="Oval 257">
              <a:extLst>
                <a:ext uri="{FF2B5EF4-FFF2-40B4-BE49-F238E27FC236}">
                  <a16:creationId xmlns:a16="http://schemas.microsoft.com/office/drawing/2014/main" id="{26088A1A-F264-B94A-B18B-C34FEA82FB2F}"/>
                </a:ext>
              </a:extLst>
            </p:cNvPr>
            <p:cNvSpPr/>
            <p:nvPr/>
          </p:nvSpPr>
          <p:spPr bwMode="auto">
            <a:xfrm>
              <a:off x="22179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08" name="Oval 258">
              <a:extLst>
                <a:ext uri="{FF2B5EF4-FFF2-40B4-BE49-F238E27FC236}">
                  <a16:creationId xmlns:a16="http://schemas.microsoft.com/office/drawing/2014/main" id="{743CFEE9-9634-414F-92BF-E72CC46E69AE}"/>
                </a:ext>
              </a:extLst>
            </p:cNvPr>
            <p:cNvSpPr/>
            <p:nvPr/>
          </p:nvSpPr>
          <p:spPr bwMode="auto">
            <a:xfrm>
              <a:off x="2675112" y="3188644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09" name="Straight Connector 259">
              <a:extLst>
                <a:ext uri="{FF2B5EF4-FFF2-40B4-BE49-F238E27FC236}">
                  <a16:creationId xmlns:a16="http://schemas.microsoft.com/office/drawing/2014/main" id="{7F8C58DD-27EE-F84F-9749-B5D349FA35DA}"/>
                </a:ext>
              </a:extLst>
            </p:cNvPr>
            <p:cNvCxnSpPr>
              <a:stCxn id="193" idx="3"/>
              <a:endCxn id="195" idx="0"/>
            </p:cNvCxnSpPr>
            <p:nvPr/>
          </p:nvCxnSpPr>
          <p:spPr bwMode="auto">
            <a:xfrm flipH="1">
              <a:off x="1521855" y="2064773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Straight Connector 260">
              <a:extLst>
                <a:ext uri="{FF2B5EF4-FFF2-40B4-BE49-F238E27FC236}">
                  <a16:creationId xmlns:a16="http://schemas.microsoft.com/office/drawing/2014/main" id="{450BE2E8-DD14-2B4E-A8D4-1805764238DE}"/>
                </a:ext>
              </a:extLst>
            </p:cNvPr>
            <p:cNvCxnSpPr>
              <a:stCxn id="193" idx="5"/>
              <a:endCxn id="194" idx="0"/>
            </p:cNvCxnSpPr>
            <p:nvPr/>
          </p:nvCxnSpPr>
          <p:spPr bwMode="auto">
            <a:xfrm>
              <a:off x="2276690" y="2064773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Straight Connector 261">
              <a:extLst>
                <a:ext uri="{FF2B5EF4-FFF2-40B4-BE49-F238E27FC236}">
                  <a16:creationId xmlns:a16="http://schemas.microsoft.com/office/drawing/2014/main" id="{666FA1A5-250F-7C42-A6FD-227BCD4D73BF}"/>
                </a:ext>
              </a:extLst>
            </p:cNvPr>
            <p:cNvCxnSpPr>
              <a:stCxn id="195" idx="3"/>
              <a:endCxn id="200" idx="0"/>
            </p:cNvCxnSpPr>
            <p:nvPr/>
          </p:nvCxnSpPr>
          <p:spPr bwMode="auto">
            <a:xfrm flipH="1">
              <a:off x="1064655" y="2529387"/>
              <a:ext cx="294039" cy="18799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Straight Connector 262">
              <a:extLst>
                <a:ext uri="{FF2B5EF4-FFF2-40B4-BE49-F238E27FC236}">
                  <a16:creationId xmlns:a16="http://schemas.microsoft.com/office/drawing/2014/main" id="{6522BDAF-14BB-104F-A4BE-1373C6803B17}"/>
                </a:ext>
              </a:extLst>
            </p:cNvPr>
            <p:cNvCxnSpPr>
              <a:stCxn id="200" idx="3"/>
              <a:endCxn id="202" idx="0"/>
            </p:cNvCxnSpPr>
            <p:nvPr/>
          </p:nvCxnSpPr>
          <p:spPr bwMode="auto">
            <a:xfrm flipH="1">
              <a:off x="567444" y="3029556"/>
              <a:ext cx="334050" cy="1594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Straight Connector 263">
              <a:extLst>
                <a:ext uri="{FF2B5EF4-FFF2-40B4-BE49-F238E27FC236}">
                  <a16:creationId xmlns:a16="http://schemas.microsoft.com/office/drawing/2014/main" id="{FE56B56E-5599-D34D-A814-9FD9692083A0}"/>
                </a:ext>
              </a:extLst>
            </p:cNvPr>
            <p:cNvCxnSpPr>
              <a:stCxn id="200" idx="4"/>
              <a:endCxn id="203" idx="0"/>
            </p:cNvCxnSpPr>
            <p:nvPr/>
          </p:nvCxnSpPr>
          <p:spPr bwMode="auto">
            <a:xfrm flipH="1">
              <a:off x="1032756" y="3083116"/>
              <a:ext cx="31899" cy="1059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Straight Connector 264">
              <a:extLst>
                <a:ext uri="{FF2B5EF4-FFF2-40B4-BE49-F238E27FC236}">
                  <a16:creationId xmlns:a16="http://schemas.microsoft.com/office/drawing/2014/main" id="{D3272978-F078-DC4B-88D6-031B94929E09}"/>
                </a:ext>
              </a:extLst>
            </p:cNvPr>
            <p:cNvCxnSpPr>
              <a:stCxn id="201" idx="3"/>
              <a:endCxn id="204" idx="0"/>
            </p:cNvCxnSpPr>
            <p:nvPr/>
          </p:nvCxnSpPr>
          <p:spPr bwMode="auto">
            <a:xfrm flipH="1">
              <a:off x="1481844" y="3033776"/>
              <a:ext cx="181650" cy="1552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Straight Connector 265">
              <a:extLst>
                <a:ext uri="{FF2B5EF4-FFF2-40B4-BE49-F238E27FC236}">
                  <a16:creationId xmlns:a16="http://schemas.microsoft.com/office/drawing/2014/main" id="{79950E54-7D83-334C-8F6D-408FC6FB79D4}"/>
                </a:ext>
              </a:extLst>
            </p:cNvPr>
            <p:cNvCxnSpPr>
              <a:stCxn id="201" idx="4"/>
              <a:endCxn id="205" idx="0"/>
            </p:cNvCxnSpPr>
            <p:nvPr/>
          </p:nvCxnSpPr>
          <p:spPr bwMode="auto">
            <a:xfrm>
              <a:off x="1826655" y="3087336"/>
              <a:ext cx="94655" cy="1013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Straight Connector 266">
              <a:extLst>
                <a:ext uri="{FF2B5EF4-FFF2-40B4-BE49-F238E27FC236}">
                  <a16:creationId xmlns:a16="http://schemas.microsoft.com/office/drawing/2014/main" id="{4D152D9B-B08D-824A-9CEE-9383BB8E5E66}"/>
                </a:ext>
              </a:extLst>
            </p:cNvPr>
            <p:cNvCxnSpPr>
              <a:stCxn id="195" idx="5"/>
              <a:endCxn id="201" idx="0"/>
            </p:cNvCxnSpPr>
            <p:nvPr/>
          </p:nvCxnSpPr>
          <p:spPr bwMode="auto">
            <a:xfrm>
              <a:off x="1685016" y="2529387"/>
              <a:ext cx="141639" cy="19221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Straight Connector 267">
              <a:extLst>
                <a:ext uri="{FF2B5EF4-FFF2-40B4-BE49-F238E27FC236}">
                  <a16:creationId xmlns:a16="http://schemas.microsoft.com/office/drawing/2014/main" id="{618761EE-8BE6-C54E-9BBA-F75B91C44496}"/>
                </a:ext>
              </a:extLst>
            </p:cNvPr>
            <p:cNvCxnSpPr>
              <a:stCxn id="194" idx="3"/>
              <a:endCxn id="196" idx="0"/>
            </p:cNvCxnSpPr>
            <p:nvPr/>
          </p:nvCxnSpPr>
          <p:spPr bwMode="auto">
            <a:xfrm flipH="1">
              <a:off x="2588655" y="2529387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Straight Connector 268">
              <a:extLst>
                <a:ext uri="{FF2B5EF4-FFF2-40B4-BE49-F238E27FC236}">
                  <a16:creationId xmlns:a16="http://schemas.microsoft.com/office/drawing/2014/main" id="{8768C39E-882C-E941-BFEB-4DA9D6045714}"/>
                </a:ext>
              </a:extLst>
            </p:cNvPr>
            <p:cNvCxnSpPr>
              <a:stCxn id="194" idx="5"/>
              <a:endCxn id="197" idx="0"/>
            </p:cNvCxnSpPr>
            <p:nvPr/>
          </p:nvCxnSpPr>
          <p:spPr bwMode="auto">
            <a:xfrm>
              <a:off x="2984706" y="2529387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Straight Connector 269">
              <a:extLst>
                <a:ext uri="{FF2B5EF4-FFF2-40B4-BE49-F238E27FC236}">
                  <a16:creationId xmlns:a16="http://schemas.microsoft.com/office/drawing/2014/main" id="{985349C4-79D9-D442-9ECE-87048432517C}"/>
                </a:ext>
              </a:extLst>
            </p:cNvPr>
            <p:cNvCxnSpPr>
              <a:stCxn id="196" idx="3"/>
              <a:endCxn id="207" idx="0"/>
            </p:cNvCxnSpPr>
            <p:nvPr/>
          </p:nvCxnSpPr>
          <p:spPr bwMode="auto">
            <a:xfrm flipH="1">
              <a:off x="2404356" y="3036791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Straight Connector 270">
              <a:extLst>
                <a:ext uri="{FF2B5EF4-FFF2-40B4-BE49-F238E27FC236}">
                  <a16:creationId xmlns:a16="http://schemas.microsoft.com/office/drawing/2014/main" id="{B1FF464E-6E21-874D-BD03-897967716A5E}"/>
                </a:ext>
              </a:extLst>
            </p:cNvPr>
            <p:cNvCxnSpPr>
              <a:stCxn id="196" idx="4"/>
              <a:endCxn id="208" idx="0"/>
            </p:cNvCxnSpPr>
            <p:nvPr/>
          </p:nvCxnSpPr>
          <p:spPr bwMode="auto">
            <a:xfrm>
              <a:off x="2588655" y="3090351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Straight Connector 271">
              <a:extLst>
                <a:ext uri="{FF2B5EF4-FFF2-40B4-BE49-F238E27FC236}">
                  <a16:creationId xmlns:a16="http://schemas.microsoft.com/office/drawing/2014/main" id="{5BBC10D7-216D-B740-9B00-8B363D8A984E}"/>
                </a:ext>
              </a:extLst>
            </p:cNvPr>
            <p:cNvCxnSpPr>
              <a:stCxn id="197" idx="4"/>
              <a:endCxn id="206" idx="0"/>
            </p:cNvCxnSpPr>
            <p:nvPr/>
          </p:nvCxnSpPr>
          <p:spPr bwMode="auto">
            <a:xfrm>
              <a:off x="3202545" y="3084520"/>
              <a:ext cx="138103" cy="549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Straight Connector 272">
              <a:extLst>
                <a:ext uri="{FF2B5EF4-FFF2-40B4-BE49-F238E27FC236}">
                  <a16:creationId xmlns:a16="http://schemas.microsoft.com/office/drawing/2014/main" id="{764C2F6F-B5E6-0D4F-868E-75229B85E9E9}"/>
                </a:ext>
              </a:extLst>
            </p:cNvPr>
            <p:cNvCxnSpPr>
              <a:stCxn id="197" idx="5"/>
              <a:endCxn id="198" idx="0"/>
            </p:cNvCxnSpPr>
            <p:nvPr/>
          </p:nvCxnSpPr>
          <p:spPr bwMode="auto">
            <a:xfrm>
              <a:off x="3365706" y="3030960"/>
              <a:ext cx="518349" cy="10671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Straight Connector 273">
              <a:extLst>
                <a:ext uri="{FF2B5EF4-FFF2-40B4-BE49-F238E27FC236}">
                  <a16:creationId xmlns:a16="http://schemas.microsoft.com/office/drawing/2014/main" id="{696543B0-FA9C-324E-B3C0-3C7EB9DE554A}"/>
                </a:ext>
              </a:extLst>
            </p:cNvPr>
            <p:cNvCxnSpPr>
              <a:stCxn id="206" idx="3"/>
              <a:endCxn id="199" idx="0"/>
            </p:cNvCxnSpPr>
            <p:nvPr/>
          </p:nvCxnSpPr>
          <p:spPr bwMode="auto">
            <a:xfrm flipH="1">
              <a:off x="3082044" y="3451640"/>
              <a:ext cx="95443" cy="2059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4" name="Oval 276">
              <a:extLst>
                <a:ext uri="{FF2B5EF4-FFF2-40B4-BE49-F238E27FC236}">
                  <a16:creationId xmlns:a16="http://schemas.microsoft.com/office/drawing/2014/main" id="{9630D8D8-ACB4-2341-97DF-EABA48B1DE86}"/>
                </a:ext>
              </a:extLst>
            </p:cNvPr>
            <p:cNvSpPr/>
            <p:nvPr/>
          </p:nvSpPr>
          <p:spPr bwMode="auto">
            <a:xfrm>
              <a:off x="3329013" y="3642705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25" name="Straight Connector 278">
              <a:extLst>
                <a:ext uri="{FF2B5EF4-FFF2-40B4-BE49-F238E27FC236}">
                  <a16:creationId xmlns:a16="http://schemas.microsoft.com/office/drawing/2014/main" id="{EA46D611-B861-1C4F-8F0F-3836BCCAA872}"/>
                </a:ext>
              </a:extLst>
            </p:cNvPr>
            <p:cNvCxnSpPr>
              <a:stCxn id="206" idx="4"/>
              <a:endCxn id="224" idx="0"/>
            </p:cNvCxnSpPr>
            <p:nvPr/>
          </p:nvCxnSpPr>
          <p:spPr bwMode="auto">
            <a:xfrm>
              <a:off x="3340648" y="3505200"/>
              <a:ext cx="174809" cy="1375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6" name="Oval 279">
              <a:extLst>
                <a:ext uri="{FF2B5EF4-FFF2-40B4-BE49-F238E27FC236}">
                  <a16:creationId xmlns:a16="http://schemas.microsoft.com/office/drawing/2014/main" id="{B8AFA8F8-1325-7144-A536-DD37AF9FD9C3}"/>
                </a:ext>
              </a:extLst>
            </p:cNvPr>
            <p:cNvSpPr/>
            <p:nvPr/>
          </p:nvSpPr>
          <p:spPr bwMode="auto">
            <a:xfrm>
              <a:off x="3894312" y="362413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227" name="Oval 280">
              <a:extLst>
                <a:ext uri="{FF2B5EF4-FFF2-40B4-BE49-F238E27FC236}">
                  <a16:creationId xmlns:a16="http://schemas.microsoft.com/office/drawing/2014/main" id="{CAEA3FF2-5ECF-EC47-ADEA-22D868EF6B80}"/>
                </a:ext>
              </a:extLst>
            </p:cNvPr>
            <p:cNvSpPr/>
            <p:nvPr/>
          </p:nvSpPr>
          <p:spPr bwMode="auto">
            <a:xfrm>
              <a:off x="4351512" y="3622383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228" name="Straight Connector 281">
              <a:extLst>
                <a:ext uri="{FF2B5EF4-FFF2-40B4-BE49-F238E27FC236}">
                  <a16:creationId xmlns:a16="http://schemas.microsoft.com/office/drawing/2014/main" id="{13FD1B0A-6993-DD43-A8D9-EB5ABD422DD5}"/>
                </a:ext>
              </a:extLst>
            </p:cNvPr>
            <p:cNvCxnSpPr>
              <a:stCxn id="198" idx="4"/>
              <a:endCxn id="226" idx="0"/>
            </p:cNvCxnSpPr>
            <p:nvPr/>
          </p:nvCxnSpPr>
          <p:spPr bwMode="auto">
            <a:xfrm>
              <a:off x="3884055" y="3503406"/>
              <a:ext cx="196701" cy="12073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Connector 282">
              <a:extLst>
                <a:ext uri="{FF2B5EF4-FFF2-40B4-BE49-F238E27FC236}">
                  <a16:creationId xmlns:a16="http://schemas.microsoft.com/office/drawing/2014/main" id="{24F56FA9-AA4D-5E40-BDCC-401D9454E727}"/>
                </a:ext>
              </a:extLst>
            </p:cNvPr>
            <p:cNvCxnSpPr>
              <a:stCxn id="198" idx="5"/>
              <a:endCxn id="227" idx="0"/>
            </p:cNvCxnSpPr>
            <p:nvPr/>
          </p:nvCxnSpPr>
          <p:spPr bwMode="auto">
            <a:xfrm>
              <a:off x="4047216" y="3449846"/>
              <a:ext cx="490740" cy="17253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2307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Deletion: Algorithm Overview (2)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First, remove v and w, and make r a child of x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If</a:t>
            </a:r>
            <a:r>
              <a:rPr lang="en-US" altLang="en-US" sz="2000" dirty="0"/>
              <a:t> either of 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or </a:t>
            </a:r>
            <a:r>
              <a:rPr lang="en-US" altLang="en-US" sz="2000" b="1" i="1" dirty="0">
                <a:latin typeface="Times New Roman" charset="0"/>
              </a:rPr>
              <a:t>r</a:t>
            </a:r>
            <a:r>
              <a:rPr lang="en-US" altLang="en-US" sz="2000" dirty="0"/>
              <a:t> was red, we color </a:t>
            </a:r>
            <a:r>
              <a:rPr lang="en-US" altLang="en-US" sz="2000" b="1" i="1" dirty="0">
                <a:latin typeface="Times New Roman" charset="0"/>
              </a:rPr>
              <a:t>r</a:t>
            </a:r>
            <a:r>
              <a:rPr lang="en-US" altLang="en-US" sz="2000" dirty="0"/>
              <a:t> black and we are done (Examples 1 and 2) </a:t>
            </a:r>
            <a:r>
              <a:rPr lang="en-US" altLang="en-US" sz="2000" i="1" u="sng" dirty="0"/>
              <a:t>(Let’s call this Case 0)</a:t>
            </a:r>
          </a:p>
          <a:p>
            <a:pPr marL="0" indent="0" eaLnBrk="1" hangingPunct="1">
              <a:buNone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Else</a:t>
            </a:r>
            <a:r>
              <a:rPr lang="en-US" altLang="en-US" sz="2000" dirty="0"/>
              <a:t> (</a:t>
            </a:r>
            <a:r>
              <a:rPr lang="en-US" altLang="en-US" sz="2000" b="1" i="1" dirty="0">
                <a:latin typeface="Times New Roman" charset="0"/>
              </a:rPr>
              <a:t>v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charset="0"/>
              </a:rPr>
              <a:t>r</a:t>
            </a:r>
            <a:r>
              <a:rPr lang="en-US" altLang="en-US" sz="2000" dirty="0"/>
              <a:t> were both black) we color </a:t>
            </a:r>
            <a:r>
              <a:rPr lang="en-US" altLang="en-US" sz="2000" b="1" i="1" dirty="0">
                <a:latin typeface="Times New Roman" charset="0"/>
              </a:rPr>
              <a:t>r</a:t>
            </a:r>
            <a:r>
              <a:rPr lang="en-US" altLang="en-US" sz="2000" dirty="0"/>
              <a:t> </a:t>
            </a:r>
            <a:r>
              <a:rPr lang="en-US" altLang="en-US" sz="2000" b="1" i="1" dirty="0"/>
              <a:t>double black</a:t>
            </a:r>
            <a:r>
              <a:rPr lang="en-US" altLang="en-US" sz="2000" dirty="0"/>
              <a:t>, which is a violation of the internal property requiring a reorganization of the tree (Examples 3)</a:t>
            </a:r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>
              <a:buFont typeface="Wingdings" charset="2"/>
              <a:buChar char="l"/>
            </a:pPr>
            <a:r>
              <a:rPr lang="en-US" altLang="en-US" sz="2000" dirty="0"/>
              <a:t>Notations after removing v and w</a:t>
            </a:r>
          </a:p>
          <a:p>
            <a:pPr lvl="1" eaLnBrk="1" hangingPunct="1">
              <a:buFont typeface="Wingdings" charset="2"/>
              <a:buChar char="l"/>
            </a:pPr>
            <a:r>
              <a:rPr lang="en-US" altLang="en-US" sz="2000" dirty="0"/>
              <a:t>y: sibling of r</a:t>
            </a:r>
          </a:p>
          <a:p>
            <a:pPr lvl="1" eaLnBrk="1" hangingPunct="1">
              <a:buFont typeface="Wingdings" charset="2"/>
              <a:buChar char="l"/>
            </a:pPr>
            <a:r>
              <a:rPr lang="en-US" altLang="en-US" sz="2000" dirty="0"/>
              <a:t>z: child of y</a:t>
            </a:r>
          </a:p>
          <a:p>
            <a:pPr eaLnBrk="1" hangingPunct="1">
              <a:buFont typeface="Wingdings" charset="2"/>
              <a:buChar char="l"/>
            </a:pPr>
            <a:endParaRPr lang="en-US" altLang="en-US" sz="2400" dirty="0"/>
          </a:p>
          <a:p>
            <a:pPr eaLnBrk="1" hangingPunct="1">
              <a:buFont typeface="Wingdings" charset="2"/>
              <a:buChar char="l"/>
            </a:pPr>
            <a:r>
              <a:rPr lang="en-US" altLang="en-US" sz="2400" dirty="0"/>
              <a:t>We now divide the cases, depending of the color of y and z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38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Recall: </a:t>
            </a:r>
            <a:r>
              <a:rPr lang="en-US" altLang="ko-KR" dirty="0"/>
              <a:t>Example 3. Notations again!</a:t>
            </a:r>
            <a:endParaRPr lang="en-US" altLang="en-US" dirty="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What about deleting a node with a black child?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6" name="텍스트 상자 5"/>
          <p:cNvSpPr txBox="1"/>
          <p:nvPr/>
        </p:nvSpPr>
        <p:spPr>
          <a:xfrm>
            <a:off x="1808699" y="4114800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Delete 10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5648055" y="4223508"/>
            <a:ext cx="235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Copy </a:t>
            </a:r>
            <a:r>
              <a:rPr kumimoji="1" lang="en-US" altLang="ko-KR" sz="1800" dirty="0" err="1">
                <a:latin typeface="Calibri" charset="0"/>
                <a:ea typeface="Calibri" charset="0"/>
                <a:cs typeface="Calibri" charset="0"/>
              </a:rPr>
              <a:t>inorder</a:t>
            </a:r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 successor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4296493" y="4847272"/>
            <a:ext cx="320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Delete 20.</a:t>
            </a:r>
          </a:p>
          <a:p>
            <a:endParaRPr kumimoji="1" lang="en-US" altLang="ko-KR" sz="1800" dirty="0">
              <a:latin typeface="Calibri" charset="0"/>
              <a:ea typeface="Calibri" charset="0"/>
              <a:cs typeface="Calibri" charset="0"/>
            </a:endParaRPr>
          </a:p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Problem: A path of only 2 blacks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952036" y="5951225"/>
            <a:ext cx="35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Regard this as “double black nodes”</a:t>
            </a:r>
            <a:endParaRPr kumimoji="1" lang="ko-KR" alt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25036" y="1907678"/>
            <a:ext cx="2893328" cy="1731558"/>
            <a:chOff x="750577" y="1589244"/>
            <a:chExt cx="2893328" cy="1731558"/>
          </a:xfrm>
        </p:grpSpPr>
        <p:sp>
          <p:nvSpPr>
            <p:cNvPr id="25" name="Oval 24"/>
            <p:cNvSpPr/>
            <p:nvPr/>
          </p:nvSpPr>
          <p:spPr bwMode="auto">
            <a:xfrm>
              <a:off x="1577984" y="1589244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286000" y="205385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86310" y="2053858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-10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2053110" y="2561262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667000" y="255543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821002" y="3023107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50577" y="2531582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244867" y="2531583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13112" y="3025287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370312" y="3025287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35" name="Straight Connector 34"/>
            <p:cNvCxnSpPr>
              <a:stCxn id="25" idx="3"/>
              <a:endCxn id="27" idx="0"/>
            </p:cNvCxnSpPr>
            <p:nvPr/>
          </p:nvCxnSpPr>
          <p:spPr bwMode="auto">
            <a:xfrm flipH="1">
              <a:off x="1217055" y="1901416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25" idx="5"/>
              <a:endCxn id="26" idx="0"/>
            </p:cNvCxnSpPr>
            <p:nvPr/>
          </p:nvCxnSpPr>
          <p:spPr bwMode="auto">
            <a:xfrm>
              <a:off x="1971890" y="1901416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27" idx="3"/>
              <a:endCxn id="31" idx="0"/>
            </p:cNvCxnSpPr>
            <p:nvPr/>
          </p:nvCxnSpPr>
          <p:spPr bwMode="auto">
            <a:xfrm flipH="1">
              <a:off x="937021" y="2366030"/>
              <a:ext cx="116873" cy="1655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27" idx="4"/>
              <a:endCxn id="32" idx="0"/>
            </p:cNvCxnSpPr>
            <p:nvPr/>
          </p:nvCxnSpPr>
          <p:spPr bwMode="auto">
            <a:xfrm>
              <a:off x="1217055" y="2419590"/>
              <a:ext cx="214256" cy="1119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>
              <a:stCxn id="26" idx="3"/>
              <a:endCxn id="28" idx="0"/>
            </p:cNvCxnSpPr>
            <p:nvPr/>
          </p:nvCxnSpPr>
          <p:spPr bwMode="auto">
            <a:xfrm flipH="1">
              <a:off x="2283855" y="2366030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>
              <a:stCxn id="26" idx="5"/>
              <a:endCxn id="29" idx="0"/>
            </p:cNvCxnSpPr>
            <p:nvPr/>
          </p:nvCxnSpPr>
          <p:spPr bwMode="auto">
            <a:xfrm>
              <a:off x="2679906" y="2366030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>
              <a:stCxn id="28" idx="3"/>
              <a:endCxn id="33" idx="0"/>
            </p:cNvCxnSpPr>
            <p:nvPr/>
          </p:nvCxnSpPr>
          <p:spPr bwMode="auto">
            <a:xfrm flipH="1">
              <a:off x="2099556" y="2873434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stCxn id="28" idx="4"/>
              <a:endCxn id="34" idx="0"/>
            </p:cNvCxnSpPr>
            <p:nvPr/>
          </p:nvCxnSpPr>
          <p:spPr bwMode="auto">
            <a:xfrm>
              <a:off x="2283855" y="2926994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stCxn id="29" idx="4"/>
              <a:endCxn id="30" idx="0"/>
            </p:cNvCxnSpPr>
            <p:nvPr/>
          </p:nvCxnSpPr>
          <p:spPr bwMode="auto">
            <a:xfrm>
              <a:off x="2897745" y="2921163"/>
              <a:ext cx="109701" cy="101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5"/>
            <p:cNvSpPr/>
            <p:nvPr/>
          </p:nvSpPr>
          <p:spPr bwMode="auto">
            <a:xfrm>
              <a:off x="3271017" y="302310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47" name="Straight Connector 46"/>
            <p:cNvCxnSpPr>
              <a:stCxn id="29" idx="5"/>
              <a:endCxn id="46" idx="0"/>
            </p:cNvCxnSpPr>
            <p:nvPr/>
          </p:nvCxnSpPr>
          <p:spPr bwMode="auto">
            <a:xfrm>
              <a:off x="3060906" y="2867603"/>
              <a:ext cx="396555" cy="1555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4984658" y="1934143"/>
            <a:ext cx="2893328" cy="2005550"/>
            <a:chOff x="4984658" y="1934143"/>
            <a:chExt cx="2893328" cy="2005550"/>
          </a:xfrm>
        </p:grpSpPr>
        <p:sp>
          <p:nvSpPr>
            <p:cNvPr id="49" name="Oval 48"/>
            <p:cNvSpPr/>
            <p:nvPr/>
          </p:nvSpPr>
          <p:spPr bwMode="auto">
            <a:xfrm>
              <a:off x="5812065" y="1934143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520081" y="2398757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220391" y="2398757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-10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287191" y="2906161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901081" y="2900330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7055083" y="336800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84658" y="2876481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478948" y="2876482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147193" y="337018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604393" y="337018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59" name="Straight Connector 58"/>
            <p:cNvCxnSpPr>
              <a:stCxn id="49" idx="3"/>
              <a:endCxn id="51" idx="0"/>
            </p:cNvCxnSpPr>
            <p:nvPr/>
          </p:nvCxnSpPr>
          <p:spPr bwMode="auto">
            <a:xfrm flipH="1">
              <a:off x="5451136" y="2246315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49" idx="5"/>
              <a:endCxn id="50" idx="0"/>
            </p:cNvCxnSpPr>
            <p:nvPr/>
          </p:nvCxnSpPr>
          <p:spPr bwMode="auto">
            <a:xfrm>
              <a:off x="6205971" y="2246315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51" idx="3"/>
              <a:endCxn id="55" idx="0"/>
            </p:cNvCxnSpPr>
            <p:nvPr/>
          </p:nvCxnSpPr>
          <p:spPr bwMode="auto">
            <a:xfrm flipH="1">
              <a:off x="5171102" y="2710929"/>
              <a:ext cx="116873" cy="1655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stCxn id="51" idx="4"/>
              <a:endCxn id="56" idx="0"/>
            </p:cNvCxnSpPr>
            <p:nvPr/>
          </p:nvCxnSpPr>
          <p:spPr bwMode="auto">
            <a:xfrm>
              <a:off x="5451136" y="2764489"/>
              <a:ext cx="214256" cy="1119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50" idx="3"/>
              <a:endCxn id="52" idx="0"/>
            </p:cNvCxnSpPr>
            <p:nvPr/>
          </p:nvCxnSpPr>
          <p:spPr bwMode="auto">
            <a:xfrm flipH="1">
              <a:off x="6517936" y="2710929"/>
              <a:ext cx="69729" cy="1952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>
              <a:stCxn id="50" idx="5"/>
              <a:endCxn id="53" idx="0"/>
            </p:cNvCxnSpPr>
            <p:nvPr/>
          </p:nvCxnSpPr>
          <p:spPr bwMode="auto">
            <a:xfrm>
              <a:off x="6913987" y="2710929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52" idx="3"/>
              <a:endCxn id="57" idx="0"/>
            </p:cNvCxnSpPr>
            <p:nvPr/>
          </p:nvCxnSpPr>
          <p:spPr bwMode="auto">
            <a:xfrm flipH="1">
              <a:off x="6333637" y="3218333"/>
              <a:ext cx="21138" cy="15185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stCxn id="52" idx="4"/>
              <a:endCxn id="58" idx="0"/>
            </p:cNvCxnSpPr>
            <p:nvPr/>
          </p:nvCxnSpPr>
          <p:spPr bwMode="auto">
            <a:xfrm>
              <a:off x="6517936" y="3271893"/>
              <a:ext cx="272901" cy="982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>
              <a:stCxn id="53" idx="4"/>
              <a:endCxn id="54" idx="0"/>
            </p:cNvCxnSpPr>
            <p:nvPr/>
          </p:nvCxnSpPr>
          <p:spPr bwMode="auto">
            <a:xfrm>
              <a:off x="7131826" y="3266062"/>
              <a:ext cx="109701" cy="101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Oval 67"/>
            <p:cNvSpPr/>
            <p:nvPr/>
          </p:nvSpPr>
          <p:spPr bwMode="auto">
            <a:xfrm>
              <a:off x="7505098" y="3368005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69" name="Straight Connector 68"/>
            <p:cNvCxnSpPr>
              <a:stCxn id="53" idx="5"/>
              <a:endCxn id="68" idx="0"/>
            </p:cNvCxnSpPr>
            <p:nvPr/>
          </p:nvCxnSpPr>
          <p:spPr bwMode="auto">
            <a:xfrm>
              <a:off x="7294987" y="3212502"/>
              <a:ext cx="396555" cy="1555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텍스트 상자 2"/>
            <p:cNvSpPr txBox="1"/>
            <p:nvPr/>
          </p:nvSpPr>
          <p:spPr>
            <a:xfrm>
              <a:off x="6829644" y="2172237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x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텍스트 상자 2"/>
            <p:cNvSpPr txBox="1"/>
            <p:nvPr/>
          </p:nvSpPr>
          <p:spPr>
            <a:xfrm>
              <a:off x="6159823" y="2668875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v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2" name="텍스트 상자 2"/>
            <p:cNvSpPr txBox="1"/>
            <p:nvPr/>
          </p:nvSpPr>
          <p:spPr>
            <a:xfrm>
              <a:off x="5975759" y="3486930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w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텍스트 상자 2"/>
            <p:cNvSpPr txBox="1"/>
            <p:nvPr/>
          </p:nvSpPr>
          <p:spPr>
            <a:xfrm>
              <a:off x="6638109" y="3539583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r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4997" y="4171938"/>
            <a:ext cx="2893328" cy="1897706"/>
            <a:chOff x="4984658" y="1934143"/>
            <a:chExt cx="2893328" cy="1897706"/>
          </a:xfrm>
        </p:grpSpPr>
        <p:sp>
          <p:nvSpPr>
            <p:cNvPr id="75" name="Oval 74"/>
            <p:cNvSpPr/>
            <p:nvPr/>
          </p:nvSpPr>
          <p:spPr bwMode="auto">
            <a:xfrm>
              <a:off x="5812065" y="1934143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20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20081" y="2398757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30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5220391" y="2398757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-10</a:t>
              </a: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901081" y="2900330"/>
              <a:ext cx="461490" cy="365732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38</a:t>
              </a: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055083" y="336800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984658" y="2876481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null</a:t>
              </a: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478948" y="2876482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333637" y="2909626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85" name="Straight Connector 84"/>
            <p:cNvCxnSpPr>
              <a:stCxn id="75" idx="3"/>
              <a:endCxn id="77" idx="0"/>
            </p:cNvCxnSpPr>
            <p:nvPr/>
          </p:nvCxnSpPr>
          <p:spPr bwMode="auto">
            <a:xfrm flipH="1">
              <a:off x="5451136" y="2246315"/>
              <a:ext cx="428513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stCxn id="75" idx="5"/>
              <a:endCxn id="76" idx="0"/>
            </p:cNvCxnSpPr>
            <p:nvPr/>
          </p:nvCxnSpPr>
          <p:spPr bwMode="auto">
            <a:xfrm>
              <a:off x="6205971" y="2246315"/>
              <a:ext cx="544855" cy="15244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stCxn id="77" idx="3"/>
              <a:endCxn id="81" idx="0"/>
            </p:cNvCxnSpPr>
            <p:nvPr/>
          </p:nvCxnSpPr>
          <p:spPr bwMode="auto">
            <a:xfrm flipH="1">
              <a:off x="5171102" y="2710929"/>
              <a:ext cx="116873" cy="1655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stCxn id="77" idx="4"/>
              <a:endCxn id="82" idx="0"/>
            </p:cNvCxnSpPr>
            <p:nvPr/>
          </p:nvCxnSpPr>
          <p:spPr bwMode="auto">
            <a:xfrm>
              <a:off x="5451136" y="2764489"/>
              <a:ext cx="214256" cy="1119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6" idx="5"/>
              <a:endCxn id="79" idx="0"/>
            </p:cNvCxnSpPr>
            <p:nvPr/>
          </p:nvCxnSpPr>
          <p:spPr bwMode="auto">
            <a:xfrm>
              <a:off x="6913987" y="2710929"/>
              <a:ext cx="217839" cy="18940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76" idx="4"/>
              <a:endCxn id="83" idx="0"/>
            </p:cNvCxnSpPr>
            <p:nvPr/>
          </p:nvCxnSpPr>
          <p:spPr bwMode="auto">
            <a:xfrm flipH="1">
              <a:off x="6520081" y="2764489"/>
              <a:ext cx="230745" cy="14513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79" idx="4"/>
              <a:endCxn id="80" idx="0"/>
            </p:cNvCxnSpPr>
            <p:nvPr/>
          </p:nvCxnSpPr>
          <p:spPr bwMode="auto">
            <a:xfrm>
              <a:off x="7131826" y="3266062"/>
              <a:ext cx="109701" cy="101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Oval 93"/>
            <p:cNvSpPr/>
            <p:nvPr/>
          </p:nvSpPr>
          <p:spPr bwMode="auto">
            <a:xfrm>
              <a:off x="7505098" y="3368005"/>
              <a:ext cx="372888" cy="295515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Tahoma" pitchFamily="34" charset="0"/>
                </a:rPr>
                <a:t>null</a:t>
              </a:r>
            </a:p>
          </p:txBody>
        </p:sp>
        <p:cxnSp>
          <p:nvCxnSpPr>
            <p:cNvPr id="95" name="Straight Connector 94"/>
            <p:cNvCxnSpPr>
              <a:stCxn id="79" idx="5"/>
              <a:endCxn id="94" idx="0"/>
            </p:cNvCxnSpPr>
            <p:nvPr/>
          </p:nvCxnSpPr>
          <p:spPr bwMode="auto">
            <a:xfrm>
              <a:off x="7294987" y="3212502"/>
              <a:ext cx="396555" cy="1555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텍스트 상자 2"/>
            <p:cNvSpPr txBox="1"/>
            <p:nvPr/>
          </p:nvSpPr>
          <p:spPr>
            <a:xfrm>
              <a:off x="6829644" y="2172237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x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7" name="텍스트 상자 2"/>
            <p:cNvSpPr txBox="1"/>
            <p:nvPr/>
          </p:nvSpPr>
          <p:spPr>
            <a:xfrm>
              <a:off x="6159823" y="2668875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r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8" name="텍스트 상자 2"/>
            <p:cNvSpPr txBox="1"/>
            <p:nvPr/>
          </p:nvSpPr>
          <p:spPr>
            <a:xfrm>
              <a:off x="7212744" y="2637758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y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9" name="텍스트 상자 2"/>
            <p:cNvSpPr txBox="1"/>
            <p:nvPr/>
          </p:nvSpPr>
          <p:spPr>
            <a:xfrm>
              <a:off x="6867543" y="3431739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z</a:t>
              </a:r>
              <a:endParaRPr kumimoji="1" lang="ko-KR" altLang="en-US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1" name="타원 9"/>
          <p:cNvSpPr/>
          <p:nvPr/>
        </p:nvSpPr>
        <p:spPr bwMode="auto">
          <a:xfrm>
            <a:off x="1337370" y="5095040"/>
            <a:ext cx="533400" cy="45720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2" name="Curved Connector 101"/>
          <p:cNvCxnSpPr>
            <a:stCxn id="101" idx="4"/>
          </p:cNvCxnSpPr>
          <p:nvPr/>
        </p:nvCxnSpPr>
        <p:spPr bwMode="auto">
          <a:xfrm rot="16200000" flipH="1">
            <a:off x="2470271" y="4686039"/>
            <a:ext cx="651704" cy="2384106"/>
          </a:xfrm>
          <a:prstGeom prst="curvedConnector3">
            <a:avLst>
              <a:gd name="adj1" fmla="val 13507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5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Double Black Nodes: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The sibling y of r is black, and has a red child z</a:t>
            </a:r>
          </a:p>
          <a:p>
            <a:pPr lvl="1"/>
            <a:r>
              <a:rPr lang="en-US" altLang="en-US" dirty="0"/>
              <a:t>We perform a </a:t>
            </a:r>
            <a:r>
              <a:rPr lang="en-US" altLang="en-US" dirty="0">
                <a:solidFill>
                  <a:schemeClr val="tx2"/>
                </a:solidFill>
              </a:rPr>
              <a:t>restructuring</a:t>
            </a:r>
            <a:r>
              <a:rPr lang="en-US" altLang="en-US" dirty="0"/>
              <a:t>, and we are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0380"/>
            <a:ext cx="2197590" cy="4421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0545" y="3135868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z is the left child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532" y="5410200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z is the right child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528" y="3135868"/>
            <a:ext cx="2926637" cy="21526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648200" y="3962400"/>
            <a:ext cx="1066800" cy="381000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66800" y="35814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447800" y="57150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2501" y="6165502"/>
            <a:ext cx="35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>
                <a:latin typeface="Calibri" charset="0"/>
                <a:ea typeface="Calibri" charset="0"/>
                <a:cs typeface="Calibri" charset="0"/>
              </a:rPr>
              <a:t>Double black node solved?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C45E8EAF-C323-2142-AF3E-72D06410CEAA}"/>
              </a:ext>
            </a:extLst>
          </p:cNvPr>
          <p:cNvSpPr/>
          <p:nvPr/>
        </p:nvSpPr>
        <p:spPr bwMode="auto">
          <a:xfrm>
            <a:off x="6286947" y="4106386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DF31776E-5598-EE49-83D7-173196CB2A13}"/>
              </a:ext>
            </a:extLst>
          </p:cNvPr>
          <p:cNvSpPr/>
          <p:nvPr/>
        </p:nvSpPr>
        <p:spPr bwMode="auto">
          <a:xfrm>
            <a:off x="7342456" y="4106386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2A968239-382F-2B46-925E-BB97B9F06827}"/>
              </a:ext>
            </a:extLst>
          </p:cNvPr>
          <p:cNvSpPr/>
          <p:nvPr/>
        </p:nvSpPr>
        <p:spPr bwMode="auto">
          <a:xfrm>
            <a:off x="8115747" y="4531598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54F447EA-2F9B-354D-9B3A-F970BFA14AD9}"/>
              </a:ext>
            </a:extLst>
          </p:cNvPr>
          <p:cNvSpPr/>
          <p:nvPr/>
        </p:nvSpPr>
        <p:spPr bwMode="auto">
          <a:xfrm>
            <a:off x="1898211" y="2886154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23DAADCD-2F89-2046-94B4-69425C9ABDCB}"/>
              </a:ext>
            </a:extLst>
          </p:cNvPr>
          <p:cNvSpPr/>
          <p:nvPr/>
        </p:nvSpPr>
        <p:spPr bwMode="auto">
          <a:xfrm>
            <a:off x="1903291" y="5059918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9CA6751D-8FCD-AB4F-9930-845D9814E951}"/>
              </a:ext>
            </a:extLst>
          </p:cNvPr>
          <p:cNvSpPr/>
          <p:nvPr/>
        </p:nvSpPr>
        <p:spPr bwMode="auto">
          <a:xfrm>
            <a:off x="6824405" y="36957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4D22BF7E-C3F2-4848-9B34-E75DFCDC780E}"/>
              </a:ext>
            </a:extLst>
          </p:cNvPr>
          <p:cNvSpPr/>
          <p:nvPr/>
        </p:nvSpPr>
        <p:spPr bwMode="auto">
          <a:xfrm>
            <a:off x="2522908" y="3206234"/>
            <a:ext cx="220292" cy="298966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790F0CAD-90A8-4D44-91ED-8DFB636C934E}"/>
              </a:ext>
            </a:extLst>
          </p:cNvPr>
          <p:cNvSpPr/>
          <p:nvPr/>
        </p:nvSpPr>
        <p:spPr bwMode="auto">
          <a:xfrm>
            <a:off x="2527988" y="5388609"/>
            <a:ext cx="220292" cy="298966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 animBg="1"/>
      <p:bldP spid="12" grpId="0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Double Black Nodes: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The sibling y of r is black, and y’s both children are black</a:t>
            </a:r>
          </a:p>
          <a:p>
            <a:pPr lvl="1"/>
            <a:r>
              <a:rPr lang="en-US" altLang="en-US" dirty="0"/>
              <a:t>We perform a </a:t>
            </a:r>
            <a:r>
              <a:rPr lang="en-US" altLang="en-US" dirty="0">
                <a:solidFill>
                  <a:schemeClr val="tx2"/>
                </a:solidFill>
              </a:rPr>
              <a:t>recoloring</a:t>
            </a:r>
          </a:p>
          <a:p>
            <a:pPr lvl="1"/>
            <a:r>
              <a:rPr lang="en-US" dirty="0"/>
              <a:t>Case 2-1: x (r’s parent) is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3822549" cy="25667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2590800" y="41910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48" y="3351673"/>
            <a:ext cx="3575050" cy="241655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3822549" y="3733800"/>
            <a:ext cx="1066800" cy="381000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0" y="48768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16042" y="5838315"/>
            <a:ext cx="28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Color x black and color y red 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D7BCC1C1-CE35-3946-9087-92A87433324D}"/>
              </a:ext>
            </a:extLst>
          </p:cNvPr>
          <p:cNvSpPr/>
          <p:nvPr/>
        </p:nvSpPr>
        <p:spPr bwMode="auto">
          <a:xfrm>
            <a:off x="3529756" y="4689217"/>
            <a:ext cx="372692" cy="375166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</a:t>
            </a:r>
            <a:endParaRPr lang="en-US" altLang="en-US">
              <a:ea typeface="Tahoma" charset="0"/>
              <a:cs typeface="Tahoma" charset="0"/>
            </a:endParaRP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red-black tree can also be defined as a binary search tree that satisfies the following 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Root Property</a:t>
            </a:r>
            <a:r>
              <a:rPr lang="en-US" altLang="en-US" sz="2000" dirty="0"/>
              <a:t>: the root is black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External Property</a:t>
            </a:r>
            <a:r>
              <a:rPr lang="en-US" altLang="en-US" sz="2000" dirty="0"/>
              <a:t>: every leaf is black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Internal Property</a:t>
            </a:r>
            <a:r>
              <a:rPr lang="en-US" altLang="en-US" sz="2000" dirty="0"/>
              <a:t>: the children of a red node are black (red rule)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Depth Property</a:t>
            </a:r>
            <a:r>
              <a:rPr lang="en-US" altLang="en-US" sz="2000" dirty="0"/>
              <a:t>: all the leaves have the same black depth (path rule)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(Question) How is balancing enforced here?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4403725" y="391795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5910263" y="4429125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15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3046413" y="442912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3633788" y="492442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5130" name="Rectangle 8"/>
          <p:cNvSpPr>
            <a:spLocks noChangeAspect="1" noChangeArrowheads="1"/>
          </p:cNvSpPr>
          <p:nvPr/>
        </p:nvSpPr>
        <p:spPr bwMode="auto">
          <a:xfrm>
            <a:off x="3386138" y="5500688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5131" name="AutoShape 10"/>
          <p:cNvCxnSpPr>
            <a:cxnSpLocks noChangeShapeType="1"/>
            <a:stCxn id="5126" idx="3"/>
            <a:endCxn id="5128" idx="7"/>
          </p:cNvCxnSpPr>
          <p:nvPr/>
        </p:nvCxnSpPr>
        <p:spPr bwMode="auto">
          <a:xfrm flipH="1">
            <a:off x="3319463" y="4210050"/>
            <a:ext cx="1131887" cy="257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1"/>
          <p:cNvCxnSpPr>
            <a:cxnSpLocks noChangeShapeType="1"/>
            <a:stCxn id="5127" idx="1"/>
            <a:endCxn id="5126" idx="5"/>
          </p:cNvCxnSpPr>
          <p:nvPr/>
        </p:nvCxnSpPr>
        <p:spPr bwMode="auto">
          <a:xfrm flipH="1" flipV="1">
            <a:off x="4676775" y="4210050"/>
            <a:ext cx="127952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2"/>
          <p:cNvCxnSpPr>
            <a:cxnSpLocks noChangeShapeType="1"/>
            <a:stCxn id="5154" idx="0"/>
            <a:endCxn id="5127" idx="5"/>
          </p:cNvCxnSpPr>
          <p:nvPr/>
        </p:nvCxnSpPr>
        <p:spPr bwMode="auto">
          <a:xfrm flipH="1" flipV="1">
            <a:off x="6183313" y="4721225"/>
            <a:ext cx="536575" cy="1746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3"/>
          <p:cNvCxnSpPr>
            <a:cxnSpLocks noChangeShapeType="1"/>
            <a:stCxn id="5144" idx="7"/>
            <a:endCxn id="5127" idx="3"/>
          </p:cNvCxnSpPr>
          <p:nvPr/>
        </p:nvCxnSpPr>
        <p:spPr bwMode="auto">
          <a:xfrm flipV="1">
            <a:off x="5537200" y="4721225"/>
            <a:ext cx="419100" cy="241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4"/>
          <p:cNvCxnSpPr>
            <a:cxnSpLocks noChangeShapeType="1"/>
            <a:stCxn id="5149" idx="1"/>
            <a:endCxn id="5129" idx="5"/>
          </p:cNvCxnSpPr>
          <p:nvPr/>
        </p:nvCxnSpPr>
        <p:spPr bwMode="auto">
          <a:xfrm flipH="1" flipV="1">
            <a:off x="3906838" y="5216525"/>
            <a:ext cx="198437" cy="263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5"/>
          <p:cNvCxnSpPr>
            <a:cxnSpLocks noChangeShapeType="1"/>
            <a:stCxn id="5130" idx="0"/>
            <a:endCxn id="5129" idx="3"/>
          </p:cNvCxnSpPr>
          <p:nvPr/>
        </p:nvCxnSpPr>
        <p:spPr bwMode="auto">
          <a:xfrm flipV="1">
            <a:off x="3502025" y="5216525"/>
            <a:ext cx="179388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6"/>
          <p:cNvCxnSpPr>
            <a:cxnSpLocks noChangeShapeType="1"/>
            <a:stCxn id="5139" idx="7"/>
            <a:endCxn id="5128" idx="3"/>
          </p:cNvCxnSpPr>
          <p:nvPr/>
        </p:nvCxnSpPr>
        <p:spPr bwMode="auto">
          <a:xfrm flipV="1">
            <a:off x="2732088" y="4711700"/>
            <a:ext cx="360362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7"/>
          <p:cNvCxnSpPr>
            <a:cxnSpLocks noChangeShapeType="1"/>
            <a:stCxn id="5129" idx="1"/>
            <a:endCxn id="5128" idx="5"/>
          </p:cNvCxnSpPr>
          <p:nvPr/>
        </p:nvCxnSpPr>
        <p:spPr bwMode="auto">
          <a:xfrm flipH="1" flipV="1">
            <a:off x="3319463" y="4711700"/>
            <a:ext cx="361950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Oval 18"/>
          <p:cNvSpPr>
            <a:spLocks noChangeArrowheads="1"/>
          </p:cNvSpPr>
          <p:nvPr/>
        </p:nvSpPr>
        <p:spPr bwMode="auto">
          <a:xfrm>
            <a:off x="2459038" y="4924425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5140" name="Rectangle 19"/>
          <p:cNvSpPr>
            <a:spLocks noChangeAspect="1" noChangeArrowheads="1"/>
          </p:cNvSpPr>
          <p:nvPr/>
        </p:nvSpPr>
        <p:spPr bwMode="auto">
          <a:xfrm>
            <a:off x="2209800" y="5500688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41" name="Rectangle 20"/>
          <p:cNvSpPr>
            <a:spLocks noChangeAspect="1" noChangeArrowheads="1"/>
          </p:cNvSpPr>
          <p:nvPr/>
        </p:nvSpPr>
        <p:spPr bwMode="auto">
          <a:xfrm>
            <a:off x="2797175" y="5500688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5142" name="AutoShape 21"/>
          <p:cNvCxnSpPr>
            <a:cxnSpLocks noChangeShapeType="1"/>
            <a:stCxn id="5141" idx="0"/>
            <a:endCxn id="5139" idx="5"/>
          </p:cNvCxnSpPr>
          <p:nvPr/>
        </p:nvCxnSpPr>
        <p:spPr bwMode="auto">
          <a:xfrm flipH="1" flipV="1">
            <a:off x="2732088" y="5216525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2"/>
          <p:cNvCxnSpPr>
            <a:cxnSpLocks noChangeShapeType="1"/>
            <a:stCxn id="5140" idx="0"/>
            <a:endCxn id="5139" idx="3"/>
          </p:cNvCxnSpPr>
          <p:nvPr/>
        </p:nvCxnSpPr>
        <p:spPr bwMode="auto">
          <a:xfrm flipV="1">
            <a:off x="2325688" y="5216525"/>
            <a:ext cx="179387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Oval 23"/>
          <p:cNvSpPr>
            <a:spLocks noChangeArrowheads="1"/>
          </p:cNvSpPr>
          <p:nvPr/>
        </p:nvSpPr>
        <p:spPr bwMode="auto">
          <a:xfrm>
            <a:off x="5264150" y="49244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12</a:t>
            </a:r>
          </a:p>
        </p:txBody>
      </p:sp>
      <p:sp>
        <p:nvSpPr>
          <p:cNvPr id="5145" name="Rectangle 24"/>
          <p:cNvSpPr>
            <a:spLocks noChangeAspect="1" noChangeArrowheads="1"/>
          </p:cNvSpPr>
          <p:nvPr/>
        </p:nvSpPr>
        <p:spPr bwMode="auto">
          <a:xfrm>
            <a:off x="5016500" y="5500688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46" name="Rectangle 25"/>
          <p:cNvSpPr>
            <a:spLocks noChangeAspect="1" noChangeArrowheads="1"/>
          </p:cNvSpPr>
          <p:nvPr/>
        </p:nvSpPr>
        <p:spPr bwMode="auto">
          <a:xfrm>
            <a:off x="5602288" y="5500688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5147" name="AutoShape 26"/>
          <p:cNvCxnSpPr>
            <a:cxnSpLocks noChangeShapeType="1"/>
            <a:stCxn id="5146" idx="0"/>
            <a:endCxn id="5144" idx="5"/>
          </p:cNvCxnSpPr>
          <p:nvPr/>
        </p:nvCxnSpPr>
        <p:spPr bwMode="auto">
          <a:xfrm flipH="1" flipV="1">
            <a:off x="5537200" y="5207000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27"/>
          <p:cNvCxnSpPr>
            <a:cxnSpLocks noChangeShapeType="1"/>
            <a:stCxn id="5145" idx="0"/>
            <a:endCxn id="5144" idx="3"/>
          </p:cNvCxnSpPr>
          <p:nvPr/>
        </p:nvCxnSpPr>
        <p:spPr bwMode="auto">
          <a:xfrm flipV="1">
            <a:off x="5132388" y="5207000"/>
            <a:ext cx="179387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9" name="Oval 28"/>
          <p:cNvSpPr>
            <a:spLocks noChangeArrowheads="1"/>
          </p:cNvSpPr>
          <p:nvPr/>
        </p:nvSpPr>
        <p:spPr bwMode="auto">
          <a:xfrm>
            <a:off x="4057650" y="5441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sp>
        <p:nvSpPr>
          <p:cNvPr id="5150" name="Rectangle 29"/>
          <p:cNvSpPr>
            <a:spLocks noChangeAspect="1" noChangeArrowheads="1"/>
          </p:cNvSpPr>
          <p:nvPr/>
        </p:nvSpPr>
        <p:spPr bwMode="auto">
          <a:xfrm>
            <a:off x="3810000" y="601821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51" name="Rectangle 30"/>
          <p:cNvSpPr>
            <a:spLocks noChangeAspect="1" noChangeArrowheads="1"/>
          </p:cNvSpPr>
          <p:nvPr/>
        </p:nvSpPr>
        <p:spPr bwMode="auto">
          <a:xfrm>
            <a:off x="4395788" y="6018213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5152" name="AutoShape 31"/>
          <p:cNvCxnSpPr>
            <a:cxnSpLocks noChangeShapeType="1"/>
            <a:stCxn id="5151" idx="0"/>
            <a:endCxn id="5149" idx="5"/>
          </p:cNvCxnSpPr>
          <p:nvPr/>
        </p:nvCxnSpPr>
        <p:spPr bwMode="auto">
          <a:xfrm flipH="1" flipV="1">
            <a:off x="4330700" y="5724525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32"/>
          <p:cNvCxnSpPr>
            <a:cxnSpLocks noChangeShapeType="1"/>
            <a:stCxn id="5150" idx="0"/>
            <a:endCxn id="5149" idx="3"/>
          </p:cNvCxnSpPr>
          <p:nvPr/>
        </p:nvCxnSpPr>
        <p:spPr bwMode="auto">
          <a:xfrm flipV="1">
            <a:off x="3925888" y="5724525"/>
            <a:ext cx="179387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4" name="Oval 45"/>
          <p:cNvSpPr>
            <a:spLocks noChangeArrowheads="1"/>
          </p:cNvSpPr>
          <p:nvPr/>
        </p:nvSpPr>
        <p:spPr bwMode="auto">
          <a:xfrm>
            <a:off x="6559550" y="4905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21</a:t>
            </a:r>
          </a:p>
        </p:txBody>
      </p:sp>
      <p:sp>
        <p:nvSpPr>
          <p:cNvPr id="5155" name="Rectangle 46"/>
          <p:cNvSpPr>
            <a:spLocks noChangeAspect="1" noChangeArrowheads="1"/>
          </p:cNvSpPr>
          <p:nvPr/>
        </p:nvSpPr>
        <p:spPr bwMode="auto">
          <a:xfrm>
            <a:off x="6310313" y="5481638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56" name="Rectangle 47"/>
          <p:cNvSpPr>
            <a:spLocks noChangeAspect="1" noChangeArrowheads="1"/>
          </p:cNvSpPr>
          <p:nvPr/>
        </p:nvSpPr>
        <p:spPr bwMode="auto">
          <a:xfrm>
            <a:off x="6897688" y="5481638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5157" name="AutoShape 48"/>
          <p:cNvCxnSpPr>
            <a:cxnSpLocks noChangeShapeType="1"/>
            <a:stCxn id="5156" idx="0"/>
            <a:endCxn id="5154" idx="5"/>
          </p:cNvCxnSpPr>
          <p:nvPr/>
        </p:nvCxnSpPr>
        <p:spPr bwMode="auto">
          <a:xfrm flipH="1" flipV="1">
            <a:off x="6832600" y="5187950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8" name="AutoShape 49"/>
          <p:cNvCxnSpPr>
            <a:cxnSpLocks noChangeShapeType="1"/>
            <a:stCxn id="5155" idx="0"/>
            <a:endCxn id="5154" idx="3"/>
          </p:cNvCxnSpPr>
          <p:nvPr/>
        </p:nvCxnSpPr>
        <p:spPr bwMode="auto">
          <a:xfrm flipV="1">
            <a:off x="6426200" y="5187950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Double Black Nodes: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The sibling y of r is black, and y’s both children are black</a:t>
            </a:r>
          </a:p>
          <a:p>
            <a:pPr lvl="1"/>
            <a:r>
              <a:rPr lang="en-US" altLang="en-US" dirty="0"/>
              <a:t>We perform a </a:t>
            </a:r>
            <a:r>
              <a:rPr lang="en-US" altLang="en-US" dirty="0">
                <a:solidFill>
                  <a:schemeClr val="tx2"/>
                </a:solidFill>
              </a:rPr>
              <a:t>recoloring</a:t>
            </a:r>
          </a:p>
          <a:p>
            <a:pPr lvl="1"/>
            <a:r>
              <a:rPr lang="en-US" dirty="0"/>
              <a:t>Case 2-2: x (r’s parent) is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15" name="Right Arrow 14"/>
          <p:cNvSpPr/>
          <p:nvPr/>
        </p:nvSpPr>
        <p:spPr bwMode="auto">
          <a:xfrm>
            <a:off x="3822549" y="3733800"/>
            <a:ext cx="1066800" cy="381000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0136" y="5124271"/>
            <a:ext cx="4223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Color y red</a:t>
            </a:r>
            <a:r>
              <a:rPr kumimoji="1" lang="ko-KR" altLang="en-US" sz="1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(which solves r’s double black)</a:t>
            </a:r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, </a:t>
            </a:r>
          </a:p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and make x “double black”</a:t>
            </a:r>
          </a:p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(propagates the double black up),</a:t>
            </a:r>
            <a:br>
              <a:rPr kumimoji="1" lang="en-US" sz="1800" dirty="0">
                <a:latin typeface="Calibri" charset="0"/>
                <a:ea typeface="Calibri" charset="0"/>
                <a:cs typeface="Calibri" charset="0"/>
              </a:rPr>
            </a:br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then reconsider the cases for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0" y="3509534"/>
            <a:ext cx="3524250" cy="2100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94" y="2545774"/>
            <a:ext cx="3429000" cy="227734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 bwMode="auto">
          <a:xfrm>
            <a:off x="5710870" y="3846997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7DF30ED3-CAFB-2842-9DDC-3FB8E2332890}"/>
              </a:ext>
            </a:extLst>
          </p:cNvPr>
          <p:cNvSpPr/>
          <p:nvPr/>
        </p:nvSpPr>
        <p:spPr bwMode="auto">
          <a:xfrm>
            <a:off x="2743200" y="4559949"/>
            <a:ext cx="381000" cy="469251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23C13D6F-3C54-2349-A10E-98F1E2D193AF}"/>
              </a:ext>
            </a:extLst>
          </p:cNvPr>
          <p:cNvSpPr/>
          <p:nvPr/>
        </p:nvSpPr>
        <p:spPr bwMode="auto">
          <a:xfrm>
            <a:off x="6674508" y="3227373"/>
            <a:ext cx="457200" cy="430227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895" y="2514599"/>
            <a:ext cx="3158838" cy="243840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 bwMode="auto">
          <a:xfrm>
            <a:off x="6985732" y="3751512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Double Black Nodes: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3: The sibling y of r is red</a:t>
            </a:r>
          </a:p>
          <a:p>
            <a:pPr lvl="1"/>
            <a:r>
              <a:rPr lang="en-US" altLang="en-US" dirty="0"/>
              <a:t>We perform </a:t>
            </a:r>
            <a:r>
              <a:rPr lang="en-US" altLang="en-US" dirty="0">
                <a:solidFill>
                  <a:schemeClr val="tx2"/>
                </a:solidFill>
              </a:rPr>
              <a:t>adjustment</a:t>
            </a:r>
          </a:p>
          <a:p>
            <a:pPr lvl="2"/>
            <a:r>
              <a:rPr lang="en-US" altLang="en-US" dirty="0"/>
              <a:t>If y is the </a:t>
            </a:r>
            <a:r>
              <a:rPr lang="en-US" altLang="en-US" i="1" dirty="0"/>
              <a:t>right</a:t>
            </a:r>
            <a:r>
              <a:rPr lang="en-US" altLang="en-US" dirty="0"/>
              <a:t> child of x, then let z be the </a:t>
            </a:r>
            <a:r>
              <a:rPr lang="en-US" altLang="en-US" i="1" dirty="0"/>
              <a:t>right</a:t>
            </a:r>
            <a:r>
              <a:rPr lang="en-US" altLang="en-US" dirty="0"/>
              <a:t> child of y</a:t>
            </a:r>
          </a:p>
          <a:p>
            <a:pPr lvl="2"/>
            <a:r>
              <a:rPr lang="en-US" altLang="en-US" dirty="0"/>
              <a:t>If y is the </a:t>
            </a:r>
            <a:r>
              <a:rPr lang="en-US" altLang="en-US" i="1" dirty="0"/>
              <a:t>left</a:t>
            </a:r>
            <a:r>
              <a:rPr lang="en-US" altLang="en-US" dirty="0"/>
              <a:t> child of x, then let z be the </a:t>
            </a:r>
            <a:r>
              <a:rPr lang="en-US" altLang="en-US" i="1" dirty="0"/>
              <a:t>left</a:t>
            </a:r>
            <a:r>
              <a:rPr lang="en-US" altLang="en-US" dirty="0"/>
              <a:t> child of y</a:t>
            </a:r>
          </a:p>
          <a:p>
            <a:pPr lvl="1"/>
            <a:r>
              <a:rPr lang="en-US" dirty="0"/>
              <a:t>Case 3-1: z is the left child of 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Case 3-2: z is the right child</a:t>
            </a:r>
            <a:br>
              <a:rPr lang="en-US" dirty="0"/>
            </a:br>
            <a:r>
              <a:rPr lang="en-US" dirty="0"/>
              <a:t>of y </a:t>
            </a:r>
            <a:r>
              <a:rPr lang="en-US" dirty="0">
                <a:sym typeface="Wingdings"/>
              </a:rPr>
              <a:t> Similarly, we 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15" name="Right Arrow 14"/>
          <p:cNvSpPr/>
          <p:nvPr/>
        </p:nvSpPr>
        <p:spPr bwMode="auto">
          <a:xfrm>
            <a:off x="3822549" y="3733800"/>
            <a:ext cx="1066800" cy="381000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4963025"/>
            <a:ext cx="32693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Perform restructuring</a:t>
            </a:r>
          </a:p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Make y be the parent of x</a:t>
            </a:r>
          </a:p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Color y black and x red</a:t>
            </a:r>
            <a:r>
              <a:rPr kumimoji="1" lang="ko-KR" altLang="en-US" sz="1800" dirty="0">
                <a:latin typeface="Calibri" charset="0"/>
                <a:ea typeface="Calibri" charset="0"/>
                <a:cs typeface="Calibri" charset="0"/>
              </a:rPr>
              <a:t> </a:t>
            </a:r>
            <a:b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</a:br>
            <a:r>
              <a:rPr kumimoji="1" lang="en-US" altLang="ko-KR" sz="1800" dirty="0">
                <a:latin typeface="Calibri" charset="0"/>
                <a:ea typeface="Calibri" charset="0"/>
                <a:cs typeface="Calibri" charset="0"/>
              </a:rPr>
              <a:t>(double black not yet solved)</a:t>
            </a:r>
            <a:endParaRPr kumimoji="1" lang="en-US" sz="1800" dirty="0">
              <a:latin typeface="Calibri" charset="0"/>
              <a:ea typeface="Calibri" charset="0"/>
              <a:cs typeface="Calibri" charset="0"/>
            </a:endParaRPr>
          </a:p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  <a:sym typeface="Wingdings"/>
              </a:rPr>
              <a:t> The sibling of r is black (why?)</a:t>
            </a:r>
            <a:br>
              <a:rPr kumimoji="1" lang="en-US" sz="1800" dirty="0">
                <a:latin typeface="Calibri" charset="0"/>
                <a:ea typeface="Calibri" charset="0"/>
                <a:cs typeface="Calibri" charset="0"/>
                <a:sym typeface="Wingdings"/>
              </a:rPr>
            </a:br>
            <a:r>
              <a:rPr kumimoji="1" lang="en-US" sz="1800" dirty="0">
                <a:latin typeface="Calibri" charset="0"/>
                <a:ea typeface="Calibri" charset="0"/>
                <a:cs typeface="Calibri" charset="0"/>
                <a:sym typeface="Wingdings"/>
              </a:rPr>
              <a:t> Case 1 or Case 2 applies</a:t>
            </a:r>
            <a:endParaRPr kumimoji="1"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49" y="3124200"/>
            <a:ext cx="3213251" cy="240993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1295400" y="42672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18436FA7-FEEE-0347-9A93-248A4A449039}"/>
              </a:ext>
            </a:extLst>
          </p:cNvPr>
          <p:cNvSpPr/>
          <p:nvPr/>
        </p:nvSpPr>
        <p:spPr bwMode="auto">
          <a:xfrm>
            <a:off x="2848263" y="4201161"/>
            <a:ext cx="381000" cy="37084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5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Double Black Node Handling: Summary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algorithm for remedying a double black node </a:t>
            </a:r>
            <a:r>
              <a:rPr lang="en-US" altLang="en-US" sz="2000" b="1" i="1" dirty="0">
                <a:latin typeface="Times New Roman" charset="0"/>
              </a:rPr>
              <a:t>r</a:t>
            </a:r>
            <a:r>
              <a:rPr lang="en-US" altLang="en-US" sz="2000" dirty="0"/>
              <a:t> with sibling </a:t>
            </a:r>
            <a:r>
              <a:rPr lang="en-US" altLang="en-US" sz="2000" b="1" i="1" dirty="0">
                <a:latin typeface="Times New Roman" charset="0"/>
              </a:rPr>
              <a:t>y</a:t>
            </a:r>
            <a:r>
              <a:rPr lang="en-US" altLang="en-US" sz="2000" dirty="0"/>
              <a:t> considers three cases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Case 1</a:t>
            </a:r>
            <a:r>
              <a:rPr lang="en-US" altLang="en-US" sz="2000" dirty="0"/>
              <a:t>: </a:t>
            </a:r>
            <a:r>
              <a:rPr lang="en-US" altLang="en-US" sz="2000" b="1" i="1" dirty="0">
                <a:latin typeface="Times New Roman" charset="0"/>
              </a:rPr>
              <a:t>y</a:t>
            </a:r>
            <a:r>
              <a:rPr lang="en-US" altLang="en-US" sz="2000" dirty="0"/>
              <a:t> is black and has a red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We perform a </a:t>
            </a:r>
            <a:r>
              <a:rPr lang="en-US" altLang="en-US" sz="1800" dirty="0">
                <a:solidFill>
                  <a:schemeClr val="tx2"/>
                </a:solidFill>
              </a:rPr>
              <a:t>restructuring</a:t>
            </a:r>
            <a:r>
              <a:rPr lang="en-US" altLang="en-US" sz="1800" dirty="0"/>
              <a:t>, and we are done</a:t>
            </a:r>
            <a:endParaRPr lang="en-US" altLang="en-US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Case 2</a:t>
            </a:r>
            <a:r>
              <a:rPr lang="en-US" altLang="en-US" sz="2000" dirty="0"/>
              <a:t>: </a:t>
            </a:r>
            <a:r>
              <a:rPr lang="en-US" altLang="en-US" sz="2000" b="1" i="1" dirty="0">
                <a:latin typeface="Times New Roman" charset="0"/>
              </a:rPr>
              <a:t>y</a:t>
            </a:r>
            <a:r>
              <a:rPr lang="en-US" altLang="en-US" sz="2000" dirty="0"/>
              <a:t> is black and its children are both black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We perform a </a:t>
            </a:r>
            <a:r>
              <a:rPr lang="en-US" altLang="en-US" sz="1800" dirty="0">
                <a:solidFill>
                  <a:schemeClr val="tx2"/>
                </a:solidFill>
              </a:rPr>
              <a:t>recoloring</a:t>
            </a:r>
            <a:r>
              <a:rPr lang="en-US" altLang="en-US" sz="1800" dirty="0"/>
              <a:t>, which may propagate up the double black violation</a:t>
            </a:r>
            <a:endParaRPr lang="en-US" altLang="en-US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Case 3</a:t>
            </a:r>
            <a:r>
              <a:rPr lang="en-US" altLang="en-US" sz="2000" dirty="0"/>
              <a:t>: </a:t>
            </a:r>
            <a:r>
              <a:rPr lang="en-US" altLang="en-US" sz="2000" b="1" i="1" dirty="0">
                <a:latin typeface="Times New Roman" charset="0"/>
              </a:rPr>
              <a:t>y</a:t>
            </a:r>
            <a:r>
              <a:rPr lang="en-US" altLang="en-US" sz="2000" dirty="0"/>
              <a:t> is 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We perform an </a:t>
            </a:r>
            <a:r>
              <a:rPr lang="en-US" altLang="en-US" sz="1800" dirty="0">
                <a:solidFill>
                  <a:schemeClr val="tx2"/>
                </a:solidFill>
              </a:rPr>
              <a:t>adjustment</a:t>
            </a:r>
            <a:r>
              <a:rPr lang="en-US" altLang="en-US" sz="1800" dirty="0"/>
              <a:t>, equivalent to choosing a different representation of a 3-node, after which either Case 1 or Case 2 applies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Deletion in a red-black tree takes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1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Remove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3214131"/>
          </a:xfrm>
          <a:prstGeom prst="rect">
            <a:avLst/>
          </a:prstGeom>
        </p:spPr>
      </p:pic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4953000"/>
            <a:ext cx="86868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v is red </a:t>
            </a:r>
            <a:r>
              <a:rPr lang="en-US" altLang="en-US" sz="2000" dirty="0">
                <a:sym typeface="Wingdings"/>
              </a:rPr>
              <a:t> Case 0 (either v or r is red)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ym typeface="Wingdings"/>
              </a:rPr>
              <a:t>Remove v and w and color r black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/>
              <a:t>	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1000" y="30480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95400" y="30480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2600" y="1981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57600" y="1981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810000" y="30480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562600" y="30480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19800" y="1981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924800" y="1981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077200" y="30480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텍스트 상자 2"/>
          <p:cNvSpPr txBox="1"/>
          <p:nvPr/>
        </p:nvSpPr>
        <p:spPr>
          <a:xfrm>
            <a:off x="304800" y="2667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v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텍스트 상자 2"/>
          <p:cNvSpPr txBox="1"/>
          <p:nvPr/>
        </p:nvSpPr>
        <p:spPr>
          <a:xfrm>
            <a:off x="76200" y="3276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w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텍스트 상자 2"/>
          <p:cNvSpPr txBox="1"/>
          <p:nvPr/>
        </p:nvSpPr>
        <p:spPr>
          <a:xfrm>
            <a:off x="609600" y="3276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텍스트 상자 2"/>
          <p:cNvSpPr txBox="1"/>
          <p:nvPr/>
        </p:nvSpPr>
        <p:spPr>
          <a:xfrm>
            <a:off x="801984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텍스트 상자 2"/>
          <p:cNvSpPr txBox="1"/>
          <p:nvPr/>
        </p:nvSpPr>
        <p:spPr>
          <a:xfrm>
            <a:off x="4784376" y="324433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4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Remove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61759"/>
            <a:ext cx="4267200" cy="2862841"/>
          </a:xfrm>
        </p:spPr>
        <p:txBody>
          <a:bodyPr/>
          <a:lstStyle/>
          <a:p>
            <a:r>
              <a:rPr lang="en-US" sz="1800" dirty="0"/>
              <a:t>None of v and r is red </a:t>
            </a:r>
            <a:r>
              <a:rPr lang="en-US" sz="1800" dirty="0">
                <a:sym typeface="Wingdings"/>
              </a:rPr>
              <a:t> Not Case 0</a:t>
            </a:r>
          </a:p>
          <a:p>
            <a:r>
              <a:rPr lang="en-US" sz="1800" dirty="0">
                <a:sym typeface="Wingdings"/>
              </a:rPr>
              <a:t>y is black, which has red child </a:t>
            </a:r>
          </a:p>
          <a:p>
            <a:pPr lvl="1"/>
            <a:r>
              <a:rPr lang="en-US" sz="1600" dirty="0">
                <a:sym typeface="Wingdings"/>
              </a:rPr>
              <a:t> Case 1, restructuring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3" y="1182109"/>
            <a:ext cx="3149600" cy="227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163593"/>
            <a:ext cx="3600450" cy="2562022"/>
          </a:xfrm>
          <a:prstGeom prst="rect">
            <a:avLst/>
          </a:prstGeom>
        </p:spPr>
      </p:pic>
      <p:sp>
        <p:nvSpPr>
          <p:cNvPr id="8" name="텍스트 상자 2"/>
          <p:cNvSpPr txBox="1"/>
          <p:nvPr/>
        </p:nvSpPr>
        <p:spPr>
          <a:xfrm>
            <a:off x="1692338" y="1752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v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텍스트 상자 2"/>
          <p:cNvSpPr txBox="1"/>
          <p:nvPr/>
        </p:nvSpPr>
        <p:spPr>
          <a:xfrm>
            <a:off x="1342562" y="216942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w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텍스트 상자 2"/>
          <p:cNvSpPr txBox="1"/>
          <p:nvPr/>
        </p:nvSpPr>
        <p:spPr>
          <a:xfrm>
            <a:off x="1828800" y="22214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텍스트 상자 2"/>
          <p:cNvSpPr txBox="1"/>
          <p:nvPr/>
        </p:nvSpPr>
        <p:spPr>
          <a:xfrm>
            <a:off x="6288384" y="2209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텍스트 상자 2"/>
          <p:cNvSpPr txBox="1"/>
          <p:nvPr/>
        </p:nvSpPr>
        <p:spPr>
          <a:xfrm>
            <a:off x="5715000" y="1535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텍스트 상자 2"/>
          <p:cNvSpPr txBox="1"/>
          <p:nvPr/>
        </p:nvSpPr>
        <p:spPr>
          <a:xfrm>
            <a:off x="4973748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y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57800" y="2743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638800" y="18288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239000" y="18288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391400" y="2743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042485"/>
            <a:ext cx="3697398" cy="255842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 bwMode="auto">
          <a:xfrm>
            <a:off x="5486400" y="4648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467600" y="4648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620000" y="55626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텍스트 상자 2"/>
          <p:cNvSpPr txBox="1"/>
          <p:nvPr/>
        </p:nvSpPr>
        <p:spPr>
          <a:xfrm>
            <a:off x="5426138" y="2526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z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텍스트 상자 2">
            <a:extLst>
              <a:ext uri="{FF2B5EF4-FFF2-40B4-BE49-F238E27FC236}">
                <a16:creationId xmlns:a16="http://schemas.microsoft.com/office/drawing/2014/main" id="{8A2217E0-9358-554B-AD52-6C3DE66CFDFA}"/>
              </a:ext>
            </a:extLst>
          </p:cNvPr>
          <p:cNvSpPr txBox="1"/>
          <p:nvPr/>
        </p:nvSpPr>
        <p:spPr>
          <a:xfrm>
            <a:off x="1200536" y="12991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67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Remove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67200"/>
            <a:ext cx="8686800" cy="2057400"/>
          </a:xfrm>
        </p:spPr>
        <p:txBody>
          <a:bodyPr/>
          <a:lstStyle/>
          <a:p>
            <a:r>
              <a:rPr lang="en-US" dirty="0"/>
              <a:t>v is red </a:t>
            </a:r>
            <a:r>
              <a:rPr lang="en-US" dirty="0">
                <a:sym typeface="Wingdings"/>
              </a:rPr>
              <a:t>Case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51571"/>
            <a:ext cx="3697398" cy="255842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1066800" y="1857286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48000" y="1857286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2771686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텍스트 상자 2"/>
          <p:cNvSpPr txBox="1"/>
          <p:nvPr/>
        </p:nvSpPr>
        <p:spPr>
          <a:xfrm>
            <a:off x="3140138" y="2438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v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45" y="1314397"/>
            <a:ext cx="4038600" cy="243277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5334000" y="2009686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620000" y="20574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16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Remove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67200"/>
            <a:ext cx="4343400" cy="2057400"/>
          </a:xfrm>
        </p:spPr>
        <p:txBody>
          <a:bodyPr/>
          <a:lstStyle/>
          <a:p>
            <a:r>
              <a:rPr lang="en-US" sz="2000" dirty="0"/>
              <a:t>None of v and r is red </a:t>
            </a:r>
            <a:r>
              <a:rPr lang="en-US" sz="2000" dirty="0">
                <a:sym typeface="Wingdings"/>
              </a:rPr>
              <a:t> Not Case 0</a:t>
            </a:r>
          </a:p>
          <a:p>
            <a:r>
              <a:rPr lang="en-US" sz="2000" dirty="0">
                <a:sym typeface="Wingdings"/>
              </a:rPr>
              <a:t>y is black, having both black children Case 2</a:t>
            </a:r>
          </a:p>
          <a:p>
            <a:pPr lvl="1"/>
            <a:r>
              <a:rPr lang="en-US" sz="1800" dirty="0">
                <a:sym typeface="Wingdings"/>
              </a:rPr>
              <a:t>x is red Case 2-1, recoloring between x and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14397"/>
            <a:ext cx="4038600" cy="243277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1071155" y="2009686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357155" y="20574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텍스트 상자 2"/>
          <p:cNvSpPr txBox="1"/>
          <p:nvPr/>
        </p:nvSpPr>
        <p:spPr>
          <a:xfrm>
            <a:off x="3749738" y="2145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v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텍스트 상자 2"/>
          <p:cNvSpPr txBox="1"/>
          <p:nvPr/>
        </p:nvSpPr>
        <p:spPr>
          <a:xfrm>
            <a:off x="3429000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w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텍스트 상자 2"/>
          <p:cNvSpPr txBox="1"/>
          <p:nvPr/>
        </p:nvSpPr>
        <p:spPr>
          <a:xfrm>
            <a:off x="3993624" y="27432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텍스트 상자 2"/>
          <p:cNvSpPr txBox="1"/>
          <p:nvPr/>
        </p:nvSpPr>
        <p:spPr>
          <a:xfrm>
            <a:off x="3545184" y="1828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텍스트 상자 2"/>
          <p:cNvSpPr txBox="1"/>
          <p:nvPr/>
        </p:nvSpPr>
        <p:spPr>
          <a:xfrm>
            <a:off x="2819400" y="22214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y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43" y="1314397"/>
            <a:ext cx="3914857" cy="23717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785515" y="1981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텍스트 상자 2"/>
          <p:cNvSpPr txBox="1"/>
          <p:nvPr/>
        </p:nvSpPr>
        <p:spPr>
          <a:xfrm>
            <a:off x="8229600" y="22860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텍스트 상자 2"/>
          <p:cNvSpPr txBox="1"/>
          <p:nvPr/>
        </p:nvSpPr>
        <p:spPr>
          <a:xfrm>
            <a:off x="7973544" y="1752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텍스트 상자 2"/>
          <p:cNvSpPr txBox="1"/>
          <p:nvPr/>
        </p:nvSpPr>
        <p:spPr>
          <a:xfrm>
            <a:off x="7247760" y="2145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y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854355"/>
            <a:ext cx="3937000" cy="2650653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 bwMode="auto">
          <a:xfrm>
            <a:off x="5638800" y="45720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467600" y="51054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86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Remove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43400"/>
            <a:ext cx="8686800" cy="1981200"/>
          </a:xfrm>
        </p:spPr>
        <p:txBody>
          <a:bodyPr/>
          <a:lstStyle/>
          <a:p>
            <a:r>
              <a:rPr lang="en-US" dirty="0"/>
              <a:t>Case 0 (now you know, right?)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09699"/>
            <a:ext cx="4318000" cy="2813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53" y="1193977"/>
            <a:ext cx="4368800" cy="273580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86400" y="20574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44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69975"/>
            <a:ext cx="3232823" cy="260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Remove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14312"/>
            <a:ext cx="4343400" cy="2710288"/>
          </a:xfrm>
        </p:spPr>
        <p:txBody>
          <a:bodyPr/>
          <a:lstStyle/>
          <a:p>
            <a:r>
              <a:rPr lang="en-US" sz="1800" dirty="0"/>
              <a:t>y is red </a:t>
            </a:r>
            <a:r>
              <a:rPr lang="en-US" sz="1800" dirty="0">
                <a:sym typeface="Wingdings"/>
              </a:rPr>
              <a:t></a:t>
            </a:r>
            <a:r>
              <a:rPr lang="ko-KR" altLang="en-US" sz="1800" dirty="0">
                <a:sym typeface="Wingdings"/>
              </a:rPr>
              <a:t> </a:t>
            </a:r>
            <a:r>
              <a:rPr lang="en-US" altLang="ko-KR" sz="1800" dirty="0">
                <a:sym typeface="Wingdings"/>
              </a:rPr>
              <a:t>Case 3</a:t>
            </a:r>
          </a:p>
          <a:p>
            <a:r>
              <a:rPr lang="en-US" sz="1800" dirty="0">
                <a:sym typeface="Wingdings"/>
              </a:rPr>
              <a:t>y is the left child of x, thus z is node 4 (left child of y) </a:t>
            </a:r>
            <a:r>
              <a:rPr lang="ko-KR" altLang="en-US" sz="1800" dirty="0">
                <a:sym typeface="Wingdings"/>
              </a:rPr>
              <a:t> </a:t>
            </a:r>
            <a:r>
              <a:rPr lang="en-US" altLang="ko-KR" sz="1800" dirty="0">
                <a:sym typeface="Wingdings"/>
              </a:rPr>
              <a:t>Case 3-1</a:t>
            </a:r>
          </a:p>
          <a:p>
            <a:r>
              <a:rPr lang="en-US" sz="1800" dirty="0">
                <a:sym typeface="Wingdings"/>
              </a:rPr>
              <a:t>Adjustment  node 14 becomes double black  new y (sibling of x)</a:t>
            </a:r>
          </a:p>
          <a:p>
            <a:r>
              <a:rPr lang="en-US" sz="1800" dirty="0"/>
              <a:t>y has both black children, and x is red</a:t>
            </a:r>
          </a:p>
          <a:p>
            <a:pPr lvl="1"/>
            <a:r>
              <a:rPr lang="en-US" sz="1600" dirty="0">
                <a:sym typeface="Wingdings"/>
              </a:rPr>
              <a:t> Case 2-1, recoloring, then we’re done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977"/>
            <a:ext cx="3429000" cy="2147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828942" y="27773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62000" y="18288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295401"/>
            <a:ext cx="2819400" cy="2206140"/>
          </a:xfrm>
          <a:prstGeom prst="rect">
            <a:avLst/>
          </a:prstGeom>
        </p:spPr>
      </p:pic>
      <p:sp>
        <p:nvSpPr>
          <p:cNvPr id="10" name="텍스트 상자 2"/>
          <p:cNvSpPr txBox="1"/>
          <p:nvPr/>
        </p:nvSpPr>
        <p:spPr>
          <a:xfrm>
            <a:off x="5638800" y="19812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텍스트 상자 2"/>
          <p:cNvSpPr txBox="1"/>
          <p:nvPr/>
        </p:nvSpPr>
        <p:spPr>
          <a:xfrm>
            <a:off x="5257800" y="12192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텍스트 상자 2"/>
          <p:cNvSpPr txBox="1"/>
          <p:nvPr/>
        </p:nvSpPr>
        <p:spPr>
          <a:xfrm>
            <a:off x="4038600" y="1676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y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텍스트 상자 2"/>
          <p:cNvSpPr txBox="1"/>
          <p:nvPr/>
        </p:nvSpPr>
        <p:spPr>
          <a:xfrm>
            <a:off x="3581400" y="2221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z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077200" y="19812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텍스트 상자 2"/>
          <p:cNvSpPr txBox="1"/>
          <p:nvPr/>
        </p:nvSpPr>
        <p:spPr>
          <a:xfrm>
            <a:off x="8534400" y="23738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텍스트 상자 2"/>
          <p:cNvSpPr txBox="1"/>
          <p:nvPr/>
        </p:nvSpPr>
        <p:spPr>
          <a:xfrm>
            <a:off x="8077200" y="16118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텍스트 상자 2"/>
          <p:cNvSpPr txBox="1"/>
          <p:nvPr/>
        </p:nvSpPr>
        <p:spPr>
          <a:xfrm>
            <a:off x="7483538" y="2297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</a:rPr>
              <a:t>y</a:t>
            </a:r>
            <a:endParaRPr kumimoji="1" lang="ko-KR" altLang="en-US" sz="1800" dirty="0">
              <a:solidFill>
                <a:srgbClr val="00B0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650" y="3968658"/>
            <a:ext cx="3206750" cy="2256273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 bwMode="auto">
          <a:xfrm>
            <a:off x="6553200" y="51054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35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0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Red Black Tree?</a:t>
            </a:r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4173538" y="1143000"/>
            <a:ext cx="823912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4279900" y="1169988"/>
            <a:ext cx="57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19</a:t>
            </a:r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3517900" y="1828800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3681413" y="1914525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4813300" y="1752600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4938713" y="1824038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35</a:t>
            </a:r>
          </a:p>
        </p:txBody>
      </p:sp>
      <p:sp>
        <p:nvSpPr>
          <p:cNvPr id="20492" name="Line 17"/>
          <p:cNvSpPr>
            <a:spLocks noChangeShapeType="1"/>
          </p:cNvSpPr>
          <p:nvPr/>
        </p:nvSpPr>
        <p:spPr bwMode="auto">
          <a:xfrm flipH="1">
            <a:off x="4114800" y="1682750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8"/>
          <p:cNvSpPr>
            <a:spLocks noChangeShapeType="1"/>
          </p:cNvSpPr>
          <p:nvPr/>
        </p:nvSpPr>
        <p:spPr bwMode="auto">
          <a:xfrm>
            <a:off x="4859338" y="1682750"/>
            <a:ext cx="18256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Oval 31"/>
          <p:cNvSpPr>
            <a:spLocks noChangeArrowheads="1"/>
          </p:cNvSpPr>
          <p:nvPr/>
        </p:nvSpPr>
        <p:spPr bwMode="auto">
          <a:xfrm>
            <a:off x="2895600" y="2552700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Text Box 32"/>
          <p:cNvSpPr txBox="1">
            <a:spLocks noChangeArrowheads="1"/>
          </p:cNvSpPr>
          <p:nvPr/>
        </p:nvSpPr>
        <p:spPr bwMode="auto">
          <a:xfrm>
            <a:off x="3059113" y="2638425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0</a:t>
            </a:r>
          </a:p>
        </p:txBody>
      </p:sp>
      <p:sp>
        <p:nvSpPr>
          <p:cNvPr id="20496" name="Line 33"/>
          <p:cNvSpPr>
            <a:spLocks noChangeShapeType="1"/>
          </p:cNvSpPr>
          <p:nvPr/>
        </p:nvSpPr>
        <p:spPr bwMode="auto">
          <a:xfrm flipH="1">
            <a:off x="3492500" y="2406650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Oval 34"/>
          <p:cNvSpPr>
            <a:spLocks noChangeArrowheads="1"/>
          </p:cNvSpPr>
          <p:nvPr/>
        </p:nvSpPr>
        <p:spPr bwMode="auto">
          <a:xfrm>
            <a:off x="2362200" y="3314700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35"/>
          <p:cNvSpPr txBox="1">
            <a:spLocks noChangeArrowheads="1"/>
          </p:cNvSpPr>
          <p:nvPr/>
        </p:nvSpPr>
        <p:spPr bwMode="auto">
          <a:xfrm>
            <a:off x="2362200" y="3400425"/>
            <a:ext cx="70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-10</a:t>
            </a:r>
          </a:p>
        </p:txBody>
      </p:sp>
      <p:sp>
        <p:nvSpPr>
          <p:cNvPr id="20499" name="Line 36"/>
          <p:cNvSpPr>
            <a:spLocks noChangeShapeType="1"/>
          </p:cNvSpPr>
          <p:nvPr/>
        </p:nvSpPr>
        <p:spPr bwMode="auto">
          <a:xfrm flipH="1">
            <a:off x="2959100" y="3168650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Oval 37"/>
          <p:cNvSpPr>
            <a:spLocks noChangeArrowheads="1"/>
          </p:cNvSpPr>
          <p:nvPr/>
        </p:nvSpPr>
        <p:spPr bwMode="auto">
          <a:xfrm>
            <a:off x="2971800" y="3956050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Text Box 38"/>
          <p:cNvSpPr txBox="1">
            <a:spLocks noChangeArrowheads="1"/>
          </p:cNvSpPr>
          <p:nvPr/>
        </p:nvSpPr>
        <p:spPr bwMode="auto">
          <a:xfrm>
            <a:off x="3097213" y="4027488"/>
            <a:ext cx="50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20502" name="Line 39"/>
          <p:cNvSpPr>
            <a:spLocks noChangeShapeType="1"/>
          </p:cNvSpPr>
          <p:nvPr/>
        </p:nvSpPr>
        <p:spPr bwMode="auto">
          <a:xfrm>
            <a:off x="3017838" y="3886200"/>
            <a:ext cx="18256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Text Box 40"/>
          <p:cNvSpPr txBox="1">
            <a:spLocks noChangeArrowheads="1"/>
          </p:cNvSpPr>
          <p:nvPr/>
        </p:nvSpPr>
        <p:spPr bwMode="auto">
          <a:xfrm>
            <a:off x="2514600" y="4724400"/>
            <a:ext cx="50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-8</a:t>
            </a:r>
          </a:p>
        </p:txBody>
      </p:sp>
      <p:sp>
        <p:nvSpPr>
          <p:cNvPr id="20504" name="Line 41"/>
          <p:cNvSpPr>
            <a:spLocks noChangeShapeType="1"/>
          </p:cNvSpPr>
          <p:nvPr/>
        </p:nvSpPr>
        <p:spPr bwMode="auto">
          <a:xfrm flipH="1">
            <a:off x="2947988" y="4492625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Oval 42"/>
          <p:cNvSpPr>
            <a:spLocks noChangeArrowheads="1"/>
          </p:cNvSpPr>
          <p:nvPr/>
        </p:nvSpPr>
        <p:spPr bwMode="auto">
          <a:xfrm>
            <a:off x="2362200" y="4724400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43"/>
          <p:cNvSpPr>
            <a:spLocks noChangeArrowheads="1"/>
          </p:cNvSpPr>
          <p:nvPr/>
        </p:nvSpPr>
        <p:spPr bwMode="auto">
          <a:xfrm>
            <a:off x="3074988" y="5338763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44"/>
          <p:cNvSpPr txBox="1">
            <a:spLocks noChangeArrowheads="1"/>
          </p:cNvSpPr>
          <p:nvPr/>
        </p:nvSpPr>
        <p:spPr bwMode="auto">
          <a:xfrm>
            <a:off x="3200400" y="5410200"/>
            <a:ext cx="50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</a:rPr>
              <a:t>-6</a:t>
            </a:r>
          </a:p>
        </p:txBody>
      </p:sp>
      <p:sp>
        <p:nvSpPr>
          <p:cNvPr id="20508" name="Line 45"/>
          <p:cNvSpPr>
            <a:spLocks noChangeShapeType="1"/>
          </p:cNvSpPr>
          <p:nvPr/>
        </p:nvSpPr>
        <p:spPr bwMode="auto">
          <a:xfrm>
            <a:off x="3121025" y="5268913"/>
            <a:ext cx="1825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Oval 46"/>
          <p:cNvSpPr>
            <a:spLocks noChangeArrowheads="1"/>
          </p:cNvSpPr>
          <p:nvPr/>
        </p:nvSpPr>
        <p:spPr bwMode="auto">
          <a:xfrm>
            <a:off x="5499100" y="2355850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Text Box 47"/>
          <p:cNvSpPr txBox="1">
            <a:spLocks noChangeArrowheads="1"/>
          </p:cNvSpPr>
          <p:nvPr/>
        </p:nvSpPr>
        <p:spPr bwMode="auto">
          <a:xfrm>
            <a:off x="5624513" y="2427288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20511" name="Line 48"/>
          <p:cNvSpPr>
            <a:spLocks noChangeShapeType="1"/>
          </p:cNvSpPr>
          <p:nvPr/>
        </p:nvSpPr>
        <p:spPr bwMode="auto">
          <a:xfrm>
            <a:off x="5545138" y="2286000"/>
            <a:ext cx="18256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Oval 49"/>
          <p:cNvSpPr>
            <a:spLocks noChangeArrowheads="1"/>
          </p:cNvSpPr>
          <p:nvPr/>
        </p:nvSpPr>
        <p:spPr bwMode="auto">
          <a:xfrm>
            <a:off x="6122988" y="3086100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Text Box 50"/>
          <p:cNvSpPr txBox="1">
            <a:spLocks noChangeArrowheads="1"/>
          </p:cNvSpPr>
          <p:nvPr/>
        </p:nvSpPr>
        <p:spPr bwMode="auto">
          <a:xfrm>
            <a:off x="6248400" y="3157538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75</a:t>
            </a:r>
          </a:p>
        </p:txBody>
      </p:sp>
      <p:sp>
        <p:nvSpPr>
          <p:cNvPr id="20514" name="Line 51"/>
          <p:cNvSpPr>
            <a:spLocks noChangeShapeType="1"/>
          </p:cNvSpPr>
          <p:nvPr/>
        </p:nvSpPr>
        <p:spPr bwMode="auto">
          <a:xfrm>
            <a:off x="6169025" y="3016250"/>
            <a:ext cx="1825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Oval 52"/>
          <p:cNvSpPr>
            <a:spLocks noChangeArrowheads="1"/>
          </p:cNvSpPr>
          <p:nvPr/>
        </p:nvSpPr>
        <p:spPr bwMode="auto">
          <a:xfrm>
            <a:off x="6732588" y="3803650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Text Box 53"/>
          <p:cNvSpPr txBox="1">
            <a:spLocks noChangeArrowheads="1"/>
          </p:cNvSpPr>
          <p:nvPr/>
        </p:nvSpPr>
        <p:spPr bwMode="auto">
          <a:xfrm>
            <a:off x="6781800" y="3875088"/>
            <a:ext cx="77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20517" name="Line 54"/>
          <p:cNvSpPr>
            <a:spLocks noChangeShapeType="1"/>
          </p:cNvSpPr>
          <p:nvPr/>
        </p:nvSpPr>
        <p:spPr bwMode="auto">
          <a:xfrm>
            <a:off x="6778625" y="3733800"/>
            <a:ext cx="1825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Oval 55"/>
          <p:cNvSpPr>
            <a:spLocks noChangeArrowheads="1"/>
          </p:cNvSpPr>
          <p:nvPr/>
        </p:nvSpPr>
        <p:spPr bwMode="auto">
          <a:xfrm>
            <a:off x="6161088" y="4562475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Text Box 56"/>
          <p:cNvSpPr txBox="1">
            <a:spLocks noChangeArrowheads="1"/>
          </p:cNvSpPr>
          <p:nvPr/>
        </p:nvSpPr>
        <p:spPr bwMode="auto">
          <a:xfrm>
            <a:off x="6248400" y="4648200"/>
            <a:ext cx="779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100</a:t>
            </a:r>
          </a:p>
        </p:txBody>
      </p:sp>
      <p:sp>
        <p:nvSpPr>
          <p:cNvPr id="20520" name="Line 57"/>
          <p:cNvSpPr>
            <a:spLocks noChangeShapeType="1"/>
          </p:cNvSpPr>
          <p:nvPr/>
        </p:nvSpPr>
        <p:spPr bwMode="auto">
          <a:xfrm flipH="1">
            <a:off x="6757988" y="4416425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Oval 58"/>
          <p:cNvSpPr>
            <a:spLocks noChangeArrowheads="1"/>
          </p:cNvSpPr>
          <p:nvPr/>
        </p:nvSpPr>
        <p:spPr bwMode="auto">
          <a:xfrm>
            <a:off x="5551488" y="5324475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Text Box 59"/>
          <p:cNvSpPr txBox="1">
            <a:spLocks noChangeArrowheads="1"/>
          </p:cNvSpPr>
          <p:nvPr/>
        </p:nvSpPr>
        <p:spPr bwMode="auto">
          <a:xfrm>
            <a:off x="5715000" y="541020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0523" name="Line 60"/>
          <p:cNvSpPr>
            <a:spLocks noChangeShapeType="1"/>
          </p:cNvSpPr>
          <p:nvPr/>
        </p:nvSpPr>
        <p:spPr bwMode="auto">
          <a:xfrm flipH="1">
            <a:off x="6148388" y="5178425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19"/>
          <p:cNvSpPr>
            <a:spLocks noChangeAspect="1" noChangeArrowheads="1"/>
          </p:cNvSpPr>
          <p:nvPr/>
        </p:nvSpPr>
        <p:spPr bwMode="auto">
          <a:xfrm>
            <a:off x="4332287" y="277336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6" name="Rectangle 19"/>
          <p:cNvSpPr>
            <a:spLocks noChangeAspect="1" noChangeArrowheads="1"/>
          </p:cNvSpPr>
          <p:nvPr/>
        </p:nvSpPr>
        <p:spPr bwMode="auto">
          <a:xfrm>
            <a:off x="3815556" y="344646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7" name="Rectangle 19"/>
          <p:cNvSpPr>
            <a:spLocks noChangeAspect="1" noChangeArrowheads="1"/>
          </p:cNvSpPr>
          <p:nvPr/>
        </p:nvSpPr>
        <p:spPr bwMode="auto">
          <a:xfrm>
            <a:off x="2189956" y="4171950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8" name="Rectangle 19"/>
          <p:cNvSpPr>
            <a:spLocks noChangeAspect="1" noChangeArrowheads="1"/>
          </p:cNvSpPr>
          <p:nvPr/>
        </p:nvSpPr>
        <p:spPr bwMode="auto">
          <a:xfrm>
            <a:off x="2144712" y="566261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9" name="Rectangle 19"/>
          <p:cNvSpPr>
            <a:spLocks noChangeAspect="1" noChangeArrowheads="1"/>
          </p:cNvSpPr>
          <p:nvPr/>
        </p:nvSpPr>
        <p:spPr bwMode="auto">
          <a:xfrm>
            <a:off x="3943350" y="632301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0" name="Rectangle 19"/>
          <p:cNvSpPr>
            <a:spLocks noChangeAspect="1" noChangeArrowheads="1"/>
          </p:cNvSpPr>
          <p:nvPr/>
        </p:nvSpPr>
        <p:spPr bwMode="auto">
          <a:xfrm>
            <a:off x="2977356" y="632301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" name="Rectangle 19"/>
          <p:cNvSpPr>
            <a:spLocks noChangeAspect="1" noChangeArrowheads="1"/>
          </p:cNvSpPr>
          <p:nvPr/>
        </p:nvSpPr>
        <p:spPr bwMode="auto">
          <a:xfrm>
            <a:off x="3748600" y="4821238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2" name="Rectangle 19"/>
          <p:cNvSpPr>
            <a:spLocks noChangeAspect="1" noChangeArrowheads="1"/>
          </p:cNvSpPr>
          <p:nvPr/>
        </p:nvSpPr>
        <p:spPr bwMode="auto">
          <a:xfrm>
            <a:off x="4726128" y="2722890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3" name="Rectangle 19"/>
          <p:cNvSpPr>
            <a:spLocks noChangeAspect="1" noChangeArrowheads="1"/>
          </p:cNvSpPr>
          <p:nvPr/>
        </p:nvSpPr>
        <p:spPr bwMode="auto">
          <a:xfrm>
            <a:off x="5110956" y="326595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4" name="Rectangle 19"/>
          <p:cNvSpPr>
            <a:spLocks noChangeAspect="1" noChangeArrowheads="1"/>
          </p:cNvSpPr>
          <p:nvPr/>
        </p:nvSpPr>
        <p:spPr bwMode="auto">
          <a:xfrm>
            <a:off x="5636419" y="394176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5" name="Rectangle 19"/>
          <p:cNvSpPr>
            <a:spLocks noChangeAspect="1" noChangeArrowheads="1"/>
          </p:cNvSpPr>
          <p:nvPr/>
        </p:nvSpPr>
        <p:spPr bwMode="auto">
          <a:xfrm>
            <a:off x="7624063" y="4792662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6" name="Rectangle 19"/>
          <p:cNvSpPr>
            <a:spLocks noChangeAspect="1" noChangeArrowheads="1"/>
          </p:cNvSpPr>
          <p:nvPr/>
        </p:nvSpPr>
        <p:spPr bwMode="auto">
          <a:xfrm>
            <a:off x="6986588" y="5635625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7" name="Rectangle 19"/>
          <p:cNvSpPr>
            <a:spLocks noChangeAspect="1" noChangeArrowheads="1"/>
          </p:cNvSpPr>
          <p:nvPr/>
        </p:nvSpPr>
        <p:spPr bwMode="auto">
          <a:xfrm>
            <a:off x="5442090" y="6262688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8" name="Rectangle 19"/>
          <p:cNvSpPr>
            <a:spLocks noChangeAspect="1" noChangeArrowheads="1"/>
          </p:cNvSpPr>
          <p:nvPr/>
        </p:nvSpPr>
        <p:spPr bwMode="auto">
          <a:xfrm>
            <a:off x="6292990" y="6289582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cxnSp>
        <p:nvCxnSpPr>
          <p:cNvPr id="5" name="Straight Connector 4"/>
          <p:cNvCxnSpPr>
            <a:endCxn id="45" idx="0"/>
          </p:cNvCxnSpPr>
          <p:nvPr/>
        </p:nvCxnSpPr>
        <p:spPr bwMode="auto">
          <a:xfrm>
            <a:off x="4114800" y="2444750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3573859" y="3126580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3552031" y="4521433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3697403" y="5983288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6135034" y="5929313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6765272" y="5232400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7329488" y="4447661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endCxn id="52" idx="0"/>
          </p:cNvCxnSpPr>
          <p:nvPr/>
        </p:nvCxnSpPr>
        <p:spPr bwMode="auto">
          <a:xfrm flipH="1">
            <a:off x="4841222" y="2334792"/>
            <a:ext cx="148338" cy="3880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5404879" y="2879351"/>
            <a:ext cx="148338" cy="3880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5866607" y="3574676"/>
            <a:ext cx="273750" cy="3555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 flipH="1">
            <a:off x="5554570" y="5880104"/>
            <a:ext cx="273750" cy="3555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3070904" y="5907096"/>
            <a:ext cx="273750" cy="3555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 flipH="1">
            <a:off x="2341213" y="5319347"/>
            <a:ext cx="273750" cy="3555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H="1">
            <a:off x="2293706" y="3817148"/>
            <a:ext cx="273750" cy="3555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098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Back Tree?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10720" y="1447800"/>
            <a:ext cx="823912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17082" y="1474788"/>
            <a:ext cx="57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19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010570" y="2151063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72494" y="2216991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334670" y="2151063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460082" y="2222500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35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335882" y="2906713"/>
            <a:ext cx="823913" cy="660400"/>
            <a:chOff x="2640" y="816"/>
            <a:chExt cx="528" cy="58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772" y="941"/>
              <a:ext cx="24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0"/>
                <a:t>3</a:t>
              </a:r>
            </a:p>
          </p:txBody>
        </p:sp>
      </p:grp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536032" y="2906713"/>
            <a:ext cx="823913" cy="649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631282" y="2998788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16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2385220" y="1987550"/>
            <a:ext cx="900112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3960020" y="1987550"/>
            <a:ext cx="600075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861345" y="2744788"/>
            <a:ext cx="29845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610645" y="2798763"/>
            <a:ext cx="300037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648494" y="3663203"/>
            <a:ext cx="823913" cy="660400"/>
            <a:chOff x="2640" y="816"/>
            <a:chExt cx="528" cy="586"/>
          </a:xfrm>
        </p:grpSpPr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2772" y="941"/>
              <a:ext cx="24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1175545" y="3521075"/>
            <a:ext cx="29845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69058" y="4423993"/>
            <a:ext cx="3566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if we attach a child</a:t>
            </a:r>
            <a:br>
              <a:rPr lang="en-US"/>
            </a:br>
            <a:r>
              <a:rPr lang="en-US"/>
              <a:t>to node 0?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25" name="Rectangle 19"/>
          <p:cNvSpPr>
            <a:spLocks noChangeAspect="1" noChangeArrowheads="1"/>
          </p:cNvSpPr>
          <p:nvPr/>
        </p:nvSpPr>
        <p:spPr bwMode="auto">
          <a:xfrm>
            <a:off x="1942306" y="388437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" name="Rectangle 19"/>
          <p:cNvSpPr>
            <a:spLocks noChangeAspect="1" noChangeArrowheads="1"/>
          </p:cNvSpPr>
          <p:nvPr/>
        </p:nvSpPr>
        <p:spPr bwMode="auto">
          <a:xfrm>
            <a:off x="2412205" y="387267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" name="Rectangle 19"/>
          <p:cNvSpPr>
            <a:spLocks noChangeAspect="1" noChangeArrowheads="1"/>
          </p:cNvSpPr>
          <p:nvPr/>
        </p:nvSpPr>
        <p:spPr bwMode="auto">
          <a:xfrm>
            <a:off x="3254411" y="3864949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" name="Rectangle 19"/>
          <p:cNvSpPr>
            <a:spLocks noChangeAspect="1" noChangeArrowheads="1"/>
          </p:cNvSpPr>
          <p:nvPr/>
        </p:nvSpPr>
        <p:spPr bwMode="auto">
          <a:xfrm>
            <a:off x="533400" y="4724400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" name="Rectangle 19"/>
          <p:cNvSpPr>
            <a:spLocks noChangeAspect="1" noChangeArrowheads="1"/>
          </p:cNvSpPr>
          <p:nvPr/>
        </p:nvSpPr>
        <p:spPr bwMode="auto">
          <a:xfrm>
            <a:off x="1357313" y="4713985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" name="Rectangle 19"/>
          <p:cNvSpPr>
            <a:spLocks noChangeAspect="1" noChangeArrowheads="1"/>
          </p:cNvSpPr>
          <p:nvPr/>
        </p:nvSpPr>
        <p:spPr bwMode="auto">
          <a:xfrm>
            <a:off x="4034632" y="3132610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" name="Rectangle 19"/>
          <p:cNvSpPr>
            <a:spLocks noChangeAspect="1" noChangeArrowheads="1"/>
          </p:cNvSpPr>
          <p:nvPr/>
        </p:nvSpPr>
        <p:spPr bwMode="auto">
          <a:xfrm>
            <a:off x="5041107" y="3143250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858545" y="2797362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3122614" y="3517899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1805503" y="3536989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1111179" y="4326258"/>
            <a:ext cx="332581" cy="3286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endCxn id="30" idx="0"/>
          </p:cNvCxnSpPr>
          <p:nvPr/>
        </p:nvCxnSpPr>
        <p:spPr bwMode="auto">
          <a:xfrm flipH="1">
            <a:off x="4149726" y="2754359"/>
            <a:ext cx="306669" cy="37825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2459600" y="3458949"/>
            <a:ext cx="306669" cy="37825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568883" y="4318359"/>
            <a:ext cx="306669" cy="37825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Root Property</a:t>
            </a:r>
            <a:r>
              <a:rPr lang="en-US" altLang="en-US" sz="2200" dirty="0"/>
              <a:t>: the root is black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External Property</a:t>
            </a:r>
            <a:r>
              <a:rPr lang="en-US" altLang="en-US" sz="2200" dirty="0"/>
              <a:t>: every leaf is black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Internal Property</a:t>
            </a:r>
            <a:r>
              <a:rPr lang="en-US" altLang="en-US" sz="2200" dirty="0"/>
              <a:t>: the children of a red node are black (red rule)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Depth Property</a:t>
            </a:r>
            <a:r>
              <a:rPr lang="en-US" altLang="en-US" sz="2200" dirty="0"/>
              <a:t>: all the leaves have the same black depth (path rule)</a:t>
            </a:r>
          </a:p>
          <a:p>
            <a:endParaRPr lang="en-US" dirty="0"/>
          </a:p>
          <a:p>
            <a:r>
              <a:rPr lang="en-US" sz="2000" dirty="0"/>
              <a:t>1. If a red node has any children, it must have two children and they must be black</a:t>
            </a:r>
          </a:p>
          <a:p>
            <a:pPr lvl="1"/>
            <a:r>
              <a:rPr lang="en-US" sz="1800" dirty="0"/>
              <a:t>Why? Depth property</a:t>
            </a:r>
          </a:p>
          <a:p>
            <a:endParaRPr lang="en-US" sz="2000" dirty="0"/>
          </a:p>
          <a:p>
            <a:r>
              <a:rPr lang="en-US" sz="2000" dirty="0"/>
              <a:t>2. If a black node has only one “real” child then it must be a ”last” red node</a:t>
            </a:r>
          </a:p>
          <a:p>
            <a:pPr lvl="1"/>
            <a:r>
              <a:rPr lang="en-US" sz="1800" dirty="0"/>
              <a:t>If the child is black?</a:t>
            </a:r>
          </a:p>
          <a:p>
            <a:pPr lvl="1"/>
            <a:r>
              <a:rPr lang="en-US" sz="1800" dirty="0"/>
              <a:t>If the child is not the last red?</a:t>
            </a:r>
          </a:p>
          <a:p>
            <a:pPr lvl="1"/>
            <a:endParaRPr lang="en-US" sz="1800" dirty="0"/>
          </a:p>
          <a:p>
            <a:r>
              <a:rPr lang="en-US" altLang="ko-KR" sz="2800" dirty="0"/>
              <a:t>(</a:t>
            </a:r>
            <a:r>
              <a:rPr lang="en-US" altLang="en-US" sz="2800" dirty="0"/>
              <a:t>Question) How is balancing enforced in R-B tree?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0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“rough balancing”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longest path &lt;= 2 * the shortest path</a:t>
            </a:r>
          </a:p>
          <a:p>
            <a:pPr lvl="1"/>
            <a:r>
              <a:rPr lang="en-US" dirty="0"/>
              <a:t>Rough balancing </a:t>
            </a:r>
            <a:r>
              <a:rPr lang="en-US" dirty="0">
                <a:sym typeface="Wingdings"/>
              </a:rPr>
              <a:t> guarantees </a:t>
            </a:r>
            <a:r>
              <a:rPr lang="en-US" i="1" dirty="0">
                <a:sym typeface="Wingdings"/>
              </a:rPr>
              <a:t>log(n)</a:t>
            </a:r>
            <a:r>
              <a:rPr lang="en-US" dirty="0">
                <a:sym typeface="Wingdings"/>
              </a:rPr>
              <a:t> height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Why?</a:t>
            </a:r>
          </a:p>
          <a:p>
            <a:pPr lvl="1"/>
            <a:r>
              <a:rPr lang="en-US" dirty="0">
                <a:sym typeface="Wingdings"/>
              </a:rPr>
              <a:t>From “red rule” and “path rule”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shortest path = only black nodes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longest path = inserting a red node between two black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Rectangle 4"/>
          <p:cNvSpPr/>
          <p:nvPr/>
        </p:nvSpPr>
        <p:spPr>
          <a:xfrm>
            <a:off x="897964" y="5029200"/>
            <a:ext cx="60960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Root Property</a:t>
            </a:r>
            <a:r>
              <a:rPr lang="en-US" altLang="en-US" sz="1600" dirty="0">
                <a:latin typeface="Calibri" charset="0"/>
                <a:ea typeface="Calibri" charset="0"/>
                <a:cs typeface="Calibri" charset="0"/>
              </a:rPr>
              <a:t>: the root is black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External Property</a:t>
            </a:r>
            <a:r>
              <a:rPr lang="en-US" altLang="en-US" sz="1600" dirty="0">
                <a:latin typeface="Calibri" charset="0"/>
                <a:ea typeface="Calibri" charset="0"/>
                <a:cs typeface="Calibri" charset="0"/>
              </a:rPr>
              <a:t>: every leaf is black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Internal Property</a:t>
            </a:r>
            <a:r>
              <a:rPr lang="en-US" altLang="en-US" sz="1600" dirty="0">
                <a:latin typeface="Calibri" charset="0"/>
                <a:ea typeface="Calibri" charset="0"/>
                <a:cs typeface="Calibri" charset="0"/>
              </a:rPr>
              <a:t>: the children of a red node are black (red rule)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Depth Property</a:t>
            </a:r>
            <a:r>
              <a:rPr lang="en-US" altLang="en-US" sz="1600" dirty="0">
                <a:latin typeface="Calibri" charset="0"/>
                <a:ea typeface="Calibri" charset="0"/>
                <a:cs typeface="Calibri" charset="0"/>
              </a:rPr>
              <a:t>: all the leaves have the same black depth (path rule)</a:t>
            </a:r>
          </a:p>
        </p:txBody>
      </p:sp>
    </p:spTree>
    <p:extLst>
      <p:ext uri="{BB962C8B-B14F-4D97-AF65-F5344CB8AC3E}">
        <p14:creationId xmlns:p14="http://schemas.microsoft.com/office/powerpoint/2010/main" val="19631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Height of a Red-Black Tree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Theorem:</a:t>
            </a:r>
            <a:r>
              <a:rPr lang="en-US" altLang="en-US" sz="2400" dirty="0"/>
              <a:t> A red-black tree storing </a:t>
            </a:r>
            <a:r>
              <a:rPr lang="en-US" altLang="en-US" sz="2400" b="1" i="1" dirty="0">
                <a:latin typeface="Times New Roman" charset="0"/>
              </a:rPr>
              <a:t>n</a:t>
            </a:r>
            <a:r>
              <a:rPr lang="en-US" altLang="en-US" sz="2400" dirty="0">
                <a:latin typeface="Times New Roman" charset="0"/>
              </a:rPr>
              <a:t> </a:t>
            </a:r>
            <a:r>
              <a:rPr lang="en-US" altLang="en-US" sz="2400" dirty="0"/>
              <a:t>entries has height </a:t>
            </a:r>
            <a:r>
              <a:rPr lang="en-US" altLang="en-US" sz="2400" b="1" i="1" dirty="0">
                <a:latin typeface="Times New Roman" charset="0"/>
              </a:rPr>
              <a:t>O</a:t>
            </a:r>
            <a:r>
              <a:rPr lang="en-US" altLang="en-US" sz="2400" dirty="0">
                <a:latin typeface="Times New Roman" charset="0"/>
              </a:rPr>
              <a:t>(log </a:t>
            </a:r>
            <a:r>
              <a:rPr lang="en-US" altLang="en-US" sz="2400" b="1" i="1" dirty="0">
                <a:latin typeface="Times New Roman" charset="0"/>
              </a:rPr>
              <a:t>n</a:t>
            </a:r>
            <a:r>
              <a:rPr lang="en-US" altLang="en-US" sz="2400" dirty="0">
                <a:latin typeface="Times New Roman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/>
              <a:t>	Proof:</a:t>
            </a:r>
          </a:p>
          <a:p>
            <a:pPr lvl="1" eaLnBrk="1" hangingPunct="1"/>
            <a:r>
              <a:rPr lang="en-US" altLang="en-US" sz="2000" dirty="0"/>
              <a:t>Omitted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search algorithm for a binary search tree is the same as that for a binary search tree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By the above theorem, searching in a red-black tree takes </a:t>
            </a:r>
            <a:r>
              <a:rPr lang="en-US" altLang="en-US" sz="2400" b="1" i="1" dirty="0">
                <a:latin typeface="Times New Roman" charset="0"/>
              </a:rPr>
              <a:t>O</a:t>
            </a:r>
            <a:r>
              <a:rPr lang="en-US" altLang="en-US" sz="2400" dirty="0">
                <a:latin typeface="Times New Roman" charset="0"/>
              </a:rPr>
              <a:t>(log </a:t>
            </a:r>
            <a:r>
              <a:rPr lang="en-US" altLang="en-US" sz="2400" b="1" i="1" dirty="0">
                <a:latin typeface="Times New Roman" charset="0"/>
              </a:rPr>
              <a:t>n</a:t>
            </a:r>
            <a:r>
              <a:rPr lang="en-US" altLang="en-US" sz="2400" dirty="0">
                <a:latin typeface="Times New Roman" charset="0"/>
              </a:rPr>
              <a:t>)</a:t>
            </a:r>
            <a:r>
              <a:rPr lang="en-US" altLang="en-US" sz="2400" dirty="0"/>
              <a:t> time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909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90EC3E-E5A8-1041-848F-74E580224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04227-82DA-0945-80EB-7B1175220FA0}"/>
              </a:ext>
            </a:extLst>
          </p:cNvPr>
          <p:cNvSpPr txBox="1"/>
          <p:nvPr/>
        </p:nvSpPr>
        <p:spPr>
          <a:xfrm>
            <a:off x="3124200" y="2971800"/>
            <a:ext cx="2597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/>
              <a:t>Insertion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21471886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2541</TotalTime>
  <Words>2913</Words>
  <Application>Microsoft Macintosh PowerPoint</Application>
  <PresentationFormat>화면 슬라이드 쇼(4:3)</PresentationFormat>
  <Paragraphs>814</Paragraphs>
  <Slides>39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Arial</vt:lpstr>
      <vt:lpstr>Calibri</vt:lpstr>
      <vt:lpstr>Tahoma</vt:lpstr>
      <vt:lpstr>Times New Roman</vt:lpstr>
      <vt:lpstr>Wingdings</vt:lpstr>
      <vt:lpstr>1_Blueprint</vt:lpstr>
      <vt:lpstr>Red-Black Trees</vt:lpstr>
      <vt:lpstr>From (2,4) to Red-Black Trees</vt:lpstr>
      <vt:lpstr>Red-Black Trees</vt:lpstr>
      <vt:lpstr>Red Black Tree?</vt:lpstr>
      <vt:lpstr>Red Back Tree?</vt:lpstr>
      <vt:lpstr>Implications</vt:lpstr>
      <vt:lpstr>Intuition about “rough balancing”</vt:lpstr>
      <vt:lpstr>Height of a Red-Black Tree</vt:lpstr>
      <vt:lpstr>PowerPoint 프레젠테이션</vt:lpstr>
      <vt:lpstr>Insertion</vt:lpstr>
      <vt:lpstr>Remedying a Double Red</vt:lpstr>
      <vt:lpstr>Restructuring</vt:lpstr>
      <vt:lpstr>Restructuring (cont.)</vt:lpstr>
      <vt:lpstr>Recoloring</vt:lpstr>
      <vt:lpstr>PowerPoint 프레젠테이션</vt:lpstr>
      <vt:lpstr>PowerPoint 프레젠테이션</vt:lpstr>
      <vt:lpstr>Analysis of Insertion</vt:lpstr>
      <vt:lpstr>PowerPoint 프레젠테이션</vt:lpstr>
      <vt:lpstr>Deletion: Example 1</vt:lpstr>
      <vt:lpstr>Deletion: Example 2</vt:lpstr>
      <vt:lpstr>Deletion: Example 3</vt:lpstr>
      <vt:lpstr>Deletion</vt:lpstr>
      <vt:lpstr>Questions</vt:lpstr>
      <vt:lpstr>Deletion: Algorithm Overview (1)</vt:lpstr>
      <vt:lpstr>Deletion: Algorithm Overview (2)</vt:lpstr>
      <vt:lpstr>Deletion: Algorithm Overview (2)</vt:lpstr>
      <vt:lpstr>Recall: Example 3. Notations again!</vt:lpstr>
      <vt:lpstr>Handling Double Black Nodes: Case 1</vt:lpstr>
      <vt:lpstr>Handling Double Black Nodes: Case 2</vt:lpstr>
      <vt:lpstr>Handling Double Black Nodes: Case 2</vt:lpstr>
      <vt:lpstr>Handling Double Black Nodes: Case 3</vt:lpstr>
      <vt:lpstr>Double Black Node Handling: Summary</vt:lpstr>
      <vt:lpstr>Example: Remove 3</vt:lpstr>
      <vt:lpstr>Example: Remove 12</vt:lpstr>
      <vt:lpstr>Example: Remove 17</vt:lpstr>
      <vt:lpstr>Example: Remove 18</vt:lpstr>
      <vt:lpstr>Example: Remove 15</vt:lpstr>
      <vt:lpstr>Example: Remove 16</vt:lpstr>
      <vt:lpstr>PowerPoint 프레젠테이션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355</cp:revision>
  <cp:lastPrinted>2021-02-23T01:22:01Z</cp:lastPrinted>
  <dcterms:created xsi:type="dcterms:W3CDTF">2002-01-21T02:22:10Z</dcterms:created>
  <dcterms:modified xsi:type="dcterms:W3CDTF">2021-02-23T01:22:05Z</dcterms:modified>
</cp:coreProperties>
</file>