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9"/>
  </p:notesMasterIdLst>
  <p:handoutMasterIdLst>
    <p:handoutMasterId r:id="rId20"/>
  </p:handoutMasterIdLst>
  <p:sldIdLst>
    <p:sldId id="517" r:id="rId2"/>
    <p:sldId id="518" r:id="rId3"/>
    <p:sldId id="519" r:id="rId4"/>
    <p:sldId id="520" r:id="rId5"/>
    <p:sldId id="555" r:id="rId6"/>
    <p:sldId id="556" r:id="rId7"/>
    <p:sldId id="523" r:id="rId8"/>
    <p:sldId id="524" r:id="rId9"/>
    <p:sldId id="521" r:id="rId10"/>
    <p:sldId id="522" r:id="rId11"/>
    <p:sldId id="257" r:id="rId12"/>
    <p:sldId id="525" r:id="rId13"/>
    <p:sldId id="561" r:id="rId14"/>
    <p:sldId id="562" r:id="rId15"/>
    <p:sldId id="557" r:id="rId16"/>
    <p:sldId id="560" r:id="rId17"/>
    <p:sldId id="559" r:id="rId1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3236" autoAdjust="0"/>
  </p:normalViewPr>
  <p:slideViewPr>
    <p:cSldViewPr>
      <p:cViewPr varScale="1">
        <p:scale>
          <a:sx n="212" d="100"/>
          <a:sy n="212" d="100"/>
        </p:scale>
        <p:origin x="3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3.xml"/><Relationship Id="rId7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16.xml"/><Relationship Id="rId5" Type="http://schemas.openxmlformats.org/officeDocument/2006/relationships/slide" Target="slides/slide6.xml"/><Relationship Id="rId10" Type="http://schemas.openxmlformats.org/officeDocument/2006/relationships/slide" Target="slides/slide15.xml"/><Relationship Id="rId4" Type="http://schemas.openxmlformats.org/officeDocument/2006/relationships/slide" Target="slides/slide4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59E56563-36CE-4540-ACDA-958562F17B2A}" type="datetime8">
              <a:rPr lang="en-US" smtClean="0"/>
              <a:t>11/19/18 3:33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A75835C2-C36C-F544-9FE1-C7B297863A9F}" type="datetime8">
              <a:rPr lang="en-US" smtClean="0"/>
              <a:t>11/19/18 3:33 PM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300"/>
              <a:t>Shortest Path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81F1327-1EA4-4741-A204-D7C6191AC436}" type="datetime8">
              <a:rPr lang="en-US" altLang="ko-KR" sz="1300" smtClean="0"/>
              <a:t>11/19/18 3:33 PM</a:t>
            </a:fld>
            <a:endParaRPr lang="en-US" altLang="ko-KR" sz="13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7E67054-9A7F-7740-B27E-517835956C1B}" type="slidenum">
              <a:rPr lang="en-US" altLang="ko-KR" sz="1300"/>
              <a:pPr eaLnBrk="1" hangingPunct="1"/>
              <a:t>1</a:t>
            </a:fld>
            <a:endParaRPr lang="en-US" altLang="ko-KR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3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3E0BF-7BB0-6240-B7AA-45D0018229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7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Shortest Paths</a:t>
            </a:r>
          </a:p>
        </p:txBody>
      </p:sp>
      <p:grpSp>
        <p:nvGrpSpPr>
          <p:cNvPr id="3077" name="Group 647"/>
          <p:cNvGrpSpPr>
            <a:grpSpLocks/>
          </p:cNvGrpSpPr>
          <p:nvPr/>
        </p:nvGrpSpPr>
        <p:grpSpPr bwMode="auto">
          <a:xfrm>
            <a:off x="4648200" y="3124200"/>
            <a:ext cx="3390900" cy="2227263"/>
            <a:chOff x="3396" y="901"/>
            <a:chExt cx="2136" cy="1403"/>
          </a:xfrm>
        </p:grpSpPr>
        <p:sp>
          <p:nvSpPr>
            <p:cNvPr id="3078" name="Freeform 648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79" name="Oval 649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C</a:t>
              </a:r>
            </a:p>
          </p:txBody>
        </p:sp>
        <p:sp>
          <p:nvSpPr>
            <p:cNvPr id="3080" name="Oval 650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B</a:t>
              </a:r>
            </a:p>
          </p:txBody>
        </p:sp>
        <p:sp>
          <p:nvSpPr>
            <p:cNvPr id="3081" name="Oval 651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082" name="Oval 652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E</a:t>
              </a:r>
            </a:p>
          </p:txBody>
        </p:sp>
        <p:cxnSp>
          <p:nvCxnSpPr>
            <p:cNvPr id="3083" name="AutoShape 653"/>
            <p:cNvCxnSpPr>
              <a:cxnSpLocks noChangeAspect="1" noChangeShapeType="1"/>
              <a:stCxn id="3081" idx="2"/>
              <a:endCxn id="3080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4" name="AutoShape 654"/>
            <p:cNvCxnSpPr>
              <a:cxnSpLocks noChangeAspect="1" noChangeShapeType="1"/>
              <a:stCxn id="3082" idx="2"/>
              <a:endCxn id="3080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5" name="AutoShape 655"/>
            <p:cNvCxnSpPr>
              <a:cxnSpLocks noChangeAspect="1" noChangeShapeType="1"/>
              <a:stCxn id="3082" idx="6"/>
              <a:endCxn id="3079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6" name="AutoShape 656"/>
            <p:cNvCxnSpPr>
              <a:cxnSpLocks noChangeAspect="1" noChangeShapeType="1"/>
              <a:stCxn id="3081" idx="4"/>
              <a:endCxn id="3079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7" name="AutoShape 657"/>
            <p:cNvCxnSpPr>
              <a:cxnSpLocks noChangeAspect="1" noChangeShapeType="1"/>
              <a:stCxn id="3080" idx="6"/>
              <a:endCxn id="3079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8" name="Oval 658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3089" name="AutoShape 659"/>
            <p:cNvCxnSpPr>
              <a:cxnSpLocks noChangeAspect="1" noChangeShapeType="1"/>
              <a:stCxn id="3092" idx="6"/>
              <a:endCxn id="3088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0" name="AutoShape 660"/>
            <p:cNvCxnSpPr>
              <a:cxnSpLocks noChangeAspect="1" noChangeShapeType="1"/>
              <a:stCxn id="3088" idx="0"/>
              <a:endCxn id="3081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1" name="AutoShape 661"/>
            <p:cNvCxnSpPr>
              <a:cxnSpLocks noChangeAspect="1" noChangeShapeType="1"/>
              <a:stCxn id="3079" idx="6"/>
              <a:endCxn id="3088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2" name="Oval 662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F</a:t>
              </a:r>
            </a:p>
          </p:txBody>
        </p:sp>
        <p:cxnSp>
          <p:nvCxnSpPr>
            <p:cNvPr id="3093" name="AutoShape 663"/>
            <p:cNvCxnSpPr>
              <a:cxnSpLocks noChangeAspect="1" noChangeShapeType="1"/>
              <a:stCxn id="3079" idx="5"/>
              <a:endCxn id="3092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4" name="Text Box 664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3095" name="Text Box 665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3</a:t>
              </a:r>
            </a:p>
          </p:txBody>
        </p:sp>
        <p:sp>
          <p:nvSpPr>
            <p:cNvPr id="3096" name="Text Box 666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2</a:t>
              </a:r>
            </a:p>
          </p:txBody>
        </p:sp>
        <p:sp>
          <p:nvSpPr>
            <p:cNvPr id="3097" name="Text Box 667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8</a:t>
              </a:r>
            </a:p>
          </p:txBody>
        </p:sp>
        <p:sp>
          <p:nvSpPr>
            <p:cNvPr id="3098" name="Text Box 668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5</a:t>
              </a:r>
            </a:p>
          </p:txBody>
        </p:sp>
        <p:sp>
          <p:nvSpPr>
            <p:cNvPr id="3099" name="Text Box 669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8</a:t>
              </a:r>
            </a:p>
          </p:txBody>
        </p:sp>
        <p:sp>
          <p:nvSpPr>
            <p:cNvPr id="3100" name="Text Box 670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4</a:t>
              </a:r>
            </a:p>
          </p:txBody>
        </p:sp>
        <p:sp>
          <p:nvSpPr>
            <p:cNvPr id="3101" name="Text Box 671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3102" name="Text Box 672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7</a:t>
              </a:r>
            </a:p>
          </p:txBody>
        </p:sp>
        <p:sp>
          <p:nvSpPr>
            <p:cNvPr id="3103" name="Text Box 673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104" name="Text Box 674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2</a:t>
              </a:r>
            </a:p>
          </p:txBody>
        </p:sp>
        <p:sp>
          <p:nvSpPr>
            <p:cNvPr id="3105" name="Text Box 675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3106" name="Text Box 676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3107" name="Text Box 677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3108" name="Text Box 678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Edge Relaxation</a:t>
            </a:r>
          </a:p>
        </p:txBody>
      </p:sp>
      <p:sp>
        <p:nvSpPr>
          <p:cNvPr id="8197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/>
              <a:t>Consider an edge </a:t>
            </a:r>
            <a:r>
              <a:rPr lang="en-US" altLang="ko-KR" sz="2000" b="1" i="1" dirty="0">
                <a:latin typeface="Times New Roman" charset="0"/>
              </a:rPr>
              <a:t>e </a:t>
            </a:r>
            <a:r>
              <a:rPr lang="en-US" altLang="ko-KR" sz="2000" b="1" i="1" dirty="0">
                <a:latin typeface="Symbol" charset="2"/>
              </a:rPr>
              <a:t>=</a:t>
            </a:r>
            <a:r>
              <a:rPr lang="en-US" altLang="ko-KR" sz="2000" b="1" i="1" dirty="0">
                <a:latin typeface="Times New Roman" charset="0"/>
              </a:rPr>
              <a:t> 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b="1" i="1" dirty="0" err="1">
                <a:latin typeface="Times New Roman" charset="0"/>
              </a:rPr>
              <a:t>u,z</a:t>
            </a:r>
            <a:r>
              <a:rPr lang="en-US" altLang="ko-KR" sz="2000" dirty="0">
                <a:latin typeface="Times New Roman" charset="0"/>
              </a:rPr>
              <a:t>)</a:t>
            </a:r>
            <a:r>
              <a:rPr lang="en-US" altLang="ko-KR" sz="2000" dirty="0"/>
              <a:t> such that</a:t>
            </a:r>
          </a:p>
          <a:p>
            <a:pPr lvl="1" eaLnBrk="1" hangingPunct="1"/>
            <a:r>
              <a:rPr lang="en-US" altLang="ko-KR" sz="1800" b="1" i="1" dirty="0">
                <a:latin typeface="Times New Roman" charset="0"/>
              </a:rPr>
              <a:t>u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dirty="0"/>
              <a:t>is the vertex most recently added to the cloud</a:t>
            </a:r>
          </a:p>
          <a:p>
            <a:pPr lvl="1" eaLnBrk="1" hangingPunct="1"/>
            <a:r>
              <a:rPr lang="en-US" altLang="ko-KR" sz="1800" b="1" i="1" dirty="0">
                <a:latin typeface="Times New Roman" charset="0"/>
              </a:rPr>
              <a:t>z</a:t>
            </a:r>
            <a:r>
              <a:rPr lang="en-US" altLang="ko-KR" sz="1800" dirty="0"/>
              <a:t> is not in the cloud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rgbClr val="FF0000"/>
                </a:solidFill>
              </a:rPr>
              <a:t>relaxation of edge </a:t>
            </a:r>
            <a:r>
              <a:rPr lang="en-US" altLang="ko-KR" sz="2000" b="1" i="1" dirty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altLang="ko-KR" sz="2000" b="1" i="1" dirty="0">
                <a:latin typeface="Times New Roman" charset="0"/>
              </a:rPr>
              <a:t> </a:t>
            </a:r>
            <a:r>
              <a:rPr lang="en-US" altLang="ko-KR" sz="2000" dirty="0"/>
              <a:t>updates distance </a:t>
            </a:r>
            <a:r>
              <a:rPr lang="en-US" altLang="ko-KR" sz="2000" b="1" i="1" dirty="0">
                <a:latin typeface="Times New Roman" charset="0"/>
              </a:rPr>
              <a:t>d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b="1" i="1" dirty="0">
                <a:latin typeface="Times New Roman" charset="0"/>
              </a:rPr>
              <a:t>z</a:t>
            </a:r>
            <a:r>
              <a:rPr lang="en-US" altLang="ko-KR" sz="2000" dirty="0">
                <a:latin typeface="Times New Roman" charset="0"/>
              </a:rPr>
              <a:t>) </a:t>
            </a:r>
            <a:r>
              <a:rPr lang="en-US" altLang="ko-KR" sz="2000" dirty="0"/>
              <a:t>as follows:</a:t>
            </a:r>
          </a:p>
          <a:p>
            <a:pPr eaLnBrk="1" hangingPunct="1">
              <a:buFont typeface="Wingdings" charset="2"/>
              <a:buNone/>
            </a:pPr>
            <a:r>
              <a:rPr lang="en-US" altLang="ko-KR" sz="2000" b="1" i="1" dirty="0">
                <a:latin typeface="Times New Roman" charset="0"/>
              </a:rPr>
              <a:t>	</a:t>
            </a:r>
            <a:r>
              <a:rPr lang="en-US" altLang="ko-KR" sz="1800" b="1" i="1" dirty="0">
                <a:latin typeface="Times New Roman" charset="0"/>
              </a:rPr>
              <a:t>d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z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Times New Roman" charset="0"/>
              </a:rPr>
              <a:t>min{</a:t>
            </a:r>
            <a:r>
              <a:rPr lang="en-US" altLang="ko-KR" sz="1800" b="1" i="1" dirty="0">
                <a:latin typeface="Times New Roman" charset="0"/>
              </a:rPr>
              <a:t>d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z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,d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u</a:t>
            </a:r>
            <a:r>
              <a:rPr lang="en-US" altLang="ko-KR" sz="1800" dirty="0">
                <a:latin typeface="Times New Roman" charset="0"/>
              </a:rPr>
              <a:t>) </a:t>
            </a:r>
            <a:r>
              <a:rPr lang="en-US" altLang="ko-KR" sz="1800" dirty="0">
                <a:latin typeface="Symbol" charset="2"/>
                <a:sym typeface="Symbol" charset="2"/>
              </a:rPr>
              <a:t>+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)}</a:t>
            </a:r>
          </a:p>
          <a:p>
            <a:pPr eaLnBrk="1" hangingPunct="1">
              <a:buFont typeface="Wingdings" charset="2"/>
              <a:buNone/>
            </a:pPr>
            <a:endParaRPr lang="en-US" altLang="ko-KR" sz="1800" dirty="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ko-KR" sz="1800" dirty="0">
              <a:latin typeface="Times New Roman" charset="0"/>
            </a:endParaRPr>
          </a:p>
        </p:txBody>
      </p:sp>
      <p:sp>
        <p:nvSpPr>
          <p:cNvPr id="8198" name="AutoShape 20"/>
          <p:cNvSpPr>
            <a:spLocks noChangeArrowheads="1"/>
          </p:cNvSpPr>
          <p:nvPr/>
        </p:nvSpPr>
        <p:spPr bwMode="auto">
          <a:xfrm rot="5400000">
            <a:off x="6324601" y="397192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199" name="Rectangle 17"/>
          <p:cNvSpPr>
            <a:spLocks noChangeArrowheads="1"/>
          </p:cNvSpPr>
          <p:nvPr/>
        </p:nvSpPr>
        <p:spPr bwMode="auto">
          <a:xfrm>
            <a:off x="7708900" y="22860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ko-KR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charset="0"/>
              </a:rPr>
              <a:t>z</a:t>
            </a:r>
            <a:r>
              <a:rPr lang="en-US" altLang="ko-KR" sz="20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ko-KR" sz="2000">
                <a:solidFill>
                  <a:schemeClr val="tx2"/>
                </a:solidFill>
                <a:latin typeface="Symbol" charset="2"/>
              </a:rPr>
              <a:t>= </a:t>
            </a:r>
            <a:r>
              <a:rPr lang="en-US" altLang="ko-KR" sz="2000">
                <a:solidFill>
                  <a:schemeClr val="tx2"/>
                </a:solidFill>
                <a:latin typeface="Times New Roman" charset="0"/>
              </a:rPr>
              <a:t>75</a:t>
            </a:r>
          </a:p>
        </p:txBody>
      </p:sp>
      <p:sp>
        <p:nvSpPr>
          <p:cNvPr id="8200" name="Freeform 13"/>
          <p:cNvSpPr>
            <a:spLocks/>
          </p:cNvSpPr>
          <p:nvPr/>
        </p:nvSpPr>
        <p:spPr bwMode="auto">
          <a:xfrm>
            <a:off x="4300538" y="206533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8013700" y="2667000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 sz="1800" b="1" i="1">
              <a:latin typeface="Times New Roman" charset="0"/>
            </a:endParaRPr>
          </a:p>
        </p:txBody>
      </p:sp>
      <p:cxnSp>
        <p:nvCxnSpPr>
          <p:cNvPr id="8202" name="AutoShape 9"/>
          <p:cNvCxnSpPr>
            <a:cxnSpLocks noChangeShapeType="1"/>
            <a:stCxn id="8205" idx="7"/>
            <a:endCxn id="8206" idx="2"/>
          </p:cNvCxnSpPr>
          <p:nvPr/>
        </p:nvCxnSpPr>
        <p:spPr bwMode="auto">
          <a:xfrm rot="-5400000">
            <a:off x="5400675" y="1895475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0"/>
          <p:cNvCxnSpPr>
            <a:cxnSpLocks noChangeShapeType="1"/>
            <a:stCxn id="8205" idx="6"/>
            <a:endCxn id="8207" idx="2"/>
          </p:cNvCxnSpPr>
          <p:nvPr/>
        </p:nvCxnSpPr>
        <p:spPr bwMode="auto">
          <a:xfrm>
            <a:off x="4772025" y="318928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1"/>
          <p:cNvCxnSpPr>
            <a:cxnSpLocks noChangeShapeType="1"/>
            <a:stCxn id="8206" idx="6"/>
            <a:endCxn id="8201" idx="1"/>
          </p:cNvCxnSpPr>
          <p:nvPr/>
        </p:nvCxnSpPr>
        <p:spPr bwMode="auto">
          <a:xfrm>
            <a:off x="689451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Oval 5"/>
          <p:cNvSpPr>
            <a:spLocks noChangeArrowheads="1"/>
          </p:cNvSpPr>
          <p:nvPr/>
        </p:nvSpPr>
        <p:spPr bwMode="auto">
          <a:xfrm>
            <a:off x="4479925" y="305117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 sz="1800" b="1" i="1">
              <a:latin typeface="Times New Roman" charset="0"/>
            </a:endParaRPr>
          </a:p>
        </p:txBody>
      </p:sp>
      <p:sp>
        <p:nvSpPr>
          <p:cNvPr id="8206" name="Oval 7"/>
          <p:cNvSpPr>
            <a:spLocks noChangeArrowheads="1"/>
          </p:cNvSpPr>
          <p:nvPr/>
        </p:nvSpPr>
        <p:spPr bwMode="auto">
          <a:xfrm>
            <a:off x="6596063" y="243840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 sz="1800" b="1" i="1">
              <a:latin typeface="Times New Roman" charset="0"/>
            </a:endParaRP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637381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 </a:t>
            </a:r>
          </a:p>
        </p:txBody>
      </p:sp>
      <p:cxnSp>
        <p:nvCxnSpPr>
          <p:cNvPr id="8208" name="AutoShape 15"/>
          <p:cNvCxnSpPr>
            <a:cxnSpLocks noChangeShapeType="1"/>
            <a:stCxn id="8207" idx="6"/>
            <a:endCxn id="8201" idx="3"/>
          </p:cNvCxnSpPr>
          <p:nvPr/>
        </p:nvCxnSpPr>
        <p:spPr bwMode="auto">
          <a:xfrm flipV="1">
            <a:off x="667067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5994400" y="2128838"/>
            <a:ext cx="1046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u</a:t>
            </a:r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ko-KR" sz="1800">
                <a:solidFill>
                  <a:schemeClr val="tx2"/>
                </a:solidFill>
                <a:latin typeface="Symbol" charset="2"/>
              </a:rPr>
              <a:t>= </a:t>
            </a:r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50</a:t>
            </a:r>
            <a:endParaRPr lang="en-US" altLang="ko-KR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 rot="230089">
            <a:off x="7327900" y="23050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10</a:t>
            </a:r>
            <a:endParaRPr lang="en-US" altLang="ko-KR" sz="1800" baseline="-25000">
              <a:latin typeface="Times New Roman" charset="0"/>
            </a:endParaRPr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8231188" y="27432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z</a:t>
            </a:r>
            <a:endParaRPr lang="en-US" altLang="ko-KR" sz="1800">
              <a:latin typeface="Times New Roman" charset="0"/>
            </a:endParaRPr>
          </a:p>
        </p:txBody>
      </p:sp>
      <p:sp>
        <p:nvSpPr>
          <p:cNvPr id="8212" name="Rectangle 22"/>
          <p:cNvSpPr>
            <a:spLocks noChangeArrowheads="1"/>
          </p:cNvSpPr>
          <p:nvPr/>
        </p:nvSpPr>
        <p:spPr bwMode="auto">
          <a:xfrm>
            <a:off x="4481513" y="27574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s</a:t>
            </a:r>
            <a:endParaRPr lang="en-US" altLang="ko-KR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641350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u</a:t>
            </a:r>
            <a:endParaRPr lang="en-US" altLang="ko-KR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14" name="Rectangle 27"/>
          <p:cNvSpPr>
            <a:spLocks noChangeArrowheads="1"/>
          </p:cNvSpPr>
          <p:nvPr/>
        </p:nvSpPr>
        <p:spPr bwMode="auto">
          <a:xfrm>
            <a:off x="7707313" y="47561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ko-KR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charset="0"/>
              </a:rPr>
              <a:t>z</a:t>
            </a:r>
            <a:r>
              <a:rPr lang="en-US" altLang="ko-KR" sz="20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ko-KR" sz="2000">
                <a:solidFill>
                  <a:schemeClr val="tx2"/>
                </a:solidFill>
                <a:latin typeface="Symbol" charset="2"/>
              </a:rPr>
              <a:t>= </a:t>
            </a:r>
            <a:r>
              <a:rPr lang="en-US" altLang="ko-KR" sz="2000">
                <a:solidFill>
                  <a:schemeClr val="tx2"/>
                </a:solidFill>
                <a:latin typeface="Times New Roman" charset="0"/>
              </a:rPr>
              <a:t>60</a:t>
            </a:r>
          </a:p>
        </p:txBody>
      </p:sp>
      <p:sp>
        <p:nvSpPr>
          <p:cNvPr id="8215" name="Freeform 28"/>
          <p:cNvSpPr>
            <a:spLocks/>
          </p:cNvSpPr>
          <p:nvPr/>
        </p:nvSpPr>
        <p:spPr bwMode="auto">
          <a:xfrm>
            <a:off x="4298950" y="453548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16" name="Oval 29"/>
          <p:cNvSpPr>
            <a:spLocks noChangeArrowheads="1"/>
          </p:cNvSpPr>
          <p:nvPr/>
        </p:nvSpPr>
        <p:spPr bwMode="auto">
          <a:xfrm>
            <a:off x="8012113" y="5137150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 sz="1800" b="1" i="1">
              <a:latin typeface="Times New Roman" charset="0"/>
            </a:endParaRPr>
          </a:p>
        </p:txBody>
      </p:sp>
      <p:cxnSp>
        <p:nvCxnSpPr>
          <p:cNvPr id="8217" name="AutoShape 30"/>
          <p:cNvCxnSpPr>
            <a:cxnSpLocks noChangeShapeType="1"/>
            <a:stCxn id="8220" idx="7"/>
            <a:endCxn id="8221" idx="2"/>
          </p:cNvCxnSpPr>
          <p:nvPr/>
        </p:nvCxnSpPr>
        <p:spPr bwMode="auto">
          <a:xfrm rot="-5400000">
            <a:off x="5399087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31"/>
          <p:cNvCxnSpPr>
            <a:cxnSpLocks noChangeShapeType="1"/>
            <a:stCxn id="8220" idx="6"/>
            <a:endCxn id="8222" idx="2"/>
          </p:cNvCxnSpPr>
          <p:nvPr/>
        </p:nvCxnSpPr>
        <p:spPr bwMode="auto">
          <a:xfrm>
            <a:off x="4770438" y="565943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32"/>
          <p:cNvCxnSpPr>
            <a:cxnSpLocks noChangeShapeType="1"/>
            <a:stCxn id="8221" idx="6"/>
            <a:endCxn id="8216" idx="1"/>
          </p:cNvCxnSpPr>
          <p:nvPr/>
        </p:nvCxnSpPr>
        <p:spPr bwMode="auto">
          <a:xfrm>
            <a:off x="6892925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Oval 33"/>
          <p:cNvSpPr>
            <a:spLocks noChangeArrowheads="1"/>
          </p:cNvSpPr>
          <p:nvPr/>
        </p:nvSpPr>
        <p:spPr bwMode="auto">
          <a:xfrm>
            <a:off x="4478338" y="552132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 sz="1800" b="1" i="1">
              <a:latin typeface="Times New Roman" charset="0"/>
            </a:endParaRPr>
          </a:p>
        </p:txBody>
      </p:sp>
      <p:sp>
        <p:nvSpPr>
          <p:cNvPr id="8221" name="Oval 34"/>
          <p:cNvSpPr>
            <a:spLocks noChangeArrowheads="1"/>
          </p:cNvSpPr>
          <p:nvPr/>
        </p:nvSpPr>
        <p:spPr bwMode="auto">
          <a:xfrm>
            <a:off x="6594475" y="490855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 sz="1800" b="1" i="1">
              <a:latin typeface="Times New Roman" charset="0"/>
            </a:endParaRPr>
          </a:p>
        </p:txBody>
      </p:sp>
      <p:sp>
        <p:nvSpPr>
          <p:cNvPr id="8222" name="Oval 35"/>
          <p:cNvSpPr>
            <a:spLocks noChangeArrowheads="1"/>
          </p:cNvSpPr>
          <p:nvPr/>
        </p:nvSpPr>
        <p:spPr bwMode="auto">
          <a:xfrm>
            <a:off x="6372225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 </a:t>
            </a:r>
          </a:p>
        </p:txBody>
      </p:sp>
      <p:cxnSp>
        <p:nvCxnSpPr>
          <p:cNvPr id="8223" name="AutoShape 36"/>
          <p:cNvCxnSpPr>
            <a:cxnSpLocks noChangeShapeType="1"/>
            <a:stCxn id="8222" idx="6"/>
            <a:endCxn id="8216" idx="3"/>
          </p:cNvCxnSpPr>
          <p:nvPr/>
        </p:nvCxnSpPr>
        <p:spPr bwMode="auto">
          <a:xfrm flipV="1">
            <a:off x="666908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Rectangle 37"/>
          <p:cNvSpPr>
            <a:spLocks noChangeArrowheads="1"/>
          </p:cNvSpPr>
          <p:nvPr/>
        </p:nvSpPr>
        <p:spPr bwMode="auto">
          <a:xfrm>
            <a:off x="5992813" y="4598988"/>
            <a:ext cx="104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u</a:t>
            </a:r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ko-KR" sz="1800">
                <a:solidFill>
                  <a:schemeClr val="tx2"/>
                </a:solidFill>
                <a:latin typeface="Symbol" charset="2"/>
              </a:rPr>
              <a:t>= </a:t>
            </a:r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50</a:t>
            </a:r>
            <a:endParaRPr lang="en-US" altLang="ko-KR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25" name="Rectangle 38"/>
          <p:cNvSpPr>
            <a:spLocks noChangeArrowheads="1"/>
          </p:cNvSpPr>
          <p:nvPr/>
        </p:nvSpPr>
        <p:spPr bwMode="auto">
          <a:xfrm rot="230089">
            <a:off x="7326313" y="4775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10</a:t>
            </a:r>
            <a:endParaRPr lang="en-US" altLang="ko-KR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26" name="Rectangle 39"/>
          <p:cNvSpPr>
            <a:spLocks noChangeArrowheads="1"/>
          </p:cNvSpPr>
          <p:nvPr/>
        </p:nvSpPr>
        <p:spPr bwMode="auto">
          <a:xfrm>
            <a:off x="8229600" y="521335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z</a:t>
            </a:r>
            <a:endParaRPr lang="en-US" altLang="ko-KR" sz="1800">
              <a:latin typeface="Times New Roman" charset="0"/>
            </a:endParaRPr>
          </a:p>
        </p:txBody>
      </p:sp>
      <p:sp>
        <p:nvSpPr>
          <p:cNvPr id="8227" name="Rectangle 40"/>
          <p:cNvSpPr>
            <a:spLocks noChangeArrowheads="1"/>
          </p:cNvSpPr>
          <p:nvPr/>
        </p:nvSpPr>
        <p:spPr bwMode="auto">
          <a:xfrm>
            <a:off x="4479925" y="52276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s</a:t>
            </a:r>
            <a:endParaRPr lang="en-US" altLang="ko-KR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28" name="Rectangle 41"/>
          <p:cNvSpPr>
            <a:spLocks noChangeArrowheads="1"/>
          </p:cNvSpPr>
          <p:nvPr/>
        </p:nvSpPr>
        <p:spPr bwMode="auto">
          <a:xfrm>
            <a:off x="6411913" y="506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u</a:t>
            </a:r>
            <a:endParaRPr lang="en-US" altLang="ko-KR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229" name="Text Box 43"/>
          <p:cNvSpPr txBox="1">
            <a:spLocks noChangeArrowheads="1"/>
          </p:cNvSpPr>
          <p:nvPr/>
        </p:nvSpPr>
        <p:spPr bwMode="auto">
          <a:xfrm>
            <a:off x="7181850" y="25146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e</a:t>
            </a:r>
          </a:p>
        </p:txBody>
      </p:sp>
      <p:sp>
        <p:nvSpPr>
          <p:cNvPr id="8230" name="Text Box 44"/>
          <p:cNvSpPr txBox="1">
            <a:spLocks noChangeArrowheads="1"/>
          </p:cNvSpPr>
          <p:nvPr/>
        </p:nvSpPr>
        <p:spPr bwMode="auto">
          <a:xfrm>
            <a:off x="7181850" y="5029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181850" y="1737191"/>
            <a:ext cx="181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Distance to z,</a:t>
            </a:r>
            <a:br>
              <a:rPr kumimoji="1" lang="en-US" sz="1800" dirty="0">
                <a:latin typeface="Calibri" charset="0"/>
                <a:ea typeface="Calibri" charset="0"/>
                <a:cs typeface="Calibri" charset="0"/>
              </a:rPr>
            </a:br>
            <a:r>
              <a:rPr kumimoji="1" lang="en-US" sz="1800">
                <a:latin typeface="Calibri" charset="0"/>
                <a:ea typeface="Calibri" charset="0"/>
                <a:cs typeface="Calibri" charset="0"/>
              </a:rPr>
              <a:t>not considering u</a:t>
            </a:r>
            <a:endParaRPr kumimoji="1"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90729" y="4195014"/>
            <a:ext cx="1442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Distance to </a:t>
            </a:r>
            <a:r>
              <a:rPr kumimoji="1" lang="en-US" sz="1800">
                <a:latin typeface="Calibri" charset="0"/>
                <a:ea typeface="Calibri" charset="0"/>
                <a:cs typeface="Calibri" charset="0"/>
              </a:rPr>
              <a:t>z,</a:t>
            </a:r>
          </a:p>
          <a:p>
            <a:r>
              <a:rPr kumimoji="1" lang="en-US" sz="1800" dirty="0">
                <a:latin typeface="Calibri" charset="0"/>
                <a:ea typeface="Calibri" charset="0"/>
                <a:cs typeface="Calibri" charset="0"/>
              </a:rPr>
              <a:t>considering u</a:t>
            </a:r>
          </a:p>
        </p:txBody>
      </p:sp>
    </p:spTree>
    <p:extLst>
      <p:ext uri="{BB962C8B-B14F-4D97-AF65-F5344CB8AC3E}">
        <p14:creationId xmlns:p14="http://schemas.microsoft.com/office/powerpoint/2010/main" val="12299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Recall: Priority Queue ADT</a:t>
            </a:r>
          </a:p>
        </p:txBody>
      </p:sp>
      <p:sp>
        <p:nvSpPr>
          <p:cNvPr id="922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 priority queue stores a collection of entries</a:t>
            </a:r>
          </a:p>
          <a:p>
            <a:pPr eaLnBrk="1" hangingPunct="1"/>
            <a:r>
              <a:rPr lang="en-US" altLang="en-US" sz="2000"/>
              <a:t>Typically, an </a:t>
            </a:r>
            <a:r>
              <a:rPr lang="en-US" altLang="en-US" sz="2000">
                <a:solidFill>
                  <a:schemeClr val="tx2"/>
                </a:solidFill>
              </a:rPr>
              <a:t>entry</a:t>
            </a:r>
            <a:r>
              <a:rPr lang="en-US" altLang="en-US" sz="2000"/>
              <a:t> is a pair</a:t>
            </a:r>
            <a:br>
              <a:rPr lang="en-US" altLang="en-US" sz="2000"/>
            </a:br>
            <a:r>
              <a:rPr lang="en-US" altLang="en-US" sz="2000"/>
              <a:t>(key, value), where the key indicates the priority</a:t>
            </a:r>
          </a:p>
          <a:p>
            <a:pPr eaLnBrk="1" hangingPunct="1"/>
            <a:r>
              <a:rPr lang="en-US" altLang="en-US" sz="2000"/>
              <a:t>Main methods of the Priority Queue ADT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insert</a:t>
            </a:r>
            <a:r>
              <a:rPr lang="en-US" altLang="en-US" sz="1800"/>
              <a:t>(e) inserts an entry e 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removeMin</a:t>
            </a:r>
            <a:r>
              <a:rPr lang="en-US" altLang="en-US" sz="1800"/>
              <a:t>()</a:t>
            </a:r>
            <a:br>
              <a:rPr lang="en-US" altLang="en-US" sz="1800"/>
            </a:br>
            <a:r>
              <a:rPr lang="en-US" altLang="en-US" sz="1800"/>
              <a:t>removes the entry with smallest key</a:t>
            </a:r>
            <a:endParaRPr lang="en-US" altLang="en-US"/>
          </a:p>
        </p:txBody>
      </p:sp>
      <p:sp>
        <p:nvSpPr>
          <p:cNvPr id="9222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Additional methods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min</a:t>
            </a:r>
            <a:r>
              <a:rPr lang="en-US" altLang="en-US" sz="1800"/>
              <a:t>()</a:t>
            </a:r>
            <a:br>
              <a:rPr lang="en-US" altLang="en-US" sz="1800"/>
            </a:br>
            <a:r>
              <a:rPr lang="en-US" altLang="en-US" sz="1800"/>
              <a:t>returns, but does not remove, an entry with smallest key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size</a:t>
            </a:r>
            <a:r>
              <a:rPr lang="en-US" altLang="en-US" sz="1800"/>
              <a:t>(), </a:t>
            </a:r>
            <a:r>
              <a:rPr lang="en-US" altLang="en-US" sz="1800">
                <a:solidFill>
                  <a:schemeClr val="tx2"/>
                </a:solidFill>
              </a:rPr>
              <a:t>empty</a:t>
            </a:r>
            <a:r>
              <a:rPr lang="en-US" altLang="en-US" sz="1800"/>
              <a:t>()</a:t>
            </a:r>
          </a:p>
          <a:p>
            <a:pPr eaLnBrk="1" hangingPunct="1"/>
            <a:r>
              <a:rPr lang="en-US" altLang="en-US" sz="2000"/>
              <a:t>Applications:</a:t>
            </a:r>
          </a:p>
          <a:p>
            <a:pPr lvl="1" eaLnBrk="1" hangingPunct="1"/>
            <a:r>
              <a:rPr lang="en-US" altLang="en-US" sz="1800"/>
              <a:t>Standby flyers</a:t>
            </a:r>
          </a:p>
          <a:p>
            <a:pPr lvl="1" eaLnBrk="1" hangingPunct="1"/>
            <a:r>
              <a:rPr lang="en-US" altLang="en-US" sz="1800"/>
              <a:t>Auctions</a:t>
            </a:r>
          </a:p>
          <a:p>
            <a:pPr lvl="1" eaLnBrk="1" hangingPunct="1"/>
            <a:r>
              <a:rPr lang="en-US" altLang="en-US" sz="1800"/>
              <a:t>Stock market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83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Dijkstra’s Algorithm</a:t>
            </a:r>
          </a:p>
        </p:txBody>
      </p:sp>
      <p:sp>
        <p:nvSpPr>
          <p:cNvPr id="1126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9" y="1212850"/>
            <a:ext cx="3429002" cy="5264149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ko-KR" sz="1600" dirty="0"/>
              <a:t>Key: distance</a:t>
            </a:r>
          </a:p>
          <a:p>
            <a:pPr lvl="1" eaLnBrk="1" hangingPunct="1"/>
            <a:r>
              <a:rPr lang="en-US" altLang="ko-KR" sz="1600" dirty="0"/>
              <a:t>Value: vertex</a:t>
            </a:r>
          </a:p>
          <a:p>
            <a:pPr lvl="1" eaLnBrk="1" hangingPunct="1"/>
            <a:r>
              <a:rPr lang="en-US" altLang="ko-KR" sz="1600" dirty="0"/>
              <a:t>Recall that method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replaceKey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l,k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ko-KR" sz="1600" dirty="0"/>
              <a:t> changes the key of entry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 k</a:t>
            </a:r>
            <a:endParaRPr lang="en-US" altLang="ko-KR" sz="1600" dirty="0"/>
          </a:p>
          <a:p>
            <a:pPr eaLnBrk="1" hangingPunct="1"/>
            <a:r>
              <a:rPr lang="en-US" altLang="ko-KR" sz="1800" dirty="0"/>
              <a:t>We store two labels with each vertex:</a:t>
            </a:r>
          </a:p>
          <a:p>
            <a:pPr lvl="1" eaLnBrk="1" hangingPunct="1"/>
            <a:r>
              <a:rPr lang="en-US" altLang="ko-KR" sz="1600" dirty="0"/>
              <a:t>Distance</a:t>
            </a:r>
          </a:p>
          <a:p>
            <a:pPr lvl="1" eaLnBrk="1" hangingPunct="1"/>
            <a:r>
              <a:rPr lang="en-US" altLang="ko-KR" sz="1600" dirty="0"/>
              <a:t>Entry in priority queue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/>
              <a:t>We take out the vertex with the minimum distance so far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038600" y="1598613"/>
            <a:ext cx="474345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DijkstraDistances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Q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new heap-based priority queue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=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altLang="ko-KR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8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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8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l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Q.insert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v.setEntry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Q.empty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l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l.getValue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ko-KR" sz="1800" dirty="0">
                <a:solidFill>
                  <a:srgbClr val="FF0000"/>
                </a:solidFill>
                <a:latin typeface="Times New Roman" charset="0"/>
              </a:rPr>
              <a:t>// take out the closest node</a:t>
            </a:r>
            <a:endParaRPr lang="en-US" altLang="ko-KR" sz="1800" b="1" dirty="0">
              <a:solidFill>
                <a:srgbClr val="FF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u.incidentEdges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ko-KR" sz="1800" dirty="0">
                <a:latin typeface="Times New Roman" charset="0"/>
              </a:rPr>
              <a:t>{ relax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z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e.opposite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u.getDistance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+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e.weight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&lt;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z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z.setDistance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b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</a:b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Q.replaceKey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z.getEntry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, 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8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F71D1-C5F5-864B-B96F-2704BD14C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3FFAD-B7B1-644F-8C76-2BC052E7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96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5FEF4-006E-EC4B-A77F-35612849F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D0E2A-131D-9746-873F-F3B9AF0D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6" y="0"/>
            <a:ext cx="7942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Why Dijkstra’s Algorithm Works</a:t>
            </a:r>
          </a:p>
        </p:txBody>
      </p:sp>
      <p:sp>
        <p:nvSpPr>
          <p:cNvPr id="1434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Dijkstra’s algorithm is based on the greedy method. It adds vertices by increasing distance.</a:t>
            </a:r>
          </a:p>
        </p:txBody>
      </p:sp>
      <p:sp>
        <p:nvSpPr>
          <p:cNvPr id="14342" name="Freeform 70"/>
          <p:cNvSpPr>
            <a:spLocks/>
          </p:cNvSpPr>
          <p:nvPr/>
        </p:nvSpPr>
        <p:spPr bwMode="auto">
          <a:xfrm>
            <a:off x="5356225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3" name="Oval 71"/>
          <p:cNvSpPr>
            <a:spLocks noChangeAspect="1" noChangeArrowheads="1"/>
          </p:cNvSpPr>
          <p:nvPr/>
        </p:nvSpPr>
        <p:spPr bwMode="auto">
          <a:xfrm>
            <a:off x="6880225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4344" name="Oval 72"/>
          <p:cNvSpPr>
            <a:spLocks noChangeAspect="1" noChangeArrowheads="1"/>
          </p:cNvSpPr>
          <p:nvPr/>
        </p:nvSpPr>
        <p:spPr bwMode="auto">
          <a:xfrm>
            <a:off x="5507038" y="373380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45" name="Oval 73"/>
          <p:cNvSpPr>
            <a:spLocks noChangeAspect="1" noChangeArrowheads="1"/>
          </p:cNvSpPr>
          <p:nvPr/>
        </p:nvSpPr>
        <p:spPr bwMode="auto">
          <a:xfrm>
            <a:off x="6878638" y="29273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46" name="Oval 74"/>
          <p:cNvSpPr>
            <a:spLocks noChangeAspect="1" noChangeArrowheads="1"/>
          </p:cNvSpPr>
          <p:nvPr/>
        </p:nvSpPr>
        <p:spPr bwMode="auto">
          <a:xfrm>
            <a:off x="6116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4347" name="AutoShape 75"/>
          <p:cNvCxnSpPr>
            <a:cxnSpLocks noChangeAspect="1" noChangeShapeType="1"/>
            <a:stCxn id="14345" idx="2"/>
            <a:endCxn id="14344" idx="0"/>
          </p:cNvCxnSpPr>
          <p:nvPr/>
        </p:nvCxnSpPr>
        <p:spPr bwMode="auto">
          <a:xfrm rot="10800000" flipV="1">
            <a:off x="5689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76"/>
          <p:cNvCxnSpPr>
            <a:cxnSpLocks noChangeAspect="1" noChangeShapeType="1"/>
            <a:stCxn id="14346" idx="2"/>
            <a:endCxn id="14344" idx="4"/>
          </p:cNvCxnSpPr>
          <p:nvPr/>
        </p:nvCxnSpPr>
        <p:spPr bwMode="auto">
          <a:xfrm rot="10800000">
            <a:off x="5689600" y="411797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77"/>
          <p:cNvCxnSpPr>
            <a:cxnSpLocks noChangeAspect="1" noChangeShapeType="1"/>
            <a:stCxn id="14346" idx="6"/>
            <a:endCxn id="14343" idx="3"/>
          </p:cNvCxnSpPr>
          <p:nvPr/>
        </p:nvCxnSpPr>
        <p:spPr bwMode="auto">
          <a:xfrm flipV="1">
            <a:off x="6500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78"/>
          <p:cNvCxnSpPr>
            <a:cxnSpLocks noChangeAspect="1" noChangeShapeType="1"/>
            <a:stCxn id="14345" idx="4"/>
            <a:endCxn id="14343" idx="0"/>
          </p:cNvCxnSpPr>
          <p:nvPr/>
        </p:nvCxnSpPr>
        <p:spPr bwMode="auto">
          <a:xfrm>
            <a:off x="7061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79"/>
          <p:cNvCxnSpPr>
            <a:cxnSpLocks noChangeAspect="1" noChangeShapeType="1"/>
            <a:stCxn id="14344" idx="6"/>
            <a:endCxn id="14343" idx="2"/>
          </p:cNvCxnSpPr>
          <p:nvPr/>
        </p:nvCxnSpPr>
        <p:spPr bwMode="auto">
          <a:xfrm>
            <a:off x="5891213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Oval 80"/>
          <p:cNvSpPr>
            <a:spLocks noChangeAspect="1" noChangeArrowheads="1"/>
          </p:cNvSpPr>
          <p:nvPr/>
        </p:nvSpPr>
        <p:spPr bwMode="auto">
          <a:xfrm>
            <a:off x="8242300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4353" name="AutoShape 81"/>
          <p:cNvCxnSpPr>
            <a:cxnSpLocks noChangeAspect="1" noChangeShapeType="1"/>
            <a:stCxn id="14356" idx="6"/>
            <a:endCxn id="14352" idx="4"/>
          </p:cNvCxnSpPr>
          <p:nvPr/>
        </p:nvCxnSpPr>
        <p:spPr bwMode="auto">
          <a:xfrm flipV="1">
            <a:off x="8005763" y="411797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82"/>
          <p:cNvCxnSpPr>
            <a:cxnSpLocks noChangeAspect="1" noChangeShapeType="1"/>
            <a:stCxn id="14352" idx="0"/>
            <a:endCxn id="14345" idx="6"/>
          </p:cNvCxnSpPr>
          <p:nvPr/>
        </p:nvCxnSpPr>
        <p:spPr bwMode="auto">
          <a:xfrm rot="5400000" flipH="1">
            <a:off x="7542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83"/>
          <p:cNvCxnSpPr>
            <a:cxnSpLocks noChangeAspect="1" noChangeShapeType="1"/>
            <a:stCxn id="14343" idx="6"/>
            <a:endCxn id="14352" idx="2"/>
          </p:cNvCxnSpPr>
          <p:nvPr/>
        </p:nvCxnSpPr>
        <p:spPr bwMode="auto">
          <a:xfrm>
            <a:off x="7264400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84"/>
          <p:cNvSpPr>
            <a:spLocks noChangeAspect="1" noChangeArrowheads="1"/>
          </p:cNvSpPr>
          <p:nvPr/>
        </p:nvSpPr>
        <p:spPr bwMode="auto">
          <a:xfrm>
            <a:off x="7631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cxnSp>
        <p:nvCxnSpPr>
          <p:cNvPr id="14357" name="AutoShape 85"/>
          <p:cNvCxnSpPr>
            <a:cxnSpLocks noChangeAspect="1" noChangeShapeType="1"/>
            <a:stCxn id="14343" idx="5"/>
            <a:endCxn id="14356" idx="2"/>
          </p:cNvCxnSpPr>
          <p:nvPr/>
        </p:nvCxnSpPr>
        <p:spPr bwMode="auto">
          <a:xfrm rot="16200000" flipH="1">
            <a:off x="7077076" y="4181475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Text Box 86"/>
          <p:cNvSpPr txBox="1">
            <a:spLocks noChangeArrowheads="1"/>
          </p:cNvSpPr>
          <p:nvPr/>
        </p:nvSpPr>
        <p:spPr bwMode="auto">
          <a:xfrm>
            <a:off x="7113588" y="2698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4359" name="Text Box 87"/>
          <p:cNvSpPr txBox="1">
            <a:spLocks noChangeArrowheads="1"/>
          </p:cNvSpPr>
          <p:nvPr/>
        </p:nvSpPr>
        <p:spPr bwMode="auto">
          <a:xfrm>
            <a:off x="85042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4360" name="Text Box 88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4361" name="Text Box 89"/>
          <p:cNvSpPr txBox="1">
            <a:spLocks noChangeArrowheads="1"/>
          </p:cNvSpPr>
          <p:nvPr/>
        </p:nvSpPr>
        <p:spPr bwMode="auto">
          <a:xfrm>
            <a:off x="57737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14362" name="Text Box 90"/>
          <p:cNvSpPr txBox="1">
            <a:spLocks noChangeArrowheads="1"/>
          </p:cNvSpPr>
          <p:nvPr/>
        </p:nvSpPr>
        <p:spPr bwMode="auto">
          <a:xfrm>
            <a:off x="59880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4363" name="Text Box 91"/>
          <p:cNvSpPr txBox="1">
            <a:spLocks noChangeArrowheads="1"/>
          </p:cNvSpPr>
          <p:nvPr/>
        </p:nvSpPr>
        <p:spPr bwMode="auto">
          <a:xfrm>
            <a:off x="78120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4364" name="Text Box 92"/>
          <p:cNvSpPr txBox="1">
            <a:spLocks noChangeArrowheads="1"/>
          </p:cNvSpPr>
          <p:nvPr/>
        </p:nvSpPr>
        <p:spPr bwMode="auto">
          <a:xfrm>
            <a:off x="79517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4</a:t>
            </a:r>
          </a:p>
        </p:txBody>
      </p:sp>
      <p:sp>
        <p:nvSpPr>
          <p:cNvPr id="14365" name="Text Box 93"/>
          <p:cNvSpPr txBox="1">
            <a:spLocks noChangeArrowheads="1"/>
          </p:cNvSpPr>
          <p:nvPr/>
        </p:nvSpPr>
        <p:spPr bwMode="auto">
          <a:xfrm>
            <a:off x="5811838" y="3003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8</a:t>
            </a:r>
          </a:p>
        </p:txBody>
      </p:sp>
      <p:sp>
        <p:nvSpPr>
          <p:cNvPr id="14366" name="Text Box 94"/>
          <p:cNvSpPr txBox="1">
            <a:spLocks noChangeArrowheads="1"/>
          </p:cNvSpPr>
          <p:nvPr/>
        </p:nvSpPr>
        <p:spPr bwMode="auto">
          <a:xfrm>
            <a:off x="6192838" y="3613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7</a:t>
            </a:r>
          </a:p>
        </p:txBody>
      </p:sp>
      <p:sp>
        <p:nvSpPr>
          <p:cNvPr id="14367" name="Text Box 95"/>
          <p:cNvSpPr txBox="1">
            <a:spLocks noChangeArrowheads="1"/>
          </p:cNvSpPr>
          <p:nvPr/>
        </p:nvSpPr>
        <p:spPr bwMode="auto">
          <a:xfrm>
            <a:off x="7640638" y="3613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14368" name="Text Box 96"/>
          <p:cNvSpPr txBox="1">
            <a:spLocks noChangeArrowheads="1"/>
          </p:cNvSpPr>
          <p:nvPr/>
        </p:nvSpPr>
        <p:spPr bwMode="auto">
          <a:xfrm>
            <a:off x="5507038" y="441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2</a:t>
            </a:r>
          </a:p>
        </p:txBody>
      </p:sp>
      <p:sp>
        <p:nvSpPr>
          <p:cNvPr id="14369" name="Text Box 97"/>
          <p:cNvSpPr txBox="1">
            <a:spLocks noChangeArrowheads="1"/>
          </p:cNvSpPr>
          <p:nvPr/>
        </p:nvSpPr>
        <p:spPr bwMode="auto">
          <a:xfrm>
            <a:off x="8250238" y="441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14370" name="Text Box 98"/>
          <p:cNvSpPr txBox="1">
            <a:spLocks noChangeArrowheads="1"/>
          </p:cNvSpPr>
          <p:nvPr/>
        </p:nvSpPr>
        <p:spPr bwMode="auto">
          <a:xfrm>
            <a:off x="6726238" y="3308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14371" name="Text Box 99"/>
          <p:cNvSpPr txBox="1">
            <a:spLocks noChangeArrowheads="1"/>
          </p:cNvSpPr>
          <p:nvPr/>
        </p:nvSpPr>
        <p:spPr bwMode="auto">
          <a:xfrm>
            <a:off x="6573838" y="4146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14372" name="Text Box 100"/>
          <p:cNvSpPr txBox="1">
            <a:spLocks noChangeArrowheads="1"/>
          </p:cNvSpPr>
          <p:nvPr/>
        </p:nvSpPr>
        <p:spPr bwMode="auto">
          <a:xfrm>
            <a:off x="7221538" y="4146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9</a:t>
            </a:r>
          </a:p>
        </p:txBody>
      </p:sp>
      <p:sp>
        <p:nvSpPr>
          <p:cNvPr id="14373" name="Rectangle 103" descr="Rectangle: Click to edit Master text styles&#13;&#10;Second level&#13;&#10;Third level&#13;&#10;Fourth level&#13;&#10;Fifth level"/>
          <p:cNvSpPr>
            <a:spLocks noChangeArrowheads="1"/>
          </p:cNvSpPr>
          <p:nvPr/>
        </p:nvSpPr>
        <p:spPr bwMode="auto">
          <a:xfrm>
            <a:off x="205721" y="2112168"/>
            <a:ext cx="489743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Suppose it didn’t find all shortest distances. Let F be the first wrong vertex the algorithm processed.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When the previous node, D, on the true shortest path was considered, its distance was correct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But the edge (D,F) was </a:t>
            </a:r>
            <a:r>
              <a:rPr lang="en-US" altLang="ko-KR" sz="20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relaxed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 at that time!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Thus, so long as d(F)</a:t>
            </a:r>
            <a:r>
              <a:rPr lang="en-US" altLang="ko-KR" sz="2000" u="sng" dirty="0">
                <a:latin typeface="Calibri" charset="0"/>
                <a:ea typeface="Calibri" charset="0"/>
                <a:cs typeface="Calibri" charset="0"/>
              </a:rPr>
              <a:t>&gt;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d(D), F’s distance cannot be wrong.  That is, there is no wrong vertex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</a:pPr>
            <a:r>
              <a:rPr lang="en-US" altLang="ko-KR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(Question) 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Why not working for non-negative weight?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0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 of Dijkstra’s Algorithm</a:t>
            </a:r>
          </a:p>
        </p:txBody>
      </p:sp>
      <p:sp>
        <p:nvSpPr>
          <p:cNvPr id="1229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457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dirty="0"/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err="1"/>
              <a:t>incidentEdges</a:t>
            </a:r>
            <a:r>
              <a:rPr lang="en-US" altLang="ko-KR" sz="1600" dirty="0"/>
              <a:t> is called once for each </a:t>
            </a:r>
            <a:r>
              <a:rPr lang="en-US" altLang="ko-KR" sz="1600" b="1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/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We set/get the distance and locator labels of vertex </a:t>
            </a:r>
            <a:r>
              <a:rPr lang="en-US" altLang="ko-KR" sz="1600" b="1" i="1" dirty="0">
                <a:latin typeface="Times New Roman" charset="0"/>
              </a:rPr>
              <a:t>z,</a:t>
            </a:r>
            <a:r>
              <a:rPr lang="en-US" altLang="ko-KR" sz="1600" dirty="0"/>
              <a:t> </a:t>
            </a:r>
            <a:r>
              <a:rPr lang="en-US" altLang="ko-KR" sz="1600" b="1" i="1" dirty="0">
                <a:latin typeface="Times New Roman" charset="0"/>
              </a:rPr>
              <a:t>O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dirty="0" err="1">
                <a:latin typeface="Times New Roman" charset="0"/>
              </a:rPr>
              <a:t>deg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b="1" i="1" dirty="0">
                <a:latin typeface="Times New Roman" charset="0"/>
              </a:rPr>
              <a:t>z</a:t>
            </a:r>
            <a:r>
              <a:rPr lang="en-US" altLang="ko-KR" sz="1600" dirty="0">
                <a:latin typeface="Times New Roman" charset="0"/>
              </a:rPr>
              <a:t>))</a:t>
            </a:r>
            <a:r>
              <a:rPr lang="en-US" altLang="ko-KR" sz="1600" dirty="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Setting/getting a label takes </a:t>
            </a:r>
            <a:r>
              <a:rPr lang="en-US" altLang="ko-KR" sz="1600" b="1" i="1" dirty="0">
                <a:latin typeface="Times New Roman" charset="0"/>
              </a:rPr>
              <a:t>O</a:t>
            </a:r>
            <a:r>
              <a:rPr lang="en-US" altLang="ko-KR" sz="1600" dirty="0">
                <a:latin typeface="Times New Roman" charset="0"/>
              </a:rPr>
              <a:t>(1)</a:t>
            </a:r>
            <a:r>
              <a:rPr lang="en-US" altLang="ko-KR" sz="1600" dirty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/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Each </a:t>
            </a:r>
            <a:r>
              <a:rPr lang="en-US" altLang="ko-KR" sz="1600" b="1" i="1" dirty="0"/>
              <a:t>v</a:t>
            </a:r>
            <a:r>
              <a:rPr lang="en-US" altLang="ko-KR" sz="1600" dirty="0"/>
              <a:t> is inserted once into and removed once from the PQ, where each insertion or removal takes </a:t>
            </a:r>
            <a:r>
              <a:rPr lang="en-US" altLang="ko-KR" sz="1600" b="1" i="1" dirty="0">
                <a:latin typeface="Times New Roman" charset="0"/>
              </a:rPr>
              <a:t>O</a:t>
            </a:r>
            <a:r>
              <a:rPr lang="en-US" altLang="ko-KR" sz="1600" dirty="0">
                <a:latin typeface="Times New Roman" charset="0"/>
              </a:rPr>
              <a:t>(log </a:t>
            </a:r>
            <a:r>
              <a:rPr lang="en-US" altLang="ko-KR" sz="1600" b="1" i="1" dirty="0">
                <a:latin typeface="Times New Roman" charset="0"/>
              </a:rPr>
              <a:t>n</a:t>
            </a:r>
            <a:r>
              <a:rPr lang="en-US" altLang="ko-KR" sz="1600" dirty="0">
                <a:latin typeface="Times New Roman" charset="0"/>
              </a:rPr>
              <a:t>) </a:t>
            </a:r>
            <a:r>
              <a:rPr lang="en-US" altLang="ko-KR" sz="1600" dirty="0"/>
              <a:t>time </a:t>
            </a:r>
            <a:r>
              <a:rPr lang="en-US" altLang="ko-KR" sz="1600" dirty="0">
                <a:sym typeface="Wingdings"/>
              </a:rPr>
              <a:t> total </a:t>
            </a:r>
            <a:r>
              <a:rPr lang="en-US" altLang="ko-KR" sz="1600" b="1" i="1" dirty="0" err="1"/>
              <a:t>n</a:t>
            </a:r>
            <a:r>
              <a:rPr lang="en-US" altLang="ko-KR" sz="1600" b="1" i="1" dirty="0" err="1">
                <a:latin typeface="Times New Roman" charset="0"/>
              </a:rPr>
              <a:t>O</a:t>
            </a:r>
            <a:r>
              <a:rPr lang="en-US" altLang="ko-KR" sz="1600" dirty="0">
                <a:latin typeface="Times New Roman" charset="0"/>
              </a:rPr>
              <a:t>(log </a:t>
            </a:r>
            <a:r>
              <a:rPr lang="en-US" altLang="ko-KR" sz="1600" b="1" i="1" dirty="0">
                <a:latin typeface="Times New Roman" charset="0"/>
              </a:rPr>
              <a:t>n</a:t>
            </a:r>
            <a:r>
              <a:rPr lang="en-US" altLang="ko-KR" sz="1600" dirty="0">
                <a:latin typeface="Times New Roman" charset="0"/>
              </a:rPr>
              <a:t>)</a:t>
            </a:r>
            <a:endParaRPr lang="en-US" altLang="ko-KR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The key of a vertex in the PQ is modified at most </a:t>
            </a:r>
            <a:r>
              <a:rPr lang="en-US" altLang="ko-KR" sz="1600" dirty="0" err="1">
                <a:latin typeface="Times New Roman" charset="0"/>
              </a:rPr>
              <a:t>deg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b="1" i="1" dirty="0">
                <a:latin typeface="Times New Roman" charset="0"/>
              </a:rPr>
              <a:t>v</a:t>
            </a:r>
            <a:r>
              <a:rPr lang="en-US" altLang="ko-KR" sz="1600" dirty="0">
                <a:latin typeface="Times New Roman" charset="0"/>
              </a:rPr>
              <a:t>) </a:t>
            </a:r>
            <a:r>
              <a:rPr lang="en-US" altLang="ko-KR" sz="1600" dirty="0"/>
              <a:t>times, where each key change takes </a:t>
            </a:r>
            <a:r>
              <a:rPr lang="en-US" altLang="ko-KR" sz="1600" b="1" i="1" dirty="0">
                <a:latin typeface="Times New Roman" charset="0"/>
              </a:rPr>
              <a:t>O</a:t>
            </a:r>
            <a:r>
              <a:rPr lang="en-US" altLang="ko-KR" sz="1600" dirty="0">
                <a:latin typeface="Times New Roman" charset="0"/>
              </a:rPr>
              <a:t>(log </a:t>
            </a:r>
            <a:r>
              <a:rPr lang="en-US" altLang="ko-KR" sz="1600" b="1" i="1" dirty="0">
                <a:latin typeface="Times New Roman" charset="0"/>
              </a:rPr>
              <a:t>n</a:t>
            </a:r>
            <a:r>
              <a:rPr lang="en-US" altLang="ko-KR" sz="1600" dirty="0">
                <a:latin typeface="Times New Roman" charset="0"/>
              </a:rPr>
              <a:t>) </a:t>
            </a:r>
            <a:r>
              <a:rPr lang="en-US" altLang="ko-KR" sz="1600" dirty="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/>
              <a:t>Dijkstra’s algorithm runs in </a:t>
            </a:r>
            <a:r>
              <a:rPr lang="en-US" altLang="ko-KR" sz="1800" b="1" i="1" dirty="0">
                <a:latin typeface="Times New Roman" charset="0"/>
              </a:rPr>
              <a:t>O</a:t>
            </a:r>
            <a:r>
              <a:rPr lang="en-US" altLang="ko-KR" sz="1800" dirty="0">
                <a:latin typeface="Times New Roman" charset="0"/>
              </a:rPr>
              <a:t>((</a:t>
            </a:r>
            <a:r>
              <a:rPr lang="en-US" altLang="ko-KR" sz="1800" b="1" i="1" dirty="0">
                <a:latin typeface="Times New Roman" charset="0"/>
              </a:rPr>
              <a:t>n </a:t>
            </a:r>
            <a:r>
              <a:rPr lang="en-US" altLang="ko-KR" sz="1800" dirty="0">
                <a:latin typeface="Symbol" charset="2"/>
              </a:rPr>
              <a:t>+</a:t>
            </a:r>
            <a:r>
              <a:rPr lang="en-US" altLang="ko-KR" sz="1800" b="1" i="1" dirty="0">
                <a:latin typeface="Times New Roman" charset="0"/>
              </a:rPr>
              <a:t> m</a:t>
            </a:r>
            <a:r>
              <a:rPr lang="en-US" altLang="ko-KR" sz="1800" dirty="0">
                <a:latin typeface="Times New Roman" charset="0"/>
              </a:rPr>
              <a:t>) log </a:t>
            </a:r>
            <a:r>
              <a:rPr lang="en-US" altLang="ko-KR" sz="1800" b="1" i="1" dirty="0">
                <a:latin typeface="Times New Roman" charset="0"/>
              </a:rPr>
              <a:t>n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dirty="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Recall that </a:t>
            </a:r>
            <a:r>
              <a:rPr lang="en-US" altLang="ko-KR" sz="2000" b="1" dirty="0" err="1">
                <a:latin typeface="Symbol" charset="2"/>
              </a:rPr>
              <a:t>S</a:t>
            </a:r>
            <a:r>
              <a:rPr lang="en-US" altLang="ko-KR" sz="1600" b="1" i="1" baseline="-25000" dirty="0" err="1">
                <a:latin typeface="Times New Roman" charset="0"/>
              </a:rPr>
              <a:t>v</a:t>
            </a:r>
            <a:r>
              <a:rPr lang="en-US" altLang="ko-KR" sz="1600" b="1" i="1" baseline="-25000" dirty="0">
                <a:latin typeface="Times New Roman" charset="0"/>
              </a:rPr>
              <a:t> </a:t>
            </a:r>
            <a:r>
              <a:rPr lang="en-US" altLang="ko-KR" sz="1600" dirty="0" err="1">
                <a:latin typeface="Times New Roman" charset="0"/>
              </a:rPr>
              <a:t>deg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b="1" i="1" dirty="0">
                <a:latin typeface="Times New Roman" charset="0"/>
              </a:rPr>
              <a:t>v</a:t>
            </a:r>
            <a:r>
              <a:rPr lang="en-US" altLang="ko-KR" sz="1600" dirty="0">
                <a:latin typeface="Times New Roman" charset="0"/>
              </a:rPr>
              <a:t>)</a:t>
            </a:r>
            <a:r>
              <a:rPr lang="en-US" altLang="ko-KR" sz="1600" b="1" i="1" dirty="0">
                <a:latin typeface="Times New Roman" charset="0"/>
              </a:rPr>
              <a:t> </a:t>
            </a:r>
            <a:r>
              <a:rPr lang="en-US" altLang="ko-KR" sz="1600" dirty="0">
                <a:latin typeface="Symbol" charset="2"/>
              </a:rPr>
              <a:t>= </a:t>
            </a:r>
            <a:r>
              <a:rPr lang="en-US" altLang="ko-KR" sz="1600" dirty="0">
                <a:latin typeface="Times New Roman" charset="0"/>
              </a:rPr>
              <a:t>2</a:t>
            </a:r>
            <a:r>
              <a:rPr lang="en-US" altLang="ko-KR" sz="1600" b="1" i="1" dirty="0">
                <a:latin typeface="Times New Roman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dirty="0"/>
              <a:t>The running time can also be expressed as </a:t>
            </a:r>
            <a:r>
              <a:rPr lang="en-US" altLang="ko-KR" sz="1800" b="1" i="1" dirty="0">
                <a:latin typeface="Times New Roman" charset="0"/>
              </a:rPr>
              <a:t>O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m</a:t>
            </a:r>
            <a:r>
              <a:rPr lang="en-US" altLang="ko-KR" sz="1800" dirty="0">
                <a:latin typeface="Times New Roman" charset="0"/>
              </a:rPr>
              <a:t> log </a:t>
            </a:r>
            <a:r>
              <a:rPr lang="en-US" altLang="ko-KR" sz="1800" b="1" i="1" dirty="0">
                <a:latin typeface="Times New Roman" charset="0"/>
              </a:rPr>
              <a:t>n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dirty="0"/>
              <a:t> since the graph is connected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00600" y="1522117"/>
            <a:ext cx="4267200" cy="43027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600" dirty="0">
                <a:latin typeface="Times New Roman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charset="0"/>
              </a:rPr>
              <a:t>DijkstraDistances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Q </a:t>
            </a:r>
            <a:r>
              <a:rPr lang="en-US" altLang="ko-KR" sz="16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new heap-based priority queue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Symbol" charset="2"/>
                <a:sym typeface="Symbol" charset="2"/>
              </a:rPr>
              <a:t>=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altLang="ko-KR" sz="16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6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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6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		l </a:t>
            </a:r>
            <a:r>
              <a:rPr lang="en-US" altLang="ko-KR" sz="16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Q.insert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v.getDistance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v.setEntry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Q.empty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	l </a:t>
            </a:r>
            <a:r>
              <a:rPr lang="en-US" altLang="ko-KR" sz="16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Q.removeMin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6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altLang="ko-KR" sz="16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l.getValue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ko-KR" sz="1600" dirty="0">
                <a:solidFill>
                  <a:srgbClr val="FF0000"/>
                </a:solidFill>
                <a:latin typeface="Times New Roman" charset="0"/>
              </a:rPr>
              <a:t>// take out the closest node</a:t>
            </a:r>
            <a:endParaRPr lang="en-US" altLang="ko-KR" sz="1600" b="1" dirty="0">
              <a:solidFill>
                <a:srgbClr val="FF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ko-KR" sz="16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u.incidentEdges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ko-KR" sz="1600" dirty="0">
                <a:latin typeface="Times New Roman" charset="0"/>
              </a:rPr>
              <a:t>{ relax </a:t>
            </a:r>
            <a:r>
              <a:rPr lang="en-US" altLang="ko-KR" sz="1600" b="1" i="1" dirty="0">
                <a:latin typeface="Times New Roman" charset="0"/>
              </a:rPr>
              <a:t>e</a:t>
            </a:r>
            <a:r>
              <a:rPr lang="en-US" altLang="ko-KR" sz="1600" dirty="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z </a:t>
            </a:r>
            <a:r>
              <a:rPr lang="en-US" altLang="ko-KR" sz="16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e.opposite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altLang="ko-KR" sz="16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u.getDistance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altLang="ko-KR" sz="1600" dirty="0">
                <a:solidFill>
                  <a:srgbClr val="000000"/>
                </a:solidFill>
                <a:latin typeface="Symbol" charset="2"/>
                <a:sym typeface="Symbol" charset="2"/>
              </a:rPr>
              <a:t>+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e.weight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6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altLang="ko-KR" sz="16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Symbol" charset="2"/>
                <a:sym typeface="Symbol" charset="2"/>
              </a:rPr>
              <a:t>&lt; 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z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.getDistance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6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z.setDistance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  <a:br>
              <a:rPr lang="en-US" altLang="ko-KR" sz="1600" dirty="0">
                <a:solidFill>
                  <a:schemeClr val="accent2"/>
                </a:solidFill>
                <a:latin typeface="Times New Roman" charset="0"/>
                <a:sym typeface="Symbol" charset="2"/>
              </a:rPr>
            </a:b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			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Q.replaceKey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600" b="1" i="1" dirty="0" err="1">
                <a:solidFill>
                  <a:schemeClr val="accent2"/>
                </a:solidFill>
                <a:latin typeface="Times New Roman" charset="0"/>
              </a:rPr>
              <a:t>z.getEntry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600" b="1" i="1" dirty="0">
                <a:solidFill>
                  <a:schemeClr val="accent2"/>
                </a:solidFill>
                <a:latin typeface="Times New Roman" charset="0"/>
              </a:rPr>
              <a:t>, r</a:t>
            </a:r>
            <a:r>
              <a:rPr lang="en-US" altLang="ko-KR" sz="16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15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1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Weighted Graphs</a:t>
            </a:r>
            <a:endParaRPr lang="en-US" altLang="ko-KR">
              <a:ea typeface="Tahoma" charset="0"/>
              <a:cs typeface="Tahoma" charset="0"/>
            </a:endParaRPr>
          </a:p>
        </p:txBody>
      </p:sp>
      <p:sp>
        <p:nvSpPr>
          <p:cNvPr id="4101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/>
              <a:t>In a weighted graph, each edge has an associated numerical value, called the weight of the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Edge weights may represent, distances, costs,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In a  flight route graph, the weight of an edge represents the distance in miles between the endpoint airports</a:t>
            </a:r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ORD</a:t>
            </a:r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PVD</a:t>
            </a:r>
          </a:p>
        </p:txBody>
      </p:sp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MIA</a:t>
            </a:r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DFW</a:t>
            </a:r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SFO</a:t>
            </a:r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LAX</a:t>
            </a:r>
          </a:p>
        </p:txBody>
      </p:sp>
      <p:sp>
        <p:nvSpPr>
          <p:cNvPr id="4108" name="Oval 10"/>
          <p:cNvSpPr>
            <a:spLocks noChangeArrowheads="1"/>
          </p:cNvSpPr>
          <p:nvPr/>
        </p:nvSpPr>
        <p:spPr bwMode="auto"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LGA</a:t>
            </a:r>
          </a:p>
        </p:txBody>
      </p:sp>
      <p:sp>
        <p:nvSpPr>
          <p:cNvPr id="4109" name="Oval 11"/>
          <p:cNvSpPr>
            <a:spLocks noChangeArrowheads="1"/>
          </p:cNvSpPr>
          <p:nvPr/>
        </p:nvSpPr>
        <p:spPr bwMode="auto"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HNL</a:t>
            </a:r>
          </a:p>
        </p:txBody>
      </p:sp>
      <p:cxnSp>
        <p:nvCxnSpPr>
          <p:cNvPr id="4110" name="AutoShape 12"/>
          <p:cNvCxnSpPr>
            <a:cxnSpLocks noChangeShapeType="1"/>
            <a:stCxn id="4106" idx="6"/>
            <a:endCxn id="4102" idx="2"/>
          </p:cNvCxnSpPr>
          <p:nvPr/>
        </p:nvCxnSpPr>
        <p:spPr bwMode="auto">
          <a:xfrm flipV="1">
            <a:off x="3536950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3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4979988" y="44513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4"/>
          <p:cNvCxnSpPr>
            <a:cxnSpLocks noChangeShapeType="1"/>
            <a:stCxn id="4105" idx="7"/>
            <a:endCxn id="4108" idx="3"/>
          </p:cNvCxnSpPr>
          <p:nvPr/>
        </p:nvCxnSpPr>
        <p:spPr bwMode="auto">
          <a:xfrm flipV="1">
            <a:off x="5311775" y="49942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5"/>
          <p:cNvCxnSpPr>
            <a:cxnSpLocks noChangeShapeType="1"/>
            <a:stCxn id="4108" idx="0"/>
            <a:endCxn id="4103" idx="3"/>
          </p:cNvCxnSpPr>
          <p:nvPr/>
        </p:nvCxnSpPr>
        <p:spPr bwMode="auto">
          <a:xfrm flipV="1">
            <a:off x="6846888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6"/>
          <p:cNvCxnSpPr>
            <a:cxnSpLocks noChangeShapeType="1"/>
            <a:stCxn id="4102" idx="6"/>
            <a:endCxn id="4103" idx="2"/>
          </p:cNvCxnSpPr>
          <p:nvPr/>
        </p:nvCxnSpPr>
        <p:spPr bwMode="auto">
          <a:xfrm flipV="1">
            <a:off x="5746750" y="4057650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7"/>
          <p:cNvCxnSpPr>
            <a:cxnSpLocks noChangeShapeType="1"/>
            <a:stCxn id="4109" idx="6"/>
            <a:endCxn id="4107" idx="2"/>
          </p:cNvCxnSpPr>
          <p:nvPr/>
        </p:nvCxnSpPr>
        <p:spPr bwMode="auto">
          <a:xfrm>
            <a:off x="1708150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8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3059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9"/>
          <p:cNvCxnSpPr>
            <a:cxnSpLocks noChangeShapeType="1"/>
            <a:stCxn id="4108" idx="4"/>
            <a:endCxn id="4104" idx="0"/>
          </p:cNvCxnSpPr>
          <p:nvPr/>
        </p:nvCxnSpPr>
        <p:spPr bwMode="auto">
          <a:xfrm>
            <a:off x="6846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20"/>
          <p:cNvCxnSpPr>
            <a:cxnSpLocks noChangeShapeType="1"/>
            <a:endCxn id="4105" idx="6"/>
          </p:cNvCxnSpPr>
          <p:nvPr/>
        </p:nvCxnSpPr>
        <p:spPr bwMode="auto">
          <a:xfrm flipH="1" flipV="1">
            <a:off x="5457825" y="57277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21"/>
          <p:cNvCxnSpPr>
            <a:cxnSpLocks noChangeShapeType="1"/>
            <a:stCxn id="4107" idx="6"/>
            <a:endCxn id="4105" idx="2"/>
          </p:cNvCxnSpPr>
          <p:nvPr/>
        </p:nvCxnSpPr>
        <p:spPr bwMode="auto">
          <a:xfrm>
            <a:off x="3689350" y="55848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2"/>
          <p:cNvCxnSpPr>
            <a:cxnSpLocks noChangeShapeType="1"/>
            <a:stCxn id="4107" idx="7"/>
            <a:endCxn id="4102" idx="3"/>
          </p:cNvCxnSpPr>
          <p:nvPr/>
        </p:nvCxnSpPr>
        <p:spPr bwMode="auto">
          <a:xfrm flipV="1">
            <a:off x="3543300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Text Box 23"/>
          <p:cNvSpPr txBox="1">
            <a:spLocks noChangeArrowheads="1"/>
          </p:cNvSpPr>
          <p:nvPr/>
        </p:nvSpPr>
        <p:spPr bwMode="auto">
          <a:xfrm rot="-347285">
            <a:off x="6081713" y="38100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849</a:t>
            </a:r>
          </a:p>
        </p:txBody>
      </p:sp>
      <p:sp>
        <p:nvSpPr>
          <p:cNvPr id="4122" name="Text Box 24"/>
          <p:cNvSpPr txBox="1">
            <a:spLocks noChangeArrowheads="1"/>
          </p:cNvSpPr>
          <p:nvPr/>
        </p:nvSpPr>
        <p:spPr bwMode="auto">
          <a:xfrm rot="-4662247">
            <a:off x="4760119" y="45426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802</a:t>
            </a:r>
          </a:p>
        </p:txBody>
      </p:sp>
      <p:sp>
        <p:nvSpPr>
          <p:cNvPr id="4123" name="Text Box 25"/>
          <p:cNvSpPr txBox="1">
            <a:spLocks noChangeArrowheads="1"/>
          </p:cNvSpPr>
          <p:nvPr/>
        </p:nvSpPr>
        <p:spPr bwMode="auto">
          <a:xfrm rot="-1544869">
            <a:off x="5435600" y="4959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1387</a:t>
            </a:r>
          </a:p>
        </p:txBody>
      </p:sp>
      <p:sp>
        <p:nvSpPr>
          <p:cNvPr id="4124" name="Text Box 26"/>
          <p:cNvSpPr txBox="1">
            <a:spLocks noChangeArrowheads="1"/>
          </p:cNvSpPr>
          <p:nvPr/>
        </p:nvSpPr>
        <p:spPr bwMode="auto">
          <a:xfrm rot="-2136302">
            <a:off x="3622675" y="4721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1743</a:t>
            </a:r>
          </a:p>
        </p:txBody>
      </p:sp>
      <p:sp>
        <p:nvSpPr>
          <p:cNvPr id="4125" name="Text Box 27"/>
          <p:cNvSpPr txBox="1">
            <a:spLocks noChangeArrowheads="1"/>
          </p:cNvSpPr>
          <p:nvPr/>
        </p:nvSpPr>
        <p:spPr bwMode="auto">
          <a:xfrm rot="-689345">
            <a:off x="3733800" y="3984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1843</a:t>
            </a:r>
          </a:p>
        </p:txBody>
      </p:sp>
      <p:sp>
        <p:nvSpPr>
          <p:cNvPr id="4126" name="Text Box 28"/>
          <p:cNvSpPr txBox="1">
            <a:spLocks noChangeArrowheads="1"/>
          </p:cNvSpPr>
          <p:nvPr/>
        </p:nvSpPr>
        <p:spPr bwMode="auto">
          <a:xfrm rot="2626382">
            <a:off x="7031038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1099</a:t>
            </a:r>
          </a:p>
        </p:txBody>
      </p:sp>
      <p:sp>
        <p:nvSpPr>
          <p:cNvPr id="4127" name="Text Box 29"/>
          <p:cNvSpPr txBox="1">
            <a:spLocks noChangeArrowheads="1"/>
          </p:cNvSpPr>
          <p:nvPr/>
        </p:nvSpPr>
        <p:spPr bwMode="auto">
          <a:xfrm rot="565849">
            <a:off x="5975350" y="5492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1120</a:t>
            </a:r>
          </a:p>
        </p:txBody>
      </p:sp>
      <p:sp>
        <p:nvSpPr>
          <p:cNvPr id="4128" name="Text Box 30"/>
          <p:cNvSpPr txBox="1">
            <a:spLocks noChangeArrowheads="1"/>
          </p:cNvSpPr>
          <p:nvPr/>
        </p:nvSpPr>
        <p:spPr bwMode="auto">
          <a:xfrm rot="695916">
            <a:off x="3775075" y="53117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1233</a:t>
            </a:r>
          </a:p>
        </p:txBody>
      </p:sp>
      <p:sp>
        <p:nvSpPr>
          <p:cNvPr id="4129" name="Text Box 31"/>
          <p:cNvSpPr txBox="1">
            <a:spLocks noChangeArrowheads="1"/>
          </p:cNvSpPr>
          <p:nvPr/>
        </p:nvSpPr>
        <p:spPr bwMode="auto">
          <a:xfrm rot="4665015">
            <a:off x="2994819" y="48490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337</a:t>
            </a:r>
          </a:p>
        </p:txBody>
      </p:sp>
      <p:sp>
        <p:nvSpPr>
          <p:cNvPr id="4130" name="Text Box 32"/>
          <p:cNvSpPr txBox="1">
            <a:spLocks noChangeArrowheads="1"/>
          </p:cNvSpPr>
          <p:nvPr/>
        </p:nvSpPr>
        <p:spPr bwMode="auto">
          <a:xfrm rot="832501">
            <a:off x="1927225" y="5127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2555</a:t>
            </a:r>
          </a:p>
        </p:txBody>
      </p:sp>
      <p:sp>
        <p:nvSpPr>
          <p:cNvPr id="4131" name="Text Box 33"/>
          <p:cNvSpPr txBox="1">
            <a:spLocks noChangeArrowheads="1"/>
          </p:cNvSpPr>
          <p:nvPr/>
        </p:nvSpPr>
        <p:spPr bwMode="auto">
          <a:xfrm rot="-1891667">
            <a:off x="6783388" y="41116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142</a:t>
            </a:r>
          </a:p>
        </p:txBody>
      </p:sp>
      <p:cxnSp>
        <p:nvCxnSpPr>
          <p:cNvPr id="4132" name="AutoShape 34"/>
          <p:cNvCxnSpPr>
            <a:cxnSpLocks noChangeShapeType="1"/>
            <a:stCxn id="4103" idx="4"/>
            <a:endCxn id="4104" idx="7"/>
          </p:cNvCxnSpPr>
          <p:nvPr/>
        </p:nvCxnSpPr>
        <p:spPr bwMode="auto">
          <a:xfrm>
            <a:off x="7783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3" name="Text Box 35"/>
          <p:cNvSpPr txBox="1">
            <a:spLocks noChangeArrowheads="1"/>
          </p:cNvSpPr>
          <p:nvPr/>
        </p:nvSpPr>
        <p:spPr bwMode="auto">
          <a:xfrm rot="5207815">
            <a:off x="7662863" y="46974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1205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Shortest Paths</a:t>
            </a:r>
            <a:endParaRPr lang="en-US" altLang="ko-KR">
              <a:ea typeface="Tahoma" charset="0"/>
              <a:cs typeface="Tahoma" charset="0"/>
            </a:endParaRPr>
          </a:p>
        </p:txBody>
      </p:sp>
      <p:sp>
        <p:nvSpPr>
          <p:cNvPr id="5125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/>
              <a:t>Given a weighted graph and two vertices </a:t>
            </a:r>
            <a:r>
              <a:rPr lang="en-US" altLang="ko-KR" sz="2000" b="1" i="1">
                <a:latin typeface="Times New Roman" charset="0"/>
              </a:rPr>
              <a:t>u</a:t>
            </a:r>
            <a:r>
              <a:rPr lang="en-US" altLang="ko-KR" sz="2000"/>
              <a:t> and </a:t>
            </a:r>
            <a:r>
              <a:rPr lang="en-US" altLang="ko-KR" sz="2000" b="1" i="1">
                <a:latin typeface="Times New Roman" charset="0"/>
              </a:rPr>
              <a:t>v</a:t>
            </a:r>
            <a:r>
              <a:rPr lang="en-US" altLang="ko-KR" sz="2000"/>
              <a:t>, we want to find a path of minimum total weight between </a:t>
            </a:r>
            <a:r>
              <a:rPr lang="en-US" altLang="ko-KR" sz="2000" b="1" i="1">
                <a:latin typeface="Times New Roman" charset="0"/>
              </a:rPr>
              <a:t>u</a:t>
            </a:r>
            <a:r>
              <a:rPr lang="en-US" altLang="ko-KR" sz="2000"/>
              <a:t> and </a:t>
            </a:r>
            <a:r>
              <a:rPr lang="en-US" altLang="ko-KR" sz="2000" b="1" i="1">
                <a:latin typeface="Times New Roman" charset="0"/>
              </a:rPr>
              <a:t>v.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Length of a path is the sum of the weights of its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Shortest path between Providence and Honolulu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Driving directions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4800600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ORD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7315200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PVD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7064375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MIA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4511675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DFW</a:t>
            </a:r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2590800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SFO</a:t>
            </a:r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2743200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LAX</a:t>
            </a:r>
          </a:p>
        </p:txBody>
      </p:sp>
      <p:sp>
        <p:nvSpPr>
          <p:cNvPr id="5132" name="Oval 10"/>
          <p:cNvSpPr>
            <a:spLocks noChangeArrowheads="1"/>
          </p:cNvSpPr>
          <p:nvPr/>
        </p:nvSpPr>
        <p:spPr bwMode="auto">
          <a:xfrm>
            <a:off x="6378575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LGA</a:t>
            </a:r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762000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HNL</a:t>
            </a:r>
          </a:p>
        </p:txBody>
      </p:sp>
      <p:cxnSp>
        <p:nvCxnSpPr>
          <p:cNvPr id="5134" name="AutoShape 12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3536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3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4979988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4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5311775" y="52228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5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6846888" y="446722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6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5756275" y="428625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7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1717675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8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3059113" y="490855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9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6846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0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5457825" y="59563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1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3698875" y="581342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22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3543300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23"/>
          <p:cNvSpPr txBox="1">
            <a:spLocks noChangeArrowheads="1"/>
          </p:cNvSpPr>
          <p:nvPr/>
        </p:nvSpPr>
        <p:spPr bwMode="auto">
          <a:xfrm rot="-347285">
            <a:off x="6081713" y="40386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5146" name="Text Box 24"/>
          <p:cNvSpPr txBox="1">
            <a:spLocks noChangeArrowheads="1"/>
          </p:cNvSpPr>
          <p:nvPr/>
        </p:nvSpPr>
        <p:spPr bwMode="auto">
          <a:xfrm rot="-4662247">
            <a:off x="4760119" y="47712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802</a:t>
            </a:r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 rot="-1544869">
            <a:off x="5435600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1387</a:t>
            </a:r>
          </a:p>
        </p:txBody>
      </p:sp>
      <p:sp>
        <p:nvSpPr>
          <p:cNvPr id="5148" name="Text Box 26"/>
          <p:cNvSpPr txBox="1">
            <a:spLocks noChangeArrowheads="1"/>
          </p:cNvSpPr>
          <p:nvPr/>
        </p:nvSpPr>
        <p:spPr bwMode="auto">
          <a:xfrm rot="-2136302">
            <a:off x="3622675" y="49498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 rot="-689345">
            <a:off x="3733800" y="4213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1843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 rot="2626382">
            <a:off x="7031038" y="54165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1099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 rot="565849">
            <a:off x="5975350" y="5721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1120</a:t>
            </a:r>
          </a:p>
        </p:txBody>
      </p:sp>
      <p:sp>
        <p:nvSpPr>
          <p:cNvPr id="5152" name="Text Box 30"/>
          <p:cNvSpPr txBox="1">
            <a:spLocks noChangeArrowheads="1"/>
          </p:cNvSpPr>
          <p:nvPr/>
        </p:nvSpPr>
        <p:spPr bwMode="auto">
          <a:xfrm rot="695916">
            <a:off x="3775075" y="55403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1233</a:t>
            </a:r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 rot="4665015">
            <a:off x="2994819" y="50776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337</a:t>
            </a:r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 rot="832501">
            <a:off x="1927225" y="5356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 rot="-1891667">
            <a:off x="6783388" y="43402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142</a:t>
            </a:r>
          </a:p>
        </p:txBody>
      </p:sp>
      <p:cxnSp>
        <p:nvCxnSpPr>
          <p:cNvPr id="5156" name="AutoShape 34"/>
          <p:cNvCxnSpPr>
            <a:cxnSpLocks noChangeShapeType="1"/>
            <a:stCxn id="5127" idx="4"/>
            <a:endCxn id="5128" idx="7"/>
          </p:cNvCxnSpPr>
          <p:nvPr/>
        </p:nvCxnSpPr>
        <p:spPr bwMode="auto">
          <a:xfrm>
            <a:off x="7783513" y="453390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Text Box 35"/>
          <p:cNvSpPr txBox="1">
            <a:spLocks noChangeArrowheads="1"/>
          </p:cNvSpPr>
          <p:nvPr/>
        </p:nvSpPr>
        <p:spPr bwMode="auto">
          <a:xfrm rot="5207815">
            <a:off x="7662863" y="49260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1205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33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Shortest Path Properties</a:t>
            </a:r>
          </a:p>
        </p:txBody>
      </p:sp>
      <p:sp>
        <p:nvSpPr>
          <p:cNvPr id="6149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Property 1: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1800" dirty="0"/>
              <a:t>	A </a:t>
            </a:r>
            <a:r>
              <a:rPr lang="en-US" altLang="ko-KR" sz="1800" dirty="0" err="1"/>
              <a:t>subpath</a:t>
            </a:r>
            <a:r>
              <a:rPr lang="en-US" altLang="ko-KR" sz="1800" dirty="0"/>
              <a:t> of a shortest path is itself a shortest path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Property 2: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1800" dirty="0"/>
              <a:t>	There is a tree of shortest paths from a start vertex to all the other vertices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1800" dirty="0"/>
              <a:t>	Tree of shortest paths from Providence</a:t>
            </a:r>
            <a:r>
              <a:rPr lang="ko-KR" altLang="en-US" sz="1800" dirty="0"/>
              <a:t> </a:t>
            </a:r>
            <a:r>
              <a:rPr lang="en-US" altLang="ko-KR" sz="1800" dirty="0"/>
              <a:t>(PVD)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PVD</a:t>
            </a:r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MIA</a:t>
            </a:r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DFW</a:t>
            </a:r>
          </a:p>
        </p:txBody>
      </p:sp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SFO</a:t>
            </a:r>
          </a:p>
        </p:txBody>
      </p:sp>
      <p:sp>
        <p:nvSpPr>
          <p:cNvPr id="6155" name="Oval 9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LAX</a:t>
            </a:r>
          </a:p>
        </p:txBody>
      </p:sp>
      <p:sp>
        <p:nvSpPr>
          <p:cNvPr id="6156" name="Oval 10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LGA</a:t>
            </a:r>
          </a:p>
        </p:txBody>
      </p:sp>
      <p:sp>
        <p:nvSpPr>
          <p:cNvPr id="6157" name="Oval 11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/>
              <a:t>HNL</a:t>
            </a:r>
          </a:p>
        </p:txBody>
      </p:sp>
      <p:cxnSp>
        <p:nvCxnSpPr>
          <p:cNvPr id="6158" name="AutoShape 12"/>
          <p:cNvCxnSpPr>
            <a:cxnSpLocks noChangeShapeType="1"/>
            <a:stCxn id="6154" idx="6"/>
            <a:endCxn id="6150" idx="2"/>
          </p:cNvCxnSpPr>
          <p:nvPr/>
        </p:nvCxnSpPr>
        <p:spPr bwMode="auto">
          <a:xfrm flipV="1">
            <a:off x="3546475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3"/>
          <p:cNvCxnSpPr>
            <a:cxnSpLocks noChangeShapeType="1"/>
            <a:stCxn id="6153" idx="0"/>
            <a:endCxn id="6150" idx="4"/>
          </p:cNvCxnSpPr>
          <p:nvPr/>
        </p:nvCxnSpPr>
        <p:spPr bwMode="auto">
          <a:xfrm flipV="1">
            <a:off x="4979988" y="4591050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4"/>
          <p:cNvCxnSpPr>
            <a:cxnSpLocks noChangeShapeType="1"/>
            <a:stCxn id="6153" idx="7"/>
            <a:endCxn id="6156" idx="3"/>
          </p:cNvCxnSpPr>
          <p:nvPr/>
        </p:nvCxnSpPr>
        <p:spPr bwMode="auto">
          <a:xfrm flipV="1">
            <a:off x="5311775" y="5133975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5"/>
          <p:cNvCxnSpPr>
            <a:cxnSpLocks noChangeShapeType="1"/>
            <a:stCxn id="6156" idx="0"/>
            <a:endCxn id="6151" idx="3"/>
          </p:cNvCxnSpPr>
          <p:nvPr/>
        </p:nvCxnSpPr>
        <p:spPr bwMode="auto">
          <a:xfrm flipV="1">
            <a:off x="6846888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"/>
          <p:cNvCxnSpPr>
            <a:cxnSpLocks noChangeShapeType="1"/>
            <a:stCxn id="6150" idx="6"/>
            <a:endCxn id="6151" idx="2"/>
          </p:cNvCxnSpPr>
          <p:nvPr/>
        </p:nvCxnSpPr>
        <p:spPr bwMode="auto">
          <a:xfrm flipV="1">
            <a:off x="5756275" y="4187825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7"/>
          <p:cNvCxnSpPr>
            <a:cxnSpLocks noChangeShapeType="1"/>
            <a:stCxn id="6157" idx="6"/>
            <a:endCxn id="6155" idx="2"/>
          </p:cNvCxnSpPr>
          <p:nvPr/>
        </p:nvCxnSpPr>
        <p:spPr bwMode="auto">
          <a:xfrm>
            <a:off x="1717675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8"/>
          <p:cNvCxnSpPr>
            <a:cxnSpLocks noChangeShapeType="1"/>
            <a:stCxn id="6154" idx="4"/>
            <a:endCxn id="6155" idx="0"/>
          </p:cNvCxnSpPr>
          <p:nvPr/>
        </p:nvCxnSpPr>
        <p:spPr bwMode="auto">
          <a:xfrm>
            <a:off x="3059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9"/>
          <p:cNvCxnSpPr>
            <a:cxnSpLocks noChangeShapeType="1"/>
            <a:stCxn id="6156" idx="4"/>
            <a:endCxn id="6152" idx="0"/>
          </p:cNvCxnSpPr>
          <p:nvPr/>
        </p:nvCxnSpPr>
        <p:spPr bwMode="auto">
          <a:xfrm>
            <a:off x="6846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0"/>
          <p:cNvCxnSpPr>
            <a:cxnSpLocks noChangeShapeType="1"/>
            <a:endCxn id="6153" idx="6"/>
          </p:cNvCxnSpPr>
          <p:nvPr/>
        </p:nvCxnSpPr>
        <p:spPr bwMode="auto">
          <a:xfrm flipH="1" flipV="1">
            <a:off x="5467350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1"/>
          <p:cNvCxnSpPr>
            <a:cxnSpLocks noChangeShapeType="1"/>
            <a:stCxn id="6155" idx="6"/>
            <a:endCxn id="6153" idx="2"/>
          </p:cNvCxnSpPr>
          <p:nvPr/>
        </p:nvCxnSpPr>
        <p:spPr bwMode="auto">
          <a:xfrm>
            <a:off x="3698875" y="5715000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2"/>
          <p:cNvCxnSpPr>
            <a:cxnSpLocks noChangeShapeType="1"/>
            <a:stCxn id="6155" idx="7"/>
            <a:endCxn id="6150" idx="3"/>
          </p:cNvCxnSpPr>
          <p:nvPr/>
        </p:nvCxnSpPr>
        <p:spPr bwMode="auto">
          <a:xfrm flipV="1">
            <a:off x="3543300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9" name="Text Box 23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6170" name="Text Box 24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802</a:t>
            </a:r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6172" name="Text Box 26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6173" name="Text Box 27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6174" name="Text Box 28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1099</a:t>
            </a:r>
          </a:p>
        </p:txBody>
      </p:sp>
      <p:sp>
        <p:nvSpPr>
          <p:cNvPr id="6175" name="Text Box 29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1120</a:t>
            </a:r>
          </a:p>
        </p:txBody>
      </p:sp>
      <p:sp>
        <p:nvSpPr>
          <p:cNvPr id="6176" name="Text Box 30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1233</a:t>
            </a:r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337</a:t>
            </a:r>
          </a:p>
        </p:txBody>
      </p:sp>
      <p:sp>
        <p:nvSpPr>
          <p:cNvPr id="6178" name="Text Box 32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6179" name="Text Box 33"/>
          <p:cNvSpPr txBox="1">
            <a:spLocks noChangeArrowheads="1"/>
          </p:cNvSpPr>
          <p:nvPr/>
        </p:nvSpPr>
        <p:spPr bwMode="auto">
          <a:xfrm rot="-1891667">
            <a:off x="6783388" y="42418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6180" name="AutoShape 34"/>
          <p:cNvCxnSpPr>
            <a:cxnSpLocks noChangeShapeType="1"/>
            <a:stCxn id="6151" idx="4"/>
            <a:endCxn id="6152" idx="7"/>
          </p:cNvCxnSpPr>
          <p:nvPr/>
        </p:nvCxnSpPr>
        <p:spPr bwMode="auto">
          <a:xfrm>
            <a:off x="7783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1" name="Text Box 35"/>
          <p:cNvSpPr txBox="1">
            <a:spLocks noChangeArrowheads="1"/>
          </p:cNvSpPr>
          <p:nvPr/>
        </p:nvSpPr>
        <p:spPr bwMode="auto">
          <a:xfrm rot="5207815">
            <a:off x="7662863" y="482758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1205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and Initial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Given a source vertex s, I want to compute the shortest paths to all other vertices</a:t>
            </a:r>
          </a:p>
          <a:p>
            <a:pPr lvl="1"/>
            <a:endParaRPr lang="en-US" dirty="0"/>
          </a:p>
          <a:p>
            <a:r>
              <a:rPr lang="en-US" dirty="0"/>
              <a:t>Initial Ideas</a:t>
            </a:r>
          </a:p>
          <a:p>
            <a:pPr lvl="1"/>
            <a:r>
              <a:rPr lang="en-US" dirty="0"/>
              <a:t>Compute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the paths from the source </a:t>
            </a:r>
            <a:r>
              <a:rPr lang="en-US" b="1" i="1" dirty="0"/>
              <a:t>s</a:t>
            </a:r>
            <a:r>
              <a:rPr lang="en-US" dirty="0"/>
              <a:t> to other vertices</a:t>
            </a:r>
          </a:p>
          <a:p>
            <a:pPr lvl="1"/>
            <a:r>
              <a:rPr lang="en-US" dirty="0"/>
              <a:t>Take the minimums </a:t>
            </a:r>
          </a:p>
          <a:p>
            <a:pPr lvl="1"/>
            <a:r>
              <a:rPr lang="en-US" dirty="0"/>
              <a:t>How much complexity? </a:t>
            </a:r>
          </a:p>
          <a:p>
            <a:pPr lvl="2"/>
            <a:r>
              <a:rPr lang="en-US" dirty="0"/>
              <a:t>Exponential (not a polynomial time algorithm)</a:t>
            </a:r>
          </a:p>
          <a:p>
            <a:pPr lvl="1"/>
            <a:r>
              <a:rPr lang="en-US" dirty="0"/>
              <a:t>Why is this algorithm stupid?</a:t>
            </a:r>
          </a:p>
          <a:p>
            <a:pPr lvl="2"/>
            <a:r>
              <a:rPr lang="en-US" dirty="0"/>
              <a:t>Ignore the wisdom from computing the minimum path for computing other minimum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Dijkstra’s Algorithm (1)</a:t>
            </a:r>
            <a:endParaRPr lang="en-US" altLang="ko-KR" dirty="0">
              <a:ea typeface="Tahoma" charset="0"/>
              <a:cs typeface="Tahoma" charset="0"/>
            </a:endParaRPr>
          </a:p>
        </p:txBody>
      </p:sp>
      <p:sp>
        <p:nvSpPr>
          <p:cNvPr id="7173" name="Rectangle 3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/>
              <a:t>The distance of a vertex </a:t>
            </a:r>
            <a:r>
              <a:rPr lang="en-US" altLang="ko-KR" sz="2000" b="1" i="1" dirty="0">
                <a:latin typeface="Times New Roman" charset="0"/>
              </a:rPr>
              <a:t>v</a:t>
            </a:r>
            <a:r>
              <a:rPr lang="en-US" altLang="ko-KR" sz="2000" dirty="0"/>
              <a:t> from a vertex </a:t>
            </a:r>
            <a:r>
              <a:rPr lang="en-US" altLang="ko-KR" sz="2000" b="1" i="1" dirty="0">
                <a:latin typeface="Times New Roman" charset="0"/>
              </a:rPr>
              <a:t>s</a:t>
            </a:r>
            <a:r>
              <a:rPr lang="en-US" altLang="ko-KR" sz="2000" dirty="0"/>
              <a:t> is the length of a shortest path between </a:t>
            </a:r>
            <a:r>
              <a:rPr lang="en-US" altLang="ko-KR" sz="2000" b="1" i="1" dirty="0">
                <a:latin typeface="Times New Roman" charset="0"/>
              </a:rPr>
              <a:t>s</a:t>
            </a:r>
            <a:r>
              <a:rPr lang="en-US" altLang="ko-KR" sz="2000" dirty="0"/>
              <a:t> and </a:t>
            </a:r>
            <a:r>
              <a:rPr lang="en-US" altLang="ko-KR" sz="2000" b="1" i="1" dirty="0">
                <a:latin typeface="Times New Roman" charset="0"/>
              </a:rPr>
              <a:t>v</a:t>
            </a:r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Dijkstra’s algorithm computes the distances of all the vertices from a given start vertex </a:t>
            </a:r>
            <a:r>
              <a:rPr lang="en-US" altLang="ko-KR" sz="2000" b="1" i="1" dirty="0">
                <a:latin typeface="Times New Roman" charset="0"/>
              </a:rPr>
              <a:t>s</a:t>
            </a:r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Assumptions:</a:t>
            </a:r>
          </a:p>
          <a:p>
            <a:pPr lvl="1" eaLnBrk="1" hangingPunct="1"/>
            <a:r>
              <a:rPr lang="en-US" altLang="ko-KR" sz="1800" dirty="0"/>
              <a:t>the graph is connected</a:t>
            </a:r>
          </a:p>
          <a:p>
            <a:pPr lvl="1" eaLnBrk="1" hangingPunct="1"/>
            <a:r>
              <a:rPr lang="en-US" altLang="ko-KR" sz="1800" dirty="0"/>
              <a:t>the edges are undirected</a:t>
            </a:r>
          </a:p>
          <a:p>
            <a:pPr lvl="1" eaLnBrk="1" hangingPunct="1"/>
            <a:r>
              <a:rPr lang="en-US" altLang="ko-KR" sz="1800" dirty="0"/>
              <a:t>the edge weights are </a:t>
            </a:r>
            <a:r>
              <a:rPr lang="en-US" altLang="ko-KR" sz="1800" dirty="0">
                <a:solidFill>
                  <a:schemeClr val="tx2"/>
                </a:solidFill>
              </a:rPr>
              <a:t>nonnegative</a:t>
            </a:r>
            <a:endParaRPr lang="en-US" altLang="ko-KR" sz="2800" dirty="0">
              <a:solidFill>
                <a:schemeClr val="tx2"/>
              </a:solidFill>
            </a:endParaRPr>
          </a:p>
        </p:txBody>
      </p:sp>
      <p:sp>
        <p:nvSpPr>
          <p:cNvPr id="7174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/>
              <a:t>We grow a “</a:t>
            </a:r>
            <a:r>
              <a:rPr lang="en-US" altLang="ko-KR" sz="2000" dirty="0">
                <a:solidFill>
                  <a:schemeClr val="tx2"/>
                </a:solidFill>
              </a:rPr>
              <a:t>cloud</a:t>
            </a:r>
            <a:r>
              <a:rPr lang="en-US" altLang="ko-KR" sz="2000" dirty="0"/>
              <a:t>” of vertices, beginning with </a:t>
            </a:r>
            <a:r>
              <a:rPr lang="en-US" altLang="ko-KR" sz="2000" b="1" i="1" dirty="0">
                <a:latin typeface="Times New Roman" charset="0"/>
              </a:rPr>
              <a:t>s</a:t>
            </a:r>
            <a:r>
              <a:rPr lang="en-US" altLang="ko-KR" sz="2000" dirty="0"/>
              <a:t> and eventually covering all the vertices</a:t>
            </a:r>
          </a:p>
          <a:p>
            <a:pPr lvl="1" eaLnBrk="1" hangingPunct="1"/>
            <a:r>
              <a:rPr lang="en-US" altLang="ko-KR" sz="1800" dirty="0"/>
              <a:t>Remember the “wisdom”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Example</a:t>
            </a:r>
          </a:p>
          <a:p>
            <a:pPr lvl="1" eaLnBrk="1" hangingPunct="1"/>
            <a:r>
              <a:rPr lang="en-US" altLang="ko-KR" sz="1600" dirty="0"/>
              <a:t>What is your distance to ”Obama” in </a:t>
            </a:r>
            <a:r>
              <a:rPr lang="en-US" altLang="ko-KR" sz="1600" dirty="0" err="1"/>
              <a:t>facebook</a:t>
            </a:r>
            <a:r>
              <a:rPr lang="en-US" altLang="ko-KR" sz="1600" dirty="0"/>
              <a:t>? 50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en-US" altLang="ko-KR" sz="1600" dirty="0"/>
              <a:t>Suppose that </a:t>
            </a:r>
            <a:r>
              <a:rPr lang="en-US" altLang="ko-KR" sz="1600" dirty="0" err="1"/>
              <a:t>MoonJaein</a:t>
            </a:r>
            <a:r>
              <a:rPr lang="en-US" altLang="ko-KR" sz="1600" dirty="0"/>
              <a:t> becomes your friend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en-US" altLang="ko-KR" sz="1600" dirty="0"/>
              <a:t>What is your distance to “Obama” then?</a:t>
            </a:r>
          </a:p>
          <a:p>
            <a:pPr lvl="2" eaLnBrk="1" hangingPunct="1"/>
            <a:r>
              <a:rPr lang="en-US" altLang="ko-KR" sz="1200" dirty="0"/>
              <a:t>Probably much shorter than 50. Maybe 2? </a:t>
            </a:r>
            <a:r>
              <a:rPr lang="en-US" altLang="ko-KR" sz="1200" dirty="0">
                <a:sym typeface="Wingdings"/>
              </a:rPr>
              <a:t></a:t>
            </a:r>
            <a:endParaRPr lang="en-US" altLang="ko-KR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64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first</a:t>
            </a:r>
          </a:p>
        </p:txBody>
      </p:sp>
      <p:sp>
        <p:nvSpPr>
          <p:cNvPr id="9220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2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23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24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25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9226" name="AutoShape 7"/>
          <p:cNvCxnSpPr>
            <a:cxnSpLocks noChangeAspect="1" noChangeShapeType="1"/>
            <a:stCxn id="9224" idx="2"/>
            <a:endCxn id="9223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8"/>
          <p:cNvCxnSpPr>
            <a:cxnSpLocks noChangeAspect="1" noChangeShapeType="1"/>
            <a:stCxn id="9225" idx="2"/>
            <a:endCxn id="9223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9"/>
          <p:cNvCxnSpPr>
            <a:cxnSpLocks noChangeAspect="1" noChangeShapeType="1"/>
            <a:stCxn id="9225" idx="6"/>
            <a:endCxn id="9222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0"/>
          <p:cNvCxnSpPr>
            <a:cxnSpLocks noChangeAspect="1" noChangeShapeType="1"/>
            <a:stCxn id="9224" idx="4"/>
            <a:endCxn id="9222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1"/>
          <p:cNvCxnSpPr>
            <a:cxnSpLocks noChangeAspect="1" noChangeShapeType="1"/>
            <a:stCxn id="9223" idx="6"/>
            <a:endCxn id="9222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232" name="AutoShape 13"/>
          <p:cNvCxnSpPr>
            <a:cxnSpLocks noChangeAspect="1" noChangeShapeType="1"/>
            <a:stCxn id="9235" idx="6"/>
            <a:endCxn id="9231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4"/>
          <p:cNvCxnSpPr>
            <a:cxnSpLocks noChangeAspect="1" noChangeShapeType="1"/>
            <a:stCxn id="9231" idx="0"/>
            <a:endCxn id="9224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5"/>
          <p:cNvCxnSpPr>
            <a:cxnSpLocks noChangeAspect="1" noChangeShapeType="1"/>
            <a:stCxn id="9222" idx="6"/>
            <a:endCxn id="9231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cxnSp>
        <p:nvCxnSpPr>
          <p:cNvPr id="9236" name="AutoShape 17"/>
          <p:cNvCxnSpPr>
            <a:cxnSpLocks noChangeAspect="1" noChangeShapeType="1"/>
            <a:stCxn id="9222" idx="5"/>
            <a:endCxn id="9235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8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39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40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9241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4</a:t>
            </a:r>
          </a:p>
        </p:txBody>
      </p:sp>
      <p:sp>
        <p:nvSpPr>
          <p:cNvPr id="9242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latin typeface="Times New Roman" charset="0"/>
                <a:sym typeface="Symbol" charset="2"/>
              </a:rPr>
              <a:t></a:t>
            </a:r>
          </a:p>
        </p:txBody>
      </p:sp>
      <p:sp>
        <p:nvSpPr>
          <p:cNvPr id="9245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latin typeface="Times New Roman" charset="0"/>
                <a:sym typeface="Symbol" charset="2"/>
              </a:rPr>
              <a:t></a:t>
            </a:r>
          </a:p>
        </p:txBody>
      </p:sp>
      <p:sp>
        <p:nvSpPr>
          <p:cNvPr id="9246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9247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9248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7</a:t>
            </a:r>
          </a:p>
        </p:txBody>
      </p:sp>
      <p:sp>
        <p:nvSpPr>
          <p:cNvPr id="9249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1</a:t>
            </a: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2</a:t>
            </a:r>
          </a:p>
        </p:txBody>
      </p:sp>
      <p:sp>
        <p:nvSpPr>
          <p:cNvPr id="9251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5</a:t>
            </a:r>
          </a:p>
        </p:txBody>
      </p:sp>
      <p:sp>
        <p:nvSpPr>
          <p:cNvPr id="9252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9253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3</a:t>
            </a:r>
          </a:p>
        </p:txBody>
      </p:sp>
      <p:sp>
        <p:nvSpPr>
          <p:cNvPr id="9254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9</a:t>
            </a:r>
          </a:p>
        </p:txBody>
      </p:sp>
      <p:sp>
        <p:nvSpPr>
          <p:cNvPr id="9255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56" name="Oval 73"/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57" name="Oval 74"/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58" name="Oval 75"/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59" name="Oval 76"/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9260" name="AutoShape 77"/>
          <p:cNvCxnSpPr>
            <a:cxnSpLocks noChangeAspect="1" noChangeShapeType="1"/>
            <a:stCxn id="9258" idx="2"/>
            <a:endCxn id="9257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78"/>
          <p:cNvCxnSpPr>
            <a:cxnSpLocks noChangeAspect="1" noChangeShapeType="1"/>
            <a:stCxn id="9259" idx="2"/>
            <a:endCxn id="9257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9"/>
          <p:cNvCxnSpPr>
            <a:cxnSpLocks noChangeAspect="1" noChangeShapeType="1"/>
            <a:stCxn id="9259" idx="6"/>
            <a:endCxn id="9256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80"/>
          <p:cNvCxnSpPr>
            <a:cxnSpLocks noChangeAspect="1" noChangeShapeType="1"/>
            <a:stCxn id="9258" idx="4"/>
            <a:endCxn id="9256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81"/>
          <p:cNvCxnSpPr>
            <a:cxnSpLocks noChangeAspect="1" noChangeShapeType="1"/>
            <a:stCxn id="9257" idx="6"/>
            <a:endCxn id="9256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5" name="Oval 82"/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266" name="AutoShape 83"/>
          <p:cNvCxnSpPr>
            <a:cxnSpLocks noChangeAspect="1" noChangeShapeType="1"/>
            <a:stCxn id="9269" idx="6"/>
            <a:endCxn id="9265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AutoShape 84"/>
          <p:cNvCxnSpPr>
            <a:cxnSpLocks noChangeAspect="1" noChangeShapeType="1"/>
            <a:stCxn id="9265" idx="0"/>
            <a:endCxn id="9258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85"/>
          <p:cNvCxnSpPr>
            <a:cxnSpLocks noChangeAspect="1" noChangeShapeType="1"/>
            <a:stCxn id="9256" idx="6"/>
            <a:endCxn id="9265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9" name="Oval 86"/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cxnSp>
        <p:nvCxnSpPr>
          <p:cNvPr id="9270" name="AutoShape 87"/>
          <p:cNvCxnSpPr>
            <a:cxnSpLocks noChangeAspect="1" noChangeShapeType="1"/>
            <a:stCxn id="9256" idx="5"/>
            <a:endCxn id="9269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1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9272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u="sng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9273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9274" name="Text Box 91"/>
          <p:cNvSpPr txBox="1">
            <a:spLocks noChangeArrowheads="1"/>
          </p:cNvSpPr>
          <p:nvPr/>
        </p:nvSpPr>
        <p:spPr bwMode="auto">
          <a:xfrm>
            <a:off x="11620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9275" name="Text Box 92"/>
          <p:cNvSpPr txBox="1">
            <a:spLocks noChangeArrowheads="1"/>
          </p:cNvSpPr>
          <p:nvPr/>
        </p:nvSpPr>
        <p:spPr bwMode="auto">
          <a:xfrm>
            <a:off x="1435100" y="5676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u="sng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9276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u="sng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11</a:t>
            </a:r>
          </a:p>
        </p:txBody>
      </p:sp>
      <p:sp>
        <p:nvSpPr>
          <p:cNvPr id="9277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4</a:t>
            </a:r>
          </a:p>
        </p:txBody>
      </p:sp>
      <p:sp>
        <p:nvSpPr>
          <p:cNvPr id="9278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9279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7</a:t>
            </a:r>
          </a:p>
        </p:txBody>
      </p:sp>
      <p:sp>
        <p:nvSpPr>
          <p:cNvPr id="9280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9281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2</a:t>
            </a:r>
          </a:p>
        </p:txBody>
      </p:sp>
      <p:sp>
        <p:nvSpPr>
          <p:cNvPr id="9282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5</a:t>
            </a:r>
          </a:p>
        </p:txBody>
      </p:sp>
      <p:sp>
        <p:nvSpPr>
          <p:cNvPr id="9283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9284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9285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9</a:t>
            </a:r>
          </a:p>
        </p:txBody>
      </p:sp>
      <p:grpSp>
        <p:nvGrpSpPr>
          <p:cNvPr id="9286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9318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19" name="Oval 104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C</a:t>
              </a:r>
            </a:p>
          </p:txBody>
        </p:sp>
        <p:sp>
          <p:nvSpPr>
            <p:cNvPr id="9320" name="Oval 105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B</a:t>
              </a:r>
            </a:p>
          </p:txBody>
        </p:sp>
        <p:sp>
          <p:nvSpPr>
            <p:cNvPr id="9321" name="Oval 106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9322" name="Oval 107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E</a:t>
              </a:r>
            </a:p>
          </p:txBody>
        </p:sp>
        <p:cxnSp>
          <p:nvCxnSpPr>
            <p:cNvPr id="9323" name="AutoShape 108"/>
            <p:cNvCxnSpPr>
              <a:cxnSpLocks noChangeAspect="1" noChangeShapeType="1"/>
              <a:stCxn id="9321" idx="2"/>
              <a:endCxn id="9320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" name="AutoShape 109"/>
            <p:cNvCxnSpPr>
              <a:cxnSpLocks noChangeAspect="1" noChangeShapeType="1"/>
              <a:stCxn id="9322" idx="2"/>
              <a:endCxn id="9320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" name="AutoShape 110"/>
            <p:cNvCxnSpPr>
              <a:cxnSpLocks noChangeAspect="1" noChangeShapeType="1"/>
              <a:stCxn id="9322" idx="6"/>
              <a:endCxn id="9319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" name="AutoShape 111"/>
            <p:cNvCxnSpPr>
              <a:cxnSpLocks noChangeAspect="1" noChangeShapeType="1"/>
              <a:stCxn id="9321" idx="4"/>
              <a:endCxn id="9319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" name="AutoShape 112"/>
            <p:cNvCxnSpPr>
              <a:cxnSpLocks noChangeAspect="1" noChangeShapeType="1"/>
              <a:stCxn id="9320" idx="6"/>
              <a:endCxn id="9319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8" name="Oval 113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9329" name="AutoShape 114"/>
            <p:cNvCxnSpPr>
              <a:cxnSpLocks noChangeAspect="1" noChangeShapeType="1"/>
              <a:stCxn id="9332" idx="6"/>
              <a:endCxn id="9328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" name="AutoShape 115"/>
            <p:cNvCxnSpPr>
              <a:cxnSpLocks noChangeAspect="1" noChangeShapeType="1"/>
              <a:stCxn id="9328" idx="0"/>
              <a:endCxn id="9321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" name="AutoShape 116"/>
            <p:cNvCxnSpPr>
              <a:cxnSpLocks noChangeAspect="1" noChangeShapeType="1"/>
              <a:stCxn id="9319" idx="6"/>
              <a:endCxn id="9328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2" name="Oval 117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F</a:t>
              </a:r>
            </a:p>
          </p:txBody>
        </p:sp>
        <p:cxnSp>
          <p:nvCxnSpPr>
            <p:cNvPr id="9333" name="AutoShape 118"/>
            <p:cNvCxnSpPr>
              <a:cxnSpLocks noChangeAspect="1" noChangeShapeType="1"/>
              <a:stCxn id="9319" idx="5"/>
              <a:endCxn id="9332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4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9335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3</a:t>
              </a:r>
            </a:p>
          </p:txBody>
        </p:sp>
        <p:sp>
          <p:nvSpPr>
            <p:cNvPr id="9336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2</a:t>
              </a:r>
            </a:p>
          </p:txBody>
        </p:sp>
        <p:sp>
          <p:nvSpPr>
            <p:cNvPr id="9337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8</a:t>
              </a:r>
            </a:p>
          </p:txBody>
        </p:sp>
        <p:sp>
          <p:nvSpPr>
            <p:cNvPr id="9338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5</a:t>
              </a:r>
            </a:p>
          </p:txBody>
        </p:sp>
        <p:sp>
          <p:nvSpPr>
            <p:cNvPr id="9339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u="sng" dirty="0">
                  <a:solidFill>
                    <a:schemeClr val="tx2"/>
                  </a:solidFill>
                  <a:latin typeface="Times New Roman" charset="0"/>
                  <a:sym typeface="Symbol" charset="2"/>
                </a:rPr>
                <a:t>8</a:t>
              </a:r>
            </a:p>
          </p:txBody>
        </p:sp>
        <p:sp>
          <p:nvSpPr>
            <p:cNvPr id="9340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4</a:t>
              </a:r>
            </a:p>
          </p:txBody>
        </p:sp>
        <p:sp>
          <p:nvSpPr>
            <p:cNvPr id="9341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9342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7</a:t>
              </a:r>
            </a:p>
          </p:txBody>
        </p:sp>
        <p:sp>
          <p:nvSpPr>
            <p:cNvPr id="9343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9344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2</a:t>
              </a:r>
            </a:p>
          </p:txBody>
        </p:sp>
        <p:sp>
          <p:nvSpPr>
            <p:cNvPr id="9345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9346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9347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348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9287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7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88" name="Oval 135"/>
          <p:cNvSpPr>
            <a:spLocks noChangeAspect="1" noChangeArrowheads="1"/>
          </p:cNvSpPr>
          <p:nvPr/>
        </p:nvSpPr>
        <p:spPr bwMode="auto">
          <a:xfrm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89" name="Oval 136"/>
          <p:cNvSpPr>
            <a:spLocks noChangeAspect="1" noChangeArrowheads="1"/>
          </p:cNvSpPr>
          <p:nvPr/>
        </p:nvSpPr>
        <p:spPr bwMode="auto">
          <a:xfrm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90" name="Oval 137"/>
          <p:cNvSpPr>
            <a:spLocks noChangeAspect="1" noChangeArrowheads="1"/>
          </p:cNvSpPr>
          <p:nvPr/>
        </p:nvSpPr>
        <p:spPr bwMode="auto">
          <a:xfrm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91" name="Oval 138"/>
          <p:cNvSpPr>
            <a:spLocks noChangeAspect="1" noChangeArrowheads="1"/>
          </p:cNvSpPr>
          <p:nvPr/>
        </p:nvSpPr>
        <p:spPr bwMode="auto">
          <a:xfrm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9292" name="AutoShape 139"/>
          <p:cNvCxnSpPr>
            <a:cxnSpLocks noChangeAspect="1" noChangeShapeType="1"/>
            <a:stCxn id="9290" idx="2"/>
            <a:endCxn id="9289" idx="0"/>
          </p:cNvCxnSpPr>
          <p:nvPr/>
        </p:nvCxnSpPr>
        <p:spPr bwMode="auto">
          <a:xfrm rot="10800000" flipV="1">
            <a:off x="5592763" y="4543425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3" name="AutoShape 140"/>
          <p:cNvCxnSpPr>
            <a:cxnSpLocks noChangeAspect="1" noChangeShapeType="1"/>
            <a:stCxn id="9291" idx="2"/>
            <a:endCxn id="9289" idx="4"/>
          </p:cNvCxnSpPr>
          <p:nvPr/>
        </p:nvCxnSpPr>
        <p:spPr bwMode="auto">
          <a:xfrm rot="10800000">
            <a:off x="5592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4" name="AutoShape 141"/>
          <p:cNvCxnSpPr>
            <a:cxnSpLocks noChangeAspect="1" noChangeShapeType="1"/>
            <a:stCxn id="9291" idx="6"/>
            <a:endCxn id="9288" idx="3"/>
          </p:cNvCxnSpPr>
          <p:nvPr/>
        </p:nvCxnSpPr>
        <p:spPr bwMode="auto">
          <a:xfrm flipV="1">
            <a:off x="6403975" y="54991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5" name="AutoShape 142"/>
          <p:cNvCxnSpPr>
            <a:cxnSpLocks noChangeAspect="1" noChangeShapeType="1"/>
            <a:stCxn id="9290" idx="4"/>
            <a:endCxn id="9288" idx="0"/>
          </p:cNvCxnSpPr>
          <p:nvPr/>
        </p:nvCxnSpPr>
        <p:spPr bwMode="auto">
          <a:xfrm>
            <a:off x="6964363" y="47450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6" name="AutoShape 143"/>
          <p:cNvCxnSpPr>
            <a:cxnSpLocks noChangeAspect="1" noChangeShapeType="1"/>
            <a:stCxn id="9289" idx="6"/>
            <a:endCxn id="9288" idx="2"/>
          </p:cNvCxnSpPr>
          <p:nvPr/>
        </p:nvCxnSpPr>
        <p:spPr bwMode="auto">
          <a:xfrm>
            <a:off x="5784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" name="Oval 144"/>
          <p:cNvSpPr>
            <a:spLocks noChangeAspect="1" noChangeArrowheads="1"/>
          </p:cNvSpPr>
          <p:nvPr/>
        </p:nvSpPr>
        <p:spPr bwMode="auto">
          <a:xfrm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9298" name="AutoShape 145"/>
          <p:cNvCxnSpPr>
            <a:cxnSpLocks noChangeAspect="1" noChangeShapeType="1"/>
            <a:stCxn id="9301" idx="6"/>
            <a:endCxn id="9297" idx="4"/>
          </p:cNvCxnSpPr>
          <p:nvPr/>
        </p:nvCxnSpPr>
        <p:spPr bwMode="auto">
          <a:xfrm flipV="1">
            <a:off x="7908925" y="5551488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9" name="AutoShape 146"/>
          <p:cNvCxnSpPr>
            <a:cxnSpLocks noChangeAspect="1" noChangeShapeType="1"/>
            <a:stCxn id="9297" idx="0"/>
            <a:endCxn id="9290" idx="6"/>
          </p:cNvCxnSpPr>
          <p:nvPr/>
        </p:nvCxnSpPr>
        <p:spPr bwMode="auto">
          <a:xfrm rot="5400000" flipH="1">
            <a:off x="7445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0" name="AutoShape 147"/>
          <p:cNvCxnSpPr>
            <a:cxnSpLocks noChangeAspect="1" noChangeShapeType="1"/>
            <a:stCxn id="9288" idx="6"/>
            <a:endCxn id="9297" idx="2"/>
          </p:cNvCxnSpPr>
          <p:nvPr/>
        </p:nvCxnSpPr>
        <p:spPr bwMode="auto">
          <a:xfrm>
            <a:off x="7167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1" name="Oval 148"/>
          <p:cNvSpPr>
            <a:spLocks noChangeAspect="1" noChangeArrowheads="1"/>
          </p:cNvSpPr>
          <p:nvPr/>
        </p:nvSpPr>
        <p:spPr bwMode="auto">
          <a:xfrm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cxnSp>
        <p:nvCxnSpPr>
          <p:cNvPr id="9302" name="AutoShape 149"/>
          <p:cNvCxnSpPr>
            <a:cxnSpLocks noChangeAspect="1" noChangeShapeType="1"/>
            <a:stCxn id="9288" idx="5"/>
            <a:endCxn id="9301" idx="2"/>
          </p:cNvCxnSpPr>
          <p:nvPr/>
        </p:nvCxnSpPr>
        <p:spPr bwMode="auto">
          <a:xfrm rot="16200000" flipH="1">
            <a:off x="6980237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3" name="Text Box 150"/>
          <p:cNvSpPr txBox="1">
            <a:spLocks noChangeArrowheads="1"/>
          </p:cNvSpPr>
          <p:nvPr/>
        </p:nvSpPr>
        <p:spPr bwMode="auto">
          <a:xfrm>
            <a:off x="70167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9304" name="Text Box 151"/>
          <p:cNvSpPr txBox="1">
            <a:spLocks noChangeArrowheads="1"/>
          </p:cNvSpPr>
          <p:nvPr/>
        </p:nvSpPr>
        <p:spPr bwMode="auto">
          <a:xfrm>
            <a:off x="84074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9305" name="Text Box 152"/>
          <p:cNvSpPr txBox="1">
            <a:spLocks noChangeArrowheads="1"/>
          </p:cNvSpPr>
          <p:nvPr/>
        </p:nvSpPr>
        <p:spPr bwMode="auto">
          <a:xfrm>
            <a:off x="70485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9306" name="Text Box 153"/>
          <p:cNvSpPr txBox="1">
            <a:spLocks noChangeArrowheads="1"/>
          </p:cNvSpPr>
          <p:nvPr/>
        </p:nvSpPr>
        <p:spPr bwMode="auto">
          <a:xfrm>
            <a:off x="56769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u="sng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9307" name="Text Box 154"/>
          <p:cNvSpPr txBox="1">
            <a:spLocks noChangeArrowheads="1"/>
          </p:cNvSpPr>
          <p:nvPr/>
        </p:nvSpPr>
        <p:spPr bwMode="auto">
          <a:xfrm>
            <a:off x="5949950" y="568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9308" name="Text Box 155"/>
          <p:cNvSpPr txBox="1">
            <a:spLocks noChangeArrowheads="1"/>
          </p:cNvSpPr>
          <p:nvPr/>
        </p:nvSpPr>
        <p:spPr bwMode="auto">
          <a:xfrm>
            <a:off x="7715250" y="568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9309" name="Text Box 156"/>
          <p:cNvSpPr txBox="1">
            <a:spLocks noChangeArrowheads="1"/>
          </p:cNvSpPr>
          <p:nvPr/>
        </p:nvSpPr>
        <p:spPr bwMode="auto">
          <a:xfrm>
            <a:off x="7854950" y="4375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4</a:t>
            </a:r>
          </a:p>
        </p:txBody>
      </p:sp>
      <p:sp>
        <p:nvSpPr>
          <p:cNvPr id="9310" name="Text Box 157"/>
          <p:cNvSpPr txBox="1">
            <a:spLocks noChangeArrowheads="1"/>
          </p:cNvSpPr>
          <p:nvPr/>
        </p:nvSpPr>
        <p:spPr bwMode="auto">
          <a:xfrm>
            <a:off x="571500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8</a:t>
            </a:r>
          </a:p>
        </p:txBody>
      </p:sp>
      <p:sp>
        <p:nvSpPr>
          <p:cNvPr id="9311" name="Text Box 158"/>
          <p:cNvSpPr txBox="1">
            <a:spLocks noChangeArrowheads="1"/>
          </p:cNvSpPr>
          <p:nvPr/>
        </p:nvSpPr>
        <p:spPr bwMode="auto">
          <a:xfrm>
            <a:off x="60960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7</a:t>
            </a:r>
          </a:p>
        </p:txBody>
      </p:sp>
      <p:sp>
        <p:nvSpPr>
          <p:cNvPr id="9312" name="Text Box 159"/>
          <p:cNvSpPr txBox="1">
            <a:spLocks noChangeArrowheads="1"/>
          </p:cNvSpPr>
          <p:nvPr/>
        </p:nvSpPr>
        <p:spPr bwMode="auto">
          <a:xfrm>
            <a:off x="75438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9313" name="Text Box 160"/>
          <p:cNvSpPr txBox="1">
            <a:spLocks noChangeArrowheads="1"/>
          </p:cNvSpPr>
          <p:nvPr/>
        </p:nvSpPr>
        <p:spPr bwMode="auto">
          <a:xfrm>
            <a:off x="54102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9314" name="Text Box 161"/>
          <p:cNvSpPr txBox="1">
            <a:spLocks noChangeArrowheads="1"/>
          </p:cNvSpPr>
          <p:nvPr/>
        </p:nvSpPr>
        <p:spPr bwMode="auto">
          <a:xfrm>
            <a:off x="81534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9315" name="Text Box 162"/>
          <p:cNvSpPr txBox="1">
            <a:spLocks noChangeArrowheads="1"/>
          </p:cNvSpPr>
          <p:nvPr/>
        </p:nvSpPr>
        <p:spPr bwMode="auto">
          <a:xfrm>
            <a:off x="662940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9316" name="Text Box 163"/>
          <p:cNvSpPr txBox="1">
            <a:spLocks noChangeArrowheads="1"/>
          </p:cNvSpPr>
          <p:nvPr/>
        </p:nvSpPr>
        <p:spPr bwMode="auto">
          <a:xfrm>
            <a:off x="64770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9317" name="Text Box 164"/>
          <p:cNvSpPr txBox="1">
            <a:spLocks noChangeArrowheads="1"/>
          </p:cNvSpPr>
          <p:nvPr/>
        </p:nvSpPr>
        <p:spPr bwMode="auto">
          <a:xfrm>
            <a:off x="71247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0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2" grpId="0" animBg="1"/>
      <p:bldP spid="9223" grpId="0" animBg="1"/>
      <p:bldP spid="9224" grpId="0" animBg="1"/>
      <p:bldP spid="9225" grpId="0" animBg="1"/>
      <p:bldP spid="9231" grpId="0" animBg="1"/>
      <p:bldP spid="9235" grpId="0" animBg="1"/>
      <p:bldP spid="9240" grpId="0"/>
      <p:bldP spid="9241" grpId="0"/>
      <p:bldP spid="9242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0" grpId="0"/>
      <p:bldP spid="9251" grpId="0"/>
      <p:bldP spid="9252" grpId="0"/>
      <p:bldP spid="9253" grpId="0"/>
      <p:bldP spid="9254" grpId="0"/>
      <p:bldP spid="9255" grpId="0" animBg="1"/>
      <p:bldP spid="9256" grpId="0" animBg="1"/>
      <p:bldP spid="9257" grpId="0" animBg="1"/>
      <p:bldP spid="9258" grpId="0" animBg="1"/>
      <p:bldP spid="9259" grpId="0" animBg="1"/>
      <p:bldP spid="9265" grpId="0" animBg="1"/>
      <p:bldP spid="9269" grpId="0" animBg="1"/>
      <p:bldP spid="9271" grpId="0"/>
      <p:bldP spid="9272" grpId="0"/>
      <p:bldP spid="9273" grpId="0"/>
      <p:bldP spid="9274" grpId="0"/>
      <p:bldP spid="9275" grpId="0"/>
      <p:bldP spid="9276" grpId="0"/>
      <p:bldP spid="9277" grpId="0"/>
      <p:bldP spid="9278" grpId="0"/>
      <p:bldP spid="9279" grpId="0"/>
      <p:bldP spid="9280" grpId="0"/>
      <p:bldP spid="9281" grpId="0"/>
      <p:bldP spid="9282" grpId="0"/>
      <p:bldP spid="9283" grpId="0"/>
      <p:bldP spid="9284" grpId="0"/>
      <p:bldP spid="9285" grpId="0"/>
      <p:bldP spid="9287" grpId="0" animBg="1"/>
      <p:bldP spid="9288" grpId="0" animBg="1"/>
      <p:bldP spid="9289" grpId="0" animBg="1"/>
      <p:bldP spid="9290" grpId="0" animBg="1"/>
      <p:bldP spid="9291" grpId="0" animBg="1"/>
      <p:bldP spid="9297" grpId="0" animBg="1"/>
      <p:bldP spid="9301" grpId="0" animBg="1"/>
      <p:bldP spid="9303" grpId="0"/>
      <p:bldP spid="9304" grpId="0"/>
      <p:bldP spid="9305" grpId="0"/>
      <p:bldP spid="9306" grpId="0"/>
      <p:bldP spid="9307" grpId="0"/>
      <p:bldP spid="9308" grpId="0"/>
      <p:bldP spid="9309" grpId="0"/>
      <p:bldP spid="9310" grpId="0"/>
      <p:bldP spid="9311" grpId="0"/>
      <p:bldP spid="9312" grpId="0"/>
      <p:bldP spid="9313" grpId="0"/>
      <p:bldP spid="9314" grpId="0"/>
      <p:bldP spid="9315" grpId="0"/>
      <p:bldP spid="9316" grpId="0"/>
      <p:bldP spid="93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(cont.)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245" name="Freeform 2051"/>
          <p:cNvSpPr>
            <a:spLocks/>
          </p:cNvSpPr>
          <p:nvPr/>
        </p:nvSpPr>
        <p:spPr bwMode="auto">
          <a:xfrm>
            <a:off x="668338" y="169545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6" name="Oval 2052"/>
          <p:cNvSpPr>
            <a:spLocks noChangeAspect="1" noChangeArrowheads="1"/>
          </p:cNvSpPr>
          <p:nvPr/>
        </p:nvSpPr>
        <p:spPr bwMode="auto">
          <a:xfrm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0247" name="Oval 2053"/>
          <p:cNvSpPr>
            <a:spLocks noChangeAspect="1" noChangeArrowheads="1"/>
          </p:cNvSpPr>
          <p:nvPr/>
        </p:nvSpPr>
        <p:spPr bwMode="auto">
          <a:xfrm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48" name="Oval 2054"/>
          <p:cNvSpPr>
            <a:spLocks noChangeAspect="1" noChangeArrowheads="1"/>
          </p:cNvSpPr>
          <p:nvPr/>
        </p:nvSpPr>
        <p:spPr bwMode="auto">
          <a:xfrm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49" name="Oval 2055"/>
          <p:cNvSpPr>
            <a:spLocks noChangeAspect="1" noChangeArrowheads="1"/>
          </p:cNvSpPr>
          <p:nvPr/>
        </p:nvSpPr>
        <p:spPr bwMode="auto">
          <a:xfrm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250" name="AutoShape 2056"/>
          <p:cNvCxnSpPr>
            <a:cxnSpLocks noChangeAspect="1" noChangeShapeType="1"/>
            <a:stCxn id="10248" idx="2"/>
            <a:endCxn id="10247" idx="0"/>
          </p:cNvCxnSpPr>
          <p:nvPr/>
        </p:nvCxnSpPr>
        <p:spPr bwMode="auto">
          <a:xfrm rot="10800000" flipV="1">
            <a:off x="1001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2057"/>
          <p:cNvCxnSpPr>
            <a:cxnSpLocks noChangeAspect="1" noChangeShapeType="1"/>
            <a:stCxn id="10249" idx="2"/>
            <a:endCxn id="10247" idx="4"/>
          </p:cNvCxnSpPr>
          <p:nvPr/>
        </p:nvCxnSpPr>
        <p:spPr bwMode="auto">
          <a:xfrm rot="10800000">
            <a:off x="1001713" y="309562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058"/>
          <p:cNvCxnSpPr>
            <a:cxnSpLocks noChangeAspect="1" noChangeShapeType="1"/>
            <a:stCxn id="10249" idx="6"/>
            <a:endCxn id="10246" idx="3"/>
          </p:cNvCxnSpPr>
          <p:nvPr/>
        </p:nvCxnSpPr>
        <p:spPr bwMode="auto">
          <a:xfrm flipV="1">
            <a:off x="1812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059"/>
          <p:cNvCxnSpPr>
            <a:cxnSpLocks noChangeAspect="1" noChangeShapeType="1"/>
            <a:stCxn id="10248" idx="4"/>
            <a:endCxn id="10246" idx="0"/>
          </p:cNvCxnSpPr>
          <p:nvPr/>
        </p:nvCxnSpPr>
        <p:spPr bwMode="auto">
          <a:xfrm>
            <a:off x="2373313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2060"/>
          <p:cNvCxnSpPr>
            <a:cxnSpLocks noChangeAspect="1" noChangeShapeType="1"/>
            <a:stCxn id="10247" idx="6"/>
            <a:endCxn id="10246" idx="2"/>
          </p:cNvCxnSpPr>
          <p:nvPr/>
        </p:nvCxnSpPr>
        <p:spPr bwMode="auto">
          <a:xfrm>
            <a:off x="1203325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Oval 2061"/>
          <p:cNvSpPr>
            <a:spLocks noChangeAspect="1" noChangeArrowheads="1"/>
          </p:cNvSpPr>
          <p:nvPr/>
        </p:nvSpPr>
        <p:spPr bwMode="auto">
          <a:xfrm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0256" name="AutoShape 2062"/>
          <p:cNvCxnSpPr>
            <a:cxnSpLocks noChangeAspect="1" noChangeShapeType="1"/>
            <a:stCxn id="10259" idx="6"/>
            <a:endCxn id="10255" idx="4"/>
          </p:cNvCxnSpPr>
          <p:nvPr/>
        </p:nvCxnSpPr>
        <p:spPr bwMode="auto">
          <a:xfrm flipV="1">
            <a:off x="3317875" y="309562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2063"/>
          <p:cNvCxnSpPr>
            <a:cxnSpLocks noChangeAspect="1" noChangeShapeType="1"/>
            <a:stCxn id="10255" idx="0"/>
            <a:endCxn id="10248" idx="6"/>
          </p:cNvCxnSpPr>
          <p:nvPr/>
        </p:nvCxnSpPr>
        <p:spPr bwMode="auto">
          <a:xfrm rot="5400000" flipH="1">
            <a:off x="2854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64"/>
          <p:cNvCxnSpPr>
            <a:cxnSpLocks noChangeAspect="1" noChangeShapeType="1"/>
            <a:stCxn id="10246" idx="6"/>
            <a:endCxn id="10255" idx="2"/>
          </p:cNvCxnSpPr>
          <p:nvPr/>
        </p:nvCxnSpPr>
        <p:spPr bwMode="auto">
          <a:xfrm>
            <a:off x="2576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Oval 2065"/>
          <p:cNvSpPr>
            <a:spLocks noChangeAspect="1" noChangeArrowheads="1"/>
          </p:cNvSpPr>
          <p:nvPr/>
        </p:nvSpPr>
        <p:spPr bwMode="auto">
          <a:xfrm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cxnSp>
        <p:nvCxnSpPr>
          <p:cNvPr id="10260" name="AutoShape 2066"/>
          <p:cNvCxnSpPr>
            <a:cxnSpLocks noChangeAspect="1" noChangeShapeType="1"/>
            <a:stCxn id="10246" idx="5"/>
            <a:endCxn id="10259" idx="2"/>
          </p:cNvCxnSpPr>
          <p:nvPr/>
        </p:nvCxnSpPr>
        <p:spPr bwMode="auto">
          <a:xfrm rot="16200000" flipH="1">
            <a:off x="2389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67"/>
          <p:cNvSpPr txBox="1">
            <a:spLocks noChangeArrowheads="1"/>
          </p:cNvSpPr>
          <p:nvPr/>
        </p:nvSpPr>
        <p:spPr bwMode="auto">
          <a:xfrm>
            <a:off x="2425700" y="1676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0262" name="Text Box 2068"/>
          <p:cNvSpPr txBox="1">
            <a:spLocks noChangeArrowheads="1"/>
          </p:cNvSpPr>
          <p:nvPr/>
        </p:nvSpPr>
        <p:spPr bwMode="auto">
          <a:xfrm>
            <a:off x="38163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0263" name="Text Box 2069"/>
          <p:cNvSpPr txBox="1">
            <a:spLocks noChangeArrowheads="1"/>
          </p:cNvSpPr>
          <p:nvPr/>
        </p:nvSpPr>
        <p:spPr bwMode="auto">
          <a:xfrm>
            <a:off x="24574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0264" name="Text Box 2070"/>
          <p:cNvSpPr txBox="1">
            <a:spLocks noChangeArrowheads="1"/>
          </p:cNvSpPr>
          <p:nvPr/>
        </p:nvSpPr>
        <p:spPr bwMode="auto">
          <a:xfrm>
            <a:off x="10858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10265" name="Text Box 2071"/>
          <p:cNvSpPr txBox="1">
            <a:spLocks noChangeArrowheads="1"/>
          </p:cNvSpPr>
          <p:nvPr/>
        </p:nvSpPr>
        <p:spPr bwMode="auto">
          <a:xfrm>
            <a:off x="1300163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0266" name="Text Box 2072"/>
          <p:cNvSpPr txBox="1">
            <a:spLocks noChangeArrowheads="1"/>
          </p:cNvSpPr>
          <p:nvPr/>
        </p:nvSpPr>
        <p:spPr bwMode="auto">
          <a:xfrm>
            <a:off x="3124200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0267" name="Text Box 2073"/>
          <p:cNvSpPr txBox="1">
            <a:spLocks noChangeArrowheads="1"/>
          </p:cNvSpPr>
          <p:nvPr/>
        </p:nvSpPr>
        <p:spPr bwMode="auto">
          <a:xfrm>
            <a:off x="326390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4</a:t>
            </a:r>
          </a:p>
        </p:txBody>
      </p:sp>
      <p:sp>
        <p:nvSpPr>
          <p:cNvPr id="10268" name="Text Box 2074"/>
          <p:cNvSpPr txBox="1">
            <a:spLocks noChangeArrowheads="1"/>
          </p:cNvSpPr>
          <p:nvPr/>
        </p:nvSpPr>
        <p:spPr bwMode="auto">
          <a:xfrm>
            <a:off x="112395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8</a:t>
            </a:r>
          </a:p>
        </p:txBody>
      </p:sp>
      <p:sp>
        <p:nvSpPr>
          <p:cNvPr id="10269" name="Text Box 2075"/>
          <p:cNvSpPr txBox="1">
            <a:spLocks noChangeArrowheads="1"/>
          </p:cNvSpPr>
          <p:nvPr/>
        </p:nvSpPr>
        <p:spPr bwMode="auto">
          <a:xfrm>
            <a:off x="150495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7</a:t>
            </a:r>
          </a:p>
        </p:txBody>
      </p:sp>
      <p:sp>
        <p:nvSpPr>
          <p:cNvPr id="10270" name="Text Box 2076"/>
          <p:cNvSpPr txBox="1">
            <a:spLocks noChangeArrowheads="1"/>
          </p:cNvSpPr>
          <p:nvPr/>
        </p:nvSpPr>
        <p:spPr bwMode="auto">
          <a:xfrm>
            <a:off x="295275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10271" name="Text Box 2077"/>
          <p:cNvSpPr txBox="1">
            <a:spLocks noChangeArrowheads="1"/>
          </p:cNvSpPr>
          <p:nvPr/>
        </p:nvSpPr>
        <p:spPr bwMode="auto">
          <a:xfrm>
            <a:off x="81915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2</a:t>
            </a:r>
          </a:p>
        </p:txBody>
      </p:sp>
      <p:sp>
        <p:nvSpPr>
          <p:cNvPr id="10272" name="Text Box 2078"/>
          <p:cNvSpPr txBox="1">
            <a:spLocks noChangeArrowheads="1"/>
          </p:cNvSpPr>
          <p:nvPr/>
        </p:nvSpPr>
        <p:spPr bwMode="auto">
          <a:xfrm>
            <a:off x="356235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10273" name="Text Box 2079"/>
          <p:cNvSpPr txBox="1">
            <a:spLocks noChangeArrowheads="1"/>
          </p:cNvSpPr>
          <p:nvPr/>
        </p:nvSpPr>
        <p:spPr bwMode="auto">
          <a:xfrm>
            <a:off x="2038350" y="2286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10274" name="Text Box 2080"/>
          <p:cNvSpPr txBox="1">
            <a:spLocks noChangeArrowheads="1"/>
          </p:cNvSpPr>
          <p:nvPr/>
        </p:nvSpPr>
        <p:spPr bwMode="auto">
          <a:xfrm>
            <a:off x="188595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10275" name="Text Box 2081"/>
          <p:cNvSpPr txBox="1">
            <a:spLocks noChangeArrowheads="1"/>
          </p:cNvSpPr>
          <p:nvPr/>
        </p:nvSpPr>
        <p:spPr bwMode="auto">
          <a:xfrm>
            <a:off x="253365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9</a:t>
            </a:r>
          </a:p>
        </p:txBody>
      </p:sp>
      <p:sp>
        <p:nvSpPr>
          <p:cNvPr id="10276" name="Freeform 2082"/>
          <p:cNvSpPr>
            <a:spLocks/>
          </p:cNvSpPr>
          <p:nvPr/>
        </p:nvSpPr>
        <p:spPr bwMode="auto">
          <a:xfrm>
            <a:off x="4930775" y="3810000"/>
            <a:ext cx="3567113" cy="2459038"/>
          </a:xfrm>
          <a:custGeom>
            <a:avLst/>
            <a:gdLst>
              <a:gd name="T0" fmla="*/ 2022475 w 2247"/>
              <a:gd name="T1" fmla="*/ 36513 h 1549"/>
              <a:gd name="T2" fmla="*/ 3079750 w 2247"/>
              <a:gd name="T3" fmla="*/ 236538 h 1549"/>
              <a:gd name="T4" fmla="*/ 3556001 w 2247"/>
              <a:gd name="T5" fmla="*/ 1455738 h 1549"/>
              <a:gd name="T6" fmla="*/ 3014662 w 2247"/>
              <a:gd name="T7" fmla="*/ 2319338 h 1549"/>
              <a:gd name="T8" fmla="*/ 717550 w 2247"/>
              <a:gd name="T9" fmla="*/ 2295526 h 1549"/>
              <a:gd name="T10" fmla="*/ 79375 w 2247"/>
              <a:gd name="T11" fmla="*/ 1647826 h 1549"/>
              <a:gd name="T12" fmla="*/ 241300 w 2247"/>
              <a:gd name="T13" fmla="*/ 723900 h 1549"/>
              <a:gd name="T14" fmla="*/ 850900 w 2247"/>
              <a:gd name="T15" fmla="*/ 219075 h 1549"/>
              <a:gd name="T16" fmla="*/ 2022475 w 2247"/>
              <a:gd name="T17" fmla="*/ 36513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7" name="Oval 2083"/>
          <p:cNvSpPr>
            <a:spLocks noChangeAspect="1" noChangeArrowheads="1"/>
          </p:cNvSpPr>
          <p:nvPr/>
        </p:nvSpPr>
        <p:spPr bwMode="auto">
          <a:xfrm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0278" name="Oval 2084"/>
          <p:cNvSpPr>
            <a:spLocks noChangeAspect="1" noChangeArrowheads="1"/>
          </p:cNvSpPr>
          <p:nvPr/>
        </p:nvSpPr>
        <p:spPr bwMode="auto">
          <a:xfrm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9" name="Oval 2085"/>
          <p:cNvSpPr>
            <a:spLocks noChangeAspect="1" noChangeArrowheads="1"/>
          </p:cNvSpPr>
          <p:nvPr/>
        </p:nvSpPr>
        <p:spPr bwMode="auto">
          <a:xfrm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80" name="Oval 2086"/>
          <p:cNvSpPr>
            <a:spLocks noChangeAspect="1" noChangeArrowheads="1"/>
          </p:cNvSpPr>
          <p:nvPr/>
        </p:nvSpPr>
        <p:spPr bwMode="auto">
          <a:xfrm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281" name="AutoShape 2087"/>
          <p:cNvCxnSpPr>
            <a:cxnSpLocks noChangeAspect="1" noChangeShapeType="1"/>
            <a:stCxn id="10279" idx="2"/>
            <a:endCxn id="10278" idx="0"/>
          </p:cNvCxnSpPr>
          <p:nvPr/>
        </p:nvCxnSpPr>
        <p:spPr bwMode="auto">
          <a:xfrm rot="10800000" flipV="1">
            <a:off x="5383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2088"/>
          <p:cNvCxnSpPr>
            <a:cxnSpLocks noChangeAspect="1" noChangeShapeType="1"/>
            <a:stCxn id="10280" idx="2"/>
            <a:endCxn id="10278" idx="4"/>
          </p:cNvCxnSpPr>
          <p:nvPr/>
        </p:nvCxnSpPr>
        <p:spPr bwMode="auto">
          <a:xfrm rot="10800000">
            <a:off x="5383213" y="5246688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2089"/>
          <p:cNvCxnSpPr>
            <a:cxnSpLocks noChangeAspect="1" noChangeShapeType="1"/>
            <a:stCxn id="10280" idx="6"/>
            <a:endCxn id="10277" idx="3"/>
          </p:cNvCxnSpPr>
          <p:nvPr/>
        </p:nvCxnSpPr>
        <p:spPr bwMode="auto">
          <a:xfrm flipV="1">
            <a:off x="6194425" y="51943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2090"/>
          <p:cNvCxnSpPr>
            <a:cxnSpLocks noChangeAspect="1" noChangeShapeType="1"/>
            <a:stCxn id="10279" idx="4"/>
            <a:endCxn id="10277" idx="0"/>
          </p:cNvCxnSpPr>
          <p:nvPr/>
        </p:nvCxnSpPr>
        <p:spPr bwMode="auto">
          <a:xfrm>
            <a:off x="6754813" y="44402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2091"/>
          <p:cNvCxnSpPr>
            <a:cxnSpLocks noChangeAspect="1" noChangeShapeType="1"/>
            <a:stCxn id="10278" idx="6"/>
            <a:endCxn id="10277" idx="2"/>
          </p:cNvCxnSpPr>
          <p:nvPr/>
        </p:nvCxnSpPr>
        <p:spPr bwMode="auto">
          <a:xfrm>
            <a:off x="5584825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Oval 2092"/>
          <p:cNvSpPr>
            <a:spLocks noChangeAspect="1" noChangeArrowheads="1"/>
          </p:cNvSpPr>
          <p:nvPr/>
        </p:nvSpPr>
        <p:spPr bwMode="auto">
          <a:xfrm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0287" name="AutoShape 2093"/>
          <p:cNvCxnSpPr>
            <a:cxnSpLocks noChangeAspect="1" noChangeShapeType="1"/>
            <a:stCxn id="10290" idx="6"/>
            <a:endCxn id="10286" idx="4"/>
          </p:cNvCxnSpPr>
          <p:nvPr/>
        </p:nvCxnSpPr>
        <p:spPr bwMode="auto">
          <a:xfrm flipV="1">
            <a:off x="7708900" y="5246688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2094"/>
          <p:cNvCxnSpPr>
            <a:cxnSpLocks noChangeAspect="1" noChangeShapeType="1"/>
            <a:stCxn id="10286" idx="0"/>
            <a:endCxn id="10279" idx="6"/>
          </p:cNvCxnSpPr>
          <p:nvPr/>
        </p:nvCxnSpPr>
        <p:spPr bwMode="auto">
          <a:xfrm rot="5400000" flipH="1">
            <a:off x="7235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2095"/>
          <p:cNvCxnSpPr>
            <a:cxnSpLocks noChangeAspect="1" noChangeShapeType="1"/>
            <a:stCxn id="10277" idx="6"/>
            <a:endCxn id="10286" idx="2"/>
          </p:cNvCxnSpPr>
          <p:nvPr/>
        </p:nvCxnSpPr>
        <p:spPr bwMode="auto">
          <a:xfrm>
            <a:off x="6958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0" name="Oval 2096"/>
          <p:cNvSpPr>
            <a:spLocks noChangeAspect="1" noChangeArrowheads="1"/>
          </p:cNvSpPr>
          <p:nvPr/>
        </p:nvSpPr>
        <p:spPr bwMode="auto">
          <a:xfrm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0291" name="AutoShape 2097"/>
          <p:cNvCxnSpPr>
            <a:cxnSpLocks noChangeAspect="1" noChangeShapeType="1"/>
            <a:stCxn id="10277" idx="5"/>
            <a:endCxn id="10290" idx="2"/>
          </p:cNvCxnSpPr>
          <p:nvPr/>
        </p:nvCxnSpPr>
        <p:spPr bwMode="auto">
          <a:xfrm rot="16200000" flipH="1">
            <a:off x="6765925" y="5314950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Text Box 2098"/>
          <p:cNvSpPr txBox="1">
            <a:spLocks noChangeArrowheads="1"/>
          </p:cNvSpPr>
          <p:nvPr/>
        </p:nvSpPr>
        <p:spPr bwMode="auto">
          <a:xfrm>
            <a:off x="6807200" y="3827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0293" name="Text Box 2099"/>
          <p:cNvSpPr txBox="1">
            <a:spLocks noChangeArrowheads="1"/>
          </p:cNvSpPr>
          <p:nvPr/>
        </p:nvSpPr>
        <p:spPr bwMode="auto">
          <a:xfrm>
            <a:off x="81978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3</a:t>
            </a:r>
          </a:p>
        </p:txBody>
      </p:sp>
      <p:sp>
        <p:nvSpPr>
          <p:cNvPr id="10294" name="Text Box 2100"/>
          <p:cNvSpPr txBox="1">
            <a:spLocks noChangeArrowheads="1"/>
          </p:cNvSpPr>
          <p:nvPr/>
        </p:nvSpPr>
        <p:spPr bwMode="auto">
          <a:xfrm>
            <a:off x="68389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2</a:t>
            </a:r>
          </a:p>
        </p:txBody>
      </p:sp>
      <p:sp>
        <p:nvSpPr>
          <p:cNvPr id="10295" name="Text Box 2101"/>
          <p:cNvSpPr txBox="1">
            <a:spLocks noChangeArrowheads="1"/>
          </p:cNvSpPr>
          <p:nvPr/>
        </p:nvSpPr>
        <p:spPr bwMode="auto">
          <a:xfrm>
            <a:off x="54673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7</a:t>
            </a:r>
          </a:p>
        </p:txBody>
      </p:sp>
      <p:sp>
        <p:nvSpPr>
          <p:cNvPr id="10296" name="Text Box 2102"/>
          <p:cNvSpPr txBox="1">
            <a:spLocks noChangeArrowheads="1"/>
          </p:cNvSpPr>
          <p:nvPr/>
        </p:nvSpPr>
        <p:spPr bwMode="auto">
          <a:xfrm>
            <a:off x="5681663" y="537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5</a:t>
            </a:r>
          </a:p>
        </p:txBody>
      </p:sp>
      <p:sp>
        <p:nvSpPr>
          <p:cNvPr id="10297" name="Text Box 2103"/>
          <p:cNvSpPr txBox="1">
            <a:spLocks noChangeArrowheads="1"/>
          </p:cNvSpPr>
          <p:nvPr/>
        </p:nvSpPr>
        <p:spPr bwMode="auto">
          <a:xfrm>
            <a:off x="7505700" y="537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  <a:sym typeface="Symbol" charset="2"/>
              </a:rPr>
              <a:t>8</a:t>
            </a:r>
          </a:p>
        </p:txBody>
      </p:sp>
      <p:sp>
        <p:nvSpPr>
          <p:cNvPr id="10298" name="Text Box 2104"/>
          <p:cNvSpPr txBox="1">
            <a:spLocks noChangeArrowheads="1"/>
          </p:cNvSpPr>
          <p:nvPr/>
        </p:nvSpPr>
        <p:spPr bwMode="auto">
          <a:xfrm>
            <a:off x="7645400" y="4070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4</a:t>
            </a:r>
          </a:p>
        </p:txBody>
      </p:sp>
      <p:sp>
        <p:nvSpPr>
          <p:cNvPr id="10299" name="Text Box 2105"/>
          <p:cNvSpPr txBox="1">
            <a:spLocks noChangeArrowheads="1"/>
          </p:cNvSpPr>
          <p:nvPr/>
        </p:nvSpPr>
        <p:spPr bwMode="auto">
          <a:xfrm>
            <a:off x="55054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8</a:t>
            </a:r>
          </a:p>
        </p:txBody>
      </p:sp>
      <p:sp>
        <p:nvSpPr>
          <p:cNvPr id="10300" name="Text Box 2106"/>
          <p:cNvSpPr txBox="1">
            <a:spLocks noChangeArrowheads="1"/>
          </p:cNvSpPr>
          <p:nvPr/>
        </p:nvSpPr>
        <p:spPr bwMode="auto">
          <a:xfrm>
            <a:off x="58864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7</a:t>
            </a:r>
          </a:p>
        </p:txBody>
      </p:sp>
      <p:sp>
        <p:nvSpPr>
          <p:cNvPr id="10301" name="Text Box 2107"/>
          <p:cNvSpPr txBox="1">
            <a:spLocks noChangeArrowheads="1"/>
          </p:cNvSpPr>
          <p:nvPr/>
        </p:nvSpPr>
        <p:spPr bwMode="auto">
          <a:xfrm>
            <a:off x="73342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10302" name="Text Box 2108"/>
          <p:cNvSpPr txBox="1">
            <a:spLocks noChangeArrowheads="1"/>
          </p:cNvSpPr>
          <p:nvPr/>
        </p:nvSpPr>
        <p:spPr bwMode="auto">
          <a:xfrm>
            <a:off x="52006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10303" name="Text Box 2109"/>
          <p:cNvSpPr txBox="1">
            <a:spLocks noChangeArrowheads="1"/>
          </p:cNvSpPr>
          <p:nvPr/>
        </p:nvSpPr>
        <p:spPr bwMode="auto">
          <a:xfrm>
            <a:off x="79438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10304" name="Text Box 2110"/>
          <p:cNvSpPr txBox="1">
            <a:spLocks noChangeArrowheads="1"/>
          </p:cNvSpPr>
          <p:nvPr/>
        </p:nvSpPr>
        <p:spPr bwMode="auto">
          <a:xfrm>
            <a:off x="641985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10305" name="Text Box 2111"/>
          <p:cNvSpPr txBox="1">
            <a:spLocks noChangeArrowheads="1"/>
          </p:cNvSpPr>
          <p:nvPr/>
        </p:nvSpPr>
        <p:spPr bwMode="auto">
          <a:xfrm>
            <a:off x="62674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10306" name="Text Box 2112"/>
          <p:cNvSpPr txBox="1">
            <a:spLocks noChangeArrowheads="1"/>
          </p:cNvSpPr>
          <p:nvPr/>
        </p:nvSpPr>
        <p:spPr bwMode="auto">
          <a:xfrm>
            <a:off x="69151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latin typeface="Times New Roman" charset="0"/>
              </a:rPr>
              <a:t>9</a:t>
            </a:r>
          </a:p>
        </p:txBody>
      </p:sp>
      <p:sp>
        <p:nvSpPr>
          <p:cNvPr id="10307" name="AutoShape 2113"/>
          <p:cNvSpPr>
            <a:spLocks noChangeArrowheads="1"/>
          </p:cNvSpPr>
          <p:nvPr/>
        </p:nvSpPr>
        <p:spPr bwMode="auto">
          <a:xfrm rot="-8100000" flipH="1" flipV="1">
            <a:off x="4510088" y="3871912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6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49" grpId="0" animBg="1"/>
      <p:bldP spid="10255" grpId="0" animBg="1"/>
      <p:bldP spid="10259" grpId="0" animBg="1"/>
      <p:bldP spid="10261" grpId="0"/>
      <p:bldP spid="10262" grpId="0"/>
      <p:bldP spid="10263" grpId="0"/>
      <p:bldP spid="10264" grpId="0"/>
      <p:bldP spid="10265" grpId="0"/>
      <p:bldP spid="10266" grpId="0"/>
      <p:bldP spid="10267" grpId="0"/>
      <p:bldP spid="10268" grpId="0"/>
      <p:bldP spid="10269" grpId="0"/>
      <p:bldP spid="10270" grpId="0"/>
      <p:bldP spid="10271" grpId="0"/>
      <p:bldP spid="10272" grpId="0"/>
      <p:bldP spid="10273" grpId="0"/>
      <p:bldP spid="10274" grpId="0"/>
      <p:bldP spid="10275" grpId="0"/>
      <p:bldP spid="10276" grpId="0" animBg="1"/>
      <p:bldP spid="10277" grpId="0" animBg="1"/>
      <p:bldP spid="10278" grpId="0" animBg="1"/>
      <p:bldP spid="10279" grpId="0" animBg="1"/>
      <p:bldP spid="10280" grpId="0" animBg="1"/>
      <p:bldP spid="10286" grpId="0" animBg="1"/>
      <p:bldP spid="10290" grpId="0" animBg="1"/>
      <p:bldP spid="10292" grpId="0"/>
      <p:bldP spid="10293" grpId="0"/>
      <p:bldP spid="10294" grpId="0"/>
      <p:bldP spid="10295" grpId="0"/>
      <p:bldP spid="10296" grpId="0"/>
      <p:bldP spid="10297" grpId="0"/>
      <p:bldP spid="10298" grpId="0"/>
      <p:bldP spid="10299" grpId="0"/>
      <p:bldP spid="10300" grpId="0"/>
      <p:bldP spid="10301" grpId="0"/>
      <p:bldP spid="10302" grpId="0"/>
      <p:bldP spid="10303" grpId="0"/>
      <p:bldP spid="10304" grpId="0"/>
      <p:bldP spid="10305" grpId="0"/>
      <p:bldP spid="103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Dijkstra’s Algorithm (2)</a:t>
            </a:r>
            <a:endParaRPr lang="en-US" altLang="ko-KR" dirty="0">
              <a:ea typeface="Tahoma" charset="0"/>
              <a:cs typeface="Tahoma" charset="0"/>
            </a:endParaRPr>
          </a:p>
        </p:txBody>
      </p:sp>
      <p:sp>
        <p:nvSpPr>
          <p:cNvPr id="7174" name="Rectangle 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143000"/>
            <a:ext cx="4267200" cy="4141367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We store with each vertex </a:t>
            </a:r>
            <a:r>
              <a:rPr lang="en-US" altLang="ko-KR" sz="1800" b="1" i="1" dirty="0">
                <a:latin typeface="Times New Roman" charset="0"/>
              </a:rPr>
              <a:t>v</a:t>
            </a:r>
            <a:r>
              <a:rPr lang="en-US" altLang="ko-KR" sz="1800" dirty="0"/>
              <a:t> a </a:t>
            </a:r>
            <a:r>
              <a:rPr lang="en-US" altLang="ko-KR" sz="1800" dirty="0">
                <a:solidFill>
                  <a:schemeClr val="tx2"/>
                </a:solidFill>
              </a:rPr>
              <a:t>label</a:t>
            </a:r>
            <a:r>
              <a:rPr lang="en-US" altLang="ko-KR" sz="1800" dirty="0"/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altLang="ko-KR" sz="1800" dirty="0"/>
              <a:t> representing the distance of </a:t>
            </a:r>
            <a:r>
              <a:rPr lang="en-US" altLang="ko-KR" sz="1800" b="1" i="1" dirty="0">
                <a:latin typeface="Times New Roman" charset="0"/>
              </a:rPr>
              <a:t>v</a:t>
            </a:r>
            <a:r>
              <a:rPr lang="en-US" altLang="ko-KR" sz="1800" dirty="0"/>
              <a:t> from </a:t>
            </a:r>
            <a:r>
              <a:rPr lang="en-US" altLang="ko-KR" sz="1800" b="1" i="1" dirty="0">
                <a:latin typeface="Times New Roman" charset="0"/>
              </a:rPr>
              <a:t>s</a:t>
            </a:r>
            <a:r>
              <a:rPr lang="en-US" altLang="ko-KR" sz="1800" dirty="0"/>
              <a:t> in the subgraph consisting of the cloud and its adjacent vertices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/>
              <a:t>At each step</a:t>
            </a:r>
          </a:p>
          <a:p>
            <a:pPr lvl="1" eaLnBrk="1" hangingPunct="1"/>
            <a:r>
              <a:rPr lang="en-US" altLang="ko-KR" sz="1600" dirty="0"/>
              <a:t>We add to the cloud the vertex </a:t>
            </a:r>
            <a:r>
              <a:rPr lang="en-US" altLang="ko-KR" sz="1600" b="1" i="1" dirty="0">
                <a:latin typeface="Times New Roman" charset="0"/>
              </a:rPr>
              <a:t>u </a:t>
            </a:r>
            <a:r>
              <a:rPr lang="en-US" altLang="ko-KR" sz="1600" dirty="0"/>
              <a:t>outside the cloud with the smallest distance label, </a:t>
            </a:r>
            <a:r>
              <a:rPr lang="en-US" altLang="ko-KR" sz="1600" b="1" i="1" dirty="0">
                <a:latin typeface="Times New Roman" charset="0"/>
              </a:rPr>
              <a:t>d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b="1" i="1" dirty="0">
                <a:latin typeface="Times New Roman" charset="0"/>
              </a:rPr>
              <a:t>u</a:t>
            </a:r>
            <a:r>
              <a:rPr lang="en-US" altLang="ko-KR" sz="1600" dirty="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altLang="ko-KR" sz="1600" dirty="0"/>
              <a:t>We update the labels of the vertices adjacent to </a:t>
            </a:r>
            <a:r>
              <a:rPr lang="en-US" altLang="ko-KR" sz="1600" b="1" i="1" dirty="0">
                <a:latin typeface="Times New Roman" charset="0"/>
              </a:rPr>
              <a:t>u</a:t>
            </a:r>
            <a:r>
              <a:rPr lang="en-US" altLang="ko-KR" sz="1600" dirty="0"/>
              <a:t> </a:t>
            </a:r>
          </a:p>
          <a:p>
            <a:pPr lvl="1" eaLnBrk="1" hangingPunct="1"/>
            <a:r>
              <a:rPr lang="en-US" altLang="ko-KR" sz="1600" dirty="0"/>
              <a:t>Greedy method: we solve the problem at hand by repeatedly selecting the best choice from among those available in each iteration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2463800" cy="328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84367"/>
            <a:ext cx="6206359" cy="14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2948</TotalTime>
  <Words>1115</Words>
  <Application>Microsoft Macintosh PowerPoint</Application>
  <PresentationFormat>On-screen Show (4:3)</PresentationFormat>
  <Paragraphs>410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굴림</vt:lpstr>
      <vt:lpstr>맑은 고딕</vt:lpstr>
      <vt:lpstr>Calibri</vt:lpstr>
      <vt:lpstr>Symbol</vt:lpstr>
      <vt:lpstr>Tahoma</vt:lpstr>
      <vt:lpstr>Times New Roman</vt:lpstr>
      <vt:lpstr>Wingdings</vt:lpstr>
      <vt:lpstr>1_Blueprint</vt:lpstr>
      <vt:lpstr>Shortest Paths</vt:lpstr>
      <vt:lpstr>Weighted Graphs</vt:lpstr>
      <vt:lpstr>Shortest Paths</vt:lpstr>
      <vt:lpstr>Shortest Path Properties</vt:lpstr>
      <vt:lpstr>Our goal and Initial Ideas</vt:lpstr>
      <vt:lpstr>Dijkstra’s Algorithm (1)</vt:lpstr>
      <vt:lpstr>Example first</vt:lpstr>
      <vt:lpstr>Example (cont.)</vt:lpstr>
      <vt:lpstr>Dijkstra’s Algorithm (2)</vt:lpstr>
      <vt:lpstr>Edge Relaxation</vt:lpstr>
      <vt:lpstr>Recall: Priority Queue ADT</vt:lpstr>
      <vt:lpstr>Dijkstra’s Algorithm</vt:lpstr>
      <vt:lpstr>PowerPoint Presentation</vt:lpstr>
      <vt:lpstr>PowerPoint Presentation</vt:lpstr>
      <vt:lpstr>Why Dijkstra’s Algorithm Works</vt:lpstr>
      <vt:lpstr>Analysis of Dijkstra’s Algorithm</vt:lpstr>
      <vt:lpstr>PowerPoint Presentation</vt:lpstr>
    </vt:vector>
  </TitlesOfParts>
  <Company>Brown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Yung Yi</cp:lastModifiedBy>
  <cp:revision>359</cp:revision>
  <cp:lastPrinted>2018-11-17T10:33:29Z</cp:lastPrinted>
  <dcterms:created xsi:type="dcterms:W3CDTF">2002-01-21T02:22:10Z</dcterms:created>
  <dcterms:modified xsi:type="dcterms:W3CDTF">2018-11-19T06:48:31Z</dcterms:modified>
</cp:coreProperties>
</file>