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406" r:id="rId2"/>
    <p:sldId id="423" r:id="rId3"/>
    <p:sldId id="426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07" r:id="rId15"/>
    <p:sldId id="408" r:id="rId16"/>
    <p:sldId id="409" r:id="rId17"/>
    <p:sldId id="410" r:id="rId18"/>
    <p:sldId id="421" r:id="rId19"/>
    <p:sldId id="424" r:id="rId20"/>
    <p:sldId id="425" r:id="rId21"/>
    <p:sldId id="422" r:id="rId22"/>
    <p:sldId id="310" r:id="rId2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3620" autoAdjust="0"/>
  </p:normalViewPr>
  <p:slideViewPr>
    <p:cSldViewPr>
      <p:cViewPr varScale="1">
        <p:scale>
          <a:sx n="213" d="100"/>
          <a:sy n="213" d="100"/>
        </p:scale>
        <p:origin x="3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B97A14EA-4A1F-1549-9FFE-23D4CA34FD3E}" type="datetime8">
              <a:rPr lang="en-US" smtClean="0"/>
              <a:t>11/26/18 11:13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0B01A191-BDA5-BD46-89AB-5F9A3194025B}" type="datetime8">
              <a:rPr lang="en-US" smtClean="0"/>
              <a:t>11/26/18 11:13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DB9B53F-D979-3D40-955B-FFC72F5A073D}" type="datetime8">
              <a:rPr lang="en-US" altLang="en-US" sz="1400" smtClean="0"/>
              <a:t>11/26/18 11:13 AM</a:t>
            </a:fld>
            <a:endParaRPr lang="en-US" altLang="en-US" sz="140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E67F70C-42F7-B546-A387-23B4AD88D6B3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5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Red-Black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Red-Black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Merge Sort</a:t>
            </a:r>
          </a:p>
        </p:txBody>
      </p:sp>
      <p:grpSp>
        <p:nvGrpSpPr>
          <p:cNvPr id="3077" name="Group 396"/>
          <p:cNvGrpSpPr>
            <a:grpSpLocks/>
          </p:cNvGrpSpPr>
          <p:nvPr/>
        </p:nvGrpSpPr>
        <p:grpSpPr bwMode="auto"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3078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7  2 </a:t>
              </a:r>
              <a:r>
                <a:rPr lang="en-US" altLang="en-US" sz="1800" b="1">
                  <a:solidFill>
                    <a:schemeClr val="tx2"/>
                  </a:solidFill>
                  <a:latin typeface="Symbol" charset="2"/>
                  <a:sym typeface="Symbol" charset="2"/>
                </a:rPr>
                <a:t></a:t>
              </a:r>
              <a:r>
                <a:rPr lang="en-US" altLang="en-US" sz="1800"/>
                <a:t> 9  4 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 </a:t>
              </a:r>
              <a:r>
                <a:rPr lang="en-US" altLang="en-US" sz="180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3079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chemeClr val="tx2"/>
                  </a:solidFill>
                  <a:latin typeface="Symbol" charset="2"/>
                  <a:sym typeface="Symbol" charset="2"/>
                </a:rPr>
                <a:t></a:t>
              </a:r>
              <a:r>
                <a:rPr lang="en-US" altLang="en-US" sz="1800"/>
                <a:t> 2 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 </a:t>
              </a:r>
              <a:r>
                <a:rPr lang="en-US" altLang="en-US" sz="180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3080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9 </a:t>
              </a:r>
              <a:r>
                <a:rPr lang="en-US" altLang="en-US" sz="1800" b="1">
                  <a:solidFill>
                    <a:schemeClr val="tx2"/>
                  </a:solidFill>
                  <a:latin typeface="Symbol" charset="2"/>
                  <a:sym typeface="Symbol" charset="2"/>
                </a:rPr>
                <a:t></a:t>
              </a:r>
              <a:r>
                <a:rPr lang="en-US" altLang="en-US" sz="1800"/>
                <a:t> 4 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 </a:t>
              </a:r>
              <a:r>
                <a:rPr lang="en-US" altLang="en-US" sz="180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3081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082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2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083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9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3084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4 </a:t>
              </a:r>
              <a:r>
                <a:rPr lang="en-US" altLang="en-US" sz="1800" b="1">
                  <a:solidFill>
                    <a:srgbClr val="000000"/>
                  </a:solidFill>
                  <a:sym typeface="Symbol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3085" name="AutoShape 390"/>
            <p:cNvCxnSpPr>
              <a:cxnSpLocks noChangeShapeType="1"/>
              <a:stCxn id="3079" idx="0"/>
              <a:endCxn id="3078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6" name="AutoShape 391"/>
            <p:cNvCxnSpPr>
              <a:cxnSpLocks noChangeShapeType="1"/>
              <a:stCxn id="3080" idx="0"/>
              <a:endCxn id="3078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7" name="AutoShape 392"/>
            <p:cNvCxnSpPr>
              <a:cxnSpLocks noChangeShapeType="1"/>
              <a:stCxn id="3081" idx="0"/>
              <a:endCxn id="3079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8" name="AutoShape 393"/>
            <p:cNvCxnSpPr>
              <a:cxnSpLocks noChangeShapeType="1"/>
              <a:stCxn id="3083" idx="0"/>
              <a:endCxn id="3080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9" name="AutoShape 394"/>
            <p:cNvCxnSpPr>
              <a:cxnSpLocks noChangeShapeType="1"/>
              <a:stCxn id="3079" idx="2"/>
              <a:endCxn id="3082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0" name="AutoShape 395"/>
            <p:cNvCxnSpPr>
              <a:cxnSpLocks noChangeShapeType="1"/>
              <a:stCxn id="3080" idx="2"/>
              <a:endCxn id="3084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21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434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…, base case, merge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cxnSp>
        <p:nvCxnSpPr>
          <p:cNvPr id="14342" name="AutoShape 4"/>
          <p:cNvCxnSpPr>
            <a:cxnSpLocks noChangeShapeType="1"/>
            <a:stCxn id="14350" idx="0"/>
            <a:endCxn id="14348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5"/>
          <p:cNvCxnSpPr>
            <a:cxnSpLocks noChangeShapeType="1"/>
            <a:stCxn id="14351" idx="0"/>
            <a:endCxn id="14348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6"/>
          <p:cNvCxnSpPr>
            <a:cxnSpLocks noChangeShapeType="1"/>
            <a:stCxn id="14354" idx="0"/>
            <a:endCxn id="14350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7"/>
          <p:cNvCxnSpPr>
            <a:cxnSpLocks noChangeShapeType="1"/>
            <a:endCxn id="14351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8"/>
          <p:cNvCxnSpPr>
            <a:cxnSpLocks noChangeShapeType="1"/>
            <a:stCxn id="14350" idx="2"/>
            <a:endCxn id="14355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9"/>
          <p:cNvCxnSpPr>
            <a:cxnSpLocks noChangeShapeType="1"/>
            <a:stCxn id="14351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434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4350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4351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4352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4353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4354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5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4360" name="AutoShape 24"/>
          <p:cNvCxnSpPr>
            <a:cxnSpLocks noChangeShapeType="1"/>
            <a:stCxn id="14352" idx="0"/>
            <a:endCxn id="1434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53" idx="0"/>
            <a:endCxn id="1434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6"/>
          <p:cNvCxnSpPr>
            <a:cxnSpLocks noChangeShapeType="1"/>
            <a:stCxn id="14356" idx="0"/>
            <a:endCxn id="1435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27"/>
          <p:cNvCxnSpPr>
            <a:cxnSpLocks noChangeShapeType="1"/>
            <a:stCxn id="14358" idx="0"/>
            <a:endCxn id="1435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28"/>
          <p:cNvCxnSpPr>
            <a:cxnSpLocks noChangeShapeType="1"/>
            <a:stCxn id="14352" idx="2"/>
            <a:endCxn id="1435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29"/>
          <p:cNvCxnSpPr>
            <a:cxnSpLocks noChangeShapeType="1"/>
            <a:stCxn id="14353" idx="2"/>
            <a:endCxn id="1435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67" name="AutoShape 31"/>
          <p:cNvCxnSpPr>
            <a:cxnSpLocks noChangeShapeType="1"/>
            <a:stCxn id="14348" idx="0"/>
            <a:endCxn id="143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32"/>
          <p:cNvCxnSpPr>
            <a:cxnSpLocks noChangeShapeType="1"/>
            <a:stCxn id="14349" idx="0"/>
            <a:endCxn id="143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72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45976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536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cxnSp>
        <p:nvCxnSpPr>
          <p:cNvPr id="15366" name="AutoShape 4"/>
          <p:cNvCxnSpPr>
            <a:cxnSpLocks noChangeShapeType="1"/>
            <a:stCxn id="15374" idx="0"/>
            <a:endCxn id="15372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5"/>
          <p:cNvCxnSpPr>
            <a:cxnSpLocks noChangeShapeType="1"/>
            <a:stCxn id="15375" idx="0"/>
            <a:endCxn id="15372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6"/>
          <p:cNvCxnSpPr>
            <a:cxnSpLocks noChangeShapeType="1"/>
            <a:stCxn id="15378" idx="0"/>
            <a:endCxn id="1537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7"/>
          <p:cNvCxnSpPr>
            <a:cxnSpLocks noChangeShapeType="1"/>
            <a:stCxn id="15380" idx="0"/>
            <a:endCxn id="15375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8"/>
          <p:cNvCxnSpPr>
            <a:cxnSpLocks noChangeShapeType="1"/>
            <a:stCxn id="15374" idx="2"/>
            <a:endCxn id="1537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9"/>
          <p:cNvCxnSpPr>
            <a:cxnSpLocks noChangeShapeType="1"/>
            <a:stCxn id="15375" idx="2"/>
            <a:endCxn id="15381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376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378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79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80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381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382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383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384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385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386" name="AutoShape 25"/>
          <p:cNvCxnSpPr>
            <a:cxnSpLocks noChangeShapeType="1"/>
            <a:stCxn id="15376" idx="0"/>
            <a:endCxn id="1537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/>
          <p:cNvCxnSpPr>
            <a:cxnSpLocks noChangeShapeType="1"/>
            <a:stCxn id="15377" idx="0"/>
            <a:endCxn id="1537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/>
          <p:cNvCxnSpPr>
            <a:cxnSpLocks noChangeShapeType="1"/>
            <a:stCxn id="15382" idx="0"/>
            <a:endCxn id="1537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/>
          <p:cNvCxnSpPr>
            <a:cxnSpLocks noChangeShapeType="1"/>
            <a:stCxn id="15384" idx="0"/>
            <a:endCxn id="1537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29"/>
          <p:cNvCxnSpPr>
            <a:cxnSpLocks noChangeShapeType="1"/>
            <a:stCxn id="15376" idx="2"/>
            <a:endCxn id="1538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30"/>
          <p:cNvCxnSpPr>
            <a:cxnSpLocks noChangeShapeType="1"/>
            <a:stCxn id="15377" idx="2"/>
            <a:endCxn id="1538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2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93" name="AutoShape 32"/>
          <p:cNvCxnSpPr>
            <a:cxnSpLocks noChangeShapeType="1"/>
            <a:stCxn id="15372" idx="0"/>
            <a:endCxn id="15392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33"/>
          <p:cNvCxnSpPr>
            <a:cxnSpLocks noChangeShapeType="1"/>
            <a:stCxn id="15373" idx="0"/>
            <a:endCxn id="1539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5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638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…, merge, merge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cxnSp>
        <p:nvCxnSpPr>
          <p:cNvPr id="16390" name="AutoShape 4"/>
          <p:cNvCxnSpPr>
            <a:cxnSpLocks noChangeShapeType="1"/>
            <a:stCxn id="16398" idx="0"/>
            <a:endCxn id="1639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5"/>
          <p:cNvCxnSpPr>
            <a:cxnSpLocks noChangeShapeType="1"/>
            <a:stCxn id="16399" idx="0"/>
            <a:endCxn id="16396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6"/>
          <p:cNvCxnSpPr>
            <a:cxnSpLocks noChangeShapeType="1"/>
            <a:stCxn id="16402" idx="0"/>
            <a:endCxn id="1639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7"/>
          <p:cNvCxnSpPr>
            <a:cxnSpLocks noChangeShapeType="1"/>
            <a:stCxn id="16404" idx="0"/>
            <a:endCxn id="16399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8"/>
          <p:cNvCxnSpPr>
            <a:cxnSpLocks noChangeShapeType="1"/>
            <a:stCxn id="16398" idx="2"/>
            <a:endCxn id="1640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9"/>
          <p:cNvCxnSpPr>
            <a:cxnSpLocks noChangeShapeType="1"/>
            <a:stCxn id="16399" idx="2"/>
            <a:endCxn id="16405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639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6398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6399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640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640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640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0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0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40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6406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07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6408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409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6410" name="AutoShape 24"/>
          <p:cNvCxnSpPr>
            <a:cxnSpLocks noChangeShapeType="1"/>
            <a:stCxn id="16400" idx="0"/>
            <a:endCxn id="16397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5"/>
          <p:cNvCxnSpPr>
            <a:cxnSpLocks noChangeShapeType="1"/>
            <a:stCxn id="16401" idx="0"/>
            <a:endCxn id="16397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26"/>
          <p:cNvCxnSpPr>
            <a:cxnSpLocks noChangeShapeType="1"/>
            <a:stCxn id="16406" idx="0"/>
            <a:endCxn id="1640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27"/>
          <p:cNvCxnSpPr>
            <a:cxnSpLocks noChangeShapeType="1"/>
            <a:stCxn id="16408" idx="0"/>
            <a:endCxn id="1640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28"/>
          <p:cNvCxnSpPr>
            <a:cxnSpLocks noChangeShapeType="1"/>
            <a:stCxn id="16400" idx="2"/>
            <a:endCxn id="1640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29"/>
          <p:cNvCxnSpPr>
            <a:cxnSpLocks noChangeShapeType="1"/>
            <a:stCxn id="16401" idx="2"/>
            <a:endCxn id="1640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6417" name="AutoShape 31"/>
          <p:cNvCxnSpPr>
            <a:cxnSpLocks noChangeShapeType="1"/>
            <a:stCxn id="16396" idx="0"/>
            <a:endCxn id="1641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AutoShape 32"/>
          <p:cNvCxnSpPr>
            <a:cxnSpLocks noChangeShapeType="1"/>
            <a:stCxn id="16397" idx="0"/>
            <a:endCxn id="1641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9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741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cxnSp>
        <p:nvCxnSpPr>
          <p:cNvPr id="17414" name="AutoShape 4"/>
          <p:cNvCxnSpPr>
            <a:cxnSpLocks noChangeShapeType="1"/>
            <a:stCxn id="17422" idx="0"/>
            <a:endCxn id="1742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5"/>
          <p:cNvCxnSpPr>
            <a:cxnSpLocks noChangeShapeType="1"/>
            <a:stCxn id="17423" idx="0"/>
            <a:endCxn id="17420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6"/>
          <p:cNvCxnSpPr>
            <a:cxnSpLocks noChangeShapeType="1"/>
            <a:stCxn id="17426" idx="0"/>
            <a:endCxn id="1742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7"/>
          <p:cNvCxnSpPr>
            <a:cxnSpLocks noChangeShapeType="1"/>
            <a:stCxn id="17428" idx="0"/>
            <a:endCxn id="17423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8"/>
          <p:cNvCxnSpPr>
            <a:cxnSpLocks noChangeShapeType="1"/>
            <a:stCxn id="17422" idx="2"/>
            <a:endCxn id="17427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9"/>
          <p:cNvCxnSpPr>
            <a:cxnSpLocks noChangeShapeType="1"/>
            <a:stCxn id="17423" idx="2"/>
            <a:endCxn id="17429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742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7422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7423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742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742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742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742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428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7429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743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743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743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743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7434" name="AutoShape 24"/>
          <p:cNvCxnSpPr>
            <a:cxnSpLocks noChangeShapeType="1"/>
            <a:stCxn id="17424" idx="0"/>
            <a:endCxn id="1742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5"/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6"/>
          <p:cNvCxnSpPr>
            <a:cxnSpLocks noChangeShapeType="1"/>
            <a:stCxn id="17430" idx="0"/>
            <a:endCxn id="1742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27"/>
          <p:cNvCxnSpPr>
            <a:cxnSpLocks noChangeShapeType="1"/>
            <a:stCxn id="17432" idx="0"/>
            <a:endCxn id="1742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28"/>
          <p:cNvCxnSpPr>
            <a:cxnSpLocks noChangeShapeType="1"/>
            <a:stCxn id="17424" idx="2"/>
            <a:endCxn id="1743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29"/>
          <p:cNvCxnSpPr>
            <a:cxnSpLocks noChangeShapeType="1"/>
            <a:stCxn id="17425" idx="2"/>
            <a:endCxn id="1743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17441" name="AutoShape 31"/>
          <p:cNvCxnSpPr>
            <a:cxnSpLocks noChangeShapeType="1"/>
            <a:stCxn id="17420" idx="0"/>
            <a:endCxn id="1744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AutoShape 32"/>
          <p:cNvCxnSpPr>
            <a:cxnSpLocks noChangeShapeType="1"/>
            <a:stCxn id="17421" idx="0"/>
            <a:endCxn id="1744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3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Divide-and-Conquer (</a:t>
            </a:r>
            <a:r>
              <a:rPr lang="en-US" altLang="en-US">
                <a:ea typeface="Tahoma" charset="0"/>
                <a:cs typeface="Tahoma" charset="0"/>
              </a:rPr>
              <a:t>§ 10.1.1)</a:t>
            </a:r>
          </a:p>
        </p:txBody>
      </p:sp>
      <p:sp>
        <p:nvSpPr>
          <p:cNvPr id="410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Divide-and conquer</a:t>
            </a:r>
            <a:r>
              <a:rPr lang="en-US" altLang="en-US" sz="2000" dirty="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Divide</a:t>
            </a:r>
            <a:r>
              <a:rPr lang="en-US" altLang="en-US" sz="1800" dirty="0"/>
              <a:t>: divide the input data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dirty="0"/>
              <a:t> in two disjoint subsets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1</a:t>
            </a:r>
            <a:r>
              <a:rPr lang="en-US" altLang="en-US" sz="1800" b="1" i="1" dirty="0">
                <a:latin typeface="Times New Roman" charset="0"/>
              </a:rPr>
              <a:t>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2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Recur</a:t>
            </a:r>
            <a:r>
              <a:rPr lang="en-US" altLang="en-US" sz="1800" dirty="0"/>
              <a:t>: solve the </a:t>
            </a:r>
            <a:r>
              <a:rPr lang="en-US" altLang="en-US" sz="1800" dirty="0" err="1"/>
              <a:t>subproblems</a:t>
            </a:r>
            <a:r>
              <a:rPr lang="en-US" altLang="en-US" sz="1800" dirty="0"/>
              <a:t> associated with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1</a:t>
            </a:r>
            <a:r>
              <a:rPr lang="en-US" altLang="en-US" sz="1800" b="1" i="1" dirty="0">
                <a:latin typeface="Times New Roman" charset="0"/>
              </a:rPr>
              <a:t>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2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Conquer</a:t>
            </a:r>
            <a:r>
              <a:rPr lang="en-US" altLang="en-US" sz="1800" dirty="0"/>
              <a:t>: combine the solutions for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1</a:t>
            </a:r>
            <a:r>
              <a:rPr lang="en-US" altLang="en-US" sz="1800" b="1" i="1" dirty="0">
                <a:latin typeface="Times New Roman" charset="0"/>
              </a:rPr>
              <a:t>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2</a:t>
            </a:r>
            <a:r>
              <a:rPr lang="en-US" altLang="en-US" sz="1800" dirty="0"/>
              <a:t> into a solution for </a:t>
            </a:r>
            <a:r>
              <a:rPr lang="en-US" altLang="en-US" sz="1800" b="1" i="1" dirty="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base case for the recursion are </a:t>
            </a:r>
            <a:r>
              <a:rPr lang="en-US" altLang="en-US" sz="2000" dirty="0" err="1"/>
              <a:t>subproblems</a:t>
            </a:r>
            <a:r>
              <a:rPr lang="en-US" altLang="en-US" sz="2000" dirty="0"/>
              <a:t> of size 0 or 1</a:t>
            </a:r>
          </a:p>
        </p:txBody>
      </p:sp>
      <p:sp>
        <p:nvSpPr>
          <p:cNvPr id="4102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Merge-sort</a:t>
            </a:r>
            <a:r>
              <a:rPr lang="en-US" altLang="en-US" sz="2000" dirty="0"/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It uses a comparator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It has </a:t>
            </a:r>
            <a:r>
              <a:rPr lang="en-US" altLang="en-US" sz="1800" b="1" i="1" dirty="0">
                <a:latin typeface="Times New Roman" charset="0"/>
              </a:rPr>
              <a:t>O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Times New Roman" charset="0"/>
              </a:rPr>
              <a:t> log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Times New Roman" charset="0"/>
              </a:rPr>
              <a:t>) </a:t>
            </a:r>
            <a:r>
              <a:rPr lang="en-US" altLang="en-US" sz="1800" dirty="0"/>
              <a:t>running time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Unlike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It accesses data in a sequential manner (suitable to sort data on a disk)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/>
              <a:t>Fast when accessing data sequentially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17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Merge-Sort (</a:t>
            </a:r>
            <a:r>
              <a:rPr lang="en-US" altLang="en-US">
                <a:ea typeface="Tahoma" charset="0"/>
                <a:cs typeface="Tahoma" charset="0"/>
              </a:rPr>
              <a:t>§ 10.1)</a:t>
            </a:r>
          </a:p>
        </p:txBody>
      </p:sp>
      <p:sp>
        <p:nvSpPr>
          <p:cNvPr id="512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Merge-sort on an input sequence </a:t>
            </a:r>
            <a:r>
              <a:rPr lang="en-US" altLang="en-US" sz="2400" b="1" i="1" dirty="0">
                <a:latin typeface="Times New Roman" charset="0"/>
              </a:rPr>
              <a:t>S</a:t>
            </a:r>
            <a:r>
              <a:rPr lang="en-US" altLang="en-US" sz="2400" dirty="0"/>
              <a:t> with 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/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Divide</a:t>
            </a:r>
            <a:r>
              <a:rPr lang="en-US" altLang="en-US" sz="2000" dirty="0"/>
              <a:t>: partition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dirty="0"/>
              <a:t> into two sequences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1</a:t>
            </a:r>
            <a:r>
              <a:rPr lang="en-US" altLang="en-US" sz="2000" b="1" i="1" dirty="0">
                <a:latin typeface="Times New Roman" charset="0"/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2</a:t>
            </a:r>
            <a:r>
              <a:rPr lang="en-US" altLang="en-US" sz="2000" dirty="0"/>
              <a:t> of about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Symbol" charset="2"/>
              </a:rPr>
              <a:t>/</a:t>
            </a:r>
            <a:r>
              <a:rPr lang="en-US" altLang="en-US" sz="2000" dirty="0">
                <a:latin typeface="Times New Roman" charset="0"/>
              </a:rPr>
              <a:t>2</a:t>
            </a:r>
            <a:r>
              <a:rPr lang="en-US" altLang="en-US" sz="2000" dirty="0"/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Recur</a:t>
            </a:r>
            <a:r>
              <a:rPr lang="en-US" altLang="en-US" sz="2000" dirty="0"/>
              <a:t>: recursively sort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1</a:t>
            </a:r>
            <a:r>
              <a:rPr lang="en-US" altLang="en-US" sz="2000" b="1" i="1" dirty="0">
                <a:latin typeface="Times New Roman" charset="0"/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Conquer</a:t>
            </a:r>
            <a:r>
              <a:rPr lang="en-US" altLang="en-US" sz="2000" dirty="0"/>
              <a:t>: merge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1</a:t>
            </a:r>
            <a:r>
              <a:rPr lang="en-US" altLang="en-US" sz="2000" b="1" i="1" dirty="0">
                <a:latin typeface="Times New Roman" charset="0"/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2 </a:t>
            </a:r>
            <a:r>
              <a:rPr lang="en-US" altLang="en-US" sz="2000" dirty="0"/>
              <a:t>into a unique sorted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724400" y="1676400"/>
            <a:ext cx="4038600" cy="3300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					elements, comparator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alt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en-US" sz="2000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&gt;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 C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 C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 Two Sorted Sequences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3276601" cy="5264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conquer step of merge-sort consists of merging two sorted sequences </a:t>
            </a:r>
            <a:r>
              <a:rPr lang="en-US" altLang="en-US" sz="2000" b="1" i="1" dirty="0"/>
              <a:t>A </a:t>
            </a:r>
            <a:r>
              <a:rPr lang="en-US" altLang="en-US" sz="2000" dirty="0"/>
              <a:t>and </a:t>
            </a:r>
            <a:r>
              <a:rPr lang="en-US" altLang="en-US" sz="2000" b="1" i="1" dirty="0"/>
              <a:t>B</a:t>
            </a:r>
            <a:r>
              <a:rPr lang="en-US" altLang="en-US" sz="2000" dirty="0"/>
              <a:t> into a sorted sequence </a:t>
            </a:r>
            <a:r>
              <a:rPr lang="en-US" altLang="en-US" sz="2000" b="1" i="1" dirty="0"/>
              <a:t>S </a:t>
            </a:r>
            <a:r>
              <a:rPr lang="en-US" altLang="en-US" sz="2000" dirty="0"/>
              <a:t>containing the union of the elements of </a:t>
            </a:r>
            <a:r>
              <a:rPr lang="en-US" altLang="en-US" sz="2000" b="1" i="1" dirty="0"/>
              <a:t>A </a:t>
            </a:r>
            <a:r>
              <a:rPr lang="en-US" altLang="en-US" sz="2000" dirty="0"/>
              <a:t>and </a:t>
            </a:r>
            <a:r>
              <a:rPr lang="en-US" altLang="en-US" sz="2000" b="1" i="1" dirty="0"/>
              <a:t>B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Merging two sorted sequences, each with </a:t>
            </a:r>
            <a:r>
              <a:rPr lang="en-US" altLang="en-US" sz="2000" b="1" i="1" dirty="0"/>
              <a:t>n</a:t>
            </a:r>
            <a:r>
              <a:rPr lang="en-US" altLang="en-US" sz="2000" dirty="0"/>
              <a:t>/2 elements and implemented by means of a doubly linked list, takes </a:t>
            </a:r>
            <a:r>
              <a:rPr lang="en-US" altLang="en-US" sz="2000" b="1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b="1" i="1" dirty="0"/>
              <a:t>n</a:t>
            </a:r>
            <a:r>
              <a:rPr lang="en-US" altLang="en-US" sz="2000" dirty="0"/>
              <a:t>)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4114800" y="1587500"/>
            <a:ext cx="4876800" cy="475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1800"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merge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charset="0"/>
              </a:rPr>
              <a:t>A, B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altLang="en-US" sz="1800"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sequences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and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 with</a:t>
            </a:r>
            <a:br>
              <a:rPr lang="en-US" alt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altLang="en-US" sz="1800">
                <a:solidFill>
                  <a:schemeClr val="accent2"/>
                </a:solidFill>
                <a:latin typeface="Symbol" charset="2"/>
              </a:rPr>
              <a:t>/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2 elements each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altLang="en-US" sz="1800">
                <a:latin typeface="Times New Roman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sorted sequence of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altLang="en-US" sz="2000">
                <a:latin typeface="Symbol" charset="2"/>
                <a:sym typeface="Symbol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 B</a:t>
            </a:r>
            <a:endParaRPr lang="en-US" alt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endParaRPr lang="en-US" altLang="en-US" sz="8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empty sequence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A.empty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  </a:t>
            </a:r>
            <a:r>
              <a:rPr lang="en-US" altLang="en-US" sz="2000" b="1">
                <a:solidFill>
                  <a:srgbClr val="000000"/>
                </a:solidFill>
                <a:latin typeface="Symbol" charset="2"/>
                <a:sym typeface="Symbol" charset="2"/>
              </a:rPr>
              <a:t></a:t>
            </a:r>
            <a:r>
              <a:rPr lang="en-US" altLang="en-US" sz="1800">
                <a:latin typeface="Symbol" charset="2"/>
                <a:sym typeface="Symbol" charset="2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B.empty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 sz="180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A.front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charset="0"/>
                <a:sym typeface="Symbol" charset="2"/>
              </a:rPr>
              <a:t>&lt;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B.front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S.addBack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A.front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());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A.eraseFront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alt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 S.addBack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B.front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());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B.eraseFront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A.empty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	S.addBack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A.front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());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A.eraseFront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B.empty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	S.addBack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B.front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());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B.eraseFront</a:t>
            </a:r>
            <a:r>
              <a:rPr lang="en-US" altLang="en-US" sz="1800">
                <a:solidFill>
                  <a:schemeClr val="accent2"/>
                </a:solidFill>
                <a:latin typeface="Times New Roman" charset="0"/>
              </a:rPr>
              <a:t>();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alt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5037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Merge-Sort Tree</a:t>
            </a: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leaves are calls on subsequences of size 0 or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>
            <a:off x="2743200" y="3810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/>
              <a:t> 9  4 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7175" name="AutoShape 5"/>
          <p:cNvSpPr>
            <a:spLocks noChangeArrowheads="1"/>
          </p:cNvSpPr>
          <p:nvPr/>
        </p:nvSpPr>
        <p:spPr bwMode="auto">
          <a:xfrm>
            <a:off x="1981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/>
              <a:t> 2 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7176" name="AutoShape 6"/>
          <p:cNvSpPr>
            <a:spLocks noChangeArrowheads="1"/>
          </p:cNvSpPr>
          <p:nvPr/>
        </p:nvSpPr>
        <p:spPr bwMode="auto">
          <a:xfrm>
            <a:off x="5029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9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/>
              <a:t> 4 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4  9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1866900" y="5638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7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78" name="AutoShape 8"/>
          <p:cNvSpPr>
            <a:spLocks noChangeArrowheads="1"/>
          </p:cNvSpPr>
          <p:nvPr/>
        </p:nvSpPr>
        <p:spPr bwMode="auto">
          <a:xfrm>
            <a:off x="3276600" y="5638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2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79" name="AutoShape 9"/>
          <p:cNvSpPr>
            <a:spLocks noChangeArrowheads="1"/>
          </p:cNvSpPr>
          <p:nvPr/>
        </p:nvSpPr>
        <p:spPr bwMode="auto">
          <a:xfrm>
            <a:off x="4905375" y="5638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9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180" name="AutoShape 10"/>
          <p:cNvSpPr>
            <a:spLocks noChangeArrowheads="1"/>
          </p:cNvSpPr>
          <p:nvPr/>
        </p:nvSpPr>
        <p:spPr bwMode="auto">
          <a:xfrm>
            <a:off x="6324600" y="5638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4 </a:t>
            </a:r>
            <a:r>
              <a:rPr lang="en-US" altLang="en-US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7181" name="AutoShape 11"/>
          <p:cNvCxnSpPr>
            <a:cxnSpLocks noChangeShapeType="1"/>
            <a:stCxn id="7175" idx="0"/>
            <a:endCxn id="7174" idx="2"/>
          </p:cNvCxnSpPr>
          <p:nvPr/>
        </p:nvCxnSpPr>
        <p:spPr bwMode="auto">
          <a:xfrm flipV="1">
            <a:off x="3048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2"/>
          <p:cNvCxnSpPr>
            <a:cxnSpLocks noChangeShapeType="1"/>
            <a:stCxn id="7176" idx="0"/>
            <a:endCxn id="7174" idx="2"/>
          </p:cNvCxnSpPr>
          <p:nvPr/>
        </p:nvCxnSpPr>
        <p:spPr bwMode="auto">
          <a:xfrm flipH="1" flipV="1">
            <a:off x="4572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3"/>
          <p:cNvCxnSpPr>
            <a:cxnSpLocks noChangeShapeType="1"/>
            <a:stCxn id="7177" idx="0"/>
            <a:endCxn id="7175" idx="2"/>
          </p:cNvCxnSpPr>
          <p:nvPr/>
        </p:nvCxnSpPr>
        <p:spPr bwMode="auto">
          <a:xfrm flipV="1">
            <a:off x="2381250" y="5343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4"/>
          <p:cNvCxnSpPr>
            <a:cxnSpLocks noChangeShapeType="1"/>
            <a:stCxn id="7179" idx="0"/>
            <a:endCxn id="7176" idx="2"/>
          </p:cNvCxnSpPr>
          <p:nvPr/>
        </p:nvCxnSpPr>
        <p:spPr bwMode="auto">
          <a:xfrm flipV="1">
            <a:off x="5410200" y="5343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5"/>
          <p:cNvCxnSpPr>
            <a:cxnSpLocks noChangeShapeType="1"/>
            <a:stCxn id="7175" idx="2"/>
            <a:endCxn id="7178" idx="0"/>
          </p:cNvCxnSpPr>
          <p:nvPr/>
        </p:nvCxnSpPr>
        <p:spPr bwMode="auto">
          <a:xfrm>
            <a:off x="3048000" y="5343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6"/>
          <p:cNvCxnSpPr>
            <a:cxnSpLocks noChangeShapeType="1"/>
            <a:stCxn id="7176" idx="2"/>
            <a:endCxn id="7180" idx="0"/>
          </p:cNvCxnSpPr>
          <p:nvPr/>
        </p:nvCxnSpPr>
        <p:spPr bwMode="auto">
          <a:xfrm>
            <a:off x="6096000" y="5343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940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Merge-Sort</a:t>
            </a:r>
          </a:p>
        </p:txBody>
      </p:sp>
      <p:sp>
        <p:nvSpPr>
          <p:cNvPr id="1843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height </a:t>
            </a:r>
            <a:r>
              <a:rPr lang="en-US" altLang="en-US" sz="2000" b="1" i="1" dirty="0">
                <a:latin typeface="Times New Roman" charset="0"/>
              </a:rPr>
              <a:t>h</a:t>
            </a:r>
            <a:r>
              <a:rPr lang="en-US" altLang="en-US" sz="2000" dirty="0"/>
              <a:t> of the merge-sort tree 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1800" dirty="0"/>
              <a:t>at each recursive call we divide in half the sequence, </a:t>
            </a:r>
            <a:endParaRPr lang="en-US" altLang="en-US" sz="1800" dirty="0">
              <a:latin typeface="Times New Roman" charset="0"/>
            </a:endParaRPr>
          </a:p>
          <a:p>
            <a:pPr eaLnBrk="1" hangingPunct="1"/>
            <a:r>
              <a:rPr lang="en-US" altLang="en-US" sz="2000" dirty="0"/>
              <a:t>The overall amount or work done at the nodes of depth </a:t>
            </a:r>
            <a:r>
              <a:rPr lang="en-US" altLang="en-US" sz="2000" b="1" i="1" dirty="0" err="1">
                <a:latin typeface="Times New Roman" charset="0"/>
              </a:rPr>
              <a:t>i</a:t>
            </a:r>
            <a:r>
              <a:rPr lang="en-US" altLang="en-US" sz="2000" b="1" i="1" dirty="0">
                <a:latin typeface="Times New Roman" charset="0"/>
              </a:rPr>
              <a:t> </a:t>
            </a:r>
            <a:r>
              <a:rPr lang="en-US" altLang="en-US" sz="2000" dirty="0"/>
              <a:t>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1800" dirty="0"/>
              <a:t>we partition and merge 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r>
              <a:rPr lang="en-US" altLang="en-US" sz="1800" dirty="0"/>
              <a:t> sequences of size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b="1" dirty="0">
                <a:latin typeface="Symbol" charset="2"/>
              </a:rPr>
              <a:t>/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r>
              <a:rPr lang="en-US" altLang="en-US" sz="1800" dirty="0"/>
              <a:t> </a:t>
            </a:r>
          </a:p>
          <a:p>
            <a:pPr lvl="1" eaLnBrk="1" hangingPunct="1"/>
            <a:r>
              <a:rPr lang="en-US" altLang="en-US" sz="1800" dirty="0"/>
              <a:t>we make 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r>
              <a:rPr lang="en-US" altLang="en-US" sz="1800" baseline="30000" dirty="0">
                <a:latin typeface="Symbol" charset="2"/>
              </a:rPr>
              <a:t>+</a:t>
            </a:r>
            <a:r>
              <a:rPr lang="en-US" altLang="en-US" sz="1800" baseline="30000" dirty="0">
                <a:latin typeface="Times New Roman" charset="0"/>
              </a:rPr>
              <a:t>1</a:t>
            </a:r>
            <a:r>
              <a:rPr lang="en-US" altLang="en-US" sz="1800" dirty="0"/>
              <a:t> recursive calls</a:t>
            </a:r>
          </a:p>
          <a:p>
            <a:pPr eaLnBrk="1" hangingPunct="1"/>
            <a:r>
              <a:rPr lang="en-US" altLang="en-US" sz="2000" dirty="0"/>
              <a:t>Thus, the total running time of merge-sort 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 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grpSp>
        <p:nvGrpSpPr>
          <p:cNvPr id="18438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18455" name="AutoShape 4"/>
            <p:cNvCxnSpPr>
              <a:cxnSpLocks noChangeShapeType="1"/>
              <a:stCxn id="18482" idx="0"/>
              <a:endCxn id="18461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5"/>
            <p:cNvCxnSpPr>
              <a:cxnSpLocks noChangeShapeType="1"/>
              <a:stCxn id="18483" idx="0"/>
              <a:endCxn id="18461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6"/>
            <p:cNvCxnSpPr>
              <a:cxnSpLocks noChangeShapeType="1"/>
              <a:stCxn id="18474" idx="0"/>
              <a:endCxn id="18482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7"/>
            <p:cNvCxnSpPr>
              <a:cxnSpLocks noChangeShapeType="1"/>
              <a:stCxn id="18476" idx="0"/>
              <a:endCxn id="18483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AutoShape 8"/>
            <p:cNvCxnSpPr>
              <a:cxnSpLocks noChangeShapeType="1"/>
              <a:stCxn id="18482" idx="2"/>
              <a:endCxn id="18475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0" name="AutoShape 9"/>
            <p:cNvCxnSpPr>
              <a:cxnSpLocks noChangeShapeType="1"/>
              <a:stCxn id="18483" idx="2"/>
              <a:endCxn id="18477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1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8462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18463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8482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483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484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485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464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8474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475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476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477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478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479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480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481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8465" name="AutoShape 26"/>
            <p:cNvCxnSpPr>
              <a:cxnSpLocks noChangeShapeType="1"/>
              <a:stCxn id="18484" idx="0"/>
              <a:endCxn id="18462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6" name="AutoShape 27"/>
            <p:cNvCxnSpPr>
              <a:cxnSpLocks noChangeShapeType="1"/>
              <a:stCxn id="18485" idx="0"/>
              <a:endCxn id="18462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7" name="AutoShape 28"/>
            <p:cNvCxnSpPr>
              <a:cxnSpLocks noChangeShapeType="1"/>
              <a:stCxn id="18478" idx="0"/>
              <a:endCxn id="18484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8" name="AutoShape 29"/>
            <p:cNvCxnSpPr>
              <a:cxnSpLocks noChangeShapeType="1"/>
              <a:stCxn id="18480" idx="0"/>
              <a:endCxn id="18485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9" name="AutoShape 30"/>
            <p:cNvCxnSpPr>
              <a:cxnSpLocks noChangeShapeType="1"/>
              <a:stCxn id="18484" idx="2"/>
              <a:endCxn id="18479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0" name="AutoShape 31"/>
            <p:cNvCxnSpPr>
              <a:cxnSpLocks noChangeShapeType="1"/>
              <a:stCxn id="18485" idx="2"/>
              <a:endCxn id="18481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1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18472" name="AutoShape 33"/>
            <p:cNvCxnSpPr>
              <a:cxnSpLocks noChangeShapeType="1"/>
              <a:stCxn id="18461" idx="0"/>
              <a:endCxn id="18471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34"/>
            <p:cNvCxnSpPr>
              <a:cxnSpLocks noChangeShapeType="1"/>
              <a:stCxn id="18462" idx="0"/>
              <a:endCxn id="18471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</a:rPr>
                        <a:t>/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alt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endParaRPr kumimoji="0" lang="en-US" alt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</a:rPr>
                        <a:t>/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r>
                        <a:rPr kumimoji="0" lang="en-US" alt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7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Analysis: Recurrence Equation (1)</a:t>
            </a:r>
          </a:p>
        </p:txBody>
      </p:sp>
      <p:sp>
        <p:nvSpPr>
          <p:cNvPr id="1843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 (n): the worst-case running time of merge-sort</a:t>
            </a:r>
          </a:p>
          <a:p>
            <a:pPr eaLnBrk="1" hangingPunct="1"/>
            <a:r>
              <a:rPr lang="en-US" altLang="en-US" sz="2000" dirty="0"/>
              <a:t>For simplicity, n is a power of 2. Then, we have the following: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How to compute the order of t(n)?</a:t>
            </a:r>
          </a:p>
          <a:p>
            <a:pPr eaLnBrk="1" hangingPunct="1"/>
            <a:r>
              <a:rPr lang="en-US" altLang="en-US" sz="2000" dirty="0"/>
              <a:t>Applying the equation recursively,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We get the following general equation: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We stop this when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b="1" dirty="0">
                <a:latin typeface="Symbol" charset="2"/>
              </a:rPr>
              <a:t>/</a:t>
            </a:r>
            <a:r>
              <a:rPr lang="en-US" altLang="en-US" sz="2000" dirty="0">
                <a:latin typeface="Times New Roman" charset="0"/>
              </a:rPr>
              <a:t>2</a:t>
            </a:r>
            <a:r>
              <a:rPr lang="en-US" altLang="en-US" sz="2000" b="1" i="1" baseline="30000" dirty="0">
                <a:latin typeface="Times New Roman" charset="0"/>
              </a:rPr>
              <a:t>i </a:t>
            </a:r>
            <a:r>
              <a:rPr lang="en-US" altLang="en-US" sz="2000" b="1" i="1" dirty="0">
                <a:latin typeface="Times New Roman" charset="0"/>
              </a:rPr>
              <a:t>=1, i.e., </a:t>
            </a:r>
            <a:r>
              <a:rPr lang="en-US" altLang="en-US" sz="2000" b="1" i="1" dirty="0" err="1">
                <a:latin typeface="Times New Roman" charset="0"/>
              </a:rPr>
              <a:t>i</a:t>
            </a:r>
            <a:r>
              <a:rPr lang="en-US" altLang="en-US" sz="2000" b="1" i="1" dirty="0">
                <a:latin typeface="Times New Roman" charset="0"/>
              </a:rPr>
              <a:t> = log n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58" y="1840549"/>
            <a:ext cx="3594100" cy="826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29000"/>
            <a:ext cx="6184900" cy="1016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719942"/>
            <a:ext cx="3048000" cy="5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will look at this table later </a:t>
            </a:r>
            <a:r>
              <a:rPr lang="mr-IN" altLang="en-US" dirty="0"/>
              <a:t>…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144608" name="Group 1248"/>
          <p:cNvGraphicFramePr>
            <a:graphicFrameLocks noGrp="1"/>
          </p:cNvGraphicFramePr>
          <p:nvPr/>
        </p:nvGraphicFramePr>
        <p:xfrm>
          <a:off x="857250" y="1628775"/>
          <a:ext cx="7543800" cy="4688498"/>
        </p:xfrm>
        <a:graphic>
          <a:graphicData uri="http://schemas.openxmlformats.org/drawingml/2006/table">
            <a:tbl>
              <a:tblPr/>
              <a:tblGrid>
                <a:gridCol w="20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huge data sets (&gt;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7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Analysis: Recurrence Equation (2)</a:t>
            </a:r>
          </a:p>
        </p:txBody>
      </p:sp>
      <p:sp>
        <p:nvSpPr>
          <p:cNvPr id="1843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Then, we have the following, and thus we are done.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902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6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of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graphicFrame>
        <p:nvGraphicFramePr>
          <p:cNvPr id="144608" name="Group 1248"/>
          <p:cNvGraphicFramePr>
            <a:graphicFrameLocks noGrp="1"/>
          </p:cNvGraphicFramePr>
          <p:nvPr/>
        </p:nvGraphicFramePr>
        <p:xfrm>
          <a:off x="857250" y="1628775"/>
          <a:ext cx="7543800" cy="4688498"/>
        </p:xfrm>
        <a:graphic>
          <a:graphicData uri="http://schemas.openxmlformats.org/drawingml/2006/table">
            <a:tbl>
              <a:tblPr/>
              <a:tblGrid>
                <a:gridCol w="20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for huge data sets (&gt;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0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A772-4761-3841-AD6C-112098D9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things that we will learn from this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C755-BB9B-DC48-9658-BD7D4C51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 rationale</a:t>
            </a:r>
          </a:p>
          <a:p>
            <a:endParaRPr lang="en-US" dirty="0"/>
          </a:p>
          <a:p>
            <a:r>
              <a:rPr lang="en-US" dirty="0"/>
              <a:t>Complexity analysis based on recurrence relation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32F25-E5E1-6143-B23B-90AA76C05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04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</a:t>
            </a:r>
          </a:p>
        </p:txBody>
      </p:sp>
      <p:sp>
        <p:nvSpPr>
          <p:cNvPr id="819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cxnSp>
        <p:nvCxnSpPr>
          <p:cNvPr id="8198" name="AutoShape 4"/>
          <p:cNvCxnSpPr>
            <a:cxnSpLocks noChangeShapeType="1"/>
            <a:stCxn id="8224" idx="0"/>
            <a:endCxn id="8228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5"/>
          <p:cNvCxnSpPr>
            <a:cxnSpLocks noChangeShapeType="1"/>
            <a:stCxn id="8225" idx="0"/>
            <a:endCxn id="822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AutoShape 6"/>
          <p:cNvCxnSpPr>
            <a:cxnSpLocks noChangeShapeType="1"/>
            <a:stCxn id="8216" idx="0"/>
            <a:endCxn id="822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7"/>
          <p:cNvCxnSpPr>
            <a:cxnSpLocks noChangeShapeType="1"/>
            <a:stCxn id="8218" idx="0"/>
            <a:endCxn id="822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8"/>
          <p:cNvCxnSpPr>
            <a:cxnSpLocks noChangeShapeType="1"/>
            <a:stCxn id="8224" idx="2"/>
            <a:endCxn id="8217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9"/>
          <p:cNvCxnSpPr>
            <a:cxnSpLocks noChangeShapeType="1"/>
            <a:stCxn id="8225" idx="2"/>
            <a:endCxn id="821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04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8228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8229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8224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8225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8226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8227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820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8216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8217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8218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8219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8220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8221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8222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8223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8207" name="AutoShape 27"/>
          <p:cNvCxnSpPr>
            <a:cxnSpLocks noChangeShapeType="1"/>
            <a:stCxn id="8226" idx="0"/>
            <a:endCxn id="822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28"/>
          <p:cNvCxnSpPr>
            <a:cxnSpLocks noChangeShapeType="1"/>
            <a:stCxn id="8227" idx="0"/>
            <a:endCxn id="822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29"/>
          <p:cNvCxnSpPr>
            <a:cxnSpLocks noChangeShapeType="1"/>
            <a:stCxn id="8220" idx="0"/>
            <a:endCxn id="822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30"/>
          <p:cNvCxnSpPr>
            <a:cxnSpLocks noChangeShapeType="1"/>
            <a:stCxn id="8222" idx="0"/>
            <a:endCxn id="822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31"/>
          <p:cNvCxnSpPr>
            <a:cxnSpLocks noChangeShapeType="1"/>
            <a:stCxn id="8226" idx="2"/>
            <a:endCxn id="822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32"/>
          <p:cNvCxnSpPr>
            <a:cxnSpLocks noChangeShapeType="1"/>
            <a:stCxn id="8227" idx="2"/>
            <a:endCxn id="822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8214" name="AutoShape 34"/>
          <p:cNvCxnSpPr>
            <a:cxnSpLocks noChangeShapeType="1"/>
            <a:stCxn id="8228" idx="0"/>
            <a:endCxn id="82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35"/>
          <p:cNvCxnSpPr>
            <a:cxnSpLocks noChangeShapeType="1"/>
            <a:stCxn id="8229" idx="0"/>
            <a:endCxn id="82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1815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cxnSp>
        <p:nvCxnSpPr>
          <p:cNvPr id="9222" name="AutoShape 4"/>
          <p:cNvCxnSpPr>
            <a:cxnSpLocks noChangeShapeType="1"/>
            <a:stCxn id="9250" idx="0"/>
            <a:endCxn id="9228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AutoShape 5"/>
          <p:cNvCxnSpPr>
            <a:cxnSpLocks noChangeShapeType="1"/>
            <a:stCxn id="9251" idx="0"/>
            <a:endCxn id="9228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6"/>
          <p:cNvCxnSpPr>
            <a:cxnSpLocks noChangeShapeType="1"/>
            <a:stCxn id="9242" idx="0"/>
            <a:endCxn id="9250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7"/>
          <p:cNvCxnSpPr>
            <a:cxnSpLocks noChangeShapeType="1"/>
            <a:stCxn id="9244" idx="0"/>
            <a:endCxn id="925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8"/>
          <p:cNvCxnSpPr>
            <a:cxnSpLocks noChangeShapeType="1"/>
            <a:stCxn id="9250" idx="2"/>
            <a:endCxn id="9243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9"/>
          <p:cNvCxnSpPr>
            <a:cxnSpLocks noChangeShapeType="1"/>
            <a:stCxn id="9251" idx="2"/>
            <a:endCxn id="924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8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9230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9250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9251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9252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9253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9231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9242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9243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9244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9245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9246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9247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9248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9249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9232" name="AutoShape 27"/>
          <p:cNvCxnSpPr>
            <a:cxnSpLocks noChangeShapeType="1"/>
            <a:stCxn id="9252" idx="0"/>
            <a:endCxn id="922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28"/>
          <p:cNvCxnSpPr>
            <a:cxnSpLocks noChangeShapeType="1"/>
            <a:stCxn id="9253" idx="0"/>
            <a:endCxn id="922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9"/>
          <p:cNvCxnSpPr>
            <a:cxnSpLocks noChangeShapeType="1"/>
            <a:stCxn id="9246" idx="0"/>
            <a:endCxn id="925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30"/>
          <p:cNvCxnSpPr>
            <a:cxnSpLocks noChangeShapeType="1"/>
            <a:stCxn id="9248" idx="0"/>
            <a:endCxn id="925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31"/>
          <p:cNvCxnSpPr>
            <a:cxnSpLocks noChangeShapeType="1"/>
            <a:stCxn id="9252" idx="2"/>
            <a:endCxn id="924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32"/>
          <p:cNvCxnSpPr>
            <a:cxnSpLocks noChangeShapeType="1"/>
            <a:stCxn id="9253" idx="2"/>
            <a:endCxn id="924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9239" name="AutoShape 34"/>
          <p:cNvCxnSpPr>
            <a:cxnSpLocks noChangeShapeType="1"/>
            <a:stCxn id="9228" idx="0"/>
            <a:endCxn id="9238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35"/>
          <p:cNvCxnSpPr>
            <a:cxnSpLocks noChangeShapeType="1"/>
            <a:stCxn id="9229" idx="0"/>
            <a:endCxn id="923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cxnSp>
        <p:nvCxnSpPr>
          <p:cNvPr id="10246" name="AutoShape 4"/>
          <p:cNvCxnSpPr>
            <a:cxnSpLocks noChangeShapeType="1"/>
            <a:stCxn id="10254" idx="0"/>
            <a:endCxn id="10252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5"/>
          <p:cNvCxnSpPr>
            <a:cxnSpLocks noChangeShapeType="1"/>
            <a:stCxn id="10255" idx="0"/>
            <a:endCxn id="1025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AutoShape 6"/>
          <p:cNvCxnSpPr>
            <a:cxnSpLocks noChangeShapeType="1"/>
            <a:stCxn id="10269" idx="0"/>
            <a:endCxn id="10254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7"/>
          <p:cNvCxnSpPr>
            <a:cxnSpLocks noChangeShapeType="1"/>
            <a:stCxn id="10271" idx="0"/>
            <a:endCxn id="1025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8"/>
          <p:cNvCxnSpPr>
            <a:cxnSpLocks noChangeShapeType="1"/>
            <a:stCxn id="10254" idx="2"/>
            <a:endCxn id="10270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9"/>
          <p:cNvCxnSpPr>
            <a:cxnSpLocks noChangeShapeType="1"/>
            <a:stCxn id="10255" idx="2"/>
            <a:endCxn id="1027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025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0255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0257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0258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0269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0270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0271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0272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0273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0274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0275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0276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0259" name="AutoShape 26"/>
          <p:cNvCxnSpPr>
            <a:cxnSpLocks noChangeShapeType="1"/>
            <a:stCxn id="10256" idx="0"/>
            <a:endCxn id="1025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7"/>
          <p:cNvCxnSpPr>
            <a:cxnSpLocks noChangeShapeType="1"/>
            <a:stCxn id="10257" idx="0"/>
            <a:endCxn id="1025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8"/>
          <p:cNvCxnSpPr>
            <a:cxnSpLocks noChangeShapeType="1"/>
            <a:stCxn id="10273" idx="0"/>
            <a:endCxn id="1025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9"/>
          <p:cNvCxnSpPr>
            <a:cxnSpLocks noChangeShapeType="1"/>
            <a:stCxn id="10275" idx="0"/>
            <a:endCxn id="1025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30"/>
          <p:cNvCxnSpPr>
            <a:cxnSpLocks noChangeShapeType="1"/>
            <a:stCxn id="10256" idx="2"/>
            <a:endCxn id="1027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31"/>
          <p:cNvCxnSpPr>
            <a:cxnSpLocks noChangeShapeType="1"/>
            <a:stCxn id="10257" idx="2"/>
            <a:endCxn id="1027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0266" name="AutoShape 33"/>
          <p:cNvCxnSpPr>
            <a:cxnSpLocks noChangeShapeType="1"/>
            <a:stCxn id="10252" idx="0"/>
            <a:endCxn id="1026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34"/>
          <p:cNvCxnSpPr>
            <a:cxnSpLocks noChangeShapeType="1"/>
            <a:stCxn id="10253" idx="0"/>
            <a:endCxn id="1026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cxnSp>
        <p:nvCxnSpPr>
          <p:cNvPr id="11270" name="AutoShape 4"/>
          <p:cNvCxnSpPr>
            <a:cxnSpLocks noChangeShapeType="1"/>
            <a:stCxn id="11297" idx="0"/>
            <a:endCxn id="1127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AutoShape 5"/>
          <p:cNvCxnSpPr>
            <a:cxnSpLocks noChangeShapeType="1"/>
            <a:stCxn id="11298" idx="0"/>
            <a:endCxn id="1127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6"/>
          <p:cNvCxnSpPr>
            <a:cxnSpLocks noChangeShapeType="1"/>
            <a:stCxn id="11279" idx="0"/>
            <a:endCxn id="11297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7"/>
          <p:cNvCxnSpPr>
            <a:cxnSpLocks noChangeShapeType="1"/>
            <a:stCxn id="11281" idx="0"/>
            <a:endCxn id="1129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8"/>
          <p:cNvCxnSpPr>
            <a:cxnSpLocks noChangeShapeType="1"/>
            <a:stCxn id="11297" idx="2"/>
            <a:endCxn id="11280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9"/>
          <p:cNvCxnSpPr>
            <a:cxnSpLocks noChangeShapeType="1"/>
            <a:stCxn id="11298" idx="2"/>
            <a:endCxn id="1128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127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1278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1297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chemeClr val="tx2"/>
                  </a:solidFill>
                  <a:latin typeface="Symbol" charset="2"/>
                  <a:sym typeface="Symbol" charset="2"/>
                </a:rPr>
                <a:t></a:t>
              </a:r>
              <a:r>
                <a:rPr lang="en-US" altLang="en-US" sz="1800"/>
                <a:t> 2</a:t>
              </a:r>
              <a:r>
                <a:rPr lang="en-US" altLang="en-US" sz="1800">
                  <a:solidFill>
                    <a:schemeClr val="accent1"/>
                  </a:solidFill>
                </a:rPr>
                <a:t>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1298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1299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1300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1279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80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1281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1282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1283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1284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1285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1286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1287" name="AutoShape 26"/>
          <p:cNvCxnSpPr>
            <a:cxnSpLocks noChangeShapeType="1"/>
            <a:stCxn id="11299" idx="0"/>
            <a:endCxn id="1127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7"/>
          <p:cNvCxnSpPr>
            <a:cxnSpLocks noChangeShapeType="1"/>
            <a:stCxn id="11300" idx="0"/>
            <a:endCxn id="1127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8"/>
          <p:cNvCxnSpPr>
            <a:cxnSpLocks noChangeShapeType="1"/>
            <a:stCxn id="11283" idx="0"/>
            <a:endCxn id="1129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9"/>
          <p:cNvCxnSpPr>
            <a:cxnSpLocks noChangeShapeType="1"/>
            <a:stCxn id="11285" idx="0"/>
            <a:endCxn id="1130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0"/>
          <p:cNvCxnSpPr>
            <a:cxnSpLocks noChangeShapeType="1"/>
            <a:stCxn id="11299" idx="2"/>
            <a:endCxn id="1128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AutoShape 31"/>
          <p:cNvCxnSpPr>
            <a:cxnSpLocks noChangeShapeType="1"/>
            <a:stCxn id="11300" idx="2"/>
            <a:endCxn id="1128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1294" name="AutoShape 33"/>
          <p:cNvCxnSpPr>
            <a:cxnSpLocks noChangeShapeType="1"/>
            <a:stCxn id="11276" idx="0"/>
            <a:endCxn id="1129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AutoShape 34"/>
          <p:cNvCxnSpPr>
            <a:cxnSpLocks noChangeShapeType="1"/>
            <a:stCxn id="11277" idx="0"/>
            <a:endCxn id="1129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6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cxnSp>
        <p:nvCxnSpPr>
          <p:cNvPr id="12294" name="AutoShape 4"/>
          <p:cNvCxnSpPr>
            <a:cxnSpLocks noChangeShapeType="1"/>
            <a:stCxn id="12302" idx="0"/>
            <a:endCxn id="1230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AutoShape 5"/>
          <p:cNvCxnSpPr>
            <a:cxnSpLocks noChangeShapeType="1"/>
            <a:stCxn id="12303" idx="0"/>
            <a:endCxn id="1230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AutoShape 6"/>
          <p:cNvCxnSpPr>
            <a:cxnSpLocks noChangeShapeType="1"/>
            <a:stCxn id="12306" idx="0"/>
            <a:endCxn id="1230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7"/>
          <p:cNvCxnSpPr>
            <a:cxnSpLocks noChangeShapeType="1"/>
            <a:stCxn id="12308" idx="0"/>
            <a:endCxn id="1230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8"/>
          <p:cNvCxnSpPr>
            <a:cxnSpLocks noChangeShapeType="1"/>
            <a:stCxn id="12302" idx="2"/>
            <a:endCxn id="12307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9"/>
          <p:cNvCxnSpPr>
            <a:cxnSpLocks noChangeShapeType="1"/>
            <a:stCxn id="12303" idx="2"/>
            <a:endCxn id="1230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230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2302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230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2304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2305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2314" name="AutoShape 26"/>
          <p:cNvCxnSpPr>
            <a:cxnSpLocks noChangeShapeType="1"/>
            <a:stCxn id="12304" idx="0"/>
            <a:endCxn id="1230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7"/>
          <p:cNvCxnSpPr>
            <a:cxnSpLocks noChangeShapeType="1"/>
            <a:stCxn id="12305" idx="0"/>
            <a:endCxn id="1230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28"/>
          <p:cNvCxnSpPr>
            <a:cxnSpLocks noChangeShapeType="1"/>
            <a:stCxn id="12310" idx="0"/>
            <a:endCxn id="1230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29"/>
          <p:cNvCxnSpPr>
            <a:cxnSpLocks noChangeShapeType="1"/>
            <a:stCxn id="12312" idx="0"/>
            <a:endCxn id="1230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30"/>
          <p:cNvCxnSpPr>
            <a:cxnSpLocks noChangeShapeType="1"/>
            <a:stCxn id="12304" idx="2"/>
            <a:endCxn id="1231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AutoShape 31"/>
          <p:cNvCxnSpPr>
            <a:cxnSpLocks noChangeShapeType="1"/>
            <a:stCxn id="12305" idx="2"/>
            <a:endCxn id="1231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0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2321" name="AutoShape 33"/>
          <p:cNvCxnSpPr>
            <a:cxnSpLocks noChangeShapeType="1"/>
            <a:stCxn id="12300" idx="0"/>
            <a:endCxn id="1232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34"/>
          <p:cNvCxnSpPr>
            <a:cxnSpLocks noChangeShapeType="1"/>
            <a:stCxn id="12301" idx="0"/>
            <a:endCxn id="1232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6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Example (cont.)</a:t>
            </a:r>
          </a:p>
        </p:txBody>
      </p:sp>
      <p:sp>
        <p:nvSpPr>
          <p:cNvPr id="1331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cxnSp>
        <p:nvCxnSpPr>
          <p:cNvPr id="13318" name="AutoShape 4"/>
          <p:cNvCxnSpPr>
            <a:cxnSpLocks noChangeShapeType="1"/>
            <a:stCxn id="13326" idx="0"/>
            <a:endCxn id="13324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/>
          <p:cNvCxnSpPr>
            <a:cxnSpLocks noChangeShapeType="1"/>
            <a:stCxn id="13327" idx="0"/>
            <a:endCxn id="1332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6"/>
          <p:cNvCxnSpPr>
            <a:cxnSpLocks noChangeShapeType="1"/>
            <a:stCxn id="13330" idx="0"/>
            <a:endCxn id="13326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7"/>
          <p:cNvCxnSpPr>
            <a:cxnSpLocks noChangeShapeType="1"/>
            <a:stCxn id="13332" idx="0"/>
            <a:endCxn id="1332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8"/>
          <p:cNvCxnSpPr>
            <a:cxnSpLocks noChangeShapeType="1"/>
            <a:stCxn id="13326" idx="2"/>
            <a:endCxn id="13331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9"/>
          <p:cNvCxnSpPr>
            <a:cxnSpLocks noChangeShapeType="1"/>
            <a:stCxn id="13327" idx="2"/>
            <a:endCxn id="1333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332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3326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3327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3328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3329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3330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3331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332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3333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3334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3335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3336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3337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3338" name="AutoShape 25"/>
          <p:cNvCxnSpPr>
            <a:cxnSpLocks noChangeShapeType="1"/>
            <a:stCxn id="13328" idx="0"/>
            <a:endCxn id="1332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6"/>
          <p:cNvCxnSpPr>
            <a:cxnSpLocks noChangeShapeType="1"/>
            <a:stCxn id="13329" idx="0"/>
            <a:endCxn id="1332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27"/>
          <p:cNvCxnSpPr>
            <a:cxnSpLocks noChangeShapeType="1"/>
            <a:stCxn id="13334" idx="0"/>
            <a:endCxn id="1332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28"/>
          <p:cNvCxnSpPr>
            <a:cxnSpLocks noChangeShapeType="1"/>
            <a:stCxn id="13336" idx="0"/>
            <a:endCxn id="1332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AutoShape 29"/>
          <p:cNvCxnSpPr>
            <a:cxnSpLocks noChangeShapeType="1"/>
            <a:stCxn id="13328" idx="2"/>
            <a:endCxn id="1333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30"/>
          <p:cNvCxnSpPr>
            <a:cxnSpLocks noChangeShapeType="1"/>
            <a:stCxn id="13329" idx="2"/>
            <a:endCxn id="1333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4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charset="2"/>
                <a:sym typeface="Symbol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45" name="AutoShape 32"/>
          <p:cNvCxnSpPr>
            <a:cxnSpLocks noChangeShapeType="1"/>
            <a:stCxn id="13324" idx="0"/>
            <a:endCxn id="1334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33"/>
          <p:cNvCxnSpPr>
            <a:cxnSpLocks noChangeShapeType="1"/>
            <a:stCxn id="13325" idx="0"/>
            <a:endCxn id="1334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7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4303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2777</TotalTime>
  <Words>1689</Words>
  <Application>Microsoft Macintosh PowerPoint</Application>
  <PresentationFormat>On-screen Show (4:3)</PresentationFormat>
  <Paragraphs>356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굴림</vt:lpstr>
      <vt:lpstr>Calibri</vt:lpstr>
      <vt:lpstr>Symbol</vt:lpstr>
      <vt:lpstr>Tahoma</vt:lpstr>
      <vt:lpstr>Times New Roman</vt:lpstr>
      <vt:lpstr>Wingdings</vt:lpstr>
      <vt:lpstr>1_Blueprint</vt:lpstr>
      <vt:lpstr>Merge Sort</vt:lpstr>
      <vt:lpstr>We will look at this table later …</vt:lpstr>
      <vt:lpstr>New things that we will learn from this part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Divide-and-Conquer (§ 10.1.1)</vt:lpstr>
      <vt:lpstr>Merge-Sort (§ 10.1)</vt:lpstr>
      <vt:lpstr>Merging Two Sorted Sequences</vt:lpstr>
      <vt:lpstr>Merge-Sort Tree</vt:lpstr>
      <vt:lpstr>Analysis of Merge-Sort</vt:lpstr>
      <vt:lpstr>Another Analysis: Recurrence Equation (1)</vt:lpstr>
      <vt:lpstr>Another Analysis: Recurrence Equation (2)</vt:lpstr>
      <vt:lpstr>Summary of Sorting Algorithms</vt:lpstr>
      <vt:lpstr>PowerPoint Presentation</vt:lpstr>
    </vt:vector>
  </TitlesOfParts>
  <Company>Brown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Yung Yi</cp:lastModifiedBy>
  <cp:revision>340</cp:revision>
  <cp:lastPrinted>2018-11-26T02:14:55Z</cp:lastPrinted>
  <dcterms:created xsi:type="dcterms:W3CDTF">2002-01-21T02:22:10Z</dcterms:created>
  <dcterms:modified xsi:type="dcterms:W3CDTF">2018-11-26T02:15:00Z</dcterms:modified>
</cp:coreProperties>
</file>