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424" r:id="rId2"/>
    <p:sldId id="441" r:id="rId3"/>
    <p:sldId id="425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27" r:id="rId12"/>
    <p:sldId id="426" r:id="rId13"/>
    <p:sldId id="435" r:id="rId14"/>
    <p:sldId id="436" r:id="rId15"/>
    <p:sldId id="445" r:id="rId16"/>
    <p:sldId id="446" r:id="rId17"/>
    <p:sldId id="447" r:id="rId18"/>
    <p:sldId id="440" r:id="rId19"/>
    <p:sldId id="310" r:id="rId2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3609" autoAdjust="0"/>
  </p:normalViewPr>
  <p:slideViewPr>
    <p:cSldViewPr>
      <p:cViewPr varScale="1">
        <p:scale>
          <a:sx n="122" d="100"/>
          <a:sy n="122" d="100"/>
        </p:scale>
        <p:origin x="22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6754297E-CFAA-9C48-952E-A9ACD9F828C7}" type="datetime8">
              <a:rPr lang="en-US" smtClean="0"/>
              <a:t>2/23/21 10:27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341D9F3F-FFB4-614D-A92B-D0B00B3F7220}" type="datetime8">
              <a:rPr lang="en-US" smtClean="0"/>
              <a:t>2/23/21 10:27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Quick-Sort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49D48C2-8845-8848-9C4E-F356BD2B964F}" type="datetime8">
              <a:rPr lang="en-US" altLang="en-US" sz="1300" smtClean="0"/>
              <a:t>2/23/21 10:27 AM</a:t>
            </a:fld>
            <a:endParaRPr lang="en-US" altLang="en-US" sz="13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B4093E4-DD28-5941-B441-23A5FA68D3F8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Quick-Sort</a:t>
            </a:r>
          </a:p>
        </p:txBody>
      </p:sp>
      <p:grpSp>
        <p:nvGrpSpPr>
          <p:cNvPr id="7173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7174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7  4  9  </a:t>
              </a:r>
              <a:r>
                <a:rPr lang="en-US" altLang="en-US" sz="1800" u="sng">
                  <a:solidFill>
                    <a:srgbClr val="000000"/>
                  </a:solidFill>
                </a:rPr>
                <a:t>6</a:t>
              </a:r>
              <a:r>
                <a:rPr lang="en-US" altLang="en-US" sz="1800"/>
                <a:t>  2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>
                  <a:solidFill>
                    <a:schemeClr val="tx2"/>
                  </a:solidFill>
                </a:rPr>
                <a:t>2  4  </a:t>
              </a:r>
              <a:r>
                <a:rPr lang="en-US" altLang="en-US" sz="1800" u="sng">
                  <a:solidFill>
                    <a:srgbClr val="000000"/>
                  </a:solidFill>
                </a:rPr>
                <a:t>6</a:t>
              </a:r>
              <a:r>
                <a:rPr lang="en-US" alt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7175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 u="sng">
                  <a:solidFill>
                    <a:srgbClr val="000000"/>
                  </a:solidFill>
                </a:rPr>
                <a:t>4</a:t>
              </a:r>
              <a:r>
                <a:rPr lang="en-US" altLang="en-US" sz="1800"/>
                <a:t>  2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>
                  <a:solidFill>
                    <a:schemeClr val="tx2"/>
                  </a:solidFill>
                </a:rPr>
                <a:t>2  </a:t>
              </a:r>
              <a:r>
                <a:rPr lang="en-US" alt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176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 u="sng">
                  <a:solidFill>
                    <a:srgbClr val="000000"/>
                  </a:solidFill>
                </a:rPr>
                <a:t>7</a:t>
              </a:r>
              <a:r>
                <a:rPr lang="en-US" altLang="en-US" sz="1800"/>
                <a:t>  9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 u="sng">
                  <a:solidFill>
                    <a:srgbClr val="000000"/>
                  </a:solidFill>
                </a:rPr>
                <a:t>7</a:t>
              </a:r>
              <a:r>
                <a:rPr lang="en-US" alt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7177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78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7179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7180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7181" name="AutoShape 404"/>
            <p:cNvCxnSpPr>
              <a:cxnSpLocks noChangeShapeType="1"/>
              <a:stCxn id="7175" idx="0"/>
              <a:endCxn id="7174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405"/>
            <p:cNvCxnSpPr>
              <a:cxnSpLocks noChangeShapeType="1"/>
              <a:stCxn id="7176" idx="0"/>
              <a:endCxn id="7174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406"/>
            <p:cNvCxnSpPr>
              <a:cxnSpLocks noChangeShapeType="1"/>
              <a:stCxn id="7177" idx="0"/>
              <a:endCxn id="7175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407"/>
            <p:cNvCxnSpPr>
              <a:cxnSpLocks noChangeShapeType="1"/>
              <a:stCxn id="7179" idx="0"/>
              <a:endCxn id="7176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408"/>
            <p:cNvCxnSpPr>
              <a:cxnSpLocks noChangeShapeType="1"/>
              <a:stCxn id="7175" idx="2"/>
              <a:endCxn id="7178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409"/>
            <p:cNvCxnSpPr>
              <a:cxnSpLocks noChangeShapeType="1"/>
              <a:stCxn id="7176" idx="2"/>
              <a:endCxn id="7180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8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638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Join,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6390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7</a:t>
            </a:r>
            <a:r>
              <a:rPr lang="en-US" altLang="en-US" sz="1800" dirty="0"/>
              <a:t>  9  </a:t>
            </a:r>
            <a:r>
              <a:rPr lang="en-US" altLang="ko-KR" sz="1800" u="sng" dirty="0">
                <a:solidFill>
                  <a:srgbClr val="000000"/>
                </a:solidFill>
              </a:rPr>
              <a:t>8</a:t>
            </a:r>
            <a:r>
              <a:rPr lang="en-US" altLang="en-US" sz="1800" dirty="0">
                <a:solidFill>
                  <a:schemeClr val="accent1"/>
                </a:solidFill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 1</a:t>
            </a:r>
            <a:r>
              <a:rPr lang="en-US" altLang="en-US" sz="1800" dirty="0">
                <a:solidFill>
                  <a:srgbClr val="000000"/>
                </a:solidFill>
              </a:rPr>
              <a:t>7</a:t>
            </a:r>
            <a:r>
              <a:rPr lang="en-US" altLang="en-US" sz="1800" dirty="0"/>
              <a:t>  </a:t>
            </a:r>
            <a:r>
              <a:rPr lang="en-US" altLang="ko-KR" sz="1800" u="sng" dirty="0">
                <a:solidFill>
                  <a:srgbClr val="000000"/>
                </a:solidFill>
              </a:rPr>
              <a:t>8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391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6392" name="AutoShape 37"/>
          <p:cNvCxnSpPr>
            <a:cxnSpLocks noChangeShapeType="1"/>
            <a:stCxn id="16391" idx="0"/>
            <a:endCxn id="16390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38"/>
          <p:cNvCxnSpPr>
            <a:cxnSpLocks noChangeShapeType="1"/>
            <a:stCxn id="16406" idx="0"/>
            <a:endCxn id="16390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7  2  9  4  3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  </a:t>
            </a:r>
            <a:r>
              <a:rPr lang="en-US" altLang="en-US" sz="1800" b="1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1  2  3  4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>
                <a:solidFill>
                  <a:srgbClr val="000000"/>
                </a:solidFill>
              </a:rPr>
              <a:t>  </a:t>
            </a:r>
            <a:r>
              <a:rPr lang="en-US" altLang="en-US" sz="1800" dirty="0">
                <a:solidFill>
                  <a:schemeClr val="tx2"/>
                </a:solidFill>
              </a:rPr>
              <a:t>7  </a:t>
            </a:r>
            <a:r>
              <a:rPr lang="en-US" altLang="ko-KR" sz="1800" dirty="0">
                <a:solidFill>
                  <a:schemeClr val="tx2"/>
                </a:solidFill>
              </a:rPr>
              <a:t>8</a:t>
            </a:r>
            <a:r>
              <a:rPr lang="en-US" altLang="en-US" sz="1800" dirty="0">
                <a:solidFill>
                  <a:schemeClr val="tx2"/>
                </a:solidFill>
              </a:rPr>
              <a:t>  9</a:t>
            </a:r>
          </a:p>
        </p:txBody>
      </p:sp>
      <p:cxnSp>
        <p:nvCxnSpPr>
          <p:cNvPr id="16395" name="AutoShape 40"/>
          <p:cNvCxnSpPr>
            <a:cxnSpLocks noChangeShapeType="1"/>
            <a:stCxn id="16401" idx="0"/>
            <a:endCxn id="1639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41"/>
          <p:cNvCxnSpPr>
            <a:cxnSpLocks noChangeShapeType="1"/>
            <a:stCxn id="16390" idx="0"/>
            <a:endCxn id="1639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42"/>
          <p:cNvCxnSpPr>
            <a:cxnSpLocks noChangeShapeType="1"/>
            <a:stCxn id="16402" idx="0"/>
            <a:endCxn id="1640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43"/>
          <p:cNvCxnSpPr>
            <a:cxnSpLocks noChangeShapeType="1"/>
            <a:stCxn id="16403" idx="0"/>
            <a:endCxn id="1640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44"/>
          <p:cNvCxnSpPr>
            <a:cxnSpLocks noChangeShapeType="1"/>
            <a:stCxn id="16404" idx="0"/>
            <a:endCxn id="1640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45"/>
          <p:cNvCxnSpPr>
            <a:cxnSpLocks noChangeShapeType="1"/>
            <a:stCxn id="16403" idx="2"/>
            <a:endCxn id="1640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6402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03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4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5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6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407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C10E-F5F3-934A-863B-A2EE7138BF93}"/>
              </a:ext>
            </a:extLst>
          </p:cNvPr>
          <p:cNvSpPr/>
          <p:nvPr/>
        </p:nvSpPr>
        <p:spPr>
          <a:xfrm>
            <a:off x="5438563" y="46598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800" dirty="0"/>
              <a:t>7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7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5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Quick-Sort Tree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 execution of quick-sort is depicted by a binary tree</a:t>
            </a:r>
          </a:p>
          <a:p>
            <a:pPr lvl="1" eaLnBrk="1" hangingPunct="1"/>
            <a:r>
              <a:rPr lang="en-US" altLang="en-US" sz="2000" dirty="0"/>
              <a:t>Each node represents a recursive call of quick-sort and stores</a:t>
            </a:r>
          </a:p>
          <a:p>
            <a:pPr lvl="2" eaLnBrk="1" hangingPunct="1"/>
            <a:r>
              <a:rPr lang="en-US" altLang="en-US" sz="1800" dirty="0"/>
              <a:t>Unsorted sequence before the execution and its pivot</a:t>
            </a:r>
          </a:p>
          <a:p>
            <a:pPr lvl="2" eaLnBrk="1" hangingPunct="1"/>
            <a:r>
              <a:rPr lang="en-US" altLang="en-US" sz="1800" dirty="0"/>
              <a:t>Sorted sequence at the end of the execution</a:t>
            </a:r>
          </a:p>
          <a:p>
            <a:pPr lvl="1" eaLnBrk="1" hangingPunct="1"/>
            <a:r>
              <a:rPr lang="en-US" altLang="en-US" sz="2000" dirty="0"/>
              <a:t>The root is the initial call </a:t>
            </a:r>
          </a:p>
          <a:p>
            <a:pPr lvl="1" eaLnBrk="1" hangingPunct="1"/>
            <a:r>
              <a:rPr lang="en-US" altLang="en-US" sz="2000" dirty="0"/>
              <a:t>The leaves are calls on subsequences of size 0 or 1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7  4  9  </a:t>
            </a:r>
            <a:r>
              <a:rPr lang="en-US" altLang="en-US" u="sng">
                <a:solidFill>
                  <a:srgbClr val="000000"/>
                </a:solidFill>
              </a:rPr>
              <a:t>6</a:t>
            </a:r>
            <a:r>
              <a:rPr lang="en-US" altLang="en-US"/>
              <a:t>  2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2  4  </a:t>
            </a:r>
            <a:r>
              <a:rPr lang="en-US" altLang="en-US" u="sng">
                <a:solidFill>
                  <a:srgbClr val="000000"/>
                </a:solidFill>
              </a:rPr>
              <a:t>6</a:t>
            </a:r>
            <a:r>
              <a:rPr lang="en-US" alt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4</a:t>
            </a:r>
            <a:r>
              <a:rPr lang="en-US" altLang="en-US"/>
              <a:t>  2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2  </a:t>
            </a:r>
            <a:r>
              <a:rPr lang="en-US" alt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24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7</a:t>
            </a:r>
            <a:r>
              <a:rPr lang="en-US" altLang="en-US"/>
              <a:t>  9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 u="sng">
                <a:solidFill>
                  <a:srgbClr val="000000"/>
                </a:solidFill>
              </a:rPr>
              <a:t>7</a:t>
            </a:r>
            <a:r>
              <a:rPr lang="en-US" alt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9225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26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227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228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9229" name="AutoShape 11"/>
          <p:cNvCxnSpPr>
            <a:cxnSpLocks noChangeShapeType="1"/>
            <a:stCxn id="9223" idx="0"/>
            <a:endCxn id="9222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2"/>
          <p:cNvCxnSpPr>
            <a:cxnSpLocks noChangeShapeType="1"/>
            <a:stCxn id="9224" idx="0"/>
            <a:endCxn id="9222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/>
          <p:cNvCxnSpPr>
            <a:cxnSpLocks noChangeShapeType="1"/>
            <a:stCxn id="9225" idx="0"/>
            <a:endCxn id="9223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/>
          <p:cNvCxnSpPr>
            <a:cxnSpLocks noChangeShapeType="1"/>
            <a:stCxn id="9227" idx="0"/>
            <a:endCxn id="9224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/>
          <p:cNvCxnSpPr>
            <a:cxnSpLocks noChangeShapeType="1"/>
            <a:stCxn id="9223" idx="2"/>
            <a:endCxn id="9226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/>
          <p:cNvCxnSpPr>
            <a:cxnSpLocks noChangeShapeType="1"/>
            <a:stCxn id="9224" idx="2"/>
            <a:endCxn id="9228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텍스트 상자 2"/>
          <p:cNvSpPr txBox="1"/>
          <p:nvPr/>
        </p:nvSpPr>
        <p:spPr>
          <a:xfrm>
            <a:off x="304800" y="396240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>
                <a:latin typeface="Calibri" charset="0"/>
                <a:ea typeface="Calibri" charset="0"/>
                <a:cs typeface="Calibri" charset="0"/>
              </a:rPr>
              <a:t>L=2,4 E=6, G=7,9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260387" y="481066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L=2 E=4</a:t>
            </a:r>
            <a:r>
              <a:rPr kumimoji="1" lang="en-US" altLang="ko-KR" sz="1800">
                <a:latin typeface="Calibri" charset="0"/>
                <a:ea typeface="Calibri" charset="0"/>
                <a:cs typeface="Calibri" charset="0"/>
              </a:rPr>
              <a:t>, G=none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5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partition an input sequence as follows:</a:t>
            </a:r>
          </a:p>
          <a:p>
            <a:pPr lvl="1" eaLnBrk="1" hangingPunct="1"/>
            <a:r>
              <a:rPr lang="en-US" altLang="en-US" sz="1800" dirty="0"/>
              <a:t>We remove, in turn, each element </a:t>
            </a:r>
            <a:r>
              <a:rPr lang="en-US" altLang="en-US" sz="1800" b="1" i="1" dirty="0">
                <a:latin typeface="Times New Roman" charset="0"/>
              </a:rPr>
              <a:t>y</a:t>
            </a:r>
            <a:r>
              <a:rPr lang="en-US" altLang="en-US" sz="1800" dirty="0"/>
              <a:t> from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dirty="0"/>
              <a:t> and </a:t>
            </a:r>
          </a:p>
          <a:p>
            <a:pPr lvl="1" eaLnBrk="1" hangingPunct="1"/>
            <a:r>
              <a:rPr lang="en-US" altLang="en-US" sz="1800" dirty="0"/>
              <a:t>We insert </a:t>
            </a:r>
            <a:r>
              <a:rPr lang="en-US" altLang="en-US" sz="1800" b="1" i="1" dirty="0">
                <a:latin typeface="Times New Roman" charset="0"/>
              </a:rPr>
              <a:t>y</a:t>
            </a:r>
            <a:r>
              <a:rPr lang="en-US" altLang="en-US" sz="1800" dirty="0"/>
              <a:t> into </a:t>
            </a:r>
            <a:r>
              <a:rPr lang="en-US" altLang="en-US" sz="1800" b="1" i="1" dirty="0">
                <a:latin typeface="Times New Roman" charset="0"/>
              </a:rPr>
              <a:t>L</a:t>
            </a:r>
            <a:r>
              <a:rPr lang="en-US" altLang="en-US" sz="1800" dirty="0"/>
              <a:t>, </a:t>
            </a:r>
            <a:r>
              <a:rPr lang="en-US" altLang="en-US" sz="1800" b="1" i="1" dirty="0">
                <a:latin typeface="Times New Roman" charset="0"/>
              </a:rPr>
              <a:t>E</a:t>
            </a:r>
            <a:r>
              <a:rPr lang="en-US" altLang="en-US" sz="1800" b="1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b="1" i="1" dirty="0">
                <a:latin typeface="Times New Roman" charset="0"/>
              </a:rPr>
              <a:t>G</a:t>
            </a:r>
            <a:r>
              <a:rPr lang="en-US" altLang="en-US" sz="1800" dirty="0"/>
              <a:t>,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/>
              <a:t>depending on the result of the comparison with the pivot </a:t>
            </a:r>
            <a:r>
              <a:rPr lang="en-US" altLang="en-US" sz="1800" b="1" i="1" dirty="0">
                <a:latin typeface="Times New Roman" charset="0"/>
              </a:rPr>
              <a:t>x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Each insertion and removal is at the beginning or at the end of a sequence, and hence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(1)</a:t>
            </a:r>
            <a:r>
              <a:rPr lang="en-US" altLang="en-US" sz="2000" dirty="0"/>
              <a:t> time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Thus, the partition step of quick-sort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alt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alt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S.erase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S.empty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S.eraseFront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&lt;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alt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L.insertBack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=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alt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E.insertBack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>
                <a:latin typeface="Times New Roman" charset="0"/>
              </a:rPr>
              <a:t>{ </a:t>
            </a:r>
            <a:r>
              <a:rPr lang="en-US" altLang="en-US" sz="1800" b="1" i="1">
                <a:latin typeface="Times New Roman" charset="0"/>
              </a:rPr>
              <a:t>y</a:t>
            </a:r>
            <a:r>
              <a:rPr lang="en-US" altLang="en-US" sz="1800">
                <a:latin typeface="Times New Roman" charset="0"/>
                <a:sym typeface="Symbol" charset="2"/>
              </a:rPr>
              <a:t> &gt; </a:t>
            </a:r>
            <a:r>
              <a:rPr lang="en-US" altLang="en-US" sz="1800" b="1" i="1">
                <a:latin typeface="Times New Roman" charset="0"/>
              </a:rPr>
              <a:t>x </a:t>
            </a:r>
            <a:r>
              <a:rPr lang="en-US" alt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G.insertBack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</p:spTree>
    <p:extLst>
      <p:ext uri="{BB962C8B-B14F-4D97-AF65-F5344CB8AC3E}">
        <p14:creationId xmlns:p14="http://schemas.microsoft.com/office/powerpoint/2010/main" val="1006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Worst-case Running Time</a:t>
            </a:r>
          </a:p>
        </p:txBody>
      </p:sp>
      <p:sp>
        <p:nvSpPr>
          <p:cNvPr id="1741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worst case for quick-sort occurs when the pivot is the unique minimum or maximum element</a:t>
            </a:r>
          </a:p>
          <a:p>
            <a:pPr eaLnBrk="1" hangingPunct="1"/>
            <a:r>
              <a:rPr lang="en-US" altLang="en-US" sz="2000" dirty="0"/>
              <a:t>One of </a:t>
            </a:r>
            <a:r>
              <a:rPr lang="en-US" altLang="en-US" sz="2000" b="1" i="1" dirty="0">
                <a:latin typeface="Times New Roman" charset="0"/>
              </a:rPr>
              <a:t>L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charset="0"/>
              </a:rPr>
              <a:t>G</a:t>
            </a:r>
            <a:r>
              <a:rPr lang="en-US" altLang="en-US" sz="2000" dirty="0"/>
              <a:t> has size </a:t>
            </a:r>
            <a:r>
              <a:rPr lang="en-US" altLang="en-US" sz="2000" b="1" i="1" dirty="0">
                <a:latin typeface="Times New Roman" charset="0"/>
              </a:rPr>
              <a:t>n </a:t>
            </a:r>
            <a:r>
              <a:rPr lang="en-US" altLang="en-US" sz="2000" dirty="0">
                <a:latin typeface="Symbol" charset="2"/>
              </a:rPr>
              <a:t>- </a:t>
            </a:r>
            <a:r>
              <a:rPr lang="en-US" altLang="en-US" sz="2000" dirty="0">
                <a:latin typeface="Times New Roman" charset="0"/>
              </a:rPr>
              <a:t>1 </a:t>
            </a:r>
            <a:r>
              <a:rPr lang="en-US" altLang="en-US" sz="2000" dirty="0"/>
              <a:t>and the other has size </a:t>
            </a:r>
            <a:r>
              <a:rPr lang="en-US" altLang="en-US" sz="2000" dirty="0">
                <a:latin typeface="Times New Roman" charset="0"/>
              </a:rPr>
              <a:t>0</a:t>
            </a:r>
          </a:p>
          <a:p>
            <a:pPr eaLnBrk="1" hangingPunct="1"/>
            <a:r>
              <a:rPr lang="en-US" altLang="en-US" sz="2000" dirty="0"/>
              <a:t>The running time is proportional to the sum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en-US" sz="2000" b="1" i="1" dirty="0">
                <a:latin typeface="Times New Roman" charset="0"/>
                <a:sym typeface="Symbol" charset="2"/>
              </a:rPr>
              <a:t>n</a:t>
            </a:r>
            <a:r>
              <a:rPr lang="en-US" altLang="en-US" sz="2000" dirty="0"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+</a:t>
            </a:r>
            <a:r>
              <a:rPr lang="en-US" altLang="en-US" sz="2000" dirty="0">
                <a:latin typeface="Times New Roman" charset="0"/>
                <a:sym typeface="Symbol" charset="2"/>
              </a:rPr>
              <a:t> (</a:t>
            </a:r>
            <a:r>
              <a:rPr lang="en-US" altLang="en-US" sz="2000" b="1" i="1" dirty="0">
                <a:latin typeface="Times New Roman" charset="0"/>
                <a:sym typeface="Symbol" charset="2"/>
              </a:rPr>
              <a:t>n</a:t>
            </a:r>
            <a:r>
              <a:rPr lang="en-US" altLang="en-US" sz="2000" dirty="0"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-</a:t>
            </a:r>
            <a:r>
              <a:rPr lang="en-US" altLang="en-US" sz="2000" dirty="0">
                <a:latin typeface="Times New Roman" charset="0"/>
                <a:sym typeface="Symbol" charset="2"/>
              </a:rPr>
              <a:t> 1) </a:t>
            </a:r>
            <a:r>
              <a:rPr lang="en-US" altLang="en-US" sz="2000" dirty="0">
                <a:latin typeface="Symbol" charset="2"/>
                <a:sym typeface="Symbol" charset="2"/>
              </a:rPr>
              <a:t>+ </a:t>
            </a:r>
            <a:r>
              <a:rPr lang="en-US" altLang="en-US" sz="2000" dirty="0">
                <a:latin typeface="Times New Roman" charset="0"/>
                <a:sym typeface="Symbol" charset="2"/>
              </a:rPr>
              <a:t>… </a:t>
            </a:r>
            <a:r>
              <a:rPr lang="en-US" altLang="en-US" sz="2000" dirty="0">
                <a:latin typeface="Symbol" charset="2"/>
                <a:sym typeface="Symbol" charset="2"/>
              </a:rPr>
              <a:t>+</a:t>
            </a:r>
            <a:r>
              <a:rPr lang="en-US" altLang="en-US" sz="2000" dirty="0">
                <a:latin typeface="Times New Roman" charset="0"/>
                <a:sym typeface="Symbol" charset="2"/>
              </a:rPr>
              <a:t> 2 </a:t>
            </a:r>
            <a:r>
              <a:rPr lang="en-US" altLang="en-US" sz="2000" dirty="0">
                <a:latin typeface="Symbol" charset="2"/>
                <a:sym typeface="Symbol" charset="2"/>
              </a:rPr>
              <a:t>+ 1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Thus, the worst-case running time of quick-sort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baseline="30000" dirty="0">
                <a:latin typeface="Times New Roman" charset="0"/>
              </a:rPr>
              <a:t>2</a:t>
            </a:r>
            <a:r>
              <a:rPr lang="en-US" altLang="en-US" sz="2000" dirty="0">
                <a:latin typeface="Times New Roman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7414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17416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7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8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7419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folHlink"/>
              </a:solidFill>
            </a:endParaRPr>
          </a:p>
        </p:txBody>
      </p:sp>
      <p:cxnSp>
        <p:nvCxnSpPr>
          <p:cNvPr id="17420" name="AutoShape 26"/>
          <p:cNvCxnSpPr>
            <a:cxnSpLocks noChangeShapeType="1"/>
            <a:stCxn id="17417" idx="0"/>
            <a:endCxn id="17414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7"/>
          <p:cNvCxnSpPr>
            <a:cxnSpLocks noChangeShapeType="1"/>
            <a:endCxn id="17414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29"/>
          <p:cNvCxnSpPr>
            <a:cxnSpLocks noChangeShapeType="1"/>
            <a:stCxn id="17418" idx="0"/>
            <a:endCxn id="17415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31"/>
          <p:cNvCxnSpPr>
            <a:cxnSpLocks noChangeShapeType="1"/>
            <a:stCxn id="17415" idx="2"/>
            <a:endCxn id="17419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accent1"/>
              </a:solidFill>
            </a:endParaRPr>
          </a:p>
        </p:txBody>
      </p:sp>
      <p:cxnSp>
        <p:nvCxnSpPr>
          <p:cNvPr id="17425" name="AutoShape 33"/>
          <p:cNvCxnSpPr>
            <a:cxnSpLocks noChangeShapeType="1"/>
            <a:stCxn id="17416" idx="0"/>
            <a:endCxn id="17424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34"/>
          <p:cNvCxnSpPr>
            <a:cxnSpLocks noChangeShapeType="1"/>
            <a:stCxn id="17414" idx="0"/>
            <a:endCxn id="17424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sym typeface="Symbol" charset="2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sym typeface="Symbol" charset="2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Expected Running Time (1)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Consider a recursive call of quick-sort on a sequence of size </a:t>
            </a:r>
            <a:r>
              <a:rPr lang="en-US" altLang="en-US" sz="2000" b="1" i="1" dirty="0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Good call</a:t>
            </a:r>
            <a:r>
              <a:rPr lang="en-US" altLang="en-US" sz="1800" b="1" dirty="0"/>
              <a:t>:</a:t>
            </a:r>
            <a:r>
              <a:rPr lang="en-US" altLang="en-US" sz="1800" dirty="0"/>
              <a:t> the sizes of </a:t>
            </a:r>
            <a:r>
              <a:rPr lang="en-US" altLang="en-US" sz="1800" b="1" i="1" dirty="0">
                <a:latin typeface="Times New Roman" charset="0"/>
              </a:rPr>
              <a:t>L</a:t>
            </a:r>
            <a:r>
              <a:rPr lang="en-US" altLang="en-US" sz="1800" dirty="0"/>
              <a:t> and </a:t>
            </a:r>
            <a:r>
              <a:rPr lang="en-US" altLang="en-US" sz="1800" b="1" i="1" dirty="0">
                <a:latin typeface="Times New Roman" charset="0"/>
              </a:rPr>
              <a:t>G</a:t>
            </a:r>
            <a:r>
              <a:rPr lang="en-US" altLang="en-US" sz="1800" dirty="0"/>
              <a:t> are each less than </a:t>
            </a:r>
            <a:r>
              <a:rPr lang="en-US" altLang="en-US" sz="1800" dirty="0">
                <a:latin typeface="Times New Roman" charset="0"/>
              </a:rPr>
              <a:t>3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dirty="0">
                <a:latin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4 (“unbiased to some degree”)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Bad call</a:t>
            </a:r>
            <a:r>
              <a:rPr lang="en-US" altLang="en-US" sz="1800" b="1" dirty="0"/>
              <a:t>:</a:t>
            </a:r>
            <a:r>
              <a:rPr lang="en-US" altLang="en-US" sz="1800" dirty="0"/>
              <a:t> one of </a:t>
            </a:r>
            <a:r>
              <a:rPr lang="en-US" altLang="en-US" sz="1800" b="1" i="1" dirty="0">
                <a:latin typeface="Times New Roman" charset="0"/>
              </a:rPr>
              <a:t>L</a:t>
            </a:r>
            <a:r>
              <a:rPr lang="en-US" altLang="en-US" sz="1800" dirty="0"/>
              <a:t> and </a:t>
            </a:r>
            <a:r>
              <a:rPr lang="en-US" altLang="en-US" sz="1800" b="1" i="1" dirty="0">
                <a:latin typeface="Times New Roman" charset="0"/>
              </a:rPr>
              <a:t>G</a:t>
            </a:r>
            <a:r>
              <a:rPr lang="en-US" altLang="en-US" sz="1800" dirty="0"/>
              <a:t> has size greater than </a:t>
            </a:r>
            <a:r>
              <a:rPr lang="en-US" altLang="en-US" sz="1800" dirty="0">
                <a:latin typeface="Times New Roman" charset="0"/>
              </a:rPr>
              <a:t>3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dirty="0">
                <a:latin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4 (“biased to some degree”)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call is </a:t>
            </a:r>
            <a:r>
              <a:rPr lang="en-US" altLang="en-US" sz="2000" dirty="0">
                <a:solidFill>
                  <a:schemeClr val="tx2"/>
                </a:solidFill>
              </a:rPr>
              <a:t>good</a:t>
            </a:r>
            <a:r>
              <a:rPr lang="en-US" altLang="en-US" sz="2000" dirty="0"/>
              <a:t> with probability </a:t>
            </a:r>
            <a:r>
              <a:rPr lang="en-US" altLang="en-US" sz="2000" dirty="0">
                <a:latin typeface="Times New Roman" charset="0"/>
              </a:rPr>
              <a:t>1</a:t>
            </a:r>
            <a:r>
              <a:rPr lang="en-US" altLang="en-US" sz="2000" dirty="0">
                <a:latin typeface="Symbol" charset="2"/>
              </a:rPr>
              <a:t>/</a:t>
            </a:r>
            <a:r>
              <a:rPr lang="en-US" altLang="en-US" sz="2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1/2 of the possible pivots cause good calls: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200"/>
              <a:t>7  9  7</a:t>
            </a:r>
            <a:r>
              <a:rPr lang="en-US" altLang="en-US" sz="1200">
                <a:solidFill>
                  <a:schemeClr val="accent1"/>
                </a:solidFill>
              </a:rPr>
              <a:t>  1  </a:t>
            </a:r>
            <a:r>
              <a:rPr lang="en-US" altLang="en-US" sz="12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200"/>
              <a:t>7  2  9  4 3  7  </a:t>
            </a:r>
            <a:r>
              <a:rPr lang="en-US" altLang="en-US" sz="1200" u="sng">
                <a:solidFill>
                  <a:srgbClr val="000000"/>
                </a:solidFill>
              </a:rPr>
              <a:t>6</a:t>
            </a:r>
            <a:r>
              <a:rPr lang="en-US" altLang="en-US" sz="1200"/>
              <a:t>  1</a:t>
            </a:r>
            <a:r>
              <a:rPr lang="en-US" alt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18440" name="AutoShape 8"/>
          <p:cNvCxnSpPr>
            <a:cxnSpLocks noChangeShapeType="1"/>
            <a:stCxn id="18442" idx="0"/>
            <a:endCxn id="18439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/>
          <p:cNvCxnSpPr>
            <a:cxnSpLocks noChangeShapeType="1"/>
            <a:stCxn id="18438" idx="0"/>
            <a:endCxn id="18439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1200"/>
              <a:t>2  4  3  1 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200"/>
              <a:t>7 2 9 4 3 7 6</a:t>
            </a:r>
          </a:p>
        </p:txBody>
      </p:sp>
      <p:sp>
        <p:nvSpPr>
          <p:cNvPr id="18446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18447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200"/>
              <a:t>7  </a:t>
            </a:r>
            <a:r>
              <a:rPr lang="en-US" altLang="en-US" sz="1200" u="sng">
                <a:solidFill>
                  <a:srgbClr val="000000"/>
                </a:solidFill>
              </a:rPr>
              <a:t>2 </a:t>
            </a:r>
            <a:r>
              <a:rPr lang="en-US" altLang="en-US" sz="1200"/>
              <a:t> 9  4 3  7  6  1</a:t>
            </a:r>
            <a:endParaRPr lang="en-US" altLang="en-US" sz="1200" b="1">
              <a:solidFill>
                <a:schemeClr val="accent1"/>
              </a:solidFill>
              <a:sym typeface="Symbol" charset="2"/>
            </a:endParaRPr>
          </a:p>
        </p:txBody>
      </p:sp>
      <p:cxnSp>
        <p:nvCxnSpPr>
          <p:cNvPr id="18448" name="AutoShape 17"/>
          <p:cNvCxnSpPr>
            <a:cxnSpLocks noChangeShapeType="1"/>
            <a:stCxn id="18446" idx="0"/>
            <a:endCxn id="18447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8"/>
          <p:cNvCxnSpPr>
            <a:cxnSpLocks noChangeShapeType="1"/>
            <a:stCxn id="18445" idx="0"/>
            <a:endCxn id="18447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/>
              <a:t>Good call</a:t>
            </a:r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/>
              <a:t>Bad call</a:t>
            </a:r>
          </a:p>
        </p:txBody>
      </p:sp>
      <p:grpSp>
        <p:nvGrpSpPr>
          <p:cNvPr id="18454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18461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2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3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4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1 2 3 4 5 6 7 8 9 10 11 12 13 14 15 16</a:t>
              </a:r>
              <a:endParaRPr lang="en-US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18455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/>
              <a:t>Good pivots</a:t>
            </a:r>
          </a:p>
        </p:txBody>
      </p:sp>
      <p:sp>
        <p:nvSpPr>
          <p:cNvPr id="18456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/>
              <a:t>Bad pivots</a:t>
            </a:r>
          </a:p>
        </p:txBody>
      </p:sp>
      <p:sp>
        <p:nvSpPr>
          <p:cNvPr id="18457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/>
              <a:t>Bad pivots</a:t>
            </a:r>
          </a:p>
        </p:txBody>
      </p:sp>
      <p:sp>
        <p:nvSpPr>
          <p:cNvPr id="18458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9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0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8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50" grpId="0" animBg="1"/>
      <p:bldP spid="18451" grpId="0" animBg="1"/>
      <p:bldP spid="18452" grpId="0"/>
      <p:bldP spid="18453" grpId="0"/>
      <p:bldP spid="18455" grpId="0"/>
      <p:bldP spid="18456" grpId="0"/>
      <p:bldP spid="18457" grpId="0"/>
      <p:bldP spid="18458" grpId="0" animBg="1"/>
      <p:bldP spid="18459" grpId="0" animBg="1"/>
      <p:bldP spid="184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Expected Running Time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Consider a binary tree T used in the Quick-sort.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Definition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A node v (a collection of elements) in T is said to be in size group </a:t>
                </a:r>
                <a:r>
                  <a:rPr lang="en-US" altLang="en-US" sz="1800" dirty="0" err="1"/>
                  <a:t>i</a:t>
                </a:r>
                <a:br>
                  <a:rPr lang="en-US" altLang="en-US" sz="1800" dirty="0"/>
                </a:br>
                <a:r>
                  <a:rPr lang="en-US" altLang="en-US" sz="1800" dirty="0"/>
                  <a:t>if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1800" dirty="0"/>
                  <a:t> the size of v’s subproblem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Thus, every node is in some size group (e.g., the root node is in size group 0)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2C9FD-FB3F-9647-A857-B5B10247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105684"/>
            <a:ext cx="6000750" cy="37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Expected Running Time (</a:t>
            </a:r>
            <a:r>
              <a:rPr lang="en-US" altLang="ko-KR" dirty="0"/>
              <a:t>3</a:t>
            </a:r>
            <a:r>
              <a:rPr lang="en-US" alt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Q1. How many size groups?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(Ans) </a:t>
                </a:r>
                <a:r>
                  <a:rPr lang="en-US" altLang="en-US" sz="1800" dirty="0" err="1"/>
                  <a:t>i</a:t>
                </a:r>
                <a:r>
                  <a:rPr lang="en-US" altLang="en-US" sz="1800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/>
                  <a:t> = 1, i.e., </a:t>
                </a:r>
                <a:r>
                  <a:rPr lang="en-US" altLang="en-US" sz="1800" b="1" i="1" dirty="0" err="1"/>
                  <a:t>i</a:t>
                </a:r>
                <a:r>
                  <a:rPr lang="en-US" altLang="en-US" sz="1800" b="1" i="1" dirty="0"/>
                  <a:t> = 2log</a:t>
                </a:r>
                <a:r>
                  <a:rPr lang="en-US" altLang="en-US" sz="1800" b="1" i="1" baseline="-25000" dirty="0"/>
                  <a:t>4/3</a:t>
                </a:r>
                <a:r>
                  <a:rPr lang="en-US" altLang="en-US" sz="1800" b="1" i="1" dirty="0"/>
                  <a:t>n</a:t>
                </a:r>
                <a:endParaRPr lang="en-US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1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Q2. What is the expected time spent working on all the subproblems for nodes in size group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dirty="0"/>
                  <a:t> (which we denote by T)?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If the answer is O(n), then we are done, because the number of size groups * expected running time for each size group = n * log n.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 = sum of the expected times for each node, say </a:t>
                </a:r>
                <a:r>
                  <a:rPr lang="en-US" altLang="en-US" sz="1800" i="1" dirty="0"/>
                  <a:t>v</a:t>
                </a:r>
                <a:r>
                  <a:rPr lang="en-US" altLang="en-US" sz="1800" dirty="0"/>
                  <a:t>, in size group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(linearity of expectation). Thus, our question is “what is the expected time for a node in size group </a:t>
                </a:r>
                <a:r>
                  <a:rPr lang="en-US" altLang="en-US" sz="1800" dirty="0" err="1"/>
                  <a:t>i</a:t>
                </a:r>
                <a:r>
                  <a:rPr lang="en-US" altLang="en-US" sz="1800" dirty="0"/>
                  <a:t>”?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v’s subproblem may be either of good call or bad call.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(Two facts) Since a probability of good call is ½,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400" dirty="0"/>
                  <a:t>(</a:t>
                </a:r>
                <a:r>
                  <a:rPr lang="en-US" altLang="en-US" sz="1400" dirty="0" err="1"/>
                  <a:t>i</a:t>
                </a:r>
                <a:r>
                  <a:rPr lang="en-US" altLang="en-US" sz="1400" dirty="0"/>
                  <a:t>) The expected number of consecutive calls before a good call is 2 (i.e., constant)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400" dirty="0"/>
                  <a:t>(ii) As soon as we have a good call for node v (in size group </a:t>
                </a:r>
                <a:r>
                  <a:rPr lang="en-US" altLang="en-US" sz="1400" dirty="0" err="1"/>
                  <a:t>i</a:t>
                </a:r>
                <a:r>
                  <a:rPr lang="en-US" altLang="en-US" sz="1400" dirty="0"/>
                  <a:t>), its children will be in size groups higher than </a:t>
                </a:r>
                <a:r>
                  <a:rPr lang="en-US" altLang="en-US" sz="1400" dirty="0" err="1"/>
                  <a:t>i</a:t>
                </a:r>
                <a:r>
                  <a:rPr lang="en-US" altLang="en-US" sz="1400" dirty="0"/>
                  <a:t>. (because at least ¾ reduction of the original size happens)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22" r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2C9FD-FB3F-9647-A857-B5B10247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3306"/>
            <a:ext cx="2971800" cy="18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Expected Running Time (</a:t>
            </a:r>
            <a:r>
              <a:rPr lang="en-US" altLang="ko-KR" dirty="0"/>
              <a:t>4</a:t>
            </a:r>
            <a:r>
              <a:rPr lang="en-US" alt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Q1. How many size groups?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(Ans) </a:t>
                </a:r>
                <a:r>
                  <a:rPr lang="en-US" altLang="en-US" sz="1800" dirty="0" err="1"/>
                  <a:t>i</a:t>
                </a:r>
                <a:r>
                  <a:rPr lang="en-US" altLang="en-US" sz="1800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/>
                  <a:t> = 1, i.e., </a:t>
                </a:r>
                <a:r>
                  <a:rPr lang="en-US" altLang="en-US" sz="1800" b="1" i="1" dirty="0" err="1"/>
                  <a:t>i</a:t>
                </a:r>
                <a:r>
                  <a:rPr lang="en-US" altLang="en-US" sz="1800" b="1" i="1" dirty="0"/>
                  <a:t> = 2log</a:t>
                </a:r>
                <a:r>
                  <a:rPr lang="en-US" altLang="en-US" sz="1800" b="1" i="1" baseline="-25000" dirty="0"/>
                  <a:t>4/3</a:t>
                </a:r>
                <a:r>
                  <a:rPr lang="en-US" altLang="en-US" sz="1800" b="1" i="1" dirty="0"/>
                  <a:t>n</a:t>
                </a:r>
                <a:endParaRPr lang="en-US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1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Q2. What is the expected time spent working on all the subproblems for nodes in size group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dirty="0"/>
                  <a:t> (which we denote by T)?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Thus, for any elements x in the input list, the expected number of nodes in size group </a:t>
                </a:r>
                <a:r>
                  <a:rPr lang="en-US" altLang="en-US" sz="1800" dirty="0" err="1"/>
                  <a:t>i</a:t>
                </a:r>
                <a:r>
                  <a:rPr lang="en-US" altLang="en-US" sz="1800" dirty="0"/>
                  <a:t> containing x in their subproblems is 2. (on average, constant number times of being at a bad call group and then move to the size group higher than </a:t>
                </a:r>
                <a:r>
                  <a:rPr lang="en-US" altLang="en-US" sz="1800" dirty="0" err="1"/>
                  <a:t>i</a:t>
                </a:r>
                <a:r>
                  <a:rPr lang="en-US" altLang="en-US" sz="1800" dirty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>
                    <a:sym typeface="Wingdings" pitchFamily="2" charset="2"/>
                  </a:rPr>
                  <a:t> Expected total size of all the subproblems in size group </a:t>
                </a:r>
                <a:r>
                  <a:rPr lang="en-US" altLang="en-US" sz="1800" dirty="0" err="1">
                    <a:sym typeface="Wingdings" pitchFamily="2" charset="2"/>
                  </a:rPr>
                  <a:t>i</a:t>
                </a:r>
                <a:r>
                  <a:rPr lang="en-US" altLang="en-US" sz="1800" dirty="0">
                    <a:sym typeface="Wingdings" pitchFamily="2" charset="2"/>
                  </a:rPr>
                  <a:t> is 2n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400" dirty="0">
                    <a:sym typeface="Wingdings" pitchFamily="2" charset="2"/>
                  </a:rPr>
                  <a:t> Non-recursive work we perform for any subproblem is proportional to its size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400" dirty="0">
                    <a:sym typeface="Wingdings" pitchFamily="2" charset="2"/>
                  </a:rPr>
                  <a:t> Expected time per each size group is O(n)</a:t>
                </a:r>
              </a:p>
              <a:p>
                <a:pPr lvl="2" eaLnBrk="1" hangingPunct="1">
                  <a:lnSpc>
                    <a:spcPct val="90000"/>
                  </a:lnSpc>
                </a:pPr>
                <a:endParaRPr lang="en-US" altLang="en-US" sz="1400" dirty="0">
                  <a:sym typeface="Wingdings" pitchFamily="2" charset="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>
                    <a:sym typeface="Wingdings" pitchFamily="2" charset="2"/>
                  </a:rPr>
                  <a:t>Thus,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>
                    <a:sym typeface="Wingdings" pitchFamily="2" charset="2"/>
                  </a:rPr>
                  <a:t>log n size groups &amp; n computations per each size group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>
                    <a:sym typeface="Wingdings" pitchFamily="2" charset="2"/>
                  </a:rPr>
                  <a:t> O(n log n)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2054" name="Rectangle 3" descr="Rectangle: Click to edit Master text styles&#13;&#10;Second level&#13;&#10;Third level&#13;&#10;Fourth level&#13;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22" r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2C9FD-FB3F-9647-A857-B5B10247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3306"/>
            <a:ext cx="2971800" cy="18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4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will look at this later </a:t>
            </a:r>
            <a:r>
              <a:rPr lang="mr-IN" altLang="en-US" dirty="0"/>
              <a:t>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Quick-Sort</a:t>
            </a:r>
          </a:p>
        </p:txBody>
      </p:sp>
      <p:sp>
        <p:nvSpPr>
          <p:cNvPr id="8198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Quick-sort</a:t>
            </a:r>
            <a:r>
              <a:rPr lang="en-US" altLang="en-US" sz="2400" dirty="0"/>
              <a:t> is a randomized sorting algorithm based on the divide-and-conquer paradigm: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Divide</a:t>
            </a:r>
            <a:r>
              <a:rPr lang="en-US" altLang="en-US" sz="2000" dirty="0"/>
              <a:t>: pick a </a:t>
            </a:r>
            <a:r>
              <a:rPr lang="en-US" altLang="en-US" sz="2000" b="1" u="sng" dirty="0"/>
              <a:t>random</a:t>
            </a:r>
            <a:r>
              <a:rPr lang="en-US" altLang="en-US" sz="2000" dirty="0"/>
              <a:t> element </a:t>
            </a:r>
            <a:r>
              <a:rPr lang="en-US" altLang="en-US" sz="2000" b="1" i="1" dirty="0">
                <a:latin typeface="Times New Roman" charset="0"/>
              </a:rPr>
              <a:t>x</a:t>
            </a:r>
            <a:r>
              <a:rPr lang="en-US" altLang="en-US" sz="2000" dirty="0"/>
              <a:t> (called </a:t>
            </a:r>
            <a:r>
              <a:rPr lang="en-US" altLang="en-US" sz="2000" dirty="0">
                <a:solidFill>
                  <a:schemeClr val="tx2"/>
                </a:solidFill>
              </a:rPr>
              <a:t>pivot</a:t>
            </a:r>
            <a:r>
              <a:rPr lang="en-US" altLang="en-US" sz="2000" dirty="0"/>
              <a:t>) and partition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dirty="0"/>
              <a:t> into </a:t>
            </a:r>
          </a:p>
          <a:p>
            <a:pPr lvl="2" eaLnBrk="1" hangingPunct="1"/>
            <a:r>
              <a:rPr lang="en-US" altLang="en-US" sz="1800" b="1" i="1" dirty="0">
                <a:latin typeface="Times New Roman" charset="0"/>
              </a:rPr>
              <a:t>L </a:t>
            </a:r>
            <a:r>
              <a:rPr lang="en-US" altLang="en-US" sz="1800" dirty="0"/>
              <a:t>elements less than </a:t>
            </a:r>
            <a:r>
              <a:rPr lang="en-US" altLang="en-US" sz="1800" b="1" i="1" dirty="0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altLang="en-US" sz="1800" b="1" i="1" dirty="0">
                <a:latin typeface="Times New Roman" charset="0"/>
              </a:rPr>
              <a:t>E </a:t>
            </a:r>
            <a:r>
              <a:rPr lang="en-US" altLang="en-US" sz="1800" dirty="0"/>
              <a:t>elements equal </a:t>
            </a:r>
            <a:r>
              <a:rPr lang="en-US" altLang="en-US" sz="1800" b="1" i="1" dirty="0">
                <a:latin typeface="Times New Roman" charset="0"/>
              </a:rPr>
              <a:t>x</a:t>
            </a:r>
            <a:endParaRPr lang="en-US" altLang="en-US" sz="1800" dirty="0"/>
          </a:p>
          <a:p>
            <a:pPr lvl="2" eaLnBrk="1" hangingPunct="1"/>
            <a:r>
              <a:rPr lang="en-US" altLang="en-US" sz="1800" b="1" i="1" dirty="0">
                <a:latin typeface="Times New Roman" charset="0"/>
              </a:rPr>
              <a:t>G </a:t>
            </a:r>
            <a:r>
              <a:rPr lang="en-US" altLang="en-US" sz="1800" dirty="0"/>
              <a:t>elements greater than </a:t>
            </a:r>
            <a:r>
              <a:rPr lang="en-US" altLang="en-US" sz="1800" b="1" i="1" dirty="0">
                <a:latin typeface="Times New Roman" charset="0"/>
              </a:rPr>
              <a:t>x</a:t>
            </a:r>
            <a:endParaRPr lang="en-US" altLang="en-US" sz="1800" dirty="0"/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Recur</a:t>
            </a:r>
            <a:r>
              <a:rPr lang="en-US" altLang="en-US" sz="2000" dirty="0"/>
              <a:t>: sort </a:t>
            </a:r>
            <a:r>
              <a:rPr lang="en-US" altLang="en-US" sz="2000" b="1" i="1" dirty="0">
                <a:latin typeface="Times New Roman" charset="0"/>
              </a:rPr>
              <a:t>L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charset="0"/>
              </a:rPr>
              <a:t>G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Conquer</a:t>
            </a:r>
            <a:r>
              <a:rPr lang="en-US" altLang="en-US" sz="2000" dirty="0"/>
              <a:t>: join </a:t>
            </a:r>
            <a:r>
              <a:rPr lang="en-US" altLang="en-US" sz="2000" b="1" i="1" dirty="0">
                <a:latin typeface="Times New Roman" charset="0"/>
              </a:rPr>
              <a:t>L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latin typeface="Times New Roman" charset="0"/>
              </a:rPr>
              <a:t>E</a:t>
            </a:r>
            <a:r>
              <a:rPr lang="en-US" altLang="en-US" sz="2000" b="1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charset="0"/>
              </a:rPr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x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209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8220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1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2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210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x</a:t>
            </a:r>
          </a:p>
        </p:txBody>
      </p:sp>
      <p:sp>
        <p:nvSpPr>
          <p:cNvPr id="8211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L</a:t>
            </a:r>
          </a:p>
        </p:txBody>
      </p:sp>
      <p:sp>
        <p:nvSpPr>
          <p:cNvPr id="8212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G</a:t>
            </a:r>
          </a:p>
        </p:txBody>
      </p:sp>
      <p:sp>
        <p:nvSpPr>
          <p:cNvPr id="8213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E</a:t>
            </a:r>
          </a:p>
        </p:txBody>
      </p:sp>
      <p:sp>
        <p:nvSpPr>
          <p:cNvPr id="8214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5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x</a:t>
            </a:r>
          </a:p>
        </p:txBody>
      </p:sp>
      <p:sp>
        <p:nvSpPr>
          <p:cNvPr id="8218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Pivot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cxnSp>
        <p:nvCxnSpPr>
          <p:cNvPr id="10246" name="AutoShape 4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5"/>
          <p:cNvCxnSpPr>
            <a:cxnSpLocks noChangeShapeType="1"/>
            <a:stCxn id="10260" idx="0"/>
            <a:endCxn id="102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7  2  9  4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0249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0250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0251" name="AutoShape 34"/>
          <p:cNvCxnSpPr>
            <a:cxnSpLocks noChangeShapeType="1"/>
            <a:stCxn id="10248" idx="0"/>
            <a:endCxn id="1025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35"/>
          <p:cNvCxnSpPr>
            <a:cxnSpLocks noChangeShapeType="1"/>
            <a:stCxn id="10253" idx="0"/>
            <a:endCxn id="1025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0254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0255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0256" name="AutoShape 39"/>
          <p:cNvCxnSpPr>
            <a:cxnSpLocks noChangeShapeType="1"/>
            <a:stCxn id="10254" idx="0"/>
            <a:endCxn id="10253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40"/>
          <p:cNvCxnSpPr>
            <a:cxnSpLocks noChangeShapeType="1"/>
            <a:stCxn id="10255" idx="0"/>
            <a:endCxn id="10253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41"/>
          <p:cNvCxnSpPr>
            <a:cxnSpLocks noChangeShapeType="1"/>
            <a:stCxn id="10261" idx="0"/>
            <a:endCxn id="1026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42"/>
          <p:cNvCxnSpPr>
            <a:cxnSpLocks noChangeShapeType="1"/>
            <a:stCxn id="10260" idx="2"/>
            <a:endCxn id="1026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0261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0262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0943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Partition, recursive call, pivot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cxnSp>
        <p:nvCxnSpPr>
          <p:cNvPr id="11270" name="AutoShape 4"/>
          <p:cNvCxnSpPr>
            <a:cxnSpLocks noChangeShapeType="1"/>
            <a:stCxn id="11287" idx="0"/>
            <a:endCxn id="11274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AutoShape 5"/>
          <p:cNvCxnSpPr>
            <a:cxnSpLocks noChangeShapeType="1"/>
            <a:stCxn id="11275" idx="0"/>
            <a:endCxn id="11274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/>
          <p:cNvCxnSpPr>
            <a:cxnSpLocks noChangeShapeType="1"/>
            <a:stCxn id="11276" idx="0"/>
            <a:endCxn id="1127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5" idx="2"/>
            <a:endCxn id="1127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1276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1277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1278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7  2  9  4  3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1279" name="AutoShape 34"/>
          <p:cNvCxnSpPr>
            <a:cxnSpLocks noChangeShapeType="1"/>
            <a:stCxn id="11274" idx="0"/>
            <a:endCxn id="1127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35"/>
          <p:cNvCxnSpPr>
            <a:cxnSpLocks noChangeShapeType="1"/>
            <a:stCxn id="11282" idx="0"/>
            <a:endCxn id="1127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1283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1284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1285" name="AutoShape 42"/>
          <p:cNvCxnSpPr>
            <a:cxnSpLocks noChangeShapeType="1"/>
            <a:stCxn id="11283" idx="0"/>
            <a:endCxn id="1128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3"/>
          <p:cNvCxnSpPr>
            <a:cxnSpLocks noChangeShapeType="1"/>
            <a:stCxn id="11284" idx="0"/>
            <a:endCxn id="1128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9216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Partition, recursive call, base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cxnSp>
        <p:nvCxnSpPr>
          <p:cNvPr id="12294" name="AutoShape 4"/>
          <p:cNvCxnSpPr>
            <a:cxnSpLocks noChangeShapeType="1"/>
            <a:stCxn id="12299" idx="0"/>
            <a:endCxn id="12298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5"/>
          <p:cNvCxnSpPr>
            <a:cxnSpLocks noChangeShapeType="1"/>
            <a:stCxn id="12300" idx="0"/>
            <a:endCxn id="1229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7"/>
          <p:cNvCxnSpPr>
            <a:cxnSpLocks noChangeShapeType="1"/>
            <a:stCxn id="12301" idx="0"/>
            <a:endCxn id="1230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9"/>
          <p:cNvCxnSpPr>
            <a:cxnSpLocks noChangeShapeType="1"/>
            <a:stCxn id="12300" idx="2"/>
            <a:endCxn id="1230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</a:t>
            </a:r>
            <a:r>
              <a:rPr lang="en-US" alt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300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2301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2302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2303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</a:t>
            </a:r>
            <a:r>
              <a:rPr lang="ko-KR" altLang="en-US" sz="1800" dirty="0"/>
              <a:t> </a:t>
            </a:r>
            <a:r>
              <a:rPr lang="en-US" altLang="en-US" sz="1800" dirty="0"/>
              <a:t>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2304" name="AutoShape 33"/>
          <p:cNvCxnSpPr>
            <a:cxnSpLocks noChangeShapeType="1"/>
            <a:stCxn id="12298" idx="0"/>
            <a:endCxn id="1230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34"/>
          <p:cNvCxnSpPr>
            <a:cxnSpLocks noChangeShapeType="1"/>
            <a:stCxn id="12307" idx="0"/>
            <a:endCxn id="123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2308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2309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2310" name="AutoShape 39"/>
          <p:cNvCxnSpPr>
            <a:cxnSpLocks noChangeShapeType="1"/>
            <a:stCxn id="12308" idx="0"/>
            <a:endCxn id="1230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40"/>
          <p:cNvCxnSpPr>
            <a:cxnSpLocks noChangeShapeType="1"/>
            <a:stCxn id="12309" idx="0"/>
            <a:endCxn id="1230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12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…, base case,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331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3319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3320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3321" name="AutoShape 26"/>
          <p:cNvCxnSpPr>
            <a:cxnSpLocks noChangeShapeType="1"/>
            <a:stCxn id="13319" idx="0"/>
            <a:endCxn id="13318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27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</a:t>
            </a:r>
            <a:r>
              <a:rPr lang="ko-KR" altLang="en-US" sz="1800" dirty="0"/>
              <a:t> </a:t>
            </a:r>
            <a:r>
              <a:rPr lang="en-US" altLang="en-US" sz="1800" dirty="0"/>
              <a:t>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24" name="AutoShape 33"/>
          <p:cNvCxnSpPr>
            <a:cxnSpLocks noChangeShapeType="1"/>
            <a:stCxn id="13330" idx="0"/>
            <a:endCxn id="1332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34"/>
          <p:cNvCxnSpPr>
            <a:cxnSpLocks noChangeShapeType="1"/>
            <a:stCxn id="13318" idx="0"/>
            <a:endCxn id="1332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36"/>
          <p:cNvCxnSpPr>
            <a:cxnSpLocks noChangeShapeType="1"/>
            <a:stCxn id="13331" idx="0"/>
            <a:endCxn id="13330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37"/>
          <p:cNvCxnSpPr>
            <a:cxnSpLocks noChangeShapeType="1"/>
            <a:stCxn id="13332" idx="0"/>
            <a:endCxn id="13330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38"/>
          <p:cNvCxnSpPr>
            <a:cxnSpLocks noChangeShapeType="1"/>
            <a:stCxn id="13333" idx="0"/>
            <a:endCxn id="13332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39"/>
          <p:cNvCxnSpPr>
            <a:cxnSpLocks noChangeShapeType="1"/>
            <a:stCxn id="13332" idx="2"/>
            <a:endCxn id="13334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3331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332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33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3334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35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pivot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4342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7  9  </a:t>
            </a:r>
            <a:r>
              <a:rPr lang="en-US" altLang="ko-KR" sz="1800" u="sng" dirty="0">
                <a:solidFill>
                  <a:srgbClr val="000000"/>
                </a:solidFill>
              </a:rPr>
              <a:t>8</a:t>
            </a:r>
            <a:r>
              <a:rPr lang="en-US" altLang="en-US" sz="1800" dirty="0">
                <a:solidFill>
                  <a:schemeClr val="accent1"/>
                </a:solidFill>
              </a:rPr>
              <a:t>  1 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4343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4344" name="AutoShape 43"/>
          <p:cNvCxnSpPr>
            <a:cxnSpLocks noChangeShapeType="1"/>
            <a:stCxn id="14343" idx="0"/>
            <a:endCxn id="14342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44"/>
          <p:cNvCxnSpPr>
            <a:cxnSpLocks noChangeShapeType="1"/>
            <a:stCxn id="14359" idx="0"/>
            <a:endCxn id="14342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</a:t>
            </a:r>
            <a:r>
              <a:rPr lang="ko-KR" altLang="en-US" sz="1800" dirty="0"/>
              <a:t> </a:t>
            </a:r>
            <a:r>
              <a:rPr lang="en-US" altLang="en-US" sz="1800" dirty="0"/>
              <a:t>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47" name="AutoShape 50"/>
          <p:cNvCxnSpPr>
            <a:cxnSpLocks noChangeShapeType="1"/>
            <a:stCxn id="14353" idx="0"/>
            <a:endCxn id="1434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51"/>
          <p:cNvCxnSpPr>
            <a:cxnSpLocks noChangeShapeType="1"/>
            <a:stCxn id="14342" idx="0"/>
            <a:endCxn id="1434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52"/>
          <p:cNvCxnSpPr>
            <a:cxnSpLocks noChangeShapeType="1"/>
            <a:stCxn id="14354" idx="0"/>
            <a:endCxn id="14353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53"/>
          <p:cNvCxnSpPr>
            <a:cxnSpLocks noChangeShapeType="1"/>
            <a:stCxn id="14355" idx="0"/>
            <a:endCxn id="1435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54"/>
          <p:cNvCxnSpPr>
            <a:cxnSpLocks noChangeShapeType="1"/>
            <a:stCxn id="14356" idx="0"/>
            <a:endCxn id="1435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55"/>
          <p:cNvCxnSpPr>
            <a:cxnSpLocks noChangeShapeType="1"/>
            <a:stCxn id="14355" idx="2"/>
            <a:endCxn id="1435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4354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55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6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4357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8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73691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536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Partition, …, recursive call, base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536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7  9  </a:t>
            </a:r>
            <a:r>
              <a:rPr lang="en-US" altLang="ko-KR" sz="1800" u="sng" dirty="0">
                <a:solidFill>
                  <a:srgbClr val="000000"/>
                </a:solidFill>
              </a:rPr>
              <a:t>8</a:t>
            </a:r>
            <a:r>
              <a:rPr lang="en-US" altLang="en-US" sz="1800" dirty="0">
                <a:solidFill>
                  <a:schemeClr val="accent1"/>
                </a:solidFill>
              </a:rPr>
              <a:t>  1 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7" name="AutoShape 37"/>
          <p:cNvSpPr>
            <a:spLocks noChangeArrowheads="1"/>
          </p:cNvSpPr>
          <p:nvPr/>
        </p:nvSpPr>
        <p:spPr bwMode="auto">
          <a:xfrm>
            <a:off x="5562600" y="4652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dirty="0"/>
              <a:t>7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7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  <p:cxnSp>
        <p:nvCxnSpPr>
          <p:cNvPr id="15368" name="AutoShape 38"/>
          <p:cNvCxnSpPr>
            <a:cxnSpLocks noChangeShapeType="1"/>
            <a:stCxn id="15367" idx="0"/>
            <a:endCxn id="15366" idx="2"/>
          </p:cNvCxnSpPr>
          <p:nvPr/>
        </p:nvCxnSpPr>
        <p:spPr bwMode="auto">
          <a:xfrm flipV="1">
            <a:off x="5909469" y="4044950"/>
            <a:ext cx="1015207" cy="608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39"/>
          <p:cNvCxnSpPr>
            <a:cxnSpLocks noChangeShapeType="1"/>
            <a:stCxn id="15383" idx="0"/>
            <a:endCxn id="15366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7  2  9  4 </a:t>
            </a:r>
            <a:r>
              <a:rPr lang="ko-KR" altLang="en-US" sz="1800" dirty="0"/>
              <a:t> </a:t>
            </a:r>
            <a:r>
              <a:rPr lang="en-US" altLang="en-US" sz="1800" dirty="0"/>
              <a:t>3  </a:t>
            </a:r>
            <a:r>
              <a:rPr lang="en-US" altLang="ko-KR" sz="1800" dirty="0"/>
              <a:t>8</a:t>
            </a:r>
            <a:r>
              <a:rPr lang="en-US" altLang="en-US" sz="1800" dirty="0"/>
              <a:t>  </a:t>
            </a:r>
            <a:r>
              <a:rPr lang="en-US" altLang="en-US" sz="1800" u="sng" dirty="0">
                <a:solidFill>
                  <a:srgbClr val="000000"/>
                </a:solidFill>
              </a:rPr>
              <a:t>6</a:t>
            </a:r>
            <a:r>
              <a:rPr lang="en-US" altLang="en-US" sz="1800" dirty="0"/>
              <a:t> 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71" name="AutoShape 41"/>
          <p:cNvCxnSpPr>
            <a:cxnSpLocks noChangeShapeType="1"/>
            <a:stCxn id="15377" idx="0"/>
            <a:endCxn id="1537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42"/>
          <p:cNvCxnSpPr>
            <a:cxnSpLocks noChangeShapeType="1"/>
            <a:stCxn id="15366" idx="0"/>
            <a:endCxn id="1537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43"/>
          <p:cNvCxnSpPr>
            <a:cxnSpLocks noChangeShapeType="1"/>
            <a:stCxn id="15378" idx="0"/>
            <a:endCxn id="1537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44"/>
          <p:cNvCxnSpPr>
            <a:cxnSpLocks noChangeShapeType="1"/>
            <a:stCxn id="15379" idx="0"/>
            <a:endCxn id="1537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45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46"/>
          <p:cNvCxnSpPr>
            <a:cxnSpLocks noChangeShapeType="1"/>
            <a:stCxn id="15379" idx="2"/>
            <a:endCxn id="1538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/>
              <a:t>  4  3  1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</a:t>
            </a:r>
            <a:r>
              <a:rPr lang="en-US" altLang="en-US" sz="1800" u="sng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15378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379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 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/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u="sng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80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 dirty="0">
              <a:solidFill>
                <a:schemeClr val="folHlink"/>
              </a:solidFill>
            </a:endParaRPr>
          </a:p>
        </p:txBody>
      </p:sp>
      <p:sp>
        <p:nvSpPr>
          <p:cNvPr id="15381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82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/>
              <a:t>9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0341008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2913</TotalTime>
  <Words>1754</Words>
  <Application>Microsoft Macintosh PowerPoint</Application>
  <PresentationFormat>화면 슬라이드 쇼(4:3)</PresentationFormat>
  <Paragraphs>273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Symbol</vt:lpstr>
      <vt:lpstr>Tahoma</vt:lpstr>
      <vt:lpstr>Times New Roman</vt:lpstr>
      <vt:lpstr>Wingdings</vt:lpstr>
      <vt:lpstr>1_Blueprint</vt:lpstr>
      <vt:lpstr>Quick-Sort</vt:lpstr>
      <vt:lpstr>We will look at this later …</vt:lpstr>
      <vt:lpstr>Quick-Sort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Quick-Sort Tree</vt:lpstr>
      <vt:lpstr>Partition</vt:lpstr>
      <vt:lpstr>Worst-case Running Time</vt:lpstr>
      <vt:lpstr>Expected Running Time (1)</vt:lpstr>
      <vt:lpstr>Expected Running Time (2)</vt:lpstr>
      <vt:lpstr>Expected Running Time (3)</vt:lpstr>
      <vt:lpstr>Expected Running Time (4)</vt:lpstr>
      <vt:lpstr>Summary of Sorting Algorithms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350</cp:revision>
  <cp:lastPrinted>2018-12-03T04:43:44Z</cp:lastPrinted>
  <dcterms:created xsi:type="dcterms:W3CDTF">2002-01-21T02:22:10Z</dcterms:created>
  <dcterms:modified xsi:type="dcterms:W3CDTF">2021-02-23T01:27:51Z</dcterms:modified>
</cp:coreProperties>
</file>