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18"/>
  </p:notesMasterIdLst>
  <p:handoutMasterIdLst>
    <p:handoutMasterId r:id="rId19"/>
  </p:handoutMasterIdLst>
  <p:sldIdLst>
    <p:sldId id="534" r:id="rId2"/>
    <p:sldId id="543" r:id="rId3"/>
    <p:sldId id="535" r:id="rId4"/>
    <p:sldId id="536" r:id="rId5"/>
    <p:sldId id="537" r:id="rId6"/>
    <p:sldId id="538" r:id="rId7"/>
    <p:sldId id="539" r:id="rId8"/>
    <p:sldId id="541" r:id="rId9"/>
    <p:sldId id="540" r:id="rId10"/>
    <p:sldId id="544" r:id="rId11"/>
    <p:sldId id="545" r:id="rId12"/>
    <p:sldId id="546" r:id="rId13"/>
    <p:sldId id="549" r:id="rId14"/>
    <p:sldId id="550" r:id="rId15"/>
    <p:sldId id="551" r:id="rId16"/>
    <p:sldId id="553" r:id="rId17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674F6"/>
    <a:srgbClr val="6289F8"/>
    <a:srgbClr val="8097F8"/>
    <a:srgbClr val="2C61F6"/>
    <a:srgbClr val="F8F0D0"/>
    <a:srgbClr val="F2E4AA"/>
    <a:srgbClr val="8DA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93" autoAdjust="0"/>
    <p:restoredTop sz="93609" autoAdjust="0"/>
  </p:normalViewPr>
  <p:slideViewPr>
    <p:cSldViewPr>
      <p:cViewPr varScale="1">
        <p:scale>
          <a:sx n="122" d="100"/>
          <a:sy n="122" d="100"/>
        </p:scale>
        <p:origin x="188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fld id="{C2423513-B685-6549-B9A5-D9EBFEA290B8}" type="datetime8">
              <a:rPr lang="en-US" smtClean="0"/>
              <a:t>2/23/21 10:28 AM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77E19AC7-2E27-5E4E-9D5B-AF448A2D82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4490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fld id="{C5DA885B-82F7-5D48-9A84-8B2ADDB1A98C}" type="datetime8">
              <a:rPr lang="en-US" smtClean="0"/>
              <a:t>2/23/21 10:28 AM</a:t>
            </a:fld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4A4E5343-0F28-F64C-817D-BF07E5CA58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475843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400"/>
              <a:t>Minimum Spanning Tree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97647933-6657-F84E-A655-29B7FB1439D2}" type="datetime8">
              <a:rPr lang="en-US" altLang="ko-KR" sz="1400" smtClean="0"/>
              <a:t>2/23/21 10:28 AM</a:t>
            </a:fld>
            <a:endParaRPr lang="en-US" altLang="ko-KR" sz="1400"/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E1C790C8-2090-C045-A61E-0E72A6A79EDA}" type="slidenum">
              <a:rPr lang="en-US" altLang="ko-KR" sz="1400"/>
              <a:pPr eaLnBrk="1" hangingPunct="1"/>
              <a:t>1</a:t>
            </a:fld>
            <a:endParaRPr lang="en-US" altLang="ko-KR" sz="1400"/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02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 noProof="0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ko-KR" noProof="0"/>
              <a:t>Click to edit Master subtitle style</a:t>
            </a:r>
          </a:p>
        </p:txBody>
      </p:sp>
      <p:sp>
        <p:nvSpPr>
          <p:cNvPr id="69" name="Rectangle 70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0" name="Rectangle 71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325E3-1ADE-4AF1-B368-CEC577AF2D7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493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749E8-416C-4138-A0B8-49FD5E88F63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000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F1542-1D99-413D-9E9C-03E705EFEAC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4888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514600" y="2743200"/>
            <a:ext cx="464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1093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9E5A1C-D5DC-D242-957B-F084EDEA66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907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83E0BF-7BB0-6240-B7AA-45D0018229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1731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493479-A7DE-3E4D-AACA-0557E59C86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661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717551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81600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3749F-3842-4CDA-A45E-FEEB9ACCE00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304800" y="1022351"/>
            <a:ext cx="86868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7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65574-BA25-46F2-96A9-4FD8E6A9F6F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717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0998" y="1212850"/>
            <a:ext cx="4038601" cy="5264149"/>
          </a:xfrm>
        </p:spPr>
        <p:txBody>
          <a:bodyPr/>
          <a:lstStyle>
            <a:lvl1pPr>
              <a:defRPr sz="2600">
                <a:latin typeface="Calibri" charset="0"/>
                <a:ea typeface="Calibri" charset="0"/>
                <a:cs typeface="Calibri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233670"/>
          </a:xfrm>
        </p:spPr>
        <p:txBody>
          <a:bodyPr/>
          <a:lstStyle>
            <a:lvl1pPr>
              <a:defRPr sz="2600">
                <a:latin typeface="Calibri" charset="0"/>
                <a:ea typeface="Calibri" charset="0"/>
                <a:cs typeface="Calibri" charset="0"/>
              </a:defRPr>
            </a:lvl1pPr>
            <a:lvl2pPr>
              <a:defRPr sz="2400">
                <a:latin typeface="Calibri" charset="0"/>
                <a:ea typeface="Calibri" charset="0"/>
                <a:cs typeface="Calibri" charset="0"/>
              </a:defRPr>
            </a:lvl2pPr>
            <a:lvl3pPr>
              <a:defRPr sz="2000">
                <a:latin typeface="Calibri" charset="0"/>
                <a:ea typeface="Calibri" charset="0"/>
                <a:cs typeface="Calibri" charset="0"/>
              </a:defRPr>
            </a:lvl3pPr>
            <a:lvl4pPr>
              <a:defRPr sz="1800">
                <a:latin typeface="Calibri" charset="0"/>
                <a:ea typeface="Calibri" charset="0"/>
                <a:cs typeface="Calibri" charset="0"/>
              </a:defRPr>
            </a:lvl4pPr>
            <a:lvl5pPr>
              <a:defRPr sz="1800">
                <a:latin typeface="Calibri" charset="0"/>
                <a:ea typeface="Calibri" charset="0"/>
                <a:cs typeface="Calibri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62800" y="63246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49DB9-758D-4A23-930A-3B6D36D854F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304800" y="1022351"/>
            <a:ext cx="86868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73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2C084-70A8-4E10-8657-24454BD55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5434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F39ED-FE8B-4F5F-9E13-4B2F1133171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007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1FFA-95F2-4CC5-BE63-CABE58D1D82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932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5EEE7-317F-41EB-9B49-5ED4279C88A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572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59C86-9D8A-4930-86BD-3620E8D963F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29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380999" y="304800"/>
            <a:ext cx="8534399" cy="717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6988" y="1295400"/>
            <a:ext cx="8538411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399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fld id="{714FB03D-A196-4C2D-91C1-708A7CFF3A8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637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7"/>
        </a:buBlip>
        <a:defRPr sz="26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18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8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dirty="0"/>
              <a:t>Summary: The ”Great” DS Course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6325E3-1ADE-4AF1-B368-CEC577AF2D7F}" type="slidenum">
              <a:rPr lang="ko-KR" altLang="en-US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3561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BC0498-D7E6-7642-B185-08748A9676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041FFA-95F2-4CC5-BE63-CABE58D1D820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3FC87-443A-7F45-A7F5-E19049648A45}"/>
              </a:ext>
            </a:extLst>
          </p:cNvPr>
          <p:cNvSpPr txBox="1"/>
          <p:nvPr/>
        </p:nvSpPr>
        <p:spPr>
          <a:xfrm>
            <a:off x="3048000" y="2971800"/>
            <a:ext cx="28831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4400" dirty="0">
                <a:latin typeface="Calibri" charset="0"/>
                <a:ea typeface="Calibri" charset="0"/>
                <a:cs typeface="Calibri" charset="0"/>
              </a:rPr>
              <a:t>Final Words</a:t>
            </a:r>
          </a:p>
        </p:txBody>
      </p:sp>
    </p:spTree>
    <p:extLst>
      <p:ext uri="{BB962C8B-B14F-4D97-AF65-F5344CB8AC3E}">
        <p14:creationId xmlns:p14="http://schemas.microsoft.com/office/powerpoint/2010/main" val="2868639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EAFE-A0BA-5343-9101-75975C28A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4E50E-FC21-E747-B349-935827F15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Thanks for your care about ethics</a:t>
            </a:r>
          </a:p>
          <a:p>
            <a:endParaRPr lang="en-US" dirty="0"/>
          </a:p>
          <a:p>
            <a:r>
              <a:rPr lang="en-US" dirty="0"/>
              <a:t>Happy that almost no cheating cases are observed</a:t>
            </a:r>
          </a:p>
          <a:p>
            <a:endParaRPr lang="en-US" dirty="0"/>
          </a:p>
          <a:p>
            <a:r>
              <a:rPr lang="en-US" dirty="0"/>
              <a:t>Important</a:t>
            </a:r>
          </a:p>
          <a:p>
            <a:endParaRPr lang="en-US" dirty="0"/>
          </a:p>
          <a:p>
            <a:r>
              <a:rPr lang="en-US" dirty="0"/>
              <a:t>Things that we have to keep in our mind, always.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E67CD-5CF2-F040-9214-12D998A874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3550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B6E9D-D3F9-1340-BFB2-F18BAF78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You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18022-6373-5345-9309-EF98308ED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Freshman, Sophomore</a:t>
            </a:r>
          </a:p>
          <a:p>
            <a:pPr lvl="1"/>
            <a:r>
              <a:rPr lang="en-US" dirty="0"/>
              <a:t>Take classes in broad areas</a:t>
            </a:r>
          </a:p>
          <a:p>
            <a:pPr lvl="1"/>
            <a:r>
              <a:rPr lang="en-US" dirty="0"/>
              <a:t>Don’t just take each path</a:t>
            </a:r>
          </a:p>
          <a:p>
            <a:pPr lvl="2"/>
            <a:r>
              <a:rPr lang="en-US" dirty="0"/>
              <a:t>This will turn out to be an obstacle, when you want to something great later. </a:t>
            </a:r>
          </a:p>
          <a:p>
            <a:r>
              <a:rPr lang="en-US" dirty="0"/>
              <a:t>Junior</a:t>
            </a:r>
          </a:p>
          <a:p>
            <a:pPr lvl="1"/>
            <a:r>
              <a:rPr lang="en-US" dirty="0"/>
              <a:t>Busy with taking major courses. Stick out (</a:t>
            </a:r>
            <a:r>
              <a:rPr lang="ko-KR" altLang="en-US" dirty="0"/>
              <a:t>잘 버텨라</a:t>
            </a:r>
            <a:r>
              <a:rPr lang="en-US" altLang="ko-KR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Senior</a:t>
            </a:r>
          </a:p>
          <a:p>
            <a:pPr lvl="1"/>
            <a:r>
              <a:rPr lang="en-US" dirty="0"/>
              <a:t>Look back your past. It’s time to become professional whatever you do (a graduate program, getting out to a real field,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31EC2-8B5F-6347-A80A-8F913E3ED8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3534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176FE-6042-D34D-958D-293FF3AD9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is With What You Manage to Live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DC7F4-C6AB-5D44-8E65-2E12FF8C2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was and is your dream?</a:t>
            </a:r>
          </a:p>
          <a:p>
            <a:endParaRPr lang="en-US" dirty="0"/>
          </a:p>
          <a:p>
            <a:r>
              <a:rPr lang="en-US" dirty="0"/>
              <a:t>What make your most excited?</a:t>
            </a:r>
          </a:p>
          <a:p>
            <a:endParaRPr lang="en-US" dirty="0"/>
          </a:p>
          <a:p>
            <a:r>
              <a:rPr lang="en-US" dirty="0"/>
              <a:t>Buying a house, having a good car, taking good trips every year?</a:t>
            </a:r>
          </a:p>
          <a:p>
            <a:pPr lvl="1"/>
            <a:r>
              <a:rPr lang="en-US" dirty="0"/>
              <a:t>They are almost guaranteed (housing is still a little bit expensive, though)</a:t>
            </a:r>
          </a:p>
          <a:p>
            <a:pPr lvl="1"/>
            <a:endParaRPr lang="en-US" dirty="0"/>
          </a:p>
          <a:p>
            <a:r>
              <a:rPr lang="en-US" dirty="0"/>
              <a:t>Miserable people</a:t>
            </a:r>
          </a:p>
          <a:p>
            <a:pPr lvl="1"/>
            <a:r>
              <a:rPr lang="en-US" dirty="0"/>
              <a:t>Now: people who do not have enough money?</a:t>
            </a:r>
          </a:p>
          <a:p>
            <a:pPr lvl="1"/>
            <a:r>
              <a:rPr lang="en-US" dirty="0"/>
              <a:t>Future: people who are having a non-exciting job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1F049-0113-7246-88EB-B6AF75F961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8673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8CD0-AD02-8F44-BE6B-E5CBA5D42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Make Our Life Excited?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5B95A-11E7-A749-BF7B-242F619B2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something which …</a:t>
            </a:r>
          </a:p>
          <a:p>
            <a:pPr lvl="1"/>
            <a:r>
              <a:rPr lang="en-US" dirty="0"/>
              <a:t>Gives mentally-high rewards (</a:t>
            </a:r>
            <a:r>
              <a:rPr lang="ko-KR" altLang="en-US" dirty="0"/>
              <a:t>큰 보람</a:t>
            </a:r>
            <a:r>
              <a:rPr lang="en-US" altLang="ko-KR" dirty="0"/>
              <a:t>,</a:t>
            </a:r>
            <a:r>
              <a:rPr lang="ko-KR" altLang="en-US" dirty="0"/>
              <a:t> 다른 사람에 도움</a:t>
            </a:r>
            <a:r>
              <a:rPr lang="en-US" altLang="ko-KR" dirty="0"/>
              <a:t>,</a:t>
            </a:r>
            <a:r>
              <a:rPr lang="ko-KR" altLang="en-US" dirty="0"/>
              <a:t> 좀 더 </a:t>
            </a:r>
            <a:r>
              <a:rPr lang="ko-KR" altLang="en-US" dirty="0" err="1"/>
              <a:t>의미있는</a:t>
            </a:r>
            <a:r>
              <a:rPr lang="ko-KR" altLang="en-US" dirty="0"/>
              <a:t> 일</a:t>
            </a:r>
            <a:r>
              <a:rPr lang="en-US" altLang="ko-KR" dirty="0"/>
              <a:t>,</a:t>
            </a:r>
            <a:r>
              <a:rPr lang="ko-KR" altLang="en-US" dirty="0"/>
              <a:t> 그냥 나의 </a:t>
            </a:r>
            <a:r>
              <a:rPr lang="en-US" altLang="ko-KR" dirty="0"/>
              <a:t>fun</a:t>
            </a:r>
            <a:r>
              <a:rPr lang="ko-KR" altLang="en-US" dirty="0"/>
              <a:t>을 위한 </a:t>
            </a:r>
            <a:r>
              <a:rPr lang="en-US" altLang="ko-KR" dirty="0"/>
              <a:t>paycheck</a:t>
            </a:r>
            <a:r>
              <a:rPr lang="ko-KR" altLang="en-US" dirty="0"/>
              <a:t>을 주는 일 말고</a:t>
            </a:r>
            <a:r>
              <a:rPr lang="en-US" altLang="ko-KR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Heats your heart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gives the chance to show your leadership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etc</a:t>
            </a:r>
            <a:r>
              <a:rPr lang="en-US" dirty="0"/>
              <a:t>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93C36-6EBB-654C-8FB1-67603575B3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4447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559A0-5EF3-D845-996C-58618220D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end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FBDC4-CF43-8E44-B05E-0E08F8245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Confidence</a:t>
            </a:r>
          </a:p>
          <a:p>
            <a:endParaRPr lang="en-US" sz="1800" dirty="0"/>
          </a:p>
          <a:p>
            <a:r>
              <a:rPr lang="en-US" sz="1800" dirty="0"/>
              <a:t>How to overcome</a:t>
            </a:r>
          </a:p>
          <a:p>
            <a:pPr lvl="1"/>
            <a:r>
              <a:rPr lang="ko-KR" altLang="en-US" sz="1600" dirty="0"/>
              <a:t>과학고 떨어지고</a:t>
            </a:r>
            <a:endParaRPr lang="en-US" altLang="ko-KR" sz="1600" dirty="0"/>
          </a:p>
          <a:p>
            <a:pPr lvl="1"/>
            <a:endParaRPr lang="en-US" sz="1600" dirty="0"/>
          </a:p>
          <a:p>
            <a:pPr lvl="1"/>
            <a:r>
              <a:rPr lang="ko-KR" altLang="en-US" sz="1600" dirty="0"/>
              <a:t>영재고 떨어지고</a:t>
            </a:r>
            <a:endParaRPr lang="en-US" altLang="ko-KR" sz="1600" dirty="0"/>
          </a:p>
          <a:p>
            <a:pPr lvl="1"/>
            <a:endParaRPr lang="en-US" sz="1600" dirty="0"/>
          </a:p>
          <a:p>
            <a:pPr lvl="1"/>
            <a:r>
              <a:rPr lang="ko-KR" altLang="en-US" sz="1600" dirty="0"/>
              <a:t>열심히 해도 학점 잘 안 나오는 것 같고 의 느낌들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How to encourage you</a:t>
            </a:r>
          </a:p>
          <a:p>
            <a:pPr lvl="1"/>
            <a:r>
              <a:rPr lang="en-US" altLang="ko-KR" sz="1600" dirty="0"/>
              <a:t>KAIST</a:t>
            </a:r>
            <a:r>
              <a:rPr lang="ko-KR" altLang="en-US" sz="1600" dirty="0"/>
              <a:t>에 들어왔고</a:t>
            </a:r>
            <a:endParaRPr lang="en-US" altLang="ko-KR" sz="1600" dirty="0"/>
          </a:p>
          <a:p>
            <a:pPr lvl="1"/>
            <a:r>
              <a:rPr lang="ko-KR" altLang="en-US" sz="1600" dirty="0"/>
              <a:t>그 어려운 과목들 다 이수 잘했고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lvl="1"/>
            <a:r>
              <a:rPr lang="ko-KR" altLang="en-US" sz="1600" dirty="0"/>
              <a:t>실험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전프구</a:t>
            </a:r>
            <a:r>
              <a:rPr lang="ko-KR" altLang="en-US" sz="1600" dirty="0"/>
              <a:t> 모두 잘 돌파해내고</a:t>
            </a:r>
            <a:r>
              <a:rPr lang="en-US" altLang="ko-KR" sz="1600" dirty="0"/>
              <a:t>,</a:t>
            </a:r>
            <a:r>
              <a:rPr lang="ko-KR" altLang="en-US" sz="1600" dirty="0"/>
              <a:t> 나 참 잘하고 </a:t>
            </a:r>
            <a:r>
              <a:rPr lang="ko-KR" altLang="en-US" sz="1600" dirty="0" err="1"/>
              <a:t>있다의</a:t>
            </a:r>
            <a:r>
              <a:rPr lang="ko-KR" altLang="en-US" sz="1600" dirty="0"/>
              <a:t> 긍정적인 느낌들</a:t>
            </a:r>
            <a:endParaRPr lang="en-US" altLang="ko-KR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67C24-191A-204A-ACCD-2D6FADC648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1707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54816-CF23-5A44-B96D-EB311CA2D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Very Much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02493-3138-8245-AFF8-110539B1C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attending this class</a:t>
            </a:r>
          </a:p>
          <a:p>
            <a:endParaRPr lang="en-US" dirty="0"/>
          </a:p>
          <a:p>
            <a:r>
              <a:rPr lang="en-US" dirty="0"/>
              <a:t>Hope that I see you in some other classes</a:t>
            </a:r>
          </a:p>
          <a:p>
            <a:endParaRPr lang="en-US" dirty="0"/>
          </a:p>
          <a:p>
            <a:r>
              <a:rPr lang="en-US" dirty="0"/>
              <a:t>I tried my best, but clearly not perfect</a:t>
            </a:r>
          </a:p>
          <a:p>
            <a:endParaRPr lang="en-US" dirty="0"/>
          </a:p>
          <a:p>
            <a:r>
              <a:rPr lang="en-US" dirty="0"/>
              <a:t>Although I don’t remember all of your names, but I remember your faces</a:t>
            </a:r>
          </a:p>
          <a:p>
            <a:endParaRPr lang="en-US" dirty="0"/>
          </a:p>
          <a:p>
            <a:r>
              <a:rPr lang="en-US" dirty="0"/>
              <a:t>Feel free to visit me, if you want to talk about anything </a:t>
            </a:r>
          </a:p>
          <a:p>
            <a:pPr lvl="1"/>
            <a:r>
              <a:rPr lang="en-US" dirty="0"/>
              <a:t>Your future, my love story, nice dinner, chatting over a drink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8585A-1D33-7A41-8894-93BAC4B8AA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149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BC0498-D7E6-7642-B185-08748A9676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041FFA-95F2-4CC5-BE63-CABE58D1D820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3FC87-443A-7F45-A7F5-E19049648A45}"/>
              </a:ext>
            </a:extLst>
          </p:cNvPr>
          <p:cNvSpPr txBox="1"/>
          <p:nvPr/>
        </p:nvSpPr>
        <p:spPr>
          <a:xfrm>
            <a:off x="2590800" y="2971800"/>
            <a:ext cx="4081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4400" dirty="0">
                <a:latin typeface="Calibri" charset="0"/>
                <a:ea typeface="Calibri" charset="0"/>
                <a:cs typeface="Calibri" charset="0"/>
              </a:rPr>
              <a:t>Course Summary</a:t>
            </a:r>
          </a:p>
        </p:txBody>
      </p:sp>
    </p:spTree>
    <p:extLst>
      <p:ext uri="{BB962C8B-B14F-4D97-AF65-F5344CB8AC3E}">
        <p14:creationId xmlns:p14="http://schemas.microsoft.com/office/powerpoint/2010/main" val="393225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C++ and ADT (Abstract Data Type)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Object Oriented Programming</a:t>
            </a:r>
          </a:p>
          <a:p>
            <a:pPr lvl="1"/>
            <a:r>
              <a:rPr kumimoji="1" lang="en-US" altLang="ko-KR" dirty="0"/>
              <a:t>Class, Object, Inheritance, Polymorphism, Overriding, Overloading, Template</a:t>
            </a:r>
          </a:p>
          <a:p>
            <a:pPr lvl="1"/>
            <a:endParaRPr kumimoji="1" lang="en-US" altLang="ko-KR" dirty="0"/>
          </a:p>
          <a:p>
            <a:r>
              <a:rPr kumimoji="1" lang="en-US" altLang="ko-KR" dirty="0"/>
              <a:t>Hopefully, you are at the following status</a:t>
            </a:r>
          </a:p>
          <a:p>
            <a:pPr lvl="1"/>
            <a:r>
              <a:rPr kumimoji="1" lang="en-US" altLang="ko-KR" dirty="0"/>
              <a:t>“Not perfect, but I have some confidence to play with C++, probably by making more practices”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Learning a new programming language is not a critical issue</a:t>
            </a:r>
          </a:p>
          <a:p>
            <a:pPr lvl="2"/>
            <a:r>
              <a:rPr kumimoji="1" lang="en-US" altLang="ko-KR" dirty="0"/>
              <a:t>A more important thing is “design, design, design”. Algorithms are how you express your good design with systematic procedures.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868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Asymptotic Analysis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Order-wise analysis of algorithms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A new eye to look at the macroscopic behavior of the world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“How much money do you have?”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“How much money do you have in an asymptotic sense?”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New things that you have learned</a:t>
            </a:r>
          </a:p>
          <a:p>
            <a:pPr lvl="1"/>
            <a:r>
              <a:rPr kumimoji="1" lang="en-US" altLang="ko-KR" dirty="0"/>
              <a:t>Probabilistic analysis of a randomized algorithm</a:t>
            </a:r>
          </a:p>
          <a:p>
            <a:pPr lvl="1"/>
            <a:r>
              <a:rPr kumimoji="1" lang="en-US" altLang="ko-KR" dirty="0"/>
              <a:t>Amortized analysis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9428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Basic Data Structures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Stack: LIFO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Queue: FIFO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Sequence</a:t>
            </a:r>
          </a:p>
          <a:p>
            <a:pPr lvl="1"/>
            <a:r>
              <a:rPr kumimoji="1" lang="en-US" altLang="ko-KR" dirty="0"/>
              <a:t>Linked List</a:t>
            </a:r>
          </a:p>
          <a:p>
            <a:pPr lvl="1"/>
            <a:r>
              <a:rPr kumimoji="1" lang="en-US" altLang="ko-KR" dirty="0"/>
              <a:t>Array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9333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(Key, Value) pairs: Priority Queue and Maps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Priority Queue</a:t>
            </a:r>
          </a:p>
          <a:p>
            <a:pPr lvl="1"/>
            <a:r>
              <a:rPr kumimoji="1" lang="en-US" altLang="ko-KR" dirty="0" err="1"/>
              <a:t>Removemin</a:t>
            </a:r>
            <a:r>
              <a:rPr kumimoji="1" lang="en-US" altLang="ko-KR" dirty="0"/>
              <a:t> and insert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r>
              <a:rPr kumimoji="1" lang="en-US" altLang="ko-KR" dirty="0"/>
              <a:t>Maps</a:t>
            </a:r>
          </a:p>
          <a:p>
            <a:pPr lvl="1"/>
            <a:r>
              <a:rPr kumimoji="1" lang="en-US" altLang="ko-KR" dirty="0" err="1"/>
              <a:t>Orderedmap</a:t>
            </a:r>
            <a:endParaRPr kumimoji="1" lang="en-US" altLang="ko-KR" dirty="0"/>
          </a:p>
          <a:p>
            <a:pPr lvl="2"/>
            <a:r>
              <a:rPr kumimoji="1" lang="en-US" altLang="ko-KR" dirty="0" err="1"/>
              <a:t>SkipList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Unorderedmap</a:t>
            </a:r>
            <a:endParaRPr kumimoji="1" lang="en-US" altLang="ko-KR" dirty="0"/>
          </a:p>
          <a:p>
            <a:pPr lvl="2"/>
            <a:r>
              <a:rPr kumimoji="1" lang="en-US" altLang="ko-KR" dirty="0" err="1"/>
              <a:t>Hashtable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39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Search Trees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BST (Binary Search Tree)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AVL Tree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2-4 Tree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Red-Black Tree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Often, it is important to consider “cases” in a systematic manner</a:t>
            </a:r>
          </a:p>
          <a:p>
            <a:pPr lvl="1"/>
            <a:r>
              <a:rPr kumimoji="1" lang="en-US" altLang="ko-KR" dirty="0"/>
              <a:t>Not good: try some cases, and find other corner cases </a:t>
            </a:r>
            <a:r>
              <a:rPr kumimoji="1" lang="en-US" altLang="ko-KR" dirty="0">
                <a:sym typeface="Wingdings" pitchFamily="2" charset="2"/>
              </a:rPr>
              <a:t> Long debugging time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972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Graph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Basics</a:t>
            </a:r>
          </a:p>
          <a:p>
            <a:pPr lvl="1"/>
            <a:r>
              <a:rPr kumimoji="1" lang="en-US" altLang="ko-KR" dirty="0"/>
              <a:t>Node, edge, spanning trees, connected components, tree, forest</a:t>
            </a:r>
          </a:p>
          <a:p>
            <a:pPr lvl="1"/>
            <a:endParaRPr kumimoji="1" lang="en-US" altLang="ko-KR" dirty="0"/>
          </a:p>
          <a:p>
            <a:r>
              <a:rPr kumimoji="1" lang="en-US" altLang="ko-KR" dirty="0"/>
              <a:t>Traversal</a:t>
            </a:r>
          </a:p>
          <a:p>
            <a:pPr lvl="1"/>
            <a:r>
              <a:rPr kumimoji="1" lang="en-US" altLang="ko-KR" dirty="0"/>
              <a:t>DFS, BFS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Shortest path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Minimum Spanning Tree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0542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Sorting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Insertion, Selection Sort</a:t>
            </a:r>
          </a:p>
          <a:p>
            <a:pPr lvl="1"/>
            <a:r>
              <a:rPr kumimoji="1" lang="en-US" altLang="ko-KR" dirty="0"/>
              <a:t>Simple sequence-based</a:t>
            </a:r>
          </a:p>
          <a:p>
            <a:pPr lvl="1"/>
            <a:endParaRPr kumimoji="1" lang="en-US" altLang="ko-KR" dirty="0"/>
          </a:p>
          <a:p>
            <a:r>
              <a:rPr kumimoji="1" lang="en-US" altLang="ko-KR" dirty="0"/>
              <a:t>Heap Sort</a:t>
            </a:r>
          </a:p>
          <a:p>
            <a:pPr lvl="1"/>
            <a:r>
              <a:rPr kumimoji="1" lang="en-US" altLang="ko-KR" dirty="0"/>
              <a:t>PQ based</a:t>
            </a:r>
          </a:p>
          <a:p>
            <a:pPr lvl="1"/>
            <a:endParaRPr kumimoji="1" lang="en-US" altLang="ko-KR" dirty="0"/>
          </a:p>
          <a:p>
            <a:r>
              <a:rPr kumimoji="1" lang="en-US" altLang="ko-KR" dirty="0"/>
              <a:t>Divide-and-conquer</a:t>
            </a:r>
          </a:p>
          <a:p>
            <a:pPr lvl="1"/>
            <a:r>
              <a:rPr kumimoji="1" lang="en-US" altLang="ko-KR" dirty="0"/>
              <a:t>Merge sorting</a:t>
            </a:r>
          </a:p>
          <a:p>
            <a:pPr lvl="1"/>
            <a:r>
              <a:rPr kumimoji="1" lang="en-US" altLang="ko-KR" dirty="0"/>
              <a:t>Quick sorting: randomized algorithm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791051"/>
      </p:ext>
    </p:extLst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kumimoji="1" sz="1800" dirty="0" smtClean="0">
            <a:latin typeface="Calibri" charset="0"/>
            <a:ea typeface="Calibri" charset="0"/>
            <a:cs typeface="Calibri" charset="0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3070</TotalTime>
  <Words>635</Words>
  <Application>Microsoft Macintosh PowerPoint</Application>
  <PresentationFormat>화면 슬라이드 쇼(4:3)</PresentationFormat>
  <Paragraphs>157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Calibri</vt:lpstr>
      <vt:lpstr>Tahoma</vt:lpstr>
      <vt:lpstr>Times New Roman</vt:lpstr>
      <vt:lpstr>Wingdings</vt:lpstr>
      <vt:lpstr>1_Blueprint</vt:lpstr>
      <vt:lpstr>Summary: The ”Great” DS Course</vt:lpstr>
      <vt:lpstr>PowerPoint 프레젠테이션</vt:lpstr>
      <vt:lpstr>C++ and ADT (Abstract Data Type)</vt:lpstr>
      <vt:lpstr>Asymptotic Analysis</vt:lpstr>
      <vt:lpstr>Basic Data Structures</vt:lpstr>
      <vt:lpstr>(Key, Value) pairs: Priority Queue and Maps</vt:lpstr>
      <vt:lpstr>Search Trees</vt:lpstr>
      <vt:lpstr>Graph</vt:lpstr>
      <vt:lpstr>Sorting</vt:lpstr>
      <vt:lpstr>PowerPoint 프레젠테이션</vt:lpstr>
      <vt:lpstr>Ethics</vt:lpstr>
      <vt:lpstr>Where You Are</vt:lpstr>
      <vt:lpstr>Question is With What You Manage to Live</vt:lpstr>
      <vt:lpstr>How Can We Make Our Life Excited?</vt:lpstr>
      <vt:lpstr>In the end …</vt:lpstr>
      <vt:lpstr>Thank You Very Much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Microsoft Office User</cp:lastModifiedBy>
  <cp:revision>369</cp:revision>
  <cp:lastPrinted>2017-10-25T04:02:14Z</cp:lastPrinted>
  <dcterms:created xsi:type="dcterms:W3CDTF">2002-01-21T02:22:10Z</dcterms:created>
  <dcterms:modified xsi:type="dcterms:W3CDTF">2021-02-23T01:32:15Z</dcterms:modified>
</cp:coreProperties>
</file>