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0" r:id="rId3"/>
    <p:sldId id="321" r:id="rId4"/>
    <p:sldId id="322" r:id="rId5"/>
    <p:sldId id="310" r:id="rId6"/>
    <p:sldId id="323" r:id="rId7"/>
    <p:sldId id="324" r:id="rId8"/>
    <p:sldId id="316" r:id="rId9"/>
    <p:sldId id="318" r:id="rId10"/>
    <p:sldId id="325" r:id="rId11"/>
    <p:sldId id="317" r:id="rId12"/>
    <p:sldId id="326" r:id="rId13"/>
    <p:sldId id="328" r:id="rId14"/>
    <p:sldId id="329" r:id="rId15"/>
    <p:sldId id="330" r:id="rId16"/>
    <p:sldId id="331" r:id="rId17"/>
    <p:sldId id="332" r:id="rId18"/>
    <p:sldId id="334" r:id="rId19"/>
    <p:sldId id="333" r:id="rId2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howGuide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39AC8BBA-3461-FE4C-96CC-25F0D3F16E1F}" type="datetime8">
              <a:rPr lang="en-US" smtClean="0"/>
              <a:t>2/23/21 9:55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EE275C9-ECA6-254B-84C9-3181C2F18F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2D232F62-5D36-8441-8439-AB76C38D7F11}" type="datetime8">
              <a:rPr lang="en-US" smtClean="0"/>
              <a:t>2/23/21 9:55 AM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44B7DC9-579F-B64E-8A99-14FF94C5D21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300"/>
              <a:t>Sequences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D3ED5-7E1A-A949-8076-C7EFF137402D}" type="datetime8">
              <a:rPr lang="en-US" altLang="x-none" sz="1300" smtClean="0"/>
              <a:t>2/23/21 9:55 AM</a:t>
            </a:fld>
            <a:endParaRPr lang="en-US" altLang="x-none" sz="130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1FFAC32-AF81-304F-A8BE-3F5080E5A7A0}" type="slidenum">
              <a:rPr lang="en-US" altLang="x-none" sz="1300"/>
              <a:pPr eaLnBrk="1" hangingPunct="1"/>
              <a:t>1</a:t>
            </a:fld>
            <a:endParaRPr lang="en-US" altLang="x-none" sz="130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Linked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3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x-none" dirty="0"/>
            </a:br>
            <a:r>
              <a:rPr lang="en-US" altLang="x-none" dirty="0"/>
              <a:t>EE 205, Yung Yi</a:t>
            </a:r>
            <a:br>
              <a:rPr lang="en-US" altLang="x-none" dirty="0"/>
            </a:br>
            <a:r>
              <a:rPr lang="en-US" altLang="x-none" dirty="0"/>
              <a:t>Lecture 2: Array and Linked Lists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6E019CB-BE93-BF42-B071-5F8B8979533B}" type="slidenum">
              <a:rPr lang="en-US" altLang="x-none" sz="1400"/>
              <a:pPr eaLnBrk="1" hangingPunct="1"/>
              <a:t>1</a:t>
            </a:fld>
            <a:endParaRPr lang="en-US" altLang="x-none" sz="1400"/>
          </a:p>
        </p:txBody>
      </p:sp>
      <p:sp>
        <p:nvSpPr>
          <p:cNvPr id="3076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078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9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80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81" name="Picture 2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8696"/>
            <a:ext cx="4419600" cy="2484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3739824"/>
            <a:ext cx="4115159" cy="2737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43000"/>
            <a:ext cx="45402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898900"/>
            <a:ext cx="4406900" cy="1727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52400" y="1022351"/>
            <a:ext cx="8959850" cy="27174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2400" y="3739824"/>
            <a:ext cx="8959850" cy="28133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800600" y="1524000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0600" y="1828800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0600" y="2133600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00600" y="2438400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14899" y="4304975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4899" y="4572000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14899" y="4876800"/>
            <a:ext cx="3048000" cy="3048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Inserting at the Tail and Removing at the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0999" y="1219200"/>
            <a:ext cx="5334001" cy="2362200"/>
          </a:xfrm>
        </p:spPr>
        <p:txBody>
          <a:bodyPr/>
          <a:lstStyle/>
          <a:p>
            <a:pPr eaLnBrk="1" hangingPunct="1">
              <a:buFont typeface="Wingdings" charset="2"/>
              <a:buAutoNum type="arabicPeriod"/>
            </a:pPr>
            <a:r>
              <a:rPr lang="en-US" altLang="x-none" sz="2400" dirty="0"/>
              <a:t>Allocate a new node</a:t>
            </a:r>
          </a:p>
          <a:p>
            <a:pPr eaLnBrk="1" hangingPunct="1">
              <a:buFont typeface="Wingdings" charset="2"/>
              <a:buAutoNum type="arabicPeriod"/>
            </a:pPr>
            <a:r>
              <a:rPr lang="en-US" altLang="x-none" sz="2400" dirty="0"/>
              <a:t>Insert new element</a:t>
            </a:r>
          </a:p>
          <a:p>
            <a:pPr eaLnBrk="1" hangingPunct="1">
              <a:buFont typeface="Wingdings" charset="2"/>
              <a:buAutoNum type="arabicPeriod"/>
            </a:pPr>
            <a:r>
              <a:rPr lang="en-US" altLang="x-none" sz="2400" dirty="0"/>
              <a:t>Have new node point to null</a:t>
            </a:r>
          </a:p>
          <a:p>
            <a:pPr eaLnBrk="1" hangingPunct="1">
              <a:buFont typeface="Wingdings" charset="2"/>
              <a:buAutoNum type="arabicPeriod"/>
            </a:pPr>
            <a:r>
              <a:rPr lang="en-US" altLang="x-none" sz="2400" dirty="0"/>
              <a:t>Have old last node point to new node</a:t>
            </a:r>
          </a:p>
          <a:p>
            <a:pPr eaLnBrk="1" hangingPunct="1">
              <a:buFont typeface="Wingdings" charset="2"/>
              <a:buAutoNum type="arabicPeriod"/>
            </a:pPr>
            <a:r>
              <a:rPr lang="en-US" altLang="x-none" sz="2400" dirty="0"/>
              <a:t>Update tail to point to new node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94248EB-2F5D-F04C-90F8-2269A99B397C}" type="slidenum">
              <a:rPr lang="en-US" altLang="x-none" sz="1400"/>
              <a:pPr eaLnBrk="1" hangingPunct="1"/>
              <a:t>11</a:t>
            </a:fld>
            <a:endParaRPr lang="en-US" altLang="x-none" sz="1400"/>
          </a:p>
        </p:txBody>
      </p:sp>
      <p:sp>
        <p:nvSpPr>
          <p:cNvPr id="7174" name="Rectangle 7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685800" y="1676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AutoNum type="arabicPeriod"/>
            </a:pPr>
            <a:endParaRPr lang="en-US" altLang="x-none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380999" y="3860800"/>
            <a:ext cx="5334001" cy="2362200"/>
          </a:xfrm>
        </p:spPr>
        <p:txBody>
          <a:bodyPr/>
          <a:lstStyle/>
          <a:p>
            <a:pPr eaLnBrk="1" hangingPunct="1">
              <a:buFont typeface="Wingdings" charset="2"/>
              <a:buAutoNum type="arabicPeriod"/>
            </a:pPr>
            <a:r>
              <a:rPr lang="mr-IN" altLang="x-none" sz="2400" dirty="0"/>
              <a:t>…</a:t>
            </a:r>
            <a:endParaRPr lang="en-US" altLang="x-none" sz="2400" dirty="0"/>
          </a:p>
          <a:p>
            <a:pPr eaLnBrk="1" hangingPunct="1">
              <a:buFont typeface="Wingdings" charset="2"/>
              <a:buAutoNum type="arabicPeriod"/>
            </a:pPr>
            <a:r>
              <a:rPr lang="en-US" altLang="x-none" sz="2400" dirty="0"/>
              <a:t>...</a:t>
            </a:r>
          </a:p>
          <a:p>
            <a:pPr eaLnBrk="1" hangingPunct="1">
              <a:buFont typeface="Wingdings" charset="2"/>
              <a:buAutoNum type="arabicPeriod"/>
            </a:pPr>
            <a:r>
              <a:rPr lang="mr-IN" altLang="x-none" sz="2400" dirty="0"/>
              <a:t>…</a:t>
            </a:r>
            <a:endParaRPr lang="en-US" altLang="x-none" sz="2400" dirty="0"/>
          </a:p>
          <a:p>
            <a:pPr eaLnBrk="1" hangingPunct="1">
              <a:buFont typeface="Wingdings" charset="2"/>
              <a:buAutoNum type="arabicPeriod"/>
            </a:pPr>
            <a:r>
              <a:rPr lang="mr-IN" altLang="x-none" sz="2400" dirty="0"/>
              <a:t>…</a:t>
            </a:r>
            <a:endParaRPr lang="en-US" altLang="x-non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1938635"/>
            <a:ext cx="2786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Insertion at the tail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3954" y="4484986"/>
            <a:ext cx="273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Removal </a:t>
            </a:r>
            <a:r>
              <a:rPr lang="en-US" dirty="0">
                <a:solidFill>
                  <a:srgbClr val="7030A0"/>
                </a:solidFill>
              </a:rPr>
              <a:t>at the tail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”Generic” Singly Linked Lists: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37338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95400"/>
            <a:ext cx="3543300" cy="378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72" y="5638800"/>
            <a:ext cx="7144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implementation code of member functions </a:t>
            </a:r>
          </a:p>
          <a:p>
            <a:r>
              <a:rPr lang="en-US" dirty="0"/>
              <a:t>in the text (page 122) </a:t>
            </a:r>
          </a:p>
        </p:txBody>
      </p:sp>
    </p:spTree>
    <p:extLst>
      <p:ext uri="{BB962C8B-B14F-4D97-AF65-F5344CB8AC3E}">
        <p14:creationId xmlns:p14="http://schemas.microsoft.com/office/powerpoint/2010/main" val="96043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Doubly Linked List (</a:t>
            </a:r>
            <a:r>
              <a:rPr lang="en-US" altLang="x-none" dirty="0">
                <a:ea typeface="Tahoma" charset="0"/>
                <a:cs typeface="Tahoma" charset="0"/>
              </a:rPr>
              <a:t>§ 3.3)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1"/>
            <a:ext cx="4038601" cy="2292350"/>
          </a:xfrm>
        </p:spPr>
        <p:txBody>
          <a:bodyPr/>
          <a:lstStyle/>
          <a:p>
            <a:pPr eaLnBrk="1" hangingPunct="1"/>
            <a:r>
              <a:rPr lang="en-US" altLang="x-none" sz="2000" dirty="0"/>
              <a:t>Singly Linked List</a:t>
            </a:r>
          </a:p>
          <a:p>
            <a:pPr lvl="1" eaLnBrk="1" hangingPunct="1"/>
            <a:r>
              <a:rPr lang="en-US" altLang="x-none" sz="1800" dirty="0"/>
              <a:t>Not easy to remove an elem. </a:t>
            </a:r>
            <a:br>
              <a:rPr lang="en-US" altLang="x-none" sz="1800" dirty="0"/>
            </a:br>
            <a:r>
              <a:rPr lang="en-US" altLang="x-none" sz="1800" dirty="0"/>
              <a:t>at the tail (or any other node)</a:t>
            </a:r>
          </a:p>
          <a:p>
            <a:pPr eaLnBrk="1" hangingPunct="1"/>
            <a:r>
              <a:rPr lang="en-US" altLang="x-none" sz="2200" dirty="0"/>
              <a:t>Trailer: Dummy sentinel</a:t>
            </a:r>
          </a:p>
          <a:p>
            <a:pPr eaLnBrk="1" hangingPunct="1"/>
            <a:r>
              <a:rPr lang="en-US" altLang="x-none" sz="2200" dirty="0"/>
              <a:t>Previous link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1557D43-D667-4749-8BED-3656C97F7816}" type="slidenum">
              <a:rPr lang="en-US" altLang="x-none" sz="1400"/>
              <a:pPr eaLnBrk="1" hangingPunct="1"/>
              <a:t>13</a:t>
            </a:fld>
            <a:endParaRPr lang="en-US" altLang="x-none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6842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6753225" y="2998788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trailer</a:t>
            </a:r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header</a:t>
            </a:r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6535076" y="4175125"/>
            <a:ext cx="856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nodes</a:t>
            </a:r>
            <a:endParaRPr lang="en-US" altLang="x-none" sz="2000" dirty="0"/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node</a:t>
            </a:r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1651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Implementation: Class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32258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33121"/>
            <a:ext cx="4343400" cy="52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599" cy="717551"/>
          </a:xfrm>
        </p:spPr>
        <p:txBody>
          <a:bodyPr/>
          <a:lstStyle/>
          <a:p>
            <a:r>
              <a:rPr lang="en-US" dirty="0"/>
              <a:t>Constructor and Destructor (Don’t forget!)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581150"/>
            <a:ext cx="8902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Circular Linked List (</a:t>
            </a:r>
            <a:r>
              <a:rPr lang="en-US" altLang="x-none" dirty="0">
                <a:ea typeface="Tahoma" charset="0"/>
                <a:cs typeface="Tahoma" charset="0"/>
              </a:rPr>
              <a:t>§ 3.3)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1"/>
            <a:ext cx="8305802" cy="2292350"/>
          </a:xfrm>
        </p:spPr>
        <p:txBody>
          <a:bodyPr/>
          <a:lstStyle/>
          <a:p>
            <a:pPr eaLnBrk="1" hangingPunct="1"/>
            <a:r>
              <a:rPr lang="en-US" altLang="x-none" sz="2400" dirty="0"/>
              <a:t>A kind of Singly Linked List</a:t>
            </a:r>
          </a:p>
          <a:p>
            <a:pPr eaLnBrk="1" hangingPunct="1"/>
            <a:r>
              <a:rPr lang="en-US" altLang="x-none" sz="2400" dirty="0"/>
              <a:t>Rather than having a head or a tail, it forms a cycle</a:t>
            </a:r>
          </a:p>
          <a:p>
            <a:pPr eaLnBrk="1" hangingPunct="1"/>
            <a:r>
              <a:rPr lang="en-US" altLang="x-none" sz="2400" dirty="0"/>
              <a:t>Cursor</a:t>
            </a:r>
          </a:p>
          <a:p>
            <a:pPr lvl="1" eaLnBrk="1" hangingPunct="1"/>
            <a:r>
              <a:rPr lang="en-US" altLang="x-none" sz="2200" dirty="0">
                <a:latin typeface="Calibri" charset="0"/>
                <a:ea typeface="Calibri" charset="0"/>
                <a:cs typeface="Calibri" charset="0"/>
              </a:rPr>
              <a:t>A virtual starting node</a:t>
            </a:r>
          </a:p>
          <a:p>
            <a:pPr lvl="1" eaLnBrk="1" hangingPunct="1"/>
            <a:r>
              <a:rPr lang="en-US" altLang="x-none" sz="2200" dirty="0">
                <a:latin typeface="Calibri" charset="0"/>
                <a:ea typeface="Calibri" charset="0"/>
                <a:cs typeface="Calibri" charset="0"/>
              </a:rPr>
              <a:t>This can be varying as we perform operations</a:t>
            </a:r>
          </a:p>
          <a:p>
            <a:pPr eaLnBrk="1" hangingPunct="1"/>
            <a:endParaRPr lang="en-US" altLang="x-none" sz="2400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1557D43-D667-4749-8BED-3656C97F7816}" type="slidenum">
              <a:rPr lang="en-US" altLang="x-none" sz="1400"/>
              <a:pPr eaLnBrk="1" hangingPunct="1"/>
              <a:t>16</a:t>
            </a:fld>
            <a:endParaRPr lang="en-US" altLang="x-none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4038600"/>
            <a:ext cx="7683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2984500" cy="260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168400"/>
            <a:ext cx="3670300" cy="407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638800"/>
            <a:ext cx="279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advance()?</a:t>
            </a:r>
          </a:p>
        </p:txBody>
      </p:sp>
    </p:spTree>
    <p:extLst>
      <p:ext uri="{BB962C8B-B14F-4D97-AF65-F5344CB8AC3E}">
        <p14:creationId xmlns:p14="http://schemas.microsoft.com/office/powerpoint/2010/main" val="152252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and Lists</a:t>
            </a:r>
          </a:p>
          <a:p>
            <a:pPr lvl="1"/>
            <a:r>
              <a:rPr lang="en-US" dirty="0"/>
              <a:t>A simple data structure to store multiple</a:t>
            </a:r>
            <a:r>
              <a:rPr lang="ko-KR" altLang="en-US" dirty="0"/>
              <a:t> </a:t>
            </a:r>
            <a:r>
              <a:rPr lang="en-US" altLang="ko-KR" dirty="0"/>
              <a:t>elements (of the same type)</a:t>
            </a:r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Singly Linked Lists</a:t>
            </a:r>
          </a:p>
          <a:p>
            <a:r>
              <a:rPr lang="en-US" dirty="0"/>
              <a:t>Doubly Linked Lists</a:t>
            </a:r>
          </a:p>
          <a:p>
            <a:r>
              <a:rPr lang="en-US" dirty="0"/>
              <a:t>Circular Linked Lists</a:t>
            </a:r>
          </a:p>
          <a:p>
            <a:endParaRPr lang="en-US" dirty="0"/>
          </a:p>
          <a:p>
            <a:r>
              <a:rPr lang="en-US" dirty="0"/>
              <a:t>Key Question</a:t>
            </a:r>
          </a:p>
          <a:p>
            <a:pPr lvl="1"/>
            <a:r>
              <a:rPr lang="en-US" dirty="0"/>
              <a:t>For each of the operations, how efficiently does each data structure perform the operation?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1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0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Reading: Chapters</a:t>
            </a:r>
            <a:r>
              <a:rPr lang="en-US" dirty="0"/>
              <a:t>: 3.1, 3.2, and 3.3</a:t>
            </a:r>
          </a:p>
          <a:p>
            <a:endParaRPr lang="en-US" dirty="0"/>
          </a:p>
          <a:p>
            <a:r>
              <a:rPr lang="en-US" dirty="0"/>
              <a:t>Basic Elementary Data Structures</a:t>
            </a:r>
          </a:p>
          <a:p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Singly linked lists</a:t>
            </a:r>
          </a:p>
          <a:p>
            <a:pPr lvl="1"/>
            <a:r>
              <a:rPr lang="en-US" dirty="0"/>
              <a:t>Doubly linked lists</a:t>
            </a:r>
          </a:p>
          <a:p>
            <a:pPr lvl="1"/>
            <a:r>
              <a:rPr lang="en-US" dirty="0"/>
              <a:t>Circular linked lists</a:t>
            </a:r>
          </a:p>
          <a:p>
            <a:r>
              <a:rPr lang="en-US" dirty="0"/>
              <a:t>These are used for more advanced data structures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85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</a:t>
            </a:r>
            <a:r>
              <a:rPr lang="en-US" altLang="x-none" dirty="0">
                <a:ea typeface="Tahoma" charset="0"/>
                <a:cs typeface="Tahoma" charset="0"/>
              </a:rPr>
              <a:t>§ 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6350"/>
            <a:ext cx="8686800" cy="2508250"/>
          </a:xfrm>
        </p:spPr>
        <p:txBody>
          <a:bodyPr/>
          <a:lstStyle/>
          <a:p>
            <a:r>
              <a:rPr lang="en-US" dirty="0"/>
              <a:t>Storing data in a sequential memory locations</a:t>
            </a:r>
          </a:p>
          <a:p>
            <a:r>
              <a:rPr lang="en-US" dirty="0"/>
              <a:t>Access each element using integer index</a:t>
            </a:r>
          </a:p>
          <a:p>
            <a:r>
              <a:rPr lang="en-US" dirty="0"/>
              <a:t>Very basic, popular, and simple</a:t>
            </a:r>
          </a:p>
          <a:p>
            <a:r>
              <a:rPr lang="en-US" dirty="0" err="1"/>
              <a:t>int</a:t>
            </a:r>
            <a:r>
              <a:rPr lang="en-US" dirty="0"/>
              <a:t> a[10]; </a:t>
            </a:r>
            <a:r>
              <a:rPr lang="en-US" dirty="0" err="1"/>
              <a:t>int</a:t>
            </a:r>
            <a:r>
              <a:rPr lang="en-US" dirty="0"/>
              <a:t> *a = new </a:t>
            </a:r>
            <a:r>
              <a:rPr lang="en-US" dirty="0" err="1"/>
              <a:t>int</a:t>
            </a:r>
            <a:r>
              <a:rPr lang="en-US" dirty="0"/>
              <a:t>(10);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44550" y="1219200"/>
            <a:ext cx="7302500" cy="1365250"/>
            <a:chOff x="532" y="768"/>
            <a:chExt cx="4600" cy="86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32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20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08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396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684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972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60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548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36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124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12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00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988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276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564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852" y="1348"/>
              <a:ext cx="28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728" y="768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28600" lvl="2">
                <a:spcBef>
                  <a:spcPct val="50000"/>
                </a:spcBef>
              </a:pPr>
              <a:r>
                <a:rPr lang="en-US" altLang="ko-KR" sz="2800" dirty="0">
                  <a:solidFill>
                    <a:schemeClr val="bg2"/>
                  </a:solidFill>
                  <a:ea typeface="굴림" charset="-127"/>
                </a:rPr>
                <a:t>Memory</a:t>
              </a: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743200" y="2133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chemeClr val="bg2"/>
                </a:solidFill>
                <a:ea typeface="굴림" charset="-127"/>
              </a:rPr>
              <a:t>a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20040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chemeClr val="bg2"/>
                </a:solidFill>
                <a:ea typeface="굴림" charset="-127"/>
              </a:rPr>
              <a:t>b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657600" y="2133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chemeClr val="bg2"/>
                </a:solidFill>
                <a:ea typeface="굴림" charset="-127"/>
              </a:rPr>
              <a:t>c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11480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chemeClr val="bg2"/>
                </a:solidFill>
                <a:ea typeface="굴림" charset="-127"/>
              </a:rPr>
              <a:t>d</a:t>
            </a: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2514600" y="2590800"/>
            <a:ext cx="1066800" cy="1052513"/>
            <a:chOff x="1584" y="1632"/>
            <a:chExt cx="672" cy="663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1824" y="163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584" y="1968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 dirty="0">
                  <a:solidFill>
                    <a:schemeClr val="hlink"/>
                  </a:solidFill>
                  <a:ea typeface="굴림" charset="-127"/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4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Array: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txBody>
          <a:bodyPr/>
          <a:lstStyle/>
          <a:p>
            <a:r>
              <a:rPr lang="en-US" dirty="0"/>
              <a:t>New insertion and deletion: difficult</a:t>
            </a:r>
          </a:p>
          <a:p>
            <a:pPr lvl="1"/>
            <a:r>
              <a:rPr lang="en-US" dirty="0"/>
              <a:t>Need to shift to make space for insertion</a:t>
            </a:r>
          </a:p>
          <a:p>
            <a:pPr lvl="1"/>
            <a:r>
              <a:rPr lang="en-US" dirty="0"/>
              <a:t>Need to fill empty positions after deletion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don’t we connect all elements just “logically” not “physically”?</a:t>
            </a:r>
          </a:p>
          <a:p>
            <a:pPr lvl="1"/>
            <a:r>
              <a:rPr lang="en-US" dirty="0"/>
              <a:t>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13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Singly Linked List (</a:t>
            </a:r>
            <a:r>
              <a:rPr lang="en-US" altLang="x-none" dirty="0">
                <a:ea typeface="Tahoma" charset="0"/>
                <a:cs typeface="Tahoma" charset="0"/>
              </a:rPr>
              <a:t>§ 3.2)</a:t>
            </a:r>
          </a:p>
        </p:txBody>
      </p:sp>
      <p:sp>
        <p:nvSpPr>
          <p:cNvPr id="410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singly linked list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link to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08C2D42-B432-1841-835F-71E97F7F48C2}" type="slidenum">
              <a:rPr lang="en-US" altLang="x-none" sz="1400"/>
              <a:pPr eaLnBrk="1" hangingPunct="1"/>
              <a:t>5</a:t>
            </a:fld>
            <a:endParaRPr lang="en-US" altLang="x-none" sz="140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next</a:t>
            </a:r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node</a:t>
            </a:r>
          </a:p>
        </p:txBody>
      </p:sp>
      <p:sp>
        <p:nvSpPr>
          <p:cNvPr id="4106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07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" y="4765675"/>
            <a:ext cx="78994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1" y="1143000"/>
            <a:ext cx="8058150" cy="2057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76600"/>
            <a:ext cx="7989651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48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of Strings: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189" y="4230920"/>
            <a:ext cx="838682" cy="87447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3189" y="3784377"/>
            <a:ext cx="838682" cy="4279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5829" y="4309995"/>
            <a:ext cx="1040571" cy="6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dirty="0">
                <a:ea typeface="굴림" charset="-127"/>
              </a:rPr>
              <a:t>“</a:t>
            </a:r>
            <a:r>
              <a:rPr lang="en-US" altLang="ko-KR" dirty="0" err="1">
                <a:ea typeface="굴림" charset="-127"/>
              </a:rPr>
              <a:t>yy</a:t>
            </a:r>
            <a:r>
              <a:rPr lang="en-US" altLang="ko-KR" dirty="0">
                <a:ea typeface="굴림" charset="-127"/>
              </a:rPr>
              <a:t>”</a:t>
            </a:r>
            <a:endParaRPr lang="en-US" altLang="ko-KR" sz="24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308" y="4230920"/>
            <a:ext cx="838682" cy="87447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308" y="3784377"/>
            <a:ext cx="838682" cy="4279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84385" y="4309995"/>
            <a:ext cx="1085618" cy="6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“bb”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099596" y="3998345"/>
            <a:ext cx="12847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20492" y="4230920"/>
            <a:ext cx="838682" cy="87447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20492" y="3784377"/>
            <a:ext cx="838682" cy="4279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02062" y="4309995"/>
            <a:ext cx="1008138" cy="6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“cc”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40610" y="4230920"/>
            <a:ext cx="838682" cy="87447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40610" y="3784377"/>
            <a:ext cx="838682" cy="4279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29582" y="4309995"/>
            <a:ext cx="1085618" cy="6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“</a:t>
            </a:r>
            <a:r>
              <a:rPr lang="en-US" altLang="ko-KR" sz="2400" dirty="0" err="1">
                <a:solidFill>
                  <a:schemeClr val="tx1"/>
                </a:solidFill>
                <a:ea typeface="굴림" charset="-127"/>
              </a:rPr>
              <a:t>dd</a:t>
            </a:r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”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46899" y="3998345"/>
            <a:ext cx="12847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812649" y="3998345"/>
            <a:ext cx="149892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853663" y="4230920"/>
            <a:ext cx="838682" cy="87447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853663" y="3784377"/>
            <a:ext cx="838682" cy="4279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852304" y="4309995"/>
            <a:ext cx="1063095" cy="67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“</a:t>
            </a:r>
            <a:r>
              <a:rPr lang="en-US" altLang="ko-KR" sz="2400" dirty="0" err="1">
                <a:solidFill>
                  <a:schemeClr val="tx1"/>
                </a:solidFill>
                <a:ea typeface="굴림" charset="-127"/>
              </a:rPr>
              <a:t>ee</a:t>
            </a:r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”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559951" y="3998345"/>
            <a:ext cx="12847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44741" y="3775074"/>
            <a:ext cx="8565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ea typeface="굴림" charset="-127"/>
              </a:rPr>
              <a:t>NULL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1099596" y="2330451"/>
            <a:ext cx="576804" cy="13631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330200" y="1484313"/>
            <a:ext cx="2362200" cy="9890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StringLinked</a:t>
            </a:r>
            <a:r>
              <a:rPr lang="en-US" dirty="0" err="1">
                <a:latin typeface="Tahoma" pitchFamily="34" charset="0"/>
              </a:rPr>
              <a:t>List</a:t>
            </a:r>
            <a:endParaRPr lang="en-US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*head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6162" y="321107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StringNode</a:t>
            </a:r>
            <a:endParaRPr lang="en-US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55345" y="3811705"/>
            <a:ext cx="8565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ea typeface="굴림" charset="-127"/>
              </a:rPr>
              <a:t>next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5958" y="3225031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46171" y="3198864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StringNode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30123" y="318396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StringNode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27900" y="3210945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StringNode</a:t>
            </a:r>
            <a:endParaRPr lang="en-US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62200" y="3775604"/>
            <a:ext cx="8565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ea typeface="굴림" charset="-127"/>
              </a:rPr>
              <a:t>next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325074" y="3810000"/>
            <a:ext cx="8565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ea typeface="굴림" charset="-127"/>
              </a:rPr>
              <a:t>next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153874" y="3810000"/>
            <a:ext cx="8565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chemeClr val="tx2"/>
                </a:solidFill>
                <a:ea typeface="굴림" charset="-127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70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Inserting at the Head</a:t>
            </a:r>
          </a:p>
        </p:txBody>
      </p:sp>
      <p:sp>
        <p:nvSpPr>
          <p:cNvPr id="5126" name="Rectangle 5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>
          <a:xfrm>
            <a:off x="380999" y="4828536"/>
            <a:ext cx="8534401" cy="1624333"/>
          </a:xfrm>
        </p:spPr>
        <p:txBody>
          <a:bodyPr/>
          <a:lstStyle/>
          <a:p>
            <a:pPr marL="533400" indent="-533400" eaLnBrk="1" hangingPunct="1">
              <a:buFont typeface="Wingdings" charset="2"/>
              <a:buAutoNum type="arabicPeriod"/>
            </a:pPr>
            <a:r>
              <a:rPr lang="en-US" altLang="x-none" dirty="0"/>
              <a:t>Allocate a new node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n-US" altLang="x-none" dirty="0"/>
              <a:t>Insert a new element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n-US" altLang="x-none" dirty="0"/>
              <a:t>Have the new node point to the old head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n-US" altLang="x-none" dirty="0"/>
              <a:t>Update head to point to new node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C296D07-6467-F640-ACE4-69169D317963}" type="slidenum">
              <a:rPr lang="en-US" altLang="x-none" sz="1400"/>
              <a:pPr eaLnBrk="1" hangingPunct="1"/>
              <a:t>8</a:t>
            </a:fld>
            <a:endParaRPr lang="en-US" altLang="x-none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8696"/>
            <a:ext cx="6477000" cy="3641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Removing at the Head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5AB27EF-5EB7-0648-9977-EBC0641BC0FE}" type="slidenum">
              <a:rPr lang="en-US" altLang="x-none" sz="1400"/>
              <a:pPr eaLnBrk="1" hangingPunct="1"/>
              <a:t>9</a:t>
            </a:fld>
            <a:endParaRPr lang="en-US" altLang="x-none" sz="1400"/>
          </a:p>
        </p:txBody>
      </p:sp>
      <p:sp>
        <p:nvSpPr>
          <p:cNvPr id="6149" name="Rectangle 11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5205506"/>
            <a:ext cx="8305800" cy="1271493"/>
          </a:xfrm>
        </p:spPr>
        <p:txBody>
          <a:bodyPr/>
          <a:lstStyle/>
          <a:p>
            <a:pPr marL="533400" indent="-533400" eaLnBrk="1" hangingPunct="1">
              <a:buFont typeface="Wingdings" charset="2"/>
              <a:buAutoNum type="arabicPeriod"/>
            </a:pPr>
            <a:r>
              <a:rPr lang="en-US" altLang="x-none" sz="2400" dirty="0"/>
              <a:t>Update head to point to next node in the list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n-US" altLang="x-none" sz="2400" dirty="0"/>
              <a:t>Allow garbage collector to reclaim the former first node</a:t>
            </a:r>
          </a:p>
          <a:p>
            <a:pPr marL="0" indent="0" eaLnBrk="1" hangingPunct="1">
              <a:buNone/>
            </a:pPr>
            <a:r>
              <a:rPr lang="en-US" altLang="x-none" sz="2400" dirty="0"/>
              <a:t>      (typically done by calling “delete” in C++)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18" y="1165762"/>
            <a:ext cx="6073482" cy="4039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3791</TotalTime>
  <Words>512</Words>
  <Application>Microsoft Macintosh PowerPoint</Application>
  <PresentationFormat>화면 슬라이드 쇼(4:3)</PresentationFormat>
  <Paragraphs>138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Calibri</vt:lpstr>
      <vt:lpstr>Tahoma</vt:lpstr>
      <vt:lpstr>Times New Roman</vt:lpstr>
      <vt:lpstr>Wingdings</vt:lpstr>
      <vt:lpstr>1_Blueprint</vt:lpstr>
      <vt:lpstr> EE 205, Yung Yi Lecture 2: Array and Linked Lists</vt:lpstr>
      <vt:lpstr>Overview and Reading</vt:lpstr>
      <vt:lpstr>Array (§ 3.1)</vt:lpstr>
      <vt:lpstr>Array: Problems</vt:lpstr>
      <vt:lpstr>Singly Linked List (§ 3.2)</vt:lpstr>
      <vt:lpstr>Example: Linked list of strings</vt:lpstr>
      <vt:lpstr>Singly Linked List of Strings: Picture</vt:lpstr>
      <vt:lpstr>Inserting at the Head</vt:lpstr>
      <vt:lpstr>Removing at the Head</vt:lpstr>
      <vt:lpstr>Let’s make codes</vt:lpstr>
      <vt:lpstr>Inserting at the Tail and Removing at the Tail</vt:lpstr>
      <vt:lpstr>”Generic” Singly Linked Lists: Template</vt:lpstr>
      <vt:lpstr>Doubly Linked List (§ 3.3)</vt:lpstr>
      <vt:lpstr>C++ Implementation: Class Design</vt:lpstr>
      <vt:lpstr>Constructor and Destructor (Don’t forget!)</vt:lpstr>
      <vt:lpstr>Circular Linked List (§ 3.3)</vt:lpstr>
      <vt:lpstr>C++ Implementation</vt:lpstr>
      <vt:lpstr>Summary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415</cp:revision>
  <cp:lastPrinted>2021-02-23T00:56:20Z</cp:lastPrinted>
  <dcterms:created xsi:type="dcterms:W3CDTF">2002-01-21T02:22:10Z</dcterms:created>
  <dcterms:modified xsi:type="dcterms:W3CDTF">2021-02-23T00:56:27Z</dcterms:modified>
</cp:coreProperties>
</file>