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91" r:id="rId2"/>
  </p:sldMasterIdLst>
  <p:notesMasterIdLst>
    <p:notesMasterId r:id="rId38"/>
  </p:notesMasterIdLst>
  <p:handoutMasterIdLst>
    <p:handoutMasterId r:id="rId39"/>
  </p:handoutMasterIdLst>
  <p:sldIdLst>
    <p:sldId id="336" r:id="rId3"/>
    <p:sldId id="299" r:id="rId4"/>
    <p:sldId id="300" r:id="rId5"/>
    <p:sldId id="290" r:id="rId6"/>
    <p:sldId id="258" r:id="rId7"/>
    <p:sldId id="293" r:id="rId8"/>
    <p:sldId id="259" r:id="rId9"/>
    <p:sldId id="260" r:id="rId10"/>
    <p:sldId id="261" r:id="rId11"/>
    <p:sldId id="292" r:id="rId12"/>
    <p:sldId id="262" r:id="rId13"/>
    <p:sldId id="263" r:id="rId14"/>
    <p:sldId id="268" r:id="rId15"/>
    <p:sldId id="264" r:id="rId16"/>
    <p:sldId id="265" r:id="rId17"/>
    <p:sldId id="266" r:id="rId18"/>
    <p:sldId id="267" r:id="rId19"/>
    <p:sldId id="269" r:id="rId20"/>
    <p:sldId id="270" r:id="rId21"/>
    <p:sldId id="274" r:id="rId22"/>
    <p:sldId id="282" r:id="rId23"/>
    <p:sldId id="271" r:id="rId24"/>
    <p:sldId id="275" r:id="rId25"/>
    <p:sldId id="276" r:id="rId26"/>
    <p:sldId id="280" r:id="rId27"/>
    <p:sldId id="277" r:id="rId28"/>
    <p:sldId id="278" r:id="rId29"/>
    <p:sldId id="279" r:id="rId30"/>
    <p:sldId id="296" r:id="rId31"/>
    <p:sldId id="284" r:id="rId32"/>
    <p:sldId id="286" r:id="rId33"/>
    <p:sldId id="288" r:id="rId34"/>
    <p:sldId id="287" r:id="rId35"/>
    <p:sldId id="294" r:id="rId36"/>
    <p:sldId id="301" r:id="rId3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0D0"/>
    <a:srgbClr val="F2E4AA"/>
    <a:srgbClr val="000000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/>
    <p:restoredTop sz="93609"/>
  </p:normalViewPr>
  <p:slideViewPr>
    <p:cSldViewPr>
      <p:cViewPr varScale="1">
        <p:scale>
          <a:sx n="122" d="100"/>
          <a:sy n="122" d="100"/>
        </p:scale>
        <p:origin x="188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8BCAC5A6-E737-48E3-BB74-B0B882FAA34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3225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9938"/>
            <a:ext cx="5113338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95BC8046-2B38-4C7E-9683-3004BDD1D51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62958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BC8046-2B38-4C7E-9683-3004BDD1D513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3343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3C05B17-FEC7-49BD-9A85-E3E380E34209}" type="slidenum">
              <a:rPr lang="ko-KR" altLang="en-US" sz="1300" smtClean="0">
                <a:ea typeface="굴림" charset="-127"/>
              </a:rPr>
              <a:pPr eaLnBrk="1" hangingPunct="1"/>
              <a:t>24</a:t>
            </a:fld>
            <a:endParaRPr lang="en-US" altLang="ko-KR" sz="1300">
              <a:ea typeface="굴림" charset="-127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9132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BB2F768-64D3-440A-ABC5-3234B650F130}" type="slidenum">
              <a:rPr lang="ko-KR" altLang="en-US" sz="1300" smtClean="0">
                <a:ea typeface="굴림" charset="-127"/>
              </a:rPr>
              <a:pPr eaLnBrk="1" hangingPunct="1"/>
              <a:t>33</a:t>
            </a:fld>
            <a:endParaRPr lang="en-US" altLang="ko-KR" sz="1300">
              <a:ea typeface="굴림" charset="-127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15" tIns="48257" rIns="96515" bIns="48257"/>
          <a:lstStyle/>
          <a:p>
            <a:pPr eaLnBrk="1" hangingPunct="1"/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36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ko-KR">
                  <a:ea typeface="굴림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Analysis of Algorithms</a:t>
            </a:r>
            <a:endParaRPr lang="en-US" altLang="ko-KR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7C353-39C4-4806-A49C-85C39D913BB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51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Analysis of Algorithms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5ADB8-1234-41A2-A1DD-BBACFA998C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863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Analysis of Algorithms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B1D87-A595-470C-A969-CFEBFAE9880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4437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Analysis of Algorithms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7FFE1-A925-424F-96BF-FCCDBA1B2E2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0067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Analysis of Algorithms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8D41B-310D-4769-A870-E8239E9017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293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ko-KR" noProof="0"/>
              <a:t>Click to edit Master subtitle style</a:t>
            </a:r>
          </a:p>
        </p:txBody>
      </p:sp>
      <p:sp>
        <p:nvSpPr>
          <p:cNvPr id="69" name="Rectangle 70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Analysis of Algorithms</a:t>
            </a:r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325E3-1ADE-4AF1-B368-CEC577AF2D7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7727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717551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3749F-3842-4CDA-A45E-FEEB9ACCE00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304800" y="1022351"/>
            <a:ext cx="8686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61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Analysis of Algorithms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65574-BA25-46F2-96A9-4FD8E6A9F6F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6334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Analysis of Algorithms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49DB9-758D-4A23-930A-3B6D36D854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0453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Analysis of Algorithms</a:t>
            </a:r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2C084-70A8-4E10-8657-24454BD55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9792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Analysis of Algorithms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F39ED-FE8B-4F5F-9E13-4B2F1133171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1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Analysis of Algorithms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68BF3-A24B-4966-A637-6E6A25B15DC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76741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Analysis of Algorithms</a:t>
            </a: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1FFA-95F2-4CC5-BE63-CABE58D1D8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9724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Analysis of Algorithms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EEE7-317F-41EB-9B49-5ED4279C88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7381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Analysis of Algorithms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59C86-9D8A-4930-86BD-3620E8D963F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31832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Analysis of Algorithms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749E8-416C-4138-A0B8-49FD5E88F63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83546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Analysis of Algorithms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F1542-1D99-413D-9E9C-03E705EFEAC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925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Analysis of Algorithms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1BF11-DCFB-493B-9A9C-4124BF914C3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87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Analysis of Algorithms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67615-380E-40A0-8C6E-81365902085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178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Analysis of Algorithms</a:t>
            </a:r>
            <a:endParaRPr lang="en-US" altLang="ko-KR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3283A-6CDA-4F04-AD67-6021A4FF0F7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808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Analysis of Algorithms</a:t>
            </a: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EA1011-F933-45BB-9AA8-3C2217BD79D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085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Analysis of Algorithms</a:t>
            </a:r>
            <a:endParaRPr lang="en-US" altLang="ko-KR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6F374-1FB9-4B7F-9DA2-FEC21144C5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367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Analysis of Algorithms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78AD2-8AED-4D2A-8E95-001AD2F41A1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604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Analysis of Algorithms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93038-95C2-41C0-AC42-EB1C84E2397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401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488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20495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496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ko-KR">
                <a:ea typeface="굴림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491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0483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20484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Analysis of Algorithms</a:t>
            </a:r>
            <a:endParaRPr lang="en-US" altLang="ko-KR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fld id="{D82C1EFD-D171-44C2-93DC-0AE4E678E62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380999" y="304800"/>
            <a:ext cx="8534399" cy="71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6988" y="1295400"/>
            <a:ext cx="853841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399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fld id="{714FB03D-A196-4C2D-91C1-708A7CFF3A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960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5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png"/><Relationship Id="rId4" Type="http://schemas.openxmlformats.org/officeDocument/2006/relationships/image" Target="../media/image1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7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B7BA-0DF1-A34C-91E9-BD98752B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Tips for a good system engineer and/or a good programmer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0E8BB-B31A-1446-8C1F-4C7CD3A2F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systems</a:t>
            </a:r>
          </a:p>
          <a:p>
            <a:pPr lvl="1"/>
            <a:r>
              <a:rPr lang="en-US" dirty="0"/>
              <a:t>Whatever you want to do in your computer, there are ways</a:t>
            </a:r>
          </a:p>
          <a:p>
            <a:pPr lvl="2"/>
            <a:r>
              <a:rPr lang="en-US" dirty="0"/>
              <a:t>Fast searching of how to do them in google, and courage to try them in your systems</a:t>
            </a:r>
          </a:p>
          <a:p>
            <a:pPr lvl="2"/>
            <a:r>
              <a:rPr lang="en-US" dirty="0"/>
              <a:t>People often tend to try only what they know</a:t>
            </a:r>
          </a:p>
          <a:p>
            <a:pPr lvl="1"/>
            <a:r>
              <a:rPr lang="en-US" dirty="0"/>
              <a:t>No fear about using new tools and commands</a:t>
            </a:r>
          </a:p>
          <a:p>
            <a:pPr lvl="2"/>
            <a:endParaRPr lang="en-US" dirty="0"/>
          </a:p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Not a technique, but a science (</a:t>
            </a:r>
            <a:r>
              <a:rPr lang="ko-KR" altLang="en-US" dirty="0"/>
              <a:t>감으로 하는 것이 아님</a:t>
            </a:r>
            <a:r>
              <a:rPr lang="en-US" altLang="ko-KR" dirty="0"/>
              <a:t>)</a:t>
            </a:r>
            <a:endParaRPr lang="en-US" dirty="0"/>
          </a:p>
          <a:p>
            <a:pPr lvl="1"/>
            <a:r>
              <a:rPr lang="en-US" dirty="0"/>
              <a:t>Clearly know what a language provides and understand the underlying principles in relation to its interaction with computer internals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6D573-2617-7F47-B848-DE30081718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6320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The Random Access Machine (RAM) Model</a:t>
            </a:r>
          </a:p>
        </p:txBody>
      </p:sp>
      <p:sp>
        <p:nvSpPr>
          <p:cNvPr id="2662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6096000" cy="5181600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A </a:t>
            </a:r>
            <a:r>
              <a:rPr lang="en-US" altLang="ko-KR" sz="2800" b="1" dirty="0">
                <a:solidFill>
                  <a:schemeClr val="accent2"/>
                </a:solidFill>
              </a:rPr>
              <a:t>CPU</a:t>
            </a:r>
          </a:p>
          <a:p>
            <a:pPr eaLnBrk="1" hangingPunct="1"/>
            <a:endParaRPr lang="en-US" altLang="ko-KR" sz="2800" dirty="0"/>
          </a:p>
          <a:p>
            <a:pPr eaLnBrk="1" hangingPunct="1"/>
            <a:endParaRPr lang="en-US" altLang="ko-KR" sz="2800" dirty="0"/>
          </a:p>
          <a:p>
            <a:pPr eaLnBrk="1" hangingPunct="1"/>
            <a:r>
              <a:rPr lang="en-US" altLang="ko-KR" sz="2800" dirty="0"/>
              <a:t>A potentially unbounded bank of </a:t>
            </a:r>
            <a:r>
              <a:rPr lang="en-US" altLang="ko-KR" sz="2800" b="1" dirty="0">
                <a:solidFill>
                  <a:schemeClr val="accent2"/>
                </a:solidFill>
              </a:rPr>
              <a:t>memory</a:t>
            </a:r>
            <a:r>
              <a:rPr lang="en-US" altLang="ko-KR" sz="2800" dirty="0"/>
              <a:t> cells, each of which can hold an arbitrary number or character</a:t>
            </a:r>
          </a:p>
        </p:txBody>
      </p:sp>
      <p:sp>
        <p:nvSpPr>
          <p:cNvPr id="2662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D9E073A-9C87-41A3-AFC9-ECD725BD9BB6}" type="slidenum">
              <a:rPr lang="ko-KR" altLang="en-US" sz="1400" smtClean="0">
                <a:ea typeface="굴림" charset="-127"/>
              </a:rPr>
              <a:pPr eaLnBrk="1" hangingPunct="1"/>
              <a:t>10</a:t>
            </a:fld>
            <a:endParaRPr lang="en-US" altLang="ko-KR" sz="1400">
              <a:ea typeface="굴림" charset="-127"/>
            </a:endParaRPr>
          </a:p>
        </p:txBody>
      </p:sp>
      <p:grpSp>
        <p:nvGrpSpPr>
          <p:cNvPr id="26630" name="Group 4"/>
          <p:cNvGrpSpPr>
            <a:grpSpLocks/>
          </p:cNvGrpSpPr>
          <p:nvPr/>
        </p:nvGrpSpPr>
        <p:grpSpPr bwMode="auto">
          <a:xfrm>
            <a:off x="4876800" y="1219200"/>
            <a:ext cx="3886200" cy="2914650"/>
            <a:chOff x="3024" y="960"/>
            <a:chExt cx="2448" cy="1836"/>
          </a:xfrm>
        </p:grpSpPr>
        <p:grpSp>
          <p:nvGrpSpPr>
            <p:cNvPr id="26632" name="Group 5"/>
            <p:cNvGrpSpPr>
              <a:grpSpLocks/>
            </p:cNvGrpSpPr>
            <p:nvPr/>
          </p:nvGrpSpPr>
          <p:grpSpPr bwMode="auto">
            <a:xfrm>
              <a:off x="3024" y="960"/>
              <a:ext cx="898" cy="516"/>
              <a:chOff x="3166" y="1602"/>
              <a:chExt cx="898" cy="516"/>
            </a:xfrm>
          </p:grpSpPr>
          <p:grpSp>
            <p:nvGrpSpPr>
              <p:cNvPr id="26642" name="Group 6"/>
              <p:cNvGrpSpPr>
                <a:grpSpLocks/>
              </p:cNvGrpSpPr>
              <p:nvPr/>
            </p:nvGrpSpPr>
            <p:grpSpPr bwMode="auto">
              <a:xfrm>
                <a:off x="3166" y="1969"/>
                <a:ext cx="898" cy="149"/>
                <a:chOff x="3166" y="1969"/>
                <a:chExt cx="898" cy="149"/>
              </a:xfrm>
            </p:grpSpPr>
            <p:grpSp>
              <p:nvGrpSpPr>
                <p:cNvPr id="26719" name="Group 7"/>
                <p:cNvGrpSpPr>
                  <a:grpSpLocks/>
                </p:cNvGrpSpPr>
                <p:nvPr/>
              </p:nvGrpSpPr>
              <p:grpSpPr bwMode="auto">
                <a:xfrm>
                  <a:off x="3166" y="1969"/>
                  <a:ext cx="367" cy="89"/>
                  <a:chOff x="3166" y="1969"/>
                  <a:chExt cx="367" cy="89"/>
                </a:xfrm>
              </p:grpSpPr>
              <p:sp>
                <p:nvSpPr>
                  <p:cNvPr id="26721" name="Freeform 8"/>
                  <p:cNvSpPr>
                    <a:spLocks/>
                  </p:cNvSpPr>
                  <p:nvPr/>
                </p:nvSpPr>
                <p:spPr bwMode="auto">
                  <a:xfrm>
                    <a:off x="3192" y="1969"/>
                    <a:ext cx="252" cy="70"/>
                  </a:xfrm>
                  <a:custGeom>
                    <a:avLst/>
                    <a:gdLst>
                      <a:gd name="T0" fmla="*/ 0 w 252"/>
                      <a:gd name="T1" fmla="*/ 38 h 70"/>
                      <a:gd name="T2" fmla="*/ 109 w 252"/>
                      <a:gd name="T3" fmla="*/ 32 h 70"/>
                      <a:gd name="T4" fmla="*/ 252 w 252"/>
                      <a:gd name="T5" fmla="*/ 0 h 70"/>
                      <a:gd name="T6" fmla="*/ 252 w 252"/>
                      <a:gd name="T7" fmla="*/ 47 h 70"/>
                      <a:gd name="T8" fmla="*/ 103 w 252"/>
                      <a:gd name="T9" fmla="*/ 67 h 70"/>
                      <a:gd name="T10" fmla="*/ 0 w 252"/>
                      <a:gd name="T11" fmla="*/ 70 h 70"/>
                      <a:gd name="T12" fmla="*/ 0 w 252"/>
                      <a:gd name="T13" fmla="*/ 38 h 7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52"/>
                      <a:gd name="T22" fmla="*/ 0 h 70"/>
                      <a:gd name="T23" fmla="*/ 252 w 252"/>
                      <a:gd name="T24" fmla="*/ 70 h 7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52" h="70">
                        <a:moveTo>
                          <a:pt x="0" y="38"/>
                        </a:moveTo>
                        <a:lnTo>
                          <a:pt x="109" y="32"/>
                        </a:lnTo>
                        <a:lnTo>
                          <a:pt x="252" y="0"/>
                        </a:lnTo>
                        <a:lnTo>
                          <a:pt x="252" y="47"/>
                        </a:lnTo>
                        <a:lnTo>
                          <a:pt x="103" y="67"/>
                        </a:lnTo>
                        <a:lnTo>
                          <a:pt x="0" y="70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26722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3166" y="1974"/>
                    <a:ext cx="367" cy="84"/>
                    <a:chOff x="3166" y="1974"/>
                    <a:chExt cx="367" cy="84"/>
                  </a:xfrm>
                </p:grpSpPr>
                <p:sp>
                  <p:nvSpPr>
                    <p:cNvPr id="26723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7" y="2022"/>
                      <a:ext cx="18" cy="32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ko-KR">
                        <a:ea typeface="굴림" charset="-127"/>
                      </a:endParaRPr>
                    </a:p>
                  </p:txBody>
                </p:sp>
                <p:grpSp>
                  <p:nvGrpSpPr>
                    <p:cNvPr id="26724" name="Group 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66" y="1974"/>
                      <a:ext cx="367" cy="84"/>
                      <a:chOff x="3166" y="1974"/>
                      <a:chExt cx="367" cy="84"/>
                    </a:xfrm>
                  </p:grpSpPr>
                  <p:sp>
                    <p:nvSpPr>
                      <p:cNvPr id="26725" name="Freeform 1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66" y="1974"/>
                        <a:ext cx="367" cy="84"/>
                      </a:xfrm>
                      <a:custGeom>
                        <a:avLst/>
                        <a:gdLst>
                          <a:gd name="T0" fmla="*/ 367 w 367"/>
                          <a:gd name="T1" fmla="*/ 0 h 84"/>
                          <a:gd name="T2" fmla="*/ 137 w 367"/>
                          <a:gd name="T3" fmla="*/ 48 h 84"/>
                          <a:gd name="T4" fmla="*/ 0 w 367"/>
                          <a:gd name="T5" fmla="*/ 56 h 84"/>
                          <a:gd name="T6" fmla="*/ 0 w 367"/>
                          <a:gd name="T7" fmla="*/ 84 h 84"/>
                          <a:gd name="T8" fmla="*/ 141 w 367"/>
                          <a:gd name="T9" fmla="*/ 77 h 84"/>
                          <a:gd name="T10" fmla="*/ 367 w 367"/>
                          <a:gd name="T11" fmla="*/ 54 h 84"/>
                          <a:gd name="T12" fmla="*/ 367 w 367"/>
                          <a:gd name="T13" fmla="*/ 0 h 84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367"/>
                          <a:gd name="T22" fmla="*/ 0 h 84"/>
                          <a:gd name="T23" fmla="*/ 367 w 367"/>
                          <a:gd name="T24" fmla="*/ 84 h 84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367" h="84">
                            <a:moveTo>
                              <a:pt x="367" y="0"/>
                            </a:moveTo>
                            <a:lnTo>
                              <a:pt x="137" y="48"/>
                            </a:lnTo>
                            <a:lnTo>
                              <a:pt x="0" y="56"/>
                            </a:lnTo>
                            <a:lnTo>
                              <a:pt x="0" y="84"/>
                            </a:lnTo>
                            <a:lnTo>
                              <a:pt x="141" y="77"/>
                            </a:lnTo>
                            <a:lnTo>
                              <a:pt x="367" y="54"/>
                            </a:lnTo>
                            <a:lnTo>
                              <a:pt x="367" y="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6726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83" y="1990"/>
                        <a:ext cx="338" cy="52"/>
                      </a:xfrm>
                      <a:custGeom>
                        <a:avLst/>
                        <a:gdLst>
                          <a:gd name="T0" fmla="*/ 0 w 338"/>
                          <a:gd name="T1" fmla="*/ 52 h 52"/>
                          <a:gd name="T2" fmla="*/ 126 w 338"/>
                          <a:gd name="T3" fmla="*/ 44 h 52"/>
                          <a:gd name="T4" fmla="*/ 338 w 338"/>
                          <a:gd name="T5" fmla="*/ 0 h 52"/>
                          <a:gd name="T6" fmla="*/ 0 60000 65536"/>
                          <a:gd name="T7" fmla="*/ 0 60000 65536"/>
                          <a:gd name="T8" fmla="*/ 0 60000 65536"/>
                          <a:gd name="T9" fmla="*/ 0 w 338"/>
                          <a:gd name="T10" fmla="*/ 0 h 52"/>
                          <a:gd name="T11" fmla="*/ 338 w 338"/>
                          <a:gd name="T12" fmla="*/ 52 h 52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338" h="52">
                            <a:moveTo>
                              <a:pt x="0" y="52"/>
                            </a:moveTo>
                            <a:lnTo>
                              <a:pt x="126" y="44"/>
                            </a:lnTo>
                            <a:lnTo>
                              <a:pt x="338" y="0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</p:grpSp>
            </p:grpSp>
            <p:sp>
              <p:nvSpPr>
                <p:cNvPr id="26720" name="Freeform 14"/>
                <p:cNvSpPr>
                  <a:spLocks/>
                </p:cNvSpPr>
                <p:nvPr/>
              </p:nvSpPr>
              <p:spPr bwMode="auto">
                <a:xfrm>
                  <a:off x="3504" y="2023"/>
                  <a:ext cx="560" cy="95"/>
                </a:xfrm>
                <a:custGeom>
                  <a:avLst/>
                  <a:gdLst>
                    <a:gd name="T0" fmla="*/ 0 w 560"/>
                    <a:gd name="T1" fmla="*/ 36 h 95"/>
                    <a:gd name="T2" fmla="*/ 6 w 560"/>
                    <a:gd name="T3" fmla="*/ 59 h 95"/>
                    <a:gd name="T4" fmla="*/ 15 w 560"/>
                    <a:gd name="T5" fmla="*/ 72 h 95"/>
                    <a:gd name="T6" fmla="*/ 30 w 560"/>
                    <a:gd name="T7" fmla="*/ 84 h 95"/>
                    <a:gd name="T8" fmla="*/ 46 w 560"/>
                    <a:gd name="T9" fmla="*/ 90 h 95"/>
                    <a:gd name="T10" fmla="*/ 66 w 560"/>
                    <a:gd name="T11" fmla="*/ 92 h 95"/>
                    <a:gd name="T12" fmla="*/ 82 w 560"/>
                    <a:gd name="T13" fmla="*/ 86 h 95"/>
                    <a:gd name="T14" fmla="*/ 105 w 560"/>
                    <a:gd name="T15" fmla="*/ 78 h 95"/>
                    <a:gd name="T16" fmla="*/ 133 w 560"/>
                    <a:gd name="T17" fmla="*/ 71 h 95"/>
                    <a:gd name="T18" fmla="*/ 165 w 560"/>
                    <a:gd name="T19" fmla="*/ 68 h 95"/>
                    <a:gd name="T20" fmla="*/ 205 w 560"/>
                    <a:gd name="T21" fmla="*/ 72 h 95"/>
                    <a:gd name="T22" fmla="*/ 240 w 560"/>
                    <a:gd name="T23" fmla="*/ 80 h 95"/>
                    <a:gd name="T24" fmla="*/ 276 w 560"/>
                    <a:gd name="T25" fmla="*/ 90 h 95"/>
                    <a:gd name="T26" fmla="*/ 310 w 560"/>
                    <a:gd name="T27" fmla="*/ 95 h 95"/>
                    <a:gd name="T28" fmla="*/ 334 w 560"/>
                    <a:gd name="T29" fmla="*/ 92 h 95"/>
                    <a:gd name="T30" fmla="*/ 373 w 560"/>
                    <a:gd name="T31" fmla="*/ 86 h 95"/>
                    <a:gd name="T32" fmla="*/ 416 w 560"/>
                    <a:gd name="T33" fmla="*/ 80 h 95"/>
                    <a:gd name="T34" fmla="*/ 458 w 560"/>
                    <a:gd name="T35" fmla="*/ 72 h 95"/>
                    <a:gd name="T36" fmla="*/ 503 w 560"/>
                    <a:gd name="T37" fmla="*/ 63 h 95"/>
                    <a:gd name="T38" fmla="*/ 530 w 560"/>
                    <a:gd name="T39" fmla="*/ 56 h 95"/>
                    <a:gd name="T40" fmla="*/ 543 w 560"/>
                    <a:gd name="T41" fmla="*/ 51 h 95"/>
                    <a:gd name="T42" fmla="*/ 554 w 560"/>
                    <a:gd name="T43" fmla="*/ 44 h 95"/>
                    <a:gd name="T44" fmla="*/ 560 w 560"/>
                    <a:gd name="T45" fmla="*/ 33 h 95"/>
                    <a:gd name="T46" fmla="*/ 555 w 560"/>
                    <a:gd name="T47" fmla="*/ 17 h 95"/>
                    <a:gd name="T48" fmla="*/ 546 w 560"/>
                    <a:gd name="T49" fmla="*/ 8 h 95"/>
                    <a:gd name="T50" fmla="*/ 530 w 560"/>
                    <a:gd name="T51" fmla="*/ 0 h 95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60"/>
                    <a:gd name="T79" fmla="*/ 0 h 95"/>
                    <a:gd name="T80" fmla="*/ 560 w 560"/>
                    <a:gd name="T81" fmla="*/ 95 h 95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60" h="95">
                      <a:moveTo>
                        <a:pt x="0" y="36"/>
                      </a:moveTo>
                      <a:lnTo>
                        <a:pt x="6" y="59"/>
                      </a:lnTo>
                      <a:lnTo>
                        <a:pt x="15" y="72"/>
                      </a:lnTo>
                      <a:lnTo>
                        <a:pt x="30" y="84"/>
                      </a:lnTo>
                      <a:lnTo>
                        <a:pt x="46" y="90"/>
                      </a:lnTo>
                      <a:lnTo>
                        <a:pt x="66" y="92"/>
                      </a:lnTo>
                      <a:lnTo>
                        <a:pt x="82" y="86"/>
                      </a:lnTo>
                      <a:lnTo>
                        <a:pt x="105" y="78"/>
                      </a:lnTo>
                      <a:lnTo>
                        <a:pt x="133" y="71"/>
                      </a:lnTo>
                      <a:lnTo>
                        <a:pt x="165" y="68"/>
                      </a:lnTo>
                      <a:lnTo>
                        <a:pt x="205" y="72"/>
                      </a:lnTo>
                      <a:lnTo>
                        <a:pt x="240" y="80"/>
                      </a:lnTo>
                      <a:lnTo>
                        <a:pt x="276" y="90"/>
                      </a:lnTo>
                      <a:lnTo>
                        <a:pt x="310" y="95"/>
                      </a:lnTo>
                      <a:lnTo>
                        <a:pt x="334" y="92"/>
                      </a:lnTo>
                      <a:lnTo>
                        <a:pt x="373" y="86"/>
                      </a:lnTo>
                      <a:lnTo>
                        <a:pt x="416" y="80"/>
                      </a:lnTo>
                      <a:lnTo>
                        <a:pt x="458" y="72"/>
                      </a:lnTo>
                      <a:lnTo>
                        <a:pt x="503" y="63"/>
                      </a:lnTo>
                      <a:lnTo>
                        <a:pt x="530" y="56"/>
                      </a:lnTo>
                      <a:lnTo>
                        <a:pt x="543" y="51"/>
                      </a:lnTo>
                      <a:lnTo>
                        <a:pt x="554" y="44"/>
                      </a:lnTo>
                      <a:lnTo>
                        <a:pt x="560" y="33"/>
                      </a:lnTo>
                      <a:lnTo>
                        <a:pt x="555" y="17"/>
                      </a:lnTo>
                      <a:lnTo>
                        <a:pt x="546" y="8"/>
                      </a:lnTo>
                      <a:lnTo>
                        <a:pt x="53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6643" name="Group 15"/>
              <p:cNvGrpSpPr>
                <a:grpSpLocks/>
              </p:cNvGrpSpPr>
              <p:nvPr/>
            </p:nvGrpSpPr>
            <p:grpSpPr bwMode="auto">
              <a:xfrm>
                <a:off x="3542" y="1602"/>
                <a:ext cx="484" cy="465"/>
                <a:chOff x="3542" y="1602"/>
                <a:chExt cx="484" cy="465"/>
              </a:xfrm>
            </p:grpSpPr>
            <p:grpSp>
              <p:nvGrpSpPr>
                <p:cNvPr id="26644" name="Group 16"/>
                <p:cNvGrpSpPr>
                  <a:grpSpLocks/>
                </p:cNvGrpSpPr>
                <p:nvPr/>
              </p:nvGrpSpPr>
              <p:grpSpPr bwMode="auto">
                <a:xfrm>
                  <a:off x="3558" y="1855"/>
                  <a:ext cx="468" cy="212"/>
                  <a:chOff x="3558" y="1855"/>
                  <a:chExt cx="468" cy="212"/>
                </a:xfrm>
              </p:grpSpPr>
              <p:grpSp>
                <p:nvGrpSpPr>
                  <p:cNvPr id="26673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3558" y="1873"/>
                    <a:ext cx="468" cy="194"/>
                    <a:chOff x="3558" y="1873"/>
                    <a:chExt cx="468" cy="194"/>
                  </a:xfrm>
                </p:grpSpPr>
                <p:sp>
                  <p:nvSpPr>
                    <p:cNvPr id="26675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8" y="1873"/>
                      <a:ext cx="468" cy="182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ko-KR">
                        <a:ea typeface="굴림" charset="-127"/>
                      </a:endParaRPr>
                    </a:p>
                  </p:txBody>
                </p:sp>
                <p:grpSp>
                  <p:nvGrpSpPr>
                    <p:cNvPr id="26676" name="Group 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80" y="1890"/>
                      <a:ext cx="434" cy="177"/>
                      <a:chOff x="3580" y="1890"/>
                      <a:chExt cx="434" cy="177"/>
                    </a:xfrm>
                  </p:grpSpPr>
                  <p:grpSp>
                    <p:nvGrpSpPr>
                      <p:cNvPr id="26677" name="Group 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0" y="1890"/>
                        <a:ext cx="434" cy="100"/>
                        <a:chOff x="3580" y="1890"/>
                        <a:chExt cx="434" cy="100"/>
                      </a:xfrm>
                    </p:grpSpPr>
                    <p:grpSp>
                      <p:nvGrpSpPr>
                        <p:cNvPr id="26711" name="Group 2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0" y="1890"/>
                          <a:ext cx="433" cy="37"/>
                          <a:chOff x="3580" y="1890"/>
                          <a:chExt cx="433" cy="37"/>
                        </a:xfrm>
                      </p:grpSpPr>
                      <p:sp>
                        <p:nvSpPr>
                          <p:cNvPr id="26716" name="Line 2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890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  <p:sp>
                        <p:nvSpPr>
                          <p:cNvPr id="26717" name="Line 2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0" y="1908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  <p:sp>
                        <p:nvSpPr>
                          <p:cNvPr id="26718" name="Line 2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26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</p:grpSp>
                    <p:grpSp>
                      <p:nvGrpSpPr>
                        <p:cNvPr id="26712" name="Group 2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1953"/>
                          <a:ext cx="433" cy="37"/>
                          <a:chOff x="3581" y="1953"/>
                          <a:chExt cx="433" cy="37"/>
                        </a:xfrm>
                      </p:grpSpPr>
                      <p:sp>
                        <p:nvSpPr>
                          <p:cNvPr id="26713" name="Line 2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53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  <p:sp>
                        <p:nvSpPr>
                          <p:cNvPr id="26714" name="Line 2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71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  <p:sp>
                        <p:nvSpPr>
                          <p:cNvPr id="26715" name="Line 2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89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</p:grpSp>
                  </p:grpSp>
                  <p:grpSp>
                    <p:nvGrpSpPr>
                      <p:cNvPr id="26678" name="Group 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1" y="2017"/>
                        <a:ext cx="412" cy="50"/>
                        <a:chOff x="3581" y="2017"/>
                        <a:chExt cx="412" cy="50"/>
                      </a:xfrm>
                    </p:grpSpPr>
                    <p:grpSp>
                      <p:nvGrpSpPr>
                        <p:cNvPr id="26679" name="Group 3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2017"/>
                          <a:ext cx="153" cy="49"/>
                          <a:chOff x="3581" y="2017"/>
                          <a:chExt cx="153" cy="49"/>
                        </a:xfrm>
                      </p:grpSpPr>
                      <p:grpSp>
                        <p:nvGrpSpPr>
                          <p:cNvPr id="26699" name="Group 3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581" y="2018"/>
                            <a:ext cx="65" cy="48"/>
                            <a:chOff x="3581" y="2018"/>
                            <a:chExt cx="65" cy="48"/>
                          </a:xfrm>
                        </p:grpSpPr>
                        <p:grpSp>
                          <p:nvGrpSpPr>
                            <p:cNvPr id="26706" name="Group 3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581" y="2018"/>
                              <a:ext cx="21" cy="48"/>
                              <a:chOff x="3581" y="2018"/>
                              <a:chExt cx="21" cy="48"/>
                            </a:xfrm>
                          </p:grpSpPr>
                          <p:sp>
                            <p:nvSpPr>
                              <p:cNvPr id="26709" name="Line 3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581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ko-KR" altLang="en-US"/>
                              </a:p>
                            </p:txBody>
                          </p:sp>
                          <p:sp>
                            <p:nvSpPr>
                              <p:cNvPr id="26710" name="Line 3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01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ko-KR" altLang="en-US"/>
                              </a:p>
                            </p:txBody>
                          </p:sp>
                        </p:grpSp>
                        <p:sp>
                          <p:nvSpPr>
                            <p:cNvPr id="26707" name="Line 3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2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/>
                            </a:p>
                          </p:txBody>
                        </p:sp>
                        <p:sp>
                          <p:nvSpPr>
                            <p:cNvPr id="26708" name="Line 3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4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/>
                            </a:p>
                          </p:txBody>
                        </p:sp>
                      </p:grpSp>
                      <p:grpSp>
                        <p:nvGrpSpPr>
                          <p:cNvPr id="26700" name="Group 3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669" y="2017"/>
                            <a:ext cx="65" cy="48"/>
                            <a:chOff x="3669" y="2017"/>
                            <a:chExt cx="65" cy="48"/>
                          </a:xfrm>
                        </p:grpSpPr>
                        <p:grpSp>
                          <p:nvGrpSpPr>
                            <p:cNvPr id="26701" name="Group 3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669" y="2017"/>
                              <a:ext cx="21" cy="48"/>
                              <a:chOff x="3669" y="2017"/>
                              <a:chExt cx="21" cy="48"/>
                            </a:xfrm>
                          </p:grpSpPr>
                          <p:sp>
                            <p:nvSpPr>
                              <p:cNvPr id="26704" name="Line 3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69" y="2017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ko-KR" altLang="en-US"/>
                              </a:p>
                            </p:txBody>
                          </p:sp>
                          <p:sp>
                            <p:nvSpPr>
                              <p:cNvPr id="26705" name="Line 4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89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ko-KR" altLang="en-US"/>
                              </a:p>
                            </p:txBody>
                          </p:sp>
                        </p:grpSp>
                        <p:sp>
                          <p:nvSpPr>
                            <p:cNvPr id="26702" name="Line 4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1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/>
                            </a:p>
                          </p:txBody>
                        </p:sp>
                        <p:sp>
                          <p:nvSpPr>
                            <p:cNvPr id="26703" name="Line 4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3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26680" name="Group 4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55" y="2018"/>
                          <a:ext cx="153" cy="49"/>
                          <a:chOff x="3755" y="2018"/>
                          <a:chExt cx="153" cy="49"/>
                        </a:xfrm>
                      </p:grpSpPr>
                      <p:grpSp>
                        <p:nvGrpSpPr>
                          <p:cNvPr id="26687" name="Group 4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55" y="2019"/>
                            <a:ext cx="65" cy="48"/>
                            <a:chOff x="3755" y="2019"/>
                            <a:chExt cx="65" cy="48"/>
                          </a:xfrm>
                        </p:grpSpPr>
                        <p:grpSp>
                          <p:nvGrpSpPr>
                            <p:cNvPr id="26694" name="Group 4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55" y="2019"/>
                              <a:ext cx="21" cy="48"/>
                              <a:chOff x="3755" y="2019"/>
                              <a:chExt cx="21" cy="48"/>
                            </a:xfrm>
                          </p:grpSpPr>
                          <p:sp>
                            <p:nvSpPr>
                              <p:cNvPr id="26697" name="Line 4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55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ko-KR" altLang="en-US"/>
                              </a:p>
                            </p:txBody>
                          </p:sp>
                          <p:sp>
                            <p:nvSpPr>
                              <p:cNvPr id="26698" name="Line 4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75" y="2020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ko-KR" altLang="en-US"/>
                              </a:p>
                            </p:txBody>
                          </p:sp>
                        </p:grpSp>
                        <p:sp>
                          <p:nvSpPr>
                            <p:cNvPr id="26695" name="Line 4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9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/>
                            </a:p>
                          </p:txBody>
                        </p:sp>
                        <p:sp>
                          <p:nvSpPr>
                            <p:cNvPr id="26696" name="Line 4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1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/>
                            </a:p>
                          </p:txBody>
                        </p:sp>
                      </p:grpSp>
                      <p:grpSp>
                        <p:nvGrpSpPr>
                          <p:cNvPr id="26688" name="Group 5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843" y="2018"/>
                            <a:ext cx="65" cy="48"/>
                            <a:chOff x="3843" y="2018"/>
                            <a:chExt cx="65" cy="48"/>
                          </a:xfrm>
                        </p:grpSpPr>
                        <p:grpSp>
                          <p:nvGrpSpPr>
                            <p:cNvPr id="26689" name="Group 5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843" y="2018"/>
                              <a:ext cx="21" cy="48"/>
                              <a:chOff x="3843" y="2018"/>
                              <a:chExt cx="21" cy="48"/>
                            </a:xfrm>
                          </p:grpSpPr>
                          <p:sp>
                            <p:nvSpPr>
                              <p:cNvPr id="26692" name="Line 5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43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ko-KR" altLang="en-US"/>
                              </a:p>
                            </p:txBody>
                          </p:sp>
                          <p:sp>
                            <p:nvSpPr>
                              <p:cNvPr id="26693" name="Line 5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63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ko-KR" altLang="en-US"/>
                              </a:p>
                            </p:txBody>
                          </p:sp>
                        </p:grpSp>
                        <p:sp>
                          <p:nvSpPr>
                            <p:cNvPr id="26690" name="Line 5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8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/>
                            </a:p>
                          </p:txBody>
                        </p:sp>
                        <p:sp>
                          <p:nvSpPr>
                            <p:cNvPr id="26691" name="Line 5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0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26681" name="Group 5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928" y="2018"/>
                          <a:ext cx="65" cy="48"/>
                          <a:chOff x="3928" y="2018"/>
                          <a:chExt cx="65" cy="48"/>
                        </a:xfrm>
                      </p:grpSpPr>
                      <p:grpSp>
                        <p:nvGrpSpPr>
                          <p:cNvPr id="26682" name="Group 5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928" y="2018"/>
                            <a:ext cx="21" cy="48"/>
                            <a:chOff x="3928" y="2018"/>
                            <a:chExt cx="21" cy="48"/>
                          </a:xfrm>
                        </p:grpSpPr>
                        <p:sp>
                          <p:nvSpPr>
                            <p:cNvPr id="26685" name="Line 5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28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/>
                            </a:p>
                          </p:txBody>
                        </p:sp>
                        <p:sp>
                          <p:nvSpPr>
                            <p:cNvPr id="26686" name="Line 5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48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/>
                            </a:p>
                          </p:txBody>
                        </p:sp>
                      </p:grpSp>
                      <p:sp>
                        <p:nvSpPr>
                          <p:cNvPr id="26683" name="Line 6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7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  <p:sp>
                        <p:nvSpPr>
                          <p:cNvPr id="26684" name="Line 6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9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26674" name="Freeform 62"/>
                  <p:cNvSpPr>
                    <a:spLocks/>
                  </p:cNvSpPr>
                  <p:nvPr/>
                </p:nvSpPr>
                <p:spPr bwMode="auto">
                  <a:xfrm>
                    <a:off x="3574" y="1855"/>
                    <a:ext cx="373" cy="12"/>
                  </a:xfrm>
                  <a:custGeom>
                    <a:avLst/>
                    <a:gdLst>
                      <a:gd name="T0" fmla="*/ 373 w 373"/>
                      <a:gd name="T1" fmla="*/ 12 h 12"/>
                      <a:gd name="T2" fmla="*/ 0 w 373"/>
                      <a:gd name="T3" fmla="*/ 12 h 12"/>
                      <a:gd name="T4" fmla="*/ 0 w 373"/>
                      <a:gd name="T5" fmla="*/ 0 h 12"/>
                      <a:gd name="T6" fmla="*/ 372 w 373"/>
                      <a:gd name="T7" fmla="*/ 0 h 12"/>
                      <a:gd name="T8" fmla="*/ 373 w 373"/>
                      <a:gd name="T9" fmla="*/ 12 h 1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12"/>
                      <a:gd name="T17" fmla="*/ 373 w 373"/>
                      <a:gd name="T18" fmla="*/ 12 h 1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12">
                        <a:moveTo>
                          <a:pt x="373" y="12"/>
                        </a:moveTo>
                        <a:lnTo>
                          <a:pt x="0" y="12"/>
                        </a:lnTo>
                        <a:lnTo>
                          <a:pt x="0" y="0"/>
                        </a:lnTo>
                        <a:lnTo>
                          <a:pt x="372" y="0"/>
                        </a:lnTo>
                        <a:lnTo>
                          <a:pt x="373" y="1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26645" name="Group 63"/>
                <p:cNvGrpSpPr>
                  <a:grpSpLocks/>
                </p:cNvGrpSpPr>
                <p:nvPr/>
              </p:nvGrpSpPr>
              <p:grpSpPr bwMode="auto">
                <a:xfrm>
                  <a:off x="3542" y="1602"/>
                  <a:ext cx="428" cy="260"/>
                  <a:chOff x="3542" y="1602"/>
                  <a:chExt cx="428" cy="260"/>
                </a:xfrm>
              </p:grpSpPr>
              <p:grpSp>
                <p:nvGrpSpPr>
                  <p:cNvPr id="26646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3679" y="1627"/>
                    <a:ext cx="291" cy="226"/>
                    <a:chOff x="3679" y="1627"/>
                    <a:chExt cx="291" cy="226"/>
                  </a:xfrm>
                </p:grpSpPr>
                <p:sp>
                  <p:nvSpPr>
                    <p:cNvPr id="26650" name="Freeform 65"/>
                    <p:cNvSpPr>
                      <a:spLocks/>
                    </p:cNvSpPr>
                    <p:nvPr/>
                  </p:nvSpPr>
                  <p:spPr bwMode="auto">
                    <a:xfrm>
                      <a:off x="3679" y="1627"/>
                      <a:ext cx="291" cy="226"/>
                    </a:xfrm>
                    <a:custGeom>
                      <a:avLst/>
                      <a:gdLst>
                        <a:gd name="T0" fmla="*/ 0 w 291"/>
                        <a:gd name="T1" fmla="*/ 226 h 226"/>
                        <a:gd name="T2" fmla="*/ 279 w 291"/>
                        <a:gd name="T3" fmla="*/ 226 h 226"/>
                        <a:gd name="T4" fmla="*/ 287 w 291"/>
                        <a:gd name="T5" fmla="*/ 220 h 226"/>
                        <a:gd name="T6" fmla="*/ 291 w 291"/>
                        <a:gd name="T7" fmla="*/ 206 h 226"/>
                        <a:gd name="T8" fmla="*/ 291 w 291"/>
                        <a:gd name="T9" fmla="*/ 21 h 226"/>
                        <a:gd name="T10" fmla="*/ 289 w 291"/>
                        <a:gd name="T11" fmla="*/ 6 h 226"/>
                        <a:gd name="T12" fmla="*/ 281 w 291"/>
                        <a:gd name="T13" fmla="*/ 0 h 226"/>
                        <a:gd name="T14" fmla="*/ 0 w 291"/>
                        <a:gd name="T15" fmla="*/ 0 h 226"/>
                        <a:gd name="T16" fmla="*/ 0 w 291"/>
                        <a:gd name="T17" fmla="*/ 226 h 22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291"/>
                        <a:gd name="T28" fmla="*/ 0 h 226"/>
                        <a:gd name="T29" fmla="*/ 291 w 291"/>
                        <a:gd name="T30" fmla="*/ 226 h 22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291" h="226">
                          <a:moveTo>
                            <a:pt x="0" y="226"/>
                          </a:moveTo>
                          <a:lnTo>
                            <a:pt x="279" y="226"/>
                          </a:lnTo>
                          <a:lnTo>
                            <a:pt x="287" y="220"/>
                          </a:lnTo>
                          <a:lnTo>
                            <a:pt x="291" y="206"/>
                          </a:lnTo>
                          <a:lnTo>
                            <a:pt x="291" y="21"/>
                          </a:lnTo>
                          <a:lnTo>
                            <a:pt x="289" y="6"/>
                          </a:lnTo>
                          <a:lnTo>
                            <a:pt x="281" y="0"/>
                          </a:lnTo>
                          <a:lnTo>
                            <a:pt x="0" y="0"/>
                          </a:lnTo>
                          <a:lnTo>
                            <a:pt x="0" y="22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grpSp>
                  <p:nvGrpSpPr>
                    <p:cNvPr id="26651" name="Group 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4" y="1646"/>
                      <a:ext cx="268" cy="165"/>
                      <a:chOff x="3694" y="1646"/>
                      <a:chExt cx="268" cy="165"/>
                    </a:xfrm>
                  </p:grpSpPr>
                  <p:grpSp>
                    <p:nvGrpSpPr>
                      <p:cNvPr id="26652" name="Group 6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646"/>
                        <a:ext cx="267" cy="44"/>
                        <a:chOff x="3694" y="1646"/>
                        <a:chExt cx="267" cy="44"/>
                      </a:xfrm>
                    </p:grpSpPr>
                    <p:grpSp>
                      <p:nvGrpSpPr>
                        <p:cNvPr id="26667" name="Group 6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46"/>
                          <a:ext cx="267" cy="15"/>
                          <a:chOff x="3694" y="1646"/>
                          <a:chExt cx="267" cy="15"/>
                        </a:xfrm>
                      </p:grpSpPr>
                      <p:sp>
                        <p:nvSpPr>
                          <p:cNvPr id="26671" name="Line 6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4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  <p:sp>
                        <p:nvSpPr>
                          <p:cNvPr id="26672" name="Line 7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5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</p:grpSp>
                    <p:grpSp>
                      <p:nvGrpSpPr>
                        <p:cNvPr id="26668" name="Group 7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76"/>
                          <a:ext cx="267" cy="14"/>
                          <a:chOff x="3694" y="1676"/>
                          <a:chExt cx="267" cy="14"/>
                        </a:xfrm>
                      </p:grpSpPr>
                      <p:sp>
                        <p:nvSpPr>
                          <p:cNvPr id="26669" name="Line 7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7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  <p:sp>
                        <p:nvSpPr>
                          <p:cNvPr id="26670" name="Line 7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8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</p:grpSp>
                  </p:grpSp>
                  <p:grpSp>
                    <p:nvGrpSpPr>
                      <p:cNvPr id="26653" name="Group 7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5" y="1706"/>
                        <a:ext cx="267" cy="45"/>
                        <a:chOff x="3695" y="1706"/>
                        <a:chExt cx="267" cy="45"/>
                      </a:xfrm>
                    </p:grpSpPr>
                    <p:grpSp>
                      <p:nvGrpSpPr>
                        <p:cNvPr id="26661" name="Group 7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06"/>
                          <a:ext cx="267" cy="14"/>
                          <a:chOff x="3695" y="1706"/>
                          <a:chExt cx="267" cy="14"/>
                        </a:xfrm>
                      </p:grpSpPr>
                      <p:sp>
                        <p:nvSpPr>
                          <p:cNvPr id="26665" name="Line 7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0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  <p:sp>
                        <p:nvSpPr>
                          <p:cNvPr id="26666" name="Line 7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1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</p:grpSp>
                    <p:grpSp>
                      <p:nvGrpSpPr>
                        <p:cNvPr id="26662" name="Group 7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36"/>
                          <a:ext cx="267" cy="15"/>
                          <a:chOff x="3695" y="1736"/>
                          <a:chExt cx="267" cy="15"/>
                        </a:xfrm>
                      </p:grpSpPr>
                      <p:sp>
                        <p:nvSpPr>
                          <p:cNvPr id="26663" name="Line 7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3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  <p:sp>
                        <p:nvSpPr>
                          <p:cNvPr id="26664" name="Line 8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4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</p:grpSp>
                  </p:grpSp>
                  <p:grpSp>
                    <p:nvGrpSpPr>
                      <p:cNvPr id="26654" name="Group 8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766"/>
                        <a:ext cx="267" cy="45"/>
                        <a:chOff x="3694" y="1766"/>
                        <a:chExt cx="267" cy="45"/>
                      </a:xfrm>
                    </p:grpSpPr>
                    <p:grpSp>
                      <p:nvGrpSpPr>
                        <p:cNvPr id="26655" name="Group 8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66"/>
                          <a:ext cx="267" cy="15"/>
                          <a:chOff x="3694" y="1766"/>
                          <a:chExt cx="267" cy="15"/>
                        </a:xfrm>
                      </p:grpSpPr>
                      <p:sp>
                        <p:nvSpPr>
                          <p:cNvPr id="26659" name="Line 8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6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  <p:sp>
                        <p:nvSpPr>
                          <p:cNvPr id="26660" name="Line 8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77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</p:grpSp>
                    <p:grpSp>
                      <p:nvGrpSpPr>
                        <p:cNvPr id="26656" name="Group 8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97"/>
                          <a:ext cx="267" cy="14"/>
                          <a:chOff x="3694" y="1797"/>
                          <a:chExt cx="267" cy="14"/>
                        </a:xfrm>
                      </p:grpSpPr>
                      <p:sp>
                        <p:nvSpPr>
                          <p:cNvPr id="26657" name="Line 8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97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  <p:sp>
                        <p:nvSpPr>
                          <p:cNvPr id="26658" name="Line 8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810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26647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3542" y="1602"/>
                    <a:ext cx="135" cy="260"/>
                    <a:chOff x="3542" y="1602"/>
                    <a:chExt cx="135" cy="260"/>
                  </a:xfrm>
                </p:grpSpPr>
                <p:sp>
                  <p:nvSpPr>
                    <p:cNvPr id="26648" name="Freeform 89"/>
                    <p:cNvSpPr>
                      <a:spLocks/>
                    </p:cNvSpPr>
                    <p:nvPr/>
                  </p:nvSpPr>
                  <p:spPr bwMode="auto">
                    <a:xfrm>
                      <a:off x="3542" y="1602"/>
                      <a:ext cx="135" cy="250"/>
                    </a:xfrm>
                    <a:custGeom>
                      <a:avLst/>
                      <a:gdLst>
                        <a:gd name="T0" fmla="*/ 135 w 135"/>
                        <a:gd name="T1" fmla="*/ 0 h 250"/>
                        <a:gd name="T2" fmla="*/ 135 w 135"/>
                        <a:gd name="T3" fmla="*/ 250 h 250"/>
                        <a:gd name="T4" fmla="*/ 9 w 135"/>
                        <a:gd name="T5" fmla="*/ 250 h 250"/>
                        <a:gd name="T6" fmla="*/ 4 w 135"/>
                        <a:gd name="T7" fmla="*/ 248 h 250"/>
                        <a:gd name="T8" fmla="*/ 1 w 135"/>
                        <a:gd name="T9" fmla="*/ 241 h 250"/>
                        <a:gd name="T10" fmla="*/ 0 w 135"/>
                        <a:gd name="T11" fmla="*/ 234 h 250"/>
                        <a:gd name="T12" fmla="*/ 0 w 135"/>
                        <a:gd name="T13" fmla="*/ 14 h 250"/>
                        <a:gd name="T14" fmla="*/ 2 w 135"/>
                        <a:gd name="T15" fmla="*/ 7 h 250"/>
                        <a:gd name="T16" fmla="*/ 6 w 135"/>
                        <a:gd name="T17" fmla="*/ 1 h 250"/>
                        <a:gd name="T18" fmla="*/ 12 w 135"/>
                        <a:gd name="T19" fmla="*/ 0 h 250"/>
                        <a:gd name="T20" fmla="*/ 135 w 135"/>
                        <a:gd name="T21" fmla="*/ 0 h 250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35"/>
                        <a:gd name="T34" fmla="*/ 0 h 250"/>
                        <a:gd name="T35" fmla="*/ 135 w 135"/>
                        <a:gd name="T36" fmla="*/ 250 h 250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35" h="250">
                          <a:moveTo>
                            <a:pt x="135" y="0"/>
                          </a:moveTo>
                          <a:lnTo>
                            <a:pt x="135" y="250"/>
                          </a:lnTo>
                          <a:lnTo>
                            <a:pt x="9" y="250"/>
                          </a:lnTo>
                          <a:lnTo>
                            <a:pt x="4" y="248"/>
                          </a:lnTo>
                          <a:lnTo>
                            <a:pt x="1" y="241"/>
                          </a:lnTo>
                          <a:lnTo>
                            <a:pt x="0" y="234"/>
                          </a:lnTo>
                          <a:lnTo>
                            <a:pt x="0" y="14"/>
                          </a:lnTo>
                          <a:lnTo>
                            <a:pt x="2" y="7"/>
                          </a:lnTo>
                          <a:lnTo>
                            <a:pt x="6" y="1"/>
                          </a:lnTo>
                          <a:lnTo>
                            <a:pt x="12" y="0"/>
                          </a:lnTo>
                          <a:lnTo>
                            <a:pt x="135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6649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57" y="1604"/>
                      <a:ext cx="1" cy="25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</p:grpSp>
          </p:grpSp>
        </p:grpSp>
        <p:sp>
          <p:nvSpPr>
            <p:cNvPr id="26633" name="AutoShape 91"/>
            <p:cNvSpPr>
              <a:spLocks noChangeArrowheads="1"/>
            </p:cNvSpPr>
            <p:nvPr/>
          </p:nvSpPr>
          <p:spPr bwMode="auto">
            <a:xfrm>
              <a:off x="4512" y="1836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26634" name="AutoShape 92"/>
            <p:cNvSpPr>
              <a:spLocks noChangeArrowheads="1"/>
            </p:cNvSpPr>
            <p:nvPr/>
          </p:nvSpPr>
          <p:spPr bwMode="auto">
            <a:xfrm>
              <a:off x="4320" y="2028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26635" name="Text Box 93"/>
            <p:cNvSpPr txBox="1">
              <a:spLocks noChangeArrowheads="1"/>
            </p:cNvSpPr>
            <p:nvPr/>
          </p:nvSpPr>
          <p:spPr bwMode="auto">
            <a:xfrm>
              <a:off x="4108" y="20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>
                  <a:latin typeface="Times New Roman" pitchFamily="18" charset="0"/>
                  <a:ea typeface="굴림" charset="-127"/>
                </a:rPr>
                <a:t>0</a:t>
              </a:r>
            </a:p>
          </p:txBody>
        </p:sp>
        <p:sp>
          <p:nvSpPr>
            <p:cNvPr id="26636" name="Text Box 94"/>
            <p:cNvSpPr txBox="1">
              <a:spLocks noChangeArrowheads="1"/>
            </p:cNvSpPr>
            <p:nvPr/>
          </p:nvSpPr>
          <p:spPr bwMode="auto">
            <a:xfrm>
              <a:off x="4204" y="18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>
                  <a:latin typeface="Times New Roman" pitchFamily="18" charset="0"/>
                  <a:ea typeface="굴림" charset="-127"/>
                </a:rPr>
                <a:t>1</a:t>
              </a:r>
            </a:p>
          </p:txBody>
        </p:sp>
        <p:sp>
          <p:nvSpPr>
            <p:cNvPr id="26637" name="Text Box 95"/>
            <p:cNvSpPr txBox="1">
              <a:spLocks noChangeArrowheads="1"/>
            </p:cNvSpPr>
            <p:nvPr/>
          </p:nvSpPr>
          <p:spPr bwMode="auto">
            <a:xfrm>
              <a:off x="4300" y="17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>
                  <a:latin typeface="Times New Roman" pitchFamily="18" charset="0"/>
                  <a:ea typeface="굴림" charset="-127"/>
                </a:rPr>
                <a:t>2</a:t>
              </a:r>
            </a:p>
          </p:txBody>
        </p:sp>
        <p:sp>
          <p:nvSpPr>
            <p:cNvPr id="26638" name="Oval 96"/>
            <p:cNvSpPr>
              <a:spLocks noChangeArrowheads="1"/>
            </p:cNvSpPr>
            <p:nvPr/>
          </p:nvSpPr>
          <p:spPr bwMode="auto">
            <a:xfrm>
              <a:off x="4512" y="1740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26639" name="Oval 97"/>
            <p:cNvSpPr>
              <a:spLocks noChangeArrowheads="1"/>
            </p:cNvSpPr>
            <p:nvPr/>
          </p:nvSpPr>
          <p:spPr bwMode="auto">
            <a:xfrm>
              <a:off x="4608" y="1644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26640" name="Oval 98"/>
            <p:cNvSpPr>
              <a:spLocks noChangeArrowheads="1"/>
            </p:cNvSpPr>
            <p:nvPr/>
          </p:nvSpPr>
          <p:spPr bwMode="auto">
            <a:xfrm>
              <a:off x="4704" y="154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26641" name="AutoShape 99"/>
            <p:cNvSpPr>
              <a:spLocks noChangeArrowheads="1"/>
            </p:cNvSpPr>
            <p:nvPr/>
          </p:nvSpPr>
          <p:spPr bwMode="auto">
            <a:xfrm flipV="1">
              <a:off x="4032" y="1056"/>
              <a:ext cx="672" cy="432"/>
            </a:xfrm>
            <a:custGeom>
              <a:avLst/>
              <a:gdLst>
                <a:gd name="T0" fmla="*/ 15 w 21600"/>
                <a:gd name="T1" fmla="*/ 0 h 21600"/>
                <a:gd name="T2" fmla="*/ 9 w 21600"/>
                <a:gd name="T3" fmla="*/ 3 h 21600"/>
                <a:gd name="T4" fmla="*/ 0 w 21600"/>
                <a:gd name="T5" fmla="*/ 7 h 21600"/>
                <a:gd name="T6" fmla="*/ 9 w 21600"/>
                <a:gd name="T7" fmla="*/ 9 h 21600"/>
                <a:gd name="T8" fmla="*/ 18 w 21600"/>
                <a:gd name="T9" fmla="*/ 6 h 21600"/>
                <a:gd name="T10" fmla="*/ 21 w 21600"/>
                <a:gd name="T11" fmla="*/ 3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6631" name="Rectangle 100"/>
          <p:cNvSpPr>
            <a:spLocks noChangeArrowheads="1"/>
          </p:cNvSpPr>
          <p:nvPr/>
        </p:nvSpPr>
        <p:spPr bwMode="auto">
          <a:xfrm>
            <a:off x="304800" y="4745832"/>
            <a:ext cx="7315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altLang="ko-KR" sz="2800">
                <a:latin typeface="Calibri" charset="0"/>
                <a:ea typeface="Calibri" charset="0"/>
                <a:cs typeface="Calibri" charset="0"/>
              </a:rPr>
              <a:t>Memory cells are numbered and accessing any cell in memory takes unit time.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Pseudocode (§4.2.3)</a:t>
            </a:r>
          </a:p>
        </p:txBody>
      </p:sp>
      <p:sp>
        <p:nvSpPr>
          <p:cNvPr id="2765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3733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High-level description of an algorithm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dirty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More structured than </a:t>
            </a:r>
            <a:r>
              <a:rPr lang="en-US" altLang="ko-KR" sz="2400" dirty="0" err="1">
                <a:ea typeface="굴림" charset="-127"/>
              </a:rPr>
              <a:t>english</a:t>
            </a:r>
            <a:r>
              <a:rPr lang="en-US" altLang="ko-KR" sz="2400" dirty="0">
                <a:ea typeface="굴림" charset="-127"/>
              </a:rPr>
              <a:t> prose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dirty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Less detailed than a program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dirty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Preferred notation for describing algorithms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dirty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Hides program design issues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07E47B7-F36D-414F-91BD-29DBFE4503B9}" type="slidenum">
              <a:rPr lang="ko-KR" altLang="en-US" sz="1400" smtClean="0">
                <a:ea typeface="굴림" charset="-127"/>
              </a:rPr>
              <a:pPr eaLnBrk="1" hangingPunct="1"/>
              <a:t>11</a:t>
            </a:fld>
            <a:endParaRPr lang="en-US" altLang="ko-KR" sz="1400">
              <a:ea typeface="굴림" charset="-127"/>
            </a:endParaRPr>
          </a:p>
        </p:txBody>
      </p:sp>
      <p:sp>
        <p:nvSpPr>
          <p:cNvPr id="27654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5410200"/>
            <a:ext cx="381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ko-KR" altLang="en-US">
                <a:ea typeface="굴림" charset="-127"/>
              </a:rPr>
              <a:t>	</a:t>
            </a:r>
          </a:p>
        </p:txBody>
      </p:sp>
      <p:grpSp>
        <p:nvGrpSpPr>
          <p:cNvPr id="27655" name="Group 10"/>
          <p:cNvGrpSpPr>
            <a:grpSpLocks/>
          </p:cNvGrpSpPr>
          <p:nvPr/>
        </p:nvGrpSpPr>
        <p:grpSpPr bwMode="auto">
          <a:xfrm>
            <a:off x="4343400" y="1595438"/>
            <a:ext cx="4495800" cy="4119562"/>
            <a:chOff x="2688" y="1056"/>
            <a:chExt cx="2832" cy="2595"/>
          </a:xfrm>
        </p:grpSpPr>
        <p:sp>
          <p:nvSpPr>
            <p:cNvPr id="27656" name="Text Box 7"/>
            <p:cNvSpPr txBox="1">
              <a:spLocks noChangeArrowheads="1"/>
            </p:cNvSpPr>
            <p:nvPr/>
          </p:nvSpPr>
          <p:spPr bwMode="auto">
            <a:xfrm>
              <a:off x="2688" y="1632"/>
              <a:ext cx="2832" cy="2019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defTabSz="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b="1">
                  <a:solidFill>
                    <a:srgbClr val="000000"/>
                  </a:solidFill>
                  <a:latin typeface="Times New Roman" pitchFamily="18" charset="0"/>
                  <a:ea typeface="굴림" charset="-127"/>
                </a:rPr>
                <a:t>Algorithm</a:t>
              </a:r>
              <a:r>
                <a:rPr lang="en-US" altLang="ko-KR">
                  <a:latin typeface="Times New Roman" pitchFamily="18" charset="0"/>
                  <a:ea typeface="굴림" charset="-127"/>
                </a:rPr>
                <a:t> </a:t>
              </a:r>
              <a:r>
                <a:rPr lang="en-US" altLang="ko-KR" b="1" i="1">
                  <a:solidFill>
                    <a:schemeClr val="tx2"/>
                  </a:solidFill>
                  <a:latin typeface="Times New Roman" pitchFamily="18" charset="0"/>
                  <a:ea typeface="굴림" charset="-127"/>
                </a:rPr>
                <a:t>arrayMax</a:t>
              </a:r>
              <a:r>
                <a:rPr lang="en-US" altLang="ko-KR">
                  <a:solidFill>
                    <a:schemeClr val="tx2"/>
                  </a:solidFill>
                  <a:latin typeface="Times New Roman" pitchFamily="18" charset="0"/>
                  <a:ea typeface="굴림" charset="-127"/>
                </a:rPr>
                <a:t>(</a:t>
              </a:r>
              <a:r>
                <a:rPr lang="en-US" altLang="ko-KR" b="1" i="1">
                  <a:solidFill>
                    <a:schemeClr val="tx2"/>
                  </a:solidFill>
                  <a:latin typeface="Times New Roman" pitchFamily="18" charset="0"/>
                  <a:ea typeface="굴림" charset="-127"/>
                </a:rPr>
                <a:t>A</a:t>
              </a:r>
              <a:r>
                <a:rPr lang="en-US" altLang="ko-KR">
                  <a:solidFill>
                    <a:schemeClr val="tx2"/>
                  </a:solidFill>
                  <a:latin typeface="Times New Roman" pitchFamily="18" charset="0"/>
                  <a:ea typeface="굴림" charset="-127"/>
                </a:rPr>
                <a:t>, </a:t>
              </a:r>
              <a:r>
                <a:rPr lang="en-US" altLang="ko-KR" b="1" i="1">
                  <a:solidFill>
                    <a:schemeClr val="tx2"/>
                  </a:solidFill>
                  <a:latin typeface="Times New Roman" pitchFamily="18" charset="0"/>
                  <a:ea typeface="굴림" charset="-127"/>
                </a:rPr>
                <a:t>n</a:t>
              </a:r>
              <a:r>
                <a:rPr lang="en-US" altLang="ko-KR">
                  <a:solidFill>
                    <a:schemeClr val="tx2"/>
                  </a:solidFill>
                  <a:latin typeface="Times New Roman" pitchFamily="18" charset="0"/>
                  <a:ea typeface="굴림" charset="-127"/>
                </a:rPr>
                <a:t>)</a:t>
              </a:r>
            </a:p>
            <a:p>
              <a:pPr eaLnBrk="1" hangingPunct="1"/>
              <a:r>
                <a:rPr lang="en-US" altLang="ko-KR" b="1">
                  <a:solidFill>
                    <a:schemeClr val="tx2"/>
                  </a:solidFill>
                  <a:latin typeface="Times New Roman" pitchFamily="18" charset="0"/>
                  <a:ea typeface="굴림" charset="-127"/>
                </a:rPr>
                <a:t>	</a:t>
              </a:r>
              <a:r>
                <a:rPr lang="en-US" altLang="ko-KR" b="1">
                  <a:solidFill>
                    <a:srgbClr val="000000"/>
                  </a:solidFill>
                  <a:latin typeface="Times New Roman" pitchFamily="18" charset="0"/>
                  <a:ea typeface="굴림" charset="-127"/>
                </a:rPr>
                <a:t>Input</a:t>
              </a:r>
              <a:r>
                <a:rPr lang="en-US" altLang="ko-KR">
                  <a:latin typeface="Times New Roman" pitchFamily="18" charset="0"/>
                  <a:ea typeface="굴림" charset="-127"/>
                </a:rPr>
                <a:t> </a:t>
              </a:r>
              <a:r>
                <a:rPr lang="en-US" altLang="ko-KR">
                  <a:solidFill>
                    <a:schemeClr val="accent2"/>
                  </a:solidFill>
                  <a:latin typeface="Times New Roman" pitchFamily="18" charset="0"/>
                  <a:ea typeface="굴림" charset="-127"/>
                </a:rPr>
                <a:t>array </a:t>
              </a:r>
              <a:r>
                <a:rPr lang="en-US" altLang="ko-KR" b="1" i="1">
                  <a:solidFill>
                    <a:schemeClr val="accent2"/>
                  </a:solidFill>
                  <a:latin typeface="Times New Roman" pitchFamily="18" charset="0"/>
                  <a:ea typeface="굴림" charset="-127"/>
                </a:rPr>
                <a:t>A</a:t>
              </a:r>
              <a:r>
                <a:rPr lang="en-US" altLang="ko-KR">
                  <a:solidFill>
                    <a:schemeClr val="accent2"/>
                  </a:solidFill>
                  <a:latin typeface="Times New Roman" pitchFamily="18" charset="0"/>
                  <a:ea typeface="굴림" charset="-127"/>
                </a:rPr>
                <a:t> of </a:t>
              </a:r>
              <a:r>
                <a:rPr lang="en-US" altLang="ko-KR" b="1" i="1">
                  <a:solidFill>
                    <a:schemeClr val="accent2"/>
                  </a:solidFill>
                  <a:latin typeface="Times New Roman" pitchFamily="18" charset="0"/>
                  <a:ea typeface="굴림" charset="-127"/>
                </a:rPr>
                <a:t>n</a:t>
              </a:r>
              <a:r>
                <a:rPr lang="en-US" altLang="ko-KR">
                  <a:solidFill>
                    <a:schemeClr val="accent2"/>
                  </a:solidFill>
                  <a:latin typeface="Times New Roman" pitchFamily="18" charset="0"/>
                  <a:ea typeface="굴림" charset="-127"/>
                </a:rPr>
                <a:t> integers</a:t>
              </a:r>
            </a:p>
            <a:p>
              <a:pPr eaLnBrk="1" hangingPunct="1"/>
              <a:r>
                <a:rPr lang="en-US" altLang="ko-KR" b="1">
                  <a:solidFill>
                    <a:schemeClr val="tx2"/>
                  </a:solidFill>
                  <a:latin typeface="Times New Roman" pitchFamily="18" charset="0"/>
                  <a:ea typeface="굴림" charset="-127"/>
                </a:rPr>
                <a:t>	</a:t>
              </a:r>
              <a:r>
                <a:rPr lang="en-US" altLang="ko-KR" b="1">
                  <a:solidFill>
                    <a:srgbClr val="000000"/>
                  </a:solidFill>
                  <a:latin typeface="Times New Roman" pitchFamily="18" charset="0"/>
                  <a:ea typeface="굴림" charset="-127"/>
                </a:rPr>
                <a:t>Output</a:t>
              </a:r>
              <a:r>
                <a:rPr lang="en-US" altLang="ko-KR">
                  <a:latin typeface="Times New Roman" pitchFamily="18" charset="0"/>
                  <a:ea typeface="굴림" charset="-127"/>
                </a:rPr>
                <a:t> </a:t>
              </a:r>
              <a:r>
                <a:rPr lang="en-US" altLang="ko-KR">
                  <a:solidFill>
                    <a:schemeClr val="accent2"/>
                  </a:solidFill>
                  <a:latin typeface="Times New Roman" pitchFamily="18" charset="0"/>
                  <a:ea typeface="굴림" charset="-127"/>
                </a:rPr>
                <a:t>maximum element of </a:t>
              </a:r>
              <a:r>
                <a:rPr lang="en-US" altLang="ko-KR" b="1" i="1">
                  <a:solidFill>
                    <a:schemeClr val="accent2"/>
                  </a:solidFill>
                  <a:latin typeface="Times New Roman" pitchFamily="18" charset="0"/>
                  <a:ea typeface="굴림" charset="-127"/>
                </a:rPr>
                <a:t>A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ko-KR">
                  <a:solidFill>
                    <a:schemeClr val="tx2"/>
                  </a:solidFill>
                  <a:latin typeface="Times New Roman" pitchFamily="18" charset="0"/>
                  <a:ea typeface="굴림" charset="-127"/>
                </a:rPr>
                <a:t>	</a:t>
              </a:r>
              <a:r>
                <a:rPr lang="en-US" altLang="ko-KR" b="1" i="1">
                  <a:solidFill>
                    <a:schemeClr val="accent2"/>
                  </a:solidFill>
                  <a:latin typeface="Times New Roman" pitchFamily="18" charset="0"/>
                  <a:ea typeface="굴림" charset="-127"/>
                </a:rPr>
                <a:t>currentMax</a:t>
              </a:r>
              <a:r>
                <a:rPr lang="en-US" altLang="ko-KR">
                  <a:solidFill>
                    <a:schemeClr val="tx2"/>
                  </a:solidFill>
                  <a:latin typeface="Times New Roman" pitchFamily="18" charset="0"/>
                  <a:ea typeface="굴림" charset="-127"/>
                </a:rPr>
                <a:t> </a:t>
              </a:r>
              <a:r>
                <a:rPr lang="en-US" altLang="ko-KR">
                  <a:solidFill>
                    <a:srgbClr val="000000"/>
                  </a:solidFill>
                  <a:latin typeface="Times New Roman" pitchFamily="18" charset="0"/>
                  <a:ea typeface="굴림" charset="-127"/>
                  <a:sym typeface="Symbol" pitchFamily="18" charset="2"/>
                </a:rPr>
                <a:t></a:t>
              </a:r>
              <a:r>
                <a:rPr lang="en-US" altLang="ko-KR">
                  <a:solidFill>
                    <a:schemeClr val="tx2"/>
                  </a:solidFill>
                  <a:latin typeface="Times New Roman" pitchFamily="18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 b="1" i="1">
                  <a:solidFill>
                    <a:schemeClr val="accent2"/>
                  </a:solidFill>
                  <a:latin typeface="Times New Roman" pitchFamily="18" charset="0"/>
                  <a:ea typeface="굴림" charset="-127"/>
                  <a:sym typeface="Symbol" pitchFamily="18" charset="2"/>
                </a:rPr>
                <a:t>A</a:t>
              </a:r>
              <a:r>
                <a:rPr lang="en-US" altLang="ko-KR">
                  <a:solidFill>
                    <a:schemeClr val="accent2"/>
                  </a:solidFill>
                  <a:latin typeface="Times New Roman" pitchFamily="18" charset="0"/>
                  <a:ea typeface="굴림" charset="-127"/>
                  <a:sym typeface="Symbol" pitchFamily="18" charset="2"/>
                </a:rPr>
                <a:t>[0]</a:t>
              </a:r>
              <a:endParaRPr lang="en-US" altLang="ko-KR">
                <a:solidFill>
                  <a:schemeClr val="accent2"/>
                </a:solidFill>
                <a:latin typeface="Times New Roman" pitchFamily="18" charset="0"/>
                <a:ea typeface="굴림" charset="-127"/>
              </a:endParaRPr>
            </a:p>
            <a:p>
              <a:pPr eaLnBrk="1" hangingPunct="1"/>
              <a:r>
                <a:rPr lang="en-US" altLang="ko-KR">
                  <a:latin typeface="Times New Roman" pitchFamily="18" charset="0"/>
                  <a:ea typeface="굴림" charset="-127"/>
                </a:rPr>
                <a:t>	</a:t>
              </a:r>
              <a:r>
                <a:rPr lang="en-US" altLang="ko-KR" b="1">
                  <a:solidFill>
                    <a:srgbClr val="000000"/>
                  </a:solidFill>
                  <a:latin typeface="Times New Roman" pitchFamily="18" charset="0"/>
                  <a:ea typeface="굴림" charset="-127"/>
                </a:rPr>
                <a:t>for</a:t>
              </a:r>
              <a:r>
                <a:rPr lang="en-US" altLang="ko-KR">
                  <a:latin typeface="Times New Roman" pitchFamily="18" charset="0"/>
                  <a:ea typeface="굴림" charset="-127"/>
                </a:rPr>
                <a:t> </a:t>
              </a:r>
              <a:r>
                <a:rPr lang="en-US" altLang="ko-KR" b="1" i="1">
                  <a:solidFill>
                    <a:schemeClr val="accent2"/>
                  </a:solidFill>
                  <a:latin typeface="Times New Roman" pitchFamily="18" charset="0"/>
                  <a:ea typeface="굴림" charset="-127"/>
                </a:rPr>
                <a:t>i</a:t>
              </a:r>
              <a:r>
                <a:rPr lang="en-US" altLang="ko-KR">
                  <a:solidFill>
                    <a:schemeClr val="tx2"/>
                  </a:solidFill>
                  <a:latin typeface="Times New Roman" pitchFamily="18" charset="0"/>
                  <a:ea typeface="굴림" charset="-127"/>
                </a:rPr>
                <a:t> </a:t>
              </a:r>
              <a:r>
                <a:rPr lang="en-US" altLang="ko-KR">
                  <a:solidFill>
                    <a:srgbClr val="000000"/>
                  </a:solidFill>
                  <a:latin typeface="Times New Roman" pitchFamily="18" charset="0"/>
                  <a:ea typeface="굴림" charset="-127"/>
                  <a:sym typeface="Symbol" pitchFamily="18" charset="2"/>
                </a:rPr>
                <a:t></a:t>
              </a:r>
              <a:r>
                <a:rPr lang="en-US" altLang="ko-KR">
                  <a:solidFill>
                    <a:schemeClr val="tx2"/>
                  </a:solidFill>
                  <a:latin typeface="Times New Roman" pitchFamily="18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>
                  <a:solidFill>
                    <a:schemeClr val="accent2"/>
                  </a:solidFill>
                  <a:latin typeface="Times New Roman" pitchFamily="18" charset="0"/>
                  <a:ea typeface="굴림" charset="-127"/>
                  <a:sym typeface="Symbol" pitchFamily="18" charset="2"/>
                </a:rPr>
                <a:t>1</a:t>
              </a:r>
              <a:r>
                <a:rPr lang="en-US" altLang="ko-KR">
                  <a:latin typeface="Times New Roman" pitchFamily="18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 b="1">
                  <a:solidFill>
                    <a:srgbClr val="000000"/>
                  </a:solidFill>
                  <a:latin typeface="Times New Roman" pitchFamily="18" charset="0"/>
                  <a:ea typeface="굴림" charset="-127"/>
                  <a:sym typeface="Symbol" pitchFamily="18" charset="2"/>
                </a:rPr>
                <a:t>to</a:t>
              </a:r>
              <a:r>
                <a:rPr lang="en-US" altLang="ko-KR">
                  <a:latin typeface="Times New Roman" pitchFamily="18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 b="1" i="1">
                  <a:solidFill>
                    <a:schemeClr val="accent2"/>
                  </a:solidFill>
                  <a:latin typeface="Times New Roman" pitchFamily="18" charset="0"/>
                  <a:ea typeface="굴림" charset="-127"/>
                  <a:sym typeface="Symbol" pitchFamily="18" charset="2"/>
                </a:rPr>
                <a:t>n</a:t>
              </a:r>
              <a:r>
                <a:rPr lang="en-US" altLang="ko-KR">
                  <a:solidFill>
                    <a:schemeClr val="accent2"/>
                  </a:solidFill>
                  <a:latin typeface="Times New Roman" pitchFamily="18" charset="0"/>
                  <a:ea typeface="굴림" charset="-127"/>
                  <a:sym typeface="Symbol" pitchFamily="18" charset="2"/>
                </a:rPr>
                <a:t>  1</a:t>
              </a:r>
              <a:r>
                <a:rPr lang="en-US" altLang="ko-KR">
                  <a:latin typeface="Times New Roman" pitchFamily="18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 b="1">
                  <a:solidFill>
                    <a:srgbClr val="000000"/>
                  </a:solidFill>
                  <a:latin typeface="Times New Roman" pitchFamily="18" charset="0"/>
                  <a:ea typeface="굴림" charset="-127"/>
                  <a:sym typeface="Symbol" pitchFamily="18" charset="2"/>
                </a:rPr>
                <a:t>do</a:t>
              </a:r>
            </a:p>
            <a:p>
              <a:pPr eaLnBrk="1" hangingPunct="1"/>
              <a:r>
                <a:rPr lang="en-US" altLang="ko-KR">
                  <a:latin typeface="Times New Roman" pitchFamily="18" charset="0"/>
                  <a:ea typeface="굴림" charset="-127"/>
                  <a:sym typeface="Symbol" pitchFamily="18" charset="2"/>
                </a:rPr>
                <a:t>		</a:t>
              </a:r>
              <a:r>
                <a:rPr lang="en-US" altLang="ko-KR" b="1">
                  <a:solidFill>
                    <a:srgbClr val="000000"/>
                  </a:solidFill>
                  <a:latin typeface="Times New Roman" pitchFamily="18" charset="0"/>
                  <a:ea typeface="굴림" charset="-127"/>
                  <a:sym typeface="Symbol" pitchFamily="18" charset="2"/>
                </a:rPr>
                <a:t>if</a:t>
              </a:r>
              <a:r>
                <a:rPr lang="en-US" altLang="ko-KR">
                  <a:latin typeface="Times New Roman" pitchFamily="18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 b="1" i="1">
                  <a:solidFill>
                    <a:schemeClr val="accent2"/>
                  </a:solidFill>
                  <a:latin typeface="Times New Roman" pitchFamily="18" charset="0"/>
                  <a:ea typeface="굴림" charset="-127"/>
                  <a:sym typeface="Symbol" pitchFamily="18" charset="2"/>
                </a:rPr>
                <a:t>A</a:t>
              </a:r>
              <a:r>
                <a:rPr lang="en-US" altLang="ko-KR">
                  <a:solidFill>
                    <a:schemeClr val="accent2"/>
                  </a:solidFill>
                  <a:latin typeface="Times New Roman" pitchFamily="18" charset="0"/>
                  <a:ea typeface="굴림" charset="-127"/>
                  <a:sym typeface="Symbol" pitchFamily="18" charset="2"/>
                </a:rPr>
                <a:t>[</a:t>
              </a:r>
              <a:r>
                <a:rPr lang="en-US" altLang="ko-KR" i="1">
                  <a:solidFill>
                    <a:schemeClr val="accent2"/>
                  </a:solidFill>
                  <a:latin typeface="Times New Roman" pitchFamily="18" charset="0"/>
                  <a:ea typeface="굴림" charset="-127"/>
                  <a:sym typeface="Symbol" pitchFamily="18" charset="2"/>
                </a:rPr>
                <a:t>i</a:t>
              </a:r>
              <a:r>
                <a:rPr lang="en-US" altLang="ko-KR">
                  <a:solidFill>
                    <a:schemeClr val="accent2"/>
                  </a:solidFill>
                  <a:latin typeface="Times New Roman" pitchFamily="18" charset="0"/>
                  <a:ea typeface="굴림" charset="-127"/>
                  <a:sym typeface="Symbol" pitchFamily="18" charset="2"/>
                </a:rPr>
                <a:t>]  </a:t>
              </a:r>
              <a:r>
                <a:rPr lang="en-US" altLang="ko-KR" b="1" i="1">
                  <a:solidFill>
                    <a:schemeClr val="accent2"/>
                  </a:solidFill>
                  <a:latin typeface="Times New Roman" pitchFamily="18" charset="0"/>
                  <a:ea typeface="굴림" charset="-127"/>
                  <a:sym typeface="Symbol" pitchFamily="18" charset="2"/>
                </a:rPr>
                <a:t>currentMax</a:t>
              </a:r>
              <a:r>
                <a:rPr lang="en-US" altLang="ko-KR">
                  <a:latin typeface="Times New Roman" pitchFamily="18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 b="1">
                  <a:solidFill>
                    <a:srgbClr val="000000"/>
                  </a:solidFill>
                  <a:latin typeface="Times New Roman" pitchFamily="18" charset="0"/>
                  <a:ea typeface="굴림" charset="-127"/>
                  <a:sym typeface="Symbol" pitchFamily="18" charset="2"/>
                </a:rPr>
                <a:t>then</a:t>
              </a:r>
            </a:p>
            <a:p>
              <a:pPr eaLnBrk="1" hangingPunct="1"/>
              <a:r>
                <a:rPr lang="en-US" altLang="ko-KR">
                  <a:latin typeface="Times New Roman" pitchFamily="18" charset="0"/>
                  <a:ea typeface="굴림" charset="-127"/>
                  <a:sym typeface="Symbol" pitchFamily="18" charset="2"/>
                </a:rPr>
                <a:t>			</a:t>
              </a:r>
              <a:r>
                <a:rPr lang="en-US" altLang="ko-KR" b="1" i="1">
                  <a:solidFill>
                    <a:schemeClr val="accent2"/>
                  </a:solidFill>
                  <a:latin typeface="Times New Roman" pitchFamily="18" charset="0"/>
                  <a:ea typeface="굴림" charset="-127"/>
                  <a:sym typeface="Symbol" pitchFamily="18" charset="2"/>
                </a:rPr>
                <a:t>currentMax</a:t>
              </a:r>
              <a:r>
                <a:rPr lang="en-US" altLang="ko-KR">
                  <a:solidFill>
                    <a:schemeClr val="tx2"/>
                  </a:solidFill>
                  <a:latin typeface="Times New Roman" pitchFamily="18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>
                  <a:solidFill>
                    <a:srgbClr val="000000"/>
                  </a:solidFill>
                  <a:latin typeface="Times New Roman" pitchFamily="18" charset="0"/>
                  <a:ea typeface="굴림" charset="-127"/>
                  <a:sym typeface="Symbol" pitchFamily="18" charset="2"/>
                </a:rPr>
                <a:t></a:t>
              </a:r>
              <a:r>
                <a:rPr lang="en-US" altLang="ko-KR">
                  <a:solidFill>
                    <a:schemeClr val="accent2"/>
                  </a:solidFill>
                  <a:latin typeface="Times New Roman" pitchFamily="18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 b="1" i="1">
                  <a:solidFill>
                    <a:schemeClr val="accent2"/>
                  </a:solidFill>
                  <a:latin typeface="Times New Roman" pitchFamily="18" charset="0"/>
                  <a:ea typeface="굴림" charset="-127"/>
                  <a:sym typeface="Symbol" pitchFamily="18" charset="2"/>
                </a:rPr>
                <a:t>A</a:t>
              </a:r>
              <a:r>
                <a:rPr lang="en-US" altLang="ko-KR">
                  <a:solidFill>
                    <a:schemeClr val="accent2"/>
                  </a:solidFill>
                  <a:latin typeface="Times New Roman" pitchFamily="18" charset="0"/>
                  <a:ea typeface="굴림" charset="-127"/>
                  <a:sym typeface="Symbol" pitchFamily="18" charset="2"/>
                </a:rPr>
                <a:t>[</a:t>
              </a:r>
              <a:r>
                <a:rPr lang="en-US" altLang="ko-KR" b="1" i="1">
                  <a:solidFill>
                    <a:schemeClr val="accent2"/>
                  </a:solidFill>
                  <a:latin typeface="Times New Roman" pitchFamily="18" charset="0"/>
                  <a:ea typeface="굴림" charset="-127"/>
                  <a:sym typeface="Symbol" pitchFamily="18" charset="2"/>
                </a:rPr>
                <a:t>i</a:t>
              </a:r>
              <a:r>
                <a:rPr lang="en-US" altLang="ko-KR">
                  <a:solidFill>
                    <a:schemeClr val="accent2"/>
                  </a:solidFill>
                  <a:latin typeface="Times New Roman" pitchFamily="18" charset="0"/>
                  <a:ea typeface="굴림" charset="-127"/>
                  <a:sym typeface="Symbol" pitchFamily="18" charset="2"/>
                </a:rPr>
                <a:t>]</a:t>
              </a:r>
            </a:p>
            <a:p>
              <a:pPr eaLnBrk="1" hangingPunct="1"/>
              <a:r>
                <a:rPr lang="en-US" altLang="ko-KR">
                  <a:latin typeface="Times New Roman" pitchFamily="18" charset="0"/>
                  <a:ea typeface="굴림" charset="-127"/>
                  <a:sym typeface="Symbol" pitchFamily="18" charset="2"/>
                </a:rPr>
                <a:t>	</a:t>
              </a:r>
              <a:r>
                <a:rPr lang="en-US" altLang="ko-KR" b="1">
                  <a:solidFill>
                    <a:srgbClr val="000000"/>
                  </a:solidFill>
                  <a:latin typeface="Times New Roman" pitchFamily="18" charset="0"/>
                  <a:ea typeface="굴림" charset="-127"/>
                  <a:sym typeface="Symbol" pitchFamily="18" charset="2"/>
                </a:rPr>
                <a:t>return</a:t>
              </a:r>
              <a:r>
                <a:rPr lang="en-US" altLang="ko-KR">
                  <a:latin typeface="Times New Roman" pitchFamily="18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 b="1" i="1">
                  <a:solidFill>
                    <a:schemeClr val="accent2"/>
                  </a:solidFill>
                  <a:latin typeface="Times New Roman" pitchFamily="18" charset="0"/>
                  <a:ea typeface="굴림" charset="-127"/>
                  <a:sym typeface="Symbol" pitchFamily="18" charset="2"/>
                </a:rPr>
                <a:t>currentMax</a:t>
              </a:r>
              <a:r>
                <a:rPr lang="en-US" altLang="ko-KR">
                  <a:latin typeface="Times New Roman" pitchFamily="18" charset="0"/>
                  <a:ea typeface="굴림" charset="-127"/>
                  <a:sym typeface="Symbol" pitchFamily="18" charset="2"/>
                </a:rPr>
                <a:t> </a:t>
              </a:r>
              <a:endParaRPr lang="en-US" altLang="ko-KR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27657" name="Text Box 9"/>
            <p:cNvSpPr txBox="1">
              <a:spLocks noChangeArrowheads="1"/>
            </p:cNvSpPr>
            <p:nvPr/>
          </p:nvSpPr>
          <p:spPr bwMode="auto">
            <a:xfrm>
              <a:off x="3192" y="1056"/>
              <a:ext cx="213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dirty="0">
                  <a:ea typeface="굴림" charset="-127"/>
                </a:rPr>
                <a:t>Example: find the max element of an array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Pseudocode Details</a:t>
            </a:r>
          </a:p>
        </p:txBody>
      </p:sp>
      <p:sp>
        <p:nvSpPr>
          <p:cNvPr id="2867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Control flow</a:t>
            </a:r>
          </a:p>
          <a:p>
            <a:pPr lvl="1" eaLnBrk="1" hangingPunct="1"/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…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then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…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 [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else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…]</a:t>
            </a:r>
          </a:p>
          <a:p>
            <a:pPr lvl="1" eaLnBrk="1" hangingPunct="1"/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while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…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do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…</a:t>
            </a:r>
          </a:p>
          <a:p>
            <a:pPr lvl="1" eaLnBrk="1" hangingPunct="1"/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repeat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…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until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…</a:t>
            </a:r>
          </a:p>
          <a:p>
            <a:pPr lvl="1" eaLnBrk="1" hangingPunct="1"/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…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do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…</a:t>
            </a: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Indentation replaces braces</a:t>
            </a: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 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Method declaration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Algorithm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굴림" charset="-127"/>
              </a:rPr>
              <a:t>method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굴림" charset="-127"/>
              </a:rPr>
              <a:t> (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굴림" charset="-127"/>
              </a:rPr>
              <a:t>arg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굴림" charset="-127"/>
              </a:rPr>
              <a:t> [,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굴림" charset="-127"/>
              </a:rPr>
              <a:t>arg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굴림" charset="-127"/>
              </a:rPr>
              <a:t>…])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Input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…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Output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…</a:t>
            </a:r>
          </a:p>
        </p:txBody>
      </p:sp>
      <p:sp>
        <p:nvSpPr>
          <p:cNvPr id="2867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A60CBA2-74E6-43D5-9FCA-5CD9BAC7D92E}" type="slidenum">
              <a:rPr lang="ko-KR" altLang="en-US" sz="1400" smtClean="0">
                <a:ea typeface="굴림" charset="-127"/>
              </a:rPr>
              <a:pPr eaLnBrk="1" hangingPunct="1"/>
              <a:t>12</a:t>
            </a:fld>
            <a:endParaRPr lang="en-US" altLang="ko-KR" sz="1400">
              <a:ea typeface="굴림" charset="-127"/>
            </a:endParaRPr>
          </a:p>
        </p:txBody>
      </p:sp>
      <p:sp>
        <p:nvSpPr>
          <p:cNvPr id="2867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86400" y="1905000"/>
            <a:ext cx="3657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Method call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 i="1" dirty="0" err="1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var.method</a:t>
            </a:r>
            <a:r>
              <a:rPr lang="en-US" altLang="ko-KR" sz="2000" b="1" i="1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altLang="ko-KR" sz="2000" b="1" i="1" dirty="0" err="1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arg</a:t>
            </a:r>
            <a:r>
              <a:rPr lang="en-US" altLang="ko-KR" sz="20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 [, </a:t>
            </a:r>
            <a:r>
              <a:rPr lang="en-US" altLang="ko-KR" sz="2000" b="1" i="1" dirty="0" err="1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arg</a:t>
            </a:r>
            <a:r>
              <a:rPr lang="en-US" altLang="ko-KR" sz="20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…])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Return value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return</a:t>
            </a:r>
            <a:r>
              <a:rPr lang="en-US" altLang="ko-KR" sz="2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ko-KR" sz="2000" b="1" i="1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expression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Expressions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Tx/>
              <a:buFont typeface="Symbol" pitchFamily="18" charset="2"/>
              <a:buChar char="¬"/>
            </a:pPr>
            <a:r>
              <a:rPr lang="en-US" altLang="ko-KR" sz="2000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Assignment</a:t>
            </a:r>
            <a:br>
              <a:rPr lang="en-US" altLang="ko-KR" sz="2000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</a:br>
            <a:r>
              <a:rPr lang="en-US" altLang="ko-KR" sz="2000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(like  in C, C++)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Tx/>
              <a:buFont typeface="Symbol" pitchFamily="18" charset="2"/>
              <a:buChar char="="/>
            </a:pPr>
            <a:r>
              <a:rPr lang="en-US" altLang="ko-KR" sz="2000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Equality testing</a:t>
            </a:r>
            <a:br>
              <a:rPr lang="en-US" altLang="ko-KR" sz="2000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</a:br>
            <a:r>
              <a:rPr lang="en-US" altLang="ko-KR" sz="2000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(like  in C, C++)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Tx/>
              <a:buFont typeface="Symbol" pitchFamily="18" charset="2"/>
              <a:buNone/>
            </a:pPr>
            <a:r>
              <a:rPr lang="en-US" altLang="ko-KR" sz="2000" b="1" i="1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n</a:t>
            </a:r>
            <a:r>
              <a:rPr lang="en-US" altLang="ko-KR" sz="2000" baseline="300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2	</a:t>
            </a:r>
            <a:r>
              <a:rPr lang="en-US" altLang="ko-KR" sz="2000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Superscripts and other mathematical formatting allowed</a:t>
            </a:r>
            <a:endParaRPr lang="en-US" altLang="ko-KR" sz="2000" baseline="30000" dirty="0">
              <a:latin typeface="Calibri" charset="0"/>
              <a:ea typeface="Calibri" charset="0"/>
              <a:cs typeface="Calibri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ko-KR" alt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8679" name="Group 66"/>
          <p:cNvGrpSpPr>
            <a:grpSpLocks/>
          </p:cNvGrpSpPr>
          <p:nvPr/>
        </p:nvGrpSpPr>
        <p:grpSpPr bwMode="auto">
          <a:xfrm flipH="1">
            <a:off x="7162800" y="416982"/>
            <a:ext cx="1219200" cy="1022351"/>
            <a:chOff x="148" y="195"/>
            <a:chExt cx="1107" cy="1001"/>
          </a:xfrm>
        </p:grpSpPr>
        <p:grpSp>
          <p:nvGrpSpPr>
            <p:cNvPr id="28680" name="Group 21"/>
            <p:cNvGrpSpPr>
              <a:grpSpLocks/>
            </p:cNvGrpSpPr>
            <p:nvPr/>
          </p:nvGrpSpPr>
          <p:grpSpPr bwMode="auto">
            <a:xfrm>
              <a:off x="746" y="434"/>
              <a:ext cx="509" cy="285"/>
              <a:chOff x="746" y="434"/>
              <a:chExt cx="509" cy="285"/>
            </a:xfrm>
          </p:grpSpPr>
          <p:grpSp>
            <p:nvGrpSpPr>
              <p:cNvPr id="28725" name="Group 9"/>
              <p:cNvGrpSpPr>
                <a:grpSpLocks/>
              </p:cNvGrpSpPr>
              <p:nvPr/>
            </p:nvGrpSpPr>
            <p:grpSpPr bwMode="auto">
              <a:xfrm>
                <a:off x="746" y="548"/>
                <a:ext cx="235" cy="171"/>
                <a:chOff x="746" y="548"/>
                <a:chExt cx="235" cy="171"/>
              </a:xfrm>
            </p:grpSpPr>
            <p:sp>
              <p:nvSpPr>
                <p:cNvPr id="28737" name="Freeform 6"/>
                <p:cNvSpPr>
                  <a:spLocks/>
                </p:cNvSpPr>
                <p:nvPr/>
              </p:nvSpPr>
              <p:spPr bwMode="auto">
                <a:xfrm>
                  <a:off x="746" y="548"/>
                  <a:ext cx="235" cy="170"/>
                </a:xfrm>
                <a:custGeom>
                  <a:avLst/>
                  <a:gdLst>
                    <a:gd name="T0" fmla="*/ 97 w 469"/>
                    <a:gd name="T1" fmla="*/ 0 h 510"/>
                    <a:gd name="T2" fmla="*/ 175 w 469"/>
                    <a:gd name="T3" fmla="*/ 29 h 510"/>
                    <a:gd name="T4" fmla="*/ 212 w 469"/>
                    <a:gd name="T5" fmla="*/ 47 h 510"/>
                    <a:gd name="T6" fmla="*/ 229 w 469"/>
                    <a:gd name="T7" fmla="*/ 62 h 510"/>
                    <a:gd name="T8" fmla="*/ 235 w 469"/>
                    <a:gd name="T9" fmla="*/ 88 h 510"/>
                    <a:gd name="T10" fmla="*/ 231 w 469"/>
                    <a:gd name="T11" fmla="*/ 114 h 510"/>
                    <a:gd name="T12" fmla="*/ 215 w 469"/>
                    <a:gd name="T13" fmla="*/ 141 h 510"/>
                    <a:gd name="T14" fmla="*/ 190 w 469"/>
                    <a:gd name="T15" fmla="*/ 157 h 510"/>
                    <a:gd name="T16" fmla="*/ 179 w 469"/>
                    <a:gd name="T17" fmla="*/ 170 h 510"/>
                    <a:gd name="T18" fmla="*/ 139 w 469"/>
                    <a:gd name="T19" fmla="*/ 152 h 510"/>
                    <a:gd name="T20" fmla="*/ 109 w 469"/>
                    <a:gd name="T21" fmla="*/ 143 h 510"/>
                    <a:gd name="T22" fmla="*/ 82 w 469"/>
                    <a:gd name="T23" fmla="*/ 129 h 510"/>
                    <a:gd name="T24" fmla="*/ 58 w 469"/>
                    <a:gd name="T25" fmla="*/ 112 h 510"/>
                    <a:gd name="T26" fmla="*/ 35 w 469"/>
                    <a:gd name="T27" fmla="*/ 95 h 510"/>
                    <a:gd name="T28" fmla="*/ 17 w 469"/>
                    <a:gd name="T29" fmla="*/ 76 h 510"/>
                    <a:gd name="T30" fmla="*/ 0 w 469"/>
                    <a:gd name="T31" fmla="*/ 59 h 510"/>
                    <a:gd name="T32" fmla="*/ 59 w 469"/>
                    <a:gd name="T33" fmla="*/ 29 h 510"/>
                    <a:gd name="T34" fmla="*/ 97 w 469"/>
                    <a:gd name="T35" fmla="*/ 0 h 51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69"/>
                    <a:gd name="T55" fmla="*/ 0 h 510"/>
                    <a:gd name="T56" fmla="*/ 469 w 469"/>
                    <a:gd name="T57" fmla="*/ 510 h 510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69" h="510">
                      <a:moveTo>
                        <a:pt x="194" y="0"/>
                      </a:moveTo>
                      <a:lnTo>
                        <a:pt x="350" y="88"/>
                      </a:lnTo>
                      <a:lnTo>
                        <a:pt x="423" y="141"/>
                      </a:lnTo>
                      <a:lnTo>
                        <a:pt x="457" y="185"/>
                      </a:lnTo>
                      <a:lnTo>
                        <a:pt x="469" y="264"/>
                      </a:lnTo>
                      <a:lnTo>
                        <a:pt x="461" y="343"/>
                      </a:lnTo>
                      <a:lnTo>
                        <a:pt x="430" y="423"/>
                      </a:lnTo>
                      <a:lnTo>
                        <a:pt x="380" y="470"/>
                      </a:lnTo>
                      <a:lnTo>
                        <a:pt x="357" y="510"/>
                      </a:lnTo>
                      <a:lnTo>
                        <a:pt x="278" y="456"/>
                      </a:lnTo>
                      <a:lnTo>
                        <a:pt x="218" y="428"/>
                      </a:lnTo>
                      <a:lnTo>
                        <a:pt x="164" y="388"/>
                      </a:lnTo>
                      <a:lnTo>
                        <a:pt x="115" y="335"/>
                      </a:lnTo>
                      <a:lnTo>
                        <a:pt x="69" y="286"/>
                      </a:lnTo>
                      <a:lnTo>
                        <a:pt x="34" y="228"/>
                      </a:lnTo>
                      <a:lnTo>
                        <a:pt x="0" y="177"/>
                      </a:lnTo>
                      <a:lnTo>
                        <a:pt x="118" y="88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738" name="Freeform 7"/>
                <p:cNvSpPr>
                  <a:spLocks/>
                </p:cNvSpPr>
                <p:nvPr/>
              </p:nvSpPr>
              <p:spPr bwMode="auto">
                <a:xfrm>
                  <a:off x="911" y="611"/>
                  <a:ext cx="66" cy="86"/>
                </a:xfrm>
                <a:custGeom>
                  <a:avLst/>
                  <a:gdLst>
                    <a:gd name="T0" fmla="*/ 27 w 132"/>
                    <a:gd name="T1" fmla="*/ 12 h 257"/>
                    <a:gd name="T2" fmla="*/ 44 w 132"/>
                    <a:gd name="T3" fmla="*/ 2 h 257"/>
                    <a:gd name="T4" fmla="*/ 58 w 132"/>
                    <a:gd name="T5" fmla="*/ 0 h 257"/>
                    <a:gd name="T6" fmla="*/ 66 w 132"/>
                    <a:gd name="T7" fmla="*/ 3 h 257"/>
                    <a:gd name="T8" fmla="*/ 49 w 132"/>
                    <a:gd name="T9" fmla="*/ 19 h 257"/>
                    <a:gd name="T10" fmla="*/ 40 w 132"/>
                    <a:gd name="T11" fmla="*/ 34 h 257"/>
                    <a:gd name="T12" fmla="*/ 36 w 132"/>
                    <a:gd name="T13" fmla="*/ 53 h 257"/>
                    <a:gd name="T14" fmla="*/ 39 w 132"/>
                    <a:gd name="T15" fmla="*/ 61 h 257"/>
                    <a:gd name="T16" fmla="*/ 52 w 132"/>
                    <a:gd name="T17" fmla="*/ 73 h 257"/>
                    <a:gd name="T18" fmla="*/ 34 w 132"/>
                    <a:gd name="T19" fmla="*/ 81 h 257"/>
                    <a:gd name="T20" fmla="*/ 19 w 132"/>
                    <a:gd name="T21" fmla="*/ 81 h 257"/>
                    <a:gd name="T22" fmla="*/ 2 w 132"/>
                    <a:gd name="T23" fmla="*/ 86 h 257"/>
                    <a:gd name="T24" fmla="*/ 0 w 132"/>
                    <a:gd name="T25" fmla="*/ 67 h 257"/>
                    <a:gd name="T26" fmla="*/ 3 w 132"/>
                    <a:gd name="T27" fmla="*/ 52 h 257"/>
                    <a:gd name="T28" fmla="*/ 15 w 132"/>
                    <a:gd name="T29" fmla="*/ 29 h 257"/>
                    <a:gd name="T30" fmla="*/ 27 w 132"/>
                    <a:gd name="T31" fmla="*/ 12 h 25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2"/>
                    <a:gd name="T49" fmla="*/ 0 h 257"/>
                    <a:gd name="T50" fmla="*/ 132 w 132"/>
                    <a:gd name="T51" fmla="*/ 257 h 25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2" h="257">
                      <a:moveTo>
                        <a:pt x="55" y="36"/>
                      </a:moveTo>
                      <a:lnTo>
                        <a:pt x="88" y="6"/>
                      </a:lnTo>
                      <a:lnTo>
                        <a:pt x="116" y="0"/>
                      </a:lnTo>
                      <a:lnTo>
                        <a:pt x="132" y="8"/>
                      </a:lnTo>
                      <a:lnTo>
                        <a:pt x="99" y="56"/>
                      </a:lnTo>
                      <a:lnTo>
                        <a:pt x="81" y="102"/>
                      </a:lnTo>
                      <a:lnTo>
                        <a:pt x="72" y="157"/>
                      </a:lnTo>
                      <a:lnTo>
                        <a:pt x="78" y="182"/>
                      </a:lnTo>
                      <a:lnTo>
                        <a:pt x="105" y="217"/>
                      </a:lnTo>
                      <a:lnTo>
                        <a:pt x="69" y="242"/>
                      </a:lnTo>
                      <a:lnTo>
                        <a:pt x="39" y="241"/>
                      </a:lnTo>
                      <a:lnTo>
                        <a:pt x="5" y="257"/>
                      </a:lnTo>
                      <a:lnTo>
                        <a:pt x="0" y="201"/>
                      </a:lnTo>
                      <a:lnTo>
                        <a:pt x="7" y="154"/>
                      </a:lnTo>
                      <a:lnTo>
                        <a:pt x="30" y="87"/>
                      </a:lnTo>
                      <a:lnTo>
                        <a:pt x="55" y="36"/>
                      </a:lnTo>
                      <a:close/>
                    </a:path>
                  </a:pathLst>
                </a:custGeom>
                <a:solidFill>
                  <a:srgbClr val="E0E0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739" name="Freeform 8"/>
                <p:cNvSpPr>
                  <a:spLocks/>
                </p:cNvSpPr>
                <p:nvPr/>
              </p:nvSpPr>
              <p:spPr bwMode="auto">
                <a:xfrm>
                  <a:off x="909" y="609"/>
                  <a:ext cx="66" cy="110"/>
                </a:xfrm>
                <a:custGeom>
                  <a:avLst/>
                  <a:gdLst>
                    <a:gd name="T0" fmla="*/ 15 w 131"/>
                    <a:gd name="T1" fmla="*/ 110 h 329"/>
                    <a:gd name="T2" fmla="*/ 7 w 131"/>
                    <a:gd name="T3" fmla="*/ 97 h 329"/>
                    <a:gd name="T4" fmla="*/ 0 w 131"/>
                    <a:gd name="T5" fmla="*/ 76 h 329"/>
                    <a:gd name="T6" fmla="*/ 5 w 131"/>
                    <a:gd name="T7" fmla="*/ 52 h 329"/>
                    <a:gd name="T8" fmla="*/ 15 w 131"/>
                    <a:gd name="T9" fmla="*/ 29 h 329"/>
                    <a:gd name="T10" fmla="*/ 31 w 131"/>
                    <a:gd name="T11" fmla="*/ 12 h 329"/>
                    <a:gd name="T12" fmla="*/ 48 w 131"/>
                    <a:gd name="T13" fmla="*/ 2 h 329"/>
                    <a:gd name="T14" fmla="*/ 66 w 131"/>
                    <a:gd name="T15" fmla="*/ 0 h 32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1"/>
                    <a:gd name="T25" fmla="*/ 0 h 329"/>
                    <a:gd name="T26" fmla="*/ 131 w 131"/>
                    <a:gd name="T27" fmla="*/ 329 h 32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1" h="329">
                      <a:moveTo>
                        <a:pt x="30" y="329"/>
                      </a:moveTo>
                      <a:lnTo>
                        <a:pt x="13" y="290"/>
                      </a:lnTo>
                      <a:lnTo>
                        <a:pt x="0" y="227"/>
                      </a:lnTo>
                      <a:lnTo>
                        <a:pt x="9" y="157"/>
                      </a:lnTo>
                      <a:lnTo>
                        <a:pt x="30" y="88"/>
                      </a:lnTo>
                      <a:lnTo>
                        <a:pt x="62" y="35"/>
                      </a:lnTo>
                      <a:lnTo>
                        <a:pt x="95" y="5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8726" name="Group 20"/>
              <p:cNvGrpSpPr>
                <a:grpSpLocks/>
              </p:cNvGrpSpPr>
              <p:nvPr/>
            </p:nvGrpSpPr>
            <p:grpSpPr bwMode="auto">
              <a:xfrm>
                <a:off x="943" y="434"/>
                <a:ext cx="312" cy="269"/>
                <a:chOff x="943" y="434"/>
                <a:chExt cx="312" cy="269"/>
              </a:xfrm>
            </p:grpSpPr>
            <p:sp>
              <p:nvSpPr>
                <p:cNvPr id="28727" name="Freeform 10"/>
                <p:cNvSpPr>
                  <a:spLocks/>
                </p:cNvSpPr>
                <p:nvPr/>
              </p:nvSpPr>
              <p:spPr bwMode="auto">
                <a:xfrm>
                  <a:off x="943" y="542"/>
                  <a:ext cx="140" cy="152"/>
                </a:xfrm>
                <a:custGeom>
                  <a:avLst/>
                  <a:gdLst>
                    <a:gd name="T0" fmla="*/ 5 w 280"/>
                    <a:gd name="T1" fmla="*/ 99 h 456"/>
                    <a:gd name="T2" fmla="*/ 11 w 280"/>
                    <a:gd name="T3" fmla="*/ 90 h 456"/>
                    <a:gd name="T4" fmla="*/ 16 w 280"/>
                    <a:gd name="T5" fmla="*/ 83 h 456"/>
                    <a:gd name="T6" fmla="*/ 23 w 280"/>
                    <a:gd name="T7" fmla="*/ 79 h 456"/>
                    <a:gd name="T8" fmla="*/ 33 w 280"/>
                    <a:gd name="T9" fmla="*/ 73 h 456"/>
                    <a:gd name="T10" fmla="*/ 41 w 280"/>
                    <a:gd name="T11" fmla="*/ 68 h 456"/>
                    <a:gd name="T12" fmla="*/ 48 w 280"/>
                    <a:gd name="T13" fmla="*/ 61 h 456"/>
                    <a:gd name="T14" fmla="*/ 53 w 280"/>
                    <a:gd name="T15" fmla="*/ 55 h 456"/>
                    <a:gd name="T16" fmla="*/ 62 w 280"/>
                    <a:gd name="T17" fmla="*/ 49 h 456"/>
                    <a:gd name="T18" fmla="*/ 73 w 280"/>
                    <a:gd name="T19" fmla="*/ 45 h 456"/>
                    <a:gd name="T20" fmla="*/ 82 w 280"/>
                    <a:gd name="T21" fmla="*/ 39 h 456"/>
                    <a:gd name="T22" fmla="*/ 86 w 280"/>
                    <a:gd name="T23" fmla="*/ 28 h 456"/>
                    <a:gd name="T24" fmla="*/ 94 w 280"/>
                    <a:gd name="T25" fmla="*/ 20 h 456"/>
                    <a:gd name="T26" fmla="*/ 106 w 280"/>
                    <a:gd name="T27" fmla="*/ 1 h 456"/>
                    <a:gd name="T28" fmla="*/ 112 w 280"/>
                    <a:gd name="T29" fmla="*/ 0 h 456"/>
                    <a:gd name="T30" fmla="*/ 118 w 280"/>
                    <a:gd name="T31" fmla="*/ 4 h 456"/>
                    <a:gd name="T32" fmla="*/ 122 w 280"/>
                    <a:gd name="T33" fmla="*/ 8 h 456"/>
                    <a:gd name="T34" fmla="*/ 123 w 280"/>
                    <a:gd name="T35" fmla="*/ 17 h 456"/>
                    <a:gd name="T36" fmla="*/ 119 w 280"/>
                    <a:gd name="T37" fmla="*/ 29 h 456"/>
                    <a:gd name="T38" fmla="*/ 114 w 280"/>
                    <a:gd name="T39" fmla="*/ 34 h 456"/>
                    <a:gd name="T40" fmla="*/ 109 w 280"/>
                    <a:gd name="T41" fmla="*/ 39 h 456"/>
                    <a:gd name="T42" fmla="*/ 104 w 280"/>
                    <a:gd name="T43" fmla="*/ 49 h 456"/>
                    <a:gd name="T44" fmla="*/ 110 w 280"/>
                    <a:gd name="T45" fmla="*/ 47 h 456"/>
                    <a:gd name="T46" fmla="*/ 120 w 280"/>
                    <a:gd name="T47" fmla="*/ 47 h 456"/>
                    <a:gd name="T48" fmla="*/ 124 w 280"/>
                    <a:gd name="T49" fmla="*/ 49 h 456"/>
                    <a:gd name="T50" fmla="*/ 136 w 280"/>
                    <a:gd name="T51" fmla="*/ 55 h 456"/>
                    <a:gd name="T52" fmla="*/ 140 w 280"/>
                    <a:gd name="T53" fmla="*/ 65 h 456"/>
                    <a:gd name="T54" fmla="*/ 140 w 280"/>
                    <a:gd name="T55" fmla="*/ 79 h 456"/>
                    <a:gd name="T56" fmla="*/ 138 w 280"/>
                    <a:gd name="T57" fmla="*/ 97 h 456"/>
                    <a:gd name="T58" fmla="*/ 131 w 280"/>
                    <a:gd name="T59" fmla="*/ 108 h 456"/>
                    <a:gd name="T60" fmla="*/ 124 w 280"/>
                    <a:gd name="T61" fmla="*/ 122 h 456"/>
                    <a:gd name="T62" fmla="*/ 112 w 280"/>
                    <a:gd name="T63" fmla="*/ 137 h 456"/>
                    <a:gd name="T64" fmla="*/ 105 w 280"/>
                    <a:gd name="T65" fmla="*/ 146 h 456"/>
                    <a:gd name="T66" fmla="*/ 97 w 280"/>
                    <a:gd name="T67" fmla="*/ 151 h 456"/>
                    <a:gd name="T68" fmla="*/ 86 w 280"/>
                    <a:gd name="T69" fmla="*/ 152 h 456"/>
                    <a:gd name="T70" fmla="*/ 75 w 280"/>
                    <a:gd name="T71" fmla="*/ 151 h 456"/>
                    <a:gd name="T72" fmla="*/ 65 w 280"/>
                    <a:gd name="T73" fmla="*/ 148 h 456"/>
                    <a:gd name="T74" fmla="*/ 58 w 280"/>
                    <a:gd name="T75" fmla="*/ 144 h 456"/>
                    <a:gd name="T76" fmla="*/ 52 w 280"/>
                    <a:gd name="T77" fmla="*/ 141 h 456"/>
                    <a:gd name="T78" fmla="*/ 46 w 280"/>
                    <a:gd name="T79" fmla="*/ 143 h 456"/>
                    <a:gd name="T80" fmla="*/ 38 w 280"/>
                    <a:gd name="T81" fmla="*/ 144 h 456"/>
                    <a:gd name="T82" fmla="*/ 29 w 280"/>
                    <a:gd name="T83" fmla="*/ 145 h 456"/>
                    <a:gd name="T84" fmla="*/ 17 w 280"/>
                    <a:gd name="T85" fmla="*/ 143 h 456"/>
                    <a:gd name="T86" fmla="*/ 9 w 280"/>
                    <a:gd name="T87" fmla="*/ 138 h 456"/>
                    <a:gd name="T88" fmla="*/ 2 w 280"/>
                    <a:gd name="T89" fmla="*/ 129 h 456"/>
                    <a:gd name="T90" fmla="*/ 0 w 280"/>
                    <a:gd name="T91" fmla="*/ 116 h 456"/>
                    <a:gd name="T92" fmla="*/ 3 w 280"/>
                    <a:gd name="T93" fmla="*/ 101 h 456"/>
                    <a:gd name="T94" fmla="*/ 5 w 280"/>
                    <a:gd name="T95" fmla="*/ 99 h 45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80"/>
                    <a:gd name="T145" fmla="*/ 0 h 456"/>
                    <a:gd name="T146" fmla="*/ 280 w 280"/>
                    <a:gd name="T147" fmla="*/ 456 h 45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80" h="456">
                      <a:moveTo>
                        <a:pt x="11" y="297"/>
                      </a:moveTo>
                      <a:lnTo>
                        <a:pt x="22" y="270"/>
                      </a:lnTo>
                      <a:lnTo>
                        <a:pt x="32" y="250"/>
                      </a:lnTo>
                      <a:lnTo>
                        <a:pt x="46" y="238"/>
                      </a:lnTo>
                      <a:lnTo>
                        <a:pt x="66" y="220"/>
                      </a:lnTo>
                      <a:lnTo>
                        <a:pt x="82" y="203"/>
                      </a:lnTo>
                      <a:lnTo>
                        <a:pt x="96" y="183"/>
                      </a:lnTo>
                      <a:lnTo>
                        <a:pt x="106" y="164"/>
                      </a:lnTo>
                      <a:lnTo>
                        <a:pt x="124" y="148"/>
                      </a:lnTo>
                      <a:lnTo>
                        <a:pt x="147" y="136"/>
                      </a:lnTo>
                      <a:lnTo>
                        <a:pt x="165" y="118"/>
                      </a:lnTo>
                      <a:lnTo>
                        <a:pt x="173" y="84"/>
                      </a:lnTo>
                      <a:lnTo>
                        <a:pt x="189" y="61"/>
                      </a:lnTo>
                      <a:lnTo>
                        <a:pt x="212" y="3"/>
                      </a:lnTo>
                      <a:lnTo>
                        <a:pt x="225" y="0"/>
                      </a:lnTo>
                      <a:lnTo>
                        <a:pt x="237" y="11"/>
                      </a:lnTo>
                      <a:lnTo>
                        <a:pt x="245" y="25"/>
                      </a:lnTo>
                      <a:lnTo>
                        <a:pt x="247" y="52"/>
                      </a:lnTo>
                      <a:lnTo>
                        <a:pt x="239" y="86"/>
                      </a:lnTo>
                      <a:lnTo>
                        <a:pt x="228" y="101"/>
                      </a:lnTo>
                      <a:lnTo>
                        <a:pt x="219" y="118"/>
                      </a:lnTo>
                      <a:lnTo>
                        <a:pt x="208" y="148"/>
                      </a:lnTo>
                      <a:lnTo>
                        <a:pt x="221" y="142"/>
                      </a:lnTo>
                      <a:lnTo>
                        <a:pt x="241" y="142"/>
                      </a:lnTo>
                      <a:lnTo>
                        <a:pt x="249" y="148"/>
                      </a:lnTo>
                      <a:lnTo>
                        <a:pt x="271" y="166"/>
                      </a:lnTo>
                      <a:lnTo>
                        <a:pt x="279" y="195"/>
                      </a:lnTo>
                      <a:lnTo>
                        <a:pt x="280" y="238"/>
                      </a:lnTo>
                      <a:lnTo>
                        <a:pt x="275" y="290"/>
                      </a:lnTo>
                      <a:lnTo>
                        <a:pt x="262" y="324"/>
                      </a:lnTo>
                      <a:lnTo>
                        <a:pt x="248" y="366"/>
                      </a:lnTo>
                      <a:lnTo>
                        <a:pt x="225" y="412"/>
                      </a:lnTo>
                      <a:lnTo>
                        <a:pt x="211" y="439"/>
                      </a:lnTo>
                      <a:lnTo>
                        <a:pt x="194" y="452"/>
                      </a:lnTo>
                      <a:lnTo>
                        <a:pt x="173" y="456"/>
                      </a:lnTo>
                      <a:lnTo>
                        <a:pt x="150" y="452"/>
                      </a:lnTo>
                      <a:lnTo>
                        <a:pt x="130" y="443"/>
                      </a:lnTo>
                      <a:lnTo>
                        <a:pt x="117" y="433"/>
                      </a:lnTo>
                      <a:lnTo>
                        <a:pt x="105" y="422"/>
                      </a:lnTo>
                      <a:lnTo>
                        <a:pt x="93" y="428"/>
                      </a:lnTo>
                      <a:lnTo>
                        <a:pt x="76" y="431"/>
                      </a:lnTo>
                      <a:lnTo>
                        <a:pt x="58" y="434"/>
                      </a:lnTo>
                      <a:lnTo>
                        <a:pt x="34" y="428"/>
                      </a:lnTo>
                      <a:lnTo>
                        <a:pt x="19" y="414"/>
                      </a:lnTo>
                      <a:lnTo>
                        <a:pt x="5" y="387"/>
                      </a:lnTo>
                      <a:lnTo>
                        <a:pt x="0" y="347"/>
                      </a:lnTo>
                      <a:lnTo>
                        <a:pt x="7" y="304"/>
                      </a:lnTo>
                      <a:lnTo>
                        <a:pt x="11" y="297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28728" name="Group 19"/>
                <p:cNvGrpSpPr>
                  <a:grpSpLocks/>
                </p:cNvGrpSpPr>
                <p:nvPr/>
              </p:nvGrpSpPr>
              <p:grpSpPr bwMode="auto">
                <a:xfrm>
                  <a:off x="974" y="434"/>
                  <a:ext cx="281" cy="269"/>
                  <a:chOff x="974" y="434"/>
                  <a:chExt cx="281" cy="269"/>
                </a:xfrm>
              </p:grpSpPr>
              <p:grpSp>
                <p:nvGrpSpPr>
                  <p:cNvPr id="28729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974" y="434"/>
                    <a:ext cx="281" cy="235"/>
                    <a:chOff x="974" y="434"/>
                    <a:chExt cx="281" cy="235"/>
                  </a:xfrm>
                </p:grpSpPr>
                <p:sp>
                  <p:nvSpPr>
                    <p:cNvPr id="28735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974" y="434"/>
                      <a:ext cx="281" cy="235"/>
                    </a:xfrm>
                    <a:custGeom>
                      <a:avLst/>
                      <a:gdLst>
                        <a:gd name="T0" fmla="*/ 4 w 560"/>
                        <a:gd name="T1" fmla="*/ 209 h 705"/>
                        <a:gd name="T2" fmla="*/ 18 w 560"/>
                        <a:gd name="T3" fmla="*/ 193 h 705"/>
                        <a:gd name="T4" fmla="*/ 39 w 560"/>
                        <a:gd name="T5" fmla="*/ 172 h 705"/>
                        <a:gd name="T6" fmla="*/ 64 w 560"/>
                        <a:gd name="T7" fmla="*/ 151 h 705"/>
                        <a:gd name="T8" fmla="*/ 83 w 560"/>
                        <a:gd name="T9" fmla="*/ 138 h 705"/>
                        <a:gd name="T10" fmla="*/ 99 w 560"/>
                        <a:gd name="T11" fmla="*/ 133 h 705"/>
                        <a:gd name="T12" fmla="*/ 109 w 560"/>
                        <a:gd name="T13" fmla="*/ 131 h 705"/>
                        <a:gd name="T14" fmla="*/ 116 w 560"/>
                        <a:gd name="T15" fmla="*/ 124 h 705"/>
                        <a:gd name="T16" fmla="*/ 114 w 560"/>
                        <a:gd name="T17" fmla="*/ 110 h 705"/>
                        <a:gd name="T18" fmla="*/ 118 w 560"/>
                        <a:gd name="T19" fmla="*/ 93 h 705"/>
                        <a:gd name="T20" fmla="*/ 128 w 560"/>
                        <a:gd name="T21" fmla="*/ 78 h 705"/>
                        <a:gd name="T22" fmla="*/ 143 w 560"/>
                        <a:gd name="T23" fmla="*/ 60 h 705"/>
                        <a:gd name="T24" fmla="*/ 165 w 560"/>
                        <a:gd name="T25" fmla="*/ 42 h 705"/>
                        <a:gd name="T26" fmla="*/ 189 w 560"/>
                        <a:gd name="T27" fmla="*/ 25 h 705"/>
                        <a:gd name="T28" fmla="*/ 211 w 560"/>
                        <a:gd name="T29" fmla="*/ 12 h 705"/>
                        <a:gd name="T30" fmla="*/ 236 w 560"/>
                        <a:gd name="T31" fmla="*/ 2 h 705"/>
                        <a:gd name="T32" fmla="*/ 253 w 560"/>
                        <a:gd name="T33" fmla="*/ 0 h 705"/>
                        <a:gd name="T34" fmla="*/ 268 w 560"/>
                        <a:gd name="T35" fmla="*/ 4 h 705"/>
                        <a:gd name="T36" fmla="*/ 277 w 560"/>
                        <a:gd name="T37" fmla="*/ 13 h 705"/>
                        <a:gd name="T38" fmla="*/ 281 w 560"/>
                        <a:gd name="T39" fmla="*/ 24 h 705"/>
                        <a:gd name="T40" fmla="*/ 279 w 560"/>
                        <a:gd name="T41" fmla="*/ 40 h 705"/>
                        <a:gd name="T42" fmla="*/ 271 w 560"/>
                        <a:gd name="T43" fmla="*/ 58 h 705"/>
                        <a:gd name="T44" fmla="*/ 261 w 560"/>
                        <a:gd name="T45" fmla="*/ 73 h 705"/>
                        <a:gd name="T46" fmla="*/ 247 w 560"/>
                        <a:gd name="T47" fmla="*/ 90 h 705"/>
                        <a:gd name="T48" fmla="*/ 230 w 560"/>
                        <a:gd name="T49" fmla="*/ 104 h 705"/>
                        <a:gd name="T50" fmla="*/ 208 w 560"/>
                        <a:gd name="T51" fmla="*/ 119 h 705"/>
                        <a:gd name="T52" fmla="*/ 186 w 560"/>
                        <a:gd name="T53" fmla="*/ 132 h 705"/>
                        <a:gd name="T54" fmla="*/ 168 w 560"/>
                        <a:gd name="T55" fmla="*/ 140 h 705"/>
                        <a:gd name="T56" fmla="*/ 152 w 560"/>
                        <a:gd name="T57" fmla="*/ 141 h 705"/>
                        <a:gd name="T58" fmla="*/ 136 w 560"/>
                        <a:gd name="T59" fmla="*/ 139 h 705"/>
                        <a:gd name="T60" fmla="*/ 126 w 560"/>
                        <a:gd name="T61" fmla="*/ 142 h 705"/>
                        <a:gd name="T62" fmla="*/ 120 w 560"/>
                        <a:gd name="T63" fmla="*/ 150 h 705"/>
                        <a:gd name="T64" fmla="*/ 114 w 560"/>
                        <a:gd name="T65" fmla="*/ 164 h 705"/>
                        <a:gd name="T66" fmla="*/ 101 w 560"/>
                        <a:gd name="T67" fmla="*/ 179 h 705"/>
                        <a:gd name="T68" fmla="*/ 80 w 560"/>
                        <a:gd name="T69" fmla="*/ 196 h 705"/>
                        <a:gd name="T70" fmla="*/ 65 w 560"/>
                        <a:gd name="T71" fmla="*/ 210 h 705"/>
                        <a:gd name="T72" fmla="*/ 50 w 560"/>
                        <a:gd name="T73" fmla="*/ 223 h 705"/>
                        <a:gd name="T74" fmla="*/ 37 w 560"/>
                        <a:gd name="T75" fmla="*/ 231 h 705"/>
                        <a:gd name="T76" fmla="*/ 23 w 560"/>
                        <a:gd name="T77" fmla="*/ 235 h 705"/>
                        <a:gd name="T78" fmla="*/ 11 w 560"/>
                        <a:gd name="T79" fmla="*/ 235 h 705"/>
                        <a:gd name="T80" fmla="*/ 1 w 560"/>
                        <a:gd name="T81" fmla="*/ 231 h 705"/>
                        <a:gd name="T82" fmla="*/ 0 w 560"/>
                        <a:gd name="T83" fmla="*/ 220 h 705"/>
                        <a:gd name="T84" fmla="*/ 4 w 560"/>
                        <a:gd name="T85" fmla="*/ 209 h 705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w 560"/>
                        <a:gd name="T130" fmla="*/ 0 h 705"/>
                        <a:gd name="T131" fmla="*/ 560 w 560"/>
                        <a:gd name="T132" fmla="*/ 705 h 705"/>
                      </a:gdLst>
                      <a:ahLst/>
                      <a:cxnLst>
                        <a:cxn ang="T86">
                          <a:pos x="T0" y="T1"/>
                        </a:cxn>
                        <a:cxn ang="T87">
                          <a:pos x="T2" y="T3"/>
                        </a:cxn>
                        <a:cxn ang="T88">
                          <a:pos x="T4" y="T5"/>
                        </a:cxn>
                        <a:cxn ang="T89">
                          <a:pos x="T6" y="T7"/>
                        </a:cxn>
                        <a:cxn ang="T90">
                          <a:pos x="T8" y="T9"/>
                        </a:cxn>
                        <a:cxn ang="T91">
                          <a:pos x="T10" y="T11"/>
                        </a:cxn>
                        <a:cxn ang="T92">
                          <a:pos x="T12" y="T13"/>
                        </a:cxn>
                        <a:cxn ang="T93">
                          <a:pos x="T14" y="T15"/>
                        </a:cxn>
                        <a:cxn ang="T94">
                          <a:pos x="T16" y="T17"/>
                        </a:cxn>
                        <a:cxn ang="T95">
                          <a:pos x="T18" y="T19"/>
                        </a:cxn>
                        <a:cxn ang="T96">
                          <a:pos x="T20" y="T21"/>
                        </a:cxn>
                        <a:cxn ang="T97">
                          <a:pos x="T22" y="T23"/>
                        </a:cxn>
                        <a:cxn ang="T98">
                          <a:pos x="T24" y="T25"/>
                        </a:cxn>
                        <a:cxn ang="T99">
                          <a:pos x="T26" y="T27"/>
                        </a:cxn>
                        <a:cxn ang="T100">
                          <a:pos x="T28" y="T29"/>
                        </a:cxn>
                        <a:cxn ang="T101">
                          <a:pos x="T30" y="T31"/>
                        </a:cxn>
                        <a:cxn ang="T102">
                          <a:pos x="T32" y="T33"/>
                        </a:cxn>
                        <a:cxn ang="T103">
                          <a:pos x="T34" y="T35"/>
                        </a:cxn>
                        <a:cxn ang="T104">
                          <a:pos x="T36" y="T37"/>
                        </a:cxn>
                        <a:cxn ang="T105">
                          <a:pos x="T38" y="T39"/>
                        </a:cxn>
                        <a:cxn ang="T106">
                          <a:pos x="T40" y="T41"/>
                        </a:cxn>
                        <a:cxn ang="T107">
                          <a:pos x="T42" y="T43"/>
                        </a:cxn>
                        <a:cxn ang="T108">
                          <a:pos x="T44" y="T45"/>
                        </a:cxn>
                        <a:cxn ang="T109">
                          <a:pos x="T46" y="T47"/>
                        </a:cxn>
                        <a:cxn ang="T110">
                          <a:pos x="T48" y="T49"/>
                        </a:cxn>
                        <a:cxn ang="T111">
                          <a:pos x="T50" y="T51"/>
                        </a:cxn>
                        <a:cxn ang="T112">
                          <a:pos x="T52" y="T53"/>
                        </a:cxn>
                        <a:cxn ang="T113">
                          <a:pos x="T54" y="T55"/>
                        </a:cxn>
                        <a:cxn ang="T114">
                          <a:pos x="T56" y="T57"/>
                        </a:cxn>
                        <a:cxn ang="T115">
                          <a:pos x="T58" y="T59"/>
                        </a:cxn>
                        <a:cxn ang="T116">
                          <a:pos x="T60" y="T61"/>
                        </a:cxn>
                        <a:cxn ang="T117">
                          <a:pos x="T62" y="T63"/>
                        </a:cxn>
                        <a:cxn ang="T118">
                          <a:pos x="T64" y="T65"/>
                        </a:cxn>
                        <a:cxn ang="T119">
                          <a:pos x="T66" y="T67"/>
                        </a:cxn>
                        <a:cxn ang="T120">
                          <a:pos x="T68" y="T69"/>
                        </a:cxn>
                        <a:cxn ang="T121">
                          <a:pos x="T70" y="T71"/>
                        </a:cxn>
                        <a:cxn ang="T122">
                          <a:pos x="T72" y="T73"/>
                        </a:cxn>
                        <a:cxn ang="T123">
                          <a:pos x="T74" y="T75"/>
                        </a:cxn>
                        <a:cxn ang="T124">
                          <a:pos x="T76" y="T77"/>
                        </a:cxn>
                        <a:cxn ang="T125">
                          <a:pos x="T78" y="T79"/>
                        </a:cxn>
                        <a:cxn ang="T126">
                          <a:pos x="T80" y="T81"/>
                        </a:cxn>
                        <a:cxn ang="T127">
                          <a:pos x="T82" y="T83"/>
                        </a:cxn>
                        <a:cxn ang="T128">
                          <a:pos x="T84" y="T85"/>
                        </a:cxn>
                      </a:cxnLst>
                      <a:rect l="T129" t="T130" r="T131" b="T132"/>
                      <a:pathLst>
                        <a:path w="560" h="705">
                          <a:moveTo>
                            <a:pt x="7" y="627"/>
                          </a:moveTo>
                          <a:lnTo>
                            <a:pt x="35" y="580"/>
                          </a:lnTo>
                          <a:lnTo>
                            <a:pt x="77" y="515"/>
                          </a:lnTo>
                          <a:lnTo>
                            <a:pt x="128" y="453"/>
                          </a:lnTo>
                          <a:lnTo>
                            <a:pt x="166" y="414"/>
                          </a:lnTo>
                          <a:lnTo>
                            <a:pt x="197" y="400"/>
                          </a:lnTo>
                          <a:lnTo>
                            <a:pt x="218" y="392"/>
                          </a:lnTo>
                          <a:lnTo>
                            <a:pt x="232" y="373"/>
                          </a:lnTo>
                          <a:lnTo>
                            <a:pt x="227" y="329"/>
                          </a:lnTo>
                          <a:lnTo>
                            <a:pt x="235" y="280"/>
                          </a:lnTo>
                          <a:lnTo>
                            <a:pt x="255" y="233"/>
                          </a:lnTo>
                          <a:lnTo>
                            <a:pt x="285" y="181"/>
                          </a:lnTo>
                          <a:lnTo>
                            <a:pt x="329" y="127"/>
                          </a:lnTo>
                          <a:lnTo>
                            <a:pt x="376" y="76"/>
                          </a:lnTo>
                          <a:lnTo>
                            <a:pt x="421" y="35"/>
                          </a:lnTo>
                          <a:lnTo>
                            <a:pt x="470" y="7"/>
                          </a:lnTo>
                          <a:lnTo>
                            <a:pt x="504" y="0"/>
                          </a:lnTo>
                          <a:lnTo>
                            <a:pt x="534" y="13"/>
                          </a:lnTo>
                          <a:lnTo>
                            <a:pt x="552" y="38"/>
                          </a:lnTo>
                          <a:lnTo>
                            <a:pt x="560" y="72"/>
                          </a:lnTo>
                          <a:lnTo>
                            <a:pt x="557" y="121"/>
                          </a:lnTo>
                          <a:lnTo>
                            <a:pt x="541" y="174"/>
                          </a:lnTo>
                          <a:lnTo>
                            <a:pt x="521" y="220"/>
                          </a:lnTo>
                          <a:lnTo>
                            <a:pt x="492" y="270"/>
                          </a:lnTo>
                          <a:lnTo>
                            <a:pt x="459" y="311"/>
                          </a:lnTo>
                          <a:lnTo>
                            <a:pt x="414" y="358"/>
                          </a:lnTo>
                          <a:lnTo>
                            <a:pt x="371" y="397"/>
                          </a:lnTo>
                          <a:lnTo>
                            <a:pt x="335" y="419"/>
                          </a:lnTo>
                          <a:lnTo>
                            <a:pt x="302" y="422"/>
                          </a:lnTo>
                          <a:lnTo>
                            <a:pt x="272" y="417"/>
                          </a:lnTo>
                          <a:lnTo>
                            <a:pt x="252" y="426"/>
                          </a:lnTo>
                          <a:lnTo>
                            <a:pt x="239" y="450"/>
                          </a:lnTo>
                          <a:lnTo>
                            <a:pt x="228" y="491"/>
                          </a:lnTo>
                          <a:lnTo>
                            <a:pt x="201" y="537"/>
                          </a:lnTo>
                          <a:lnTo>
                            <a:pt x="160" y="587"/>
                          </a:lnTo>
                          <a:lnTo>
                            <a:pt x="129" y="630"/>
                          </a:lnTo>
                          <a:lnTo>
                            <a:pt x="99" y="668"/>
                          </a:lnTo>
                          <a:lnTo>
                            <a:pt x="74" y="692"/>
                          </a:lnTo>
                          <a:lnTo>
                            <a:pt x="46" y="704"/>
                          </a:lnTo>
                          <a:lnTo>
                            <a:pt x="21" y="705"/>
                          </a:lnTo>
                          <a:lnTo>
                            <a:pt x="1" y="692"/>
                          </a:lnTo>
                          <a:lnTo>
                            <a:pt x="0" y="659"/>
                          </a:lnTo>
                          <a:lnTo>
                            <a:pt x="7" y="627"/>
                          </a:lnTo>
                          <a:close/>
                        </a:path>
                      </a:pathLst>
                    </a:custGeom>
                    <a:solidFill>
                      <a:srgbClr val="A0A0C0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736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1105" y="448"/>
                      <a:ext cx="134" cy="112"/>
                    </a:xfrm>
                    <a:custGeom>
                      <a:avLst/>
                      <a:gdLst>
                        <a:gd name="T0" fmla="*/ 0 w 269"/>
                        <a:gd name="T1" fmla="*/ 91 h 336"/>
                        <a:gd name="T2" fmla="*/ 5 w 269"/>
                        <a:gd name="T3" fmla="*/ 78 h 336"/>
                        <a:gd name="T4" fmla="*/ 14 w 269"/>
                        <a:gd name="T5" fmla="*/ 65 h 336"/>
                        <a:gd name="T6" fmla="*/ 32 w 269"/>
                        <a:gd name="T7" fmla="*/ 48 h 336"/>
                        <a:gd name="T8" fmla="*/ 48 w 269"/>
                        <a:gd name="T9" fmla="*/ 34 h 336"/>
                        <a:gd name="T10" fmla="*/ 69 w 269"/>
                        <a:gd name="T11" fmla="*/ 21 h 336"/>
                        <a:gd name="T12" fmla="*/ 90 w 269"/>
                        <a:gd name="T13" fmla="*/ 9 h 336"/>
                        <a:gd name="T14" fmla="*/ 107 w 269"/>
                        <a:gd name="T15" fmla="*/ 1 h 336"/>
                        <a:gd name="T16" fmla="*/ 121 w 269"/>
                        <a:gd name="T17" fmla="*/ 0 h 336"/>
                        <a:gd name="T18" fmla="*/ 131 w 269"/>
                        <a:gd name="T19" fmla="*/ 3 h 336"/>
                        <a:gd name="T20" fmla="*/ 134 w 269"/>
                        <a:gd name="T21" fmla="*/ 15 h 336"/>
                        <a:gd name="T22" fmla="*/ 129 w 269"/>
                        <a:gd name="T23" fmla="*/ 28 h 336"/>
                        <a:gd name="T24" fmla="*/ 121 w 269"/>
                        <a:gd name="T25" fmla="*/ 42 h 336"/>
                        <a:gd name="T26" fmla="*/ 104 w 269"/>
                        <a:gd name="T27" fmla="*/ 61 h 336"/>
                        <a:gd name="T28" fmla="*/ 87 w 269"/>
                        <a:gd name="T29" fmla="*/ 75 h 336"/>
                        <a:gd name="T30" fmla="*/ 69 w 269"/>
                        <a:gd name="T31" fmla="*/ 88 h 336"/>
                        <a:gd name="T32" fmla="*/ 50 w 269"/>
                        <a:gd name="T33" fmla="*/ 101 h 336"/>
                        <a:gd name="T34" fmla="*/ 26 w 269"/>
                        <a:gd name="T35" fmla="*/ 112 h 336"/>
                        <a:gd name="T36" fmla="*/ 10 w 269"/>
                        <a:gd name="T37" fmla="*/ 111 h 336"/>
                        <a:gd name="T38" fmla="*/ 2 w 269"/>
                        <a:gd name="T39" fmla="*/ 104 h 336"/>
                        <a:gd name="T40" fmla="*/ 0 w 269"/>
                        <a:gd name="T41" fmla="*/ 91 h 3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269"/>
                        <a:gd name="T64" fmla="*/ 0 h 336"/>
                        <a:gd name="T65" fmla="*/ 269 w 269"/>
                        <a:gd name="T66" fmla="*/ 336 h 336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269" h="336">
                          <a:moveTo>
                            <a:pt x="0" y="273"/>
                          </a:moveTo>
                          <a:lnTo>
                            <a:pt x="11" y="233"/>
                          </a:lnTo>
                          <a:lnTo>
                            <a:pt x="28" y="196"/>
                          </a:lnTo>
                          <a:lnTo>
                            <a:pt x="64" y="145"/>
                          </a:lnTo>
                          <a:lnTo>
                            <a:pt x="96" y="103"/>
                          </a:lnTo>
                          <a:lnTo>
                            <a:pt x="139" y="62"/>
                          </a:lnTo>
                          <a:lnTo>
                            <a:pt x="180" y="28"/>
                          </a:lnTo>
                          <a:lnTo>
                            <a:pt x="214" y="4"/>
                          </a:lnTo>
                          <a:lnTo>
                            <a:pt x="242" y="0"/>
                          </a:lnTo>
                          <a:lnTo>
                            <a:pt x="263" y="10"/>
                          </a:lnTo>
                          <a:lnTo>
                            <a:pt x="269" y="44"/>
                          </a:lnTo>
                          <a:lnTo>
                            <a:pt x="259" y="83"/>
                          </a:lnTo>
                          <a:lnTo>
                            <a:pt x="242" y="127"/>
                          </a:lnTo>
                          <a:lnTo>
                            <a:pt x="208" y="183"/>
                          </a:lnTo>
                          <a:lnTo>
                            <a:pt x="175" y="224"/>
                          </a:lnTo>
                          <a:lnTo>
                            <a:pt x="139" y="264"/>
                          </a:lnTo>
                          <a:lnTo>
                            <a:pt x="101" y="304"/>
                          </a:lnTo>
                          <a:lnTo>
                            <a:pt x="53" y="336"/>
                          </a:lnTo>
                          <a:lnTo>
                            <a:pt x="21" y="332"/>
                          </a:lnTo>
                          <a:lnTo>
                            <a:pt x="4" y="313"/>
                          </a:lnTo>
                          <a:lnTo>
                            <a:pt x="0" y="273"/>
                          </a:lnTo>
                          <a:close/>
                        </a:path>
                      </a:pathLst>
                    </a:custGeom>
                    <a:solidFill>
                      <a:srgbClr val="E0E0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28730" name="Freeform 14"/>
                  <p:cNvSpPr>
                    <a:spLocks/>
                  </p:cNvSpPr>
                  <p:nvPr/>
                </p:nvSpPr>
                <p:spPr bwMode="auto">
                  <a:xfrm>
                    <a:off x="1015" y="602"/>
                    <a:ext cx="90" cy="101"/>
                  </a:xfrm>
                  <a:custGeom>
                    <a:avLst/>
                    <a:gdLst>
                      <a:gd name="T0" fmla="*/ 68 w 180"/>
                      <a:gd name="T1" fmla="*/ 0 h 302"/>
                      <a:gd name="T2" fmla="*/ 77 w 180"/>
                      <a:gd name="T3" fmla="*/ 2 h 302"/>
                      <a:gd name="T4" fmla="*/ 82 w 180"/>
                      <a:gd name="T5" fmla="*/ 8 h 302"/>
                      <a:gd name="T6" fmla="*/ 83 w 180"/>
                      <a:gd name="T7" fmla="*/ 14 h 302"/>
                      <a:gd name="T8" fmla="*/ 80 w 180"/>
                      <a:gd name="T9" fmla="*/ 19 h 302"/>
                      <a:gd name="T10" fmla="*/ 85 w 180"/>
                      <a:gd name="T11" fmla="*/ 21 h 302"/>
                      <a:gd name="T12" fmla="*/ 90 w 180"/>
                      <a:gd name="T13" fmla="*/ 27 h 302"/>
                      <a:gd name="T14" fmla="*/ 90 w 180"/>
                      <a:gd name="T15" fmla="*/ 35 h 302"/>
                      <a:gd name="T16" fmla="*/ 85 w 180"/>
                      <a:gd name="T17" fmla="*/ 40 h 302"/>
                      <a:gd name="T18" fmla="*/ 77 w 180"/>
                      <a:gd name="T19" fmla="*/ 43 h 302"/>
                      <a:gd name="T20" fmla="*/ 82 w 180"/>
                      <a:gd name="T21" fmla="*/ 51 h 302"/>
                      <a:gd name="T22" fmla="*/ 83 w 180"/>
                      <a:gd name="T23" fmla="*/ 59 h 302"/>
                      <a:gd name="T24" fmla="*/ 77 w 180"/>
                      <a:gd name="T25" fmla="*/ 66 h 302"/>
                      <a:gd name="T26" fmla="*/ 67 w 180"/>
                      <a:gd name="T27" fmla="*/ 69 h 302"/>
                      <a:gd name="T28" fmla="*/ 50 w 180"/>
                      <a:gd name="T29" fmla="*/ 67 h 302"/>
                      <a:gd name="T30" fmla="*/ 51 w 180"/>
                      <a:gd name="T31" fmla="*/ 74 h 302"/>
                      <a:gd name="T32" fmla="*/ 50 w 180"/>
                      <a:gd name="T33" fmla="*/ 84 h 302"/>
                      <a:gd name="T34" fmla="*/ 47 w 180"/>
                      <a:gd name="T35" fmla="*/ 92 h 302"/>
                      <a:gd name="T36" fmla="*/ 43 w 180"/>
                      <a:gd name="T37" fmla="*/ 97 h 302"/>
                      <a:gd name="T38" fmla="*/ 36 w 180"/>
                      <a:gd name="T39" fmla="*/ 101 h 302"/>
                      <a:gd name="T40" fmla="*/ 27 w 180"/>
                      <a:gd name="T41" fmla="*/ 101 h 302"/>
                      <a:gd name="T42" fmla="*/ 15 w 180"/>
                      <a:gd name="T43" fmla="*/ 98 h 302"/>
                      <a:gd name="T44" fmla="*/ 9 w 180"/>
                      <a:gd name="T45" fmla="*/ 91 h 302"/>
                      <a:gd name="T46" fmla="*/ 1 w 180"/>
                      <a:gd name="T47" fmla="*/ 80 h 302"/>
                      <a:gd name="T48" fmla="*/ 0 w 180"/>
                      <a:gd name="T49" fmla="*/ 72 h 302"/>
                      <a:gd name="T50" fmla="*/ 3 w 180"/>
                      <a:gd name="T51" fmla="*/ 67 h 302"/>
                      <a:gd name="T52" fmla="*/ 9 w 180"/>
                      <a:gd name="T53" fmla="*/ 64 h 302"/>
                      <a:gd name="T54" fmla="*/ 14 w 180"/>
                      <a:gd name="T55" fmla="*/ 63 h 302"/>
                      <a:gd name="T56" fmla="*/ 12 w 180"/>
                      <a:gd name="T57" fmla="*/ 57 h 302"/>
                      <a:gd name="T58" fmla="*/ 6 w 180"/>
                      <a:gd name="T59" fmla="*/ 53 h 302"/>
                      <a:gd name="T60" fmla="*/ 3 w 180"/>
                      <a:gd name="T61" fmla="*/ 47 h 302"/>
                      <a:gd name="T62" fmla="*/ 6 w 180"/>
                      <a:gd name="T63" fmla="*/ 41 h 302"/>
                      <a:gd name="T64" fmla="*/ 15 w 180"/>
                      <a:gd name="T65" fmla="*/ 38 h 302"/>
                      <a:gd name="T66" fmla="*/ 11 w 180"/>
                      <a:gd name="T67" fmla="*/ 33 h 302"/>
                      <a:gd name="T68" fmla="*/ 11 w 180"/>
                      <a:gd name="T69" fmla="*/ 27 h 302"/>
                      <a:gd name="T70" fmla="*/ 18 w 180"/>
                      <a:gd name="T71" fmla="*/ 24 h 302"/>
                      <a:gd name="T72" fmla="*/ 14 w 180"/>
                      <a:gd name="T73" fmla="*/ 18 h 302"/>
                      <a:gd name="T74" fmla="*/ 19 w 180"/>
                      <a:gd name="T75" fmla="*/ 11 h 302"/>
                      <a:gd name="T76" fmla="*/ 24 w 180"/>
                      <a:gd name="T77" fmla="*/ 7 h 302"/>
                      <a:gd name="T78" fmla="*/ 34 w 180"/>
                      <a:gd name="T79" fmla="*/ 6 h 302"/>
                      <a:gd name="T80" fmla="*/ 39 w 180"/>
                      <a:gd name="T81" fmla="*/ 7 h 302"/>
                      <a:gd name="T82" fmla="*/ 44 w 180"/>
                      <a:gd name="T83" fmla="*/ 8 h 302"/>
                      <a:gd name="T84" fmla="*/ 52 w 180"/>
                      <a:gd name="T85" fmla="*/ 5 h 302"/>
                      <a:gd name="T86" fmla="*/ 68 w 180"/>
                      <a:gd name="T87" fmla="*/ 0 h 302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180"/>
                      <a:gd name="T133" fmla="*/ 0 h 302"/>
                      <a:gd name="T134" fmla="*/ 180 w 180"/>
                      <a:gd name="T135" fmla="*/ 302 h 302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180" h="302">
                        <a:moveTo>
                          <a:pt x="136" y="0"/>
                        </a:moveTo>
                        <a:lnTo>
                          <a:pt x="153" y="6"/>
                        </a:lnTo>
                        <a:lnTo>
                          <a:pt x="164" y="23"/>
                        </a:lnTo>
                        <a:lnTo>
                          <a:pt x="165" y="41"/>
                        </a:lnTo>
                        <a:lnTo>
                          <a:pt x="159" y="56"/>
                        </a:lnTo>
                        <a:lnTo>
                          <a:pt x="169" y="63"/>
                        </a:lnTo>
                        <a:lnTo>
                          <a:pt x="179" y="82"/>
                        </a:lnTo>
                        <a:lnTo>
                          <a:pt x="180" y="105"/>
                        </a:lnTo>
                        <a:lnTo>
                          <a:pt x="170" y="119"/>
                        </a:lnTo>
                        <a:lnTo>
                          <a:pt x="153" y="130"/>
                        </a:lnTo>
                        <a:lnTo>
                          <a:pt x="164" y="152"/>
                        </a:lnTo>
                        <a:lnTo>
                          <a:pt x="165" y="177"/>
                        </a:lnTo>
                        <a:lnTo>
                          <a:pt x="154" y="196"/>
                        </a:lnTo>
                        <a:lnTo>
                          <a:pt x="133" y="205"/>
                        </a:lnTo>
                        <a:lnTo>
                          <a:pt x="101" y="199"/>
                        </a:lnTo>
                        <a:lnTo>
                          <a:pt x="102" y="220"/>
                        </a:lnTo>
                        <a:lnTo>
                          <a:pt x="101" y="251"/>
                        </a:lnTo>
                        <a:lnTo>
                          <a:pt x="95" y="274"/>
                        </a:lnTo>
                        <a:lnTo>
                          <a:pt x="85" y="291"/>
                        </a:lnTo>
                        <a:lnTo>
                          <a:pt x="72" y="301"/>
                        </a:lnTo>
                        <a:lnTo>
                          <a:pt x="54" y="302"/>
                        </a:lnTo>
                        <a:lnTo>
                          <a:pt x="31" y="292"/>
                        </a:lnTo>
                        <a:lnTo>
                          <a:pt x="18" y="273"/>
                        </a:lnTo>
                        <a:lnTo>
                          <a:pt x="3" y="239"/>
                        </a:lnTo>
                        <a:lnTo>
                          <a:pt x="0" y="214"/>
                        </a:lnTo>
                        <a:lnTo>
                          <a:pt x="7" y="199"/>
                        </a:lnTo>
                        <a:lnTo>
                          <a:pt x="18" y="192"/>
                        </a:lnTo>
                        <a:lnTo>
                          <a:pt x="28" y="189"/>
                        </a:lnTo>
                        <a:lnTo>
                          <a:pt x="24" y="171"/>
                        </a:lnTo>
                        <a:lnTo>
                          <a:pt x="11" y="158"/>
                        </a:lnTo>
                        <a:lnTo>
                          <a:pt x="7" y="142"/>
                        </a:lnTo>
                        <a:lnTo>
                          <a:pt x="13" y="124"/>
                        </a:lnTo>
                        <a:lnTo>
                          <a:pt x="30" y="113"/>
                        </a:lnTo>
                        <a:lnTo>
                          <a:pt x="22" y="100"/>
                        </a:lnTo>
                        <a:lnTo>
                          <a:pt x="22" y="81"/>
                        </a:lnTo>
                        <a:lnTo>
                          <a:pt x="35" y="71"/>
                        </a:lnTo>
                        <a:lnTo>
                          <a:pt x="29" y="53"/>
                        </a:lnTo>
                        <a:lnTo>
                          <a:pt x="37" y="32"/>
                        </a:lnTo>
                        <a:lnTo>
                          <a:pt x="49" y="22"/>
                        </a:lnTo>
                        <a:lnTo>
                          <a:pt x="68" y="19"/>
                        </a:lnTo>
                        <a:lnTo>
                          <a:pt x="77" y="22"/>
                        </a:lnTo>
                        <a:lnTo>
                          <a:pt x="88" y="23"/>
                        </a:lnTo>
                        <a:lnTo>
                          <a:pt x="105" y="15"/>
                        </a:lnTo>
                        <a:lnTo>
                          <a:pt x="136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731" name="Freeform 15"/>
                  <p:cNvSpPr>
                    <a:spLocks/>
                  </p:cNvSpPr>
                  <p:nvPr/>
                </p:nvSpPr>
                <p:spPr bwMode="auto">
                  <a:xfrm>
                    <a:off x="1047" y="645"/>
                    <a:ext cx="45" cy="6"/>
                  </a:xfrm>
                  <a:custGeom>
                    <a:avLst/>
                    <a:gdLst>
                      <a:gd name="T0" fmla="*/ 0 w 91"/>
                      <a:gd name="T1" fmla="*/ 1 h 20"/>
                      <a:gd name="T2" fmla="*/ 7 w 91"/>
                      <a:gd name="T3" fmla="*/ 4 h 20"/>
                      <a:gd name="T4" fmla="*/ 18 w 91"/>
                      <a:gd name="T5" fmla="*/ 6 h 20"/>
                      <a:gd name="T6" fmla="*/ 28 w 91"/>
                      <a:gd name="T7" fmla="*/ 5 h 20"/>
                      <a:gd name="T8" fmla="*/ 39 w 91"/>
                      <a:gd name="T9" fmla="*/ 3 h 20"/>
                      <a:gd name="T10" fmla="*/ 45 w 91"/>
                      <a:gd name="T11" fmla="*/ 0 h 2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1"/>
                      <a:gd name="T19" fmla="*/ 0 h 20"/>
                      <a:gd name="T20" fmla="*/ 91 w 91"/>
                      <a:gd name="T21" fmla="*/ 20 h 2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1" h="20">
                        <a:moveTo>
                          <a:pt x="0" y="4"/>
                        </a:moveTo>
                        <a:lnTo>
                          <a:pt x="14" y="13"/>
                        </a:lnTo>
                        <a:lnTo>
                          <a:pt x="36" y="20"/>
                        </a:lnTo>
                        <a:lnTo>
                          <a:pt x="57" y="16"/>
                        </a:lnTo>
                        <a:lnTo>
                          <a:pt x="79" y="9"/>
                        </a:lnTo>
                        <a:lnTo>
                          <a:pt x="91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732" name="Freeform 16"/>
                  <p:cNvSpPr>
                    <a:spLocks/>
                  </p:cNvSpPr>
                  <p:nvPr/>
                </p:nvSpPr>
                <p:spPr bwMode="auto">
                  <a:xfrm>
                    <a:off x="1038" y="662"/>
                    <a:ext cx="27" cy="7"/>
                  </a:xfrm>
                  <a:custGeom>
                    <a:avLst/>
                    <a:gdLst>
                      <a:gd name="T0" fmla="*/ 27 w 56"/>
                      <a:gd name="T1" fmla="*/ 7 h 21"/>
                      <a:gd name="T2" fmla="*/ 19 w 56"/>
                      <a:gd name="T3" fmla="*/ 6 h 21"/>
                      <a:gd name="T4" fmla="*/ 10 w 56"/>
                      <a:gd name="T5" fmla="*/ 4 h 21"/>
                      <a:gd name="T6" fmla="*/ 0 w 56"/>
                      <a:gd name="T7" fmla="*/ 0 h 2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6"/>
                      <a:gd name="T13" fmla="*/ 0 h 21"/>
                      <a:gd name="T14" fmla="*/ 56 w 56"/>
                      <a:gd name="T15" fmla="*/ 21 h 2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6" h="21">
                        <a:moveTo>
                          <a:pt x="56" y="21"/>
                        </a:moveTo>
                        <a:lnTo>
                          <a:pt x="39" y="19"/>
                        </a:lnTo>
                        <a:lnTo>
                          <a:pt x="20" y="1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733" name="Freeform 17"/>
                  <p:cNvSpPr>
                    <a:spLocks/>
                  </p:cNvSpPr>
                  <p:nvPr/>
                </p:nvSpPr>
                <p:spPr bwMode="auto">
                  <a:xfrm>
                    <a:off x="1035" y="670"/>
                    <a:ext cx="26" cy="10"/>
                  </a:xfrm>
                  <a:custGeom>
                    <a:avLst/>
                    <a:gdLst>
                      <a:gd name="T0" fmla="*/ 26 w 50"/>
                      <a:gd name="T1" fmla="*/ 10 h 29"/>
                      <a:gd name="T2" fmla="*/ 19 w 50"/>
                      <a:gd name="T3" fmla="*/ 7 h 29"/>
                      <a:gd name="T4" fmla="*/ 12 w 50"/>
                      <a:gd name="T5" fmla="*/ 7 h 29"/>
                      <a:gd name="T6" fmla="*/ 5 w 50"/>
                      <a:gd name="T7" fmla="*/ 10 h 29"/>
                      <a:gd name="T8" fmla="*/ 4 w 50"/>
                      <a:gd name="T9" fmla="*/ 5 h 29"/>
                      <a:gd name="T10" fmla="*/ 0 w 50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0"/>
                      <a:gd name="T19" fmla="*/ 0 h 29"/>
                      <a:gd name="T20" fmla="*/ 50 w 50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0" h="29">
                        <a:moveTo>
                          <a:pt x="50" y="29"/>
                        </a:moveTo>
                        <a:lnTo>
                          <a:pt x="36" y="20"/>
                        </a:lnTo>
                        <a:lnTo>
                          <a:pt x="23" y="20"/>
                        </a:lnTo>
                        <a:lnTo>
                          <a:pt x="10" y="29"/>
                        </a:lnTo>
                        <a:lnTo>
                          <a:pt x="7" y="1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734" name="Freeform 18"/>
                  <p:cNvSpPr>
                    <a:spLocks/>
                  </p:cNvSpPr>
                  <p:nvPr/>
                </p:nvSpPr>
                <p:spPr bwMode="auto">
                  <a:xfrm>
                    <a:off x="1047" y="622"/>
                    <a:ext cx="46" cy="9"/>
                  </a:xfrm>
                  <a:custGeom>
                    <a:avLst/>
                    <a:gdLst>
                      <a:gd name="T0" fmla="*/ 46 w 92"/>
                      <a:gd name="T1" fmla="*/ 0 h 27"/>
                      <a:gd name="T2" fmla="*/ 40 w 92"/>
                      <a:gd name="T3" fmla="*/ 2 h 27"/>
                      <a:gd name="T4" fmla="*/ 33 w 92"/>
                      <a:gd name="T5" fmla="*/ 3 h 27"/>
                      <a:gd name="T6" fmla="*/ 28 w 92"/>
                      <a:gd name="T7" fmla="*/ 5 h 27"/>
                      <a:gd name="T8" fmla="*/ 23 w 92"/>
                      <a:gd name="T9" fmla="*/ 7 h 27"/>
                      <a:gd name="T10" fmla="*/ 17 w 92"/>
                      <a:gd name="T11" fmla="*/ 9 h 27"/>
                      <a:gd name="T12" fmla="*/ 11 w 92"/>
                      <a:gd name="T13" fmla="*/ 8 h 27"/>
                      <a:gd name="T14" fmla="*/ 5 w 92"/>
                      <a:gd name="T15" fmla="*/ 6 h 27"/>
                      <a:gd name="T16" fmla="*/ 0 w 92"/>
                      <a:gd name="T17" fmla="*/ 4 h 2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92"/>
                      <a:gd name="T28" fmla="*/ 0 h 27"/>
                      <a:gd name="T29" fmla="*/ 92 w 92"/>
                      <a:gd name="T30" fmla="*/ 27 h 2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92" h="27">
                        <a:moveTo>
                          <a:pt x="92" y="0"/>
                        </a:moveTo>
                        <a:lnTo>
                          <a:pt x="79" y="5"/>
                        </a:lnTo>
                        <a:lnTo>
                          <a:pt x="66" y="9"/>
                        </a:lnTo>
                        <a:lnTo>
                          <a:pt x="56" y="15"/>
                        </a:lnTo>
                        <a:lnTo>
                          <a:pt x="46" y="22"/>
                        </a:lnTo>
                        <a:lnTo>
                          <a:pt x="33" y="27"/>
                        </a:lnTo>
                        <a:lnTo>
                          <a:pt x="21" y="24"/>
                        </a:lnTo>
                        <a:lnTo>
                          <a:pt x="10" y="18"/>
                        </a:lnTo>
                        <a:lnTo>
                          <a:pt x="0" y="1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</p:grpSp>
        <p:grpSp>
          <p:nvGrpSpPr>
            <p:cNvPr id="28681" name="Group 35"/>
            <p:cNvGrpSpPr>
              <a:grpSpLocks/>
            </p:cNvGrpSpPr>
            <p:nvPr/>
          </p:nvGrpSpPr>
          <p:grpSpPr bwMode="auto">
            <a:xfrm>
              <a:off x="933" y="270"/>
              <a:ext cx="224" cy="306"/>
              <a:chOff x="933" y="270"/>
              <a:chExt cx="224" cy="306"/>
            </a:xfrm>
          </p:grpSpPr>
          <p:grpSp>
            <p:nvGrpSpPr>
              <p:cNvPr id="28712" name="Group 33"/>
              <p:cNvGrpSpPr>
                <a:grpSpLocks/>
              </p:cNvGrpSpPr>
              <p:nvPr/>
            </p:nvGrpSpPr>
            <p:grpSpPr bwMode="auto">
              <a:xfrm>
                <a:off x="933" y="318"/>
                <a:ext cx="189" cy="258"/>
                <a:chOff x="933" y="318"/>
                <a:chExt cx="189" cy="258"/>
              </a:xfrm>
            </p:grpSpPr>
            <p:sp>
              <p:nvSpPr>
                <p:cNvPr id="28714" name="Freeform 22"/>
                <p:cNvSpPr>
                  <a:spLocks/>
                </p:cNvSpPr>
                <p:nvPr/>
              </p:nvSpPr>
              <p:spPr bwMode="auto">
                <a:xfrm>
                  <a:off x="933" y="318"/>
                  <a:ext cx="189" cy="258"/>
                </a:xfrm>
                <a:custGeom>
                  <a:avLst/>
                  <a:gdLst>
                    <a:gd name="T0" fmla="*/ 6 w 377"/>
                    <a:gd name="T1" fmla="*/ 70 h 773"/>
                    <a:gd name="T2" fmla="*/ 2 w 377"/>
                    <a:gd name="T3" fmla="*/ 86 h 773"/>
                    <a:gd name="T4" fmla="*/ 0 w 377"/>
                    <a:gd name="T5" fmla="*/ 101 h 773"/>
                    <a:gd name="T6" fmla="*/ 5 w 377"/>
                    <a:gd name="T7" fmla="*/ 137 h 773"/>
                    <a:gd name="T8" fmla="*/ 8 w 377"/>
                    <a:gd name="T9" fmla="*/ 167 h 773"/>
                    <a:gd name="T10" fmla="*/ 17 w 377"/>
                    <a:gd name="T11" fmla="*/ 185 h 773"/>
                    <a:gd name="T12" fmla="*/ 27 w 377"/>
                    <a:gd name="T13" fmla="*/ 207 h 773"/>
                    <a:gd name="T14" fmla="*/ 32 w 377"/>
                    <a:gd name="T15" fmla="*/ 218 h 773"/>
                    <a:gd name="T16" fmla="*/ 40 w 377"/>
                    <a:gd name="T17" fmla="*/ 233 h 773"/>
                    <a:gd name="T18" fmla="*/ 46 w 377"/>
                    <a:gd name="T19" fmla="*/ 245 h 773"/>
                    <a:gd name="T20" fmla="*/ 52 w 377"/>
                    <a:gd name="T21" fmla="*/ 253 h 773"/>
                    <a:gd name="T22" fmla="*/ 58 w 377"/>
                    <a:gd name="T23" fmla="*/ 257 h 773"/>
                    <a:gd name="T24" fmla="*/ 65 w 377"/>
                    <a:gd name="T25" fmla="*/ 258 h 773"/>
                    <a:gd name="T26" fmla="*/ 72 w 377"/>
                    <a:gd name="T27" fmla="*/ 256 h 773"/>
                    <a:gd name="T28" fmla="*/ 78 w 377"/>
                    <a:gd name="T29" fmla="*/ 257 h 773"/>
                    <a:gd name="T30" fmla="*/ 82 w 377"/>
                    <a:gd name="T31" fmla="*/ 255 h 773"/>
                    <a:gd name="T32" fmla="*/ 87 w 377"/>
                    <a:gd name="T33" fmla="*/ 248 h 773"/>
                    <a:gd name="T34" fmla="*/ 96 w 377"/>
                    <a:gd name="T35" fmla="*/ 233 h 773"/>
                    <a:gd name="T36" fmla="*/ 103 w 377"/>
                    <a:gd name="T37" fmla="*/ 216 h 773"/>
                    <a:gd name="T38" fmla="*/ 108 w 377"/>
                    <a:gd name="T39" fmla="*/ 200 h 773"/>
                    <a:gd name="T40" fmla="*/ 110 w 377"/>
                    <a:gd name="T41" fmla="*/ 186 h 773"/>
                    <a:gd name="T42" fmla="*/ 114 w 377"/>
                    <a:gd name="T43" fmla="*/ 175 h 773"/>
                    <a:gd name="T44" fmla="*/ 121 w 377"/>
                    <a:gd name="T45" fmla="*/ 163 h 773"/>
                    <a:gd name="T46" fmla="*/ 129 w 377"/>
                    <a:gd name="T47" fmla="*/ 153 h 773"/>
                    <a:gd name="T48" fmla="*/ 122 w 377"/>
                    <a:gd name="T49" fmla="*/ 147 h 773"/>
                    <a:gd name="T50" fmla="*/ 113 w 377"/>
                    <a:gd name="T51" fmla="*/ 143 h 773"/>
                    <a:gd name="T52" fmla="*/ 120 w 377"/>
                    <a:gd name="T53" fmla="*/ 136 h 773"/>
                    <a:gd name="T54" fmla="*/ 121 w 377"/>
                    <a:gd name="T55" fmla="*/ 128 h 773"/>
                    <a:gd name="T56" fmla="*/ 124 w 377"/>
                    <a:gd name="T57" fmla="*/ 123 h 773"/>
                    <a:gd name="T58" fmla="*/ 128 w 377"/>
                    <a:gd name="T59" fmla="*/ 118 h 773"/>
                    <a:gd name="T60" fmla="*/ 132 w 377"/>
                    <a:gd name="T61" fmla="*/ 120 h 773"/>
                    <a:gd name="T62" fmla="*/ 136 w 377"/>
                    <a:gd name="T63" fmla="*/ 122 h 773"/>
                    <a:gd name="T64" fmla="*/ 140 w 377"/>
                    <a:gd name="T65" fmla="*/ 127 h 773"/>
                    <a:gd name="T66" fmla="*/ 142 w 377"/>
                    <a:gd name="T67" fmla="*/ 135 h 773"/>
                    <a:gd name="T68" fmla="*/ 145 w 377"/>
                    <a:gd name="T69" fmla="*/ 137 h 773"/>
                    <a:gd name="T70" fmla="*/ 151 w 377"/>
                    <a:gd name="T71" fmla="*/ 138 h 773"/>
                    <a:gd name="T72" fmla="*/ 155 w 377"/>
                    <a:gd name="T73" fmla="*/ 136 h 773"/>
                    <a:gd name="T74" fmla="*/ 158 w 377"/>
                    <a:gd name="T75" fmla="*/ 131 h 773"/>
                    <a:gd name="T76" fmla="*/ 162 w 377"/>
                    <a:gd name="T77" fmla="*/ 116 h 773"/>
                    <a:gd name="T78" fmla="*/ 170 w 377"/>
                    <a:gd name="T79" fmla="*/ 107 h 773"/>
                    <a:gd name="T80" fmla="*/ 175 w 377"/>
                    <a:gd name="T81" fmla="*/ 102 h 773"/>
                    <a:gd name="T82" fmla="*/ 177 w 377"/>
                    <a:gd name="T83" fmla="*/ 95 h 773"/>
                    <a:gd name="T84" fmla="*/ 172 w 377"/>
                    <a:gd name="T85" fmla="*/ 82 h 773"/>
                    <a:gd name="T86" fmla="*/ 169 w 377"/>
                    <a:gd name="T87" fmla="*/ 74 h 773"/>
                    <a:gd name="T88" fmla="*/ 173 w 377"/>
                    <a:gd name="T89" fmla="*/ 64 h 773"/>
                    <a:gd name="T90" fmla="*/ 182 w 377"/>
                    <a:gd name="T91" fmla="*/ 56 h 773"/>
                    <a:gd name="T92" fmla="*/ 189 w 377"/>
                    <a:gd name="T93" fmla="*/ 49 h 773"/>
                    <a:gd name="T94" fmla="*/ 184 w 377"/>
                    <a:gd name="T95" fmla="*/ 31 h 773"/>
                    <a:gd name="T96" fmla="*/ 174 w 377"/>
                    <a:gd name="T97" fmla="*/ 17 h 773"/>
                    <a:gd name="T98" fmla="*/ 148 w 377"/>
                    <a:gd name="T99" fmla="*/ 5 h 773"/>
                    <a:gd name="T100" fmla="*/ 121 w 377"/>
                    <a:gd name="T101" fmla="*/ 0 h 773"/>
                    <a:gd name="T102" fmla="*/ 93 w 377"/>
                    <a:gd name="T103" fmla="*/ 2 h 773"/>
                    <a:gd name="T104" fmla="*/ 63 w 377"/>
                    <a:gd name="T105" fmla="*/ 11 h 773"/>
                    <a:gd name="T106" fmla="*/ 53 w 377"/>
                    <a:gd name="T107" fmla="*/ 20 h 773"/>
                    <a:gd name="T108" fmla="*/ 49 w 377"/>
                    <a:gd name="T109" fmla="*/ 28 h 773"/>
                    <a:gd name="T110" fmla="*/ 45 w 377"/>
                    <a:gd name="T111" fmla="*/ 41 h 773"/>
                    <a:gd name="T112" fmla="*/ 41 w 377"/>
                    <a:gd name="T113" fmla="*/ 47 h 773"/>
                    <a:gd name="T114" fmla="*/ 21 w 377"/>
                    <a:gd name="T115" fmla="*/ 57 h 773"/>
                    <a:gd name="T116" fmla="*/ 12 w 377"/>
                    <a:gd name="T117" fmla="*/ 63 h 773"/>
                    <a:gd name="T118" fmla="*/ 6 w 377"/>
                    <a:gd name="T119" fmla="*/ 70 h 773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377"/>
                    <a:gd name="T181" fmla="*/ 0 h 773"/>
                    <a:gd name="T182" fmla="*/ 377 w 377"/>
                    <a:gd name="T183" fmla="*/ 773 h 773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377" h="773">
                      <a:moveTo>
                        <a:pt x="12" y="209"/>
                      </a:moveTo>
                      <a:lnTo>
                        <a:pt x="3" y="257"/>
                      </a:lnTo>
                      <a:lnTo>
                        <a:pt x="0" y="304"/>
                      </a:lnTo>
                      <a:lnTo>
                        <a:pt x="9" y="409"/>
                      </a:lnTo>
                      <a:lnTo>
                        <a:pt x="16" y="499"/>
                      </a:lnTo>
                      <a:lnTo>
                        <a:pt x="34" y="553"/>
                      </a:lnTo>
                      <a:lnTo>
                        <a:pt x="53" y="620"/>
                      </a:lnTo>
                      <a:lnTo>
                        <a:pt x="64" y="654"/>
                      </a:lnTo>
                      <a:lnTo>
                        <a:pt x="80" y="698"/>
                      </a:lnTo>
                      <a:lnTo>
                        <a:pt x="91" y="733"/>
                      </a:lnTo>
                      <a:lnTo>
                        <a:pt x="104" y="758"/>
                      </a:lnTo>
                      <a:lnTo>
                        <a:pt x="116" y="770"/>
                      </a:lnTo>
                      <a:lnTo>
                        <a:pt x="130" y="773"/>
                      </a:lnTo>
                      <a:lnTo>
                        <a:pt x="144" y="767"/>
                      </a:lnTo>
                      <a:lnTo>
                        <a:pt x="155" y="769"/>
                      </a:lnTo>
                      <a:lnTo>
                        <a:pt x="163" y="764"/>
                      </a:lnTo>
                      <a:lnTo>
                        <a:pt x="174" y="744"/>
                      </a:lnTo>
                      <a:lnTo>
                        <a:pt x="191" y="699"/>
                      </a:lnTo>
                      <a:lnTo>
                        <a:pt x="205" y="646"/>
                      </a:lnTo>
                      <a:lnTo>
                        <a:pt x="215" y="599"/>
                      </a:lnTo>
                      <a:lnTo>
                        <a:pt x="220" y="556"/>
                      </a:lnTo>
                      <a:lnTo>
                        <a:pt x="228" y="525"/>
                      </a:lnTo>
                      <a:lnTo>
                        <a:pt x="242" y="487"/>
                      </a:lnTo>
                      <a:lnTo>
                        <a:pt x="258" y="459"/>
                      </a:lnTo>
                      <a:lnTo>
                        <a:pt x="244" y="441"/>
                      </a:lnTo>
                      <a:lnTo>
                        <a:pt x="226" y="429"/>
                      </a:lnTo>
                      <a:lnTo>
                        <a:pt x="240" y="407"/>
                      </a:lnTo>
                      <a:lnTo>
                        <a:pt x="242" y="385"/>
                      </a:lnTo>
                      <a:lnTo>
                        <a:pt x="247" y="370"/>
                      </a:lnTo>
                      <a:lnTo>
                        <a:pt x="256" y="354"/>
                      </a:lnTo>
                      <a:lnTo>
                        <a:pt x="264" y="361"/>
                      </a:lnTo>
                      <a:lnTo>
                        <a:pt x="272" y="366"/>
                      </a:lnTo>
                      <a:lnTo>
                        <a:pt x="280" y="382"/>
                      </a:lnTo>
                      <a:lnTo>
                        <a:pt x="283" y="403"/>
                      </a:lnTo>
                      <a:lnTo>
                        <a:pt x="289" y="410"/>
                      </a:lnTo>
                      <a:lnTo>
                        <a:pt x="301" y="412"/>
                      </a:lnTo>
                      <a:lnTo>
                        <a:pt x="309" y="406"/>
                      </a:lnTo>
                      <a:lnTo>
                        <a:pt x="315" y="391"/>
                      </a:lnTo>
                      <a:lnTo>
                        <a:pt x="323" y="348"/>
                      </a:lnTo>
                      <a:lnTo>
                        <a:pt x="340" y="322"/>
                      </a:lnTo>
                      <a:lnTo>
                        <a:pt x="350" y="305"/>
                      </a:lnTo>
                      <a:lnTo>
                        <a:pt x="354" y="286"/>
                      </a:lnTo>
                      <a:lnTo>
                        <a:pt x="344" y="245"/>
                      </a:lnTo>
                      <a:lnTo>
                        <a:pt x="337" y="221"/>
                      </a:lnTo>
                      <a:lnTo>
                        <a:pt x="346" y="193"/>
                      </a:lnTo>
                      <a:lnTo>
                        <a:pt x="364" y="168"/>
                      </a:lnTo>
                      <a:lnTo>
                        <a:pt x="377" y="146"/>
                      </a:lnTo>
                      <a:lnTo>
                        <a:pt x="368" y="94"/>
                      </a:lnTo>
                      <a:lnTo>
                        <a:pt x="347" y="51"/>
                      </a:lnTo>
                      <a:lnTo>
                        <a:pt x="295" y="16"/>
                      </a:lnTo>
                      <a:lnTo>
                        <a:pt x="241" y="0"/>
                      </a:lnTo>
                      <a:lnTo>
                        <a:pt x="186" y="6"/>
                      </a:lnTo>
                      <a:lnTo>
                        <a:pt x="125" y="32"/>
                      </a:lnTo>
                      <a:lnTo>
                        <a:pt x="106" y="59"/>
                      </a:lnTo>
                      <a:lnTo>
                        <a:pt x="97" y="85"/>
                      </a:lnTo>
                      <a:lnTo>
                        <a:pt x="89" y="122"/>
                      </a:lnTo>
                      <a:lnTo>
                        <a:pt x="82" y="140"/>
                      </a:lnTo>
                      <a:lnTo>
                        <a:pt x="41" y="170"/>
                      </a:lnTo>
                      <a:lnTo>
                        <a:pt x="23" y="189"/>
                      </a:lnTo>
                      <a:lnTo>
                        <a:pt x="12" y="209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28715" name="Group 32"/>
                <p:cNvGrpSpPr>
                  <a:grpSpLocks/>
                </p:cNvGrpSpPr>
                <p:nvPr/>
              </p:nvGrpSpPr>
              <p:grpSpPr bwMode="auto">
                <a:xfrm>
                  <a:off x="956" y="356"/>
                  <a:ext cx="146" cy="137"/>
                  <a:chOff x="956" y="356"/>
                  <a:chExt cx="146" cy="137"/>
                </a:xfrm>
              </p:grpSpPr>
              <p:grpSp>
                <p:nvGrpSpPr>
                  <p:cNvPr id="28716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956" y="356"/>
                    <a:ext cx="146" cy="137"/>
                    <a:chOff x="956" y="356"/>
                    <a:chExt cx="146" cy="137"/>
                  </a:xfrm>
                </p:grpSpPr>
                <p:sp>
                  <p:nvSpPr>
                    <p:cNvPr id="28718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956" y="371"/>
                      <a:ext cx="44" cy="122"/>
                    </a:xfrm>
                    <a:custGeom>
                      <a:avLst/>
                      <a:gdLst>
                        <a:gd name="T0" fmla="*/ 1 w 88"/>
                        <a:gd name="T1" fmla="*/ 122 h 367"/>
                        <a:gd name="T2" fmla="*/ 7 w 88"/>
                        <a:gd name="T3" fmla="*/ 110 h 367"/>
                        <a:gd name="T4" fmla="*/ 11 w 88"/>
                        <a:gd name="T5" fmla="*/ 102 h 367"/>
                        <a:gd name="T6" fmla="*/ 9 w 88"/>
                        <a:gd name="T7" fmla="*/ 87 h 367"/>
                        <a:gd name="T8" fmla="*/ 3 w 88"/>
                        <a:gd name="T9" fmla="*/ 74 h 367"/>
                        <a:gd name="T10" fmla="*/ 0 w 88"/>
                        <a:gd name="T11" fmla="*/ 59 h 367"/>
                        <a:gd name="T12" fmla="*/ 1 w 88"/>
                        <a:gd name="T13" fmla="*/ 47 h 367"/>
                        <a:gd name="T14" fmla="*/ 10 w 88"/>
                        <a:gd name="T15" fmla="*/ 34 h 367"/>
                        <a:gd name="T16" fmla="*/ 19 w 88"/>
                        <a:gd name="T17" fmla="*/ 25 h 367"/>
                        <a:gd name="T18" fmla="*/ 32 w 88"/>
                        <a:gd name="T19" fmla="*/ 18 h 367"/>
                        <a:gd name="T20" fmla="*/ 44 w 88"/>
                        <a:gd name="T21" fmla="*/ 14 h 367"/>
                        <a:gd name="T22" fmla="*/ 37 w 88"/>
                        <a:gd name="T23" fmla="*/ 13 h 367"/>
                        <a:gd name="T24" fmla="*/ 33 w 88"/>
                        <a:gd name="T25" fmla="*/ 12 h 367"/>
                        <a:gd name="T26" fmla="*/ 29 w 88"/>
                        <a:gd name="T27" fmla="*/ 9 h 367"/>
                        <a:gd name="T28" fmla="*/ 27 w 88"/>
                        <a:gd name="T29" fmla="*/ 3 h 367"/>
                        <a:gd name="T30" fmla="*/ 28 w 88"/>
                        <a:gd name="T31" fmla="*/ 0 h 367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88"/>
                        <a:gd name="T49" fmla="*/ 0 h 367"/>
                        <a:gd name="T50" fmla="*/ 88 w 88"/>
                        <a:gd name="T51" fmla="*/ 367 h 367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88" h="367">
                          <a:moveTo>
                            <a:pt x="3" y="367"/>
                          </a:moveTo>
                          <a:lnTo>
                            <a:pt x="14" y="332"/>
                          </a:lnTo>
                          <a:lnTo>
                            <a:pt x="21" y="307"/>
                          </a:lnTo>
                          <a:lnTo>
                            <a:pt x="18" y="262"/>
                          </a:lnTo>
                          <a:lnTo>
                            <a:pt x="7" y="223"/>
                          </a:lnTo>
                          <a:lnTo>
                            <a:pt x="0" y="177"/>
                          </a:lnTo>
                          <a:lnTo>
                            <a:pt x="3" y="140"/>
                          </a:lnTo>
                          <a:lnTo>
                            <a:pt x="20" y="102"/>
                          </a:lnTo>
                          <a:lnTo>
                            <a:pt x="38" y="76"/>
                          </a:lnTo>
                          <a:lnTo>
                            <a:pt x="64" y="53"/>
                          </a:lnTo>
                          <a:lnTo>
                            <a:pt x="88" y="41"/>
                          </a:lnTo>
                          <a:lnTo>
                            <a:pt x="74" y="40"/>
                          </a:lnTo>
                          <a:lnTo>
                            <a:pt x="65" y="35"/>
                          </a:lnTo>
                          <a:lnTo>
                            <a:pt x="59" y="26"/>
                          </a:lnTo>
                          <a:lnTo>
                            <a:pt x="54" y="10"/>
                          </a:lnTo>
                          <a:lnTo>
                            <a:pt x="5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719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1018" y="391"/>
                      <a:ext cx="51" cy="17"/>
                    </a:xfrm>
                    <a:custGeom>
                      <a:avLst/>
                      <a:gdLst>
                        <a:gd name="T0" fmla="*/ 0 w 103"/>
                        <a:gd name="T1" fmla="*/ 9 h 52"/>
                        <a:gd name="T2" fmla="*/ 10 w 103"/>
                        <a:gd name="T3" fmla="*/ 14 h 52"/>
                        <a:gd name="T4" fmla="*/ 19 w 103"/>
                        <a:gd name="T5" fmla="*/ 16 h 52"/>
                        <a:gd name="T6" fmla="*/ 31 w 103"/>
                        <a:gd name="T7" fmla="*/ 17 h 52"/>
                        <a:gd name="T8" fmla="*/ 39 w 103"/>
                        <a:gd name="T9" fmla="*/ 16 h 52"/>
                        <a:gd name="T10" fmla="*/ 46 w 103"/>
                        <a:gd name="T11" fmla="*/ 15 h 52"/>
                        <a:gd name="T12" fmla="*/ 51 w 103"/>
                        <a:gd name="T13" fmla="*/ 10 h 52"/>
                        <a:gd name="T14" fmla="*/ 51 w 103"/>
                        <a:gd name="T15" fmla="*/ 4 h 52"/>
                        <a:gd name="T16" fmla="*/ 45 w 103"/>
                        <a:gd name="T17" fmla="*/ 1 h 52"/>
                        <a:gd name="T18" fmla="*/ 38 w 103"/>
                        <a:gd name="T19" fmla="*/ 0 h 52"/>
                        <a:gd name="T20" fmla="*/ 29 w 103"/>
                        <a:gd name="T21" fmla="*/ 2 h 52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03"/>
                        <a:gd name="T34" fmla="*/ 0 h 52"/>
                        <a:gd name="T35" fmla="*/ 103 w 103"/>
                        <a:gd name="T36" fmla="*/ 52 h 52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03" h="52">
                          <a:moveTo>
                            <a:pt x="0" y="27"/>
                          </a:moveTo>
                          <a:lnTo>
                            <a:pt x="20" y="42"/>
                          </a:lnTo>
                          <a:lnTo>
                            <a:pt x="39" y="50"/>
                          </a:lnTo>
                          <a:lnTo>
                            <a:pt x="62" y="52"/>
                          </a:lnTo>
                          <a:lnTo>
                            <a:pt x="78" y="50"/>
                          </a:lnTo>
                          <a:lnTo>
                            <a:pt x="93" y="45"/>
                          </a:lnTo>
                          <a:lnTo>
                            <a:pt x="103" y="30"/>
                          </a:lnTo>
                          <a:lnTo>
                            <a:pt x="103" y="12"/>
                          </a:lnTo>
                          <a:lnTo>
                            <a:pt x="91" y="3"/>
                          </a:lnTo>
                          <a:lnTo>
                            <a:pt x="77" y="0"/>
                          </a:lnTo>
                          <a:lnTo>
                            <a:pt x="58" y="6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720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1005" y="430"/>
                      <a:ext cx="23" cy="25"/>
                    </a:xfrm>
                    <a:custGeom>
                      <a:avLst/>
                      <a:gdLst>
                        <a:gd name="T0" fmla="*/ 23 w 47"/>
                        <a:gd name="T1" fmla="*/ 0 h 77"/>
                        <a:gd name="T2" fmla="*/ 14 w 47"/>
                        <a:gd name="T3" fmla="*/ 3 h 77"/>
                        <a:gd name="T4" fmla="*/ 6 w 47"/>
                        <a:gd name="T5" fmla="*/ 9 h 77"/>
                        <a:gd name="T6" fmla="*/ 1 w 47"/>
                        <a:gd name="T7" fmla="*/ 17 h 77"/>
                        <a:gd name="T8" fmla="*/ 0 w 47"/>
                        <a:gd name="T9" fmla="*/ 25 h 7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7"/>
                        <a:gd name="T16" fmla="*/ 0 h 77"/>
                        <a:gd name="T17" fmla="*/ 47 w 47"/>
                        <a:gd name="T18" fmla="*/ 77 h 7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7" h="77">
                          <a:moveTo>
                            <a:pt x="47" y="0"/>
                          </a:moveTo>
                          <a:lnTo>
                            <a:pt x="28" y="10"/>
                          </a:lnTo>
                          <a:lnTo>
                            <a:pt x="13" y="28"/>
                          </a:lnTo>
                          <a:lnTo>
                            <a:pt x="3" y="53"/>
                          </a:lnTo>
                          <a:lnTo>
                            <a:pt x="0" y="7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721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1057" y="367"/>
                      <a:ext cx="19" cy="20"/>
                    </a:xfrm>
                    <a:custGeom>
                      <a:avLst/>
                      <a:gdLst>
                        <a:gd name="T0" fmla="*/ 0 w 38"/>
                        <a:gd name="T1" fmla="*/ 0 h 59"/>
                        <a:gd name="T2" fmla="*/ 9 w 38"/>
                        <a:gd name="T3" fmla="*/ 20 h 59"/>
                        <a:gd name="T4" fmla="*/ 10 w 38"/>
                        <a:gd name="T5" fmla="*/ 15 h 59"/>
                        <a:gd name="T6" fmla="*/ 13 w 38"/>
                        <a:gd name="T7" fmla="*/ 12 h 59"/>
                        <a:gd name="T8" fmla="*/ 19 w 38"/>
                        <a:gd name="T9" fmla="*/ 13 h 5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"/>
                        <a:gd name="T16" fmla="*/ 0 h 59"/>
                        <a:gd name="T17" fmla="*/ 38 w 38"/>
                        <a:gd name="T18" fmla="*/ 59 h 5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" h="59">
                          <a:moveTo>
                            <a:pt x="0" y="0"/>
                          </a:moveTo>
                          <a:lnTo>
                            <a:pt x="18" y="59"/>
                          </a:lnTo>
                          <a:lnTo>
                            <a:pt x="20" y="45"/>
                          </a:lnTo>
                          <a:lnTo>
                            <a:pt x="27" y="36"/>
                          </a:lnTo>
                          <a:lnTo>
                            <a:pt x="38" y="3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722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1071" y="383"/>
                      <a:ext cx="9" cy="8"/>
                    </a:xfrm>
                    <a:custGeom>
                      <a:avLst/>
                      <a:gdLst>
                        <a:gd name="T0" fmla="*/ 3 w 18"/>
                        <a:gd name="T1" fmla="*/ 7 h 22"/>
                        <a:gd name="T2" fmla="*/ 1 w 18"/>
                        <a:gd name="T3" fmla="*/ 5 h 22"/>
                        <a:gd name="T4" fmla="*/ 0 w 18"/>
                        <a:gd name="T5" fmla="*/ 4 h 22"/>
                        <a:gd name="T6" fmla="*/ 0 w 18"/>
                        <a:gd name="T7" fmla="*/ 2 h 22"/>
                        <a:gd name="T8" fmla="*/ 2 w 18"/>
                        <a:gd name="T9" fmla="*/ 0 h 22"/>
                        <a:gd name="T10" fmla="*/ 4 w 18"/>
                        <a:gd name="T11" fmla="*/ 0 h 22"/>
                        <a:gd name="T12" fmla="*/ 6 w 18"/>
                        <a:gd name="T13" fmla="*/ 1 h 22"/>
                        <a:gd name="T14" fmla="*/ 7 w 18"/>
                        <a:gd name="T15" fmla="*/ 3 h 22"/>
                        <a:gd name="T16" fmla="*/ 7 w 18"/>
                        <a:gd name="T17" fmla="*/ 5 h 22"/>
                        <a:gd name="T18" fmla="*/ 9 w 18"/>
                        <a:gd name="T19" fmla="*/ 7 h 22"/>
                        <a:gd name="T20" fmla="*/ 9 w 18"/>
                        <a:gd name="T21" fmla="*/ 8 h 22"/>
                        <a:gd name="T22" fmla="*/ 6 w 18"/>
                        <a:gd name="T23" fmla="*/ 8 h 22"/>
                        <a:gd name="T24" fmla="*/ 3 w 18"/>
                        <a:gd name="T25" fmla="*/ 7 h 22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8"/>
                        <a:gd name="T40" fmla="*/ 0 h 22"/>
                        <a:gd name="T41" fmla="*/ 18 w 18"/>
                        <a:gd name="T42" fmla="*/ 22 h 22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8" h="22">
                          <a:moveTo>
                            <a:pt x="7" y="19"/>
                          </a:moveTo>
                          <a:lnTo>
                            <a:pt x="3" y="15"/>
                          </a:ln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4" y="0"/>
                          </a:lnTo>
                          <a:lnTo>
                            <a:pt x="8" y="0"/>
                          </a:lnTo>
                          <a:lnTo>
                            <a:pt x="13" y="3"/>
                          </a:lnTo>
                          <a:lnTo>
                            <a:pt x="15" y="7"/>
                          </a:lnTo>
                          <a:lnTo>
                            <a:pt x="15" y="13"/>
                          </a:lnTo>
                          <a:lnTo>
                            <a:pt x="17" y="19"/>
                          </a:lnTo>
                          <a:lnTo>
                            <a:pt x="18" y="22"/>
                          </a:lnTo>
                          <a:lnTo>
                            <a:pt x="13" y="21"/>
                          </a:lnTo>
                          <a:lnTo>
                            <a:pt x="7" y="19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723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1077" y="356"/>
                      <a:ext cx="25" cy="35"/>
                    </a:xfrm>
                    <a:custGeom>
                      <a:avLst/>
                      <a:gdLst>
                        <a:gd name="T0" fmla="*/ 25 w 50"/>
                        <a:gd name="T1" fmla="*/ 35 h 103"/>
                        <a:gd name="T2" fmla="*/ 25 w 50"/>
                        <a:gd name="T3" fmla="*/ 24 h 103"/>
                        <a:gd name="T4" fmla="*/ 20 w 50"/>
                        <a:gd name="T5" fmla="*/ 15 h 103"/>
                        <a:gd name="T6" fmla="*/ 11 w 50"/>
                        <a:gd name="T7" fmla="*/ 12 h 103"/>
                        <a:gd name="T8" fmla="*/ 1 w 50"/>
                        <a:gd name="T9" fmla="*/ 6 h 103"/>
                        <a:gd name="T10" fmla="*/ 0 w 50"/>
                        <a:gd name="T11" fmla="*/ 0 h 10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50"/>
                        <a:gd name="T19" fmla="*/ 0 h 103"/>
                        <a:gd name="T20" fmla="*/ 50 w 50"/>
                        <a:gd name="T21" fmla="*/ 103 h 10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50" h="103">
                          <a:moveTo>
                            <a:pt x="50" y="103"/>
                          </a:moveTo>
                          <a:lnTo>
                            <a:pt x="49" y="71"/>
                          </a:lnTo>
                          <a:lnTo>
                            <a:pt x="40" y="43"/>
                          </a:lnTo>
                          <a:lnTo>
                            <a:pt x="21" y="34"/>
                          </a:lnTo>
                          <a:lnTo>
                            <a:pt x="2" y="1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724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044" y="405"/>
                      <a:ext cx="33" cy="32"/>
                    </a:xfrm>
                    <a:custGeom>
                      <a:avLst/>
                      <a:gdLst>
                        <a:gd name="T0" fmla="*/ 17 w 67"/>
                        <a:gd name="T1" fmla="*/ 31 h 97"/>
                        <a:gd name="T2" fmla="*/ 10 w 67"/>
                        <a:gd name="T3" fmla="*/ 32 h 97"/>
                        <a:gd name="T4" fmla="*/ 4 w 67"/>
                        <a:gd name="T5" fmla="*/ 32 h 97"/>
                        <a:gd name="T6" fmla="*/ 0 w 67"/>
                        <a:gd name="T7" fmla="*/ 28 h 97"/>
                        <a:gd name="T8" fmla="*/ 0 w 67"/>
                        <a:gd name="T9" fmla="*/ 21 h 97"/>
                        <a:gd name="T10" fmla="*/ 6 w 67"/>
                        <a:gd name="T11" fmla="*/ 17 h 97"/>
                        <a:gd name="T12" fmla="*/ 16 w 67"/>
                        <a:gd name="T13" fmla="*/ 13 h 97"/>
                        <a:gd name="T14" fmla="*/ 24 w 67"/>
                        <a:gd name="T15" fmla="*/ 9 h 97"/>
                        <a:gd name="T16" fmla="*/ 30 w 67"/>
                        <a:gd name="T17" fmla="*/ 6 h 97"/>
                        <a:gd name="T18" fmla="*/ 33 w 67"/>
                        <a:gd name="T19" fmla="*/ 0 h 9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7"/>
                        <a:gd name="T31" fmla="*/ 0 h 97"/>
                        <a:gd name="T32" fmla="*/ 67 w 67"/>
                        <a:gd name="T33" fmla="*/ 97 h 9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7" h="97">
                          <a:moveTo>
                            <a:pt x="35" y="93"/>
                          </a:moveTo>
                          <a:lnTo>
                            <a:pt x="21" y="97"/>
                          </a:lnTo>
                          <a:lnTo>
                            <a:pt x="8" y="96"/>
                          </a:lnTo>
                          <a:lnTo>
                            <a:pt x="0" y="84"/>
                          </a:lnTo>
                          <a:lnTo>
                            <a:pt x="1" y="65"/>
                          </a:lnTo>
                          <a:lnTo>
                            <a:pt x="12" y="52"/>
                          </a:lnTo>
                          <a:lnTo>
                            <a:pt x="33" y="40"/>
                          </a:lnTo>
                          <a:lnTo>
                            <a:pt x="49" y="27"/>
                          </a:lnTo>
                          <a:lnTo>
                            <a:pt x="60" y="18"/>
                          </a:lnTo>
                          <a:lnTo>
                            <a:pt x="6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28717" name="Line 3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15" y="440"/>
                    <a:ext cx="37" cy="2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28713" name="Freeform 34"/>
              <p:cNvSpPr>
                <a:spLocks/>
              </p:cNvSpPr>
              <p:nvPr/>
            </p:nvSpPr>
            <p:spPr bwMode="auto">
              <a:xfrm>
                <a:off x="954" y="270"/>
                <a:ext cx="203" cy="108"/>
              </a:xfrm>
              <a:custGeom>
                <a:avLst/>
                <a:gdLst>
                  <a:gd name="T0" fmla="*/ 7 w 405"/>
                  <a:gd name="T1" fmla="*/ 108 h 326"/>
                  <a:gd name="T2" fmla="*/ 21 w 405"/>
                  <a:gd name="T3" fmla="*/ 102 h 326"/>
                  <a:gd name="T4" fmla="*/ 28 w 405"/>
                  <a:gd name="T5" fmla="*/ 94 h 326"/>
                  <a:gd name="T6" fmla="*/ 33 w 405"/>
                  <a:gd name="T7" fmla="*/ 83 h 326"/>
                  <a:gd name="T8" fmla="*/ 36 w 405"/>
                  <a:gd name="T9" fmla="*/ 73 h 326"/>
                  <a:gd name="T10" fmla="*/ 41 w 405"/>
                  <a:gd name="T11" fmla="*/ 66 h 326"/>
                  <a:gd name="T12" fmla="*/ 49 w 405"/>
                  <a:gd name="T13" fmla="*/ 61 h 326"/>
                  <a:gd name="T14" fmla="*/ 58 w 405"/>
                  <a:gd name="T15" fmla="*/ 58 h 326"/>
                  <a:gd name="T16" fmla="*/ 66 w 405"/>
                  <a:gd name="T17" fmla="*/ 60 h 326"/>
                  <a:gd name="T18" fmla="*/ 74 w 405"/>
                  <a:gd name="T19" fmla="*/ 65 h 326"/>
                  <a:gd name="T20" fmla="*/ 79 w 405"/>
                  <a:gd name="T21" fmla="*/ 74 h 326"/>
                  <a:gd name="T22" fmla="*/ 76 w 405"/>
                  <a:gd name="T23" fmla="*/ 84 h 326"/>
                  <a:gd name="T24" fmla="*/ 69 w 405"/>
                  <a:gd name="T25" fmla="*/ 97 h 326"/>
                  <a:gd name="T26" fmla="*/ 85 w 405"/>
                  <a:gd name="T27" fmla="*/ 101 h 326"/>
                  <a:gd name="T28" fmla="*/ 86 w 405"/>
                  <a:gd name="T29" fmla="*/ 94 h 326"/>
                  <a:gd name="T30" fmla="*/ 95 w 405"/>
                  <a:gd name="T31" fmla="*/ 88 h 326"/>
                  <a:gd name="T32" fmla="*/ 101 w 405"/>
                  <a:gd name="T33" fmla="*/ 82 h 326"/>
                  <a:gd name="T34" fmla="*/ 104 w 405"/>
                  <a:gd name="T35" fmla="*/ 76 h 326"/>
                  <a:gd name="T36" fmla="*/ 106 w 405"/>
                  <a:gd name="T37" fmla="*/ 70 h 326"/>
                  <a:gd name="T38" fmla="*/ 112 w 405"/>
                  <a:gd name="T39" fmla="*/ 73 h 326"/>
                  <a:gd name="T40" fmla="*/ 119 w 405"/>
                  <a:gd name="T41" fmla="*/ 75 h 326"/>
                  <a:gd name="T42" fmla="*/ 125 w 405"/>
                  <a:gd name="T43" fmla="*/ 75 h 326"/>
                  <a:gd name="T44" fmla="*/ 131 w 405"/>
                  <a:gd name="T45" fmla="*/ 75 h 326"/>
                  <a:gd name="T46" fmla="*/ 136 w 405"/>
                  <a:gd name="T47" fmla="*/ 74 h 326"/>
                  <a:gd name="T48" fmla="*/ 141 w 405"/>
                  <a:gd name="T49" fmla="*/ 79 h 326"/>
                  <a:gd name="T50" fmla="*/ 147 w 405"/>
                  <a:gd name="T51" fmla="*/ 86 h 326"/>
                  <a:gd name="T52" fmla="*/ 157 w 405"/>
                  <a:gd name="T53" fmla="*/ 93 h 326"/>
                  <a:gd name="T54" fmla="*/ 164 w 405"/>
                  <a:gd name="T55" fmla="*/ 97 h 326"/>
                  <a:gd name="T56" fmla="*/ 174 w 405"/>
                  <a:gd name="T57" fmla="*/ 100 h 326"/>
                  <a:gd name="T58" fmla="*/ 185 w 405"/>
                  <a:gd name="T59" fmla="*/ 101 h 326"/>
                  <a:gd name="T60" fmla="*/ 194 w 405"/>
                  <a:gd name="T61" fmla="*/ 99 h 326"/>
                  <a:gd name="T62" fmla="*/ 201 w 405"/>
                  <a:gd name="T63" fmla="*/ 92 h 326"/>
                  <a:gd name="T64" fmla="*/ 203 w 405"/>
                  <a:gd name="T65" fmla="*/ 84 h 326"/>
                  <a:gd name="T66" fmla="*/ 200 w 405"/>
                  <a:gd name="T67" fmla="*/ 77 h 326"/>
                  <a:gd name="T68" fmla="*/ 195 w 405"/>
                  <a:gd name="T69" fmla="*/ 68 h 326"/>
                  <a:gd name="T70" fmla="*/ 192 w 405"/>
                  <a:gd name="T71" fmla="*/ 59 h 326"/>
                  <a:gd name="T72" fmla="*/ 188 w 405"/>
                  <a:gd name="T73" fmla="*/ 53 h 326"/>
                  <a:gd name="T74" fmla="*/ 179 w 405"/>
                  <a:gd name="T75" fmla="*/ 45 h 326"/>
                  <a:gd name="T76" fmla="*/ 170 w 405"/>
                  <a:gd name="T77" fmla="*/ 43 h 326"/>
                  <a:gd name="T78" fmla="*/ 161 w 405"/>
                  <a:gd name="T79" fmla="*/ 42 h 326"/>
                  <a:gd name="T80" fmla="*/ 155 w 405"/>
                  <a:gd name="T81" fmla="*/ 43 h 326"/>
                  <a:gd name="T82" fmla="*/ 148 w 405"/>
                  <a:gd name="T83" fmla="*/ 31 h 326"/>
                  <a:gd name="T84" fmla="*/ 138 w 405"/>
                  <a:gd name="T85" fmla="*/ 22 h 326"/>
                  <a:gd name="T86" fmla="*/ 120 w 405"/>
                  <a:gd name="T87" fmla="*/ 12 h 326"/>
                  <a:gd name="T88" fmla="*/ 97 w 405"/>
                  <a:gd name="T89" fmla="*/ 4 h 326"/>
                  <a:gd name="T90" fmla="*/ 75 w 405"/>
                  <a:gd name="T91" fmla="*/ 0 h 326"/>
                  <a:gd name="T92" fmla="*/ 58 w 405"/>
                  <a:gd name="T93" fmla="*/ 2 h 326"/>
                  <a:gd name="T94" fmla="*/ 55 w 405"/>
                  <a:gd name="T95" fmla="*/ 6 h 326"/>
                  <a:gd name="T96" fmla="*/ 51 w 405"/>
                  <a:gd name="T97" fmla="*/ 11 h 326"/>
                  <a:gd name="T98" fmla="*/ 42 w 405"/>
                  <a:gd name="T99" fmla="*/ 15 h 326"/>
                  <a:gd name="T100" fmla="*/ 32 w 405"/>
                  <a:gd name="T101" fmla="*/ 20 h 326"/>
                  <a:gd name="T102" fmla="*/ 24 w 405"/>
                  <a:gd name="T103" fmla="*/ 24 h 326"/>
                  <a:gd name="T104" fmla="*/ 18 w 405"/>
                  <a:gd name="T105" fmla="*/ 28 h 326"/>
                  <a:gd name="T106" fmla="*/ 12 w 405"/>
                  <a:gd name="T107" fmla="*/ 35 h 326"/>
                  <a:gd name="T108" fmla="*/ 8 w 405"/>
                  <a:gd name="T109" fmla="*/ 43 h 326"/>
                  <a:gd name="T110" fmla="*/ 7 w 405"/>
                  <a:gd name="T111" fmla="*/ 50 h 326"/>
                  <a:gd name="T112" fmla="*/ 4 w 405"/>
                  <a:gd name="T113" fmla="*/ 60 h 326"/>
                  <a:gd name="T114" fmla="*/ 1 w 405"/>
                  <a:gd name="T115" fmla="*/ 70 h 326"/>
                  <a:gd name="T116" fmla="*/ 0 w 405"/>
                  <a:gd name="T117" fmla="*/ 82 h 326"/>
                  <a:gd name="T118" fmla="*/ 1 w 405"/>
                  <a:gd name="T119" fmla="*/ 91 h 326"/>
                  <a:gd name="T120" fmla="*/ 3 w 405"/>
                  <a:gd name="T121" fmla="*/ 101 h 326"/>
                  <a:gd name="T122" fmla="*/ 7 w 405"/>
                  <a:gd name="T123" fmla="*/ 108 h 32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405"/>
                  <a:gd name="T187" fmla="*/ 0 h 326"/>
                  <a:gd name="T188" fmla="*/ 405 w 405"/>
                  <a:gd name="T189" fmla="*/ 326 h 32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405" h="326">
                    <a:moveTo>
                      <a:pt x="14" y="326"/>
                    </a:moveTo>
                    <a:lnTo>
                      <a:pt x="41" y="309"/>
                    </a:lnTo>
                    <a:lnTo>
                      <a:pt x="56" y="285"/>
                    </a:lnTo>
                    <a:lnTo>
                      <a:pt x="65" y="251"/>
                    </a:lnTo>
                    <a:lnTo>
                      <a:pt x="71" y="220"/>
                    </a:lnTo>
                    <a:lnTo>
                      <a:pt x="81" y="198"/>
                    </a:lnTo>
                    <a:lnTo>
                      <a:pt x="97" y="183"/>
                    </a:lnTo>
                    <a:lnTo>
                      <a:pt x="115" y="176"/>
                    </a:lnTo>
                    <a:lnTo>
                      <a:pt x="132" y="180"/>
                    </a:lnTo>
                    <a:lnTo>
                      <a:pt x="148" y="196"/>
                    </a:lnTo>
                    <a:lnTo>
                      <a:pt x="157" y="222"/>
                    </a:lnTo>
                    <a:lnTo>
                      <a:pt x="151" y="253"/>
                    </a:lnTo>
                    <a:lnTo>
                      <a:pt x="137" y="294"/>
                    </a:lnTo>
                    <a:lnTo>
                      <a:pt x="169" y="304"/>
                    </a:lnTo>
                    <a:lnTo>
                      <a:pt x="172" y="285"/>
                    </a:lnTo>
                    <a:lnTo>
                      <a:pt x="189" y="267"/>
                    </a:lnTo>
                    <a:lnTo>
                      <a:pt x="201" y="247"/>
                    </a:lnTo>
                    <a:lnTo>
                      <a:pt x="208" y="229"/>
                    </a:lnTo>
                    <a:lnTo>
                      <a:pt x="212" y="211"/>
                    </a:lnTo>
                    <a:lnTo>
                      <a:pt x="223" y="220"/>
                    </a:lnTo>
                    <a:lnTo>
                      <a:pt x="237" y="225"/>
                    </a:lnTo>
                    <a:lnTo>
                      <a:pt x="249" y="227"/>
                    </a:lnTo>
                    <a:lnTo>
                      <a:pt x="261" y="225"/>
                    </a:lnTo>
                    <a:lnTo>
                      <a:pt x="272" y="222"/>
                    </a:lnTo>
                    <a:lnTo>
                      <a:pt x="281" y="239"/>
                    </a:lnTo>
                    <a:lnTo>
                      <a:pt x="294" y="261"/>
                    </a:lnTo>
                    <a:lnTo>
                      <a:pt x="313" y="281"/>
                    </a:lnTo>
                    <a:lnTo>
                      <a:pt x="328" y="292"/>
                    </a:lnTo>
                    <a:lnTo>
                      <a:pt x="348" y="303"/>
                    </a:lnTo>
                    <a:lnTo>
                      <a:pt x="370" y="306"/>
                    </a:lnTo>
                    <a:lnTo>
                      <a:pt x="388" y="298"/>
                    </a:lnTo>
                    <a:lnTo>
                      <a:pt x="402" y="278"/>
                    </a:lnTo>
                    <a:lnTo>
                      <a:pt x="405" y="254"/>
                    </a:lnTo>
                    <a:lnTo>
                      <a:pt x="400" y="233"/>
                    </a:lnTo>
                    <a:lnTo>
                      <a:pt x="390" y="204"/>
                    </a:lnTo>
                    <a:lnTo>
                      <a:pt x="383" y="177"/>
                    </a:lnTo>
                    <a:lnTo>
                      <a:pt x="376" y="160"/>
                    </a:lnTo>
                    <a:lnTo>
                      <a:pt x="357" y="137"/>
                    </a:lnTo>
                    <a:lnTo>
                      <a:pt x="340" y="130"/>
                    </a:lnTo>
                    <a:lnTo>
                      <a:pt x="322" y="126"/>
                    </a:lnTo>
                    <a:lnTo>
                      <a:pt x="310" y="129"/>
                    </a:lnTo>
                    <a:lnTo>
                      <a:pt x="296" y="95"/>
                    </a:lnTo>
                    <a:lnTo>
                      <a:pt x="275" y="67"/>
                    </a:lnTo>
                    <a:lnTo>
                      <a:pt x="240" y="37"/>
                    </a:lnTo>
                    <a:lnTo>
                      <a:pt x="194" y="13"/>
                    </a:lnTo>
                    <a:lnTo>
                      <a:pt x="149" y="0"/>
                    </a:lnTo>
                    <a:lnTo>
                      <a:pt x="116" y="6"/>
                    </a:lnTo>
                    <a:lnTo>
                      <a:pt x="109" y="19"/>
                    </a:lnTo>
                    <a:lnTo>
                      <a:pt x="101" y="33"/>
                    </a:lnTo>
                    <a:lnTo>
                      <a:pt x="84" y="46"/>
                    </a:lnTo>
                    <a:lnTo>
                      <a:pt x="63" y="59"/>
                    </a:lnTo>
                    <a:lnTo>
                      <a:pt x="47" y="71"/>
                    </a:lnTo>
                    <a:lnTo>
                      <a:pt x="35" y="84"/>
                    </a:lnTo>
                    <a:lnTo>
                      <a:pt x="24" y="106"/>
                    </a:lnTo>
                    <a:lnTo>
                      <a:pt x="16" y="129"/>
                    </a:lnTo>
                    <a:lnTo>
                      <a:pt x="14" y="152"/>
                    </a:lnTo>
                    <a:lnTo>
                      <a:pt x="8" y="180"/>
                    </a:lnTo>
                    <a:lnTo>
                      <a:pt x="2" y="211"/>
                    </a:lnTo>
                    <a:lnTo>
                      <a:pt x="0" y="248"/>
                    </a:lnTo>
                    <a:lnTo>
                      <a:pt x="1" y="276"/>
                    </a:lnTo>
                    <a:lnTo>
                      <a:pt x="6" y="304"/>
                    </a:lnTo>
                    <a:lnTo>
                      <a:pt x="14" y="326"/>
                    </a:lnTo>
                    <a:close/>
                  </a:path>
                </a:pathLst>
              </a:custGeom>
              <a:solidFill>
                <a:srgbClr val="A0A0A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8682" name="Group 38"/>
            <p:cNvGrpSpPr>
              <a:grpSpLocks/>
            </p:cNvGrpSpPr>
            <p:nvPr/>
          </p:nvGrpSpPr>
          <p:grpSpPr bwMode="auto">
            <a:xfrm>
              <a:off x="256" y="1100"/>
              <a:ext cx="377" cy="96"/>
              <a:chOff x="256" y="1100"/>
              <a:chExt cx="377" cy="96"/>
            </a:xfrm>
          </p:grpSpPr>
          <p:sp>
            <p:nvSpPr>
              <p:cNvPr id="28710" name="Freeform 36"/>
              <p:cNvSpPr>
                <a:spLocks/>
              </p:cNvSpPr>
              <p:nvPr/>
            </p:nvSpPr>
            <p:spPr bwMode="auto">
              <a:xfrm>
                <a:off x="256" y="1100"/>
                <a:ext cx="372" cy="73"/>
              </a:xfrm>
              <a:custGeom>
                <a:avLst/>
                <a:gdLst>
                  <a:gd name="T0" fmla="*/ 178 w 744"/>
                  <a:gd name="T1" fmla="*/ 0 h 221"/>
                  <a:gd name="T2" fmla="*/ 201 w 744"/>
                  <a:gd name="T3" fmla="*/ 3 h 221"/>
                  <a:gd name="T4" fmla="*/ 221 w 744"/>
                  <a:gd name="T5" fmla="*/ 9 h 221"/>
                  <a:gd name="T6" fmla="*/ 241 w 744"/>
                  <a:gd name="T7" fmla="*/ 16 h 221"/>
                  <a:gd name="T8" fmla="*/ 272 w 744"/>
                  <a:gd name="T9" fmla="*/ 23 h 221"/>
                  <a:gd name="T10" fmla="*/ 293 w 744"/>
                  <a:gd name="T11" fmla="*/ 23 h 221"/>
                  <a:gd name="T12" fmla="*/ 321 w 744"/>
                  <a:gd name="T13" fmla="*/ 29 h 221"/>
                  <a:gd name="T14" fmla="*/ 345 w 744"/>
                  <a:gd name="T15" fmla="*/ 35 h 221"/>
                  <a:gd name="T16" fmla="*/ 371 w 744"/>
                  <a:gd name="T17" fmla="*/ 43 h 221"/>
                  <a:gd name="T18" fmla="*/ 372 w 744"/>
                  <a:gd name="T19" fmla="*/ 53 h 221"/>
                  <a:gd name="T20" fmla="*/ 362 w 744"/>
                  <a:gd name="T21" fmla="*/ 64 h 221"/>
                  <a:gd name="T22" fmla="*/ 340 w 744"/>
                  <a:gd name="T23" fmla="*/ 71 h 221"/>
                  <a:gd name="T24" fmla="*/ 313 w 744"/>
                  <a:gd name="T25" fmla="*/ 73 h 221"/>
                  <a:gd name="T26" fmla="*/ 222 w 744"/>
                  <a:gd name="T27" fmla="*/ 73 h 221"/>
                  <a:gd name="T28" fmla="*/ 188 w 744"/>
                  <a:gd name="T29" fmla="*/ 71 h 221"/>
                  <a:gd name="T30" fmla="*/ 155 w 744"/>
                  <a:gd name="T31" fmla="*/ 69 h 221"/>
                  <a:gd name="T32" fmla="*/ 123 w 744"/>
                  <a:gd name="T33" fmla="*/ 61 h 221"/>
                  <a:gd name="T34" fmla="*/ 105 w 744"/>
                  <a:gd name="T35" fmla="*/ 58 h 221"/>
                  <a:gd name="T36" fmla="*/ 105 w 744"/>
                  <a:gd name="T37" fmla="*/ 67 h 221"/>
                  <a:gd name="T38" fmla="*/ 22 w 744"/>
                  <a:gd name="T39" fmla="*/ 68 h 221"/>
                  <a:gd name="T40" fmla="*/ 10 w 744"/>
                  <a:gd name="T41" fmla="*/ 58 h 221"/>
                  <a:gd name="T42" fmla="*/ 1 w 744"/>
                  <a:gd name="T43" fmla="*/ 43 h 221"/>
                  <a:gd name="T44" fmla="*/ 0 w 744"/>
                  <a:gd name="T45" fmla="*/ 31 h 221"/>
                  <a:gd name="T46" fmla="*/ 1 w 744"/>
                  <a:gd name="T47" fmla="*/ 15 h 221"/>
                  <a:gd name="T48" fmla="*/ 5 w 744"/>
                  <a:gd name="T49" fmla="*/ 2 h 221"/>
                  <a:gd name="T50" fmla="*/ 24 w 744"/>
                  <a:gd name="T51" fmla="*/ 2 h 221"/>
                  <a:gd name="T52" fmla="*/ 50 w 744"/>
                  <a:gd name="T53" fmla="*/ 10 h 221"/>
                  <a:gd name="T54" fmla="*/ 78 w 744"/>
                  <a:gd name="T55" fmla="*/ 18 h 221"/>
                  <a:gd name="T56" fmla="*/ 98 w 744"/>
                  <a:gd name="T57" fmla="*/ 18 h 221"/>
                  <a:gd name="T58" fmla="*/ 119 w 744"/>
                  <a:gd name="T59" fmla="*/ 15 h 221"/>
                  <a:gd name="T60" fmla="*/ 144 w 744"/>
                  <a:gd name="T61" fmla="*/ 10 h 221"/>
                  <a:gd name="T62" fmla="*/ 189 w 744"/>
                  <a:gd name="T63" fmla="*/ 16 h 221"/>
                  <a:gd name="T64" fmla="*/ 178 w 744"/>
                  <a:gd name="T65" fmla="*/ 0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44"/>
                  <a:gd name="T100" fmla="*/ 0 h 221"/>
                  <a:gd name="T101" fmla="*/ 744 w 744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44" h="221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6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5" y="71"/>
                    </a:lnTo>
                    <a:lnTo>
                      <a:pt x="642" y="87"/>
                    </a:lnTo>
                    <a:lnTo>
                      <a:pt x="690" y="105"/>
                    </a:lnTo>
                    <a:lnTo>
                      <a:pt x="741" y="130"/>
                    </a:lnTo>
                    <a:lnTo>
                      <a:pt x="744" y="161"/>
                    </a:lnTo>
                    <a:lnTo>
                      <a:pt x="723" y="193"/>
                    </a:lnTo>
                    <a:lnTo>
                      <a:pt x="680" y="215"/>
                    </a:lnTo>
                    <a:lnTo>
                      <a:pt x="626" y="220"/>
                    </a:lnTo>
                    <a:lnTo>
                      <a:pt x="444" y="221"/>
                    </a:lnTo>
                    <a:lnTo>
                      <a:pt x="376" y="215"/>
                    </a:lnTo>
                    <a:lnTo>
                      <a:pt x="309" y="208"/>
                    </a:lnTo>
                    <a:lnTo>
                      <a:pt x="247" y="186"/>
                    </a:lnTo>
                    <a:lnTo>
                      <a:pt x="211" y="176"/>
                    </a:lnTo>
                    <a:lnTo>
                      <a:pt x="211" y="204"/>
                    </a:lnTo>
                    <a:lnTo>
                      <a:pt x="44" y="205"/>
                    </a:lnTo>
                    <a:lnTo>
                      <a:pt x="19" y="177"/>
                    </a:lnTo>
                    <a:lnTo>
                      <a:pt x="3" y="130"/>
                    </a:lnTo>
                    <a:lnTo>
                      <a:pt x="0" y="94"/>
                    </a:lnTo>
                    <a:lnTo>
                      <a:pt x="3" y="44"/>
                    </a:lnTo>
                    <a:lnTo>
                      <a:pt x="9" y="7"/>
                    </a:lnTo>
                    <a:lnTo>
                      <a:pt x="49" y="7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4"/>
                    </a:lnTo>
                    <a:lnTo>
                      <a:pt x="288" y="31"/>
                    </a:lnTo>
                    <a:lnTo>
                      <a:pt x="378" y="47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60606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11" name="Freeform 37"/>
              <p:cNvSpPr>
                <a:spLocks/>
              </p:cNvSpPr>
              <p:nvPr/>
            </p:nvSpPr>
            <p:spPr bwMode="auto">
              <a:xfrm>
                <a:off x="261" y="1123"/>
                <a:ext cx="372" cy="73"/>
              </a:xfrm>
              <a:custGeom>
                <a:avLst/>
                <a:gdLst>
                  <a:gd name="T0" fmla="*/ 177 w 745"/>
                  <a:gd name="T1" fmla="*/ 0 h 220"/>
                  <a:gd name="T2" fmla="*/ 201 w 745"/>
                  <a:gd name="T3" fmla="*/ 3 h 220"/>
                  <a:gd name="T4" fmla="*/ 221 w 745"/>
                  <a:gd name="T5" fmla="*/ 9 h 220"/>
                  <a:gd name="T6" fmla="*/ 241 w 745"/>
                  <a:gd name="T7" fmla="*/ 16 h 220"/>
                  <a:gd name="T8" fmla="*/ 271 w 745"/>
                  <a:gd name="T9" fmla="*/ 24 h 220"/>
                  <a:gd name="T10" fmla="*/ 292 w 745"/>
                  <a:gd name="T11" fmla="*/ 24 h 220"/>
                  <a:gd name="T12" fmla="*/ 321 w 745"/>
                  <a:gd name="T13" fmla="*/ 29 h 220"/>
                  <a:gd name="T14" fmla="*/ 345 w 745"/>
                  <a:gd name="T15" fmla="*/ 35 h 220"/>
                  <a:gd name="T16" fmla="*/ 370 w 745"/>
                  <a:gd name="T17" fmla="*/ 43 h 220"/>
                  <a:gd name="T18" fmla="*/ 372 w 745"/>
                  <a:gd name="T19" fmla="*/ 53 h 220"/>
                  <a:gd name="T20" fmla="*/ 361 w 745"/>
                  <a:gd name="T21" fmla="*/ 64 h 220"/>
                  <a:gd name="T22" fmla="*/ 340 w 745"/>
                  <a:gd name="T23" fmla="*/ 71 h 220"/>
                  <a:gd name="T24" fmla="*/ 313 w 745"/>
                  <a:gd name="T25" fmla="*/ 73 h 220"/>
                  <a:gd name="T26" fmla="*/ 222 w 745"/>
                  <a:gd name="T27" fmla="*/ 73 h 220"/>
                  <a:gd name="T28" fmla="*/ 187 w 745"/>
                  <a:gd name="T29" fmla="*/ 71 h 220"/>
                  <a:gd name="T30" fmla="*/ 155 w 745"/>
                  <a:gd name="T31" fmla="*/ 68 h 220"/>
                  <a:gd name="T32" fmla="*/ 124 w 745"/>
                  <a:gd name="T33" fmla="*/ 61 h 220"/>
                  <a:gd name="T34" fmla="*/ 105 w 745"/>
                  <a:gd name="T35" fmla="*/ 58 h 220"/>
                  <a:gd name="T36" fmla="*/ 105 w 745"/>
                  <a:gd name="T37" fmla="*/ 67 h 220"/>
                  <a:gd name="T38" fmla="*/ 22 w 745"/>
                  <a:gd name="T39" fmla="*/ 67 h 220"/>
                  <a:gd name="T40" fmla="*/ 9 w 745"/>
                  <a:gd name="T41" fmla="*/ 58 h 220"/>
                  <a:gd name="T42" fmla="*/ 2 w 745"/>
                  <a:gd name="T43" fmla="*/ 43 h 220"/>
                  <a:gd name="T44" fmla="*/ 0 w 745"/>
                  <a:gd name="T45" fmla="*/ 32 h 220"/>
                  <a:gd name="T46" fmla="*/ 2 w 745"/>
                  <a:gd name="T47" fmla="*/ 15 h 220"/>
                  <a:gd name="T48" fmla="*/ 5 w 745"/>
                  <a:gd name="T49" fmla="*/ 3 h 220"/>
                  <a:gd name="T50" fmla="*/ 24 w 745"/>
                  <a:gd name="T51" fmla="*/ 3 h 220"/>
                  <a:gd name="T52" fmla="*/ 50 w 745"/>
                  <a:gd name="T53" fmla="*/ 10 h 220"/>
                  <a:gd name="T54" fmla="*/ 78 w 745"/>
                  <a:gd name="T55" fmla="*/ 18 h 220"/>
                  <a:gd name="T56" fmla="*/ 98 w 745"/>
                  <a:gd name="T57" fmla="*/ 18 h 220"/>
                  <a:gd name="T58" fmla="*/ 119 w 745"/>
                  <a:gd name="T59" fmla="*/ 15 h 220"/>
                  <a:gd name="T60" fmla="*/ 144 w 745"/>
                  <a:gd name="T61" fmla="*/ 10 h 220"/>
                  <a:gd name="T62" fmla="*/ 189 w 745"/>
                  <a:gd name="T63" fmla="*/ 16 h 220"/>
                  <a:gd name="T64" fmla="*/ 177 w 745"/>
                  <a:gd name="T65" fmla="*/ 0 h 22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45"/>
                  <a:gd name="T100" fmla="*/ 0 h 220"/>
                  <a:gd name="T101" fmla="*/ 745 w 745"/>
                  <a:gd name="T102" fmla="*/ 220 h 22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45" h="220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7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4" y="71"/>
                    </a:lnTo>
                    <a:lnTo>
                      <a:pt x="643" y="87"/>
                    </a:lnTo>
                    <a:lnTo>
                      <a:pt x="691" y="105"/>
                    </a:lnTo>
                    <a:lnTo>
                      <a:pt x="741" y="130"/>
                    </a:lnTo>
                    <a:lnTo>
                      <a:pt x="745" y="160"/>
                    </a:lnTo>
                    <a:lnTo>
                      <a:pt x="723" y="192"/>
                    </a:lnTo>
                    <a:lnTo>
                      <a:pt x="680" y="213"/>
                    </a:lnTo>
                    <a:lnTo>
                      <a:pt x="626" y="219"/>
                    </a:lnTo>
                    <a:lnTo>
                      <a:pt x="444" y="220"/>
                    </a:lnTo>
                    <a:lnTo>
                      <a:pt x="375" y="214"/>
                    </a:lnTo>
                    <a:lnTo>
                      <a:pt x="310" y="205"/>
                    </a:lnTo>
                    <a:lnTo>
                      <a:pt x="248" y="185"/>
                    </a:lnTo>
                    <a:lnTo>
                      <a:pt x="211" y="174"/>
                    </a:lnTo>
                    <a:lnTo>
                      <a:pt x="211" y="201"/>
                    </a:lnTo>
                    <a:lnTo>
                      <a:pt x="45" y="202"/>
                    </a:lnTo>
                    <a:lnTo>
                      <a:pt x="19" y="176"/>
                    </a:lnTo>
                    <a:lnTo>
                      <a:pt x="4" y="130"/>
                    </a:lnTo>
                    <a:lnTo>
                      <a:pt x="0" y="95"/>
                    </a:lnTo>
                    <a:lnTo>
                      <a:pt x="4" y="45"/>
                    </a:lnTo>
                    <a:lnTo>
                      <a:pt x="10" y="8"/>
                    </a:lnTo>
                    <a:lnTo>
                      <a:pt x="49" y="8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5"/>
                    </a:lnTo>
                    <a:lnTo>
                      <a:pt x="289" y="31"/>
                    </a:lnTo>
                    <a:lnTo>
                      <a:pt x="378" y="4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8683" name="Group 41"/>
            <p:cNvGrpSpPr>
              <a:grpSpLocks/>
            </p:cNvGrpSpPr>
            <p:nvPr/>
          </p:nvGrpSpPr>
          <p:grpSpPr bwMode="auto">
            <a:xfrm>
              <a:off x="148" y="246"/>
              <a:ext cx="296" cy="902"/>
              <a:chOff x="148" y="246"/>
              <a:chExt cx="296" cy="902"/>
            </a:xfrm>
          </p:grpSpPr>
          <p:sp>
            <p:nvSpPr>
              <p:cNvPr id="28708" name="Freeform 39"/>
              <p:cNvSpPr>
                <a:spLocks/>
              </p:cNvSpPr>
              <p:nvPr/>
            </p:nvSpPr>
            <p:spPr bwMode="auto">
              <a:xfrm>
                <a:off x="148" y="246"/>
                <a:ext cx="296" cy="902"/>
              </a:xfrm>
              <a:custGeom>
                <a:avLst/>
                <a:gdLst>
                  <a:gd name="T0" fmla="*/ 84 w 592"/>
                  <a:gd name="T1" fmla="*/ 0 h 2708"/>
                  <a:gd name="T2" fmla="*/ 115 w 592"/>
                  <a:gd name="T3" fmla="*/ 38 h 2708"/>
                  <a:gd name="T4" fmla="*/ 139 w 592"/>
                  <a:gd name="T5" fmla="*/ 74 h 2708"/>
                  <a:gd name="T6" fmla="*/ 149 w 592"/>
                  <a:gd name="T7" fmla="*/ 100 h 2708"/>
                  <a:gd name="T8" fmla="*/ 211 w 592"/>
                  <a:gd name="T9" fmla="*/ 212 h 2708"/>
                  <a:gd name="T10" fmla="*/ 236 w 592"/>
                  <a:gd name="T11" fmla="*/ 279 h 2708"/>
                  <a:gd name="T12" fmla="*/ 240 w 592"/>
                  <a:gd name="T13" fmla="*/ 343 h 2708"/>
                  <a:gd name="T14" fmla="*/ 243 w 592"/>
                  <a:gd name="T15" fmla="*/ 435 h 2708"/>
                  <a:gd name="T16" fmla="*/ 247 w 592"/>
                  <a:gd name="T17" fmla="*/ 485 h 2708"/>
                  <a:gd name="T18" fmla="*/ 259 w 592"/>
                  <a:gd name="T19" fmla="*/ 525 h 2708"/>
                  <a:gd name="T20" fmla="*/ 266 w 592"/>
                  <a:gd name="T21" fmla="*/ 558 h 2708"/>
                  <a:gd name="T22" fmla="*/ 265 w 592"/>
                  <a:gd name="T23" fmla="*/ 591 h 2708"/>
                  <a:gd name="T24" fmla="*/ 255 w 592"/>
                  <a:gd name="T25" fmla="*/ 615 h 2708"/>
                  <a:gd name="T26" fmla="*/ 250 w 592"/>
                  <a:gd name="T27" fmla="*/ 644 h 2708"/>
                  <a:gd name="T28" fmla="*/ 254 w 592"/>
                  <a:gd name="T29" fmla="*/ 690 h 2708"/>
                  <a:gd name="T30" fmla="*/ 255 w 592"/>
                  <a:gd name="T31" fmla="*/ 770 h 2708"/>
                  <a:gd name="T32" fmla="*/ 261 w 592"/>
                  <a:gd name="T33" fmla="*/ 808 h 2708"/>
                  <a:gd name="T34" fmla="*/ 276 w 592"/>
                  <a:gd name="T35" fmla="*/ 843 h 2708"/>
                  <a:gd name="T36" fmla="*/ 296 w 592"/>
                  <a:gd name="T37" fmla="*/ 878 h 2708"/>
                  <a:gd name="T38" fmla="*/ 258 w 592"/>
                  <a:gd name="T39" fmla="*/ 890 h 2708"/>
                  <a:gd name="T40" fmla="*/ 215 w 592"/>
                  <a:gd name="T41" fmla="*/ 902 h 2708"/>
                  <a:gd name="T42" fmla="*/ 184 w 592"/>
                  <a:gd name="T43" fmla="*/ 899 h 2708"/>
                  <a:gd name="T44" fmla="*/ 121 w 592"/>
                  <a:gd name="T45" fmla="*/ 887 h 2708"/>
                  <a:gd name="T46" fmla="*/ 113 w 592"/>
                  <a:gd name="T47" fmla="*/ 844 h 2708"/>
                  <a:gd name="T48" fmla="*/ 108 w 592"/>
                  <a:gd name="T49" fmla="*/ 808 h 2708"/>
                  <a:gd name="T50" fmla="*/ 111 w 592"/>
                  <a:gd name="T51" fmla="*/ 782 h 2708"/>
                  <a:gd name="T52" fmla="*/ 116 w 592"/>
                  <a:gd name="T53" fmla="*/ 747 h 2708"/>
                  <a:gd name="T54" fmla="*/ 111 w 592"/>
                  <a:gd name="T55" fmla="*/ 714 h 2708"/>
                  <a:gd name="T56" fmla="*/ 97 w 592"/>
                  <a:gd name="T57" fmla="*/ 682 h 2708"/>
                  <a:gd name="T58" fmla="*/ 87 w 592"/>
                  <a:gd name="T59" fmla="*/ 658 h 2708"/>
                  <a:gd name="T60" fmla="*/ 84 w 592"/>
                  <a:gd name="T61" fmla="*/ 620 h 2708"/>
                  <a:gd name="T62" fmla="*/ 77 w 592"/>
                  <a:gd name="T63" fmla="*/ 600 h 2708"/>
                  <a:gd name="T64" fmla="*/ 70 w 592"/>
                  <a:gd name="T65" fmla="*/ 526 h 2708"/>
                  <a:gd name="T66" fmla="*/ 59 w 592"/>
                  <a:gd name="T67" fmla="*/ 467 h 2708"/>
                  <a:gd name="T68" fmla="*/ 52 w 592"/>
                  <a:gd name="T69" fmla="*/ 423 h 2708"/>
                  <a:gd name="T70" fmla="*/ 41 w 592"/>
                  <a:gd name="T71" fmla="*/ 405 h 2708"/>
                  <a:gd name="T72" fmla="*/ 30 w 592"/>
                  <a:gd name="T73" fmla="*/ 357 h 2708"/>
                  <a:gd name="T74" fmla="*/ 23 w 592"/>
                  <a:gd name="T75" fmla="*/ 300 h 2708"/>
                  <a:gd name="T76" fmla="*/ 26 w 592"/>
                  <a:gd name="T77" fmla="*/ 250 h 2708"/>
                  <a:gd name="T78" fmla="*/ 23 w 592"/>
                  <a:gd name="T79" fmla="*/ 217 h 2708"/>
                  <a:gd name="T80" fmla="*/ 13 w 592"/>
                  <a:gd name="T81" fmla="*/ 176 h 2708"/>
                  <a:gd name="T82" fmla="*/ 10 w 592"/>
                  <a:gd name="T83" fmla="*/ 138 h 2708"/>
                  <a:gd name="T84" fmla="*/ 5 w 592"/>
                  <a:gd name="T85" fmla="*/ 92 h 2708"/>
                  <a:gd name="T86" fmla="*/ 0 w 592"/>
                  <a:gd name="T87" fmla="*/ 53 h 2708"/>
                  <a:gd name="T88" fmla="*/ 9 w 592"/>
                  <a:gd name="T89" fmla="*/ 31 h 2708"/>
                  <a:gd name="T90" fmla="*/ 24 w 592"/>
                  <a:gd name="T91" fmla="*/ 16 h 2708"/>
                  <a:gd name="T92" fmla="*/ 50 w 592"/>
                  <a:gd name="T93" fmla="*/ 4 h 2708"/>
                  <a:gd name="T94" fmla="*/ 84 w 592"/>
                  <a:gd name="T95" fmla="*/ 0 h 270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92"/>
                  <a:gd name="T145" fmla="*/ 0 h 2708"/>
                  <a:gd name="T146" fmla="*/ 592 w 592"/>
                  <a:gd name="T147" fmla="*/ 2708 h 270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92" h="2708">
                    <a:moveTo>
                      <a:pt x="168" y="0"/>
                    </a:moveTo>
                    <a:lnTo>
                      <a:pt x="230" y="115"/>
                    </a:lnTo>
                    <a:lnTo>
                      <a:pt x="278" y="221"/>
                    </a:lnTo>
                    <a:lnTo>
                      <a:pt x="299" y="299"/>
                    </a:lnTo>
                    <a:lnTo>
                      <a:pt x="423" y="636"/>
                    </a:lnTo>
                    <a:lnTo>
                      <a:pt x="473" y="838"/>
                    </a:lnTo>
                    <a:lnTo>
                      <a:pt x="480" y="1031"/>
                    </a:lnTo>
                    <a:lnTo>
                      <a:pt x="487" y="1305"/>
                    </a:lnTo>
                    <a:lnTo>
                      <a:pt x="494" y="1457"/>
                    </a:lnTo>
                    <a:lnTo>
                      <a:pt x="518" y="1575"/>
                    </a:lnTo>
                    <a:lnTo>
                      <a:pt x="531" y="1676"/>
                    </a:lnTo>
                    <a:lnTo>
                      <a:pt x="529" y="1774"/>
                    </a:lnTo>
                    <a:lnTo>
                      <a:pt x="510" y="1845"/>
                    </a:lnTo>
                    <a:lnTo>
                      <a:pt x="501" y="1932"/>
                    </a:lnTo>
                    <a:lnTo>
                      <a:pt x="508" y="2072"/>
                    </a:lnTo>
                    <a:lnTo>
                      <a:pt x="511" y="2313"/>
                    </a:lnTo>
                    <a:lnTo>
                      <a:pt x="522" y="2426"/>
                    </a:lnTo>
                    <a:lnTo>
                      <a:pt x="551" y="2531"/>
                    </a:lnTo>
                    <a:lnTo>
                      <a:pt x="592" y="2637"/>
                    </a:lnTo>
                    <a:lnTo>
                      <a:pt x="515" y="2673"/>
                    </a:lnTo>
                    <a:lnTo>
                      <a:pt x="430" y="2708"/>
                    </a:lnTo>
                    <a:lnTo>
                      <a:pt x="368" y="2699"/>
                    </a:lnTo>
                    <a:lnTo>
                      <a:pt x="242" y="2664"/>
                    </a:lnTo>
                    <a:lnTo>
                      <a:pt x="226" y="2535"/>
                    </a:lnTo>
                    <a:lnTo>
                      <a:pt x="216" y="2425"/>
                    </a:lnTo>
                    <a:lnTo>
                      <a:pt x="223" y="2348"/>
                    </a:lnTo>
                    <a:lnTo>
                      <a:pt x="232" y="2242"/>
                    </a:lnTo>
                    <a:lnTo>
                      <a:pt x="223" y="2144"/>
                    </a:lnTo>
                    <a:lnTo>
                      <a:pt x="195" y="2047"/>
                    </a:lnTo>
                    <a:lnTo>
                      <a:pt x="175" y="1976"/>
                    </a:lnTo>
                    <a:lnTo>
                      <a:pt x="168" y="1861"/>
                    </a:lnTo>
                    <a:lnTo>
                      <a:pt x="154" y="1800"/>
                    </a:lnTo>
                    <a:lnTo>
                      <a:pt x="140" y="1579"/>
                    </a:lnTo>
                    <a:lnTo>
                      <a:pt x="119" y="1403"/>
                    </a:lnTo>
                    <a:lnTo>
                      <a:pt x="105" y="1269"/>
                    </a:lnTo>
                    <a:lnTo>
                      <a:pt x="83" y="1216"/>
                    </a:lnTo>
                    <a:lnTo>
                      <a:pt x="61" y="1071"/>
                    </a:lnTo>
                    <a:lnTo>
                      <a:pt x="46" y="902"/>
                    </a:lnTo>
                    <a:lnTo>
                      <a:pt x="52" y="750"/>
                    </a:lnTo>
                    <a:lnTo>
                      <a:pt x="47" y="652"/>
                    </a:lnTo>
                    <a:lnTo>
                      <a:pt x="27" y="528"/>
                    </a:lnTo>
                    <a:lnTo>
                      <a:pt x="20" y="413"/>
                    </a:lnTo>
                    <a:lnTo>
                      <a:pt x="11" y="276"/>
                    </a:lnTo>
                    <a:lnTo>
                      <a:pt x="0" y="159"/>
                    </a:lnTo>
                    <a:lnTo>
                      <a:pt x="17" y="94"/>
                    </a:lnTo>
                    <a:lnTo>
                      <a:pt x="48" y="49"/>
                    </a:lnTo>
                    <a:lnTo>
                      <a:pt x="100" y="13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0000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09" name="Freeform 40"/>
              <p:cNvSpPr>
                <a:spLocks/>
              </p:cNvSpPr>
              <p:nvPr/>
            </p:nvSpPr>
            <p:spPr bwMode="auto">
              <a:xfrm>
                <a:off x="186" y="496"/>
                <a:ext cx="73" cy="373"/>
              </a:xfrm>
              <a:custGeom>
                <a:avLst/>
                <a:gdLst>
                  <a:gd name="T0" fmla="*/ 56 w 147"/>
                  <a:gd name="T1" fmla="*/ 373 h 1120"/>
                  <a:gd name="T2" fmla="*/ 56 w 147"/>
                  <a:gd name="T3" fmla="*/ 323 h 1120"/>
                  <a:gd name="T4" fmla="*/ 66 w 147"/>
                  <a:gd name="T5" fmla="*/ 297 h 1120"/>
                  <a:gd name="T6" fmla="*/ 73 w 147"/>
                  <a:gd name="T7" fmla="*/ 273 h 1120"/>
                  <a:gd name="T8" fmla="*/ 56 w 147"/>
                  <a:gd name="T9" fmla="*/ 247 h 1120"/>
                  <a:gd name="T10" fmla="*/ 56 w 147"/>
                  <a:gd name="T11" fmla="*/ 235 h 1120"/>
                  <a:gd name="T12" fmla="*/ 49 w 147"/>
                  <a:gd name="T13" fmla="*/ 215 h 1120"/>
                  <a:gd name="T14" fmla="*/ 39 w 147"/>
                  <a:gd name="T15" fmla="*/ 196 h 1120"/>
                  <a:gd name="T16" fmla="*/ 42 w 147"/>
                  <a:gd name="T17" fmla="*/ 170 h 1120"/>
                  <a:gd name="T18" fmla="*/ 28 w 147"/>
                  <a:gd name="T19" fmla="*/ 155 h 1120"/>
                  <a:gd name="T20" fmla="*/ 21 w 147"/>
                  <a:gd name="T21" fmla="*/ 129 h 1120"/>
                  <a:gd name="T22" fmla="*/ 21 w 147"/>
                  <a:gd name="T23" fmla="*/ 100 h 1120"/>
                  <a:gd name="T24" fmla="*/ 18 w 147"/>
                  <a:gd name="T25" fmla="*/ 70 h 1120"/>
                  <a:gd name="T26" fmla="*/ 7 w 147"/>
                  <a:gd name="T27" fmla="*/ 41 h 1120"/>
                  <a:gd name="T28" fmla="*/ 0 w 147"/>
                  <a:gd name="T29" fmla="*/ 9 h 1120"/>
                  <a:gd name="T30" fmla="*/ 0 w 147"/>
                  <a:gd name="T31" fmla="*/ 0 h 1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7"/>
                  <a:gd name="T49" fmla="*/ 0 h 1120"/>
                  <a:gd name="T50" fmla="*/ 147 w 147"/>
                  <a:gd name="T51" fmla="*/ 1120 h 1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7" h="1120">
                    <a:moveTo>
                      <a:pt x="113" y="1120"/>
                    </a:moveTo>
                    <a:lnTo>
                      <a:pt x="113" y="971"/>
                    </a:lnTo>
                    <a:lnTo>
                      <a:pt x="133" y="891"/>
                    </a:lnTo>
                    <a:lnTo>
                      <a:pt x="147" y="820"/>
                    </a:lnTo>
                    <a:lnTo>
                      <a:pt x="113" y="742"/>
                    </a:lnTo>
                    <a:lnTo>
                      <a:pt x="113" y="707"/>
                    </a:lnTo>
                    <a:lnTo>
                      <a:pt x="99" y="645"/>
                    </a:lnTo>
                    <a:lnTo>
                      <a:pt x="78" y="590"/>
                    </a:lnTo>
                    <a:lnTo>
                      <a:pt x="85" y="510"/>
                    </a:lnTo>
                    <a:lnTo>
                      <a:pt x="57" y="466"/>
                    </a:lnTo>
                    <a:lnTo>
                      <a:pt x="43" y="386"/>
                    </a:lnTo>
                    <a:lnTo>
                      <a:pt x="43" y="299"/>
                    </a:lnTo>
                    <a:lnTo>
                      <a:pt x="36" y="211"/>
                    </a:lnTo>
                    <a:lnTo>
                      <a:pt x="14" y="122"/>
                    </a:lnTo>
                    <a:lnTo>
                      <a:pt x="0" y="26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8684" name="Group 65"/>
            <p:cNvGrpSpPr>
              <a:grpSpLocks/>
            </p:cNvGrpSpPr>
            <p:nvPr/>
          </p:nvGrpSpPr>
          <p:grpSpPr bwMode="auto">
            <a:xfrm>
              <a:off x="207" y="195"/>
              <a:ext cx="758" cy="491"/>
              <a:chOff x="207" y="195"/>
              <a:chExt cx="758" cy="491"/>
            </a:xfrm>
          </p:grpSpPr>
          <p:sp>
            <p:nvSpPr>
              <p:cNvPr id="28685" name="Freeform 42"/>
              <p:cNvSpPr>
                <a:spLocks/>
              </p:cNvSpPr>
              <p:nvPr/>
            </p:nvSpPr>
            <p:spPr bwMode="auto">
              <a:xfrm>
                <a:off x="666" y="516"/>
                <a:ext cx="279" cy="131"/>
              </a:xfrm>
              <a:custGeom>
                <a:avLst/>
                <a:gdLst>
                  <a:gd name="T0" fmla="*/ 237 w 557"/>
                  <a:gd name="T1" fmla="*/ 0 h 391"/>
                  <a:gd name="T2" fmla="*/ 275 w 557"/>
                  <a:gd name="T3" fmla="*/ 23 h 391"/>
                  <a:gd name="T4" fmla="*/ 279 w 557"/>
                  <a:gd name="T5" fmla="*/ 35 h 391"/>
                  <a:gd name="T6" fmla="*/ 276 w 557"/>
                  <a:gd name="T7" fmla="*/ 53 h 391"/>
                  <a:gd name="T8" fmla="*/ 269 w 557"/>
                  <a:gd name="T9" fmla="*/ 68 h 391"/>
                  <a:gd name="T10" fmla="*/ 258 w 557"/>
                  <a:gd name="T11" fmla="*/ 81 h 391"/>
                  <a:gd name="T12" fmla="*/ 236 w 557"/>
                  <a:gd name="T13" fmla="*/ 96 h 391"/>
                  <a:gd name="T14" fmla="*/ 207 w 557"/>
                  <a:gd name="T15" fmla="*/ 109 h 391"/>
                  <a:gd name="T16" fmla="*/ 172 w 557"/>
                  <a:gd name="T17" fmla="*/ 121 h 391"/>
                  <a:gd name="T18" fmla="*/ 136 w 557"/>
                  <a:gd name="T19" fmla="*/ 129 h 391"/>
                  <a:gd name="T20" fmla="*/ 98 w 557"/>
                  <a:gd name="T21" fmla="*/ 131 h 391"/>
                  <a:gd name="T22" fmla="*/ 67 w 557"/>
                  <a:gd name="T23" fmla="*/ 129 h 391"/>
                  <a:gd name="T24" fmla="*/ 35 w 557"/>
                  <a:gd name="T25" fmla="*/ 118 h 391"/>
                  <a:gd name="T26" fmla="*/ 0 w 557"/>
                  <a:gd name="T27" fmla="*/ 103 h 391"/>
                  <a:gd name="T28" fmla="*/ 49 w 557"/>
                  <a:gd name="T29" fmla="*/ 112 h 391"/>
                  <a:gd name="T30" fmla="*/ 101 w 557"/>
                  <a:gd name="T31" fmla="*/ 115 h 391"/>
                  <a:gd name="T32" fmla="*/ 140 w 557"/>
                  <a:gd name="T33" fmla="*/ 103 h 391"/>
                  <a:gd name="T34" fmla="*/ 185 w 557"/>
                  <a:gd name="T35" fmla="*/ 85 h 391"/>
                  <a:gd name="T36" fmla="*/ 216 w 557"/>
                  <a:gd name="T37" fmla="*/ 59 h 391"/>
                  <a:gd name="T38" fmla="*/ 237 w 557"/>
                  <a:gd name="T39" fmla="*/ 0 h 39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57"/>
                  <a:gd name="T61" fmla="*/ 0 h 391"/>
                  <a:gd name="T62" fmla="*/ 557 w 557"/>
                  <a:gd name="T63" fmla="*/ 391 h 39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57" h="391">
                    <a:moveTo>
                      <a:pt x="473" y="0"/>
                    </a:moveTo>
                    <a:lnTo>
                      <a:pt x="550" y="69"/>
                    </a:lnTo>
                    <a:lnTo>
                      <a:pt x="557" y="104"/>
                    </a:lnTo>
                    <a:lnTo>
                      <a:pt x="552" y="157"/>
                    </a:lnTo>
                    <a:lnTo>
                      <a:pt x="538" y="202"/>
                    </a:lnTo>
                    <a:lnTo>
                      <a:pt x="515" y="243"/>
                    </a:lnTo>
                    <a:lnTo>
                      <a:pt x="472" y="286"/>
                    </a:lnTo>
                    <a:lnTo>
                      <a:pt x="414" y="324"/>
                    </a:lnTo>
                    <a:lnTo>
                      <a:pt x="343" y="361"/>
                    </a:lnTo>
                    <a:lnTo>
                      <a:pt x="272" y="385"/>
                    </a:lnTo>
                    <a:lnTo>
                      <a:pt x="195" y="391"/>
                    </a:lnTo>
                    <a:lnTo>
                      <a:pt x="133" y="386"/>
                    </a:lnTo>
                    <a:lnTo>
                      <a:pt x="69" y="351"/>
                    </a:lnTo>
                    <a:lnTo>
                      <a:pt x="0" y="308"/>
                    </a:lnTo>
                    <a:lnTo>
                      <a:pt x="98" y="333"/>
                    </a:lnTo>
                    <a:lnTo>
                      <a:pt x="202" y="342"/>
                    </a:lnTo>
                    <a:lnTo>
                      <a:pt x="279" y="308"/>
                    </a:lnTo>
                    <a:lnTo>
                      <a:pt x="370" y="255"/>
                    </a:lnTo>
                    <a:lnTo>
                      <a:pt x="432" y="175"/>
                    </a:lnTo>
                    <a:lnTo>
                      <a:pt x="473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686" name="Freeform 43"/>
              <p:cNvSpPr>
                <a:spLocks/>
              </p:cNvSpPr>
              <p:nvPr/>
            </p:nvSpPr>
            <p:spPr bwMode="auto">
              <a:xfrm>
                <a:off x="847" y="516"/>
                <a:ext cx="118" cy="100"/>
              </a:xfrm>
              <a:custGeom>
                <a:avLst/>
                <a:gdLst>
                  <a:gd name="T0" fmla="*/ 91 w 237"/>
                  <a:gd name="T1" fmla="*/ 2 h 298"/>
                  <a:gd name="T2" fmla="*/ 111 w 237"/>
                  <a:gd name="T3" fmla="*/ 0 h 298"/>
                  <a:gd name="T4" fmla="*/ 117 w 237"/>
                  <a:gd name="T5" fmla="*/ 5 h 298"/>
                  <a:gd name="T6" fmla="*/ 118 w 237"/>
                  <a:gd name="T7" fmla="*/ 15 h 298"/>
                  <a:gd name="T8" fmla="*/ 113 w 237"/>
                  <a:gd name="T9" fmla="*/ 29 h 298"/>
                  <a:gd name="T10" fmla="*/ 101 w 237"/>
                  <a:gd name="T11" fmla="*/ 35 h 298"/>
                  <a:gd name="T12" fmla="*/ 87 w 237"/>
                  <a:gd name="T13" fmla="*/ 37 h 298"/>
                  <a:gd name="T14" fmla="*/ 73 w 237"/>
                  <a:gd name="T15" fmla="*/ 65 h 298"/>
                  <a:gd name="T16" fmla="*/ 41 w 237"/>
                  <a:gd name="T17" fmla="*/ 83 h 298"/>
                  <a:gd name="T18" fmla="*/ 20 w 237"/>
                  <a:gd name="T19" fmla="*/ 94 h 298"/>
                  <a:gd name="T20" fmla="*/ 0 w 237"/>
                  <a:gd name="T21" fmla="*/ 100 h 298"/>
                  <a:gd name="T22" fmla="*/ 24 w 237"/>
                  <a:gd name="T23" fmla="*/ 76 h 298"/>
                  <a:gd name="T24" fmla="*/ 39 w 237"/>
                  <a:gd name="T25" fmla="*/ 63 h 298"/>
                  <a:gd name="T26" fmla="*/ 53 w 237"/>
                  <a:gd name="T27" fmla="*/ 46 h 298"/>
                  <a:gd name="T28" fmla="*/ 74 w 237"/>
                  <a:gd name="T29" fmla="*/ 23 h 298"/>
                  <a:gd name="T30" fmla="*/ 81 w 237"/>
                  <a:gd name="T31" fmla="*/ 19 h 298"/>
                  <a:gd name="T32" fmla="*/ 84 w 237"/>
                  <a:gd name="T33" fmla="*/ 13 h 298"/>
                  <a:gd name="T34" fmla="*/ 85 w 237"/>
                  <a:gd name="T35" fmla="*/ 8 h 298"/>
                  <a:gd name="T36" fmla="*/ 91 w 237"/>
                  <a:gd name="T37" fmla="*/ 2 h 29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37"/>
                  <a:gd name="T58" fmla="*/ 0 h 298"/>
                  <a:gd name="T59" fmla="*/ 237 w 237"/>
                  <a:gd name="T60" fmla="*/ 298 h 29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37" h="298">
                    <a:moveTo>
                      <a:pt x="183" y="7"/>
                    </a:moveTo>
                    <a:lnTo>
                      <a:pt x="222" y="0"/>
                    </a:lnTo>
                    <a:lnTo>
                      <a:pt x="234" y="16"/>
                    </a:lnTo>
                    <a:lnTo>
                      <a:pt x="237" y="45"/>
                    </a:lnTo>
                    <a:lnTo>
                      <a:pt x="227" y="85"/>
                    </a:lnTo>
                    <a:lnTo>
                      <a:pt x="202" y="104"/>
                    </a:lnTo>
                    <a:lnTo>
                      <a:pt x="174" y="109"/>
                    </a:lnTo>
                    <a:lnTo>
                      <a:pt x="146" y="193"/>
                    </a:lnTo>
                    <a:lnTo>
                      <a:pt x="82" y="248"/>
                    </a:lnTo>
                    <a:lnTo>
                      <a:pt x="40" y="280"/>
                    </a:lnTo>
                    <a:lnTo>
                      <a:pt x="0" y="298"/>
                    </a:lnTo>
                    <a:lnTo>
                      <a:pt x="48" y="227"/>
                    </a:lnTo>
                    <a:lnTo>
                      <a:pt x="79" y="187"/>
                    </a:lnTo>
                    <a:lnTo>
                      <a:pt x="106" y="137"/>
                    </a:lnTo>
                    <a:lnTo>
                      <a:pt x="149" y="70"/>
                    </a:lnTo>
                    <a:lnTo>
                      <a:pt x="162" y="57"/>
                    </a:lnTo>
                    <a:lnTo>
                      <a:pt x="168" y="39"/>
                    </a:lnTo>
                    <a:lnTo>
                      <a:pt x="171" y="25"/>
                    </a:lnTo>
                    <a:lnTo>
                      <a:pt x="183" y="7"/>
                    </a:ln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8687" name="Group 64"/>
              <p:cNvGrpSpPr>
                <a:grpSpLocks/>
              </p:cNvGrpSpPr>
              <p:nvPr/>
            </p:nvGrpSpPr>
            <p:grpSpPr bwMode="auto">
              <a:xfrm>
                <a:off x="207" y="195"/>
                <a:ext cx="751" cy="491"/>
                <a:chOff x="207" y="195"/>
                <a:chExt cx="751" cy="491"/>
              </a:xfrm>
            </p:grpSpPr>
            <p:grpSp>
              <p:nvGrpSpPr>
                <p:cNvPr id="28688" name="Group 52"/>
                <p:cNvGrpSpPr>
                  <a:grpSpLocks/>
                </p:cNvGrpSpPr>
                <p:nvPr/>
              </p:nvGrpSpPr>
              <p:grpSpPr bwMode="auto">
                <a:xfrm>
                  <a:off x="207" y="195"/>
                  <a:ext cx="751" cy="491"/>
                  <a:chOff x="207" y="195"/>
                  <a:chExt cx="751" cy="491"/>
                </a:xfrm>
              </p:grpSpPr>
              <p:grpSp>
                <p:nvGrpSpPr>
                  <p:cNvPr id="28700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207" y="195"/>
                    <a:ext cx="751" cy="491"/>
                    <a:chOff x="207" y="195"/>
                    <a:chExt cx="751" cy="491"/>
                  </a:xfrm>
                </p:grpSpPr>
                <p:grpSp>
                  <p:nvGrpSpPr>
                    <p:cNvPr id="28702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7" y="195"/>
                      <a:ext cx="124" cy="146"/>
                      <a:chOff x="337" y="195"/>
                      <a:chExt cx="124" cy="146"/>
                    </a:xfrm>
                  </p:grpSpPr>
                  <p:sp>
                    <p:nvSpPr>
                      <p:cNvPr id="28704" name="Freeform 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7" y="195"/>
                        <a:ext cx="124" cy="146"/>
                      </a:xfrm>
                      <a:custGeom>
                        <a:avLst/>
                        <a:gdLst>
                          <a:gd name="T0" fmla="*/ 124 w 248"/>
                          <a:gd name="T1" fmla="*/ 90 h 436"/>
                          <a:gd name="T2" fmla="*/ 105 w 248"/>
                          <a:gd name="T3" fmla="*/ 77 h 436"/>
                          <a:gd name="T4" fmla="*/ 97 w 248"/>
                          <a:gd name="T5" fmla="*/ 67 h 436"/>
                          <a:gd name="T6" fmla="*/ 100 w 248"/>
                          <a:gd name="T7" fmla="*/ 58 h 436"/>
                          <a:gd name="T8" fmla="*/ 100 w 248"/>
                          <a:gd name="T9" fmla="*/ 50 h 436"/>
                          <a:gd name="T10" fmla="*/ 97 w 248"/>
                          <a:gd name="T11" fmla="*/ 44 h 436"/>
                          <a:gd name="T12" fmla="*/ 91 w 248"/>
                          <a:gd name="T13" fmla="*/ 42 h 436"/>
                          <a:gd name="T14" fmla="*/ 96 w 248"/>
                          <a:gd name="T15" fmla="*/ 36 h 436"/>
                          <a:gd name="T16" fmla="*/ 95 w 248"/>
                          <a:gd name="T17" fmla="*/ 29 h 436"/>
                          <a:gd name="T18" fmla="*/ 90 w 248"/>
                          <a:gd name="T19" fmla="*/ 23 h 436"/>
                          <a:gd name="T20" fmla="*/ 84 w 248"/>
                          <a:gd name="T21" fmla="*/ 21 h 436"/>
                          <a:gd name="T22" fmla="*/ 77 w 248"/>
                          <a:gd name="T23" fmla="*/ 19 h 436"/>
                          <a:gd name="T24" fmla="*/ 70 w 248"/>
                          <a:gd name="T25" fmla="*/ 20 h 436"/>
                          <a:gd name="T26" fmla="*/ 73 w 248"/>
                          <a:gd name="T27" fmla="*/ 15 h 436"/>
                          <a:gd name="T28" fmla="*/ 72 w 248"/>
                          <a:gd name="T29" fmla="*/ 8 h 436"/>
                          <a:gd name="T30" fmla="*/ 68 w 248"/>
                          <a:gd name="T31" fmla="*/ 6 h 436"/>
                          <a:gd name="T32" fmla="*/ 62 w 248"/>
                          <a:gd name="T33" fmla="*/ 5 h 436"/>
                          <a:gd name="T34" fmla="*/ 56 w 248"/>
                          <a:gd name="T35" fmla="*/ 5 h 436"/>
                          <a:gd name="T36" fmla="*/ 50 w 248"/>
                          <a:gd name="T37" fmla="*/ 7 h 436"/>
                          <a:gd name="T38" fmla="*/ 46 w 248"/>
                          <a:gd name="T39" fmla="*/ 2 h 436"/>
                          <a:gd name="T40" fmla="*/ 37 w 248"/>
                          <a:gd name="T41" fmla="*/ 0 h 436"/>
                          <a:gd name="T42" fmla="*/ 26 w 248"/>
                          <a:gd name="T43" fmla="*/ 0 h 436"/>
                          <a:gd name="T44" fmla="*/ 14 w 248"/>
                          <a:gd name="T45" fmla="*/ 4 h 436"/>
                          <a:gd name="T46" fmla="*/ 6 w 248"/>
                          <a:gd name="T47" fmla="*/ 9 h 436"/>
                          <a:gd name="T48" fmla="*/ 1 w 248"/>
                          <a:gd name="T49" fmla="*/ 15 h 436"/>
                          <a:gd name="T50" fmla="*/ 0 w 248"/>
                          <a:gd name="T51" fmla="*/ 24 h 436"/>
                          <a:gd name="T52" fmla="*/ 2 w 248"/>
                          <a:gd name="T53" fmla="*/ 33 h 436"/>
                          <a:gd name="T54" fmla="*/ 6 w 248"/>
                          <a:gd name="T55" fmla="*/ 43 h 436"/>
                          <a:gd name="T56" fmla="*/ 9 w 248"/>
                          <a:gd name="T57" fmla="*/ 54 h 436"/>
                          <a:gd name="T58" fmla="*/ 15 w 248"/>
                          <a:gd name="T59" fmla="*/ 65 h 436"/>
                          <a:gd name="T60" fmla="*/ 26 w 248"/>
                          <a:gd name="T61" fmla="*/ 74 h 436"/>
                          <a:gd name="T62" fmla="*/ 45 w 248"/>
                          <a:gd name="T63" fmla="*/ 86 h 436"/>
                          <a:gd name="T64" fmla="*/ 66 w 248"/>
                          <a:gd name="T65" fmla="*/ 93 h 436"/>
                          <a:gd name="T66" fmla="*/ 87 w 248"/>
                          <a:gd name="T67" fmla="*/ 99 h 436"/>
                          <a:gd name="T68" fmla="*/ 111 w 248"/>
                          <a:gd name="T69" fmla="*/ 122 h 436"/>
                          <a:gd name="T70" fmla="*/ 120 w 248"/>
                          <a:gd name="T71" fmla="*/ 146 h 436"/>
                          <a:gd name="T72" fmla="*/ 124 w 248"/>
                          <a:gd name="T73" fmla="*/ 90 h 4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w 248"/>
                          <a:gd name="T112" fmla="*/ 0 h 436"/>
                          <a:gd name="T113" fmla="*/ 248 w 248"/>
                          <a:gd name="T114" fmla="*/ 436 h 436"/>
                        </a:gdLst>
                        <a:ahLst/>
                        <a:cxnLst>
                          <a:cxn ang="T74">
                            <a:pos x="T0" y="T1"/>
                          </a:cxn>
                          <a:cxn ang="T75">
                            <a:pos x="T2" y="T3"/>
                          </a:cxn>
                          <a:cxn ang="T76">
                            <a:pos x="T4" y="T5"/>
                          </a:cxn>
                          <a:cxn ang="T77">
                            <a:pos x="T6" y="T7"/>
                          </a:cxn>
                          <a:cxn ang="T78">
                            <a:pos x="T8" y="T9"/>
                          </a:cxn>
                          <a:cxn ang="T79">
                            <a:pos x="T10" y="T11"/>
                          </a:cxn>
                          <a:cxn ang="T80">
                            <a:pos x="T12" y="T13"/>
                          </a:cxn>
                          <a:cxn ang="T81">
                            <a:pos x="T14" y="T15"/>
                          </a:cxn>
                          <a:cxn ang="T82">
                            <a:pos x="T16" y="T17"/>
                          </a:cxn>
                          <a:cxn ang="T83">
                            <a:pos x="T18" y="T19"/>
                          </a:cxn>
                          <a:cxn ang="T84">
                            <a:pos x="T20" y="T21"/>
                          </a:cxn>
                          <a:cxn ang="T85">
                            <a:pos x="T22" y="T23"/>
                          </a:cxn>
                          <a:cxn ang="T86">
                            <a:pos x="T24" y="T25"/>
                          </a:cxn>
                          <a:cxn ang="T87">
                            <a:pos x="T26" y="T27"/>
                          </a:cxn>
                          <a:cxn ang="T88">
                            <a:pos x="T28" y="T29"/>
                          </a:cxn>
                          <a:cxn ang="T89">
                            <a:pos x="T30" y="T31"/>
                          </a:cxn>
                          <a:cxn ang="T90">
                            <a:pos x="T32" y="T33"/>
                          </a:cxn>
                          <a:cxn ang="T91">
                            <a:pos x="T34" y="T35"/>
                          </a:cxn>
                          <a:cxn ang="T92">
                            <a:pos x="T36" y="T37"/>
                          </a:cxn>
                          <a:cxn ang="T93">
                            <a:pos x="T38" y="T39"/>
                          </a:cxn>
                          <a:cxn ang="T94">
                            <a:pos x="T40" y="T41"/>
                          </a:cxn>
                          <a:cxn ang="T95">
                            <a:pos x="T42" y="T43"/>
                          </a:cxn>
                          <a:cxn ang="T96">
                            <a:pos x="T44" y="T45"/>
                          </a:cxn>
                          <a:cxn ang="T97">
                            <a:pos x="T46" y="T47"/>
                          </a:cxn>
                          <a:cxn ang="T98">
                            <a:pos x="T48" y="T49"/>
                          </a:cxn>
                          <a:cxn ang="T99">
                            <a:pos x="T50" y="T51"/>
                          </a:cxn>
                          <a:cxn ang="T100">
                            <a:pos x="T52" y="T53"/>
                          </a:cxn>
                          <a:cxn ang="T101">
                            <a:pos x="T54" y="T55"/>
                          </a:cxn>
                          <a:cxn ang="T102">
                            <a:pos x="T56" y="T57"/>
                          </a:cxn>
                          <a:cxn ang="T103">
                            <a:pos x="T58" y="T59"/>
                          </a:cxn>
                          <a:cxn ang="T104">
                            <a:pos x="T60" y="T61"/>
                          </a:cxn>
                          <a:cxn ang="T105">
                            <a:pos x="T62" y="T63"/>
                          </a:cxn>
                          <a:cxn ang="T106">
                            <a:pos x="T64" y="T65"/>
                          </a:cxn>
                          <a:cxn ang="T107">
                            <a:pos x="T66" y="T67"/>
                          </a:cxn>
                          <a:cxn ang="T108">
                            <a:pos x="T68" y="T69"/>
                          </a:cxn>
                          <a:cxn ang="T109">
                            <a:pos x="T70" y="T71"/>
                          </a:cxn>
                          <a:cxn ang="T110">
                            <a:pos x="T72" y="T73"/>
                          </a:cxn>
                        </a:cxnLst>
                        <a:rect l="T111" t="T112" r="T113" b="T114"/>
                        <a:pathLst>
                          <a:path w="248" h="436">
                            <a:moveTo>
                              <a:pt x="248" y="269"/>
                            </a:moveTo>
                            <a:lnTo>
                              <a:pt x="209" y="231"/>
                            </a:lnTo>
                            <a:lnTo>
                              <a:pt x="193" y="200"/>
                            </a:lnTo>
                            <a:lnTo>
                              <a:pt x="199" y="172"/>
                            </a:lnTo>
                            <a:lnTo>
                              <a:pt x="200" y="149"/>
                            </a:lnTo>
                            <a:lnTo>
                              <a:pt x="194" y="132"/>
                            </a:lnTo>
                            <a:lnTo>
                              <a:pt x="182" y="124"/>
                            </a:lnTo>
                            <a:lnTo>
                              <a:pt x="192" y="107"/>
                            </a:lnTo>
                            <a:lnTo>
                              <a:pt x="189" y="86"/>
                            </a:lnTo>
                            <a:lnTo>
                              <a:pt x="180" y="70"/>
                            </a:lnTo>
                            <a:lnTo>
                              <a:pt x="167" y="62"/>
                            </a:lnTo>
                            <a:lnTo>
                              <a:pt x="154" y="58"/>
                            </a:lnTo>
                            <a:lnTo>
                              <a:pt x="140" y="61"/>
                            </a:lnTo>
                            <a:lnTo>
                              <a:pt x="146" y="45"/>
                            </a:lnTo>
                            <a:lnTo>
                              <a:pt x="143" y="25"/>
                            </a:lnTo>
                            <a:lnTo>
                              <a:pt x="136" y="18"/>
                            </a:lnTo>
                            <a:lnTo>
                              <a:pt x="124" y="14"/>
                            </a:lnTo>
                            <a:lnTo>
                              <a:pt x="112" y="15"/>
                            </a:lnTo>
                            <a:lnTo>
                              <a:pt x="100" y="22"/>
                            </a:lnTo>
                            <a:lnTo>
                              <a:pt x="91" y="5"/>
                            </a:lnTo>
                            <a:lnTo>
                              <a:pt x="73" y="0"/>
                            </a:lnTo>
                            <a:lnTo>
                              <a:pt x="51" y="0"/>
                            </a:lnTo>
                            <a:lnTo>
                              <a:pt x="27" y="11"/>
                            </a:lnTo>
                            <a:lnTo>
                              <a:pt x="11" y="28"/>
                            </a:lnTo>
                            <a:lnTo>
                              <a:pt x="2" y="46"/>
                            </a:lnTo>
                            <a:lnTo>
                              <a:pt x="0" y="71"/>
                            </a:lnTo>
                            <a:lnTo>
                              <a:pt x="3" y="98"/>
                            </a:lnTo>
                            <a:lnTo>
                              <a:pt x="11" y="127"/>
                            </a:lnTo>
                            <a:lnTo>
                              <a:pt x="18" y="161"/>
                            </a:lnTo>
                            <a:lnTo>
                              <a:pt x="30" y="195"/>
                            </a:lnTo>
                            <a:lnTo>
                              <a:pt x="51" y="222"/>
                            </a:lnTo>
                            <a:lnTo>
                              <a:pt x="90" y="257"/>
                            </a:lnTo>
                            <a:lnTo>
                              <a:pt x="131" y="279"/>
                            </a:lnTo>
                            <a:lnTo>
                              <a:pt x="173" y="295"/>
                            </a:lnTo>
                            <a:lnTo>
                              <a:pt x="221" y="363"/>
                            </a:lnTo>
                            <a:lnTo>
                              <a:pt x="240" y="436"/>
                            </a:lnTo>
                            <a:lnTo>
                              <a:pt x="248" y="269"/>
                            </a:lnTo>
                            <a:close/>
                          </a:path>
                        </a:pathLst>
                      </a:custGeom>
                      <a:solidFill>
                        <a:srgbClr val="E0A080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8705" name="Freeform 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2" y="204"/>
                        <a:ext cx="26" cy="27"/>
                      </a:xfrm>
                      <a:custGeom>
                        <a:avLst/>
                        <a:gdLst>
                          <a:gd name="T0" fmla="*/ 1 w 52"/>
                          <a:gd name="T1" fmla="*/ 27 h 83"/>
                          <a:gd name="T2" fmla="*/ 0 w 52"/>
                          <a:gd name="T3" fmla="*/ 19 h 83"/>
                          <a:gd name="T4" fmla="*/ 1 w 52"/>
                          <a:gd name="T5" fmla="*/ 12 h 83"/>
                          <a:gd name="T6" fmla="*/ 5 w 52"/>
                          <a:gd name="T7" fmla="*/ 6 h 83"/>
                          <a:gd name="T8" fmla="*/ 10 w 52"/>
                          <a:gd name="T9" fmla="*/ 3 h 83"/>
                          <a:gd name="T10" fmla="*/ 16 w 52"/>
                          <a:gd name="T11" fmla="*/ 1 h 83"/>
                          <a:gd name="T12" fmla="*/ 20 w 52"/>
                          <a:gd name="T13" fmla="*/ 2 h 83"/>
                          <a:gd name="T14" fmla="*/ 26 w 52"/>
                          <a:gd name="T15" fmla="*/ 0 h 83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52"/>
                          <a:gd name="T25" fmla="*/ 0 h 83"/>
                          <a:gd name="T26" fmla="*/ 52 w 52"/>
                          <a:gd name="T27" fmla="*/ 83 h 83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52" h="83">
                            <a:moveTo>
                              <a:pt x="2" y="83"/>
                            </a:moveTo>
                            <a:lnTo>
                              <a:pt x="0" y="59"/>
                            </a:lnTo>
                            <a:lnTo>
                              <a:pt x="1" y="36"/>
                            </a:lnTo>
                            <a:lnTo>
                              <a:pt x="9" y="18"/>
                            </a:lnTo>
                            <a:lnTo>
                              <a:pt x="20" y="9"/>
                            </a:lnTo>
                            <a:lnTo>
                              <a:pt x="32" y="3"/>
                            </a:lnTo>
                            <a:lnTo>
                              <a:pt x="40" y="5"/>
                            </a:lnTo>
                            <a:lnTo>
                              <a:pt x="52" y="0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8706" name="Freeform 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3" y="216"/>
                        <a:ext cx="21" cy="28"/>
                      </a:xfrm>
                      <a:custGeom>
                        <a:avLst/>
                        <a:gdLst>
                          <a:gd name="T0" fmla="*/ 21 w 42"/>
                          <a:gd name="T1" fmla="*/ 0 h 83"/>
                          <a:gd name="T2" fmla="*/ 11 w 42"/>
                          <a:gd name="T3" fmla="*/ 2 h 83"/>
                          <a:gd name="T4" fmla="*/ 4 w 42"/>
                          <a:gd name="T5" fmla="*/ 5 h 83"/>
                          <a:gd name="T6" fmla="*/ 0 w 42"/>
                          <a:gd name="T7" fmla="*/ 10 h 83"/>
                          <a:gd name="T8" fmla="*/ 1 w 42"/>
                          <a:gd name="T9" fmla="*/ 15 h 83"/>
                          <a:gd name="T10" fmla="*/ 6 w 42"/>
                          <a:gd name="T11" fmla="*/ 21 h 83"/>
                          <a:gd name="T12" fmla="*/ 9 w 42"/>
                          <a:gd name="T13" fmla="*/ 28 h 83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42"/>
                          <a:gd name="T22" fmla="*/ 0 h 83"/>
                          <a:gd name="T23" fmla="*/ 42 w 42"/>
                          <a:gd name="T24" fmla="*/ 83 h 83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42" h="83">
                            <a:moveTo>
                              <a:pt x="42" y="0"/>
                            </a:moveTo>
                            <a:lnTo>
                              <a:pt x="22" y="5"/>
                            </a:lnTo>
                            <a:lnTo>
                              <a:pt x="8" y="14"/>
                            </a:lnTo>
                            <a:lnTo>
                              <a:pt x="0" y="30"/>
                            </a:lnTo>
                            <a:lnTo>
                              <a:pt x="3" y="45"/>
                            </a:lnTo>
                            <a:lnTo>
                              <a:pt x="13" y="62"/>
                            </a:lnTo>
                            <a:lnTo>
                              <a:pt x="17" y="83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8707" name="Freeform 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3" y="234"/>
                        <a:ext cx="23" cy="22"/>
                      </a:xfrm>
                      <a:custGeom>
                        <a:avLst/>
                        <a:gdLst>
                          <a:gd name="T0" fmla="*/ 23 w 46"/>
                          <a:gd name="T1" fmla="*/ 3 h 67"/>
                          <a:gd name="T2" fmla="*/ 14 w 46"/>
                          <a:gd name="T3" fmla="*/ 0 h 67"/>
                          <a:gd name="T4" fmla="*/ 7 w 46"/>
                          <a:gd name="T5" fmla="*/ 2 h 67"/>
                          <a:gd name="T6" fmla="*/ 2 w 46"/>
                          <a:gd name="T7" fmla="*/ 6 h 67"/>
                          <a:gd name="T8" fmla="*/ 0 w 46"/>
                          <a:gd name="T9" fmla="*/ 11 h 67"/>
                          <a:gd name="T10" fmla="*/ 3 w 46"/>
                          <a:gd name="T11" fmla="*/ 16 h 67"/>
                          <a:gd name="T12" fmla="*/ 7 w 46"/>
                          <a:gd name="T13" fmla="*/ 22 h 67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46"/>
                          <a:gd name="T22" fmla="*/ 0 h 67"/>
                          <a:gd name="T23" fmla="*/ 46 w 46"/>
                          <a:gd name="T24" fmla="*/ 67 h 67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46" h="67">
                            <a:moveTo>
                              <a:pt x="46" y="8"/>
                            </a:moveTo>
                            <a:lnTo>
                              <a:pt x="29" y="0"/>
                            </a:lnTo>
                            <a:lnTo>
                              <a:pt x="14" y="5"/>
                            </a:lnTo>
                            <a:lnTo>
                              <a:pt x="4" y="17"/>
                            </a:lnTo>
                            <a:lnTo>
                              <a:pt x="0" y="34"/>
                            </a:lnTo>
                            <a:lnTo>
                              <a:pt x="6" y="49"/>
                            </a:lnTo>
                            <a:lnTo>
                              <a:pt x="14" y="67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28703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207" y="223"/>
                      <a:ext cx="751" cy="463"/>
                    </a:xfrm>
                    <a:custGeom>
                      <a:avLst/>
                      <a:gdLst>
                        <a:gd name="T0" fmla="*/ 289 w 1503"/>
                        <a:gd name="T1" fmla="*/ 356 h 1391"/>
                        <a:gd name="T2" fmla="*/ 265 w 1503"/>
                        <a:gd name="T3" fmla="*/ 383 h 1391"/>
                        <a:gd name="T4" fmla="*/ 242 w 1503"/>
                        <a:gd name="T5" fmla="*/ 399 h 1391"/>
                        <a:gd name="T6" fmla="*/ 213 w 1503"/>
                        <a:gd name="T7" fmla="*/ 413 h 1391"/>
                        <a:gd name="T8" fmla="*/ 207 w 1503"/>
                        <a:gd name="T9" fmla="*/ 430 h 1391"/>
                        <a:gd name="T10" fmla="*/ 193 w 1503"/>
                        <a:gd name="T11" fmla="*/ 443 h 1391"/>
                        <a:gd name="T12" fmla="*/ 182 w 1503"/>
                        <a:gd name="T13" fmla="*/ 463 h 1391"/>
                        <a:gd name="T14" fmla="*/ 174 w 1503"/>
                        <a:gd name="T15" fmla="*/ 410 h 1391"/>
                        <a:gd name="T16" fmla="*/ 163 w 1503"/>
                        <a:gd name="T17" fmla="*/ 375 h 1391"/>
                        <a:gd name="T18" fmla="*/ 174 w 1503"/>
                        <a:gd name="T19" fmla="*/ 313 h 1391"/>
                        <a:gd name="T20" fmla="*/ 156 w 1503"/>
                        <a:gd name="T21" fmla="*/ 281 h 1391"/>
                        <a:gd name="T22" fmla="*/ 132 w 1503"/>
                        <a:gd name="T23" fmla="*/ 223 h 1391"/>
                        <a:gd name="T24" fmla="*/ 87 w 1503"/>
                        <a:gd name="T25" fmla="*/ 157 h 1391"/>
                        <a:gd name="T26" fmla="*/ 74 w 1503"/>
                        <a:gd name="T27" fmla="*/ 117 h 1391"/>
                        <a:gd name="T28" fmla="*/ 49 w 1503"/>
                        <a:gd name="T29" fmla="*/ 67 h 1391"/>
                        <a:gd name="T30" fmla="*/ 22 w 1503"/>
                        <a:gd name="T31" fmla="*/ 32 h 1391"/>
                        <a:gd name="T32" fmla="*/ 0 w 1503"/>
                        <a:gd name="T33" fmla="*/ 18 h 1391"/>
                        <a:gd name="T34" fmla="*/ 25 w 1503"/>
                        <a:gd name="T35" fmla="*/ 7 h 1391"/>
                        <a:gd name="T36" fmla="*/ 59 w 1503"/>
                        <a:gd name="T37" fmla="*/ 0 h 1391"/>
                        <a:gd name="T38" fmla="*/ 100 w 1503"/>
                        <a:gd name="T39" fmla="*/ 4 h 1391"/>
                        <a:gd name="T40" fmla="*/ 141 w 1503"/>
                        <a:gd name="T41" fmla="*/ 14 h 1391"/>
                        <a:gd name="T42" fmla="*/ 179 w 1503"/>
                        <a:gd name="T43" fmla="*/ 28 h 1391"/>
                        <a:gd name="T44" fmla="*/ 206 w 1503"/>
                        <a:gd name="T45" fmla="*/ 41 h 1391"/>
                        <a:gd name="T46" fmla="*/ 217 w 1503"/>
                        <a:gd name="T47" fmla="*/ 36 h 1391"/>
                        <a:gd name="T48" fmla="*/ 234 w 1503"/>
                        <a:gd name="T49" fmla="*/ 28 h 1391"/>
                        <a:gd name="T50" fmla="*/ 237 w 1503"/>
                        <a:gd name="T51" fmla="*/ 8 h 1391"/>
                        <a:gd name="T52" fmla="*/ 254 w 1503"/>
                        <a:gd name="T53" fmla="*/ 19 h 1391"/>
                        <a:gd name="T54" fmla="*/ 275 w 1503"/>
                        <a:gd name="T55" fmla="*/ 22 h 1391"/>
                        <a:gd name="T56" fmla="*/ 305 w 1503"/>
                        <a:gd name="T57" fmla="*/ 28 h 1391"/>
                        <a:gd name="T58" fmla="*/ 334 w 1503"/>
                        <a:gd name="T59" fmla="*/ 30 h 1391"/>
                        <a:gd name="T60" fmla="*/ 361 w 1503"/>
                        <a:gd name="T61" fmla="*/ 33 h 1391"/>
                        <a:gd name="T62" fmla="*/ 399 w 1503"/>
                        <a:gd name="T63" fmla="*/ 32 h 1391"/>
                        <a:gd name="T64" fmla="*/ 432 w 1503"/>
                        <a:gd name="T65" fmla="*/ 43 h 1391"/>
                        <a:gd name="T66" fmla="*/ 459 w 1503"/>
                        <a:gd name="T67" fmla="*/ 63 h 1391"/>
                        <a:gd name="T68" fmla="*/ 486 w 1503"/>
                        <a:gd name="T69" fmla="*/ 93 h 1391"/>
                        <a:gd name="T70" fmla="*/ 507 w 1503"/>
                        <a:gd name="T71" fmla="*/ 115 h 1391"/>
                        <a:gd name="T72" fmla="*/ 533 w 1503"/>
                        <a:gd name="T73" fmla="*/ 134 h 1391"/>
                        <a:gd name="T74" fmla="*/ 560 w 1503"/>
                        <a:gd name="T75" fmla="*/ 147 h 1391"/>
                        <a:gd name="T76" fmla="*/ 583 w 1503"/>
                        <a:gd name="T77" fmla="*/ 162 h 1391"/>
                        <a:gd name="T78" fmla="*/ 595 w 1503"/>
                        <a:gd name="T79" fmla="*/ 181 h 1391"/>
                        <a:gd name="T80" fmla="*/ 638 w 1503"/>
                        <a:gd name="T81" fmla="*/ 177 h 1391"/>
                        <a:gd name="T82" fmla="*/ 692 w 1503"/>
                        <a:gd name="T83" fmla="*/ 184 h 1391"/>
                        <a:gd name="T84" fmla="*/ 682 w 1503"/>
                        <a:gd name="T85" fmla="*/ 163 h 1391"/>
                        <a:gd name="T86" fmla="*/ 738 w 1503"/>
                        <a:gd name="T87" fmla="*/ 169 h 1391"/>
                        <a:gd name="T88" fmla="*/ 741 w 1503"/>
                        <a:gd name="T89" fmla="*/ 226 h 1391"/>
                        <a:gd name="T90" fmla="*/ 745 w 1503"/>
                        <a:gd name="T91" fmla="*/ 273 h 1391"/>
                        <a:gd name="T92" fmla="*/ 751 w 1503"/>
                        <a:gd name="T93" fmla="*/ 287 h 1391"/>
                        <a:gd name="T94" fmla="*/ 738 w 1503"/>
                        <a:gd name="T95" fmla="*/ 293 h 1391"/>
                        <a:gd name="T96" fmla="*/ 724 w 1503"/>
                        <a:gd name="T97" fmla="*/ 293 h 1391"/>
                        <a:gd name="T98" fmla="*/ 710 w 1503"/>
                        <a:gd name="T99" fmla="*/ 325 h 1391"/>
                        <a:gd name="T100" fmla="*/ 682 w 1503"/>
                        <a:gd name="T101" fmla="*/ 360 h 1391"/>
                        <a:gd name="T102" fmla="*/ 661 w 1503"/>
                        <a:gd name="T103" fmla="*/ 378 h 1391"/>
                        <a:gd name="T104" fmla="*/ 637 w 1503"/>
                        <a:gd name="T105" fmla="*/ 390 h 1391"/>
                        <a:gd name="T106" fmla="*/ 592 w 1503"/>
                        <a:gd name="T107" fmla="*/ 407 h 1391"/>
                        <a:gd name="T108" fmla="*/ 546 w 1503"/>
                        <a:gd name="T109" fmla="*/ 414 h 1391"/>
                        <a:gd name="T110" fmla="*/ 498 w 1503"/>
                        <a:gd name="T111" fmla="*/ 416 h 1391"/>
                        <a:gd name="T112" fmla="*/ 461 w 1503"/>
                        <a:gd name="T113" fmla="*/ 409 h 1391"/>
                        <a:gd name="T114" fmla="*/ 428 w 1503"/>
                        <a:gd name="T115" fmla="*/ 400 h 1391"/>
                        <a:gd name="T116" fmla="*/ 400 w 1503"/>
                        <a:gd name="T117" fmla="*/ 387 h 1391"/>
                        <a:gd name="T118" fmla="*/ 379 w 1503"/>
                        <a:gd name="T119" fmla="*/ 369 h 1391"/>
                        <a:gd name="T120" fmla="*/ 362 w 1503"/>
                        <a:gd name="T121" fmla="*/ 354 h 1391"/>
                        <a:gd name="T122" fmla="*/ 328 w 1503"/>
                        <a:gd name="T123" fmla="*/ 347 h 1391"/>
                        <a:gd name="T124" fmla="*/ 289 w 1503"/>
                        <a:gd name="T125" fmla="*/ 356 h 1391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  <a:gd name="T186" fmla="*/ 0 60000 65536"/>
                        <a:gd name="T187" fmla="*/ 0 60000 65536"/>
                        <a:gd name="T188" fmla="*/ 0 60000 65536"/>
                        <a:gd name="T189" fmla="*/ 0 w 1503"/>
                        <a:gd name="T190" fmla="*/ 0 h 1391"/>
                        <a:gd name="T191" fmla="*/ 1503 w 1503"/>
                        <a:gd name="T192" fmla="*/ 1391 h 1391"/>
                      </a:gdLst>
                      <a:ahLst/>
                      <a:cxnLst>
                        <a:cxn ang="T126">
                          <a:pos x="T0" y="T1"/>
                        </a:cxn>
                        <a:cxn ang="T127">
                          <a:pos x="T2" y="T3"/>
                        </a:cxn>
                        <a:cxn ang="T128">
                          <a:pos x="T4" y="T5"/>
                        </a:cxn>
                        <a:cxn ang="T129">
                          <a:pos x="T6" y="T7"/>
                        </a:cxn>
                        <a:cxn ang="T130">
                          <a:pos x="T8" y="T9"/>
                        </a:cxn>
                        <a:cxn ang="T131">
                          <a:pos x="T10" y="T11"/>
                        </a:cxn>
                        <a:cxn ang="T132">
                          <a:pos x="T12" y="T13"/>
                        </a:cxn>
                        <a:cxn ang="T133">
                          <a:pos x="T14" y="T15"/>
                        </a:cxn>
                        <a:cxn ang="T134">
                          <a:pos x="T16" y="T17"/>
                        </a:cxn>
                        <a:cxn ang="T135">
                          <a:pos x="T18" y="T19"/>
                        </a:cxn>
                        <a:cxn ang="T136">
                          <a:pos x="T20" y="T21"/>
                        </a:cxn>
                        <a:cxn ang="T137">
                          <a:pos x="T22" y="T23"/>
                        </a:cxn>
                        <a:cxn ang="T138">
                          <a:pos x="T24" y="T25"/>
                        </a:cxn>
                        <a:cxn ang="T139">
                          <a:pos x="T26" y="T27"/>
                        </a:cxn>
                        <a:cxn ang="T140">
                          <a:pos x="T28" y="T29"/>
                        </a:cxn>
                        <a:cxn ang="T141">
                          <a:pos x="T30" y="T31"/>
                        </a:cxn>
                        <a:cxn ang="T142">
                          <a:pos x="T32" y="T33"/>
                        </a:cxn>
                        <a:cxn ang="T143">
                          <a:pos x="T34" y="T35"/>
                        </a:cxn>
                        <a:cxn ang="T144">
                          <a:pos x="T36" y="T37"/>
                        </a:cxn>
                        <a:cxn ang="T145">
                          <a:pos x="T38" y="T39"/>
                        </a:cxn>
                        <a:cxn ang="T146">
                          <a:pos x="T40" y="T41"/>
                        </a:cxn>
                        <a:cxn ang="T147">
                          <a:pos x="T42" y="T43"/>
                        </a:cxn>
                        <a:cxn ang="T148">
                          <a:pos x="T44" y="T45"/>
                        </a:cxn>
                        <a:cxn ang="T149">
                          <a:pos x="T46" y="T47"/>
                        </a:cxn>
                        <a:cxn ang="T150">
                          <a:pos x="T48" y="T49"/>
                        </a:cxn>
                        <a:cxn ang="T151">
                          <a:pos x="T50" y="T51"/>
                        </a:cxn>
                        <a:cxn ang="T152">
                          <a:pos x="T52" y="T53"/>
                        </a:cxn>
                        <a:cxn ang="T153">
                          <a:pos x="T54" y="T55"/>
                        </a:cxn>
                        <a:cxn ang="T154">
                          <a:pos x="T56" y="T57"/>
                        </a:cxn>
                        <a:cxn ang="T155">
                          <a:pos x="T58" y="T59"/>
                        </a:cxn>
                        <a:cxn ang="T156">
                          <a:pos x="T60" y="T61"/>
                        </a:cxn>
                        <a:cxn ang="T157">
                          <a:pos x="T62" y="T63"/>
                        </a:cxn>
                        <a:cxn ang="T158">
                          <a:pos x="T64" y="T65"/>
                        </a:cxn>
                        <a:cxn ang="T159">
                          <a:pos x="T66" y="T67"/>
                        </a:cxn>
                        <a:cxn ang="T160">
                          <a:pos x="T68" y="T69"/>
                        </a:cxn>
                        <a:cxn ang="T161">
                          <a:pos x="T70" y="T71"/>
                        </a:cxn>
                        <a:cxn ang="T162">
                          <a:pos x="T72" y="T73"/>
                        </a:cxn>
                        <a:cxn ang="T163">
                          <a:pos x="T74" y="T75"/>
                        </a:cxn>
                        <a:cxn ang="T164">
                          <a:pos x="T76" y="T77"/>
                        </a:cxn>
                        <a:cxn ang="T165">
                          <a:pos x="T78" y="T79"/>
                        </a:cxn>
                        <a:cxn ang="T166">
                          <a:pos x="T80" y="T81"/>
                        </a:cxn>
                        <a:cxn ang="T167">
                          <a:pos x="T82" y="T83"/>
                        </a:cxn>
                        <a:cxn ang="T168">
                          <a:pos x="T84" y="T85"/>
                        </a:cxn>
                        <a:cxn ang="T169">
                          <a:pos x="T86" y="T87"/>
                        </a:cxn>
                        <a:cxn ang="T170">
                          <a:pos x="T88" y="T89"/>
                        </a:cxn>
                        <a:cxn ang="T171">
                          <a:pos x="T90" y="T91"/>
                        </a:cxn>
                        <a:cxn ang="T172">
                          <a:pos x="T92" y="T93"/>
                        </a:cxn>
                        <a:cxn ang="T173">
                          <a:pos x="T94" y="T95"/>
                        </a:cxn>
                        <a:cxn ang="T174">
                          <a:pos x="T96" y="T97"/>
                        </a:cxn>
                        <a:cxn ang="T175">
                          <a:pos x="T98" y="T99"/>
                        </a:cxn>
                        <a:cxn ang="T176">
                          <a:pos x="T100" y="T101"/>
                        </a:cxn>
                        <a:cxn ang="T177">
                          <a:pos x="T102" y="T103"/>
                        </a:cxn>
                        <a:cxn ang="T178">
                          <a:pos x="T104" y="T105"/>
                        </a:cxn>
                        <a:cxn ang="T179">
                          <a:pos x="T106" y="T107"/>
                        </a:cxn>
                        <a:cxn ang="T180">
                          <a:pos x="T108" y="T109"/>
                        </a:cxn>
                        <a:cxn ang="T181">
                          <a:pos x="T110" y="T111"/>
                        </a:cxn>
                        <a:cxn ang="T182">
                          <a:pos x="T112" y="T113"/>
                        </a:cxn>
                        <a:cxn ang="T183">
                          <a:pos x="T114" y="T115"/>
                        </a:cxn>
                        <a:cxn ang="T184">
                          <a:pos x="T116" y="T117"/>
                        </a:cxn>
                        <a:cxn ang="T185">
                          <a:pos x="T118" y="T119"/>
                        </a:cxn>
                        <a:cxn ang="T186">
                          <a:pos x="T120" y="T121"/>
                        </a:cxn>
                        <a:cxn ang="T187">
                          <a:pos x="T122" y="T123"/>
                        </a:cxn>
                        <a:cxn ang="T188">
                          <a:pos x="T124" y="T125"/>
                        </a:cxn>
                      </a:cxnLst>
                      <a:rect l="T189" t="T190" r="T191" b="T192"/>
                      <a:pathLst>
                        <a:path w="1503" h="1391">
                          <a:moveTo>
                            <a:pt x="579" y="1069"/>
                          </a:moveTo>
                          <a:lnTo>
                            <a:pt x="530" y="1152"/>
                          </a:lnTo>
                          <a:lnTo>
                            <a:pt x="484" y="1199"/>
                          </a:lnTo>
                          <a:lnTo>
                            <a:pt x="426" y="1241"/>
                          </a:lnTo>
                          <a:lnTo>
                            <a:pt x="414" y="1292"/>
                          </a:lnTo>
                          <a:lnTo>
                            <a:pt x="387" y="1332"/>
                          </a:lnTo>
                          <a:lnTo>
                            <a:pt x="365" y="1391"/>
                          </a:lnTo>
                          <a:lnTo>
                            <a:pt x="349" y="1232"/>
                          </a:lnTo>
                          <a:lnTo>
                            <a:pt x="327" y="1127"/>
                          </a:lnTo>
                          <a:lnTo>
                            <a:pt x="349" y="941"/>
                          </a:lnTo>
                          <a:lnTo>
                            <a:pt x="313" y="845"/>
                          </a:lnTo>
                          <a:lnTo>
                            <a:pt x="265" y="670"/>
                          </a:lnTo>
                          <a:lnTo>
                            <a:pt x="175" y="473"/>
                          </a:lnTo>
                          <a:lnTo>
                            <a:pt x="148" y="351"/>
                          </a:lnTo>
                          <a:lnTo>
                            <a:pt x="99" y="202"/>
                          </a:lnTo>
                          <a:lnTo>
                            <a:pt x="44" y="95"/>
                          </a:lnTo>
                          <a:lnTo>
                            <a:pt x="0" y="54"/>
                          </a:lnTo>
                          <a:lnTo>
                            <a:pt x="51" y="20"/>
                          </a:lnTo>
                          <a:lnTo>
                            <a:pt x="119" y="0"/>
                          </a:lnTo>
                          <a:lnTo>
                            <a:pt x="200" y="11"/>
                          </a:lnTo>
                          <a:lnTo>
                            <a:pt x="282" y="42"/>
                          </a:lnTo>
                          <a:lnTo>
                            <a:pt x="358" y="85"/>
                          </a:lnTo>
                          <a:lnTo>
                            <a:pt x="412" y="122"/>
                          </a:lnTo>
                          <a:lnTo>
                            <a:pt x="434" y="109"/>
                          </a:lnTo>
                          <a:lnTo>
                            <a:pt x="469" y="84"/>
                          </a:lnTo>
                          <a:lnTo>
                            <a:pt x="475" y="23"/>
                          </a:lnTo>
                          <a:lnTo>
                            <a:pt x="508" y="56"/>
                          </a:lnTo>
                          <a:lnTo>
                            <a:pt x="551" y="67"/>
                          </a:lnTo>
                          <a:lnTo>
                            <a:pt x="611" y="84"/>
                          </a:lnTo>
                          <a:lnTo>
                            <a:pt x="669" y="91"/>
                          </a:lnTo>
                          <a:lnTo>
                            <a:pt x="722" y="98"/>
                          </a:lnTo>
                          <a:lnTo>
                            <a:pt x="799" y="95"/>
                          </a:lnTo>
                          <a:lnTo>
                            <a:pt x="864" y="128"/>
                          </a:lnTo>
                          <a:lnTo>
                            <a:pt x="919" y="188"/>
                          </a:lnTo>
                          <a:lnTo>
                            <a:pt x="973" y="278"/>
                          </a:lnTo>
                          <a:lnTo>
                            <a:pt x="1014" y="346"/>
                          </a:lnTo>
                          <a:lnTo>
                            <a:pt x="1066" y="402"/>
                          </a:lnTo>
                          <a:lnTo>
                            <a:pt x="1121" y="442"/>
                          </a:lnTo>
                          <a:lnTo>
                            <a:pt x="1167" y="487"/>
                          </a:lnTo>
                          <a:lnTo>
                            <a:pt x="1191" y="544"/>
                          </a:lnTo>
                          <a:lnTo>
                            <a:pt x="1277" y="532"/>
                          </a:lnTo>
                          <a:lnTo>
                            <a:pt x="1385" y="553"/>
                          </a:lnTo>
                          <a:lnTo>
                            <a:pt x="1364" y="491"/>
                          </a:lnTo>
                          <a:lnTo>
                            <a:pt x="1476" y="509"/>
                          </a:lnTo>
                          <a:lnTo>
                            <a:pt x="1483" y="678"/>
                          </a:lnTo>
                          <a:lnTo>
                            <a:pt x="1490" y="819"/>
                          </a:lnTo>
                          <a:lnTo>
                            <a:pt x="1503" y="863"/>
                          </a:lnTo>
                          <a:lnTo>
                            <a:pt x="1476" y="881"/>
                          </a:lnTo>
                          <a:lnTo>
                            <a:pt x="1448" y="881"/>
                          </a:lnTo>
                          <a:lnTo>
                            <a:pt x="1420" y="977"/>
                          </a:lnTo>
                          <a:lnTo>
                            <a:pt x="1364" y="1083"/>
                          </a:lnTo>
                          <a:lnTo>
                            <a:pt x="1323" y="1136"/>
                          </a:lnTo>
                          <a:lnTo>
                            <a:pt x="1274" y="1171"/>
                          </a:lnTo>
                          <a:lnTo>
                            <a:pt x="1184" y="1223"/>
                          </a:lnTo>
                          <a:lnTo>
                            <a:pt x="1093" y="1245"/>
                          </a:lnTo>
                          <a:lnTo>
                            <a:pt x="996" y="1250"/>
                          </a:lnTo>
                          <a:lnTo>
                            <a:pt x="923" y="1230"/>
                          </a:lnTo>
                          <a:lnTo>
                            <a:pt x="857" y="1201"/>
                          </a:lnTo>
                          <a:lnTo>
                            <a:pt x="801" y="1162"/>
                          </a:lnTo>
                          <a:lnTo>
                            <a:pt x="759" y="1109"/>
                          </a:lnTo>
                          <a:lnTo>
                            <a:pt x="724" y="1065"/>
                          </a:lnTo>
                          <a:lnTo>
                            <a:pt x="656" y="1041"/>
                          </a:lnTo>
                          <a:lnTo>
                            <a:pt x="579" y="1069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28701" name="Freeform 51"/>
                  <p:cNvSpPr>
                    <a:spLocks/>
                  </p:cNvSpPr>
                  <p:nvPr/>
                </p:nvSpPr>
                <p:spPr bwMode="auto">
                  <a:xfrm>
                    <a:off x="413" y="262"/>
                    <a:ext cx="394" cy="229"/>
                  </a:xfrm>
                  <a:custGeom>
                    <a:avLst/>
                    <a:gdLst>
                      <a:gd name="T0" fmla="*/ 0 w 788"/>
                      <a:gd name="T1" fmla="*/ 0 h 687"/>
                      <a:gd name="T2" fmla="*/ 27 w 788"/>
                      <a:gd name="T3" fmla="*/ 20 h 687"/>
                      <a:gd name="T4" fmla="*/ 51 w 788"/>
                      <a:gd name="T5" fmla="*/ 32 h 687"/>
                      <a:gd name="T6" fmla="*/ 74 w 788"/>
                      <a:gd name="T7" fmla="*/ 46 h 687"/>
                      <a:gd name="T8" fmla="*/ 86 w 788"/>
                      <a:gd name="T9" fmla="*/ 59 h 687"/>
                      <a:gd name="T10" fmla="*/ 96 w 788"/>
                      <a:gd name="T11" fmla="*/ 71 h 687"/>
                      <a:gd name="T12" fmla="*/ 113 w 788"/>
                      <a:gd name="T13" fmla="*/ 82 h 687"/>
                      <a:gd name="T14" fmla="*/ 135 w 788"/>
                      <a:gd name="T15" fmla="*/ 89 h 687"/>
                      <a:gd name="T16" fmla="*/ 150 w 788"/>
                      <a:gd name="T17" fmla="*/ 101 h 687"/>
                      <a:gd name="T18" fmla="*/ 163 w 788"/>
                      <a:gd name="T19" fmla="*/ 115 h 687"/>
                      <a:gd name="T20" fmla="*/ 177 w 788"/>
                      <a:gd name="T21" fmla="*/ 133 h 687"/>
                      <a:gd name="T22" fmla="*/ 187 w 788"/>
                      <a:gd name="T23" fmla="*/ 151 h 687"/>
                      <a:gd name="T24" fmla="*/ 197 w 788"/>
                      <a:gd name="T25" fmla="*/ 174 h 687"/>
                      <a:gd name="T26" fmla="*/ 211 w 788"/>
                      <a:gd name="T27" fmla="*/ 194 h 687"/>
                      <a:gd name="T28" fmla="*/ 226 w 788"/>
                      <a:gd name="T29" fmla="*/ 208 h 687"/>
                      <a:gd name="T30" fmla="*/ 246 w 788"/>
                      <a:gd name="T31" fmla="*/ 219 h 687"/>
                      <a:gd name="T32" fmla="*/ 267 w 788"/>
                      <a:gd name="T33" fmla="*/ 225 h 687"/>
                      <a:gd name="T34" fmla="*/ 287 w 788"/>
                      <a:gd name="T35" fmla="*/ 229 h 687"/>
                      <a:gd name="T36" fmla="*/ 309 w 788"/>
                      <a:gd name="T37" fmla="*/ 228 h 687"/>
                      <a:gd name="T38" fmla="*/ 330 w 788"/>
                      <a:gd name="T39" fmla="*/ 224 h 687"/>
                      <a:gd name="T40" fmla="*/ 352 w 788"/>
                      <a:gd name="T41" fmla="*/ 215 h 687"/>
                      <a:gd name="T42" fmla="*/ 370 w 788"/>
                      <a:gd name="T43" fmla="*/ 204 h 687"/>
                      <a:gd name="T44" fmla="*/ 383 w 788"/>
                      <a:gd name="T45" fmla="*/ 190 h 687"/>
                      <a:gd name="T46" fmla="*/ 391 w 788"/>
                      <a:gd name="T47" fmla="*/ 174 h 687"/>
                      <a:gd name="T48" fmla="*/ 394 w 788"/>
                      <a:gd name="T49" fmla="*/ 157 h 687"/>
                      <a:gd name="T50" fmla="*/ 390 w 788"/>
                      <a:gd name="T51" fmla="*/ 140 h 687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788"/>
                      <a:gd name="T79" fmla="*/ 0 h 687"/>
                      <a:gd name="T80" fmla="*/ 788 w 788"/>
                      <a:gd name="T81" fmla="*/ 687 h 687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788" h="687">
                        <a:moveTo>
                          <a:pt x="0" y="0"/>
                        </a:moveTo>
                        <a:lnTo>
                          <a:pt x="55" y="60"/>
                        </a:lnTo>
                        <a:lnTo>
                          <a:pt x="103" y="95"/>
                        </a:lnTo>
                        <a:lnTo>
                          <a:pt x="148" y="137"/>
                        </a:lnTo>
                        <a:lnTo>
                          <a:pt x="171" y="177"/>
                        </a:lnTo>
                        <a:lnTo>
                          <a:pt x="192" y="212"/>
                        </a:lnTo>
                        <a:lnTo>
                          <a:pt x="226" y="245"/>
                        </a:lnTo>
                        <a:lnTo>
                          <a:pt x="270" y="268"/>
                        </a:lnTo>
                        <a:lnTo>
                          <a:pt x="300" y="304"/>
                        </a:lnTo>
                        <a:lnTo>
                          <a:pt x="325" y="346"/>
                        </a:lnTo>
                        <a:lnTo>
                          <a:pt x="353" y="400"/>
                        </a:lnTo>
                        <a:lnTo>
                          <a:pt x="374" y="453"/>
                        </a:lnTo>
                        <a:lnTo>
                          <a:pt x="395" y="523"/>
                        </a:lnTo>
                        <a:lnTo>
                          <a:pt x="422" y="583"/>
                        </a:lnTo>
                        <a:lnTo>
                          <a:pt x="452" y="625"/>
                        </a:lnTo>
                        <a:lnTo>
                          <a:pt x="493" y="658"/>
                        </a:lnTo>
                        <a:lnTo>
                          <a:pt x="533" y="676"/>
                        </a:lnTo>
                        <a:lnTo>
                          <a:pt x="573" y="687"/>
                        </a:lnTo>
                        <a:lnTo>
                          <a:pt x="618" y="683"/>
                        </a:lnTo>
                        <a:lnTo>
                          <a:pt x="660" y="673"/>
                        </a:lnTo>
                        <a:lnTo>
                          <a:pt x="704" y="646"/>
                        </a:lnTo>
                        <a:lnTo>
                          <a:pt x="740" y="612"/>
                        </a:lnTo>
                        <a:lnTo>
                          <a:pt x="765" y="571"/>
                        </a:lnTo>
                        <a:lnTo>
                          <a:pt x="781" y="523"/>
                        </a:lnTo>
                        <a:lnTo>
                          <a:pt x="788" y="470"/>
                        </a:lnTo>
                        <a:lnTo>
                          <a:pt x="779" y="41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28689" name="Group 63"/>
                <p:cNvGrpSpPr>
                  <a:grpSpLocks/>
                </p:cNvGrpSpPr>
                <p:nvPr/>
              </p:nvGrpSpPr>
              <p:grpSpPr bwMode="auto">
                <a:xfrm>
                  <a:off x="479" y="286"/>
                  <a:ext cx="474" cy="350"/>
                  <a:chOff x="479" y="286"/>
                  <a:chExt cx="474" cy="350"/>
                </a:xfrm>
              </p:grpSpPr>
              <p:sp>
                <p:nvSpPr>
                  <p:cNvPr id="28690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795" y="452"/>
                    <a:ext cx="95" cy="2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691" name="Freeform 54"/>
                  <p:cNvSpPr>
                    <a:spLocks/>
                  </p:cNvSpPr>
                  <p:nvPr/>
                </p:nvSpPr>
                <p:spPr bwMode="auto">
                  <a:xfrm>
                    <a:off x="550" y="422"/>
                    <a:ext cx="43" cy="78"/>
                  </a:xfrm>
                  <a:custGeom>
                    <a:avLst/>
                    <a:gdLst>
                      <a:gd name="T0" fmla="*/ 4 w 87"/>
                      <a:gd name="T1" fmla="*/ 78 h 233"/>
                      <a:gd name="T2" fmla="*/ 0 w 87"/>
                      <a:gd name="T3" fmla="*/ 58 h 233"/>
                      <a:gd name="T4" fmla="*/ 6 w 87"/>
                      <a:gd name="T5" fmla="*/ 35 h 233"/>
                      <a:gd name="T6" fmla="*/ 20 w 87"/>
                      <a:gd name="T7" fmla="*/ 15 h 233"/>
                      <a:gd name="T8" fmla="*/ 43 w 87"/>
                      <a:gd name="T9" fmla="*/ 0 h 2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7"/>
                      <a:gd name="T16" fmla="*/ 0 h 233"/>
                      <a:gd name="T17" fmla="*/ 87 w 87"/>
                      <a:gd name="T18" fmla="*/ 233 h 2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7" h="233">
                        <a:moveTo>
                          <a:pt x="9" y="233"/>
                        </a:moveTo>
                        <a:lnTo>
                          <a:pt x="0" y="172"/>
                        </a:lnTo>
                        <a:lnTo>
                          <a:pt x="12" y="106"/>
                        </a:lnTo>
                        <a:lnTo>
                          <a:pt x="40" y="44"/>
                        </a:lnTo>
                        <a:lnTo>
                          <a:pt x="87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692" name="Freeform 55"/>
                  <p:cNvSpPr>
                    <a:spLocks/>
                  </p:cNvSpPr>
                  <p:nvPr/>
                </p:nvSpPr>
                <p:spPr bwMode="auto">
                  <a:xfrm>
                    <a:off x="574" y="438"/>
                    <a:ext cx="28" cy="83"/>
                  </a:xfrm>
                  <a:custGeom>
                    <a:avLst/>
                    <a:gdLst>
                      <a:gd name="T0" fmla="*/ 28 w 56"/>
                      <a:gd name="T1" fmla="*/ 83 h 249"/>
                      <a:gd name="T2" fmla="*/ 14 w 56"/>
                      <a:gd name="T3" fmla="*/ 75 h 249"/>
                      <a:gd name="T4" fmla="*/ 5 w 56"/>
                      <a:gd name="T5" fmla="*/ 63 h 249"/>
                      <a:gd name="T6" fmla="*/ 0 w 56"/>
                      <a:gd name="T7" fmla="*/ 46 h 249"/>
                      <a:gd name="T8" fmla="*/ 3 w 56"/>
                      <a:gd name="T9" fmla="*/ 29 h 249"/>
                      <a:gd name="T10" fmla="*/ 14 w 56"/>
                      <a:gd name="T11" fmla="*/ 12 h 249"/>
                      <a:gd name="T12" fmla="*/ 27 w 56"/>
                      <a:gd name="T13" fmla="*/ 0 h 24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6"/>
                      <a:gd name="T22" fmla="*/ 0 h 249"/>
                      <a:gd name="T23" fmla="*/ 56 w 56"/>
                      <a:gd name="T24" fmla="*/ 249 h 24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6" h="249">
                        <a:moveTo>
                          <a:pt x="56" y="249"/>
                        </a:moveTo>
                        <a:lnTo>
                          <a:pt x="27" y="226"/>
                        </a:lnTo>
                        <a:lnTo>
                          <a:pt x="10" y="190"/>
                        </a:lnTo>
                        <a:lnTo>
                          <a:pt x="0" y="137"/>
                        </a:lnTo>
                        <a:lnTo>
                          <a:pt x="6" y="88"/>
                        </a:lnTo>
                        <a:lnTo>
                          <a:pt x="27" y="37"/>
                        </a:lnTo>
                        <a:lnTo>
                          <a:pt x="5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693" name="Freeform 56"/>
                  <p:cNvSpPr>
                    <a:spLocks/>
                  </p:cNvSpPr>
                  <p:nvPr/>
                </p:nvSpPr>
                <p:spPr bwMode="auto">
                  <a:xfrm>
                    <a:off x="614" y="449"/>
                    <a:ext cx="22" cy="37"/>
                  </a:xfrm>
                  <a:custGeom>
                    <a:avLst/>
                    <a:gdLst>
                      <a:gd name="T0" fmla="*/ 0 w 43"/>
                      <a:gd name="T1" fmla="*/ 0 h 111"/>
                      <a:gd name="T2" fmla="*/ 1 w 43"/>
                      <a:gd name="T3" fmla="*/ 16 h 111"/>
                      <a:gd name="T4" fmla="*/ 10 w 43"/>
                      <a:gd name="T5" fmla="*/ 31 h 111"/>
                      <a:gd name="T6" fmla="*/ 22 w 43"/>
                      <a:gd name="T7" fmla="*/ 37 h 11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43"/>
                      <a:gd name="T13" fmla="*/ 0 h 111"/>
                      <a:gd name="T14" fmla="*/ 43 w 43"/>
                      <a:gd name="T15" fmla="*/ 111 h 11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43" h="111">
                        <a:moveTo>
                          <a:pt x="0" y="0"/>
                        </a:moveTo>
                        <a:lnTo>
                          <a:pt x="1" y="48"/>
                        </a:lnTo>
                        <a:lnTo>
                          <a:pt x="19" y="92"/>
                        </a:lnTo>
                        <a:lnTo>
                          <a:pt x="43" y="1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694" name="Freeform 57"/>
                  <p:cNvSpPr>
                    <a:spLocks/>
                  </p:cNvSpPr>
                  <p:nvPr/>
                </p:nvSpPr>
                <p:spPr bwMode="auto">
                  <a:xfrm>
                    <a:off x="479" y="394"/>
                    <a:ext cx="105" cy="49"/>
                  </a:xfrm>
                  <a:custGeom>
                    <a:avLst/>
                    <a:gdLst>
                      <a:gd name="T0" fmla="*/ 0 w 211"/>
                      <a:gd name="T1" fmla="*/ 49 h 146"/>
                      <a:gd name="T2" fmla="*/ 9 w 211"/>
                      <a:gd name="T3" fmla="*/ 34 h 146"/>
                      <a:gd name="T4" fmla="*/ 24 w 211"/>
                      <a:gd name="T5" fmla="*/ 18 h 146"/>
                      <a:gd name="T6" fmla="*/ 41 w 211"/>
                      <a:gd name="T7" fmla="*/ 7 h 146"/>
                      <a:gd name="T8" fmla="*/ 58 w 211"/>
                      <a:gd name="T9" fmla="*/ 1 h 146"/>
                      <a:gd name="T10" fmla="*/ 74 w 211"/>
                      <a:gd name="T11" fmla="*/ 0 h 146"/>
                      <a:gd name="T12" fmla="*/ 92 w 211"/>
                      <a:gd name="T13" fmla="*/ 3 h 146"/>
                      <a:gd name="T14" fmla="*/ 105 w 211"/>
                      <a:gd name="T15" fmla="*/ 10 h 14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11"/>
                      <a:gd name="T25" fmla="*/ 0 h 146"/>
                      <a:gd name="T26" fmla="*/ 211 w 211"/>
                      <a:gd name="T27" fmla="*/ 146 h 14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11" h="146">
                        <a:moveTo>
                          <a:pt x="0" y="146"/>
                        </a:moveTo>
                        <a:lnTo>
                          <a:pt x="19" y="100"/>
                        </a:lnTo>
                        <a:lnTo>
                          <a:pt x="48" y="53"/>
                        </a:lnTo>
                        <a:lnTo>
                          <a:pt x="83" y="20"/>
                        </a:lnTo>
                        <a:lnTo>
                          <a:pt x="117" y="4"/>
                        </a:lnTo>
                        <a:lnTo>
                          <a:pt x="148" y="0"/>
                        </a:lnTo>
                        <a:lnTo>
                          <a:pt x="185" y="10"/>
                        </a:lnTo>
                        <a:lnTo>
                          <a:pt x="211" y="2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695" name="Freeform 58"/>
                  <p:cNvSpPr>
                    <a:spLocks/>
                  </p:cNvSpPr>
                  <p:nvPr/>
                </p:nvSpPr>
                <p:spPr bwMode="auto">
                  <a:xfrm>
                    <a:off x="568" y="516"/>
                    <a:ext cx="227" cy="120"/>
                  </a:xfrm>
                  <a:custGeom>
                    <a:avLst/>
                    <a:gdLst>
                      <a:gd name="T0" fmla="*/ 0 w 453"/>
                      <a:gd name="T1" fmla="*/ 62 h 358"/>
                      <a:gd name="T2" fmla="*/ 35 w 453"/>
                      <a:gd name="T3" fmla="*/ 54 h 358"/>
                      <a:gd name="T4" fmla="*/ 66 w 453"/>
                      <a:gd name="T5" fmla="*/ 43 h 358"/>
                      <a:gd name="T6" fmla="*/ 99 w 453"/>
                      <a:gd name="T7" fmla="*/ 29 h 358"/>
                      <a:gd name="T8" fmla="*/ 130 w 453"/>
                      <a:gd name="T9" fmla="*/ 14 h 358"/>
                      <a:gd name="T10" fmla="*/ 154 w 453"/>
                      <a:gd name="T11" fmla="*/ 0 h 358"/>
                      <a:gd name="T12" fmla="*/ 164 w 453"/>
                      <a:gd name="T13" fmla="*/ 22 h 358"/>
                      <a:gd name="T14" fmla="*/ 181 w 453"/>
                      <a:gd name="T15" fmla="*/ 44 h 358"/>
                      <a:gd name="T16" fmla="*/ 201 w 453"/>
                      <a:gd name="T17" fmla="*/ 64 h 358"/>
                      <a:gd name="T18" fmla="*/ 227 w 453"/>
                      <a:gd name="T19" fmla="*/ 79 h 358"/>
                      <a:gd name="T20" fmla="*/ 203 w 453"/>
                      <a:gd name="T21" fmla="*/ 95 h 358"/>
                      <a:gd name="T22" fmla="*/ 182 w 453"/>
                      <a:gd name="T23" fmla="*/ 106 h 358"/>
                      <a:gd name="T24" fmla="*/ 154 w 453"/>
                      <a:gd name="T25" fmla="*/ 115 h 358"/>
                      <a:gd name="T26" fmla="*/ 127 w 453"/>
                      <a:gd name="T27" fmla="*/ 120 h 358"/>
                      <a:gd name="T28" fmla="*/ 108 w 453"/>
                      <a:gd name="T29" fmla="*/ 119 h 358"/>
                      <a:gd name="T30" fmla="*/ 93 w 453"/>
                      <a:gd name="T31" fmla="*/ 116 h 35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453"/>
                      <a:gd name="T49" fmla="*/ 0 h 358"/>
                      <a:gd name="T50" fmla="*/ 453 w 453"/>
                      <a:gd name="T51" fmla="*/ 358 h 35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453" h="358">
                        <a:moveTo>
                          <a:pt x="0" y="184"/>
                        </a:moveTo>
                        <a:lnTo>
                          <a:pt x="69" y="160"/>
                        </a:lnTo>
                        <a:lnTo>
                          <a:pt x="132" y="129"/>
                        </a:lnTo>
                        <a:lnTo>
                          <a:pt x="198" y="88"/>
                        </a:lnTo>
                        <a:lnTo>
                          <a:pt x="259" y="42"/>
                        </a:lnTo>
                        <a:lnTo>
                          <a:pt x="307" y="0"/>
                        </a:lnTo>
                        <a:lnTo>
                          <a:pt x="327" y="67"/>
                        </a:lnTo>
                        <a:lnTo>
                          <a:pt x="361" y="132"/>
                        </a:lnTo>
                        <a:lnTo>
                          <a:pt x="402" y="191"/>
                        </a:lnTo>
                        <a:lnTo>
                          <a:pt x="453" y="237"/>
                        </a:lnTo>
                        <a:lnTo>
                          <a:pt x="406" y="284"/>
                        </a:lnTo>
                        <a:lnTo>
                          <a:pt x="364" y="315"/>
                        </a:lnTo>
                        <a:lnTo>
                          <a:pt x="307" y="342"/>
                        </a:lnTo>
                        <a:lnTo>
                          <a:pt x="253" y="358"/>
                        </a:lnTo>
                        <a:lnTo>
                          <a:pt x="215" y="355"/>
                        </a:lnTo>
                        <a:lnTo>
                          <a:pt x="185" y="345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696" name="Freeform 59"/>
                  <p:cNvSpPr>
                    <a:spLocks/>
                  </p:cNvSpPr>
                  <p:nvPr/>
                </p:nvSpPr>
                <p:spPr bwMode="auto">
                  <a:xfrm>
                    <a:off x="652" y="554"/>
                    <a:ext cx="75" cy="73"/>
                  </a:xfrm>
                  <a:custGeom>
                    <a:avLst/>
                    <a:gdLst>
                      <a:gd name="T0" fmla="*/ 0 w 150"/>
                      <a:gd name="T1" fmla="*/ 0 h 220"/>
                      <a:gd name="T2" fmla="*/ 18 w 150"/>
                      <a:gd name="T3" fmla="*/ 53 h 220"/>
                      <a:gd name="T4" fmla="*/ 75 w 150"/>
                      <a:gd name="T5" fmla="*/ 73 h 220"/>
                      <a:gd name="T6" fmla="*/ 0 60000 65536"/>
                      <a:gd name="T7" fmla="*/ 0 60000 65536"/>
                      <a:gd name="T8" fmla="*/ 0 60000 65536"/>
                      <a:gd name="T9" fmla="*/ 0 w 150"/>
                      <a:gd name="T10" fmla="*/ 0 h 220"/>
                      <a:gd name="T11" fmla="*/ 150 w 150"/>
                      <a:gd name="T12" fmla="*/ 220 h 22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0" h="220">
                        <a:moveTo>
                          <a:pt x="0" y="0"/>
                        </a:moveTo>
                        <a:lnTo>
                          <a:pt x="35" y="160"/>
                        </a:lnTo>
                        <a:lnTo>
                          <a:pt x="150" y="22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697" name="Freeform 60"/>
                  <p:cNvSpPr>
                    <a:spLocks/>
                  </p:cNvSpPr>
                  <p:nvPr/>
                </p:nvSpPr>
                <p:spPr bwMode="auto">
                  <a:xfrm>
                    <a:off x="537" y="286"/>
                    <a:ext cx="30" cy="71"/>
                  </a:xfrm>
                  <a:custGeom>
                    <a:avLst/>
                    <a:gdLst>
                      <a:gd name="T0" fmla="*/ 0 w 59"/>
                      <a:gd name="T1" fmla="*/ 0 h 211"/>
                      <a:gd name="T2" fmla="*/ 13 w 59"/>
                      <a:gd name="T3" fmla="*/ 9 h 211"/>
                      <a:gd name="T4" fmla="*/ 22 w 59"/>
                      <a:gd name="T5" fmla="*/ 21 h 211"/>
                      <a:gd name="T6" fmla="*/ 22 w 59"/>
                      <a:gd name="T7" fmla="*/ 32 h 211"/>
                      <a:gd name="T8" fmla="*/ 27 w 59"/>
                      <a:gd name="T9" fmla="*/ 45 h 211"/>
                      <a:gd name="T10" fmla="*/ 30 w 59"/>
                      <a:gd name="T11" fmla="*/ 58 h 211"/>
                      <a:gd name="T12" fmla="*/ 30 w 59"/>
                      <a:gd name="T13" fmla="*/ 71 h 2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9"/>
                      <a:gd name="T22" fmla="*/ 0 h 211"/>
                      <a:gd name="T23" fmla="*/ 59 w 59"/>
                      <a:gd name="T24" fmla="*/ 211 h 2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9" h="211">
                        <a:moveTo>
                          <a:pt x="0" y="0"/>
                        </a:moveTo>
                        <a:lnTo>
                          <a:pt x="26" y="27"/>
                        </a:lnTo>
                        <a:lnTo>
                          <a:pt x="43" y="61"/>
                        </a:lnTo>
                        <a:lnTo>
                          <a:pt x="44" y="95"/>
                        </a:lnTo>
                        <a:lnTo>
                          <a:pt x="54" y="133"/>
                        </a:lnTo>
                        <a:lnTo>
                          <a:pt x="59" y="173"/>
                        </a:lnTo>
                        <a:lnTo>
                          <a:pt x="59" y="2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698" name="Freeform 61"/>
                  <p:cNvSpPr>
                    <a:spLocks/>
                  </p:cNvSpPr>
                  <p:nvPr/>
                </p:nvSpPr>
                <p:spPr bwMode="auto">
                  <a:xfrm>
                    <a:off x="530" y="300"/>
                    <a:ext cx="28" cy="41"/>
                  </a:xfrm>
                  <a:custGeom>
                    <a:avLst/>
                    <a:gdLst>
                      <a:gd name="T0" fmla="*/ 6 w 55"/>
                      <a:gd name="T1" fmla="*/ 0 h 122"/>
                      <a:gd name="T2" fmla="*/ 0 w 55"/>
                      <a:gd name="T3" fmla="*/ 8 h 122"/>
                      <a:gd name="T4" fmla="*/ 2 w 55"/>
                      <a:gd name="T5" fmla="*/ 18 h 122"/>
                      <a:gd name="T6" fmla="*/ 6 w 55"/>
                      <a:gd name="T7" fmla="*/ 26 h 122"/>
                      <a:gd name="T8" fmla="*/ 13 w 55"/>
                      <a:gd name="T9" fmla="*/ 32 h 122"/>
                      <a:gd name="T10" fmla="*/ 18 w 55"/>
                      <a:gd name="T11" fmla="*/ 37 h 122"/>
                      <a:gd name="T12" fmla="*/ 28 w 55"/>
                      <a:gd name="T13" fmla="*/ 41 h 12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5"/>
                      <a:gd name="T22" fmla="*/ 0 h 122"/>
                      <a:gd name="T23" fmla="*/ 55 w 55"/>
                      <a:gd name="T24" fmla="*/ 122 h 12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5" h="122">
                        <a:moveTo>
                          <a:pt x="12" y="0"/>
                        </a:moveTo>
                        <a:lnTo>
                          <a:pt x="0" y="23"/>
                        </a:lnTo>
                        <a:lnTo>
                          <a:pt x="3" y="53"/>
                        </a:lnTo>
                        <a:lnTo>
                          <a:pt x="12" y="78"/>
                        </a:lnTo>
                        <a:lnTo>
                          <a:pt x="25" y="94"/>
                        </a:lnTo>
                        <a:lnTo>
                          <a:pt x="36" y="109"/>
                        </a:lnTo>
                        <a:lnTo>
                          <a:pt x="55" y="12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699" name="Freeform 62"/>
                  <p:cNvSpPr>
                    <a:spLocks/>
                  </p:cNvSpPr>
                  <p:nvPr/>
                </p:nvSpPr>
                <p:spPr bwMode="auto">
                  <a:xfrm>
                    <a:off x="806" y="389"/>
                    <a:ext cx="147" cy="241"/>
                  </a:xfrm>
                  <a:custGeom>
                    <a:avLst/>
                    <a:gdLst>
                      <a:gd name="T0" fmla="*/ 147 w 294"/>
                      <a:gd name="T1" fmla="*/ 125 h 723"/>
                      <a:gd name="T2" fmla="*/ 129 w 294"/>
                      <a:gd name="T3" fmla="*/ 128 h 723"/>
                      <a:gd name="T4" fmla="*/ 124 w 294"/>
                      <a:gd name="T5" fmla="*/ 137 h 723"/>
                      <a:gd name="T6" fmla="*/ 121 w 294"/>
                      <a:gd name="T7" fmla="*/ 144 h 723"/>
                      <a:gd name="T8" fmla="*/ 112 w 294"/>
                      <a:gd name="T9" fmla="*/ 148 h 723"/>
                      <a:gd name="T10" fmla="*/ 88 w 294"/>
                      <a:gd name="T11" fmla="*/ 174 h 723"/>
                      <a:gd name="T12" fmla="*/ 70 w 294"/>
                      <a:gd name="T13" fmla="*/ 197 h 723"/>
                      <a:gd name="T14" fmla="*/ 46 w 294"/>
                      <a:gd name="T15" fmla="*/ 215 h 723"/>
                      <a:gd name="T16" fmla="*/ 37 w 294"/>
                      <a:gd name="T17" fmla="*/ 228 h 723"/>
                      <a:gd name="T18" fmla="*/ 0 w 294"/>
                      <a:gd name="T19" fmla="*/ 241 h 723"/>
                      <a:gd name="T20" fmla="*/ 16 w 294"/>
                      <a:gd name="T21" fmla="*/ 230 h 723"/>
                      <a:gd name="T22" fmla="*/ 31 w 294"/>
                      <a:gd name="T23" fmla="*/ 212 h 723"/>
                      <a:gd name="T24" fmla="*/ 37 w 294"/>
                      <a:gd name="T25" fmla="*/ 196 h 723"/>
                      <a:gd name="T26" fmla="*/ 39 w 294"/>
                      <a:gd name="T27" fmla="*/ 177 h 723"/>
                      <a:gd name="T28" fmla="*/ 33 w 294"/>
                      <a:gd name="T29" fmla="*/ 153 h 723"/>
                      <a:gd name="T30" fmla="*/ 50 w 294"/>
                      <a:gd name="T31" fmla="*/ 138 h 723"/>
                      <a:gd name="T32" fmla="*/ 51 w 294"/>
                      <a:gd name="T33" fmla="*/ 114 h 723"/>
                      <a:gd name="T34" fmla="*/ 51 w 294"/>
                      <a:gd name="T35" fmla="*/ 103 h 723"/>
                      <a:gd name="T36" fmla="*/ 100 w 294"/>
                      <a:gd name="T37" fmla="*/ 130 h 723"/>
                      <a:gd name="T38" fmla="*/ 76 w 294"/>
                      <a:gd name="T39" fmla="*/ 97 h 723"/>
                      <a:gd name="T40" fmla="*/ 83 w 294"/>
                      <a:gd name="T41" fmla="*/ 80 h 723"/>
                      <a:gd name="T42" fmla="*/ 93 w 294"/>
                      <a:gd name="T43" fmla="*/ 53 h 723"/>
                      <a:gd name="T44" fmla="*/ 95 w 294"/>
                      <a:gd name="T45" fmla="*/ 32 h 723"/>
                      <a:gd name="T46" fmla="*/ 88 w 294"/>
                      <a:gd name="T47" fmla="*/ 16 h 723"/>
                      <a:gd name="T48" fmla="*/ 81 w 294"/>
                      <a:gd name="T49" fmla="*/ 0 h 723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294"/>
                      <a:gd name="T76" fmla="*/ 0 h 723"/>
                      <a:gd name="T77" fmla="*/ 294 w 294"/>
                      <a:gd name="T78" fmla="*/ 723 h 723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294" h="723">
                        <a:moveTo>
                          <a:pt x="294" y="376"/>
                        </a:moveTo>
                        <a:lnTo>
                          <a:pt x="258" y="384"/>
                        </a:lnTo>
                        <a:lnTo>
                          <a:pt x="249" y="412"/>
                        </a:lnTo>
                        <a:lnTo>
                          <a:pt x="243" y="432"/>
                        </a:lnTo>
                        <a:lnTo>
                          <a:pt x="224" y="444"/>
                        </a:lnTo>
                        <a:lnTo>
                          <a:pt x="176" y="522"/>
                        </a:lnTo>
                        <a:lnTo>
                          <a:pt x="140" y="590"/>
                        </a:lnTo>
                        <a:lnTo>
                          <a:pt x="93" y="646"/>
                        </a:lnTo>
                        <a:lnTo>
                          <a:pt x="74" y="683"/>
                        </a:lnTo>
                        <a:lnTo>
                          <a:pt x="0" y="723"/>
                        </a:lnTo>
                        <a:lnTo>
                          <a:pt x="32" y="691"/>
                        </a:lnTo>
                        <a:lnTo>
                          <a:pt x="62" y="636"/>
                        </a:lnTo>
                        <a:lnTo>
                          <a:pt x="73" y="589"/>
                        </a:lnTo>
                        <a:lnTo>
                          <a:pt x="78" y="530"/>
                        </a:lnTo>
                        <a:lnTo>
                          <a:pt x="66" y="459"/>
                        </a:lnTo>
                        <a:lnTo>
                          <a:pt x="100" y="415"/>
                        </a:lnTo>
                        <a:lnTo>
                          <a:pt x="103" y="342"/>
                        </a:lnTo>
                        <a:lnTo>
                          <a:pt x="103" y="310"/>
                        </a:lnTo>
                        <a:lnTo>
                          <a:pt x="201" y="389"/>
                        </a:lnTo>
                        <a:lnTo>
                          <a:pt x="153" y="292"/>
                        </a:lnTo>
                        <a:lnTo>
                          <a:pt x="166" y="240"/>
                        </a:lnTo>
                        <a:lnTo>
                          <a:pt x="187" y="159"/>
                        </a:lnTo>
                        <a:lnTo>
                          <a:pt x="190" y="97"/>
                        </a:lnTo>
                        <a:lnTo>
                          <a:pt x="176" y="49"/>
                        </a:lnTo>
                        <a:lnTo>
                          <a:pt x="16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>
                <a:ea typeface="굴림" charset="-127"/>
              </a:rPr>
              <a:t>Seven Important Functions (§3.3)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38100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Seven functions that often appear in algorithm analysis: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Constant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 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Logarithmic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 log 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endParaRPr lang="en-US" altLang="ko-KR" sz="2000" dirty="0">
              <a:ea typeface="굴림" charset="-127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Linear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 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N-Log-N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 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log 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Quadratic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 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ea typeface="굴림" charset="-127"/>
                <a:sym typeface="Symbol" pitchFamily="18" charset="2"/>
              </a:rPr>
              <a:t>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Cubic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 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ea typeface="굴림" charset="-127"/>
                <a:sym typeface="Symbol" pitchFamily="18" charset="2"/>
              </a:rPr>
              <a:t>3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Exponential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 </a:t>
            </a:r>
            <a:r>
              <a:rPr lang="en-US" altLang="ko-KR" sz="2000" b="1" dirty="0">
                <a:latin typeface="Times New Roman" pitchFamily="18" charset="0"/>
                <a:ea typeface="굴림" charset="-127"/>
                <a:sym typeface="Symbol" pitchFamily="18" charset="2"/>
              </a:rPr>
              <a:t>2</a:t>
            </a:r>
            <a:r>
              <a:rPr lang="en-US" altLang="ko-KR" sz="2000" i="1" baseline="30000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sz="2000" b="1" baseline="30000" dirty="0">
              <a:latin typeface="Times New Roman" pitchFamily="18" charset="0"/>
              <a:ea typeface="굴림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In a log-log chart, the slope of the line corresponds to the growth rate of the function</a:t>
            </a:r>
          </a:p>
        </p:txBody>
      </p:sp>
      <p:sp>
        <p:nvSpPr>
          <p:cNvPr id="512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4B27AD1-7964-4089-B6C0-8D621F3CAA47}" type="slidenum">
              <a:rPr lang="ko-KR" altLang="en-US" sz="1400" smtClean="0">
                <a:ea typeface="굴림" charset="-127"/>
              </a:rPr>
              <a:pPr eaLnBrk="1" hangingPunct="1"/>
              <a:t>13</a:t>
            </a:fld>
            <a:endParaRPr lang="en-US" altLang="ko-KR" sz="1400">
              <a:ea typeface="굴림" charset="-127"/>
            </a:endParaRPr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/>
        </p:nvGraphicFramePr>
        <p:xfrm>
          <a:off x="3810000" y="1600200"/>
          <a:ext cx="5133975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Chart" r:id="rId3" imgW="8277091" imgH="7096162" progId="Excel.Chart.8">
                  <p:embed followColorScheme="full"/>
                </p:oleObj>
              </mc:Choice>
              <mc:Fallback>
                <p:oleObj name="Chart" r:id="rId3" imgW="8277091" imgH="7096162" progId="Excel.Chart.8">
                  <p:embed followColorScheme="full"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5133975" cy="471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Primitive Operations</a:t>
            </a: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5411788" cy="5181600"/>
          </a:xfrm>
        </p:spPr>
        <p:txBody>
          <a:bodyPr/>
          <a:lstStyle/>
          <a:p>
            <a:pPr eaLnBrk="1" hangingPunct="1"/>
            <a:r>
              <a:rPr lang="en-US" altLang="ko-KR" sz="2600" dirty="0">
                <a:ea typeface="굴림" charset="-127"/>
              </a:rPr>
              <a:t>Basic computations performed by an algorithm</a:t>
            </a:r>
          </a:p>
          <a:p>
            <a:pPr eaLnBrk="1" hangingPunct="1"/>
            <a:r>
              <a:rPr lang="en-US" altLang="ko-KR" sz="2600" dirty="0">
                <a:ea typeface="굴림" charset="-127"/>
              </a:rPr>
              <a:t>Identifiable in pseudocode</a:t>
            </a:r>
          </a:p>
          <a:p>
            <a:pPr eaLnBrk="1" hangingPunct="1"/>
            <a:r>
              <a:rPr lang="en-US" altLang="ko-KR" sz="2600" dirty="0">
                <a:ea typeface="굴림" charset="-127"/>
              </a:rPr>
              <a:t>Largely independent from the programming language</a:t>
            </a:r>
          </a:p>
          <a:p>
            <a:pPr eaLnBrk="1" hangingPunct="1"/>
            <a:r>
              <a:rPr lang="en-US" altLang="ko-KR" sz="2600" dirty="0">
                <a:ea typeface="굴림" charset="-127"/>
              </a:rPr>
              <a:t>Exact definition not important (we will see why later)</a:t>
            </a:r>
          </a:p>
          <a:p>
            <a:pPr eaLnBrk="1" hangingPunct="1"/>
            <a:r>
              <a:rPr lang="en-US" altLang="ko-KR" sz="2600" dirty="0">
                <a:ea typeface="굴림" charset="-127"/>
              </a:rPr>
              <a:t>Assumed to take a </a:t>
            </a:r>
            <a:r>
              <a:rPr lang="en-US" altLang="ko-KR" sz="2600" dirty="0">
                <a:solidFill>
                  <a:srgbClr val="FF0000"/>
                </a:solidFill>
                <a:ea typeface="굴림" charset="-127"/>
              </a:rPr>
              <a:t>constant amount of time</a:t>
            </a:r>
            <a:r>
              <a:rPr lang="en-US" altLang="ko-KR" sz="2600" dirty="0">
                <a:ea typeface="굴림" charset="-127"/>
              </a:rPr>
              <a:t> in the RAM model</a:t>
            </a:r>
            <a:endParaRPr lang="en-US" altLang="ko-KR" sz="3000" dirty="0">
              <a:ea typeface="굴림" charset="-127"/>
            </a:endParaRPr>
          </a:p>
        </p:txBody>
      </p:sp>
      <p:sp>
        <p:nvSpPr>
          <p:cNvPr id="614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C2BCF0C-8863-4CB0-A69D-90D9023A13F6}" type="slidenum">
              <a:rPr lang="ko-KR" altLang="en-US" sz="1400" smtClean="0">
                <a:ea typeface="굴림" charset="-127"/>
              </a:rPr>
              <a:pPr eaLnBrk="1" hangingPunct="1"/>
              <a:t>14</a:t>
            </a:fld>
            <a:endParaRPr lang="en-US" altLang="ko-KR" sz="1400">
              <a:ea typeface="굴림" charset="-127"/>
            </a:endParaRPr>
          </a:p>
        </p:txBody>
      </p:sp>
      <p:sp>
        <p:nvSpPr>
          <p:cNvPr id="6151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19800" y="1905000"/>
            <a:ext cx="3124200" cy="4114800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Examples:</a:t>
            </a:r>
          </a:p>
          <a:p>
            <a:pPr lvl="1" eaLnBrk="1" hangingPunct="1"/>
            <a:r>
              <a:rPr lang="en-US" altLang="ko-KR" sz="2000" dirty="0">
                <a:latin typeface="Calibri" charset="0"/>
                <a:ea typeface="Calibri" charset="0"/>
                <a:cs typeface="Calibri" charset="0"/>
              </a:rPr>
              <a:t>Evaluating an expression</a:t>
            </a:r>
          </a:p>
          <a:p>
            <a:pPr lvl="1" eaLnBrk="1" hangingPunct="1"/>
            <a:r>
              <a:rPr lang="en-US" altLang="ko-KR" sz="2000" dirty="0">
                <a:latin typeface="Calibri" charset="0"/>
                <a:ea typeface="Calibri" charset="0"/>
                <a:cs typeface="Calibri" charset="0"/>
              </a:rPr>
              <a:t>Assigning a value to a variable</a:t>
            </a:r>
          </a:p>
          <a:p>
            <a:pPr lvl="1" eaLnBrk="1" hangingPunct="1"/>
            <a:r>
              <a:rPr lang="en-US" altLang="ko-KR" sz="2000" dirty="0">
                <a:latin typeface="Calibri" charset="0"/>
                <a:ea typeface="Calibri" charset="0"/>
                <a:cs typeface="Calibri" charset="0"/>
              </a:rPr>
              <a:t>Indexing into an array</a:t>
            </a:r>
          </a:p>
          <a:p>
            <a:pPr lvl="1" eaLnBrk="1" hangingPunct="1"/>
            <a:r>
              <a:rPr lang="en-US" altLang="ko-KR" sz="2000" dirty="0">
                <a:latin typeface="Calibri" charset="0"/>
                <a:ea typeface="Calibri" charset="0"/>
                <a:cs typeface="Calibri" charset="0"/>
              </a:rPr>
              <a:t>Calling a method</a:t>
            </a:r>
          </a:p>
          <a:p>
            <a:pPr lvl="1" eaLnBrk="1" hangingPunct="1"/>
            <a:r>
              <a:rPr lang="en-US" altLang="ko-KR" sz="2000" dirty="0">
                <a:latin typeface="Calibri" charset="0"/>
                <a:ea typeface="Calibri" charset="0"/>
                <a:cs typeface="Calibri" charset="0"/>
              </a:rPr>
              <a:t>Returning from a method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633480"/>
              </p:ext>
            </p:extLst>
          </p:nvPr>
        </p:nvGraphicFramePr>
        <p:xfrm>
          <a:off x="6705600" y="169862"/>
          <a:ext cx="2058988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Clip" r:id="rId3" imgW="4117680" imgH="3468960" progId="MS_ClipArt_Gallery.2">
                  <p:embed/>
                </p:oleObj>
              </mc:Choice>
              <mc:Fallback>
                <p:oleObj name="Clip" r:id="rId3" imgW="4117680" imgH="34689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69862"/>
                        <a:ext cx="2058988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Counting Primitive Operations (§3.4)</a:t>
            </a:r>
          </a:p>
        </p:txBody>
      </p:sp>
      <p:sp>
        <p:nvSpPr>
          <p:cNvPr id="297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By inspecting the pseudocode, we can determine the maximum number of primitive operations executed by an algorithm, as a function of the input size</a:t>
            </a:r>
          </a:p>
        </p:txBody>
      </p:sp>
      <p:sp>
        <p:nvSpPr>
          <p:cNvPr id="2969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599CB99-9E03-46AB-94F5-A1253A9E821C}" type="slidenum">
              <a:rPr lang="ko-KR" altLang="en-US" sz="1400" smtClean="0">
                <a:ea typeface="굴림" charset="-127"/>
              </a:rPr>
              <a:pPr eaLnBrk="1" hangingPunct="1"/>
              <a:t>15</a:t>
            </a:fld>
            <a:endParaRPr lang="en-US" altLang="ko-KR" sz="1400">
              <a:ea typeface="굴림" charset="-127"/>
            </a:endParaRPr>
          </a:p>
        </p:txBody>
      </p:sp>
      <p:sp>
        <p:nvSpPr>
          <p:cNvPr id="2970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743200"/>
            <a:ext cx="7010400" cy="3276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b="1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Algorithm</a:t>
            </a:r>
            <a:r>
              <a:rPr lang="en-US" altLang="ko-KR" sz="240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400" b="1" i="1">
                <a:solidFill>
                  <a:schemeClr val="tx2"/>
                </a:solidFill>
                <a:latin typeface="Times New Roman" pitchFamily="18" charset="0"/>
                <a:ea typeface="굴림" charset="-127"/>
              </a:rPr>
              <a:t>arrayMax</a:t>
            </a:r>
            <a:r>
              <a:rPr lang="en-US" altLang="ko-KR" sz="2400">
                <a:solidFill>
                  <a:schemeClr val="tx2"/>
                </a:solidFill>
                <a:latin typeface="Times New Roman" pitchFamily="18" charset="0"/>
                <a:ea typeface="굴림" charset="-127"/>
              </a:rPr>
              <a:t>(</a:t>
            </a:r>
            <a:r>
              <a:rPr lang="en-US" altLang="ko-KR" sz="2400" b="1" i="1">
                <a:solidFill>
                  <a:schemeClr val="tx2"/>
                </a:solidFill>
                <a:latin typeface="Times New Roman" pitchFamily="18" charset="0"/>
                <a:ea typeface="굴림" charset="-127"/>
              </a:rPr>
              <a:t>A</a:t>
            </a:r>
            <a:r>
              <a:rPr lang="en-US" altLang="ko-KR" sz="2400">
                <a:solidFill>
                  <a:schemeClr val="tx2"/>
                </a:solidFill>
                <a:latin typeface="Times New Roman" pitchFamily="18" charset="0"/>
                <a:ea typeface="굴림" charset="-127"/>
              </a:rPr>
              <a:t>, </a:t>
            </a:r>
            <a:r>
              <a:rPr lang="en-US" altLang="ko-KR" sz="2400" b="1" i="1">
                <a:solidFill>
                  <a:schemeClr val="tx2"/>
                </a:solidFill>
                <a:latin typeface="Times New Roman" pitchFamily="18" charset="0"/>
                <a:ea typeface="굴림" charset="-127"/>
              </a:rPr>
              <a:t>n</a:t>
            </a:r>
            <a:r>
              <a:rPr lang="en-US" altLang="ko-KR" sz="2400">
                <a:solidFill>
                  <a:schemeClr val="tx2"/>
                </a:solidFill>
                <a:latin typeface="Times New Roman" pitchFamily="18" charset="0"/>
                <a:ea typeface="굴림" charset="-127"/>
              </a:rPr>
              <a:t>)</a:t>
            </a:r>
          </a:p>
          <a:p>
            <a:pPr eaLnBrk="1" hangingPunct="1">
              <a:lnSpc>
                <a:spcPct val="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b="1">
                <a:solidFill>
                  <a:schemeClr val="tx2"/>
                </a:solidFill>
                <a:latin typeface="Times New Roman" pitchFamily="18" charset="0"/>
                <a:ea typeface="굴림" charset="-127"/>
              </a:rPr>
              <a:t>	</a:t>
            </a:r>
            <a:r>
              <a:rPr lang="en-US" altLang="ko-KR" sz="2400" b="1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				</a:t>
            </a:r>
            <a:r>
              <a:rPr lang="en-US" altLang="ko-KR" sz="2400" b="1" i="1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	     </a:t>
            </a:r>
            <a:r>
              <a:rPr lang="en-US" altLang="ko-KR" sz="2400">
                <a:ea typeface="굴림" charset="-127"/>
              </a:rPr>
              <a:t># operations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solidFill>
                  <a:schemeClr val="tx2"/>
                </a:solidFill>
                <a:latin typeface="Times New Roman" pitchFamily="18" charset="0"/>
                <a:ea typeface="굴림" charset="-127"/>
              </a:rPr>
              <a:t>	</a:t>
            </a:r>
            <a:r>
              <a:rPr lang="en-US" altLang="ko-KR" sz="2400" b="1" i="1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currentMax</a:t>
            </a:r>
            <a:r>
              <a:rPr lang="en-US" altLang="ko-KR" sz="2400">
                <a:solidFill>
                  <a:schemeClr val="tx2"/>
                </a:solidFill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</a:t>
            </a:r>
            <a:r>
              <a:rPr lang="en-US" altLang="ko-KR" sz="2400">
                <a:solidFill>
                  <a:schemeClr val="tx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400" b="1" i="1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A</a:t>
            </a:r>
            <a:r>
              <a:rPr lang="en-US" altLang="ko-KR" sz="240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[0]			     </a:t>
            </a:r>
            <a:r>
              <a:rPr lang="en-US" altLang="ko-KR" sz="2400">
                <a:latin typeface="Times New Roman" pitchFamily="18" charset="0"/>
                <a:ea typeface="굴림" charset="-127"/>
                <a:sym typeface="Symbol" pitchFamily="18" charset="2"/>
              </a:rPr>
              <a:t>2</a:t>
            </a:r>
            <a:endParaRPr lang="en-US" altLang="ko-KR" sz="2400">
              <a:latin typeface="Times New Roman" pitchFamily="18" charset="0"/>
              <a:ea typeface="굴림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itchFamily="18" charset="0"/>
                <a:ea typeface="굴림" charset="-127"/>
              </a:rPr>
              <a:t>	</a:t>
            </a:r>
            <a:r>
              <a:rPr lang="en-US" altLang="ko-KR" sz="2400" b="1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for</a:t>
            </a:r>
            <a:r>
              <a:rPr lang="en-US" altLang="ko-KR" sz="240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400" b="1" i="1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i</a:t>
            </a:r>
            <a:r>
              <a:rPr lang="en-US" altLang="ko-KR" sz="2400">
                <a:solidFill>
                  <a:schemeClr val="tx2"/>
                </a:solidFill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</a:t>
            </a:r>
            <a:r>
              <a:rPr lang="en-US" altLang="ko-KR" sz="2400">
                <a:solidFill>
                  <a:schemeClr val="tx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40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1</a:t>
            </a:r>
            <a:r>
              <a:rPr lang="en-US" altLang="ko-KR" sz="240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400" b="1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to</a:t>
            </a:r>
            <a:r>
              <a:rPr lang="en-US" altLang="ko-KR" sz="240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400" b="1" i="1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400">
                <a:solidFill>
                  <a:schemeClr val="accent2"/>
                </a:solidFill>
                <a:latin typeface="Symbol" pitchFamily="18" charset="2"/>
                <a:ea typeface="굴림" charset="-127"/>
                <a:sym typeface="Symbol" pitchFamily="18" charset="2"/>
              </a:rPr>
              <a:t></a:t>
            </a:r>
            <a:r>
              <a:rPr lang="en-US" altLang="ko-KR" sz="240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1</a:t>
            </a:r>
            <a:r>
              <a:rPr lang="en-US" altLang="ko-KR" sz="240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400" b="1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do			    </a:t>
            </a:r>
            <a:r>
              <a:rPr lang="en-US" altLang="ko-KR" sz="2400">
                <a:latin typeface="Times New Roman" pitchFamily="18" charset="0"/>
                <a:ea typeface="굴림" charset="-127"/>
                <a:sym typeface="Symbol" pitchFamily="18" charset="2"/>
              </a:rPr>
              <a:t>2</a:t>
            </a:r>
            <a:r>
              <a:rPr lang="en-US" altLang="ko-KR" sz="2400" b="1" i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endParaRPr lang="en-US" altLang="ko-KR" sz="2400" b="1">
              <a:solidFill>
                <a:srgbClr val="000000"/>
              </a:solidFill>
              <a:latin typeface="Times New Roman" pitchFamily="18" charset="0"/>
              <a:ea typeface="굴림" charset="-127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itchFamily="18" charset="0"/>
                <a:ea typeface="굴림" charset="-127"/>
                <a:sym typeface="Symbol" pitchFamily="18" charset="2"/>
              </a:rPr>
              <a:t>		</a:t>
            </a:r>
            <a:r>
              <a:rPr lang="en-US" altLang="ko-KR" sz="2400" b="1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if</a:t>
            </a:r>
            <a:r>
              <a:rPr lang="en-US" altLang="ko-KR" sz="240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400" b="1" i="1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A</a:t>
            </a:r>
            <a:r>
              <a:rPr lang="en-US" altLang="ko-KR" sz="240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[</a:t>
            </a:r>
            <a:r>
              <a:rPr lang="en-US" altLang="ko-KR" sz="2400" i="1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i</a:t>
            </a:r>
            <a:r>
              <a:rPr lang="en-US" altLang="ko-KR" sz="240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]  </a:t>
            </a:r>
            <a:r>
              <a:rPr lang="en-US" altLang="ko-KR" sz="2400" b="1" i="1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currentMax</a:t>
            </a:r>
            <a:r>
              <a:rPr lang="en-US" altLang="ko-KR" sz="240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400" b="1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then		</a:t>
            </a:r>
            <a:r>
              <a:rPr lang="en-US" altLang="ko-KR" sz="2400">
                <a:latin typeface="Times New Roman" pitchFamily="18" charset="0"/>
                <a:ea typeface="굴림" charset="-127"/>
                <a:sym typeface="Symbol" pitchFamily="18" charset="2"/>
              </a:rPr>
              <a:t>2(</a:t>
            </a:r>
            <a:r>
              <a:rPr lang="en-US" altLang="ko-KR" sz="2400" b="1" i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400">
                <a:latin typeface="Symbol" pitchFamily="18" charset="2"/>
                <a:ea typeface="굴림" charset="-127"/>
                <a:sym typeface="Symbol" pitchFamily="18" charset="2"/>
              </a:rPr>
              <a:t></a:t>
            </a:r>
            <a:r>
              <a:rPr lang="en-US" altLang="ko-KR" sz="2400">
                <a:latin typeface="Times New Roman" pitchFamily="18" charset="0"/>
                <a:ea typeface="굴림" charset="-127"/>
                <a:sym typeface="Symbol" pitchFamily="18" charset="2"/>
              </a:rPr>
              <a:t> 1)</a:t>
            </a:r>
            <a:endParaRPr lang="en-US" altLang="ko-KR" sz="2400" b="1">
              <a:latin typeface="Times New Roman" pitchFamily="18" charset="0"/>
              <a:ea typeface="굴림" charset="-127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itchFamily="18" charset="0"/>
                <a:ea typeface="굴림" charset="-127"/>
                <a:sym typeface="Symbol" pitchFamily="18" charset="2"/>
              </a:rPr>
              <a:t>			</a:t>
            </a:r>
            <a:r>
              <a:rPr lang="en-US" altLang="ko-KR" sz="2400" b="1" i="1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currentMax</a:t>
            </a:r>
            <a:r>
              <a:rPr lang="en-US" altLang="ko-KR" sz="2400">
                <a:solidFill>
                  <a:schemeClr val="tx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</a:t>
            </a:r>
            <a:r>
              <a:rPr lang="en-US" altLang="ko-KR" sz="240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400" b="1" i="1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A</a:t>
            </a:r>
            <a:r>
              <a:rPr lang="en-US" altLang="ko-KR" sz="240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[</a:t>
            </a:r>
            <a:r>
              <a:rPr lang="en-US" altLang="ko-KR" sz="2400" b="1" i="1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i</a:t>
            </a:r>
            <a:r>
              <a:rPr lang="en-US" altLang="ko-KR" sz="240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]		</a:t>
            </a:r>
            <a:r>
              <a:rPr lang="en-US" altLang="ko-KR" sz="2400">
                <a:latin typeface="Times New Roman" pitchFamily="18" charset="0"/>
                <a:ea typeface="굴림" charset="-127"/>
                <a:sym typeface="Symbol" pitchFamily="18" charset="2"/>
              </a:rPr>
              <a:t>2(</a:t>
            </a:r>
            <a:r>
              <a:rPr lang="en-US" altLang="ko-KR" sz="2400" b="1" i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400">
                <a:latin typeface="Symbol" pitchFamily="18" charset="2"/>
                <a:ea typeface="굴림" charset="-127"/>
                <a:sym typeface="Symbol" pitchFamily="18" charset="2"/>
              </a:rPr>
              <a:t></a:t>
            </a:r>
            <a:r>
              <a:rPr lang="en-US" altLang="ko-KR" sz="2400">
                <a:latin typeface="Times New Roman" pitchFamily="18" charset="0"/>
                <a:ea typeface="굴림" charset="-127"/>
                <a:sym typeface="Symbol" pitchFamily="18" charset="2"/>
              </a:rPr>
              <a:t> 1)</a:t>
            </a:r>
            <a:endParaRPr lang="en-US" altLang="ko-KR" sz="2400">
              <a:solidFill>
                <a:schemeClr val="accent2"/>
              </a:solidFill>
              <a:latin typeface="Times New Roman" pitchFamily="18" charset="0"/>
              <a:ea typeface="굴림" charset="-127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itchFamily="18" charset="0"/>
                <a:ea typeface="굴림" charset="-127"/>
                <a:sym typeface="Symbol" pitchFamily="18" charset="2"/>
              </a:rPr>
              <a:t>	{ increment counter </a:t>
            </a:r>
            <a:r>
              <a:rPr lang="en-US" altLang="ko-KR" sz="2400" b="1" i="1">
                <a:latin typeface="Times New Roman" pitchFamily="18" charset="0"/>
                <a:ea typeface="굴림" charset="-127"/>
                <a:sym typeface="Symbol" pitchFamily="18" charset="2"/>
              </a:rPr>
              <a:t>i</a:t>
            </a:r>
            <a:r>
              <a:rPr lang="en-US" altLang="ko-KR" sz="2400">
                <a:latin typeface="Times New Roman" pitchFamily="18" charset="0"/>
                <a:ea typeface="굴림" charset="-127"/>
                <a:sym typeface="Symbol" pitchFamily="18" charset="2"/>
              </a:rPr>
              <a:t> }			2(</a:t>
            </a:r>
            <a:r>
              <a:rPr lang="en-US" altLang="ko-KR" sz="2400" b="1" i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400">
                <a:latin typeface="Symbol" pitchFamily="18" charset="2"/>
                <a:ea typeface="굴림" charset="-127"/>
                <a:sym typeface="Symbol" pitchFamily="18" charset="2"/>
              </a:rPr>
              <a:t></a:t>
            </a:r>
            <a:r>
              <a:rPr lang="en-US" altLang="ko-KR" sz="2400">
                <a:latin typeface="Times New Roman" pitchFamily="18" charset="0"/>
                <a:ea typeface="굴림" charset="-127"/>
                <a:sym typeface="Symbol" pitchFamily="18" charset="2"/>
              </a:rPr>
              <a:t> 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b="1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	return</a:t>
            </a:r>
            <a:r>
              <a:rPr lang="en-US" altLang="ko-KR" sz="240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400" b="1" i="1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currentMax			      </a:t>
            </a:r>
            <a:r>
              <a:rPr lang="en-US" altLang="ko-KR" sz="2400">
                <a:latin typeface="Times New Roman" pitchFamily="18" charset="0"/>
                <a:ea typeface="굴림" charset="-127"/>
                <a:sym typeface="Symbol" pitchFamily="18" charset="2"/>
              </a:rPr>
              <a:t>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itchFamily="18" charset="0"/>
                <a:ea typeface="굴림" charset="-127"/>
                <a:sym typeface="Symbol" pitchFamily="18" charset="2"/>
              </a:rPr>
              <a:t>						</a:t>
            </a:r>
            <a:r>
              <a:rPr lang="en-US" altLang="ko-KR" sz="2400">
                <a:ea typeface="굴림" charset="-127"/>
                <a:sym typeface="Symbol" pitchFamily="18" charset="2"/>
              </a:rPr>
              <a:t>Total</a:t>
            </a:r>
            <a:r>
              <a:rPr lang="en-US" altLang="ko-KR" sz="2400">
                <a:latin typeface="Times New Roman" pitchFamily="18" charset="0"/>
                <a:ea typeface="굴림" charset="-127"/>
                <a:sym typeface="Symbol" pitchFamily="18" charset="2"/>
              </a:rPr>
              <a:t>	 8</a:t>
            </a:r>
            <a:r>
              <a:rPr lang="en-US" altLang="ko-KR" sz="2400" b="1" i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400">
                <a:latin typeface="Symbol" pitchFamily="18" charset="2"/>
                <a:ea typeface="굴림" charset="-127"/>
                <a:sym typeface="Symbol" pitchFamily="18" charset="2"/>
              </a:rPr>
              <a:t></a:t>
            </a:r>
            <a:r>
              <a:rPr lang="en-US" altLang="ko-KR" sz="2400">
                <a:latin typeface="Times New Roman" pitchFamily="18" charset="0"/>
                <a:ea typeface="굴림" charset="-127"/>
                <a:sym typeface="Symbol" pitchFamily="18" charset="2"/>
              </a:rPr>
              <a:t> 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Estimating Running Time</a:t>
            </a:r>
          </a:p>
        </p:txBody>
      </p:sp>
      <p:sp>
        <p:nvSpPr>
          <p:cNvPr id="71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Algorithm </a:t>
            </a:r>
            <a:r>
              <a:rPr lang="en-US" altLang="ko-KR" b="1" i="1">
                <a:latin typeface="Times New Roman" pitchFamily="18" charset="0"/>
                <a:ea typeface="굴림" charset="-127"/>
              </a:rPr>
              <a:t>arrayMax</a:t>
            </a:r>
            <a:r>
              <a:rPr lang="en-US" altLang="ko-KR">
                <a:ea typeface="굴림" charset="-127"/>
              </a:rPr>
              <a:t> executes 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8</a:t>
            </a:r>
            <a:r>
              <a:rPr lang="en-US" altLang="ko-KR" b="1" i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>
                <a:latin typeface="Symbol" pitchFamily="18" charset="2"/>
                <a:ea typeface="굴림" charset="-127"/>
                <a:sym typeface="Symbol" pitchFamily="18" charset="2"/>
              </a:rPr>
              <a:t>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 2 </a:t>
            </a:r>
            <a:r>
              <a:rPr lang="en-US" altLang="ko-KR">
                <a:ea typeface="굴림" charset="-127"/>
              </a:rPr>
              <a:t>primitive operations in the worst case.  Define:</a:t>
            </a:r>
          </a:p>
          <a:p>
            <a:pPr lvl="1" eaLnBrk="1" hangingPunct="1">
              <a:buSzTx/>
              <a:buFont typeface="Times New Roman" pitchFamily="18" charset="0"/>
              <a:buNone/>
            </a:pPr>
            <a:r>
              <a:rPr lang="en-US" altLang="ko-KR" b="1" i="1">
                <a:latin typeface="Times New Roman" pitchFamily="18" charset="0"/>
                <a:ea typeface="굴림" charset="-127"/>
              </a:rPr>
              <a:t>a</a:t>
            </a:r>
            <a:r>
              <a:rPr lang="en-US" altLang="ko-KR">
                <a:ea typeface="굴림" charset="-127"/>
              </a:rPr>
              <a:t>	= Time taken by the fastest primitive operation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b="1" i="1">
                <a:latin typeface="Times New Roman" pitchFamily="18" charset="0"/>
                <a:ea typeface="굴림" charset="-127"/>
              </a:rPr>
              <a:t>b</a:t>
            </a:r>
            <a:r>
              <a:rPr lang="en-US" altLang="ko-KR">
                <a:ea typeface="굴림" charset="-127"/>
              </a:rPr>
              <a:t> 	= Time taken by the slowest primitive operation</a:t>
            </a:r>
          </a:p>
          <a:p>
            <a:pPr eaLnBrk="1" hangingPunct="1"/>
            <a:r>
              <a:rPr lang="en-US" altLang="ko-KR">
                <a:ea typeface="굴림" charset="-127"/>
              </a:rPr>
              <a:t>Let </a:t>
            </a:r>
            <a:r>
              <a:rPr lang="en-US" altLang="ko-KR" b="1" i="1">
                <a:latin typeface="Times New Roman" pitchFamily="18" charset="0"/>
                <a:ea typeface="굴림" charset="-127"/>
                <a:sym typeface="Symbol" pitchFamily="18" charset="2"/>
              </a:rPr>
              <a:t>T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b="1" i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)</a:t>
            </a:r>
            <a:r>
              <a:rPr lang="en-US" altLang="ko-KR">
                <a:ea typeface="굴림" charset="-127"/>
              </a:rPr>
              <a:t> be worst-case time of </a:t>
            </a:r>
            <a:r>
              <a:rPr lang="en-US" altLang="ko-KR" b="1" i="1">
                <a:latin typeface="Times New Roman" pitchFamily="18" charset="0"/>
                <a:ea typeface="굴림" charset="-127"/>
              </a:rPr>
              <a:t>arrayMax.</a:t>
            </a:r>
            <a:r>
              <a:rPr lang="en-US" altLang="ko-KR" b="1">
                <a:latin typeface="Times New Roman" pitchFamily="18" charset="0"/>
                <a:ea typeface="굴림" charset="-127"/>
              </a:rPr>
              <a:t> </a:t>
            </a:r>
            <a:r>
              <a:rPr lang="en-US" altLang="ko-KR">
                <a:ea typeface="굴림" charset="-127"/>
              </a:rPr>
              <a:t>Then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		</a:t>
            </a:r>
            <a:r>
              <a:rPr lang="en-US" altLang="ko-KR" b="1" i="1">
                <a:latin typeface="Times New Roman" pitchFamily="18" charset="0"/>
                <a:ea typeface="굴림" charset="-127"/>
                <a:sym typeface="Symbol" pitchFamily="18" charset="2"/>
              </a:rPr>
              <a:t>a 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(8</a:t>
            </a:r>
            <a:r>
              <a:rPr lang="en-US" altLang="ko-KR" b="1" i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>
                <a:latin typeface="Symbol" pitchFamily="18" charset="2"/>
                <a:ea typeface="굴림" charset="-127"/>
                <a:sym typeface="Symbol" pitchFamily="18" charset="2"/>
              </a:rPr>
              <a:t>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 2) </a:t>
            </a:r>
            <a:r>
              <a:rPr lang="en-US" altLang="ko-KR">
                <a:latin typeface="Symbol" pitchFamily="18" charset="2"/>
                <a:ea typeface="굴림" charset="-127"/>
                <a:sym typeface="Symbol" pitchFamily="18" charset="2"/>
              </a:rPr>
              <a:t>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b="1" i="1">
                <a:latin typeface="Times New Roman" pitchFamily="18" charset="0"/>
                <a:ea typeface="굴림" charset="-127"/>
                <a:sym typeface="Symbol" pitchFamily="18" charset="2"/>
              </a:rPr>
              <a:t>T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b="1" i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)</a:t>
            </a:r>
            <a:r>
              <a:rPr lang="en-US" altLang="ko-KR">
                <a:ea typeface="굴림" charset="-127"/>
              </a:rPr>
              <a:t> </a:t>
            </a:r>
            <a:r>
              <a:rPr lang="en-US" altLang="ko-KR">
                <a:latin typeface="Symbol" pitchFamily="18" charset="2"/>
                <a:ea typeface="굴림" charset="-127"/>
                <a:sym typeface="Symbol" pitchFamily="18" charset="2"/>
              </a:rPr>
              <a:t></a:t>
            </a:r>
            <a:r>
              <a:rPr lang="en-US" altLang="ko-KR">
                <a:ea typeface="굴림" charset="-127"/>
              </a:rPr>
              <a:t> </a:t>
            </a:r>
            <a:r>
              <a:rPr lang="en-US" altLang="ko-KR" b="1" i="1">
                <a:latin typeface="Times New Roman" pitchFamily="18" charset="0"/>
                <a:ea typeface="굴림" charset="-127"/>
                <a:sym typeface="Symbol" pitchFamily="18" charset="2"/>
              </a:rPr>
              <a:t>b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(8</a:t>
            </a:r>
            <a:r>
              <a:rPr lang="en-US" altLang="ko-KR" b="1" i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>
                <a:latin typeface="Symbol" pitchFamily="18" charset="2"/>
                <a:ea typeface="굴림" charset="-127"/>
                <a:sym typeface="Symbol" pitchFamily="18" charset="2"/>
              </a:rPr>
              <a:t>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 2)</a:t>
            </a:r>
          </a:p>
          <a:p>
            <a:pPr eaLnBrk="1" hangingPunct="1"/>
            <a:r>
              <a:rPr lang="en-US" altLang="ko-KR">
                <a:ea typeface="굴림" charset="-127"/>
              </a:rPr>
              <a:t>Hence, the running time </a:t>
            </a:r>
            <a:r>
              <a:rPr lang="en-US" altLang="ko-KR" b="1" i="1">
                <a:latin typeface="Times New Roman" pitchFamily="18" charset="0"/>
                <a:ea typeface="굴림" charset="-127"/>
                <a:sym typeface="Symbol" pitchFamily="18" charset="2"/>
              </a:rPr>
              <a:t>T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b="1" i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)</a:t>
            </a:r>
            <a:r>
              <a:rPr lang="en-US" altLang="ko-KR">
                <a:ea typeface="굴림" charset="-127"/>
              </a:rPr>
              <a:t> is bounded by two linear functions</a:t>
            </a:r>
            <a:endParaRPr lang="en-US" altLang="ko-KR">
              <a:ea typeface="굴림" charset="-127"/>
              <a:sym typeface="Symbol" pitchFamily="18" charset="2"/>
            </a:endParaRPr>
          </a:p>
        </p:txBody>
      </p:sp>
      <p:sp>
        <p:nvSpPr>
          <p:cNvPr id="717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6BB21B1-322C-4332-B0A9-574169B66F1F}" type="slidenum">
              <a:rPr lang="ko-KR" altLang="en-US" sz="1400" smtClean="0">
                <a:ea typeface="굴림" charset="-127"/>
              </a:rPr>
              <a:pPr eaLnBrk="1" hangingPunct="1"/>
              <a:t>16</a:t>
            </a:fld>
            <a:endParaRPr lang="en-US" altLang="ko-KR" sz="1400">
              <a:ea typeface="굴림" charset="-127"/>
            </a:endParaRPr>
          </a:p>
        </p:txBody>
      </p:sp>
      <p:graphicFrame>
        <p:nvGraphicFramePr>
          <p:cNvPr id="7170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451782"/>
              </p:ext>
            </p:extLst>
          </p:nvPr>
        </p:nvGraphicFramePr>
        <p:xfrm>
          <a:off x="7010399" y="4662488"/>
          <a:ext cx="1724025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Clip" r:id="rId3" imgW="2942640" imgH="2628360" progId="MS_ClipArt_Gallery.2">
                  <p:embed/>
                </p:oleObj>
              </mc:Choice>
              <mc:Fallback>
                <p:oleObj name="Clip" r:id="rId3" imgW="2942640" imgH="2628360" progId="MS_ClipArt_Gallery.2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399" y="4662488"/>
                        <a:ext cx="1724025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Growth Rate of Running Time</a:t>
            </a:r>
          </a:p>
        </p:txBody>
      </p:sp>
      <p:sp>
        <p:nvSpPr>
          <p:cNvPr id="81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Changing the hardware/ software environment 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Affects </a:t>
            </a:r>
            <a:r>
              <a:rPr lang="en-US" altLang="ko-KR" b="1" i="1" dirty="0">
                <a:latin typeface="Times New Roman" pitchFamily="18" charset="0"/>
                <a:ea typeface="굴림" charset="-127"/>
                <a:sym typeface="Symbol" pitchFamily="18" charset="2"/>
              </a:rPr>
              <a:t>T</a:t>
            </a:r>
            <a:r>
              <a:rPr lang="en-US" altLang="ko-KR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dirty="0">
                <a:latin typeface="Times New Roman" pitchFamily="18" charset="0"/>
                <a:ea typeface="굴림" charset="-127"/>
                <a:sym typeface="Symbol" pitchFamily="18" charset="2"/>
              </a:rPr>
              <a:t>)</a:t>
            </a:r>
            <a:r>
              <a:rPr lang="en-US" altLang="ko-KR" dirty="0">
                <a:ea typeface="굴림" charset="-127"/>
              </a:rPr>
              <a:t> by a constant factor, but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Does 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not alter </a:t>
            </a:r>
            <a:r>
              <a:rPr lang="en-US" altLang="ko-KR" dirty="0">
                <a:ea typeface="굴림" charset="-127"/>
              </a:rPr>
              <a:t>the growth rate of </a:t>
            </a:r>
            <a:r>
              <a:rPr lang="en-US" altLang="ko-KR" b="1" i="1" dirty="0">
                <a:latin typeface="Times New Roman" pitchFamily="18" charset="0"/>
                <a:ea typeface="굴림" charset="-127"/>
                <a:sym typeface="Symbol" pitchFamily="18" charset="2"/>
              </a:rPr>
              <a:t>T</a:t>
            </a:r>
            <a:r>
              <a:rPr lang="en-US" altLang="ko-KR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dirty="0">
                <a:latin typeface="Times New Roman" pitchFamily="18" charset="0"/>
                <a:ea typeface="굴림" charset="-127"/>
                <a:sym typeface="Symbol" pitchFamily="18" charset="2"/>
              </a:rPr>
              <a:t>)</a:t>
            </a:r>
            <a:endParaRPr lang="en-US" altLang="ko-KR" dirty="0">
              <a:ea typeface="굴림" charset="-127"/>
            </a:endParaRPr>
          </a:p>
          <a:p>
            <a:pPr eaLnBrk="1" hangingPunct="1"/>
            <a:endParaRPr lang="en-US" altLang="ko-KR" dirty="0">
              <a:ea typeface="굴림" charset="-127"/>
            </a:endParaRPr>
          </a:p>
          <a:p>
            <a:pPr eaLnBrk="1" hangingPunct="1"/>
            <a:r>
              <a:rPr lang="en-US" altLang="ko-KR" dirty="0">
                <a:ea typeface="굴림" charset="-127"/>
              </a:rPr>
              <a:t>The linear growth rate of the running time </a:t>
            </a:r>
            <a:r>
              <a:rPr lang="en-US" altLang="ko-KR" b="1" i="1" dirty="0">
                <a:latin typeface="Times New Roman" pitchFamily="18" charset="0"/>
                <a:ea typeface="굴림" charset="-127"/>
                <a:sym typeface="Symbol" pitchFamily="18" charset="2"/>
              </a:rPr>
              <a:t>T</a:t>
            </a:r>
            <a:r>
              <a:rPr lang="en-US" altLang="ko-KR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dirty="0">
                <a:latin typeface="Times New Roman" pitchFamily="18" charset="0"/>
                <a:ea typeface="굴림" charset="-127"/>
                <a:sym typeface="Symbol" pitchFamily="18" charset="2"/>
              </a:rPr>
              <a:t>)</a:t>
            </a:r>
            <a:r>
              <a:rPr lang="en-US" altLang="ko-KR" dirty="0">
                <a:ea typeface="굴림" charset="-127"/>
              </a:rPr>
              <a:t> is an intrinsic property of algorithm </a:t>
            </a:r>
            <a:r>
              <a:rPr lang="en-US" altLang="ko-KR" b="1" i="1" dirty="0" err="1">
                <a:latin typeface="Times New Roman" pitchFamily="18" charset="0"/>
                <a:ea typeface="굴림" charset="-127"/>
              </a:rPr>
              <a:t>arrayMax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94A1E3A-1525-4952-9DB9-6547CD511D20}" type="slidenum">
              <a:rPr lang="ko-KR" altLang="en-US" sz="1400" smtClean="0">
                <a:ea typeface="굴림" charset="-127"/>
              </a:rPr>
              <a:pPr eaLnBrk="1" hangingPunct="1"/>
              <a:t>17</a:t>
            </a:fld>
            <a:endParaRPr lang="en-US" altLang="ko-KR" sz="1400">
              <a:ea typeface="굴림" charset="-127"/>
            </a:endParaRP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6629400" y="4800600"/>
          <a:ext cx="2057400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Clip" r:id="rId3" imgW="3660480" imgH="3423600" progId="MS_ClipArt_Gallery.2">
                  <p:embed/>
                </p:oleObj>
              </mc:Choice>
              <mc:Fallback>
                <p:oleObj name="Clip" r:id="rId3" imgW="3660480" imgH="342360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800600"/>
                        <a:ext cx="2057400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Constant Factors</a:t>
            </a:r>
          </a:p>
        </p:txBody>
      </p:sp>
      <p:sp>
        <p:nvSpPr>
          <p:cNvPr id="92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3505200" cy="5181600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The growth rate is 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</a:rPr>
              <a:t>not</a:t>
            </a:r>
            <a:r>
              <a:rPr lang="en-US" altLang="ko-KR" sz="2400" dirty="0">
                <a:ea typeface="굴림" charset="-127"/>
              </a:rPr>
              <a:t> affected by</a:t>
            </a: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constant factors or </a:t>
            </a: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lower-order terms</a:t>
            </a:r>
            <a:endParaRPr lang="en-US" altLang="ko-KR" sz="2400" dirty="0">
              <a:ea typeface="굴림" charset="-127"/>
            </a:endParaRPr>
          </a:p>
          <a:p>
            <a:pPr eaLnBrk="1" hangingPunct="1"/>
            <a:r>
              <a:rPr lang="en-US" altLang="ko-KR" sz="2400" dirty="0">
                <a:ea typeface="굴림" charset="-127"/>
              </a:rPr>
              <a:t>Examples</a:t>
            </a:r>
          </a:p>
          <a:p>
            <a:pPr lvl="1" eaLnBrk="1" hangingPunct="1"/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10</a:t>
            </a:r>
            <a:r>
              <a:rPr lang="en-US" altLang="ko-KR" sz="2000" baseline="30000" dirty="0">
                <a:latin typeface="Times New Roman" pitchFamily="18" charset="0"/>
                <a:ea typeface="굴림" charset="-127"/>
                <a:sym typeface="Symbol" pitchFamily="18" charset="2"/>
              </a:rPr>
              <a:t>2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="1" dirty="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000" b="1" dirty="0">
                <a:latin typeface="Symbol" pitchFamily="18" charset="2"/>
                <a:ea typeface="굴림" charset="-127"/>
                <a:sym typeface="Symbol" pitchFamily="18" charset="2"/>
              </a:rPr>
              <a:t>+</a:t>
            </a:r>
            <a:r>
              <a:rPr lang="en-US" altLang="ko-KR" sz="2000" b="1" dirty="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10</a:t>
            </a:r>
            <a:r>
              <a:rPr lang="en-US" altLang="ko-KR" sz="2000" baseline="30000" dirty="0">
                <a:latin typeface="Times New Roman" pitchFamily="18" charset="0"/>
                <a:ea typeface="굴림" charset="-127"/>
                <a:sym typeface="Symbol" pitchFamily="18" charset="2"/>
              </a:rPr>
              <a:t>5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000" dirty="0">
                <a:ea typeface="굴림" charset="-127"/>
              </a:rPr>
              <a:t>is a linear function</a:t>
            </a:r>
          </a:p>
          <a:p>
            <a:pPr lvl="1" eaLnBrk="1" hangingPunct="1"/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10</a:t>
            </a:r>
            <a:r>
              <a:rPr lang="en-US" altLang="ko-KR" sz="2000" baseline="30000" dirty="0">
                <a:latin typeface="Times New Roman" pitchFamily="18" charset="0"/>
                <a:ea typeface="굴림" charset="-127"/>
                <a:sym typeface="Symbol" pitchFamily="18" charset="2"/>
              </a:rPr>
              <a:t>5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ea typeface="굴림" charset="-127"/>
                <a:sym typeface="Symbol" pitchFamily="18" charset="2"/>
              </a:rPr>
              <a:t>2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000" b="1" dirty="0">
                <a:latin typeface="Symbol" pitchFamily="18" charset="2"/>
                <a:ea typeface="굴림" charset="-127"/>
                <a:sym typeface="Symbol" pitchFamily="18" charset="2"/>
              </a:rPr>
              <a:t>+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 10</a:t>
            </a:r>
            <a:r>
              <a:rPr lang="en-US" altLang="ko-KR" sz="2000" baseline="30000" dirty="0">
                <a:latin typeface="Times New Roman" pitchFamily="18" charset="0"/>
                <a:ea typeface="굴림" charset="-127"/>
                <a:sym typeface="Symbol" pitchFamily="18" charset="2"/>
              </a:rPr>
              <a:t>8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000" dirty="0">
                <a:ea typeface="굴림" charset="-127"/>
              </a:rPr>
              <a:t>is a quadratic function</a:t>
            </a:r>
          </a:p>
          <a:p>
            <a:pPr eaLnBrk="1" hangingPunct="1"/>
            <a:r>
              <a:rPr lang="en-US" altLang="ko-KR" sz="2200" dirty="0">
                <a:ea typeface="굴림" charset="-127"/>
              </a:rPr>
              <a:t>We consider when 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 is sufficiently large</a:t>
            </a:r>
          </a:p>
          <a:p>
            <a:pPr lvl="1" eaLnBrk="1" hangingPunct="1"/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We call this “Asymptotic Analysis” (</a:t>
            </a:r>
            <a:r>
              <a:rPr lang="ko-KR" altLang="en-US" sz="2000" dirty="0">
                <a:latin typeface="Times New Roman" pitchFamily="18" charset="0"/>
                <a:ea typeface="굴림" charset="-127"/>
                <a:sym typeface="Symbol" pitchFamily="18" charset="2"/>
              </a:rPr>
              <a:t>점근적 분석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)</a:t>
            </a:r>
            <a:endParaRPr lang="en-US" altLang="ko-KR" sz="2000" dirty="0">
              <a:ea typeface="굴림" charset="-127"/>
            </a:endParaRPr>
          </a:p>
          <a:p>
            <a:pPr eaLnBrk="1" hangingPunct="1"/>
            <a:endParaRPr lang="ko-KR" altLang="en-US" sz="2400" dirty="0">
              <a:ea typeface="굴림" charset="-127"/>
            </a:endParaRP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AA28051-143A-4AE8-BCD9-5144B19E0CF7}" type="slidenum">
              <a:rPr lang="ko-KR" altLang="en-US" sz="1400" smtClean="0">
                <a:ea typeface="굴림" charset="-127"/>
              </a:rPr>
              <a:pPr eaLnBrk="1" hangingPunct="1"/>
              <a:t>18</a:t>
            </a:fld>
            <a:endParaRPr lang="en-US" altLang="ko-KR" sz="1400">
              <a:ea typeface="굴림" charset="-127"/>
            </a:endParaRP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3505200" y="1543050"/>
          <a:ext cx="5305425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Chart" r:id="rId3" imgW="7915656" imgH="6677558" progId="Excel.Chart.8">
                  <p:embed followColorScheme="full"/>
                </p:oleObj>
              </mc:Choice>
              <mc:Fallback>
                <p:oleObj name="Chart" r:id="rId3" imgW="7915656" imgH="6677558" progId="Excel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543050"/>
                        <a:ext cx="5305425" cy="447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Big-Oh Notation (§4.2.3)</a:t>
            </a: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3962400" cy="5181600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Given functions 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f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) </a:t>
            </a:r>
            <a:r>
              <a:rPr lang="en-US" altLang="ko-KR" sz="2400" dirty="0">
                <a:ea typeface="굴림" charset="-127"/>
              </a:rPr>
              <a:t>and 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g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)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, </a:t>
            </a:r>
            <a:r>
              <a:rPr lang="en-US" altLang="ko-KR" sz="2400" dirty="0">
                <a:ea typeface="굴림" charset="-127"/>
              </a:rPr>
              <a:t>we say that </a:t>
            </a:r>
            <a:r>
              <a:rPr lang="en-US" altLang="ko-KR" sz="2400" b="1" i="1" dirty="0">
                <a:solidFill>
                  <a:srgbClr val="FF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f</a:t>
            </a:r>
            <a:r>
              <a:rPr lang="en-US" altLang="ko-KR" sz="2400" dirty="0">
                <a:solidFill>
                  <a:srgbClr val="FF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solidFill>
                  <a:srgbClr val="FF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solidFill>
                  <a:srgbClr val="FF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) 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</a:rPr>
              <a:t>is </a:t>
            </a:r>
            <a:r>
              <a:rPr lang="en-US" altLang="ko-KR" sz="2400" b="1" i="1" dirty="0">
                <a:solidFill>
                  <a:srgbClr val="FF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O</a:t>
            </a:r>
            <a:r>
              <a:rPr lang="en-US" altLang="ko-KR" sz="2400" dirty="0">
                <a:solidFill>
                  <a:srgbClr val="FF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solidFill>
                  <a:srgbClr val="FF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g</a:t>
            </a:r>
            <a:r>
              <a:rPr lang="en-US" altLang="ko-KR" sz="2400" dirty="0">
                <a:solidFill>
                  <a:srgbClr val="FF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solidFill>
                  <a:srgbClr val="FF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solidFill>
                  <a:srgbClr val="FF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))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400" dirty="0">
                <a:ea typeface="굴림" charset="-127"/>
              </a:rPr>
              <a:t>if there are positive constants</a:t>
            </a:r>
            <a:br>
              <a:rPr lang="en-US" altLang="ko-KR" sz="2400" dirty="0">
                <a:ea typeface="굴림" charset="-127"/>
              </a:rPr>
            </a:b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400" dirty="0">
                <a:ea typeface="굴림" charset="-127"/>
              </a:rPr>
              <a:t> and 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b="1" baseline="-25000" dirty="0">
                <a:latin typeface="Times New Roman" pitchFamily="18" charset="0"/>
                <a:ea typeface="굴림" charset="-127"/>
                <a:sym typeface="Symbol" pitchFamily="18" charset="2"/>
              </a:rPr>
              <a:t>0</a:t>
            </a:r>
            <a:r>
              <a:rPr lang="en-US" altLang="ko-KR" sz="2400" dirty="0">
                <a:ea typeface="굴림" charset="-127"/>
              </a:rPr>
              <a:t> such that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8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	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f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)</a:t>
            </a:r>
            <a:r>
              <a:rPr lang="en-US" altLang="ko-KR" sz="2400" dirty="0">
                <a:ea typeface="굴림" charset="-127"/>
              </a:rPr>
              <a:t> </a:t>
            </a:r>
            <a:r>
              <a:rPr lang="en-US" altLang="ko-KR" sz="2400" dirty="0">
                <a:latin typeface="Symbol" pitchFamily="18" charset="2"/>
                <a:ea typeface="굴림" charset="-127"/>
                <a:sym typeface="Symbol" pitchFamily="18" charset="2"/>
              </a:rPr>
              <a:t></a:t>
            </a:r>
            <a:r>
              <a:rPr lang="en-US" altLang="ko-KR" sz="2400" dirty="0">
                <a:ea typeface="굴림" charset="-127"/>
              </a:rPr>
              <a:t> 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cg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)  </a:t>
            </a:r>
            <a:r>
              <a:rPr lang="en-US" altLang="ko-KR" sz="2400" dirty="0">
                <a:ea typeface="굴림" charset="-127"/>
              </a:rPr>
              <a:t>for 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 </a:t>
            </a:r>
            <a:r>
              <a:rPr lang="en-US" altLang="ko-KR" sz="2400" dirty="0">
                <a:latin typeface="Symbol" pitchFamily="18" charset="2"/>
                <a:ea typeface="굴림" charset="-127"/>
                <a:sym typeface="Symbol" pitchFamily="18" charset="2"/>
              </a:rPr>
              <a:t></a:t>
            </a:r>
            <a:r>
              <a:rPr lang="en-US" altLang="ko-KR" sz="2400" dirty="0">
                <a:ea typeface="굴림" charset="-127"/>
              </a:rPr>
              <a:t> 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b="1" baseline="-25000" dirty="0">
                <a:latin typeface="Times New Roman" pitchFamily="18" charset="0"/>
                <a:ea typeface="굴림" charset="-127"/>
                <a:sym typeface="Symbol" pitchFamily="18" charset="2"/>
              </a:rPr>
              <a:t>0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Example: 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2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b="1" dirty="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400" dirty="0">
                <a:latin typeface="Symbol" pitchFamily="18" charset="2"/>
                <a:ea typeface="굴림" charset="-127"/>
                <a:sym typeface="Symbol" pitchFamily="18" charset="2"/>
              </a:rPr>
              <a:t>+</a:t>
            </a:r>
            <a:r>
              <a:rPr lang="en-US" altLang="ko-KR" sz="2400" b="1" dirty="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10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 is 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O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)</a:t>
            </a:r>
          </a:p>
          <a:p>
            <a:pPr lvl="1" eaLnBrk="1" hangingPunct="1"/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2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="1" dirty="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Symbol" pitchFamily="18" charset="2"/>
                <a:ea typeface="굴림" charset="-127"/>
                <a:sym typeface="Symbol" pitchFamily="18" charset="2"/>
              </a:rPr>
              <a:t>+</a:t>
            </a:r>
            <a:r>
              <a:rPr lang="en-US" altLang="ko-KR" sz="2000" b="1" dirty="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10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Symbol" pitchFamily="18" charset="2"/>
                <a:ea typeface="굴림" charset="-127"/>
                <a:sym typeface="Symbol" pitchFamily="18" charset="2"/>
              </a:rPr>
              <a:t>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b="1" i="1" dirty="0" err="1">
                <a:latin typeface="Times New Roman" pitchFamily="18" charset="0"/>
                <a:ea typeface="굴림" charset="-127"/>
                <a:sym typeface="Symbol" pitchFamily="18" charset="2"/>
              </a:rPr>
              <a:t>cn</a:t>
            </a:r>
            <a:endParaRPr lang="en-US" altLang="ko-KR" sz="2000" b="1" i="1" dirty="0">
              <a:latin typeface="Times New Roman" pitchFamily="18" charset="0"/>
              <a:ea typeface="굴림" charset="-127"/>
              <a:sym typeface="Symbol" pitchFamily="18" charset="2"/>
            </a:endParaRPr>
          </a:p>
          <a:p>
            <a:pPr lvl="1" eaLnBrk="1" hangingPunct="1"/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Symbol" pitchFamily="18" charset="2"/>
                <a:ea typeface="굴림" charset="-127"/>
                <a:sym typeface="Symbol" pitchFamily="18" charset="2"/>
              </a:rPr>
              <a:t>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 2) 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 </a:t>
            </a:r>
            <a:r>
              <a:rPr lang="en-US" altLang="ko-KR" sz="2000" dirty="0">
                <a:latin typeface="Symbol" pitchFamily="18" charset="2"/>
                <a:ea typeface="굴림" charset="-127"/>
                <a:sym typeface="Symbol" pitchFamily="18" charset="2"/>
              </a:rPr>
              <a:t> 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10</a:t>
            </a:r>
          </a:p>
          <a:p>
            <a:pPr lvl="1" eaLnBrk="1" hangingPunct="1"/>
            <a:r>
              <a:rPr lang="en-US" altLang="ko-KR" sz="20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 </a:t>
            </a:r>
            <a:r>
              <a:rPr lang="en-US" altLang="ko-KR" sz="2000" dirty="0">
                <a:latin typeface="Symbol" pitchFamily="18" charset="2"/>
                <a:ea typeface="굴림" charset="-127"/>
                <a:sym typeface="Symbol" pitchFamily="18" charset="2"/>
              </a:rPr>
              <a:t> 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10</a:t>
            </a:r>
            <a:r>
              <a:rPr lang="en-US" altLang="ko-KR" sz="2000" dirty="0">
                <a:latin typeface="Symbol" pitchFamily="18" charset="2"/>
                <a:ea typeface="굴림" charset="-127"/>
                <a:sym typeface="Symbol" pitchFamily="18" charset="2"/>
              </a:rPr>
              <a:t>/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Symbol" pitchFamily="18" charset="2"/>
                <a:ea typeface="굴림" charset="-127"/>
                <a:sym typeface="Symbol" pitchFamily="18" charset="2"/>
              </a:rPr>
              <a:t>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 2)</a:t>
            </a: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Pick 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c </a:t>
            </a:r>
            <a:r>
              <a:rPr lang="en-US" altLang="ko-KR" sz="2000" dirty="0">
                <a:latin typeface="Symbol" pitchFamily="18" charset="2"/>
                <a:ea typeface="굴림" charset="-127"/>
                <a:sym typeface="Symbol" pitchFamily="18" charset="2"/>
              </a:rPr>
              <a:t>= 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3 </a:t>
            </a:r>
            <a:r>
              <a:rPr lang="en-US" altLang="ko-KR" sz="2000" dirty="0">
                <a:ea typeface="굴림" charset="-127"/>
              </a:rPr>
              <a:t>and 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="1" baseline="-25000" dirty="0">
                <a:latin typeface="Times New Roman" pitchFamily="18" charset="0"/>
                <a:ea typeface="굴림" charset="-127"/>
                <a:sym typeface="Symbol" pitchFamily="18" charset="2"/>
              </a:rPr>
              <a:t>0 </a:t>
            </a:r>
            <a:r>
              <a:rPr lang="en-US" altLang="ko-KR" sz="2000" dirty="0">
                <a:latin typeface="Symbol" pitchFamily="18" charset="2"/>
                <a:ea typeface="굴림" charset="-127"/>
                <a:sym typeface="Symbol" pitchFamily="18" charset="2"/>
              </a:rPr>
              <a:t>= 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10</a:t>
            </a:r>
            <a:endParaRPr lang="en-US" altLang="ko-KR" sz="2000" dirty="0">
              <a:ea typeface="굴림" charset="-127"/>
            </a:endParaRPr>
          </a:p>
          <a:p>
            <a:pPr eaLnBrk="1" hangingPunct="1"/>
            <a:endParaRPr lang="ko-KR" altLang="en-US" sz="2400" dirty="0">
              <a:ea typeface="굴림" charset="-127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22A39D4-B177-4802-AED7-0569C800A6E0}" type="slidenum">
              <a:rPr lang="ko-KR" altLang="en-US" sz="1400" smtClean="0">
                <a:ea typeface="굴림" charset="-127"/>
              </a:rPr>
              <a:pPr eaLnBrk="1" hangingPunct="1"/>
              <a:t>19</a:t>
            </a:fld>
            <a:endParaRPr lang="en-US" altLang="ko-KR" sz="1400">
              <a:ea typeface="굴림" charset="-127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3810000" y="1371600"/>
          <a:ext cx="5324475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Chart" r:id="rId3" imgW="9182481" imgH="7392010" progId="Excel.Chart.8">
                  <p:embed followColorScheme="full"/>
                </p:oleObj>
              </mc:Choice>
              <mc:Fallback>
                <p:oleObj name="Chart" r:id="rId3" imgW="9182481" imgH="7392010" progId="Excel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371600"/>
                        <a:ext cx="5324475" cy="428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EE 205 </a:t>
            </a:r>
            <a:br>
              <a:rPr lang="en-US" altLang="ko-KR">
                <a:ea typeface="굴림" charset="-127"/>
              </a:rPr>
            </a:br>
            <a:r>
              <a:rPr lang="en-US" altLang="ko-KR" sz="2100">
                <a:ea typeface="굴림" charset="-127"/>
              </a:rPr>
              <a:t>Data Structure and Algorithms for Electrical Engineering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>
                <a:ea typeface="굴림" charset="-127"/>
              </a:rPr>
              <a:t>Lecture 3. Analysis of Algorithms</a:t>
            </a:r>
          </a:p>
          <a:p>
            <a:endParaRPr lang="en-US" altLang="ko-KR" dirty="0">
              <a:ea typeface="굴림" charset="-127"/>
            </a:endParaRPr>
          </a:p>
          <a:p>
            <a:pPr algn="r"/>
            <a:r>
              <a:rPr lang="en-US" altLang="ko-KR" dirty="0">
                <a:ea typeface="굴림" charset="-127"/>
              </a:rPr>
              <a:t>Yung Yi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Big-Oh Example</a:t>
            </a:r>
          </a:p>
        </p:txBody>
      </p:sp>
      <p:sp>
        <p:nvSpPr>
          <p:cNvPr id="1127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3733800" cy="5181600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Example: the function 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baseline="30000" dirty="0">
                <a:latin typeface="Times New Roman" pitchFamily="18" charset="0"/>
                <a:ea typeface="굴림" charset="-127"/>
                <a:sym typeface="Symbol" pitchFamily="18" charset="2"/>
              </a:rPr>
              <a:t>2</a:t>
            </a:r>
            <a:r>
              <a:rPr lang="en-US" altLang="ko-KR" sz="2400" b="1" dirty="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is not 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O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)</a:t>
            </a:r>
          </a:p>
          <a:p>
            <a:pPr lvl="1" eaLnBrk="1" hangingPunct="1"/>
            <a:r>
              <a:rPr lang="en-US" altLang="ko-KR" sz="20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ea typeface="굴림" charset="-127"/>
                <a:sym typeface="Symbol" pitchFamily="18" charset="2"/>
              </a:rPr>
              <a:t>2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Symbol" pitchFamily="18" charset="2"/>
                <a:ea typeface="굴림" charset="-127"/>
                <a:sym typeface="Symbol" pitchFamily="18" charset="2"/>
              </a:rPr>
              <a:t>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b="1" i="1" dirty="0" err="1">
                <a:latin typeface="Times New Roman" pitchFamily="18" charset="0"/>
                <a:ea typeface="굴림" charset="-127"/>
                <a:sym typeface="Symbol" pitchFamily="18" charset="2"/>
              </a:rPr>
              <a:t>cn</a:t>
            </a:r>
            <a:endParaRPr lang="en-US" altLang="ko-KR" sz="2000" b="1" i="1" dirty="0">
              <a:latin typeface="Times New Roman" pitchFamily="18" charset="0"/>
              <a:ea typeface="굴림" charset="-127"/>
              <a:sym typeface="Symbol" pitchFamily="18" charset="2"/>
            </a:endParaRPr>
          </a:p>
          <a:p>
            <a:pPr lvl="1" eaLnBrk="1" hangingPunct="1"/>
            <a:r>
              <a:rPr lang="en-US" altLang="ko-KR" sz="20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 </a:t>
            </a:r>
            <a:r>
              <a:rPr lang="en-US" altLang="ko-KR" sz="2000" dirty="0">
                <a:latin typeface="Symbol" pitchFamily="18" charset="2"/>
                <a:ea typeface="굴림" charset="-127"/>
                <a:sym typeface="Symbol" pitchFamily="18" charset="2"/>
              </a:rPr>
              <a:t>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c</a:t>
            </a:r>
            <a:endParaRPr lang="en-US" altLang="ko-KR" sz="2000" dirty="0">
              <a:latin typeface="Times New Roman" pitchFamily="18" charset="0"/>
              <a:ea typeface="굴림" charset="-127"/>
              <a:sym typeface="Symbol" pitchFamily="18" charset="2"/>
            </a:endParaRP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The above inequality cannot be satisfied since 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>
                <a:ea typeface="굴림" charset="-127"/>
              </a:rPr>
              <a:t> must be a constant </a:t>
            </a:r>
          </a:p>
          <a:p>
            <a:pPr eaLnBrk="1" hangingPunct="1"/>
            <a:endParaRPr lang="ko-KR" altLang="en-US" dirty="0">
              <a:ea typeface="굴림" charset="-127"/>
            </a:endParaRP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EEF981C-4BF0-4FDB-AD29-48353AE5D4F4}" type="slidenum">
              <a:rPr lang="ko-KR" altLang="en-US" sz="1400" smtClean="0">
                <a:ea typeface="굴림" charset="-127"/>
              </a:rPr>
              <a:pPr eaLnBrk="1" hangingPunct="1"/>
              <a:t>20</a:t>
            </a:fld>
            <a:endParaRPr lang="en-US" altLang="ko-KR" sz="1400">
              <a:ea typeface="굴림" charset="-127"/>
            </a:endParaRP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3810000" y="1562100"/>
          <a:ext cx="5153025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Chart" r:id="rId3" imgW="8449056" imgH="7572858" progId="Excel.Chart.8">
                  <p:embed followColorScheme="full"/>
                </p:oleObj>
              </mc:Choice>
              <mc:Fallback>
                <p:oleObj name="Chart" r:id="rId3" imgW="8449056" imgH="7572858" progId="Excel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562100"/>
                        <a:ext cx="5153025" cy="461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Big Oh Examples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5EF07D2-B602-4675-BB2B-26B9363BFF9E}" type="slidenum">
              <a:rPr lang="ko-KR" altLang="en-US" sz="1400" smtClean="0">
                <a:ea typeface="굴림" charset="-127"/>
              </a:rPr>
              <a:pPr eaLnBrk="1" hangingPunct="1"/>
              <a:t>21</a:t>
            </a:fld>
            <a:endParaRPr lang="en-US" altLang="ko-KR" sz="1400">
              <a:ea typeface="굴림" charset="-127"/>
            </a:endParaRPr>
          </a:p>
        </p:txBody>
      </p:sp>
      <p:sp>
        <p:nvSpPr>
          <p:cNvPr id="12294" name="Rectangle 1027"/>
          <p:cNvSpPr>
            <a:spLocks noChangeArrowheads="1"/>
          </p:cNvSpPr>
          <p:nvPr/>
        </p:nvSpPr>
        <p:spPr bwMode="auto">
          <a:xfrm>
            <a:off x="381000" y="1184088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800" dirty="0"/>
              <a:t>7n-2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en-US" altLang="en-US" sz="2800" dirty="0"/>
          </a:p>
        </p:txBody>
      </p:sp>
      <p:sp>
        <p:nvSpPr>
          <p:cNvPr id="39940" name="Rectangle 1028"/>
          <p:cNvSpPr>
            <a:spLocks noChangeArrowheads="1"/>
          </p:cNvSpPr>
          <p:nvPr/>
        </p:nvSpPr>
        <p:spPr bwMode="auto">
          <a:xfrm>
            <a:off x="443753" y="1666688"/>
            <a:ext cx="78184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7n-2 is O(n)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need c &gt; 0 and n</a:t>
            </a:r>
            <a:r>
              <a:rPr lang="en-US" altLang="ko-KR" sz="2000" baseline="-25000" dirty="0">
                <a:ea typeface="굴림" charset="-127"/>
              </a:rPr>
              <a:t>0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 1 such that</a:t>
            </a:r>
            <a:r>
              <a:rPr lang="en-US" altLang="ko-KR" sz="2000" dirty="0">
                <a:ea typeface="굴림" charset="-127"/>
              </a:rPr>
              <a:t> 7n-2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 </a:t>
            </a:r>
            <a:r>
              <a:rPr lang="en-US" altLang="ko-KR" sz="2000" dirty="0" err="1"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 err="1">
                <a:ea typeface="굴림" charset="-127"/>
                <a:cs typeface="Arial" charset="0"/>
                <a:sym typeface="Symbol" pitchFamily="18" charset="2"/>
              </a:rPr>
              <a:t>•n</a:t>
            </a:r>
            <a:r>
              <a:rPr lang="en-US" altLang="ko-KR" sz="2000" dirty="0">
                <a:ea typeface="굴림" charset="-127"/>
                <a:cs typeface="Arial" charset="0"/>
                <a:sym typeface="Symbol" pitchFamily="18" charset="2"/>
              </a:rPr>
              <a:t> for n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 n</a:t>
            </a:r>
            <a:r>
              <a:rPr lang="en-US" altLang="ko-KR" sz="2000" baseline="-25000" dirty="0">
                <a:ea typeface="굴림" charset="-127"/>
                <a:sym typeface="Symbol" pitchFamily="18" charset="2"/>
              </a:rPr>
              <a:t>0</a:t>
            </a:r>
            <a:endParaRPr lang="en-US" altLang="ko-KR" sz="2000" dirty="0">
              <a:ea typeface="굴림" charset="-127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  <a:sym typeface="Symbol" pitchFamily="18" charset="2"/>
              </a:rPr>
              <a:t>this is true for c = 7 and </a:t>
            </a:r>
            <a:r>
              <a:rPr lang="en-US" altLang="ko-KR" sz="2000" dirty="0">
                <a:ea typeface="굴림" charset="-127"/>
              </a:rPr>
              <a:t>n</a:t>
            </a:r>
            <a:r>
              <a:rPr lang="en-US" altLang="ko-KR" sz="2000" baseline="-25000" dirty="0">
                <a:ea typeface="굴림" charset="-127"/>
              </a:rPr>
              <a:t>0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= 1</a:t>
            </a:r>
            <a:endParaRPr lang="en-US" altLang="ko-KR" sz="2000" baseline="-25000" dirty="0">
              <a:ea typeface="굴림" charset="-127"/>
            </a:endParaRPr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endParaRPr lang="ko-KR" altLang="en-US" sz="2000" dirty="0">
              <a:ea typeface="굴림" charset="-127"/>
            </a:endParaRPr>
          </a:p>
        </p:txBody>
      </p:sp>
      <p:sp>
        <p:nvSpPr>
          <p:cNvPr id="12296" name="Rectangle 1029"/>
          <p:cNvSpPr>
            <a:spLocks noChangeArrowheads="1"/>
          </p:cNvSpPr>
          <p:nvPr/>
        </p:nvSpPr>
        <p:spPr bwMode="auto">
          <a:xfrm>
            <a:off x="381000" y="2860488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ko-KR" sz="2800" dirty="0">
                <a:ea typeface="굴림" charset="-127"/>
              </a:rPr>
              <a:t>3n</a:t>
            </a:r>
            <a:r>
              <a:rPr lang="en-US" altLang="ko-KR" sz="2800" baseline="30000" dirty="0">
                <a:ea typeface="굴림" charset="-127"/>
              </a:rPr>
              <a:t>3</a:t>
            </a:r>
            <a:r>
              <a:rPr lang="en-US" altLang="ko-KR" sz="2800" dirty="0">
                <a:ea typeface="굴림" charset="-127"/>
              </a:rPr>
              <a:t> + 20n</a:t>
            </a:r>
            <a:r>
              <a:rPr lang="en-US" altLang="ko-KR" sz="2800" baseline="30000" dirty="0">
                <a:ea typeface="굴림" charset="-127"/>
              </a:rPr>
              <a:t>2</a:t>
            </a:r>
            <a:r>
              <a:rPr lang="en-US" altLang="ko-KR" sz="2800" dirty="0">
                <a:ea typeface="굴림" charset="-127"/>
              </a:rPr>
              <a:t> + 5</a:t>
            </a:r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endParaRPr lang="ko-KR" altLang="en-US" sz="2800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39942" name="Rectangle 1030"/>
          <p:cNvSpPr>
            <a:spLocks noChangeArrowheads="1"/>
          </p:cNvSpPr>
          <p:nvPr/>
        </p:nvSpPr>
        <p:spPr bwMode="auto">
          <a:xfrm>
            <a:off x="443753" y="33147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3n</a:t>
            </a:r>
            <a:r>
              <a:rPr lang="en-US" altLang="ko-KR" sz="2000" baseline="30000" dirty="0">
                <a:ea typeface="굴림" charset="-127"/>
              </a:rPr>
              <a:t>3</a:t>
            </a:r>
            <a:r>
              <a:rPr lang="en-US" altLang="ko-KR" sz="2000" dirty="0">
                <a:ea typeface="굴림" charset="-127"/>
              </a:rPr>
              <a:t> + 20n</a:t>
            </a:r>
            <a:r>
              <a:rPr lang="en-US" altLang="ko-KR" sz="2000" baseline="30000" dirty="0">
                <a:ea typeface="굴림" charset="-127"/>
              </a:rPr>
              <a:t>2</a:t>
            </a:r>
            <a:r>
              <a:rPr lang="en-US" altLang="ko-KR" sz="2000" dirty="0">
                <a:ea typeface="굴림" charset="-127"/>
              </a:rPr>
              <a:t> + 5 is O(n</a:t>
            </a:r>
            <a:r>
              <a:rPr lang="en-US" altLang="ko-KR" sz="2000" baseline="30000" dirty="0">
                <a:ea typeface="굴림" charset="-127"/>
              </a:rPr>
              <a:t>3</a:t>
            </a:r>
            <a:r>
              <a:rPr lang="en-US" altLang="ko-KR" sz="2000" dirty="0">
                <a:ea typeface="굴림" charset="-127"/>
              </a:rPr>
              <a:t>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need c &gt; 0 and n</a:t>
            </a:r>
            <a:r>
              <a:rPr lang="en-US" altLang="ko-KR" sz="2000" baseline="-25000" dirty="0">
                <a:ea typeface="굴림" charset="-127"/>
              </a:rPr>
              <a:t>0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 1 such that</a:t>
            </a:r>
            <a:r>
              <a:rPr lang="en-US" altLang="ko-KR" sz="2000" dirty="0">
                <a:ea typeface="굴림" charset="-127"/>
              </a:rPr>
              <a:t> 3n</a:t>
            </a:r>
            <a:r>
              <a:rPr lang="en-US" altLang="ko-KR" sz="2000" baseline="30000" dirty="0">
                <a:ea typeface="굴림" charset="-127"/>
              </a:rPr>
              <a:t>3</a:t>
            </a:r>
            <a:r>
              <a:rPr lang="en-US" altLang="ko-KR" sz="2000" dirty="0">
                <a:ea typeface="굴림" charset="-127"/>
              </a:rPr>
              <a:t> + 20n</a:t>
            </a:r>
            <a:r>
              <a:rPr lang="en-US" altLang="ko-KR" sz="2000" baseline="30000" dirty="0">
                <a:ea typeface="굴림" charset="-127"/>
              </a:rPr>
              <a:t>2</a:t>
            </a:r>
            <a:r>
              <a:rPr lang="en-US" altLang="ko-KR" sz="2000" dirty="0">
                <a:ea typeface="굴림" charset="-127"/>
              </a:rPr>
              <a:t> + 5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 c</a:t>
            </a:r>
            <a:r>
              <a:rPr lang="en-US" altLang="ko-KR" sz="2000" dirty="0">
                <a:ea typeface="굴림" charset="-127"/>
                <a:cs typeface="Arial" charset="0"/>
                <a:sym typeface="Symbol" pitchFamily="18" charset="2"/>
              </a:rPr>
              <a:t>•n</a:t>
            </a:r>
            <a:r>
              <a:rPr lang="en-US" altLang="ko-KR" sz="2000" baseline="30000" dirty="0">
                <a:ea typeface="굴림" charset="-127"/>
                <a:cs typeface="Arial" charset="0"/>
                <a:sym typeface="Symbol" pitchFamily="18" charset="2"/>
              </a:rPr>
              <a:t>3</a:t>
            </a:r>
            <a:r>
              <a:rPr lang="en-US" altLang="ko-KR" sz="2000" dirty="0">
                <a:ea typeface="굴림" charset="-127"/>
                <a:cs typeface="Arial" charset="0"/>
                <a:sym typeface="Symbol" pitchFamily="18" charset="2"/>
              </a:rPr>
              <a:t> for n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 n</a:t>
            </a:r>
            <a:r>
              <a:rPr lang="en-US" altLang="ko-KR" sz="2000" baseline="-25000" dirty="0">
                <a:ea typeface="굴림" charset="-127"/>
                <a:sym typeface="Symbol" pitchFamily="18" charset="2"/>
              </a:rPr>
              <a:t>0</a:t>
            </a:r>
            <a:endParaRPr lang="en-US" altLang="ko-KR" sz="2000" dirty="0">
              <a:ea typeface="굴림" charset="-127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  <a:sym typeface="Symbol" pitchFamily="18" charset="2"/>
              </a:rPr>
              <a:t>this is true for c = 4 and </a:t>
            </a:r>
            <a:r>
              <a:rPr lang="en-US" altLang="ko-KR" sz="2000" dirty="0">
                <a:ea typeface="굴림" charset="-127"/>
              </a:rPr>
              <a:t>n</a:t>
            </a:r>
            <a:r>
              <a:rPr lang="en-US" altLang="ko-KR" sz="2000" baseline="-25000" dirty="0">
                <a:ea typeface="굴림" charset="-127"/>
              </a:rPr>
              <a:t>0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= 21</a:t>
            </a:r>
            <a:endParaRPr lang="en-US" altLang="ko-KR" sz="2000" dirty="0">
              <a:ea typeface="굴림" charset="-127"/>
            </a:endParaRPr>
          </a:p>
        </p:txBody>
      </p:sp>
      <p:sp>
        <p:nvSpPr>
          <p:cNvPr id="12298" name="Rectangle 1031"/>
          <p:cNvSpPr>
            <a:spLocks noChangeArrowheads="1"/>
          </p:cNvSpPr>
          <p:nvPr/>
        </p:nvSpPr>
        <p:spPr bwMode="auto">
          <a:xfrm>
            <a:off x="381000" y="4460688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ko-KR" sz="2800" dirty="0">
                <a:ea typeface="굴림" charset="-127"/>
              </a:rPr>
              <a:t>3 log n + 5</a:t>
            </a:r>
          </a:p>
        </p:txBody>
      </p:sp>
      <p:sp>
        <p:nvSpPr>
          <p:cNvPr id="39944" name="Rectangle 1032"/>
          <p:cNvSpPr>
            <a:spLocks noChangeArrowheads="1"/>
          </p:cNvSpPr>
          <p:nvPr/>
        </p:nvSpPr>
        <p:spPr bwMode="auto">
          <a:xfrm>
            <a:off x="443753" y="4964113"/>
            <a:ext cx="861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3 log n + 5 is O(log 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need c &gt; 0 and n</a:t>
            </a:r>
            <a:r>
              <a:rPr lang="en-US" altLang="ko-KR" sz="2000" baseline="-25000" dirty="0">
                <a:ea typeface="굴림" charset="-127"/>
              </a:rPr>
              <a:t>0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 1 such that</a:t>
            </a:r>
            <a:r>
              <a:rPr lang="en-US" altLang="ko-KR" sz="2000" dirty="0">
                <a:ea typeface="굴림" charset="-127"/>
              </a:rPr>
              <a:t> 3 log n + 5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 </a:t>
            </a:r>
            <a:r>
              <a:rPr lang="en-US" altLang="ko-KR" sz="2000" dirty="0" err="1"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 err="1">
                <a:ea typeface="굴림" charset="-127"/>
                <a:cs typeface="Arial" charset="0"/>
                <a:sym typeface="Symbol" pitchFamily="18" charset="2"/>
              </a:rPr>
              <a:t>•log</a:t>
            </a:r>
            <a:r>
              <a:rPr lang="en-US" altLang="ko-KR" sz="2000" dirty="0">
                <a:ea typeface="굴림" charset="-127"/>
                <a:cs typeface="Arial" charset="0"/>
                <a:sym typeface="Symbol" pitchFamily="18" charset="2"/>
              </a:rPr>
              <a:t> n for n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 n</a:t>
            </a:r>
            <a:r>
              <a:rPr lang="en-US" altLang="ko-KR" sz="2000" baseline="-25000" dirty="0">
                <a:ea typeface="굴림" charset="-127"/>
                <a:sym typeface="Symbol" pitchFamily="18" charset="2"/>
              </a:rPr>
              <a:t>0</a:t>
            </a:r>
            <a:endParaRPr lang="en-US" altLang="ko-KR" sz="2000" dirty="0">
              <a:ea typeface="굴림" charset="-127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  <a:sym typeface="Symbol" pitchFamily="18" charset="2"/>
              </a:rPr>
              <a:t>this is true for c = 8 and </a:t>
            </a:r>
            <a:r>
              <a:rPr lang="en-US" altLang="ko-KR" sz="2000" dirty="0">
                <a:ea typeface="굴림" charset="-127"/>
              </a:rPr>
              <a:t>n</a:t>
            </a:r>
            <a:r>
              <a:rPr lang="en-US" altLang="ko-KR" sz="2000" baseline="-25000" dirty="0">
                <a:ea typeface="굴림" charset="-127"/>
              </a:rPr>
              <a:t>0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= 2</a:t>
            </a:r>
            <a:endParaRPr lang="en-US" altLang="ko-KR" dirty="0">
              <a:ea typeface="굴림" charset="-127"/>
            </a:endParaRPr>
          </a:p>
        </p:txBody>
      </p:sp>
      <p:graphicFrame>
        <p:nvGraphicFramePr>
          <p:cNvPr id="12290" name="Object 1033"/>
          <p:cNvGraphicFramePr>
            <a:graphicFrameLocks noChangeAspect="1"/>
          </p:cNvGraphicFramePr>
          <p:nvPr/>
        </p:nvGraphicFramePr>
        <p:xfrm>
          <a:off x="6705600" y="228600"/>
          <a:ext cx="20574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Clip" r:id="rId4" imgW="1803960" imgH="1189440" progId="MS_ClipArt_Gallery.5">
                  <p:embed/>
                </p:oleObj>
              </mc:Choice>
              <mc:Fallback>
                <p:oleObj name="Clip" r:id="rId4" imgW="1803960" imgH="1189440" progId="MS_ClipArt_Gallery.5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28600"/>
                        <a:ext cx="2057400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31">
            <a:extLst>
              <a:ext uri="{FF2B5EF4-FFF2-40B4-BE49-F238E27FC236}">
                <a16:creationId xmlns:a16="http://schemas.microsoft.com/office/drawing/2014/main" id="{EBF19DB6-73E8-764B-8539-E4731BB7C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365" y="6135922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2"/>
                </a:solidFill>
                <a:ea typeface="굴림" charset="-127"/>
              </a:rPr>
              <a:t>(Question) 3 log n + 5 is O(n)? Yes or No?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  <p:bldP spid="39942" grpId="0" autoUpdateAnimBg="0"/>
      <p:bldP spid="3994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Big-Oh and Growth Rate</a:t>
            </a:r>
          </a:p>
        </p:txBody>
      </p:sp>
      <p:sp>
        <p:nvSpPr>
          <p:cNvPr id="307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The big-Oh notation gives an 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</a:rPr>
              <a:t>upper bound </a:t>
            </a:r>
            <a:r>
              <a:rPr lang="en-US" altLang="ko-KR" sz="2400" dirty="0">
                <a:ea typeface="굴림" charset="-127"/>
              </a:rPr>
              <a:t>on the growth rate of a function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The statement “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f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) </a:t>
            </a:r>
            <a:r>
              <a:rPr lang="en-US" altLang="ko-KR" sz="2400" dirty="0">
                <a:ea typeface="굴림" charset="-127"/>
              </a:rPr>
              <a:t>is 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O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g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))</a:t>
            </a:r>
            <a:r>
              <a:rPr lang="en-US" altLang="ko-KR" sz="2400" dirty="0">
                <a:ea typeface="굴림" charset="-127"/>
              </a:rPr>
              <a:t>” means that the growth rate of 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f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) </a:t>
            </a:r>
            <a:r>
              <a:rPr lang="en-US" altLang="ko-KR" sz="2400" dirty="0">
                <a:ea typeface="굴림" charset="-127"/>
              </a:rPr>
              <a:t>is 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</a:rPr>
              <a:t>no more than </a:t>
            </a:r>
            <a:r>
              <a:rPr lang="en-US" altLang="ko-KR" sz="2400" dirty="0">
                <a:ea typeface="굴림" charset="-127"/>
              </a:rPr>
              <a:t>the growth rate of 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g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We can use the big-Oh notation to rank functions according to their growth rate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93AAA29-32AF-4929-A293-4B295E6AD758}" type="slidenum">
              <a:rPr lang="ko-KR" altLang="en-US" sz="1400" smtClean="0">
                <a:ea typeface="굴림" charset="-127"/>
              </a:rPr>
              <a:pPr eaLnBrk="1" hangingPunct="1"/>
              <a:t>22</a:t>
            </a:fld>
            <a:endParaRPr lang="en-US" altLang="ko-KR" sz="1400">
              <a:ea typeface="굴림" charset="-127"/>
            </a:endParaRPr>
          </a:p>
        </p:txBody>
      </p:sp>
      <p:graphicFrame>
        <p:nvGraphicFramePr>
          <p:cNvPr id="24648" name="Group 72"/>
          <p:cNvGraphicFramePr>
            <a:graphicFrameLocks noGrp="1"/>
          </p:cNvGraphicFramePr>
          <p:nvPr/>
        </p:nvGraphicFramePr>
        <p:xfrm>
          <a:off x="1066800" y="4343400"/>
          <a:ext cx="7239000" cy="1895475"/>
        </p:xfrm>
        <a:graphic>
          <a:graphicData uri="http://schemas.openxmlformats.org/drawingml/2006/table">
            <a:tbl>
              <a:tblPr/>
              <a:tblGrid>
                <a:gridCol w="257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f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) 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is </a:t>
                      </a: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O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g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g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) 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is </a:t>
                      </a: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O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f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g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) 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grows faster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f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) 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grows faster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Same growth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8600" y="3733800"/>
            <a:ext cx="265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Which is possible?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Big-Oh Rules</a:t>
            </a:r>
          </a:p>
        </p:txBody>
      </p:sp>
      <p:sp>
        <p:nvSpPr>
          <p:cNvPr id="1331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1028700" algn="l"/>
              </a:tabLst>
            </a:pPr>
            <a:r>
              <a:rPr lang="en-US" altLang="ko-KR" sz="2800" dirty="0">
                <a:ea typeface="굴림" charset="-127"/>
              </a:rPr>
              <a:t>If is </a:t>
            </a:r>
            <a:r>
              <a:rPr lang="en-US" altLang="ko-KR" sz="28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f</a:t>
            </a:r>
            <a:r>
              <a:rPr lang="en-US" altLang="ko-KR" sz="28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8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800" dirty="0">
                <a:latin typeface="Times New Roman" pitchFamily="18" charset="0"/>
                <a:ea typeface="굴림" charset="-127"/>
                <a:sym typeface="Symbol" pitchFamily="18" charset="2"/>
              </a:rPr>
              <a:t>)</a:t>
            </a:r>
            <a:r>
              <a:rPr lang="en-US" altLang="ko-KR" sz="2800" dirty="0">
                <a:ea typeface="굴림" charset="-127"/>
              </a:rPr>
              <a:t> a polynomial of degree </a:t>
            </a:r>
            <a:r>
              <a:rPr lang="en-US" altLang="ko-KR" sz="28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d</a:t>
            </a:r>
            <a:r>
              <a:rPr lang="en-US" altLang="ko-KR" sz="2800" dirty="0">
                <a:ea typeface="굴림" charset="-127"/>
              </a:rPr>
              <a:t>, then </a:t>
            </a:r>
            <a:r>
              <a:rPr lang="en-US" altLang="ko-KR" sz="28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f</a:t>
            </a:r>
            <a:r>
              <a:rPr lang="en-US" altLang="ko-KR" sz="28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8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800" dirty="0">
                <a:latin typeface="Times New Roman" pitchFamily="18" charset="0"/>
                <a:ea typeface="굴림" charset="-127"/>
                <a:sym typeface="Symbol" pitchFamily="18" charset="2"/>
              </a:rPr>
              <a:t>)</a:t>
            </a:r>
            <a:r>
              <a:rPr lang="en-US" altLang="ko-KR" sz="2800" dirty="0">
                <a:ea typeface="굴림" charset="-127"/>
              </a:rPr>
              <a:t> is </a:t>
            </a:r>
            <a:r>
              <a:rPr lang="en-US" altLang="ko-KR" sz="28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O</a:t>
            </a:r>
            <a:r>
              <a:rPr lang="en-US" altLang="ko-KR" sz="28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800" b="1" i="1" dirty="0" err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800" b="1" i="1" baseline="30000" dirty="0" err="1">
                <a:latin typeface="Times New Roman" pitchFamily="18" charset="0"/>
                <a:ea typeface="굴림" charset="-127"/>
                <a:sym typeface="Symbol" pitchFamily="18" charset="2"/>
              </a:rPr>
              <a:t>d</a:t>
            </a:r>
            <a:r>
              <a:rPr lang="en-US" altLang="ko-KR" sz="2800" dirty="0">
                <a:latin typeface="Times New Roman" pitchFamily="18" charset="0"/>
                <a:ea typeface="굴림" charset="-127"/>
                <a:sym typeface="Symbol" pitchFamily="18" charset="2"/>
              </a:rPr>
              <a:t>)</a:t>
            </a:r>
            <a:r>
              <a:rPr lang="en-US" altLang="ko-KR" sz="2800" dirty="0">
                <a:ea typeface="굴림" charset="-127"/>
              </a:rPr>
              <a:t>, i.e.,</a:t>
            </a:r>
          </a:p>
          <a:p>
            <a:pPr marL="1028700" lvl="1" eaLnBrk="1" hangingPunct="1">
              <a:buFont typeface="Wingdings" pitchFamily="2" charset="2"/>
              <a:buAutoNum type="arabicPeriod"/>
              <a:tabLst>
                <a:tab pos="1028700" algn="l"/>
              </a:tabLst>
            </a:pPr>
            <a:r>
              <a:rPr lang="en-US" altLang="ko-KR" sz="2400" dirty="0">
                <a:ea typeface="굴림" charset="-127"/>
              </a:rPr>
              <a:t>Drop lower-order terms</a:t>
            </a:r>
          </a:p>
          <a:p>
            <a:pPr marL="1028700" lvl="1" eaLnBrk="1" hangingPunct="1">
              <a:buFont typeface="Wingdings" pitchFamily="2" charset="2"/>
              <a:buAutoNum type="arabicPeriod"/>
              <a:tabLst>
                <a:tab pos="1028700" algn="l"/>
              </a:tabLst>
            </a:pPr>
            <a:r>
              <a:rPr lang="en-US" altLang="ko-KR" sz="2400" dirty="0">
                <a:ea typeface="굴림" charset="-127"/>
              </a:rPr>
              <a:t>Drop constant factors</a:t>
            </a:r>
          </a:p>
          <a:p>
            <a:pPr eaLnBrk="1" hangingPunct="1">
              <a:tabLst>
                <a:tab pos="1028700" algn="l"/>
              </a:tabLst>
            </a:pPr>
            <a:endParaRPr lang="en-US" altLang="ko-KR" sz="2800" dirty="0">
              <a:ea typeface="굴림" charset="-127"/>
            </a:endParaRPr>
          </a:p>
          <a:p>
            <a:pPr eaLnBrk="1" hangingPunct="1">
              <a:tabLst>
                <a:tab pos="1028700" algn="l"/>
              </a:tabLst>
            </a:pPr>
            <a:r>
              <a:rPr lang="en-US" altLang="ko-KR" sz="2800" dirty="0">
                <a:ea typeface="굴림" charset="-127"/>
              </a:rPr>
              <a:t>Use the smallest possible class of functions</a:t>
            </a:r>
          </a:p>
          <a:p>
            <a:pPr marL="1028700" lvl="1" eaLnBrk="1" hangingPunct="1">
              <a:tabLst>
                <a:tab pos="1028700" algn="l"/>
              </a:tabLst>
            </a:pPr>
            <a:r>
              <a:rPr lang="en-US" altLang="ko-KR" sz="2400" dirty="0">
                <a:ea typeface="굴림" charset="-127"/>
              </a:rPr>
              <a:t>Say “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2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 is 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O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)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”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400" dirty="0">
                <a:ea typeface="굴림" charset="-127"/>
              </a:rPr>
              <a:t>instead of “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2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 is 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O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baseline="30000" dirty="0">
                <a:latin typeface="Times New Roman" pitchFamily="18" charset="0"/>
                <a:ea typeface="굴림" charset="-127"/>
                <a:sym typeface="Symbol" pitchFamily="18" charset="2"/>
              </a:rPr>
              <a:t>2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)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”</a:t>
            </a:r>
          </a:p>
          <a:p>
            <a:pPr eaLnBrk="1" hangingPunct="1">
              <a:tabLst>
                <a:tab pos="1028700" algn="l"/>
              </a:tabLst>
            </a:pPr>
            <a:endParaRPr lang="en-US" altLang="ko-KR" sz="2800" dirty="0">
              <a:ea typeface="굴림" charset="-127"/>
              <a:sym typeface="Symbol" pitchFamily="18" charset="2"/>
            </a:endParaRPr>
          </a:p>
          <a:p>
            <a:pPr eaLnBrk="1" hangingPunct="1">
              <a:tabLst>
                <a:tab pos="1028700" algn="l"/>
              </a:tabLst>
            </a:pPr>
            <a:r>
              <a:rPr lang="en-US" altLang="ko-KR" sz="2800" dirty="0">
                <a:ea typeface="굴림" charset="-127"/>
                <a:sym typeface="Symbol" pitchFamily="18" charset="2"/>
              </a:rPr>
              <a:t>Use the simplest expression of the class</a:t>
            </a:r>
          </a:p>
          <a:p>
            <a:pPr marL="1028700" lvl="1" eaLnBrk="1" hangingPunct="1">
              <a:tabLst>
                <a:tab pos="1028700" algn="l"/>
              </a:tabLst>
            </a:pPr>
            <a:r>
              <a:rPr lang="en-US" altLang="ko-KR" sz="2400" dirty="0">
                <a:ea typeface="굴림" charset="-127"/>
              </a:rPr>
              <a:t>Say “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3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b="1" dirty="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400" dirty="0">
                <a:latin typeface="Symbol" pitchFamily="18" charset="2"/>
                <a:ea typeface="굴림" charset="-127"/>
                <a:sym typeface="Symbol" pitchFamily="18" charset="2"/>
              </a:rPr>
              <a:t>+</a:t>
            </a:r>
            <a:r>
              <a:rPr lang="en-US" altLang="ko-KR" sz="2400" b="1" dirty="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5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 is 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O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)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”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400" dirty="0">
                <a:ea typeface="굴림" charset="-127"/>
              </a:rPr>
              <a:t>instead of “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3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b="1" dirty="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400" dirty="0">
                <a:latin typeface="Symbol" pitchFamily="18" charset="2"/>
                <a:ea typeface="굴림" charset="-127"/>
                <a:sym typeface="Symbol" pitchFamily="18" charset="2"/>
              </a:rPr>
              <a:t>+</a:t>
            </a:r>
            <a:r>
              <a:rPr lang="en-US" altLang="ko-KR" sz="2400" b="1" dirty="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5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 is 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O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(3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)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”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72BF5DC-7E52-45EA-86CD-BDA8285AE1F9}" type="slidenum">
              <a:rPr lang="ko-KR" altLang="en-US" sz="1400" smtClean="0">
                <a:ea typeface="굴림" charset="-127"/>
              </a:rPr>
              <a:pPr eaLnBrk="1" hangingPunct="1"/>
              <a:t>23</a:t>
            </a:fld>
            <a:endParaRPr lang="en-US" altLang="ko-KR" sz="1400">
              <a:ea typeface="굴림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Asymptotic Algorithm Analysis</a:t>
            </a:r>
          </a:p>
        </p:txBody>
      </p:sp>
      <p:sp>
        <p:nvSpPr>
          <p:cNvPr id="317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The asymptotic analysis of an algorithm determines the running time in big-Oh notation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To perform the asymptotic analysis</a:t>
            </a:r>
          </a:p>
          <a:p>
            <a:pPr marL="1028700" lvl="1" indent="-228600" eaLnBrk="1" hangingPunct="1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We find the worst-case number of primitive operations executed as a function of the input size</a:t>
            </a:r>
          </a:p>
          <a:p>
            <a:pPr marL="1028700" lvl="1" indent="-228600" eaLnBrk="1" hangingPunct="1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We express this function with big-Oh notation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Example:</a:t>
            </a:r>
          </a:p>
          <a:p>
            <a:pPr marL="1028700" lvl="1" indent="-228600" eaLnBrk="1" hangingPunct="1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We determine that algorithm </a:t>
            </a:r>
            <a:r>
              <a:rPr lang="en-US" altLang="ko-KR" sz="2000" b="1" i="1" dirty="0" err="1">
                <a:latin typeface="Times New Roman" pitchFamily="18" charset="0"/>
                <a:ea typeface="굴림" charset="-127"/>
              </a:rPr>
              <a:t>arrayMax</a:t>
            </a:r>
            <a:r>
              <a:rPr lang="en-US" altLang="ko-KR" sz="2000" dirty="0">
                <a:ea typeface="굴림" charset="-127"/>
              </a:rPr>
              <a:t> executes at most 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8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Symbol" pitchFamily="18" charset="2"/>
                <a:ea typeface="굴림" charset="-127"/>
                <a:sym typeface="Symbol" pitchFamily="18" charset="2"/>
              </a:rPr>
              <a:t>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 2 </a:t>
            </a:r>
            <a:r>
              <a:rPr lang="en-US" altLang="ko-KR" sz="2000" dirty="0">
                <a:ea typeface="굴림" charset="-127"/>
              </a:rPr>
              <a:t>primitive operations</a:t>
            </a:r>
          </a:p>
          <a:p>
            <a:pPr marL="1028700" lvl="1" indent="-228600" eaLnBrk="1" hangingPunct="1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We say that algorithm </a:t>
            </a:r>
            <a:r>
              <a:rPr lang="en-US" altLang="ko-KR" sz="2000" b="1" i="1" dirty="0" err="1">
                <a:latin typeface="Times New Roman" pitchFamily="18" charset="0"/>
                <a:ea typeface="굴림" charset="-127"/>
              </a:rPr>
              <a:t>arrayMax</a:t>
            </a:r>
            <a:r>
              <a:rPr lang="en-US" altLang="ko-KR" sz="2000" dirty="0">
                <a:ea typeface="굴림" charset="-127"/>
              </a:rPr>
              <a:t> “runs in 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O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) </a:t>
            </a:r>
            <a:r>
              <a:rPr lang="en-US" altLang="ko-KR" sz="2000" dirty="0">
                <a:ea typeface="굴림" charset="-127"/>
              </a:rPr>
              <a:t>time”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Since constant factors and lower-order terms are eventually dropped anyhow, we can disregard them when counting primitive operations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C7A88E2-A706-4AF4-9E51-411CD2550662}" type="slidenum">
              <a:rPr lang="ko-KR" altLang="en-US" sz="1400" smtClean="0">
                <a:ea typeface="굴림" charset="-127"/>
              </a:rPr>
              <a:pPr eaLnBrk="1" hangingPunct="1"/>
              <a:t>24</a:t>
            </a:fld>
            <a:endParaRPr lang="en-US" altLang="ko-KR" sz="140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Computing Prefix Averages</a:t>
            </a:r>
          </a:p>
        </p:txBody>
      </p:sp>
      <p:sp>
        <p:nvSpPr>
          <p:cNvPr id="1434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4876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We further illustrate asymptotic analysis with two algorithms for prefix averages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dirty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The </a:t>
            </a:r>
            <a:r>
              <a:rPr lang="en-US" altLang="ko-KR" sz="2400" b="1" i="1" dirty="0" err="1">
                <a:latin typeface="Times New Roman" pitchFamily="18" charset="0"/>
                <a:ea typeface="굴림" charset="-127"/>
              </a:rPr>
              <a:t>i</a:t>
            </a:r>
            <a:r>
              <a:rPr lang="en-US" altLang="ko-KR" sz="2400" dirty="0" err="1">
                <a:ea typeface="굴림" charset="-127"/>
              </a:rPr>
              <a:t>-th</a:t>
            </a:r>
            <a:r>
              <a:rPr lang="en-US" altLang="ko-KR" sz="2400" dirty="0">
                <a:ea typeface="굴림" charset="-127"/>
              </a:rPr>
              <a:t> prefix average of an array 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</a:rPr>
              <a:t>X</a:t>
            </a:r>
            <a:r>
              <a:rPr lang="en-US" altLang="ko-KR" sz="2400" dirty="0">
                <a:ea typeface="굴림" charset="-127"/>
              </a:rPr>
              <a:t> is average of the first 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 err="1">
                <a:latin typeface="Times New Roman" pitchFamily="18" charset="0"/>
                <a:ea typeface="굴림" charset="-127"/>
                <a:sym typeface="Symbol" pitchFamily="18" charset="2"/>
              </a:rPr>
              <a:t>i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400" dirty="0">
                <a:latin typeface="Symbol" pitchFamily="18" charset="2"/>
                <a:ea typeface="굴림" charset="-127"/>
                <a:sym typeface="Symbol" pitchFamily="18" charset="2"/>
              </a:rPr>
              <a:t>+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 1) </a:t>
            </a:r>
            <a:r>
              <a:rPr lang="en-US" altLang="ko-KR" sz="2400" dirty="0">
                <a:ea typeface="굴림" charset="-127"/>
              </a:rPr>
              <a:t>elements of 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</a:rPr>
              <a:t>X</a:t>
            </a:r>
            <a:r>
              <a:rPr lang="en-US" altLang="ko-KR" sz="2400" b="1" dirty="0">
                <a:latin typeface="Times New Roman" pitchFamily="18" charset="0"/>
                <a:ea typeface="굴림" charset="-127"/>
              </a:rPr>
              <a:t>:</a:t>
            </a:r>
            <a:endParaRPr lang="en-US" altLang="ko-KR" sz="2400" dirty="0">
              <a:ea typeface="굴림" charset="-127"/>
            </a:endParaRP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[</a:t>
            </a:r>
            <a:r>
              <a:rPr lang="en-US" altLang="ko-KR" sz="2000" b="1" i="1" dirty="0" err="1">
                <a:latin typeface="Times New Roman" pitchFamily="18" charset="0"/>
                <a:ea typeface="굴림" charset="-127"/>
                <a:sym typeface="Symbol" pitchFamily="18" charset="2"/>
              </a:rPr>
              <a:t>i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]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400" dirty="0">
                <a:latin typeface="Symbol" pitchFamily="18" charset="2"/>
                <a:ea typeface="굴림" charset="-127"/>
                <a:sym typeface="Symbol" pitchFamily="18" charset="2"/>
              </a:rPr>
              <a:t>= (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X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[0] </a:t>
            </a:r>
            <a:r>
              <a:rPr lang="en-US" altLang="ko-KR" sz="2400" dirty="0">
                <a:latin typeface="Symbol" pitchFamily="18" charset="2"/>
                <a:ea typeface="굴림" charset="-127"/>
                <a:sym typeface="Symbol" pitchFamily="18" charset="2"/>
              </a:rPr>
              <a:t>+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X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[1] </a:t>
            </a:r>
            <a:r>
              <a:rPr lang="en-US" altLang="ko-KR" sz="2400" dirty="0">
                <a:latin typeface="Symbol" pitchFamily="18" charset="2"/>
                <a:ea typeface="굴림" charset="-127"/>
                <a:sym typeface="Symbol" pitchFamily="18" charset="2"/>
              </a:rPr>
              <a:t>+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… </a:t>
            </a:r>
            <a:r>
              <a:rPr lang="en-US" altLang="ko-KR" sz="2400" dirty="0">
                <a:latin typeface="Symbol" pitchFamily="18" charset="2"/>
                <a:ea typeface="굴림" charset="-127"/>
                <a:sym typeface="Symbol" pitchFamily="18" charset="2"/>
              </a:rPr>
              <a:t>+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X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[</a:t>
            </a:r>
            <a:r>
              <a:rPr lang="en-US" altLang="ko-KR" sz="2000" b="1" i="1" dirty="0" err="1">
                <a:latin typeface="Times New Roman" pitchFamily="18" charset="0"/>
                <a:ea typeface="굴림" charset="-127"/>
                <a:sym typeface="Symbol" pitchFamily="18" charset="2"/>
              </a:rPr>
              <a:t>i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])/(</a:t>
            </a:r>
            <a:r>
              <a:rPr lang="en-US" altLang="ko-KR" sz="2000" i="1" dirty="0">
                <a:latin typeface="Times New Roman" pitchFamily="18" charset="0"/>
                <a:ea typeface="굴림" charset="-127"/>
                <a:sym typeface="Symbol" pitchFamily="18" charset="2"/>
              </a:rPr>
              <a:t>i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+1)</a:t>
            </a:r>
          </a:p>
          <a:p>
            <a:pPr eaLnBrk="1" hangingPunct="1">
              <a:lnSpc>
                <a:spcPct val="90000"/>
              </a:lnSpc>
            </a:pPr>
            <a:endParaRPr lang="en-US" altLang="ko-KR" sz="800" dirty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400" dirty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Computing the array 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</a:rPr>
              <a:t>A</a:t>
            </a:r>
            <a:r>
              <a:rPr lang="en-US" altLang="ko-KR" sz="2400" dirty="0">
                <a:ea typeface="굴림" charset="-127"/>
              </a:rPr>
              <a:t> of prefix averages of another array 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</a:rPr>
              <a:t>X</a:t>
            </a:r>
            <a:r>
              <a:rPr lang="en-US" altLang="ko-KR" sz="2400" dirty="0">
                <a:ea typeface="굴림" charset="-127"/>
              </a:rPr>
              <a:t> has applications to financial analysis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20F4E2A-FD3C-40FA-A5A0-93F8D0290868}" type="slidenum">
              <a:rPr lang="ko-KR" altLang="en-US" sz="1400" smtClean="0">
                <a:ea typeface="굴림" charset="-127"/>
              </a:rPr>
              <a:pPr eaLnBrk="1" hangingPunct="1"/>
              <a:t>25</a:t>
            </a:fld>
            <a:endParaRPr lang="en-US" altLang="ko-KR" sz="1400">
              <a:ea typeface="굴림" charset="-127"/>
            </a:endParaRP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/>
        </p:nvGraphicFramePr>
        <p:xfrm>
          <a:off x="5334000" y="1676400"/>
          <a:ext cx="341947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Worksheet" r:id="rId3" imgW="3343656" imgH="4057904" progId="Excel.Sheet.8">
                  <p:embed/>
                </p:oleObj>
              </mc:Choice>
              <mc:Fallback>
                <p:oleObj name="Worksheet" r:id="rId3" imgW="3343656" imgH="4057904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76400"/>
                        <a:ext cx="3419475" cy="431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B9C55D0-7CA5-F443-B09D-652FFE00B1C4}"/>
              </a:ext>
            </a:extLst>
          </p:cNvPr>
          <p:cNvSpPr/>
          <p:nvPr/>
        </p:nvSpPr>
        <p:spPr bwMode="auto">
          <a:xfrm>
            <a:off x="5943600" y="5486400"/>
            <a:ext cx="2362200" cy="3048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0  1  2  3  4  5  6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Averages (Quadratic)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B0626D9-D7A0-425B-B2C2-D72A6DD6A52D}" type="slidenum">
              <a:rPr lang="ko-KR" altLang="en-US" sz="1400" smtClean="0">
                <a:ea typeface="굴림" charset="-127"/>
              </a:rPr>
              <a:pPr eaLnBrk="1" hangingPunct="1"/>
              <a:t>26</a:t>
            </a:fld>
            <a:endParaRPr lang="en-US" altLang="ko-KR" sz="1400">
              <a:ea typeface="굴림" charset="-127"/>
            </a:endParaRPr>
          </a:p>
        </p:txBody>
      </p:sp>
      <p:sp>
        <p:nvSpPr>
          <p:cNvPr id="32773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2192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The following algorithm computes prefix averages in quadratic time by applying the definition</a:t>
            </a:r>
          </a:p>
        </p:txBody>
      </p:sp>
      <p:sp>
        <p:nvSpPr>
          <p:cNvPr id="3277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2438400"/>
            <a:ext cx="7772400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r>
              <a:rPr lang="en-US" altLang="ko-KR" b="1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Algorithm</a:t>
            </a:r>
            <a:r>
              <a:rPr lang="en-US" altLang="ko-KR" dirty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b="1" i="1" dirty="0">
                <a:solidFill>
                  <a:schemeClr val="tx2"/>
                </a:solidFill>
                <a:latin typeface="Times New Roman" pitchFamily="18" charset="0"/>
                <a:ea typeface="굴림" charset="-127"/>
              </a:rPr>
              <a:t>prefixAverages1</a:t>
            </a:r>
            <a:r>
              <a:rPr lang="en-US" altLang="ko-KR" dirty="0">
                <a:solidFill>
                  <a:schemeClr val="tx2"/>
                </a:solidFill>
                <a:latin typeface="Times New Roman" pitchFamily="18" charset="0"/>
                <a:ea typeface="굴림" charset="-127"/>
              </a:rPr>
              <a:t>(</a:t>
            </a:r>
            <a:r>
              <a:rPr lang="en-US" altLang="ko-KR" b="1" i="1" dirty="0">
                <a:solidFill>
                  <a:schemeClr val="tx2"/>
                </a:solidFill>
                <a:latin typeface="Times New Roman" pitchFamily="18" charset="0"/>
                <a:ea typeface="굴림" charset="-127"/>
              </a:rPr>
              <a:t>X, n</a:t>
            </a:r>
            <a:r>
              <a:rPr lang="en-US" altLang="ko-KR" dirty="0">
                <a:solidFill>
                  <a:schemeClr val="tx2"/>
                </a:solidFill>
                <a:latin typeface="Times New Roman" pitchFamily="18" charset="0"/>
                <a:ea typeface="굴림" charset="-127"/>
              </a:rPr>
              <a:t>)</a:t>
            </a:r>
          </a:p>
          <a:p>
            <a:pPr marL="342900" indent="-342900"/>
            <a:r>
              <a:rPr lang="en-US" altLang="ko-KR" b="1" dirty="0">
                <a:solidFill>
                  <a:schemeClr val="tx2"/>
                </a:solidFill>
                <a:latin typeface="Times New Roman" pitchFamily="18" charset="0"/>
                <a:ea typeface="굴림" charset="-127"/>
              </a:rPr>
              <a:t>	</a:t>
            </a:r>
            <a:r>
              <a:rPr lang="en-US" altLang="ko-KR" b="1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Input</a:t>
            </a:r>
            <a:r>
              <a:rPr lang="en-US" altLang="ko-KR" dirty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array </a:t>
            </a:r>
            <a:r>
              <a:rPr lang="en-US" altLang="ko-KR" b="1" i="1" dirty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X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 of </a:t>
            </a:r>
            <a:r>
              <a:rPr lang="en-US" altLang="ko-KR" b="1" i="1" dirty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n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 integers</a:t>
            </a:r>
          </a:p>
          <a:p>
            <a:pPr marL="342900" indent="-342900"/>
            <a:r>
              <a:rPr lang="en-US" altLang="ko-KR" b="1" dirty="0">
                <a:solidFill>
                  <a:schemeClr val="tx2"/>
                </a:solidFill>
                <a:latin typeface="Times New Roman" pitchFamily="18" charset="0"/>
                <a:ea typeface="굴림" charset="-127"/>
              </a:rPr>
              <a:t>	</a:t>
            </a:r>
            <a:r>
              <a:rPr lang="en-US" altLang="ko-KR" b="1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Output</a:t>
            </a:r>
            <a:r>
              <a:rPr lang="en-US" altLang="ko-KR" dirty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array </a:t>
            </a:r>
            <a:r>
              <a:rPr lang="en-US" altLang="ko-KR" b="1" i="1" dirty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A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 of prefix averages of </a:t>
            </a:r>
            <a:r>
              <a:rPr lang="en-US" altLang="ko-KR" b="1" i="1" dirty="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X	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#operations</a:t>
            </a:r>
            <a:endParaRPr lang="en-US" altLang="ko-KR" dirty="0">
              <a:solidFill>
                <a:schemeClr val="accent2"/>
              </a:solidFill>
              <a:latin typeface="Times New Roman" pitchFamily="18" charset="0"/>
              <a:ea typeface="굴림" charset="-127"/>
              <a:sym typeface="Symbol" pitchFamily="18" charset="2"/>
            </a:endParaRPr>
          </a:p>
          <a:p>
            <a:pPr marL="342900" indent="-342900"/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	</a:t>
            </a:r>
            <a:r>
              <a:rPr lang="en-US" altLang="ko-KR" dirty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b="1" i="1" dirty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A</a:t>
            </a:r>
            <a:r>
              <a:rPr lang="en-US" altLang="ko-KR" dirty="0">
                <a:solidFill>
                  <a:schemeClr val="tx2"/>
                </a:solidFill>
                <a:latin typeface="Times New Roman" pitchFamily="18" charset="0"/>
                <a:ea typeface="굴림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 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new array of </a:t>
            </a:r>
            <a:r>
              <a:rPr lang="en-US" altLang="ko-KR" b="1" i="1" dirty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n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 integers		     </a:t>
            </a:r>
            <a:r>
              <a:rPr lang="en-US" altLang="ko-KR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endParaRPr lang="en-US" altLang="ko-KR" b="1" i="1" dirty="0">
              <a:solidFill>
                <a:schemeClr val="accent2"/>
              </a:solidFill>
              <a:latin typeface="Times New Roman" pitchFamily="18" charset="0"/>
              <a:ea typeface="굴림" charset="-127"/>
            </a:endParaRPr>
          </a:p>
          <a:p>
            <a:pPr marL="342900" indent="-342900"/>
            <a:r>
              <a:rPr lang="en-US" altLang="ko-KR" dirty="0">
                <a:latin typeface="Times New Roman" pitchFamily="18" charset="0"/>
                <a:ea typeface="굴림" charset="-127"/>
              </a:rPr>
              <a:t>	</a:t>
            </a:r>
            <a:r>
              <a:rPr lang="en-US" altLang="ko-KR" b="1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for</a:t>
            </a:r>
            <a:r>
              <a:rPr lang="en-US" altLang="ko-KR" dirty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b="1" i="1" dirty="0" err="1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i</a:t>
            </a:r>
            <a:r>
              <a:rPr lang="en-US" altLang="ko-KR" dirty="0">
                <a:solidFill>
                  <a:schemeClr val="tx2"/>
                </a:solidFill>
                <a:latin typeface="Times New Roman" pitchFamily="18" charset="0"/>
                <a:ea typeface="굴림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</a:t>
            </a:r>
            <a:r>
              <a:rPr lang="en-US" altLang="ko-KR" dirty="0">
                <a:solidFill>
                  <a:schemeClr val="tx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0</a:t>
            </a:r>
            <a:r>
              <a:rPr lang="en-US" altLang="ko-KR" dirty="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to</a:t>
            </a:r>
            <a:r>
              <a:rPr lang="en-US" altLang="ko-KR" dirty="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b="1" i="1" dirty="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dirty="0">
                <a:solidFill>
                  <a:schemeClr val="accent2"/>
                </a:solidFill>
                <a:latin typeface="Symbol" pitchFamily="18" charset="2"/>
                <a:ea typeface="굴림" charset="-127"/>
                <a:sym typeface="Symbol" pitchFamily="18" charset="2"/>
              </a:rPr>
              <a:t>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1</a:t>
            </a:r>
            <a:r>
              <a:rPr lang="en-US" altLang="ko-KR" dirty="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do		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	     </a:t>
            </a:r>
            <a:r>
              <a:rPr lang="en-US" altLang="ko-KR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</a:p>
          <a:p>
            <a:pPr marL="342900" indent="-342900"/>
            <a:r>
              <a:rPr lang="en-US" altLang="ko-KR" dirty="0">
                <a:latin typeface="Times New Roman" pitchFamily="18" charset="0"/>
                <a:ea typeface="굴림" charset="-127"/>
                <a:sym typeface="Symbol" pitchFamily="18" charset="2"/>
              </a:rPr>
              <a:t>		</a:t>
            </a:r>
            <a:r>
              <a:rPr lang="en-US" altLang="ko-KR" b="1" i="1" dirty="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s</a:t>
            </a:r>
            <a:r>
              <a:rPr lang="en-US" altLang="ko-KR" dirty="0">
                <a:solidFill>
                  <a:schemeClr val="tx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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b="1" i="1" dirty="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X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[0] 			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	     </a:t>
            </a:r>
            <a:r>
              <a:rPr lang="en-US" altLang="ko-KR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endParaRPr lang="en-US" altLang="ko-KR" dirty="0">
              <a:solidFill>
                <a:schemeClr val="accent2"/>
              </a:solidFill>
              <a:latin typeface="Times New Roman" pitchFamily="18" charset="0"/>
              <a:ea typeface="굴림" charset="-127"/>
              <a:sym typeface="Symbol" pitchFamily="18" charset="2"/>
            </a:endParaRPr>
          </a:p>
          <a:p>
            <a:pPr marL="342900" indent="-342900"/>
            <a:r>
              <a:rPr lang="en-US" altLang="ko-KR" dirty="0">
                <a:latin typeface="Times New Roman" pitchFamily="18" charset="0"/>
                <a:ea typeface="굴림" charset="-127"/>
              </a:rPr>
              <a:t>		</a:t>
            </a:r>
            <a:r>
              <a:rPr lang="en-US" altLang="ko-KR" b="1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for</a:t>
            </a:r>
            <a:r>
              <a:rPr lang="en-US" altLang="ko-KR" dirty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b="1" i="1" dirty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j</a:t>
            </a:r>
            <a:r>
              <a:rPr lang="en-US" altLang="ko-KR" dirty="0">
                <a:solidFill>
                  <a:schemeClr val="tx2"/>
                </a:solidFill>
                <a:latin typeface="Times New Roman" pitchFamily="18" charset="0"/>
                <a:ea typeface="굴림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</a:t>
            </a:r>
            <a:r>
              <a:rPr lang="en-US" altLang="ko-KR" dirty="0">
                <a:solidFill>
                  <a:schemeClr val="tx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1</a:t>
            </a:r>
            <a:r>
              <a:rPr lang="en-US" altLang="ko-KR" dirty="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to</a:t>
            </a:r>
            <a:r>
              <a:rPr lang="en-US" altLang="ko-KR" dirty="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b="1" i="1" dirty="0" err="1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i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do		    </a:t>
            </a:r>
            <a:r>
              <a:rPr lang="en-US" altLang="ko-KR" dirty="0">
                <a:latin typeface="Times New Roman" pitchFamily="18" charset="0"/>
                <a:ea typeface="굴림" charset="-127"/>
                <a:sym typeface="Symbol" pitchFamily="18" charset="2"/>
              </a:rPr>
              <a:t>1 </a:t>
            </a:r>
            <a:r>
              <a:rPr lang="en-US" altLang="ko-KR" dirty="0">
                <a:latin typeface="Symbol" pitchFamily="18" charset="2"/>
                <a:ea typeface="굴림" charset="-127"/>
                <a:sym typeface="Symbol" pitchFamily="18" charset="2"/>
              </a:rPr>
              <a:t>+ </a:t>
            </a:r>
            <a:r>
              <a:rPr lang="en-US" altLang="ko-KR" dirty="0">
                <a:latin typeface="Times New Roman" pitchFamily="18" charset="0"/>
                <a:ea typeface="굴림" charset="-127"/>
                <a:sym typeface="Symbol" pitchFamily="18" charset="2"/>
              </a:rPr>
              <a:t>2 </a:t>
            </a:r>
            <a:r>
              <a:rPr lang="en-US" altLang="ko-KR" dirty="0">
                <a:latin typeface="Symbol" pitchFamily="18" charset="2"/>
                <a:ea typeface="굴림" charset="-127"/>
                <a:sym typeface="Symbol" pitchFamily="18" charset="2"/>
              </a:rPr>
              <a:t>+ </a:t>
            </a:r>
            <a:r>
              <a:rPr lang="en-US" altLang="ko-KR" dirty="0">
                <a:latin typeface="Times New Roman" pitchFamily="18" charset="0"/>
                <a:ea typeface="굴림" charset="-127"/>
                <a:sym typeface="Symbol" pitchFamily="18" charset="2"/>
              </a:rPr>
              <a:t>…</a:t>
            </a:r>
            <a:r>
              <a:rPr lang="en-US" altLang="ko-KR" dirty="0">
                <a:latin typeface="Symbol" pitchFamily="18" charset="2"/>
                <a:ea typeface="굴림" charset="-127"/>
                <a:sym typeface="Symbol" pitchFamily="18" charset="2"/>
              </a:rPr>
              <a:t>+</a:t>
            </a:r>
            <a:r>
              <a:rPr lang="en-US" altLang="ko-KR" dirty="0">
                <a:latin typeface="Times New Roman" pitchFamily="18" charset="0"/>
                <a:ea typeface="굴림" charset="-127"/>
                <a:sym typeface="Symbol" pitchFamily="18" charset="2"/>
              </a:rPr>
              <a:t> (</a:t>
            </a:r>
            <a:r>
              <a:rPr lang="en-US" altLang="ko-KR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dirty="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dirty="0">
                <a:latin typeface="Symbol" pitchFamily="18" charset="2"/>
                <a:ea typeface="굴림" charset="-127"/>
                <a:sym typeface="Symbol" pitchFamily="18" charset="2"/>
              </a:rPr>
              <a:t></a:t>
            </a:r>
            <a:r>
              <a:rPr lang="en-US" altLang="ko-KR" dirty="0">
                <a:latin typeface="Times New Roman" pitchFamily="18" charset="0"/>
                <a:ea typeface="굴림" charset="-127"/>
                <a:sym typeface="Symbol" pitchFamily="18" charset="2"/>
              </a:rPr>
              <a:t> 1)</a:t>
            </a:r>
            <a:endParaRPr lang="en-US" altLang="ko-KR" b="1" i="1" dirty="0">
              <a:latin typeface="Times New Roman" pitchFamily="18" charset="0"/>
              <a:ea typeface="굴림" charset="-127"/>
              <a:sym typeface="Symbol" pitchFamily="18" charset="2"/>
            </a:endParaRPr>
          </a:p>
          <a:p>
            <a:pPr marL="342900" indent="-342900"/>
            <a:r>
              <a:rPr lang="en-US" altLang="ko-KR" dirty="0">
                <a:latin typeface="Times New Roman" pitchFamily="18" charset="0"/>
                <a:ea typeface="굴림" charset="-127"/>
                <a:sym typeface="Symbol" pitchFamily="18" charset="2"/>
              </a:rPr>
              <a:t>			</a:t>
            </a:r>
            <a:r>
              <a:rPr lang="en-US" altLang="ko-KR" b="1" i="1" dirty="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s</a:t>
            </a:r>
            <a:r>
              <a:rPr lang="en-US" altLang="ko-KR" dirty="0">
                <a:solidFill>
                  <a:schemeClr val="tx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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b="1" i="1" dirty="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s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dirty="0">
                <a:solidFill>
                  <a:schemeClr val="accent2"/>
                </a:solidFill>
                <a:latin typeface="Symbol" pitchFamily="18" charset="2"/>
                <a:ea typeface="굴림" charset="-127"/>
                <a:sym typeface="Symbol" pitchFamily="18" charset="2"/>
              </a:rPr>
              <a:t>+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b="1" i="1" dirty="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X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[</a:t>
            </a:r>
            <a:r>
              <a:rPr lang="en-US" altLang="ko-KR" b="1" i="1" dirty="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j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]		    </a:t>
            </a:r>
            <a:r>
              <a:rPr lang="en-US" altLang="ko-KR" dirty="0">
                <a:latin typeface="Times New Roman" pitchFamily="18" charset="0"/>
                <a:ea typeface="굴림" charset="-127"/>
                <a:sym typeface="Symbol" pitchFamily="18" charset="2"/>
              </a:rPr>
              <a:t>1 </a:t>
            </a:r>
            <a:r>
              <a:rPr lang="en-US" altLang="ko-KR" dirty="0">
                <a:latin typeface="Symbol" pitchFamily="18" charset="2"/>
                <a:ea typeface="굴림" charset="-127"/>
                <a:sym typeface="Symbol" pitchFamily="18" charset="2"/>
              </a:rPr>
              <a:t>+ </a:t>
            </a:r>
            <a:r>
              <a:rPr lang="en-US" altLang="ko-KR" dirty="0">
                <a:latin typeface="Times New Roman" pitchFamily="18" charset="0"/>
                <a:ea typeface="굴림" charset="-127"/>
                <a:sym typeface="Symbol" pitchFamily="18" charset="2"/>
              </a:rPr>
              <a:t>2 </a:t>
            </a:r>
            <a:r>
              <a:rPr lang="en-US" altLang="ko-KR" dirty="0">
                <a:latin typeface="Symbol" pitchFamily="18" charset="2"/>
                <a:ea typeface="굴림" charset="-127"/>
                <a:sym typeface="Symbol" pitchFamily="18" charset="2"/>
              </a:rPr>
              <a:t>+ </a:t>
            </a:r>
            <a:r>
              <a:rPr lang="en-US" altLang="ko-KR" dirty="0">
                <a:latin typeface="Times New Roman" pitchFamily="18" charset="0"/>
                <a:ea typeface="굴림" charset="-127"/>
                <a:sym typeface="Symbol" pitchFamily="18" charset="2"/>
              </a:rPr>
              <a:t>…</a:t>
            </a:r>
            <a:r>
              <a:rPr lang="en-US" altLang="ko-KR" dirty="0">
                <a:latin typeface="Symbol" pitchFamily="18" charset="2"/>
                <a:ea typeface="굴림" charset="-127"/>
                <a:sym typeface="Symbol" pitchFamily="18" charset="2"/>
              </a:rPr>
              <a:t>+</a:t>
            </a:r>
            <a:r>
              <a:rPr lang="en-US" altLang="ko-KR" dirty="0">
                <a:latin typeface="Times New Roman" pitchFamily="18" charset="0"/>
                <a:ea typeface="굴림" charset="-127"/>
                <a:sym typeface="Symbol" pitchFamily="18" charset="2"/>
              </a:rPr>
              <a:t> (</a:t>
            </a:r>
            <a:r>
              <a:rPr lang="en-US" altLang="ko-KR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dirty="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dirty="0">
                <a:latin typeface="Symbol" pitchFamily="18" charset="2"/>
                <a:ea typeface="굴림" charset="-127"/>
                <a:sym typeface="Symbol" pitchFamily="18" charset="2"/>
              </a:rPr>
              <a:t></a:t>
            </a:r>
            <a:r>
              <a:rPr lang="en-US" altLang="ko-KR" dirty="0">
                <a:latin typeface="Times New Roman" pitchFamily="18" charset="0"/>
                <a:ea typeface="굴림" charset="-127"/>
                <a:sym typeface="Symbol" pitchFamily="18" charset="2"/>
              </a:rPr>
              <a:t> 1)</a:t>
            </a:r>
            <a:endParaRPr lang="en-US" altLang="ko-KR" dirty="0">
              <a:solidFill>
                <a:schemeClr val="accent2"/>
              </a:solidFill>
              <a:latin typeface="Times New Roman" pitchFamily="18" charset="0"/>
              <a:ea typeface="굴림" charset="-127"/>
              <a:sym typeface="Symbol" pitchFamily="18" charset="2"/>
            </a:endParaRPr>
          </a:p>
          <a:p>
            <a:pPr marL="342900" indent="-342900"/>
            <a:r>
              <a:rPr lang="en-US" altLang="ko-KR" dirty="0">
                <a:latin typeface="Times New Roman" pitchFamily="18" charset="0"/>
                <a:ea typeface="굴림" charset="-127"/>
                <a:sym typeface="Symbol" pitchFamily="18" charset="2"/>
              </a:rPr>
              <a:t>		</a:t>
            </a:r>
            <a:r>
              <a:rPr lang="en-US" altLang="ko-KR" b="1" i="1" dirty="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A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[</a:t>
            </a:r>
            <a:r>
              <a:rPr lang="en-US" altLang="ko-KR" b="1" i="1" dirty="0" err="1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i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]</a:t>
            </a:r>
            <a:r>
              <a:rPr lang="en-US" altLang="ko-KR" dirty="0">
                <a:solidFill>
                  <a:schemeClr val="tx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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b="1" i="1" dirty="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s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dirty="0">
                <a:solidFill>
                  <a:schemeClr val="accent2"/>
                </a:solidFill>
                <a:latin typeface="Symbol" pitchFamily="18" charset="2"/>
                <a:ea typeface="굴림" charset="-127"/>
                <a:sym typeface="Symbol" pitchFamily="18" charset="2"/>
              </a:rPr>
              <a:t>/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(</a:t>
            </a:r>
            <a:r>
              <a:rPr lang="en-US" altLang="ko-KR" b="1" i="1" dirty="0" err="1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i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dirty="0">
                <a:solidFill>
                  <a:schemeClr val="accent2"/>
                </a:solidFill>
                <a:latin typeface="Symbol" pitchFamily="18" charset="2"/>
                <a:ea typeface="굴림" charset="-127"/>
                <a:sym typeface="Symbol" pitchFamily="18" charset="2"/>
              </a:rPr>
              <a:t>+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1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)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		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	     </a:t>
            </a:r>
            <a:r>
              <a:rPr lang="en-US" altLang="ko-KR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endParaRPr lang="en-US" altLang="ko-KR" dirty="0">
              <a:solidFill>
                <a:schemeClr val="accent2"/>
              </a:solidFill>
              <a:latin typeface="Times New Roman" pitchFamily="18" charset="0"/>
              <a:ea typeface="굴림" charset="-127"/>
              <a:sym typeface="Symbol" pitchFamily="18" charset="2"/>
            </a:endParaRPr>
          </a:p>
          <a:p>
            <a:pPr marL="342900" indent="-342900"/>
            <a:r>
              <a:rPr lang="en-US" altLang="ko-KR" b="1" dirty="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	return</a:t>
            </a:r>
            <a:r>
              <a:rPr lang="en-US" altLang="ko-KR" dirty="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b="1" i="1" dirty="0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A 			      	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	     </a:t>
            </a:r>
            <a:r>
              <a:rPr lang="en-US" altLang="ko-KR" dirty="0">
                <a:latin typeface="Times New Roman" pitchFamily="18" charset="0"/>
                <a:ea typeface="굴림" charset="-127"/>
                <a:sym typeface="Symbol" pitchFamily="18" charset="2"/>
              </a:rPr>
              <a:t>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Arithmetic Progression</a:t>
            </a:r>
          </a:p>
        </p:txBody>
      </p:sp>
      <p:sp>
        <p:nvSpPr>
          <p:cNvPr id="153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4191000" cy="5181600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The running time of 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</a:rPr>
              <a:t>prefixAverages1 </a:t>
            </a:r>
            <a:r>
              <a:rPr lang="en-US" altLang="ko-KR" sz="2400" dirty="0">
                <a:ea typeface="굴림" charset="-127"/>
              </a:rPr>
              <a:t>is</a:t>
            </a:r>
            <a:br>
              <a:rPr lang="en-US" altLang="ko-KR" sz="2400" dirty="0">
                <a:ea typeface="굴림" charset="-127"/>
              </a:rPr>
            </a:br>
            <a:r>
              <a:rPr lang="en-US" altLang="ko-KR" sz="2400" b="1" i="1" dirty="0">
                <a:latin typeface="Times New Roman" pitchFamily="18" charset="0"/>
                <a:ea typeface="굴림" charset="-127"/>
              </a:rPr>
              <a:t>O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(1 </a:t>
            </a:r>
            <a:r>
              <a:rPr lang="en-US" altLang="ko-KR" sz="2400" dirty="0">
                <a:latin typeface="Symbol" pitchFamily="18" charset="2"/>
                <a:ea typeface="굴림" charset="-127"/>
                <a:sym typeface="Symbol" pitchFamily="18" charset="2"/>
              </a:rPr>
              <a:t>+ 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2 </a:t>
            </a:r>
            <a:r>
              <a:rPr lang="en-US" altLang="ko-KR" sz="2400" dirty="0">
                <a:latin typeface="Symbol" pitchFamily="18" charset="2"/>
                <a:ea typeface="굴림" charset="-127"/>
                <a:sym typeface="Symbol" pitchFamily="18" charset="2"/>
              </a:rPr>
              <a:t>+ 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…</a:t>
            </a:r>
            <a:r>
              <a:rPr lang="en-US" altLang="ko-KR" sz="2400" dirty="0">
                <a:latin typeface="Symbol" pitchFamily="18" charset="2"/>
                <a:ea typeface="굴림" charset="-127"/>
                <a:sym typeface="Symbol" pitchFamily="18" charset="2"/>
              </a:rPr>
              <a:t>+ 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)</a:t>
            </a:r>
          </a:p>
          <a:p>
            <a:pPr eaLnBrk="1" hangingPunct="1"/>
            <a:endParaRPr lang="en-US" altLang="ko-KR" sz="2400" dirty="0">
              <a:ea typeface="굴림" charset="-127"/>
            </a:endParaRPr>
          </a:p>
          <a:p>
            <a:pPr eaLnBrk="1" hangingPunct="1"/>
            <a:r>
              <a:rPr lang="en-US" altLang="ko-KR" sz="2400" dirty="0">
                <a:ea typeface="굴림" charset="-127"/>
              </a:rPr>
              <a:t>The sum of the first 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</a:rPr>
              <a:t> integers is 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</a:rPr>
              <a:t>n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</a:rPr>
              <a:t>n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400" dirty="0">
                <a:latin typeface="Symbol" pitchFamily="18" charset="2"/>
                <a:ea typeface="굴림" charset="-127"/>
                <a:sym typeface="Symbol" pitchFamily="18" charset="2"/>
              </a:rPr>
              <a:t>+ 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1) </a:t>
            </a:r>
            <a:r>
              <a:rPr lang="en-US" altLang="ko-KR" sz="2400" b="1" dirty="0">
                <a:latin typeface="Symbol" pitchFamily="18" charset="2"/>
                <a:ea typeface="굴림" charset="-127"/>
                <a:sym typeface="Symbol" pitchFamily="18" charset="2"/>
              </a:rPr>
              <a:t>/ 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2</a:t>
            </a:r>
          </a:p>
          <a:p>
            <a:pPr lvl="1" eaLnBrk="1" hangingPunct="1"/>
            <a:r>
              <a:rPr lang="en-US" altLang="ko-KR" sz="2000" dirty="0">
                <a:ea typeface="굴림" charset="-127"/>
                <a:sym typeface="Symbol" pitchFamily="18" charset="2"/>
              </a:rPr>
              <a:t>There is a simple visual proof of this fact</a:t>
            </a:r>
          </a:p>
          <a:p>
            <a:pPr lvl="1" eaLnBrk="1" hangingPunct="1"/>
            <a:endParaRPr lang="en-US" altLang="ko-KR" sz="2000" dirty="0">
              <a:ea typeface="굴림" charset="-127"/>
              <a:sym typeface="Symbol" pitchFamily="18" charset="2"/>
            </a:endParaRPr>
          </a:p>
          <a:p>
            <a:pPr eaLnBrk="1" hangingPunct="1"/>
            <a:r>
              <a:rPr lang="en-US" altLang="ko-KR" sz="2400" dirty="0">
                <a:ea typeface="굴림" charset="-127"/>
              </a:rPr>
              <a:t>Thus, algorithm 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</a:rPr>
              <a:t>prefixAverages1 </a:t>
            </a:r>
            <a:r>
              <a:rPr lang="en-US" altLang="ko-KR" sz="2400" dirty="0">
                <a:ea typeface="굴림" charset="-127"/>
              </a:rPr>
              <a:t>runs in 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O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baseline="30000" dirty="0">
                <a:latin typeface="Times New Roman" pitchFamily="18" charset="0"/>
                <a:ea typeface="굴림" charset="-127"/>
                <a:sym typeface="Symbol" pitchFamily="18" charset="2"/>
              </a:rPr>
              <a:t>2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) </a:t>
            </a:r>
            <a:r>
              <a:rPr lang="en-US" altLang="ko-KR" sz="2400" dirty="0">
                <a:ea typeface="굴림" charset="-127"/>
              </a:rPr>
              <a:t>time 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9A55948-6DB8-404E-9560-351E94309018}" type="slidenum">
              <a:rPr lang="ko-KR" altLang="en-US" sz="1400" smtClean="0">
                <a:ea typeface="굴림" charset="-127"/>
              </a:rPr>
              <a:pPr eaLnBrk="1" hangingPunct="1"/>
              <a:t>27</a:t>
            </a:fld>
            <a:endParaRPr lang="en-US" altLang="ko-KR" sz="1400">
              <a:ea typeface="굴림" charset="-127"/>
            </a:endParaRPr>
          </a:p>
        </p:txBody>
      </p:sp>
      <p:graphicFrame>
        <p:nvGraphicFramePr>
          <p:cNvPr id="15362" name="Object 6"/>
          <p:cNvGraphicFramePr>
            <a:graphicFrameLocks noChangeAspect="1"/>
          </p:cNvGraphicFramePr>
          <p:nvPr/>
        </p:nvGraphicFramePr>
        <p:xfrm>
          <a:off x="4876800" y="1514475"/>
          <a:ext cx="3981450" cy="456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Chart" r:id="rId3" imgW="3981831" imgH="4563059" progId="MSGraph.Chart.8">
                  <p:embed followColorScheme="full"/>
                </p:oleObj>
              </mc:Choice>
              <mc:Fallback>
                <p:oleObj name="Chart" r:id="rId3" imgW="3981831" imgH="4563059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514475"/>
                        <a:ext cx="3981450" cy="456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Averages (Linear)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01F5017-0BF9-461A-9FD0-CBD6F173C00B}" type="slidenum">
              <a:rPr lang="ko-KR" altLang="en-US" sz="1400" smtClean="0">
                <a:ea typeface="굴림" charset="-127"/>
              </a:rPr>
              <a:pPr eaLnBrk="1" hangingPunct="1"/>
              <a:t>28</a:t>
            </a:fld>
            <a:endParaRPr lang="en-US" altLang="ko-KR" sz="1400">
              <a:ea typeface="굴림" charset="-127"/>
            </a:endParaRPr>
          </a:p>
        </p:txBody>
      </p:sp>
      <p:sp>
        <p:nvSpPr>
          <p:cNvPr id="33797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2954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altLang="ko-KR">
                <a:latin typeface="Calibri" charset="0"/>
                <a:ea typeface="Calibri" charset="0"/>
                <a:cs typeface="Calibri" charset="0"/>
              </a:rPr>
              <a:t>The following algorithm computes prefix averages in linear time by keeping a running sum</a:t>
            </a:r>
            <a:endParaRPr lang="en-US" altLang="ko-KR" b="1" i="1">
              <a:latin typeface="Calibri" charset="0"/>
              <a:ea typeface="Calibri" charset="0"/>
              <a:cs typeface="Calibri" charset="0"/>
              <a:sym typeface="Symbol" pitchFamily="18" charset="2"/>
            </a:endParaRPr>
          </a:p>
        </p:txBody>
      </p:sp>
      <p:sp>
        <p:nvSpPr>
          <p:cNvPr id="3379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066800" y="2209800"/>
            <a:ext cx="75438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r>
              <a:rPr lang="en-US" altLang="ko-KR" b="1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Algorithm</a:t>
            </a:r>
            <a:r>
              <a:rPr lang="en-US" altLang="ko-KR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b="1" i="1">
                <a:solidFill>
                  <a:schemeClr val="tx2"/>
                </a:solidFill>
                <a:latin typeface="Times New Roman" pitchFamily="18" charset="0"/>
                <a:ea typeface="굴림" charset="-127"/>
              </a:rPr>
              <a:t>prefixAverages2</a:t>
            </a:r>
            <a:r>
              <a:rPr lang="en-US" altLang="ko-KR">
                <a:solidFill>
                  <a:schemeClr val="tx2"/>
                </a:solidFill>
                <a:latin typeface="Times New Roman" pitchFamily="18" charset="0"/>
                <a:ea typeface="굴림" charset="-127"/>
              </a:rPr>
              <a:t>(</a:t>
            </a:r>
            <a:r>
              <a:rPr lang="en-US" altLang="ko-KR" b="1" i="1">
                <a:solidFill>
                  <a:schemeClr val="tx2"/>
                </a:solidFill>
                <a:latin typeface="Times New Roman" pitchFamily="18" charset="0"/>
                <a:ea typeface="굴림" charset="-127"/>
              </a:rPr>
              <a:t>X, n</a:t>
            </a:r>
            <a:r>
              <a:rPr lang="en-US" altLang="ko-KR">
                <a:solidFill>
                  <a:schemeClr val="tx2"/>
                </a:solidFill>
                <a:latin typeface="Times New Roman" pitchFamily="18" charset="0"/>
                <a:ea typeface="굴림" charset="-127"/>
              </a:rPr>
              <a:t>)</a:t>
            </a:r>
          </a:p>
          <a:p>
            <a:pPr marL="342900" indent="-342900"/>
            <a:r>
              <a:rPr lang="en-US" altLang="ko-KR" b="1">
                <a:solidFill>
                  <a:schemeClr val="tx2"/>
                </a:solidFill>
                <a:latin typeface="Times New Roman" pitchFamily="18" charset="0"/>
                <a:ea typeface="굴림" charset="-127"/>
              </a:rPr>
              <a:t>	</a:t>
            </a:r>
            <a:r>
              <a:rPr lang="en-US" altLang="ko-KR" b="1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Input</a:t>
            </a:r>
            <a:r>
              <a:rPr lang="en-US" altLang="ko-KR">
                <a:latin typeface="Times New Roman" pitchFamily="18" charset="0"/>
                <a:ea typeface="굴림" charset="-127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array </a:t>
            </a:r>
            <a:r>
              <a:rPr lang="en-US" altLang="ko-KR" b="1" i="1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X</a:t>
            </a:r>
            <a:r>
              <a:rPr lang="en-US" altLang="ko-KR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 of </a:t>
            </a:r>
            <a:r>
              <a:rPr lang="en-US" altLang="ko-KR" b="1" i="1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n</a:t>
            </a:r>
            <a:r>
              <a:rPr lang="en-US" altLang="ko-KR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 integers</a:t>
            </a:r>
          </a:p>
          <a:p>
            <a:pPr marL="342900" indent="-342900"/>
            <a:r>
              <a:rPr lang="en-US" altLang="ko-KR" b="1">
                <a:solidFill>
                  <a:schemeClr val="tx2"/>
                </a:solidFill>
                <a:latin typeface="Times New Roman" pitchFamily="18" charset="0"/>
                <a:ea typeface="굴림" charset="-127"/>
              </a:rPr>
              <a:t>	</a:t>
            </a:r>
            <a:r>
              <a:rPr lang="en-US" altLang="ko-KR" b="1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Output</a:t>
            </a:r>
            <a:r>
              <a:rPr lang="en-US" altLang="ko-KR">
                <a:latin typeface="Times New Roman" pitchFamily="18" charset="0"/>
                <a:ea typeface="굴림" charset="-127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array </a:t>
            </a:r>
            <a:r>
              <a:rPr lang="en-US" altLang="ko-KR" b="1" i="1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A</a:t>
            </a:r>
            <a:r>
              <a:rPr lang="en-US" altLang="ko-KR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 of prefix averages of </a:t>
            </a:r>
            <a:r>
              <a:rPr lang="en-US" altLang="ko-KR" b="1" i="1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X	    </a:t>
            </a:r>
            <a:r>
              <a:rPr lang="en-US" altLang="ko-KR" sz="2000">
                <a:ea typeface="굴림" charset="-127"/>
                <a:sym typeface="Symbol" pitchFamily="18" charset="2"/>
              </a:rPr>
              <a:t>#operations</a:t>
            </a:r>
          </a:p>
          <a:p>
            <a:pPr marL="342900" indent="-342900"/>
            <a:r>
              <a:rPr lang="en-US" altLang="ko-KR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	</a:t>
            </a:r>
            <a:r>
              <a:rPr lang="en-US" altLang="ko-KR" b="1" i="1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A</a:t>
            </a:r>
            <a:r>
              <a:rPr lang="en-US" altLang="ko-KR">
                <a:solidFill>
                  <a:schemeClr val="tx2"/>
                </a:solidFill>
                <a:latin typeface="Times New Roman" pitchFamily="18" charset="0"/>
                <a:ea typeface="굴림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 </a:t>
            </a:r>
            <a:r>
              <a:rPr lang="en-US" altLang="ko-KR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new array of </a:t>
            </a:r>
            <a:r>
              <a:rPr lang="en-US" altLang="ko-KR" b="1" i="1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n</a:t>
            </a:r>
            <a:r>
              <a:rPr lang="en-US" altLang="ko-KR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 integers			</a:t>
            </a:r>
            <a:r>
              <a:rPr lang="en-US" altLang="ko-KR" b="1" i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endParaRPr lang="en-US" altLang="ko-KR" b="1" i="1">
              <a:solidFill>
                <a:schemeClr val="accent2"/>
              </a:solidFill>
              <a:latin typeface="Times New Roman" pitchFamily="18" charset="0"/>
              <a:ea typeface="굴림" charset="-127"/>
            </a:endParaRPr>
          </a:p>
          <a:p>
            <a:pPr marL="342900" indent="-342900"/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	</a:t>
            </a:r>
            <a:r>
              <a:rPr lang="en-US" altLang="ko-KR" b="1" i="1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s</a:t>
            </a:r>
            <a:r>
              <a:rPr lang="en-US" altLang="ko-KR">
                <a:solidFill>
                  <a:schemeClr val="tx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</a:t>
            </a:r>
            <a:r>
              <a:rPr lang="en-US" altLang="ko-KR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0 						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1</a:t>
            </a:r>
            <a:endParaRPr lang="en-US" altLang="ko-KR">
              <a:solidFill>
                <a:schemeClr val="accent2"/>
              </a:solidFill>
              <a:latin typeface="Times New Roman" pitchFamily="18" charset="0"/>
              <a:ea typeface="굴림" charset="-127"/>
              <a:sym typeface="Symbol" pitchFamily="18" charset="2"/>
            </a:endParaRPr>
          </a:p>
          <a:p>
            <a:pPr marL="342900" indent="-342900"/>
            <a:r>
              <a:rPr lang="en-US" altLang="ko-KR">
                <a:latin typeface="Times New Roman" pitchFamily="18" charset="0"/>
                <a:ea typeface="굴림" charset="-127"/>
              </a:rPr>
              <a:t>	</a:t>
            </a:r>
            <a:r>
              <a:rPr lang="en-US" altLang="ko-KR" b="1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for</a:t>
            </a:r>
            <a:r>
              <a:rPr lang="en-US" altLang="ko-KR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i</a:t>
            </a:r>
            <a:r>
              <a:rPr lang="en-US" altLang="ko-KR">
                <a:solidFill>
                  <a:schemeClr val="tx2"/>
                </a:solidFill>
                <a:latin typeface="Times New Roman" pitchFamily="18" charset="0"/>
                <a:ea typeface="굴림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</a:t>
            </a:r>
            <a:r>
              <a:rPr lang="en-US" altLang="ko-KR">
                <a:solidFill>
                  <a:schemeClr val="tx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0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b="1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to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Symbol" pitchFamily="18" charset="2"/>
                <a:ea typeface="굴림" charset="-127"/>
                <a:sym typeface="Symbol" pitchFamily="18" charset="2"/>
              </a:rPr>
              <a:t></a:t>
            </a:r>
            <a:r>
              <a:rPr lang="en-US" altLang="ko-KR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1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b="1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do				</a:t>
            </a:r>
            <a:r>
              <a:rPr lang="en-US" altLang="ko-KR" b="1" i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</a:p>
          <a:p>
            <a:pPr marL="342900" indent="-342900"/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		</a:t>
            </a:r>
            <a:r>
              <a:rPr lang="en-US" altLang="ko-KR" b="1" i="1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s</a:t>
            </a:r>
            <a:r>
              <a:rPr lang="en-US" altLang="ko-KR">
                <a:solidFill>
                  <a:schemeClr val="tx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</a:t>
            </a:r>
            <a:r>
              <a:rPr lang="en-US" altLang="ko-KR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s</a:t>
            </a:r>
            <a:r>
              <a:rPr lang="en-US" altLang="ko-KR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Symbol" pitchFamily="18" charset="2"/>
                <a:ea typeface="굴림" charset="-127"/>
                <a:sym typeface="Symbol" pitchFamily="18" charset="2"/>
              </a:rPr>
              <a:t>+</a:t>
            </a:r>
            <a:r>
              <a:rPr lang="en-US" altLang="ko-KR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X</a:t>
            </a:r>
            <a:r>
              <a:rPr lang="en-US" altLang="ko-KR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[</a:t>
            </a:r>
            <a:r>
              <a:rPr lang="en-US" altLang="ko-KR" b="1" i="1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i</a:t>
            </a:r>
            <a:r>
              <a:rPr lang="en-US" altLang="ko-KR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]		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			</a:t>
            </a:r>
            <a:r>
              <a:rPr lang="en-US" altLang="ko-KR" b="1" i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endParaRPr lang="en-US" altLang="ko-KR">
              <a:solidFill>
                <a:schemeClr val="accent2"/>
              </a:solidFill>
              <a:latin typeface="Times New Roman" pitchFamily="18" charset="0"/>
              <a:ea typeface="굴림" charset="-127"/>
              <a:sym typeface="Symbol" pitchFamily="18" charset="2"/>
            </a:endParaRPr>
          </a:p>
          <a:p>
            <a:pPr marL="342900" indent="-342900"/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		</a:t>
            </a:r>
            <a:r>
              <a:rPr lang="en-US" altLang="ko-KR" b="1" i="1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A</a:t>
            </a:r>
            <a:r>
              <a:rPr lang="en-US" altLang="ko-KR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[</a:t>
            </a:r>
            <a:r>
              <a:rPr lang="en-US" altLang="ko-KR" b="1" i="1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i</a:t>
            </a:r>
            <a:r>
              <a:rPr lang="en-US" altLang="ko-KR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]</a:t>
            </a:r>
            <a:r>
              <a:rPr lang="en-US" altLang="ko-KR">
                <a:solidFill>
                  <a:schemeClr val="tx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</a:t>
            </a:r>
            <a:r>
              <a:rPr lang="en-US" altLang="ko-KR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s</a:t>
            </a:r>
            <a:r>
              <a:rPr lang="en-US" altLang="ko-KR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Symbol" pitchFamily="18" charset="2"/>
                <a:ea typeface="굴림" charset="-127"/>
                <a:sym typeface="Symbol" pitchFamily="18" charset="2"/>
              </a:rPr>
              <a:t>/</a:t>
            </a:r>
            <a:r>
              <a:rPr lang="en-US" altLang="ko-KR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(</a:t>
            </a:r>
            <a:r>
              <a:rPr lang="en-US" altLang="ko-KR" b="1" i="1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i</a:t>
            </a:r>
            <a:r>
              <a:rPr lang="en-US" altLang="ko-KR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Symbol" pitchFamily="18" charset="2"/>
                <a:ea typeface="굴림" charset="-127"/>
                <a:sym typeface="Symbol" pitchFamily="18" charset="2"/>
              </a:rPr>
              <a:t>+</a:t>
            </a:r>
            <a:r>
              <a:rPr lang="en-US" altLang="ko-KR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1</a:t>
            </a:r>
            <a:r>
              <a:rPr lang="en-US" altLang="ko-KR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)</a:t>
            </a:r>
            <a:r>
              <a:rPr lang="en-US" altLang="ko-KR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 				</a:t>
            </a:r>
            <a:r>
              <a:rPr lang="en-US" altLang="ko-KR" b="1" i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endParaRPr lang="en-US" altLang="ko-KR">
              <a:solidFill>
                <a:schemeClr val="accent2"/>
              </a:solidFill>
              <a:latin typeface="Times New Roman" pitchFamily="18" charset="0"/>
              <a:ea typeface="굴림" charset="-127"/>
              <a:sym typeface="Symbol" pitchFamily="18" charset="2"/>
            </a:endParaRPr>
          </a:p>
          <a:p>
            <a:pPr marL="342900" indent="-342900"/>
            <a:r>
              <a:rPr lang="en-US" altLang="ko-KR" b="1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	return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A 			      			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1</a:t>
            </a:r>
          </a:p>
        </p:txBody>
      </p:sp>
      <p:sp>
        <p:nvSpPr>
          <p:cNvPr id="3379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586740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altLang="ko-KR">
                <a:ea typeface="굴림" charset="-127"/>
              </a:rPr>
              <a:t>Algorithm </a:t>
            </a:r>
            <a:r>
              <a:rPr lang="en-US" altLang="ko-KR" b="1" i="1">
                <a:latin typeface="Times New Roman" pitchFamily="18" charset="0"/>
                <a:ea typeface="굴림" charset="-127"/>
                <a:sym typeface="Symbol" pitchFamily="18" charset="2"/>
              </a:rPr>
              <a:t>prefixAverages2 </a:t>
            </a:r>
            <a:r>
              <a:rPr lang="en-US" altLang="ko-KR">
                <a:ea typeface="굴림" charset="-127"/>
              </a:rPr>
              <a:t>runs in </a:t>
            </a:r>
            <a:r>
              <a:rPr lang="en-US" altLang="ko-KR" b="1" i="1">
                <a:latin typeface="Times New Roman" pitchFamily="18" charset="0"/>
                <a:ea typeface="굴림" charset="-127"/>
                <a:sym typeface="Symbol" pitchFamily="18" charset="2"/>
              </a:rPr>
              <a:t>O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b="1" i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) </a:t>
            </a:r>
            <a:r>
              <a:rPr lang="en-US" altLang="ko-KR">
                <a:ea typeface="굴림" charset="-127"/>
              </a:rPr>
              <a:t>time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Another Example</a:t>
            </a:r>
          </a:p>
        </p:txBody>
      </p:sp>
      <p:sp>
        <p:nvSpPr>
          <p:cNvPr id="348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00FF"/>
              </a:buClr>
              <a:buFont typeface="Wingdings" pitchFamily="2" charset="2"/>
              <a:buNone/>
            </a:pPr>
            <a:r>
              <a:rPr lang="en-US" altLang="ko-KR" sz="2400" i="1">
                <a:ea typeface="굴림" charset="-127"/>
              </a:rPr>
              <a:t>Result </a:t>
            </a:r>
            <a:r>
              <a:rPr lang="en-US" altLang="ko-KR" sz="24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</a:t>
            </a:r>
            <a:r>
              <a:rPr lang="en-US" altLang="ko-KR" sz="2400" i="1">
                <a:ea typeface="굴림" charset="-127"/>
              </a:rPr>
              <a:t> 0; m </a:t>
            </a:r>
            <a:r>
              <a:rPr lang="en-US" altLang="ko-KR" sz="24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</a:t>
            </a:r>
            <a:r>
              <a:rPr lang="en-US" altLang="ko-KR" sz="2400" i="1">
                <a:ea typeface="굴림" charset="-127"/>
              </a:rPr>
              <a:t> 1;</a:t>
            </a:r>
          </a:p>
          <a:p>
            <a:pPr eaLnBrk="1" hangingPunct="1">
              <a:buClr>
                <a:srgbClr val="0000FF"/>
              </a:buClr>
              <a:buFont typeface="Wingdings" pitchFamily="2" charset="2"/>
              <a:buNone/>
            </a:pPr>
            <a:r>
              <a:rPr lang="en-US" altLang="ko-KR" sz="2400" i="1">
                <a:ea typeface="굴림" charset="-127"/>
              </a:rPr>
              <a:t>for I </a:t>
            </a:r>
            <a:r>
              <a:rPr lang="en-US" altLang="ko-KR" sz="24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</a:t>
            </a:r>
            <a:r>
              <a:rPr lang="en-US" altLang="ko-KR" sz="2400" i="1">
                <a:ea typeface="굴림" charset="-127"/>
              </a:rPr>
              <a:t> 1 to n</a:t>
            </a:r>
          </a:p>
          <a:p>
            <a:pPr lvl="1" eaLnBrk="1" hangingPunct="1">
              <a:buClr>
                <a:srgbClr val="0000FF"/>
              </a:buClr>
              <a:buFont typeface="Wingdings" pitchFamily="2" charset="2"/>
              <a:buNone/>
            </a:pPr>
            <a:r>
              <a:rPr lang="en-US" altLang="ko-KR" sz="2400" i="1">
                <a:ea typeface="굴림" charset="-127"/>
              </a:rPr>
              <a:t>m 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</a:t>
            </a:r>
            <a:r>
              <a:rPr lang="en-US" altLang="ko-KR" sz="2400" i="1">
                <a:ea typeface="굴림" charset="-127"/>
              </a:rPr>
              <a:t> m*2;</a:t>
            </a:r>
          </a:p>
          <a:p>
            <a:pPr lvl="1" eaLnBrk="1" hangingPunct="1">
              <a:buClr>
                <a:srgbClr val="0000FF"/>
              </a:buClr>
              <a:buFont typeface="Wingdings" pitchFamily="2" charset="2"/>
              <a:buNone/>
            </a:pPr>
            <a:r>
              <a:rPr lang="en-US" altLang="ko-KR" sz="2400" i="1">
                <a:ea typeface="굴림" charset="-127"/>
              </a:rPr>
              <a:t>for j 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</a:t>
            </a:r>
            <a:r>
              <a:rPr lang="en-US" altLang="ko-KR" sz="2400" i="1">
                <a:ea typeface="굴림" charset="-127"/>
              </a:rPr>
              <a:t> 1 to m do</a:t>
            </a:r>
          </a:p>
          <a:p>
            <a:pPr lvl="2" eaLnBrk="1" hangingPunct="1">
              <a:buClr>
                <a:srgbClr val="0000FF"/>
              </a:buClr>
              <a:buFont typeface="Wingdings" pitchFamily="2" charset="2"/>
              <a:buNone/>
            </a:pPr>
            <a:r>
              <a:rPr lang="en-US" altLang="ko-KR" b="1" i="1">
                <a:ea typeface="굴림" charset="-127"/>
              </a:rPr>
              <a:t>result 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</a:t>
            </a:r>
            <a:r>
              <a:rPr lang="en-US" altLang="ko-KR" b="1" i="1">
                <a:ea typeface="굴림" charset="-127"/>
              </a:rPr>
              <a:t> result + i*m*j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C6101A3-03C7-497E-A1D2-62ECA467E5A1}" type="slidenum">
              <a:rPr lang="ko-KR" altLang="en-US" sz="1400" smtClean="0">
                <a:ea typeface="굴림" charset="-127"/>
              </a:rPr>
              <a:pPr eaLnBrk="1" hangingPunct="1"/>
              <a:t>29</a:t>
            </a:fld>
            <a:endParaRPr lang="en-US" altLang="ko-KR" sz="1400">
              <a:ea typeface="굴림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9"/>
          <p:cNvSpPr>
            <a:spLocks noChangeArrowheads="1"/>
          </p:cNvSpPr>
          <p:nvPr/>
        </p:nvSpPr>
        <p:spPr bwMode="auto">
          <a:xfrm>
            <a:off x="4503738" y="4819650"/>
            <a:ext cx="1354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b="1">
                <a:solidFill>
                  <a:srgbClr val="000000"/>
                </a:solidFill>
                <a:latin typeface="Times" pitchFamily="18" charset="0"/>
                <a:ea typeface="굴림" charset="-127"/>
              </a:rPr>
              <a:t>Algorithm</a:t>
            </a:r>
            <a:endParaRPr lang="en-US" altLang="ko-KR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3556" name="Rectangle 10"/>
          <p:cNvSpPr>
            <a:spLocks noChangeArrowheads="1"/>
          </p:cNvSpPr>
          <p:nvPr/>
        </p:nvSpPr>
        <p:spPr bwMode="auto">
          <a:xfrm>
            <a:off x="3038475" y="4818063"/>
            <a:ext cx="730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b="1">
                <a:latin typeface="Times" pitchFamily="18" charset="0"/>
                <a:ea typeface="굴림" charset="-127"/>
              </a:rPr>
              <a:t>Input</a:t>
            </a:r>
            <a:endParaRPr lang="en-US" altLang="ko-KR">
              <a:ea typeface="굴림" charset="-127"/>
            </a:endParaRPr>
          </a:p>
        </p:txBody>
      </p:sp>
      <p:grpSp>
        <p:nvGrpSpPr>
          <p:cNvPr id="23557" name="Group 158"/>
          <p:cNvGrpSpPr>
            <a:grpSpLocks/>
          </p:cNvGrpSpPr>
          <p:nvPr/>
        </p:nvGrpSpPr>
        <p:grpSpPr bwMode="auto">
          <a:xfrm>
            <a:off x="6342063" y="3576638"/>
            <a:ext cx="1236662" cy="976312"/>
            <a:chOff x="4193" y="2328"/>
            <a:chExt cx="779" cy="615"/>
          </a:xfrm>
        </p:grpSpPr>
        <p:sp>
          <p:nvSpPr>
            <p:cNvPr id="23624" name="Freeform 12"/>
            <p:cNvSpPr>
              <a:spLocks/>
            </p:cNvSpPr>
            <p:nvPr/>
          </p:nvSpPr>
          <p:spPr bwMode="auto">
            <a:xfrm>
              <a:off x="4862" y="2823"/>
              <a:ext cx="65" cy="88"/>
            </a:xfrm>
            <a:custGeom>
              <a:avLst/>
              <a:gdLst>
                <a:gd name="T0" fmla="*/ 0 w 65"/>
                <a:gd name="T1" fmla="*/ 0 h 88"/>
                <a:gd name="T2" fmla="*/ 6 w 65"/>
                <a:gd name="T3" fmla="*/ 56 h 88"/>
                <a:gd name="T4" fmla="*/ 6 w 65"/>
                <a:gd name="T5" fmla="*/ 80 h 88"/>
                <a:gd name="T6" fmla="*/ 26 w 65"/>
                <a:gd name="T7" fmla="*/ 88 h 88"/>
                <a:gd name="T8" fmla="*/ 32 w 65"/>
                <a:gd name="T9" fmla="*/ 80 h 88"/>
                <a:gd name="T10" fmla="*/ 45 w 65"/>
                <a:gd name="T11" fmla="*/ 88 h 88"/>
                <a:gd name="T12" fmla="*/ 65 w 65"/>
                <a:gd name="T13" fmla="*/ 80 h 88"/>
                <a:gd name="T14" fmla="*/ 58 w 65"/>
                <a:gd name="T15" fmla="*/ 64 h 88"/>
                <a:gd name="T16" fmla="*/ 65 w 65"/>
                <a:gd name="T17" fmla="*/ 0 h 88"/>
                <a:gd name="T18" fmla="*/ 52 w 65"/>
                <a:gd name="T19" fmla="*/ 8 h 88"/>
                <a:gd name="T20" fmla="*/ 0 w 65"/>
                <a:gd name="T21" fmla="*/ 0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5"/>
                <a:gd name="T34" fmla="*/ 0 h 88"/>
                <a:gd name="T35" fmla="*/ 65 w 65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5" h="88">
                  <a:moveTo>
                    <a:pt x="0" y="0"/>
                  </a:moveTo>
                  <a:lnTo>
                    <a:pt x="6" y="56"/>
                  </a:lnTo>
                  <a:lnTo>
                    <a:pt x="6" y="80"/>
                  </a:lnTo>
                  <a:lnTo>
                    <a:pt x="26" y="88"/>
                  </a:lnTo>
                  <a:lnTo>
                    <a:pt x="32" y="80"/>
                  </a:lnTo>
                  <a:lnTo>
                    <a:pt x="45" y="88"/>
                  </a:lnTo>
                  <a:lnTo>
                    <a:pt x="65" y="80"/>
                  </a:lnTo>
                  <a:lnTo>
                    <a:pt x="58" y="64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25" name="Freeform 13"/>
            <p:cNvSpPr>
              <a:spLocks/>
            </p:cNvSpPr>
            <p:nvPr/>
          </p:nvSpPr>
          <p:spPr bwMode="auto">
            <a:xfrm>
              <a:off x="4907" y="2376"/>
              <a:ext cx="39" cy="56"/>
            </a:xfrm>
            <a:custGeom>
              <a:avLst/>
              <a:gdLst>
                <a:gd name="T0" fmla="*/ 0 w 39"/>
                <a:gd name="T1" fmla="*/ 8 h 56"/>
                <a:gd name="T2" fmla="*/ 7 w 39"/>
                <a:gd name="T3" fmla="*/ 0 h 56"/>
                <a:gd name="T4" fmla="*/ 20 w 39"/>
                <a:gd name="T5" fmla="*/ 8 h 56"/>
                <a:gd name="T6" fmla="*/ 33 w 39"/>
                <a:gd name="T7" fmla="*/ 24 h 56"/>
                <a:gd name="T8" fmla="*/ 39 w 39"/>
                <a:gd name="T9" fmla="*/ 32 h 56"/>
                <a:gd name="T10" fmla="*/ 33 w 39"/>
                <a:gd name="T11" fmla="*/ 56 h 56"/>
                <a:gd name="T12" fmla="*/ 26 w 39"/>
                <a:gd name="T13" fmla="*/ 48 h 56"/>
                <a:gd name="T14" fmla="*/ 20 w 39"/>
                <a:gd name="T15" fmla="*/ 40 h 56"/>
                <a:gd name="T16" fmla="*/ 13 w 39"/>
                <a:gd name="T17" fmla="*/ 16 h 56"/>
                <a:gd name="T18" fmla="*/ 0 w 39"/>
                <a:gd name="T19" fmla="*/ 8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56"/>
                <a:gd name="T32" fmla="*/ 39 w 39"/>
                <a:gd name="T33" fmla="*/ 56 h 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56">
                  <a:moveTo>
                    <a:pt x="0" y="8"/>
                  </a:moveTo>
                  <a:lnTo>
                    <a:pt x="7" y="0"/>
                  </a:lnTo>
                  <a:lnTo>
                    <a:pt x="20" y="8"/>
                  </a:lnTo>
                  <a:lnTo>
                    <a:pt x="33" y="24"/>
                  </a:lnTo>
                  <a:lnTo>
                    <a:pt x="39" y="32"/>
                  </a:lnTo>
                  <a:lnTo>
                    <a:pt x="33" y="56"/>
                  </a:lnTo>
                  <a:lnTo>
                    <a:pt x="26" y="48"/>
                  </a:lnTo>
                  <a:lnTo>
                    <a:pt x="20" y="40"/>
                  </a:lnTo>
                  <a:lnTo>
                    <a:pt x="13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26" name="Freeform 14"/>
            <p:cNvSpPr>
              <a:spLocks/>
            </p:cNvSpPr>
            <p:nvPr/>
          </p:nvSpPr>
          <p:spPr bwMode="auto">
            <a:xfrm>
              <a:off x="4842" y="2352"/>
              <a:ext cx="72" cy="96"/>
            </a:xfrm>
            <a:custGeom>
              <a:avLst/>
              <a:gdLst>
                <a:gd name="T0" fmla="*/ 13 w 72"/>
                <a:gd name="T1" fmla="*/ 40 h 96"/>
                <a:gd name="T2" fmla="*/ 7 w 72"/>
                <a:gd name="T3" fmla="*/ 32 h 96"/>
                <a:gd name="T4" fmla="*/ 0 w 72"/>
                <a:gd name="T5" fmla="*/ 40 h 96"/>
                <a:gd name="T6" fmla="*/ 0 w 72"/>
                <a:gd name="T7" fmla="*/ 56 h 96"/>
                <a:gd name="T8" fmla="*/ 13 w 72"/>
                <a:gd name="T9" fmla="*/ 56 h 96"/>
                <a:gd name="T10" fmla="*/ 20 w 72"/>
                <a:gd name="T11" fmla="*/ 80 h 96"/>
                <a:gd name="T12" fmla="*/ 46 w 72"/>
                <a:gd name="T13" fmla="*/ 96 h 96"/>
                <a:gd name="T14" fmla="*/ 59 w 72"/>
                <a:gd name="T15" fmla="*/ 96 h 96"/>
                <a:gd name="T16" fmla="*/ 65 w 72"/>
                <a:gd name="T17" fmla="*/ 72 h 96"/>
                <a:gd name="T18" fmla="*/ 72 w 72"/>
                <a:gd name="T19" fmla="*/ 48 h 96"/>
                <a:gd name="T20" fmla="*/ 65 w 72"/>
                <a:gd name="T21" fmla="*/ 16 h 96"/>
                <a:gd name="T22" fmla="*/ 39 w 72"/>
                <a:gd name="T23" fmla="*/ 0 h 96"/>
                <a:gd name="T24" fmla="*/ 20 w 72"/>
                <a:gd name="T25" fmla="*/ 16 h 96"/>
                <a:gd name="T26" fmla="*/ 13 w 72"/>
                <a:gd name="T27" fmla="*/ 40 h 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2"/>
                <a:gd name="T43" fmla="*/ 0 h 96"/>
                <a:gd name="T44" fmla="*/ 72 w 72"/>
                <a:gd name="T45" fmla="*/ 96 h 9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2" h="96">
                  <a:moveTo>
                    <a:pt x="13" y="40"/>
                  </a:moveTo>
                  <a:lnTo>
                    <a:pt x="7" y="32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20" y="80"/>
                  </a:lnTo>
                  <a:lnTo>
                    <a:pt x="46" y="96"/>
                  </a:lnTo>
                  <a:lnTo>
                    <a:pt x="59" y="96"/>
                  </a:lnTo>
                  <a:lnTo>
                    <a:pt x="65" y="72"/>
                  </a:lnTo>
                  <a:lnTo>
                    <a:pt x="72" y="48"/>
                  </a:lnTo>
                  <a:lnTo>
                    <a:pt x="65" y="16"/>
                  </a:lnTo>
                  <a:lnTo>
                    <a:pt x="39" y="0"/>
                  </a:lnTo>
                  <a:lnTo>
                    <a:pt x="20" y="16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27" name="Freeform 15"/>
            <p:cNvSpPr>
              <a:spLocks/>
            </p:cNvSpPr>
            <p:nvPr/>
          </p:nvSpPr>
          <p:spPr bwMode="auto">
            <a:xfrm>
              <a:off x="4836" y="2328"/>
              <a:ext cx="84" cy="80"/>
            </a:xfrm>
            <a:custGeom>
              <a:avLst/>
              <a:gdLst>
                <a:gd name="T0" fmla="*/ 78 w 84"/>
                <a:gd name="T1" fmla="*/ 48 h 80"/>
                <a:gd name="T2" fmla="*/ 84 w 84"/>
                <a:gd name="T3" fmla="*/ 40 h 80"/>
                <a:gd name="T4" fmla="*/ 84 w 84"/>
                <a:gd name="T5" fmla="*/ 24 h 80"/>
                <a:gd name="T6" fmla="*/ 71 w 84"/>
                <a:gd name="T7" fmla="*/ 16 h 80"/>
                <a:gd name="T8" fmla="*/ 58 w 84"/>
                <a:gd name="T9" fmla="*/ 0 h 80"/>
                <a:gd name="T10" fmla="*/ 39 w 84"/>
                <a:gd name="T11" fmla="*/ 0 h 80"/>
                <a:gd name="T12" fmla="*/ 19 w 84"/>
                <a:gd name="T13" fmla="*/ 0 h 80"/>
                <a:gd name="T14" fmla="*/ 19 w 84"/>
                <a:gd name="T15" fmla="*/ 16 h 80"/>
                <a:gd name="T16" fmla="*/ 6 w 84"/>
                <a:gd name="T17" fmla="*/ 16 h 80"/>
                <a:gd name="T18" fmla="*/ 0 w 84"/>
                <a:gd name="T19" fmla="*/ 48 h 80"/>
                <a:gd name="T20" fmla="*/ 0 w 84"/>
                <a:gd name="T21" fmla="*/ 72 h 80"/>
                <a:gd name="T22" fmla="*/ 6 w 84"/>
                <a:gd name="T23" fmla="*/ 80 h 80"/>
                <a:gd name="T24" fmla="*/ 6 w 84"/>
                <a:gd name="T25" fmla="*/ 64 h 80"/>
                <a:gd name="T26" fmla="*/ 13 w 84"/>
                <a:gd name="T27" fmla="*/ 56 h 80"/>
                <a:gd name="T28" fmla="*/ 19 w 84"/>
                <a:gd name="T29" fmla="*/ 64 h 80"/>
                <a:gd name="T30" fmla="*/ 26 w 84"/>
                <a:gd name="T31" fmla="*/ 40 h 80"/>
                <a:gd name="T32" fmla="*/ 45 w 84"/>
                <a:gd name="T33" fmla="*/ 24 h 80"/>
                <a:gd name="T34" fmla="*/ 71 w 84"/>
                <a:gd name="T35" fmla="*/ 40 h 80"/>
                <a:gd name="T36" fmla="*/ 78 w 84"/>
                <a:gd name="T37" fmla="*/ 48 h 8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4"/>
                <a:gd name="T58" fmla="*/ 0 h 80"/>
                <a:gd name="T59" fmla="*/ 84 w 84"/>
                <a:gd name="T60" fmla="*/ 80 h 8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4" h="80">
                  <a:moveTo>
                    <a:pt x="78" y="48"/>
                  </a:moveTo>
                  <a:lnTo>
                    <a:pt x="84" y="40"/>
                  </a:lnTo>
                  <a:lnTo>
                    <a:pt x="84" y="24"/>
                  </a:lnTo>
                  <a:lnTo>
                    <a:pt x="71" y="16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19" y="0"/>
                  </a:lnTo>
                  <a:lnTo>
                    <a:pt x="19" y="16"/>
                  </a:lnTo>
                  <a:lnTo>
                    <a:pt x="6" y="16"/>
                  </a:lnTo>
                  <a:lnTo>
                    <a:pt x="0" y="48"/>
                  </a:lnTo>
                  <a:lnTo>
                    <a:pt x="0" y="72"/>
                  </a:lnTo>
                  <a:lnTo>
                    <a:pt x="6" y="80"/>
                  </a:lnTo>
                  <a:lnTo>
                    <a:pt x="6" y="64"/>
                  </a:lnTo>
                  <a:lnTo>
                    <a:pt x="13" y="56"/>
                  </a:lnTo>
                  <a:lnTo>
                    <a:pt x="19" y="64"/>
                  </a:lnTo>
                  <a:lnTo>
                    <a:pt x="26" y="40"/>
                  </a:lnTo>
                  <a:lnTo>
                    <a:pt x="45" y="24"/>
                  </a:lnTo>
                  <a:lnTo>
                    <a:pt x="71" y="40"/>
                  </a:lnTo>
                  <a:lnTo>
                    <a:pt x="78" y="4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28" name="Freeform 16"/>
            <p:cNvSpPr>
              <a:spLocks/>
            </p:cNvSpPr>
            <p:nvPr/>
          </p:nvSpPr>
          <p:spPr bwMode="auto">
            <a:xfrm>
              <a:off x="4803" y="2376"/>
              <a:ext cx="33" cy="56"/>
            </a:xfrm>
            <a:custGeom>
              <a:avLst/>
              <a:gdLst>
                <a:gd name="T0" fmla="*/ 33 w 33"/>
                <a:gd name="T1" fmla="*/ 16 h 56"/>
                <a:gd name="T2" fmla="*/ 33 w 33"/>
                <a:gd name="T3" fmla="*/ 0 h 56"/>
                <a:gd name="T4" fmla="*/ 20 w 33"/>
                <a:gd name="T5" fmla="*/ 8 h 56"/>
                <a:gd name="T6" fmla="*/ 0 w 33"/>
                <a:gd name="T7" fmla="*/ 24 h 56"/>
                <a:gd name="T8" fmla="*/ 0 w 33"/>
                <a:gd name="T9" fmla="*/ 40 h 56"/>
                <a:gd name="T10" fmla="*/ 0 w 33"/>
                <a:gd name="T11" fmla="*/ 56 h 56"/>
                <a:gd name="T12" fmla="*/ 13 w 33"/>
                <a:gd name="T13" fmla="*/ 56 h 56"/>
                <a:gd name="T14" fmla="*/ 13 w 33"/>
                <a:gd name="T15" fmla="*/ 40 h 56"/>
                <a:gd name="T16" fmla="*/ 26 w 33"/>
                <a:gd name="T17" fmla="*/ 16 h 56"/>
                <a:gd name="T18" fmla="*/ 33 w 33"/>
                <a:gd name="T19" fmla="*/ 16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"/>
                <a:gd name="T31" fmla="*/ 0 h 56"/>
                <a:gd name="T32" fmla="*/ 33 w 33"/>
                <a:gd name="T33" fmla="*/ 56 h 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" h="56">
                  <a:moveTo>
                    <a:pt x="33" y="16"/>
                  </a:moveTo>
                  <a:lnTo>
                    <a:pt x="33" y="0"/>
                  </a:lnTo>
                  <a:lnTo>
                    <a:pt x="2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13" y="40"/>
                  </a:lnTo>
                  <a:lnTo>
                    <a:pt x="26" y="16"/>
                  </a:lnTo>
                  <a:lnTo>
                    <a:pt x="33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29" name="Freeform 17"/>
            <p:cNvSpPr>
              <a:spLocks/>
            </p:cNvSpPr>
            <p:nvPr/>
          </p:nvSpPr>
          <p:spPr bwMode="auto">
            <a:xfrm>
              <a:off x="4829" y="2368"/>
              <a:ext cx="13" cy="24"/>
            </a:xfrm>
            <a:custGeom>
              <a:avLst/>
              <a:gdLst>
                <a:gd name="T0" fmla="*/ 7 w 13"/>
                <a:gd name="T1" fmla="*/ 8 h 24"/>
                <a:gd name="T2" fmla="*/ 0 w 13"/>
                <a:gd name="T3" fmla="*/ 8 h 24"/>
                <a:gd name="T4" fmla="*/ 7 w 13"/>
                <a:gd name="T5" fmla="*/ 0 h 24"/>
                <a:gd name="T6" fmla="*/ 7 w 13"/>
                <a:gd name="T7" fmla="*/ 8 h 24"/>
                <a:gd name="T8" fmla="*/ 13 w 13"/>
                <a:gd name="T9" fmla="*/ 0 h 24"/>
                <a:gd name="T10" fmla="*/ 13 w 13"/>
                <a:gd name="T11" fmla="*/ 8 h 24"/>
                <a:gd name="T12" fmla="*/ 7 w 13"/>
                <a:gd name="T13" fmla="*/ 8 h 24"/>
                <a:gd name="T14" fmla="*/ 7 w 13"/>
                <a:gd name="T15" fmla="*/ 24 h 24"/>
                <a:gd name="T16" fmla="*/ 7 w 13"/>
                <a:gd name="T17" fmla="*/ 8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24"/>
                <a:gd name="T29" fmla="*/ 13 w 13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24">
                  <a:moveTo>
                    <a:pt x="7" y="8"/>
                  </a:move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13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7" y="2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30" name="Freeform 18"/>
            <p:cNvSpPr>
              <a:spLocks/>
            </p:cNvSpPr>
            <p:nvPr/>
          </p:nvSpPr>
          <p:spPr bwMode="auto">
            <a:xfrm>
              <a:off x="4849" y="2408"/>
              <a:ext cx="45" cy="64"/>
            </a:xfrm>
            <a:custGeom>
              <a:avLst/>
              <a:gdLst>
                <a:gd name="T0" fmla="*/ 6 w 45"/>
                <a:gd name="T1" fmla="*/ 0 h 64"/>
                <a:gd name="T2" fmla="*/ 0 w 45"/>
                <a:gd name="T3" fmla="*/ 48 h 64"/>
                <a:gd name="T4" fmla="*/ 13 w 45"/>
                <a:gd name="T5" fmla="*/ 56 h 64"/>
                <a:gd name="T6" fmla="*/ 32 w 45"/>
                <a:gd name="T7" fmla="*/ 64 h 64"/>
                <a:gd name="T8" fmla="*/ 45 w 45"/>
                <a:gd name="T9" fmla="*/ 56 h 64"/>
                <a:gd name="T10" fmla="*/ 45 w 45"/>
                <a:gd name="T11" fmla="*/ 40 h 64"/>
                <a:gd name="T12" fmla="*/ 39 w 45"/>
                <a:gd name="T13" fmla="*/ 40 h 64"/>
                <a:gd name="T14" fmla="*/ 13 w 45"/>
                <a:gd name="T15" fmla="*/ 24 h 64"/>
                <a:gd name="T16" fmla="*/ 6 w 45"/>
                <a:gd name="T17" fmla="*/ 0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5"/>
                <a:gd name="T28" fmla="*/ 0 h 64"/>
                <a:gd name="T29" fmla="*/ 45 w 45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5" h="64">
                  <a:moveTo>
                    <a:pt x="6" y="0"/>
                  </a:moveTo>
                  <a:lnTo>
                    <a:pt x="0" y="48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45" y="56"/>
                  </a:lnTo>
                  <a:lnTo>
                    <a:pt x="45" y="40"/>
                  </a:lnTo>
                  <a:lnTo>
                    <a:pt x="39" y="40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31" name="Freeform 19"/>
            <p:cNvSpPr>
              <a:spLocks/>
            </p:cNvSpPr>
            <p:nvPr/>
          </p:nvSpPr>
          <p:spPr bwMode="auto">
            <a:xfrm>
              <a:off x="4790" y="2448"/>
              <a:ext cx="182" cy="375"/>
            </a:xfrm>
            <a:custGeom>
              <a:avLst/>
              <a:gdLst>
                <a:gd name="T0" fmla="*/ 59 w 182"/>
                <a:gd name="T1" fmla="*/ 8 h 375"/>
                <a:gd name="T2" fmla="*/ 26 w 182"/>
                <a:gd name="T3" fmla="*/ 16 h 375"/>
                <a:gd name="T4" fmla="*/ 13 w 182"/>
                <a:gd name="T5" fmla="*/ 8 h 375"/>
                <a:gd name="T6" fmla="*/ 0 w 182"/>
                <a:gd name="T7" fmla="*/ 24 h 375"/>
                <a:gd name="T8" fmla="*/ 0 w 182"/>
                <a:gd name="T9" fmla="*/ 47 h 375"/>
                <a:gd name="T10" fmla="*/ 0 w 182"/>
                <a:gd name="T11" fmla="*/ 79 h 375"/>
                <a:gd name="T12" fmla="*/ 20 w 182"/>
                <a:gd name="T13" fmla="*/ 95 h 375"/>
                <a:gd name="T14" fmla="*/ 33 w 182"/>
                <a:gd name="T15" fmla="*/ 95 h 375"/>
                <a:gd name="T16" fmla="*/ 39 w 182"/>
                <a:gd name="T17" fmla="*/ 175 h 375"/>
                <a:gd name="T18" fmla="*/ 13 w 182"/>
                <a:gd name="T19" fmla="*/ 319 h 375"/>
                <a:gd name="T20" fmla="*/ 13 w 182"/>
                <a:gd name="T21" fmla="*/ 359 h 375"/>
                <a:gd name="T22" fmla="*/ 59 w 182"/>
                <a:gd name="T23" fmla="*/ 367 h 375"/>
                <a:gd name="T24" fmla="*/ 117 w 182"/>
                <a:gd name="T25" fmla="*/ 375 h 375"/>
                <a:gd name="T26" fmla="*/ 150 w 182"/>
                <a:gd name="T27" fmla="*/ 367 h 375"/>
                <a:gd name="T28" fmla="*/ 182 w 182"/>
                <a:gd name="T29" fmla="*/ 343 h 375"/>
                <a:gd name="T30" fmla="*/ 176 w 182"/>
                <a:gd name="T31" fmla="*/ 311 h 375"/>
                <a:gd name="T32" fmla="*/ 143 w 182"/>
                <a:gd name="T33" fmla="*/ 167 h 375"/>
                <a:gd name="T34" fmla="*/ 137 w 182"/>
                <a:gd name="T35" fmla="*/ 95 h 375"/>
                <a:gd name="T36" fmla="*/ 156 w 182"/>
                <a:gd name="T37" fmla="*/ 87 h 375"/>
                <a:gd name="T38" fmla="*/ 163 w 182"/>
                <a:gd name="T39" fmla="*/ 79 h 375"/>
                <a:gd name="T40" fmla="*/ 163 w 182"/>
                <a:gd name="T41" fmla="*/ 31 h 375"/>
                <a:gd name="T42" fmla="*/ 150 w 182"/>
                <a:gd name="T43" fmla="*/ 8 h 375"/>
                <a:gd name="T44" fmla="*/ 130 w 182"/>
                <a:gd name="T45" fmla="*/ 16 h 375"/>
                <a:gd name="T46" fmla="*/ 104 w 182"/>
                <a:gd name="T47" fmla="*/ 0 h 375"/>
                <a:gd name="T48" fmla="*/ 104 w 182"/>
                <a:gd name="T49" fmla="*/ 16 h 375"/>
                <a:gd name="T50" fmla="*/ 91 w 182"/>
                <a:gd name="T51" fmla="*/ 24 h 375"/>
                <a:gd name="T52" fmla="*/ 72 w 182"/>
                <a:gd name="T53" fmla="*/ 16 h 375"/>
                <a:gd name="T54" fmla="*/ 59 w 182"/>
                <a:gd name="T55" fmla="*/ 8 h 37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82"/>
                <a:gd name="T85" fmla="*/ 0 h 375"/>
                <a:gd name="T86" fmla="*/ 182 w 182"/>
                <a:gd name="T87" fmla="*/ 375 h 37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82" h="375">
                  <a:moveTo>
                    <a:pt x="59" y="8"/>
                  </a:moveTo>
                  <a:lnTo>
                    <a:pt x="26" y="16"/>
                  </a:lnTo>
                  <a:lnTo>
                    <a:pt x="13" y="8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0" y="79"/>
                  </a:lnTo>
                  <a:lnTo>
                    <a:pt x="20" y="95"/>
                  </a:lnTo>
                  <a:lnTo>
                    <a:pt x="33" y="95"/>
                  </a:lnTo>
                  <a:lnTo>
                    <a:pt x="39" y="175"/>
                  </a:lnTo>
                  <a:lnTo>
                    <a:pt x="13" y="319"/>
                  </a:lnTo>
                  <a:lnTo>
                    <a:pt x="13" y="359"/>
                  </a:lnTo>
                  <a:lnTo>
                    <a:pt x="59" y="367"/>
                  </a:lnTo>
                  <a:lnTo>
                    <a:pt x="117" y="375"/>
                  </a:lnTo>
                  <a:lnTo>
                    <a:pt x="150" y="367"/>
                  </a:lnTo>
                  <a:lnTo>
                    <a:pt x="182" y="343"/>
                  </a:lnTo>
                  <a:lnTo>
                    <a:pt x="176" y="311"/>
                  </a:lnTo>
                  <a:lnTo>
                    <a:pt x="143" y="167"/>
                  </a:lnTo>
                  <a:lnTo>
                    <a:pt x="137" y="95"/>
                  </a:lnTo>
                  <a:lnTo>
                    <a:pt x="156" y="87"/>
                  </a:lnTo>
                  <a:lnTo>
                    <a:pt x="163" y="79"/>
                  </a:lnTo>
                  <a:lnTo>
                    <a:pt x="163" y="31"/>
                  </a:lnTo>
                  <a:lnTo>
                    <a:pt x="150" y="8"/>
                  </a:lnTo>
                  <a:lnTo>
                    <a:pt x="130" y="16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91" y="24"/>
                  </a:lnTo>
                  <a:lnTo>
                    <a:pt x="72" y="16"/>
                  </a:lnTo>
                  <a:lnTo>
                    <a:pt x="5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32" name="Line 20"/>
            <p:cNvSpPr>
              <a:spLocks noChangeShapeType="1"/>
            </p:cNvSpPr>
            <p:nvPr/>
          </p:nvSpPr>
          <p:spPr bwMode="auto">
            <a:xfrm flipV="1">
              <a:off x="4927" y="2511"/>
              <a:ext cx="6" cy="32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33" name="Freeform 21"/>
            <p:cNvSpPr>
              <a:spLocks/>
            </p:cNvSpPr>
            <p:nvPr/>
          </p:nvSpPr>
          <p:spPr bwMode="auto">
            <a:xfrm>
              <a:off x="4797" y="2535"/>
              <a:ext cx="32" cy="32"/>
            </a:xfrm>
            <a:custGeom>
              <a:avLst/>
              <a:gdLst>
                <a:gd name="T0" fmla="*/ 0 w 32"/>
                <a:gd name="T1" fmla="*/ 0 h 32"/>
                <a:gd name="T2" fmla="*/ 6 w 32"/>
                <a:gd name="T3" fmla="*/ 24 h 32"/>
                <a:gd name="T4" fmla="*/ 13 w 32"/>
                <a:gd name="T5" fmla="*/ 32 h 32"/>
                <a:gd name="T6" fmla="*/ 32 w 32"/>
                <a:gd name="T7" fmla="*/ 24 h 32"/>
                <a:gd name="T8" fmla="*/ 26 w 32"/>
                <a:gd name="T9" fmla="*/ 8 h 32"/>
                <a:gd name="T10" fmla="*/ 13 w 32"/>
                <a:gd name="T11" fmla="*/ 8 h 32"/>
                <a:gd name="T12" fmla="*/ 0 w 32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2"/>
                <a:gd name="T23" fmla="*/ 32 w 32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2">
                  <a:moveTo>
                    <a:pt x="0" y="0"/>
                  </a:moveTo>
                  <a:lnTo>
                    <a:pt x="6" y="24"/>
                  </a:lnTo>
                  <a:lnTo>
                    <a:pt x="13" y="32"/>
                  </a:lnTo>
                  <a:lnTo>
                    <a:pt x="32" y="24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34" name="Freeform 22"/>
            <p:cNvSpPr>
              <a:spLocks/>
            </p:cNvSpPr>
            <p:nvPr/>
          </p:nvSpPr>
          <p:spPr bwMode="auto">
            <a:xfrm>
              <a:off x="4927" y="2527"/>
              <a:ext cx="26" cy="32"/>
            </a:xfrm>
            <a:custGeom>
              <a:avLst/>
              <a:gdLst>
                <a:gd name="T0" fmla="*/ 0 w 26"/>
                <a:gd name="T1" fmla="*/ 16 h 32"/>
                <a:gd name="T2" fmla="*/ 0 w 26"/>
                <a:gd name="T3" fmla="*/ 32 h 32"/>
                <a:gd name="T4" fmla="*/ 13 w 26"/>
                <a:gd name="T5" fmla="*/ 32 h 32"/>
                <a:gd name="T6" fmla="*/ 26 w 26"/>
                <a:gd name="T7" fmla="*/ 24 h 32"/>
                <a:gd name="T8" fmla="*/ 26 w 26"/>
                <a:gd name="T9" fmla="*/ 0 h 32"/>
                <a:gd name="T10" fmla="*/ 19 w 26"/>
                <a:gd name="T11" fmla="*/ 8 h 32"/>
                <a:gd name="T12" fmla="*/ 0 w 26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"/>
                <a:gd name="T22" fmla="*/ 0 h 32"/>
                <a:gd name="T23" fmla="*/ 26 w 26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" h="32">
                  <a:moveTo>
                    <a:pt x="0" y="16"/>
                  </a:moveTo>
                  <a:lnTo>
                    <a:pt x="0" y="32"/>
                  </a:lnTo>
                  <a:lnTo>
                    <a:pt x="13" y="32"/>
                  </a:lnTo>
                  <a:lnTo>
                    <a:pt x="26" y="24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35" name="Freeform 23"/>
            <p:cNvSpPr>
              <a:spLocks/>
            </p:cNvSpPr>
            <p:nvPr/>
          </p:nvSpPr>
          <p:spPr bwMode="auto">
            <a:xfrm>
              <a:off x="4803" y="2559"/>
              <a:ext cx="111" cy="104"/>
            </a:xfrm>
            <a:custGeom>
              <a:avLst/>
              <a:gdLst>
                <a:gd name="T0" fmla="*/ 0 w 111"/>
                <a:gd name="T1" fmla="*/ 0 h 104"/>
                <a:gd name="T2" fmla="*/ 7 w 111"/>
                <a:gd name="T3" fmla="*/ 48 h 104"/>
                <a:gd name="T4" fmla="*/ 59 w 111"/>
                <a:gd name="T5" fmla="*/ 88 h 104"/>
                <a:gd name="T6" fmla="*/ 72 w 111"/>
                <a:gd name="T7" fmla="*/ 96 h 104"/>
                <a:gd name="T8" fmla="*/ 91 w 111"/>
                <a:gd name="T9" fmla="*/ 104 h 104"/>
                <a:gd name="T10" fmla="*/ 111 w 111"/>
                <a:gd name="T11" fmla="*/ 88 h 104"/>
                <a:gd name="T12" fmla="*/ 91 w 111"/>
                <a:gd name="T13" fmla="*/ 80 h 104"/>
                <a:gd name="T14" fmla="*/ 85 w 111"/>
                <a:gd name="T15" fmla="*/ 72 h 104"/>
                <a:gd name="T16" fmla="*/ 91 w 111"/>
                <a:gd name="T17" fmla="*/ 64 h 104"/>
                <a:gd name="T18" fmla="*/ 91 w 111"/>
                <a:gd name="T19" fmla="*/ 56 h 104"/>
                <a:gd name="T20" fmla="*/ 78 w 111"/>
                <a:gd name="T21" fmla="*/ 64 h 104"/>
                <a:gd name="T22" fmla="*/ 65 w 111"/>
                <a:gd name="T23" fmla="*/ 64 h 104"/>
                <a:gd name="T24" fmla="*/ 26 w 111"/>
                <a:gd name="T25" fmla="*/ 32 h 104"/>
                <a:gd name="T26" fmla="*/ 26 w 111"/>
                <a:gd name="T27" fmla="*/ 0 h 104"/>
                <a:gd name="T28" fmla="*/ 0 w 111"/>
                <a:gd name="T29" fmla="*/ 0 h 10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1"/>
                <a:gd name="T46" fmla="*/ 0 h 104"/>
                <a:gd name="T47" fmla="*/ 111 w 111"/>
                <a:gd name="T48" fmla="*/ 104 h 10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1" h="104">
                  <a:moveTo>
                    <a:pt x="0" y="0"/>
                  </a:moveTo>
                  <a:lnTo>
                    <a:pt x="7" y="48"/>
                  </a:lnTo>
                  <a:lnTo>
                    <a:pt x="59" y="88"/>
                  </a:lnTo>
                  <a:lnTo>
                    <a:pt x="72" y="96"/>
                  </a:lnTo>
                  <a:lnTo>
                    <a:pt x="91" y="104"/>
                  </a:lnTo>
                  <a:lnTo>
                    <a:pt x="111" y="88"/>
                  </a:lnTo>
                  <a:lnTo>
                    <a:pt x="91" y="80"/>
                  </a:lnTo>
                  <a:lnTo>
                    <a:pt x="85" y="72"/>
                  </a:lnTo>
                  <a:lnTo>
                    <a:pt x="91" y="64"/>
                  </a:lnTo>
                  <a:lnTo>
                    <a:pt x="91" y="56"/>
                  </a:lnTo>
                  <a:lnTo>
                    <a:pt x="78" y="64"/>
                  </a:lnTo>
                  <a:lnTo>
                    <a:pt x="65" y="64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36" name="Freeform 24"/>
            <p:cNvSpPr>
              <a:spLocks/>
            </p:cNvSpPr>
            <p:nvPr/>
          </p:nvSpPr>
          <p:spPr bwMode="auto">
            <a:xfrm>
              <a:off x="4888" y="2551"/>
              <a:ext cx="65" cy="96"/>
            </a:xfrm>
            <a:custGeom>
              <a:avLst/>
              <a:gdLst>
                <a:gd name="T0" fmla="*/ 39 w 65"/>
                <a:gd name="T1" fmla="*/ 8 h 96"/>
                <a:gd name="T2" fmla="*/ 39 w 65"/>
                <a:gd name="T3" fmla="*/ 48 h 96"/>
                <a:gd name="T4" fmla="*/ 19 w 65"/>
                <a:gd name="T5" fmla="*/ 72 h 96"/>
                <a:gd name="T6" fmla="*/ 6 w 65"/>
                <a:gd name="T7" fmla="*/ 64 h 96"/>
                <a:gd name="T8" fmla="*/ 6 w 65"/>
                <a:gd name="T9" fmla="*/ 72 h 96"/>
                <a:gd name="T10" fmla="*/ 0 w 65"/>
                <a:gd name="T11" fmla="*/ 80 h 96"/>
                <a:gd name="T12" fmla="*/ 6 w 65"/>
                <a:gd name="T13" fmla="*/ 88 h 96"/>
                <a:gd name="T14" fmla="*/ 26 w 65"/>
                <a:gd name="T15" fmla="*/ 96 h 96"/>
                <a:gd name="T16" fmla="*/ 32 w 65"/>
                <a:gd name="T17" fmla="*/ 88 h 96"/>
                <a:gd name="T18" fmla="*/ 39 w 65"/>
                <a:gd name="T19" fmla="*/ 80 h 96"/>
                <a:gd name="T20" fmla="*/ 58 w 65"/>
                <a:gd name="T21" fmla="*/ 56 h 96"/>
                <a:gd name="T22" fmla="*/ 65 w 65"/>
                <a:gd name="T23" fmla="*/ 0 h 96"/>
                <a:gd name="T24" fmla="*/ 52 w 65"/>
                <a:gd name="T25" fmla="*/ 8 h 96"/>
                <a:gd name="T26" fmla="*/ 39 w 65"/>
                <a:gd name="T27" fmla="*/ 8 h 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"/>
                <a:gd name="T43" fmla="*/ 0 h 96"/>
                <a:gd name="T44" fmla="*/ 65 w 65"/>
                <a:gd name="T45" fmla="*/ 96 h 9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" h="96">
                  <a:moveTo>
                    <a:pt x="39" y="8"/>
                  </a:moveTo>
                  <a:lnTo>
                    <a:pt x="39" y="48"/>
                  </a:lnTo>
                  <a:lnTo>
                    <a:pt x="19" y="72"/>
                  </a:lnTo>
                  <a:lnTo>
                    <a:pt x="6" y="64"/>
                  </a:lnTo>
                  <a:lnTo>
                    <a:pt x="6" y="72"/>
                  </a:lnTo>
                  <a:lnTo>
                    <a:pt x="0" y="80"/>
                  </a:lnTo>
                  <a:lnTo>
                    <a:pt x="6" y="88"/>
                  </a:lnTo>
                  <a:lnTo>
                    <a:pt x="26" y="96"/>
                  </a:lnTo>
                  <a:lnTo>
                    <a:pt x="32" y="88"/>
                  </a:lnTo>
                  <a:lnTo>
                    <a:pt x="39" y="80"/>
                  </a:lnTo>
                  <a:lnTo>
                    <a:pt x="58" y="56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37" name="Freeform 25"/>
            <p:cNvSpPr>
              <a:spLocks/>
            </p:cNvSpPr>
            <p:nvPr/>
          </p:nvSpPr>
          <p:spPr bwMode="auto">
            <a:xfrm>
              <a:off x="4836" y="2448"/>
              <a:ext cx="78" cy="47"/>
            </a:xfrm>
            <a:custGeom>
              <a:avLst/>
              <a:gdLst>
                <a:gd name="T0" fmla="*/ 13 w 78"/>
                <a:gd name="T1" fmla="*/ 8 h 47"/>
                <a:gd name="T2" fmla="*/ 0 w 78"/>
                <a:gd name="T3" fmla="*/ 16 h 47"/>
                <a:gd name="T4" fmla="*/ 0 w 78"/>
                <a:gd name="T5" fmla="*/ 31 h 47"/>
                <a:gd name="T6" fmla="*/ 19 w 78"/>
                <a:gd name="T7" fmla="*/ 47 h 47"/>
                <a:gd name="T8" fmla="*/ 32 w 78"/>
                <a:gd name="T9" fmla="*/ 47 h 47"/>
                <a:gd name="T10" fmla="*/ 45 w 78"/>
                <a:gd name="T11" fmla="*/ 31 h 47"/>
                <a:gd name="T12" fmla="*/ 52 w 78"/>
                <a:gd name="T13" fmla="*/ 47 h 47"/>
                <a:gd name="T14" fmla="*/ 65 w 78"/>
                <a:gd name="T15" fmla="*/ 47 h 47"/>
                <a:gd name="T16" fmla="*/ 78 w 78"/>
                <a:gd name="T17" fmla="*/ 31 h 47"/>
                <a:gd name="T18" fmla="*/ 71 w 78"/>
                <a:gd name="T19" fmla="*/ 8 h 47"/>
                <a:gd name="T20" fmla="*/ 58 w 78"/>
                <a:gd name="T21" fmla="*/ 0 h 47"/>
                <a:gd name="T22" fmla="*/ 58 w 78"/>
                <a:gd name="T23" fmla="*/ 16 h 47"/>
                <a:gd name="T24" fmla="*/ 45 w 78"/>
                <a:gd name="T25" fmla="*/ 24 h 47"/>
                <a:gd name="T26" fmla="*/ 26 w 78"/>
                <a:gd name="T27" fmla="*/ 16 h 47"/>
                <a:gd name="T28" fmla="*/ 13 w 78"/>
                <a:gd name="T29" fmla="*/ 8 h 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8"/>
                <a:gd name="T46" fmla="*/ 0 h 47"/>
                <a:gd name="T47" fmla="*/ 78 w 78"/>
                <a:gd name="T48" fmla="*/ 47 h 4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8" h="47">
                  <a:moveTo>
                    <a:pt x="13" y="8"/>
                  </a:moveTo>
                  <a:lnTo>
                    <a:pt x="0" y="16"/>
                  </a:lnTo>
                  <a:lnTo>
                    <a:pt x="0" y="31"/>
                  </a:lnTo>
                  <a:lnTo>
                    <a:pt x="19" y="47"/>
                  </a:lnTo>
                  <a:lnTo>
                    <a:pt x="32" y="47"/>
                  </a:lnTo>
                  <a:lnTo>
                    <a:pt x="45" y="31"/>
                  </a:lnTo>
                  <a:lnTo>
                    <a:pt x="52" y="47"/>
                  </a:lnTo>
                  <a:lnTo>
                    <a:pt x="65" y="47"/>
                  </a:lnTo>
                  <a:lnTo>
                    <a:pt x="78" y="31"/>
                  </a:lnTo>
                  <a:lnTo>
                    <a:pt x="71" y="8"/>
                  </a:lnTo>
                  <a:lnTo>
                    <a:pt x="58" y="0"/>
                  </a:lnTo>
                  <a:lnTo>
                    <a:pt x="58" y="16"/>
                  </a:lnTo>
                  <a:lnTo>
                    <a:pt x="45" y="24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38" name="Freeform 26"/>
            <p:cNvSpPr>
              <a:spLocks/>
            </p:cNvSpPr>
            <p:nvPr/>
          </p:nvSpPr>
          <p:spPr bwMode="auto">
            <a:xfrm>
              <a:off x="4888" y="2823"/>
              <a:ext cx="6" cy="72"/>
            </a:xfrm>
            <a:custGeom>
              <a:avLst/>
              <a:gdLst>
                <a:gd name="T0" fmla="*/ 0 w 6"/>
                <a:gd name="T1" fmla="*/ 72 h 72"/>
                <a:gd name="T2" fmla="*/ 0 w 6"/>
                <a:gd name="T3" fmla="*/ 40 h 72"/>
                <a:gd name="T4" fmla="*/ 6 w 6"/>
                <a:gd name="T5" fmla="*/ 0 h 72"/>
                <a:gd name="T6" fmla="*/ 0 60000 65536"/>
                <a:gd name="T7" fmla="*/ 0 60000 65536"/>
                <a:gd name="T8" fmla="*/ 0 60000 65536"/>
                <a:gd name="T9" fmla="*/ 0 w 6"/>
                <a:gd name="T10" fmla="*/ 0 h 72"/>
                <a:gd name="T11" fmla="*/ 6 w 6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72">
                  <a:moveTo>
                    <a:pt x="0" y="72"/>
                  </a:moveTo>
                  <a:lnTo>
                    <a:pt x="0" y="40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39" name="Freeform 27"/>
            <p:cNvSpPr>
              <a:spLocks/>
            </p:cNvSpPr>
            <p:nvPr/>
          </p:nvSpPr>
          <p:spPr bwMode="auto">
            <a:xfrm>
              <a:off x="4855" y="2895"/>
              <a:ext cx="98" cy="48"/>
            </a:xfrm>
            <a:custGeom>
              <a:avLst/>
              <a:gdLst>
                <a:gd name="T0" fmla="*/ 7 w 98"/>
                <a:gd name="T1" fmla="*/ 0 h 48"/>
                <a:gd name="T2" fmla="*/ 0 w 98"/>
                <a:gd name="T3" fmla="*/ 24 h 48"/>
                <a:gd name="T4" fmla="*/ 7 w 98"/>
                <a:gd name="T5" fmla="*/ 40 h 48"/>
                <a:gd name="T6" fmla="*/ 20 w 98"/>
                <a:gd name="T7" fmla="*/ 48 h 48"/>
                <a:gd name="T8" fmla="*/ 46 w 98"/>
                <a:gd name="T9" fmla="*/ 48 h 48"/>
                <a:gd name="T10" fmla="*/ 52 w 98"/>
                <a:gd name="T11" fmla="*/ 32 h 48"/>
                <a:gd name="T12" fmla="*/ 59 w 98"/>
                <a:gd name="T13" fmla="*/ 40 h 48"/>
                <a:gd name="T14" fmla="*/ 78 w 98"/>
                <a:gd name="T15" fmla="*/ 40 h 48"/>
                <a:gd name="T16" fmla="*/ 98 w 98"/>
                <a:gd name="T17" fmla="*/ 32 h 48"/>
                <a:gd name="T18" fmla="*/ 91 w 98"/>
                <a:gd name="T19" fmla="*/ 16 h 48"/>
                <a:gd name="T20" fmla="*/ 78 w 98"/>
                <a:gd name="T21" fmla="*/ 16 h 48"/>
                <a:gd name="T22" fmla="*/ 65 w 98"/>
                <a:gd name="T23" fmla="*/ 0 h 48"/>
                <a:gd name="T24" fmla="*/ 46 w 98"/>
                <a:gd name="T25" fmla="*/ 8 h 48"/>
                <a:gd name="T26" fmla="*/ 33 w 98"/>
                <a:gd name="T27" fmla="*/ 0 h 48"/>
                <a:gd name="T28" fmla="*/ 26 w 98"/>
                <a:gd name="T29" fmla="*/ 8 h 48"/>
                <a:gd name="T30" fmla="*/ 7 w 98"/>
                <a:gd name="T31" fmla="*/ 0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8"/>
                <a:gd name="T49" fmla="*/ 0 h 48"/>
                <a:gd name="T50" fmla="*/ 98 w 98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8" h="48">
                  <a:moveTo>
                    <a:pt x="7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20" y="48"/>
                  </a:lnTo>
                  <a:lnTo>
                    <a:pt x="46" y="48"/>
                  </a:lnTo>
                  <a:lnTo>
                    <a:pt x="52" y="32"/>
                  </a:lnTo>
                  <a:lnTo>
                    <a:pt x="59" y="40"/>
                  </a:lnTo>
                  <a:lnTo>
                    <a:pt x="78" y="40"/>
                  </a:lnTo>
                  <a:lnTo>
                    <a:pt x="98" y="32"/>
                  </a:lnTo>
                  <a:lnTo>
                    <a:pt x="91" y="16"/>
                  </a:lnTo>
                  <a:lnTo>
                    <a:pt x="78" y="16"/>
                  </a:lnTo>
                  <a:lnTo>
                    <a:pt x="65" y="0"/>
                  </a:lnTo>
                  <a:lnTo>
                    <a:pt x="46" y="8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40" name="Freeform 28"/>
            <p:cNvSpPr>
              <a:spLocks/>
            </p:cNvSpPr>
            <p:nvPr/>
          </p:nvSpPr>
          <p:spPr bwMode="auto">
            <a:xfrm>
              <a:off x="4427" y="2863"/>
              <a:ext cx="39" cy="4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0 w 39"/>
                <a:gd name="T5" fmla="*/ 48 h 48"/>
                <a:gd name="T6" fmla="*/ 13 w 39"/>
                <a:gd name="T7" fmla="*/ 48 h 48"/>
                <a:gd name="T8" fmla="*/ 19 w 39"/>
                <a:gd name="T9" fmla="*/ 48 h 48"/>
                <a:gd name="T10" fmla="*/ 26 w 39"/>
                <a:gd name="T11" fmla="*/ 48 h 48"/>
                <a:gd name="T12" fmla="*/ 39 w 39"/>
                <a:gd name="T13" fmla="*/ 48 h 48"/>
                <a:gd name="T14" fmla="*/ 39 w 39"/>
                <a:gd name="T15" fmla="*/ 32 h 48"/>
                <a:gd name="T16" fmla="*/ 39 w 39"/>
                <a:gd name="T17" fmla="*/ 0 h 48"/>
                <a:gd name="T18" fmla="*/ 32 w 39"/>
                <a:gd name="T19" fmla="*/ 0 h 48"/>
                <a:gd name="T20" fmla="*/ 0 w 39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48"/>
                <a:gd name="T35" fmla="*/ 39 w 39"/>
                <a:gd name="T36" fmla="*/ 48 h 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0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26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41" name="Freeform 29"/>
            <p:cNvSpPr>
              <a:spLocks/>
            </p:cNvSpPr>
            <p:nvPr/>
          </p:nvSpPr>
          <p:spPr bwMode="auto">
            <a:xfrm>
              <a:off x="4459" y="2567"/>
              <a:ext cx="20" cy="32"/>
            </a:xfrm>
            <a:custGeom>
              <a:avLst/>
              <a:gdLst>
                <a:gd name="T0" fmla="*/ 0 w 20"/>
                <a:gd name="T1" fmla="*/ 8 h 32"/>
                <a:gd name="T2" fmla="*/ 0 w 20"/>
                <a:gd name="T3" fmla="*/ 0 h 32"/>
                <a:gd name="T4" fmla="*/ 13 w 20"/>
                <a:gd name="T5" fmla="*/ 0 h 32"/>
                <a:gd name="T6" fmla="*/ 20 w 20"/>
                <a:gd name="T7" fmla="*/ 16 h 32"/>
                <a:gd name="T8" fmla="*/ 20 w 20"/>
                <a:gd name="T9" fmla="*/ 24 h 32"/>
                <a:gd name="T10" fmla="*/ 20 w 20"/>
                <a:gd name="T11" fmla="*/ 32 h 32"/>
                <a:gd name="T12" fmla="*/ 13 w 20"/>
                <a:gd name="T13" fmla="*/ 32 h 32"/>
                <a:gd name="T14" fmla="*/ 13 w 20"/>
                <a:gd name="T15" fmla="*/ 24 h 32"/>
                <a:gd name="T16" fmla="*/ 7 w 20"/>
                <a:gd name="T17" fmla="*/ 8 h 32"/>
                <a:gd name="T18" fmla="*/ 0 w 20"/>
                <a:gd name="T19" fmla="*/ 8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32"/>
                <a:gd name="T32" fmla="*/ 20 w 20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32">
                  <a:moveTo>
                    <a:pt x="0" y="8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0" y="16"/>
                  </a:lnTo>
                  <a:lnTo>
                    <a:pt x="20" y="24"/>
                  </a:lnTo>
                  <a:lnTo>
                    <a:pt x="20" y="32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7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42" name="Freeform 30"/>
            <p:cNvSpPr>
              <a:spLocks/>
            </p:cNvSpPr>
            <p:nvPr/>
          </p:nvSpPr>
          <p:spPr bwMode="auto">
            <a:xfrm>
              <a:off x="4414" y="2551"/>
              <a:ext cx="52" cy="64"/>
            </a:xfrm>
            <a:custGeom>
              <a:avLst/>
              <a:gdLst>
                <a:gd name="T0" fmla="*/ 13 w 52"/>
                <a:gd name="T1" fmla="*/ 24 h 64"/>
                <a:gd name="T2" fmla="*/ 7 w 52"/>
                <a:gd name="T3" fmla="*/ 24 h 64"/>
                <a:gd name="T4" fmla="*/ 0 w 52"/>
                <a:gd name="T5" fmla="*/ 32 h 64"/>
                <a:gd name="T6" fmla="*/ 0 w 52"/>
                <a:gd name="T7" fmla="*/ 40 h 64"/>
                <a:gd name="T8" fmla="*/ 7 w 52"/>
                <a:gd name="T9" fmla="*/ 40 h 64"/>
                <a:gd name="T10" fmla="*/ 13 w 52"/>
                <a:gd name="T11" fmla="*/ 56 h 64"/>
                <a:gd name="T12" fmla="*/ 32 w 52"/>
                <a:gd name="T13" fmla="*/ 64 h 64"/>
                <a:gd name="T14" fmla="*/ 39 w 52"/>
                <a:gd name="T15" fmla="*/ 64 h 64"/>
                <a:gd name="T16" fmla="*/ 45 w 52"/>
                <a:gd name="T17" fmla="*/ 48 h 64"/>
                <a:gd name="T18" fmla="*/ 52 w 52"/>
                <a:gd name="T19" fmla="*/ 32 h 64"/>
                <a:gd name="T20" fmla="*/ 45 w 52"/>
                <a:gd name="T21" fmla="*/ 8 h 64"/>
                <a:gd name="T22" fmla="*/ 26 w 52"/>
                <a:gd name="T23" fmla="*/ 0 h 64"/>
                <a:gd name="T24" fmla="*/ 13 w 52"/>
                <a:gd name="T25" fmla="*/ 16 h 64"/>
                <a:gd name="T26" fmla="*/ 13 w 52"/>
                <a:gd name="T27" fmla="*/ 24 h 6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2"/>
                <a:gd name="T43" fmla="*/ 0 h 64"/>
                <a:gd name="T44" fmla="*/ 52 w 52"/>
                <a:gd name="T45" fmla="*/ 64 h 6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2" h="64">
                  <a:moveTo>
                    <a:pt x="13" y="24"/>
                  </a:moveTo>
                  <a:lnTo>
                    <a:pt x="7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7" y="40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39" y="64"/>
                  </a:lnTo>
                  <a:lnTo>
                    <a:pt x="45" y="48"/>
                  </a:lnTo>
                  <a:lnTo>
                    <a:pt x="52" y="32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16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43" name="Freeform 31"/>
            <p:cNvSpPr>
              <a:spLocks/>
            </p:cNvSpPr>
            <p:nvPr/>
          </p:nvSpPr>
          <p:spPr bwMode="auto">
            <a:xfrm>
              <a:off x="4408" y="2535"/>
              <a:ext cx="58" cy="56"/>
            </a:xfrm>
            <a:custGeom>
              <a:avLst/>
              <a:gdLst>
                <a:gd name="T0" fmla="*/ 51 w 58"/>
                <a:gd name="T1" fmla="*/ 32 h 56"/>
                <a:gd name="T2" fmla="*/ 58 w 58"/>
                <a:gd name="T3" fmla="*/ 32 h 56"/>
                <a:gd name="T4" fmla="*/ 58 w 58"/>
                <a:gd name="T5" fmla="*/ 16 h 56"/>
                <a:gd name="T6" fmla="*/ 51 w 58"/>
                <a:gd name="T7" fmla="*/ 8 h 56"/>
                <a:gd name="T8" fmla="*/ 38 w 58"/>
                <a:gd name="T9" fmla="*/ 0 h 56"/>
                <a:gd name="T10" fmla="*/ 26 w 58"/>
                <a:gd name="T11" fmla="*/ 0 h 56"/>
                <a:gd name="T12" fmla="*/ 19 w 58"/>
                <a:gd name="T13" fmla="*/ 0 h 56"/>
                <a:gd name="T14" fmla="*/ 13 w 58"/>
                <a:gd name="T15" fmla="*/ 8 h 56"/>
                <a:gd name="T16" fmla="*/ 6 w 58"/>
                <a:gd name="T17" fmla="*/ 16 h 56"/>
                <a:gd name="T18" fmla="*/ 0 w 58"/>
                <a:gd name="T19" fmla="*/ 32 h 56"/>
                <a:gd name="T20" fmla="*/ 0 w 58"/>
                <a:gd name="T21" fmla="*/ 48 h 56"/>
                <a:gd name="T22" fmla="*/ 6 w 58"/>
                <a:gd name="T23" fmla="*/ 56 h 56"/>
                <a:gd name="T24" fmla="*/ 6 w 58"/>
                <a:gd name="T25" fmla="*/ 48 h 56"/>
                <a:gd name="T26" fmla="*/ 13 w 58"/>
                <a:gd name="T27" fmla="*/ 40 h 56"/>
                <a:gd name="T28" fmla="*/ 19 w 58"/>
                <a:gd name="T29" fmla="*/ 40 h 56"/>
                <a:gd name="T30" fmla="*/ 19 w 58"/>
                <a:gd name="T31" fmla="*/ 32 h 56"/>
                <a:gd name="T32" fmla="*/ 32 w 58"/>
                <a:gd name="T33" fmla="*/ 16 h 56"/>
                <a:gd name="T34" fmla="*/ 51 w 58"/>
                <a:gd name="T35" fmla="*/ 24 h 56"/>
                <a:gd name="T36" fmla="*/ 51 w 58"/>
                <a:gd name="T37" fmla="*/ 32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8"/>
                <a:gd name="T58" fmla="*/ 0 h 56"/>
                <a:gd name="T59" fmla="*/ 58 w 58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8" h="56">
                  <a:moveTo>
                    <a:pt x="51" y="32"/>
                  </a:moveTo>
                  <a:lnTo>
                    <a:pt x="58" y="32"/>
                  </a:lnTo>
                  <a:lnTo>
                    <a:pt x="58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6" y="56"/>
                  </a:lnTo>
                  <a:lnTo>
                    <a:pt x="6" y="48"/>
                  </a:lnTo>
                  <a:lnTo>
                    <a:pt x="13" y="40"/>
                  </a:lnTo>
                  <a:lnTo>
                    <a:pt x="19" y="40"/>
                  </a:lnTo>
                  <a:lnTo>
                    <a:pt x="19" y="32"/>
                  </a:lnTo>
                  <a:lnTo>
                    <a:pt x="32" y="16"/>
                  </a:lnTo>
                  <a:lnTo>
                    <a:pt x="51" y="24"/>
                  </a:lnTo>
                  <a:lnTo>
                    <a:pt x="51" y="3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44" name="Freeform 32"/>
            <p:cNvSpPr>
              <a:spLocks/>
            </p:cNvSpPr>
            <p:nvPr/>
          </p:nvSpPr>
          <p:spPr bwMode="auto">
            <a:xfrm>
              <a:off x="4388" y="2567"/>
              <a:ext cx="26" cy="40"/>
            </a:xfrm>
            <a:custGeom>
              <a:avLst/>
              <a:gdLst>
                <a:gd name="T0" fmla="*/ 26 w 26"/>
                <a:gd name="T1" fmla="*/ 8 h 40"/>
                <a:gd name="T2" fmla="*/ 20 w 26"/>
                <a:gd name="T3" fmla="*/ 0 h 40"/>
                <a:gd name="T4" fmla="*/ 13 w 26"/>
                <a:gd name="T5" fmla="*/ 8 h 40"/>
                <a:gd name="T6" fmla="*/ 0 w 26"/>
                <a:gd name="T7" fmla="*/ 16 h 40"/>
                <a:gd name="T8" fmla="*/ 0 w 26"/>
                <a:gd name="T9" fmla="*/ 24 h 40"/>
                <a:gd name="T10" fmla="*/ 0 w 26"/>
                <a:gd name="T11" fmla="*/ 40 h 40"/>
                <a:gd name="T12" fmla="*/ 7 w 26"/>
                <a:gd name="T13" fmla="*/ 32 h 40"/>
                <a:gd name="T14" fmla="*/ 13 w 26"/>
                <a:gd name="T15" fmla="*/ 24 h 40"/>
                <a:gd name="T16" fmla="*/ 20 w 26"/>
                <a:gd name="T17" fmla="*/ 16 h 40"/>
                <a:gd name="T18" fmla="*/ 26 w 26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40"/>
                <a:gd name="T32" fmla="*/ 26 w 26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40">
                  <a:moveTo>
                    <a:pt x="26" y="8"/>
                  </a:moveTo>
                  <a:lnTo>
                    <a:pt x="20" y="0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32"/>
                  </a:lnTo>
                  <a:lnTo>
                    <a:pt x="13" y="24"/>
                  </a:lnTo>
                  <a:lnTo>
                    <a:pt x="20" y="16"/>
                  </a:lnTo>
                  <a:lnTo>
                    <a:pt x="2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45" name="Freeform 33"/>
            <p:cNvSpPr>
              <a:spLocks/>
            </p:cNvSpPr>
            <p:nvPr/>
          </p:nvSpPr>
          <p:spPr bwMode="auto">
            <a:xfrm>
              <a:off x="4408" y="2559"/>
              <a:ext cx="6" cy="16"/>
            </a:xfrm>
            <a:custGeom>
              <a:avLst/>
              <a:gdLst>
                <a:gd name="T0" fmla="*/ 0 w 6"/>
                <a:gd name="T1" fmla="*/ 8 h 16"/>
                <a:gd name="T2" fmla="*/ 0 w 6"/>
                <a:gd name="T3" fmla="*/ 8 h 16"/>
                <a:gd name="T4" fmla="*/ 0 w 6"/>
                <a:gd name="T5" fmla="*/ 0 h 16"/>
                <a:gd name="T6" fmla="*/ 0 w 6"/>
                <a:gd name="T7" fmla="*/ 8 h 16"/>
                <a:gd name="T8" fmla="*/ 6 w 6"/>
                <a:gd name="T9" fmla="*/ 8 h 16"/>
                <a:gd name="T10" fmla="*/ 6 w 6"/>
                <a:gd name="T11" fmla="*/ 8 h 16"/>
                <a:gd name="T12" fmla="*/ 6 w 6"/>
                <a:gd name="T13" fmla="*/ 8 h 16"/>
                <a:gd name="T14" fmla="*/ 6 w 6"/>
                <a:gd name="T15" fmla="*/ 16 h 16"/>
                <a:gd name="T16" fmla="*/ 0 w 6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"/>
                <a:gd name="T28" fmla="*/ 0 h 16"/>
                <a:gd name="T29" fmla="*/ 6 w 6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46" name="Freeform 34"/>
            <p:cNvSpPr>
              <a:spLocks/>
            </p:cNvSpPr>
            <p:nvPr/>
          </p:nvSpPr>
          <p:spPr bwMode="auto">
            <a:xfrm>
              <a:off x="4421" y="2591"/>
              <a:ext cx="25" cy="40"/>
            </a:xfrm>
            <a:custGeom>
              <a:avLst/>
              <a:gdLst>
                <a:gd name="T0" fmla="*/ 0 w 25"/>
                <a:gd name="T1" fmla="*/ 0 h 40"/>
                <a:gd name="T2" fmla="*/ 0 w 25"/>
                <a:gd name="T3" fmla="*/ 32 h 40"/>
                <a:gd name="T4" fmla="*/ 6 w 25"/>
                <a:gd name="T5" fmla="*/ 40 h 40"/>
                <a:gd name="T6" fmla="*/ 19 w 25"/>
                <a:gd name="T7" fmla="*/ 40 h 40"/>
                <a:gd name="T8" fmla="*/ 25 w 25"/>
                <a:gd name="T9" fmla="*/ 32 h 40"/>
                <a:gd name="T10" fmla="*/ 25 w 25"/>
                <a:gd name="T11" fmla="*/ 24 h 40"/>
                <a:gd name="T12" fmla="*/ 25 w 25"/>
                <a:gd name="T13" fmla="*/ 24 h 40"/>
                <a:gd name="T14" fmla="*/ 6 w 25"/>
                <a:gd name="T15" fmla="*/ 16 h 40"/>
                <a:gd name="T16" fmla="*/ 0 w 25"/>
                <a:gd name="T17" fmla="*/ 0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"/>
                <a:gd name="T28" fmla="*/ 0 h 40"/>
                <a:gd name="T29" fmla="*/ 25 w 25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" h="40">
                  <a:moveTo>
                    <a:pt x="0" y="0"/>
                  </a:moveTo>
                  <a:lnTo>
                    <a:pt x="0" y="32"/>
                  </a:lnTo>
                  <a:lnTo>
                    <a:pt x="6" y="40"/>
                  </a:lnTo>
                  <a:lnTo>
                    <a:pt x="19" y="40"/>
                  </a:lnTo>
                  <a:lnTo>
                    <a:pt x="25" y="32"/>
                  </a:lnTo>
                  <a:lnTo>
                    <a:pt x="25" y="24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47" name="Freeform 35"/>
            <p:cNvSpPr>
              <a:spLocks/>
            </p:cNvSpPr>
            <p:nvPr/>
          </p:nvSpPr>
          <p:spPr bwMode="auto">
            <a:xfrm>
              <a:off x="4382" y="2615"/>
              <a:ext cx="116" cy="248"/>
            </a:xfrm>
            <a:custGeom>
              <a:avLst/>
              <a:gdLst>
                <a:gd name="T0" fmla="*/ 39 w 116"/>
                <a:gd name="T1" fmla="*/ 8 h 248"/>
                <a:gd name="T2" fmla="*/ 19 w 116"/>
                <a:gd name="T3" fmla="*/ 16 h 248"/>
                <a:gd name="T4" fmla="*/ 6 w 116"/>
                <a:gd name="T5" fmla="*/ 8 h 248"/>
                <a:gd name="T6" fmla="*/ 0 w 116"/>
                <a:gd name="T7" fmla="*/ 16 h 248"/>
                <a:gd name="T8" fmla="*/ 0 w 116"/>
                <a:gd name="T9" fmla="*/ 32 h 248"/>
                <a:gd name="T10" fmla="*/ 0 w 116"/>
                <a:gd name="T11" fmla="*/ 56 h 248"/>
                <a:gd name="T12" fmla="*/ 13 w 116"/>
                <a:gd name="T13" fmla="*/ 64 h 248"/>
                <a:gd name="T14" fmla="*/ 19 w 116"/>
                <a:gd name="T15" fmla="*/ 64 h 248"/>
                <a:gd name="T16" fmla="*/ 26 w 116"/>
                <a:gd name="T17" fmla="*/ 112 h 248"/>
                <a:gd name="T18" fmla="*/ 13 w 116"/>
                <a:gd name="T19" fmla="*/ 208 h 248"/>
                <a:gd name="T20" fmla="*/ 6 w 116"/>
                <a:gd name="T21" fmla="*/ 240 h 248"/>
                <a:gd name="T22" fmla="*/ 39 w 116"/>
                <a:gd name="T23" fmla="*/ 248 h 248"/>
                <a:gd name="T24" fmla="*/ 77 w 116"/>
                <a:gd name="T25" fmla="*/ 248 h 248"/>
                <a:gd name="T26" fmla="*/ 97 w 116"/>
                <a:gd name="T27" fmla="*/ 240 h 248"/>
                <a:gd name="T28" fmla="*/ 116 w 116"/>
                <a:gd name="T29" fmla="*/ 224 h 248"/>
                <a:gd name="T30" fmla="*/ 116 w 116"/>
                <a:gd name="T31" fmla="*/ 208 h 248"/>
                <a:gd name="T32" fmla="*/ 90 w 116"/>
                <a:gd name="T33" fmla="*/ 112 h 248"/>
                <a:gd name="T34" fmla="*/ 90 w 116"/>
                <a:gd name="T35" fmla="*/ 64 h 248"/>
                <a:gd name="T36" fmla="*/ 97 w 116"/>
                <a:gd name="T37" fmla="*/ 56 h 248"/>
                <a:gd name="T38" fmla="*/ 103 w 116"/>
                <a:gd name="T39" fmla="*/ 48 h 248"/>
                <a:gd name="T40" fmla="*/ 103 w 116"/>
                <a:gd name="T41" fmla="*/ 24 h 248"/>
                <a:gd name="T42" fmla="*/ 97 w 116"/>
                <a:gd name="T43" fmla="*/ 8 h 248"/>
                <a:gd name="T44" fmla="*/ 84 w 116"/>
                <a:gd name="T45" fmla="*/ 8 h 248"/>
                <a:gd name="T46" fmla="*/ 64 w 116"/>
                <a:gd name="T47" fmla="*/ 0 h 248"/>
                <a:gd name="T48" fmla="*/ 64 w 116"/>
                <a:gd name="T49" fmla="*/ 8 h 248"/>
                <a:gd name="T50" fmla="*/ 58 w 116"/>
                <a:gd name="T51" fmla="*/ 16 h 248"/>
                <a:gd name="T52" fmla="*/ 45 w 116"/>
                <a:gd name="T53" fmla="*/ 16 h 248"/>
                <a:gd name="T54" fmla="*/ 39 w 116"/>
                <a:gd name="T55" fmla="*/ 8 h 24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6"/>
                <a:gd name="T85" fmla="*/ 0 h 248"/>
                <a:gd name="T86" fmla="*/ 116 w 116"/>
                <a:gd name="T87" fmla="*/ 248 h 24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6" h="248">
                  <a:moveTo>
                    <a:pt x="39" y="8"/>
                  </a:moveTo>
                  <a:lnTo>
                    <a:pt x="19" y="16"/>
                  </a:lnTo>
                  <a:lnTo>
                    <a:pt x="6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64"/>
                  </a:lnTo>
                  <a:lnTo>
                    <a:pt x="26" y="112"/>
                  </a:lnTo>
                  <a:lnTo>
                    <a:pt x="13" y="208"/>
                  </a:lnTo>
                  <a:lnTo>
                    <a:pt x="6" y="240"/>
                  </a:lnTo>
                  <a:lnTo>
                    <a:pt x="39" y="248"/>
                  </a:lnTo>
                  <a:lnTo>
                    <a:pt x="77" y="248"/>
                  </a:lnTo>
                  <a:lnTo>
                    <a:pt x="97" y="240"/>
                  </a:lnTo>
                  <a:lnTo>
                    <a:pt x="116" y="224"/>
                  </a:lnTo>
                  <a:lnTo>
                    <a:pt x="116" y="208"/>
                  </a:lnTo>
                  <a:lnTo>
                    <a:pt x="90" y="112"/>
                  </a:lnTo>
                  <a:lnTo>
                    <a:pt x="90" y="64"/>
                  </a:lnTo>
                  <a:lnTo>
                    <a:pt x="97" y="56"/>
                  </a:lnTo>
                  <a:lnTo>
                    <a:pt x="103" y="48"/>
                  </a:lnTo>
                  <a:lnTo>
                    <a:pt x="103" y="24"/>
                  </a:lnTo>
                  <a:lnTo>
                    <a:pt x="97" y="8"/>
                  </a:lnTo>
                  <a:lnTo>
                    <a:pt x="84" y="8"/>
                  </a:lnTo>
                  <a:lnTo>
                    <a:pt x="64" y="0"/>
                  </a:lnTo>
                  <a:lnTo>
                    <a:pt x="64" y="8"/>
                  </a:lnTo>
                  <a:lnTo>
                    <a:pt x="58" y="16"/>
                  </a:lnTo>
                  <a:lnTo>
                    <a:pt x="45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48" name="Line 36"/>
            <p:cNvSpPr>
              <a:spLocks noChangeShapeType="1"/>
            </p:cNvSpPr>
            <p:nvPr/>
          </p:nvSpPr>
          <p:spPr bwMode="auto">
            <a:xfrm flipV="1">
              <a:off x="4472" y="2655"/>
              <a:ext cx="1" cy="24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49" name="Freeform 37"/>
            <p:cNvSpPr>
              <a:spLocks/>
            </p:cNvSpPr>
            <p:nvPr/>
          </p:nvSpPr>
          <p:spPr bwMode="auto">
            <a:xfrm>
              <a:off x="4388" y="2671"/>
              <a:ext cx="20" cy="24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24 h 24"/>
                <a:gd name="T4" fmla="*/ 7 w 20"/>
                <a:gd name="T5" fmla="*/ 24 h 24"/>
                <a:gd name="T6" fmla="*/ 20 w 20"/>
                <a:gd name="T7" fmla="*/ 24 h 24"/>
                <a:gd name="T8" fmla="*/ 13 w 20"/>
                <a:gd name="T9" fmla="*/ 8 h 24"/>
                <a:gd name="T10" fmla="*/ 7 w 20"/>
                <a:gd name="T11" fmla="*/ 8 h 24"/>
                <a:gd name="T12" fmla="*/ 0 w 20"/>
                <a:gd name="T13" fmla="*/ 0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24"/>
                <a:gd name="T23" fmla="*/ 20 w 2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24">
                  <a:moveTo>
                    <a:pt x="0" y="0"/>
                  </a:moveTo>
                  <a:lnTo>
                    <a:pt x="0" y="24"/>
                  </a:lnTo>
                  <a:lnTo>
                    <a:pt x="7" y="24"/>
                  </a:lnTo>
                  <a:lnTo>
                    <a:pt x="20" y="24"/>
                  </a:lnTo>
                  <a:lnTo>
                    <a:pt x="13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50" name="Freeform 38"/>
            <p:cNvSpPr>
              <a:spLocks/>
            </p:cNvSpPr>
            <p:nvPr/>
          </p:nvSpPr>
          <p:spPr bwMode="auto">
            <a:xfrm>
              <a:off x="4472" y="2671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16 h 16"/>
                <a:gd name="T4" fmla="*/ 7 w 13"/>
                <a:gd name="T5" fmla="*/ 16 h 16"/>
                <a:gd name="T6" fmla="*/ 13 w 13"/>
                <a:gd name="T7" fmla="*/ 16 h 16"/>
                <a:gd name="T8" fmla="*/ 13 w 13"/>
                <a:gd name="T9" fmla="*/ 0 h 16"/>
                <a:gd name="T10" fmla="*/ 7 w 13"/>
                <a:gd name="T11" fmla="*/ 0 h 16"/>
                <a:gd name="T12" fmla="*/ 0 w 13"/>
                <a:gd name="T13" fmla="*/ 8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6"/>
                <a:gd name="T23" fmla="*/ 13 w 13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6">
                  <a:moveTo>
                    <a:pt x="0" y="8"/>
                  </a:moveTo>
                  <a:lnTo>
                    <a:pt x="0" y="16"/>
                  </a:lnTo>
                  <a:lnTo>
                    <a:pt x="7" y="16"/>
                  </a:lnTo>
                  <a:lnTo>
                    <a:pt x="13" y="16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51" name="Freeform 39"/>
            <p:cNvSpPr>
              <a:spLocks/>
            </p:cNvSpPr>
            <p:nvPr/>
          </p:nvSpPr>
          <p:spPr bwMode="auto">
            <a:xfrm>
              <a:off x="4388" y="2695"/>
              <a:ext cx="71" cy="64"/>
            </a:xfrm>
            <a:custGeom>
              <a:avLst/>
              <a:gdLst>
                <a:gd name="T0" fmla="*/ 0 w 71"/>
                <a:gd name="T1" fmla="*/ 0 h 64"/>
                <a:gd name="T2" fmla="*/ 7 w 71"/>
                <a:gd name="T3" fmla="*/ 24 h 64"/>
                <a:gd name="T4" fmla="*/ 39 w 71"/>
                <a:gd name="T5" fmla="*/ 48 h 64"/>
                <a:gd name="T6" fmla="*/ 46 w 71"/>
                <a:gd name="T7" fmla="*/ 56 h 64"/>
                <a:gd name="T8" fmla="*/ 58 w 71"/>
                <a:gd name="T9" fmla="*/ 64 h 64"/>
                <a:gd name="T10" fmla="*/ 71 w 71"/>
                <a:gd name="T11" fmla="*/ 48 h 64"/>
                <a:gd name="T12" fmla="*/ 65 w 71"/>
                <a:gd name="T13" fmla="*/ 48 h 64"/>
                <a:gd name="T14" fmla="*/ 58 w 71"/>
                <a:gd name="T15" fmla="*/ 40 h 64"/>
                <a:gd name="T16" fmla="*/ 65 w 71"/>
                <a:gd name="T17" fmla="*/ 40 h 64"/>
                <a:gd name="T18" fmla="*/ 65 w 71"/>
                <a:gd name="T19" fmla="*/ 32 h 64"/>
                <a:gd name="T20" fmla="*/ 52 w 71"/>
                <a:gd name="T21" fmla="*/ 32 h 64"/>
                <a:gd name="T22" fmla="*/ 46 w 71"/>
                <a:gd name="T23" fmla="*/ 40 h 64"/>
                <a:gd name="T24" fmla="*/ 20 w 71"/>
                <a:gd name="T25" fmla="*/ 16 h 64"/>
                <a:gd name="T26" fmla="*/ 20 w 71"/>
                <a:gd name="T27" fmla="*/ 0 h 64"/>
                <a:gd name="T28" fmla="*/ 0 w 71"/>
                <a:gd name="T29" fmla="*/ 0 h 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1"/>
                <a:gd name="T46" fmla="*/ 0 h 64"/>
                <a:gd name="T47" fmla="*/ 71 w 71"/>
                <a:gd name="T48" fmla="*/ 64 h 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1" h="64">
                  <a:moveTo>
                    <a:pt x="0" y="0"/>
                  </a:moveTo>
                  <a:lnTo>
                    <a:pt x="7" y="24"/>
                  </a:lnTo>
                  <a:lnTo>
                    <a:pt x="39" y="48"/>
                  </a:lnTo>
                  <a:lnTo>
                    <a:pt x="46" y="56"/>
                  </a:lnTo>
                  <a:lnTo>
                    <a:pt x="58" y="64"/>
                  </a:lnTo>
                  <a:lnTo>
                    <a:pt x="71" y="48"/>
                  </a:lnTo>
                  <a:lnTo>
                    <a:pt x="65" y="48"/>
                  </a:lnTo>
                  <a:lnTo>
                    <a:pt x="58" y="40"/>
                  </a:lnTo>
                  <a:lnTo>
                    <a:pt x="65" y="40"/>
                  </a:lnTo>
                  <a:lnTo>
                    <a:pt x="65" y="32"/>
                  </a:lnTo>
                  <a:lnTo>
                    <a:pt x="52" y="32"/>
                  </a:lnTo>
                  <a:lnTo>
                    <a:pt x="46" y="40"/>
                  </a:lnTo>
                  <a:lnTo>
                    <a:pt x="20" y="16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52" name="Freeform 40"/>
            <p:cNvSpPr>
              <a:spLocks/>
            </p:cNvSpPr>
            <p:nvPr/>
          </p:nvSpPr>
          <p:spPr bwMode="auto">
            <a:xfrm>
              <a:off x="4446" y="2687"/>
              <a:ext cx="39" cy="56"/>
            </a:xfrm>
            <a:custGeom>
              <a:avLst/>
              <a:gdLst>
                <a:gd name="T0" fmla="*/ 26 w 39"/>
                <a:gd name="T1" fmla="*/ 0 h 56"/>
                <a:gd name="T2" fmla="*/ 26 w 39"/>
                <a:gd name="T3" fmla="*/ 32 h 56"/>
                <a:gd name="T4" fmla="*/ 13 w 39"/>
                <a:gd name="T5" fmla="*/ 40 h 56"/>
                <a:gd name="T6" fmla="*/ 7 w 39"/>
                <a:gd name="T7" fmla="*/ 40 h 56"/>
                <a:gd name="T8" fmla="*/ 7 w 39"/>
                <a:gd name="T9" fmla="*/ 48 h 56"/>
                <a:gd name="T10" fmla="*/ 0 w 39"/>
                <a:gd name="T11" fmla="*/ 48 h 56"/>
                <a:gd name="T12" fmla="*/ 7 w 39"/>
                <a:gd name="T13" fmla="*/ 56 h 56"/>
                <a:gd name="T14" fmla="*/ 13 w 39"/>
                <a:gd name="T15" fmla="*/ 56 h 56"/>
                <a:gd name="T16" fmla="*/ 20 w 39"/>
                <a:gd name="T17" fmla="*/ 56 h 56"/>
                <a:gd name="T18" fmla="*/ 26 w 39"/>
                <a:gd name="T19" fmla="*/ 48 h 56"/>
                <a:gd name="T20" fmla="*/ 39 w 39"/>
                <a:gd name="T21" fmla="*/ 32 h 56"/>
                <a:gd name="T22" fmla="*/ 39 w 39"/>
                <a:gd name="T23" fmla="*/ 0 h 56"/>
                <a:gd name="T24" fmla="*/ 33 w 39"/>
                <a:gd name="T25" fmla="*/ 0 h 56"/>
                <a:gd name="T26" fmla="*/ 26 w 39"/>
                <a:gd name="T27" fmla="*/ 0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"/>
                <a:gd name="T43" fmla="*/ 0 h 56"/>
                <a:gd name="T44" fmla="*/ 39 w 39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" h="56">
                  <a:moveTo>
                    <a:pt x="26" y="0"/>
                  </a:moveTo>
                  <a:lnTo>
                    <a:pt x="26" y="32"/>
                  </a:lnTo>
                  <a:lnTo>
                    <a:pt x="13" y="40"/>
                  </a:lnTo>
                  <a:lnTo>
                    <a:pt x="7" y="40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7" y="56"/>
                  </a:lnTo>
                  <a:lnTo>
                    <a:pt x="13" y="56"/>
                  </a:lnTo>
                  <a:lnTo>
                    <a:pt x="20" y="56"/>
                  </a:lnTo>
                  <a:lnTo>
                    <a:pt x="26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53" name="Freeform 41"/>
            <p:cNvSpPr>
              <a:spLocks/>
            </p:cNvSpPr>
            <p:nvPr/>
          </p:nvSpPr>
          <p:spPr bwMode="auto">
            <a:xfrm>
              <a:off x="4408" y="2615"/>
              <a:ext cx="51" cy="32"/>
            </a:xfrm>
            <a:custGeom>
              <a:avLst/>
              <a:gdLst>
                <a:gd name="T0" fmla="*/ 13 w 51"/>
                <a:gd name="T1" fmla="*/ 8 h 32"/>
                <a:gd name="T2" fmla="*/ 0 w 51"/>
                <a:gd name="T3" fmla="*/ 8 h 32"/>
                <a:gd name="T4" fmla="*/ 0 w 51"/>
                <a:gd name="T5" fmla="*/ 24 h 32"/>
                <a:gd name="T6" fmla="*/ 19 w 51"/>
                <a:gd name="T7" fmla="*/ 32 h 32"/>
                <a:gd name="T8" fmla="*/ 26 w 51"/>
                <a:gd name="T9" fmla="*/ 32 h 32"/>
                <a:gd name="T10" fmla="*/ 32 w 51"/>
                <a:gd name="T11" fmla="*/ 24 h 32"/>
                <a:gd name="T12" fmla="*/ 38 w 51"/>
                <a:gd name="T13" fmla="*/ 32 h 32"/>
                <a:gd name="T14" fmla="*/ 45 w 51"/>
                <a:gd name="T15" fmla="*/ 32 h 32"/>
                <a:gd name="T16" fmla="*/ 51 w 51"/>
                <a:gd name="T17" fmla="*/ 16 h 32"/>
                <a:gd name="T18" fmla="*/ 51 w 51"/>
                <a:gd name="T19" fmla="*/ 8 h 32"/>
                <a:gd name="T20" fmla="*/ 38 w 51"/>
                <a:gd name="T21" fmla="*/ 0 h 32"/>
                <a:gd name="T22" fmla="*/ 38 w 51"/>
                <a:gd name="T23" fmla="*/ 8 h 32"/>
                <a:gd name="T24" fmla="*/ 32 w 51"/>
                <a:gd name="T25" fmla="*/ 16 h 32"/>
                <a:gd name="T26" fmla="*/ 19 w 51"/>
                <a:gd name="T27" fmla="*/ 16 h 32"/>
                <a:gd name="T28" fmla="*/ 13 w 51"/>
                <a:gd name="T29" fmla="*/ 8 h 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1"/>
                <a:gd name="T46" fmla="*/ 0 h 32"/>
                <a:gd name="T47" fmla="*/ 51 w 51"/>
                <a:gd name="T48" fmla="*/ 32 h 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1" h="32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38" y="32"/>
                  </a:lnTo>
                  <a:lnTo>
                    <a:pt x="45" y="32"/>
                  </a:lnTo>
                  <a:lnTo>
                    <a:pt x="51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38" y="8"/>
                  </a:lnTo>
                  <a:lnTo>
                    <a:pt x="32" y="16"/>
                  </a:lnTo>
                  <a:lnTo>
                    <a:pt x="19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54" name="Freeform 42"/>
            <p:cNvSpPr>
              <a:spLocks/>
            </p:cNvSpPr>
            <p:nvPr/>
          </p:nvSpPr>
          <p:spPr bwMode="auto">
            <a:xfrm>
              <a:off x="4446" y="2863"/>
              <a:ext cx="1" cy="48"/>
            </a:xfrm>
            <a:custGeom>
              <a:avLst/>
              <a:gdLst>
                <a:gd name="T0" fmla="*/ 0 w 1"/>
                <a:gd name="T1" fmla="*/ 48 h 48"/>
                <a:gd name="T2" fmla="*/ 0 w 1"/>
                <a:gd name="T3" fmla="*/ 32 h 48"/>
                <a:gd name="T4" fmla="*/ 0 w 1"/>
                <a:gd name="T5" fmla="*/ 0 h 48"/>
                <a:gd name="T6" fmla="*/ 0 60000 65536"/>
                <a:gd name="T7" fmla="*/ 0 60000 65536"/>
                <a:gd name="T8" fmla="*/ 0 60000 65536"/>
                <a:gd name="T9" fmla="*/ 0 w 1"/>
                <a:gd name="T10" fmla="*/ 0 h 48"/>
                <a:gd name="T11" fmla="*/ 1 w 1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8">
                  <a:moveTo>
                    <a:pt x="0" y="48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55" name="Freeform 43"/>
            <p:cNvSpPr>
              <a:spLocks/>
            </p:cNvSpPr>
            <p:nvPr/>
          </p:nvSpPr>
          <p:spPr bwMode="auto">
            <a:xfrm>
              <a:off x="4427" y="2911"/>
              <a:ext cx="58" cy="32"/>
            </a:xfrm>
            <a:custGeom>
              <a:avLst/>
              <a:gdLst>
                <a:gd name="T0" fmla="*/ 0 w 58"/>
                <a:gd name="T1" fmla="*/ 0 h 32"/>
                <a:gd name="T2" fmla="*/ 0 w 58"/>
                <a:gd name="T3" fmla="*/ 16 h 32"/>
                <a:gd name="T4" fmla="*/ 0 w 58"/>
                <a:gd name="T5" fmla="*/ 24 h 32"/>
                <a:gd name="T6" fmla="*/ 7 w 58"/>
                <a:gd name="T7" fmla="*/ 32 h 32"/>
                <a:gd name="T8" fmla="*/ 26 w 58"/>
                <a:gd name="T9" fmla="*/ 32 h 32"/>
                <a:gd name="T10" fmla="*/ 32 w 58"/>
                <a:gd name="T11" fmla="*/ 24 h 32"/>
                <a:gd name="T12" fmla="*/ 32 w 58"/>
                <a:gd name="T13" fmla="*/ 24 h 32"/>
                <a:gd name="T14" fmla="*/ 45 w 58"/>
                <a:gd name="T15" fmla="*/ 24 h 32"/>
                <a:gd name="T16" fmla="*/ 58 w 58"/>
                <a:gd name="T17" fmla="*/ 16 h 32"/>
                <a:gd name="T18" fmla="*/ 58 w 58"/>
                <a:gd name="T19" fmla="*/ 8 h 32"/>
                <a:gd name="T20" fmla="*/ 45 w 58"/>
                <a:gd name="T21" fmla="*/ 8 h 32"/>
                <a:gd name="T22" fmla="*/ 39 w 58"/>
                <a:gd name="T23" fmla="*/ 0 h 32"/>
                <a:gd name="T24" fmla="*/ 26 w 58"/>
                <a:gd name="T25" fmla="*/ 0 h 32"/>
                <a:gd name="T26" fmla="*/ 19 w 58"/>
                <a:gd name="T27" fmla="*/ 0 h 32"/>
                <a:gd name="T28" fmla="*/ 13 w 58"/>
                <a:gd name="T29" fmla="*/ 0 h 32"/>
                <a:gd name="T30" fmla="*/ 0 w 58"/>
                <a:gd name="T31" fmla="*/ 0 h 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8"/>
                <a:gd name="T49" fmla="*/ 0 h 32"/>
                <a:gd name="T50" fmla="*/ 58 w 58"/>
                <a:gd name="T51" fmla="*/ 32 h 3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8" h="32">
                  <a:moveTo>
                    <a:pt x="0" y="0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7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45" y="24"/>
                  </a:lnTo>
                  <a:lnTo>
                    <a:pt x="58" y="16"/>
                  </a:lnTo>
                  <a:lnTo>
                    <a:pt x="58" y="8"/>
                  </a:lnTo>
                  <a:lnTo>
                    <a:pt x="45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56" name="Freeform 44"/>
            <p:cNvSpPr>
              <a:spLocks/>
            </p:cNvSpPr>
            <p:nvPr/>
          </p:nvSpPr>
          <p:spPr bwMode="auto">
            <a:xfrm>
              <a:off x="4628" y="2839"/>
              <a:ext cx="52" cy="72"/>
            </a:xfrm>
            <a:custGeom>
              <a:avLst/>
              <a:gdLst>
                <a:gd name="T0" fmla="*/ 0 w 52"/>
                <a:gd name="T1" fmla="*/ 0 h 72"/>
                <a:gd name="T2" fmla="*/ 7 w 52"/>
                <a:gd name="T3" fmla="*/ 48 h 72"/>
                <a:gd name="T4" fmla="*/ 7 w 52"/>
                <a:gd name="T5" fmla="*/ 64 h 72"/>
                <a:gd name="T6" fmla="*/ 20 w 52"/>
                <a:gd name="T7" fmla="*/ 72 h 72"/>
                <a:gd name="T8" fmla="*/ 26 w 52"/>
                <a:gd name="T9" fmla="*/ 64 h 72"/>
                <a:gd name="T10" fmla="*/ 39 w 52"/>
                <a:gd name="T11" fmla="*/ 72 h 72"/>
                <a:gd name="T12" fmla="*/ 52 w 52"/>
                <a:gd name="T13" fmla="*/ 64 h 72"/>
                <a:gd name="T14" fmla="*/ 52 w 52"/>
                <a:gd name="T15" fmla="*/ 48 h 72"/>
                <a:gd name="T16" fmla="*/ 52 w 52"/>
                <a:gd name="T17" fmla="*/ 0 h 72"/>
                <a:gd name="T18" fmla="*/ 46 w 52"/>
                <a:gd name="T19" fmla="*/ 8 h 72"/>
                <a:gd name="T20" fmla="*/ 0 w 52"/>
                <a:gd name="T21" fmla="*/ 0 h 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2"/>
                <a:gd name="T34" fmla="*/ 0 h 72"/>
                <a:gd name="T35" fmla="*/ 52 w 52"/>
                <a:gd name="T36" fmla="*/ 72 h 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2" h="72">
                  <a:moveTo>
                    <a:pt x="0" y="0"/>
                  </a:moveTo>
                  <a:lnTo>
                    <a:pt x="7" y="48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9" y="72"/>
                  </a:lnTo>
                  <a:lnTo>
                    <a:pt x="52" y="64"/>
                  </a:lnTo>
                  <a:lnTo>
                    <a:pt x="52" y="48"/>
                  </a:lnTo>
                  <a:lnTo>
                    <a:pt x="52" y="0"/>
                  </a:lnTo>
                  <a:lnTo>
                    <a:pt x="4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57" name="Freeform 45"/>
            <p:cNvSpPr>
              <a:spLocks/>
            </p:cNvSpPr>
            <p:nvPr/>
          </p:nvSpPr>
          <p:spPr bwMode="auto">
            <a:xfrm>
              <a:off x="4667" y="2487"/>
              <a:ext cx="33" cy="40"/>
            </a:xfrm>
            <a:custGeom>
              <a:avLst/>
              <a:gdLst>
                <a:gd name="T0" fmla="*/ 0 w 33"/>
                <a:gd name="T1" fmla="*/ 8 h 40"/>
                <a:gd name="T2" fmla="*/ 7 w 33"/>
                <a:gd name="T3" fmla="*/ 0 h 40"/>
                <a:gd name="T4" fmla="*/ 20 w 33"/>
                <a:gd name="T5" fmla="*/ 0 h 40"/>
                <a:gd name="T6" fmla="*/ 33 w 33"/>
                <a:gd name="T7" fmla="*/ 16 h 40"/>
                <a:gd name="T8" fmla="*/ 33 w 33"/>
                <a:gd name="T9" fmla="*/ 24 h 40"/>
                <a:gd name="T10" fmla="*/ 33 w 33"/>
                <a:gd name="T11" fmla="*/ 40 h 40"/>
                <a:gd name="T12" fmla="*/ 20 w 33"/>
                <a:gd name="T13" fmla="*/ 40 h 40"/>
                <a:gd name="T14" fmla="*/ 20 w 33"/>
                <a:gd name="T15" fmla="*/ 32 h 40"/>
                <a:gd name="T16" fmla="*/ 13 w 33"/>
                <a:gd name="T17" fmla="*/ 8 h 40"/>
                <a:gd name="T18" fmla="*/ 0 w 33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"/>
                <a:gd name="T31" fmla="*/ 0 h 40"/>
                <a:gd name="T32" fmla="*/ 33 w 33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" h="40">
                  <a:moveTo>
                    <a:pt x="0" y="8"/>
                  </a:moveTo>
                  <a:lnTo>
                    <a:pt x="7" y="0"/>
                  </a:lnTo>
                  <a:lnTo>
                    <a:pt x="20" y="0"/>
                  </a:lnTo>
                  <a:lnTo>
                    <a:pt x="33" y="16"/>
                  </a:lnTo>
                  <a:lnTo>
                    <a:pt x="33" y="24"/>
                  </a:lnTo>
                  <a:lnTo>
                    <a:pt x="33" y="40"/>
                  </a:lnTo>
                  <a:lnTo>
                    <a:pt x="20" y="40"/>
                  </a:lnTo>
                  <a:lnTo>
                    <a:pt x="20" y="32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58" name="Freeform 46"/>
            <p:cNvSpPr>
              <a:spLocks/>
            </p:cNvSpPr>
            <p:nvPr/>
          </p:nvSpPr>
          <p:spPr bwMode="auto">
            <a:xfrm>
              <a:off x="4622" y="2464"/>
              <a:ext cx="52" cy="79"/>
            </a:xfrm>
            <a:custGeom>
              <a:avLst/>
              <a:gdLst>
                <a:gd name="T0" fmla="*/ 6 w 52"/>
                <a:gd name="T1" fmla="*/ 31 h 79"/>
                <a:gd name="T2" fmla="*/ 0 w 52"/>
                <a:gd name="T3" fmla="*/ 31 h 79"/>
                <a:gd name="T4" fmla="*/ 0 w 52"/>
                <a:gd name="T5" fmla="*/ 31 h 79"/>
                <a:gd name="T6" fmla="*/ 0 w 52"/>
                <a:gd name="T7" fmla="*/ 47 h 79"/>
                <a:gd name="T8" fmla="*/ 6 w 52"/>
                <a:gd name="T9" fmla="*/ 47 h 79"/>
                <a:gd name="T10" fmla="*/ 13 w 52"/>
                <a:gd name="T11" fmla="*/ 71 h 79"/>
                <a:gd name="T12" fmla="*/ 32 w 52"/>
                <a:gd name="T13" fmla="*/ 79 h 79"/>
                <a:gd name="T14" fmla="*/ 45 w 52"/>
                <a:gd name="T15" fmla="*/ 79 h 79"/>
                <a:gd name="T16" fmla="*/ 52 w 52"/>
                <a:gd name="T17" fmla="*/ 63 h 79"/>
                <a:gd name="T18" fmla="*/ 52 w 52"/>
                <a:gd name="T19" fmla="*/ 39 h 79"/>
                <a:gd name="T20" fmla="*/ 52 w 52"/>
                <a:gd name="T21" fmla="*/ 15 h 79"/>
                <a:gd name="T22" fmla="*/ 26 w 52"/>
                <a:gd name="T23" fmla="*/ 0 h 79"/>
                <a:gd name="T24" fmla="*/ 6 w 52"/>
                <a:gd name="T25" fmla="*/ 15 h 79"/>
                <a:gd name="T26" fmla="*/ 6 w 52"/>
                <a:gd name="T27" fmla="*/ 31 h 7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2"/>
                <a:gd name="T43" fmla="*/ 0 h 79"/>
                <a:gd name="T44" fmla="*/ 52 w 52"/>
                <a:gd name="T45" fmla="*/ 79 h 7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2" h="79">
                  <a:moveTo>
                    <a:pt x="6" y="31"/>
                  </a:moveTo>
                  <a:lnTo>
                    <a:pt x="0" y="31"/>
                  </a:lnTo>
                  <a:lnTo>
                    <a:pt x="0" y="47"/>
                  </a:lnTo>
                  <a:lnTo>
                    <a:pt x="6" y="47"/>
                  </a:lnTo>
                  <a:lnTo>
                    <a:pt x="13" y="71"/>
                  </a:lnTo>
                  <a:lnTo>
                    <a:pt x="32" y="79"/>
                  </a:lnTo>
                  <a:lnTo>
                    <a:pt x="45" y="79"/>
                  </a:lnTo>
                  <a:lnTo>
                    <a:pt x="52" y="63"/>
                  </a:lnTo>
                  <a:lnTo>
                    <a:pt x="52" y="39"/>
                  </a:lnTo>
                  <a:lnTo>
                    <a:pt x="52" y="15"/>
                  </a:lnTo>
                  <a:lnTo>
                    <a:pt x="26" y="0"/>
                  </a:lnTo>
                  <a:lnTo>
                    <a:pt x="6" y="15"/>
                  </a:lnTo>
                  <a:lnTo>
                    <a:pt x="6" y="3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59" name="Freeform 47"/>
            <p:cNvSpPr>
              <a:spLocks/>
            </p:cNvSpPr>
            <p:nvPr/>
          </p:nvSpPr>
          <p:spPr bwMode="auto">
            <a:xfrm>
              <a:off x="4609" y="2448"/>
              <a:ext cx="71" cy="63"/>
            </a:xfrm>
            <a:custGeom>
              <a:avLst/>
              <a:gdLst>
                <a:gd name="T0" fmla="*/ 65 w 71"/>
                <a:gd name="T1" fmla="*/ 39 h 63"/>
                <a:gd name="T2" fmla="*/ 71 w 71"/>
                <a:gd name="T3" fmla="*/ 31 h 63"/>
                <a:gd name="T4" fmla="*/ 71 w 71"/>
                <a:gd name="T5" fmla="*/ 16 h 63"/>
                <a:gd name="T6" fmla="*/ 58 w 71"/>
                <a:gd name="T7" fmla="*/ 8 h 63"/>
                <a:gd name="T8" fmla="*/ 52 w 71"/>
                <a:gd name="T9" fmla="*/ 0 h 63"/>
                <a:gd name="T10" fmla="*/ 32 w 71"/>
                <a:gd name="T11" fmla="*/ 0 h 63"/>
                <a:gd name="T12" fmla="*/ 19 w 71"/>
                <a:gd name="T13" fmla="*/ 0 h 63"/>
                <a:gd name="T14" fmla="*/ 19 w 71"/>
                <a:gd name="T15" fmla="*/ 8 h 63"/>
                <a:gd name="T16" fmla="*/ 6 w 71"/>
                <a:gd name="T17" fmla="*/ 16 h 63"/>
                <a:gd name="T18" fmla="*/ 0 w 71"/>
                <a:gd name="T19" fmla="*/ 31 h 63"/>
                <a:gd name="T20" fmla="*/ 0 w 71"/>
                <a:gd name="T21" fmla="*/ 55 h 63"/>
                <a:gd name="T22" fmla="*/ 13 w 71"/>
                <a:gd name="T23" fmla="*/ 63 h 63"/>
                <a:gd name="T24" fmla="*/ 13 w 71"/>
                <a:gd name="T25" fmla="*/ 47 h 63"/>
                <a:gd name="T26" fmla="*/ 13 w 71"/>
                <a:gd name="T27" fmla="*/ 47 h 63"/>
                <a:gd name="T28" fmla="*/ 19 w 71"/>
                <a:gd name="T29" fmla="*/ 47 h 63"/>
                <a:gd name="T30" fmla="*/ 19 w 71"/>
                <a:gd name="T31" fmla="*/ 31 h 63"/>
                <a:gd name="T32" fmla="*/ 39 w 71"/>
                <a:gd name="T33" fmla="*/ 16 h 63"/>
                <a:gd name="T34" fmla="*/ 65 w 71"/>
                <a:gd name="T35" fmla="*/ 31 h 63"/>
                <a:gd name="T36" fmla="*/ 65 w 71"/>
                <a:gd name="T37" fmla="*/ 39 h 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1"/>
                <a:gd name="T58" fmla="*/ 0 h 63"/>
                <a:gd name="T59" fmla="*/ 71 w 71"/>
                <a:gd name="T60" fmla="*/ 63 h 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1" h="63">
                  <a:moveTo>
                    <a:pt x="65" y="39"/>
                  </a:moveTo>
                  <a:lnTo>
                    <a:pt x="71" y="31"/>
                  </a:lnTo>
                  <a:lnTo>
                    <a:pt x="71" y="16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1"/>
                  </a:lnTo>
                  <a:lnTo>
                    <a:pt x="0" y="55"/>
                  </a:lnTo>
                  <a:lnTo>
                    <a:pt x="13" y="63"/>
                  </a:lnTo>
                  <a:lnTo>
                    <a:pt x="13" y="47"/>
                  </a:lnTo>
                  <a:lnTo>
                    <a:pt x="19" y="47"/>
                  </a:lnTo>
                  <a:lnTo>
                    <a:pt x="19" y="31"/>
                  </a:lnTo>
                  <a:lnTo>
                    <a:pt x="39" y="16"/>
                  </a:lnTo>
                  <a:lnTo>
                    <a:pt x="65" y="31"/>
                  </a:lnTo>
                  <a:lnTo>
                    <a:pt x="65" y="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60" name="Freeform 48"/>
            <p:cNvSpPr>
              <a:spLocks/>
            </p:cNvSpPr>
            <p:nvPr/>
          </p:nvSpPr>
          <p:spPr bwMode="auto">
            <a:xfrm>
              <a:off x="4583" y="2487"/>
              <a:ext cx="32" cy="40"/>
            </a:xfrm>
            <a:custGeom>
              <a:avLst/>
              <a:gdLst>
                <a:gd name="T0" fmla="*/ 32 w 32"/>
                <a:gd name="T1" fmla="*/ 8 h 40"/>
                <a:gd name="T2" fmla="*/ 26 w 32"/>
                <a:gd name="T3" fmla="*/ 0 h 40"/>
                <a:gd name="T4" fmla="*/ 19 w 32"/>
                <a:gd name="T5" fmla="*/ 8 h 40"/>
                <a:gd name="T6" fmla="*/ 6 w 32"/>
                <a:gd name="T7" fmla="*/ 16 h 40"/>
                <a:gd name="T8" fmla="*/ 0 w 32"/>
                <a:gd name="T9" fmla="*/ 32 h 40"/>
                <a:gd name="T10" fmla="*/ 6 w 32"/>
                <a:gd name="T11" fmla="*/ 40 h 40"/>
                <a:gd name="T12" fmla="*/ 13 w 32"/>
                <a:gd name="T13" fmla="*/ 40 h 40"/>
                <a:gd name="T14" fmla="*/ 13 w 32"/>
                <a:gd name="T15" fmla="*/ 32 h 40"/>
                <a:gd name="T16" fmla="*/ 19 w 32"/>
                <a:gd name="T17" fmla="*/ 16 h 40"/>
                <a:gd name="T18" fmla="*/ 32 w 32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"/>
                <a:gd name="T31" fmla="*/ 0 h 40"/>
                <a:gd name="T32" fmla="*/ 32 w 32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" h="40">
                  <a:moveTo>
                    <a:pt x="32" y="8"/>
                  </a:moveTo>
                  <a:lnTo>
                    <a:pt x="26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6" y="40"/>
                  </a:lnTo>
                  <a:lnTo>
                    <a:pt x="13" y="40"/>
                  </a:lnTo>
                  <a:lnTo>
                    <a:pt x="13" y="32"/>
                  </a:lnTo>
                  <a:lnTo>
                    <a:pt x="19" y="16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61" name="Freeform 49"/>
            <p:cNvSpPr>
              <a:spLocks/>
            </p:cNvSpPr>
            <p:nvPr/>
          </p:nvSpPr>
          <p:spPr bwMode="auto">
            <a:xfrm>
              <a:off x="4609" y="2479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8 h 16"/>
                <a:gd name="T4" fmla="*/ 0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0 w 13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16"/>
                <a:gd name="T29" fmla="*/ 13 w 13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62" name="Freeform 50"/>
            <p:cNvSpPr>
              <a:spLocks/>
            </p:cNvSpPr>
            <p:nvPr/>
          </p:nvSpPr>
          <p:spPr bwMode="auto">
            <a:xfrm>
              <a:off x="4622" y="2511"/>
              <a:ext cx="39" cy="48"/>
            </a:xfrm>
            <a:custGeom>
              <a:avLst/>
              <a:gdLst>
                <a:gd name="T0" fmla="*/ 6 w 39"/>
                <a:gd name="T1" fmla="*/ 0 h 48"/>
                <a:gd name="T2" fmla="*/ 0 w 39"/>
                <a:gd name="T3" fmla="*/ 40 h 48"/>
                <a:gd name="T4" fmla="*/ 13 w 39"/>
                <a:gd name="T5" fmla="*/ 48 h 48"/>
                <a:gd name="T6" fmla="*/ 26 w 39"/>
                <a:gd name="T7" fmla="*/ 48 h 48"/>
                <a:gd name="T8" fmla="*/ 39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3 w 39"/>
                <a:gd name="T15" fmla="*/ 24 h 48"/>
                <a:gd name="T16" fmla="*/ 6 w 39"/>
                <a:gd name="T17" fmla="*/ 0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9"/>
                <a:gd name="T28" fmla="*/ 0 h 48"/>
                <a:gd name="T29" fmla="*/ 39 w 39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9" h="48">
                  <a:moveTo>
                    <a:pt x="6" y="0"/>
                  </a:moveTo>
                  <a:lnTo>
                    <a:pt x="0" y="40"/>
                  </a:lnTo>
                  <a:lnTo>
                    <a:pt x="13" y="48"/>
                  </a:lnTo>
                  <a:lnTo>
                    <a:pt x="26" y="48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63" name="Freeform 51"/>
            <p:cNvSpPr>
              <a:spLocks/>
            </p:cNvSpPr>
            <p:nvPr/>
          </p:nvSpPr>
          <p:spPr bwMode="auto">
            <a:xfrm>
              <a:off x="4576" y="2543"/>
              <a:ext cx="149" cy="304"/>
            </a:xfrm>
            <a:custGeom>
              <a:avLst/>
              <a:gdLst>
                <a:gd name="T0" fmla="*/ 46 w 149"/>
                <a:gd name="T1" fmla="*/ 8 h 304"/>
                <a:gd name="T2" fmla="*/ 20 w 149"/>
                <a:gd name="T3" fmla="*/ 16 h 304"/>
                <a:gd name="T4" fmla="*/ 13 w 149"/>
                <a:gd name="T5" fmla="*/ 8 h 304"/>
                <a:gd name="T6" fmla="*/ 0 w 149"/>
                <a:gd name="T7" fmla="*/ 16 h 304"/>
                <a:gd name="T8" fmla="*/ 0 w 149"/>
                <a:gd name="T9" fmla="*/ 40 h 304"/>
                <a:gd name="T10" fmla="*/ 0 w 149"/>
                <a:gd name="T11" fmla="*/ 64 h 304"/>
                <a:gd name="T12" fmla="*/ 13 w 149"/>
                <a:gd name="T13" fmla="*/ 80 h 304"/>
                <a:gd name="T14" fmla="*/ 26 w 149"/>
                <a:gd name="T15" fmla="*/ 80 h 304"/>
                <a:gd name="T16" fmla="*/ 33 w 149"/>
                <a:gd name="T17" fmla="*/ 144 h 304"/>
                <a:gd name="T18" fmla="*/ 13 w 149"/>
                <a:gd name="T19" fmla="*/ 256 h 304"/>
                <a:gd name="T20" fmla="*/ 13 w 149"/>
                <a:gd name="T21" fmla="*/ 288 h 304"/>
                <a:gd name="T22" fmla="*/ 46 w 149"/>
                <a:gd name="T23" fmla="*/ 296 h 304"/>
                <a:gd name="T24" fmla="*/ 98 w 149"/>
                <a:gd name="T25" fmla="*/ 304 h 304"/>
                <a:gd name="T26" fmla="*/ 124 w 149"/>
                <a:gd name="T27" fmla="*/ 296 h 304"/>
                <a:gd name="T28" fmla="*/ 149 w 149"/>
                <a:gd name="T29" fmla="*/ 280 h 304"/>
                <a:gd name="T30" fmla="*/ 143 w 149"/>
                <a:gd name="T31" fmla="*/ 248 h 304"/>
                <a:gd name="T32" fmla="*/ 111 w 149"/>
                <a:gd name="T33" fmla="*/ 136 h 304"/>
                <a:gd name="T34" fmla="*/ 111 w 149"/>
                <a:gd name="T35" fmla="*/ 72 h 304"/>
                <a:gd name="T36" fmla="*/ 124 w 149"/>
                <a:gd name="T37" fmla="*/ 72 h 304"/>
                <a:gd name="T38" fmla="*/ 130 w 149"/>
                <a:gd name="T39" fmla="*/ 64 h 304"/>
                <a:gd name="T40" fmla="*/ 130 w 149"/>
                <a:gd name="T41" fmla="*/ 24 h 304"/>
                <a:gd name="T42" fmla="*/ 117 w 149"/>
                <a:gd name="T43" fmla="*/ 8 h 304"/>
                <a:gd name="T44" fmla="*/ 104 w 149"/>
                <a:gd name="T45" fmla="*/ 16 h 304"/>
                <a:gd name="T46" fmla="*/ 85 w 149"/>
                <a:gd name="T47" fmla="*/ 0 h 304"/>
                <a:gd name="T48" fmla="*/ 85 w 149"/>
                <a:gd name="T49" fmla="*/ 8 h 304"/>
                <a:gd name="T50" fmla="*/ 72 w 149"/>
                <a:gd name="T51" fmla="*/ 16 h 304"/>
                <a:gd name="T52" fmla="*/ 59 w 149"/>
                <a:gd name="T53" fmla="*/ 16 h 304"/>
                <a:gd name="T54" fmla="*/ 46 w 149"/>
                <a:gd name="T55" fmla="*/ 8 h 3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49"/>
                <a:gd name="T85" fmla="*/ 0 h 304"/>
                <a:gd name="T86" fmla="*/ 149 w 149"/>
                <a:gd name="T87" fmla="*/ 304 h 3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49" h="304">
                  <a:moveTo>
                    <a:pt x="46" y="8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0" y="64"/>
                  </a:lnTo>
                  <a:lnTo>
                    <a:pt x="13" y="80"/>
                  </a:lnTo>
                  <a:lnTo>
                    <a:pt x="26" y="80"/>
                  </a:lnTo>
                  <a:lnTo>
                    <a:pt x="33" y="144"/>
                  </a:lnTo>
                  <a:lnTo>
                    <a:pt x="13" y="256"/>
                  </a:lnTo>
                  <a:lnTo>
                    <a:pt x="13" y="288"/>
                  </a:lnTo>
                  <a:lnTo>
                    <a:pt x="46" y="296"/>
                  </a:lnTo>
                  <a:lnTo>
                    <a:pt x="98" y="304"/>
                  </a:lnTo>
                  <a:lnTo>
                    <a:pt x="124" y="296"/>
                  </a:lnTo>
                  <a:lnTo>
                    <a:pt x="149" y="280"/>
                  </a:lnTo>
                  <a:lnTo>
                    <a:pt x="143" y="248"/>
                  </a:lnTo>
                  <a:lnTo>
                    <a:pt x="111" y="136"/>
                  </a:lnTo>
                  <a:lnTo>
                    <a:pt x="111" y="72"/>
                  </a:lnTo>
                  <a:lnTo>
                    <a:pt x="124" y="72"/>
                  </a:lnTo>
                  <a:lnTo>
                    <a:pt x="130" y="64"/>
                  </a:lnTo>
                  <a:lnTo>
                    <a:pt x="130" y="24"/>
                  </a:lnTo>
                  <a:lnTo>
                    <a:pt x="117" y="8"/>
                  </a:lnTo>
                  <a:lnTo>
                    <a:pt x="104" y="16"/>
                  </a:lnTo>
                  <a:lnTo>
                    <a:pt x="85" y="0"/>
                  </a:lnTo>
                  <a:lnTo>
                    <a:pt x="85" y="8"/>
                  </a:lnTo>
                  <a:lnTo>
                    <a:pt x="72" y="16"/>
                  </a:lnTo>
                  <a:lnTo>
                    <a:pt x="59" y="16"/>
                  </a:lnTo>
                  <a:lnTo>
                    <a:pt x="4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64" name="Line 52"/>
            <p:cNvSpPr>
              <a:spLocks noChangeShapeType="1"/>
            </p:cNvSpPr>
            <p:nvPr/>
          </p:nvSpPr>
          <p:spPr bwMode="auto">
            <a:xfrm flipV="1">
              <a:off x="4687" y="2599"/>
              <a:ext cx="1" cy="16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65" name="Freeform 53"/>
            <p:cNvSpPr>
              <a:spLocks/>
            </p:cNvSpPr>
            <p:nvPr/>
          </p:nvSpPr>
          <p:spPr bwMode="auto">
            <a:xfrm>
              <a:off x="4583" y="2615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8 h 24"/>
                <a:gd name="T10" fmla="*/ 6 w 19"/>
                <a:gd name="T11" fmla="*/ 8 h 24"/>
                <a:gd name="T12" fmla="*/ 0 w 19"/>
                <a:gd name="T13" fmla="*/ 0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24"/>
                <a:gd name="T23" fmla="*/ 19 w 19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24">
                  <a:moveTo>
                    <a:pt x="0" y="0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66" name="Freeform 54"/>
            <p:cNvSpPr>
              <a:spLocks/>
            </p:cNvSpPr>
            <p:nvPr/>
          </p:nvSpPr>
          <p:spPr bwMode="auto">
            <a:xfrm>
              <a:off x="4687" y="2607"/>
              <a:ext cx="19" cy="24"/>
            </a:xfrm>
            <a:custGeom>
              <a:avLst/>
              <a:gdLst>
                <a:gd name="T0" fmla="*/ 0 w 19"/>
                <a:gd name="T1" fmla="*/ 8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0 h 24"/>
                <a:gd name="T10" fmla="*/ 13 w 19"/>
                <a:gd name="T11" fmla="*/ 8 h 24"/>
                <a:gd name="T12" fmla="*/ 0 w 19"/>
                <a:gd name="T13" fmla="*/ 8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24"/>
                <a:gd name="T23" fmla="*/ 19 w 19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24">
                  <a:moveTo>
                    <a:pt x="0" y="8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67" name="Freeform 55"/>
            <p:cNvSpPr>
              <a:spLocks/>
            </p:cNvSpPr>
            <p:nvPr/>
          </p:nvSpPr>
          <p:spPr bwMode="auto">
            <a:xfrm>
              <a:off x="4583" y="2639"/>
              <a:ext cx="91" cy="72"/>
            </a:xfrm>
            <a:custGeom>
              <a:avLst/>
              <a:gdLst>
                <a:gd name="T0" fmla="*/ 0 w 91"/>
                <a:gd name="T1" fmla="*/ 0 h 72"/>
                <a:gd name="T2" fmla="*/ 6 w 91"/>
                <a:gd name="T3" fmla="*/ 32 h 72"/>
                <a:gd name="T4" fmla="*/ 45 w 91"/>
                <a:gd name="T5" fmla="*/ 64 h 72"/>
                <a:gd name="T6" fmla="*/ 58 w 91"/>
                <a:gd name="T7" fmla="*/ 72 h 72"/>
                <a:gd name="T8" fmla="*/ 78 w 91"/>
                <a:gd name="T9" fmla="*/ 72 h 72"/>
                <a:gd name="T10" fmla="*/ 91 w 91"/>
                <a:gd name="T11" fmla="*/ 64 h 72"/>
                <a:gd name="T12" fmla="*/ 78 w 91"/>
                <a:gd name="T13" fmla="*/ 56 h 72"/>
                <a:gd name="T14" fmla="*/ 71 w 91"/>
                <a:gd name="T15" fmla="*/ 56 h 72"/>
                <a:gd name="T16" fmla="*/ 78 w 91"/>
                <a:gd name="T17" fmla="*/ 48 h 72"/>
                <a:gd name="T18" fmla="*/ 78 w 91"/>
                <a:gd name="T19" fmla="*/ 40 h 72"/>
                <a:gd name="T20" fmla="*/ 65 w 91"/>
                <a:gd name="T21" fmla="*/ 40 h 72"/>
                <a:gd name="T22" fmla="*/ 58 w 91"/>
                <a:gd name="T23" fmla="*/ 48 h 72"/>
                <a:gd name="T24" fmla="*/ 26 w 91"/>
                <a:gd name="T25" fmla="*/ 24 h 72"/>
                <a:gd name="T26" fmla="*/ 19 w 91"/>
                <a:gd name="T27" fmla="*/ 0 h 72"/>
                <a:gd name="T28" fmla="*/ 0 w 91"/>
                <a:gd name="T29" fmla="*/ 0 h 7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1"/>
                <a:gd name="T46" fmla="*/ 0 h 72"/>
                <a:gd name="T47" fmla="*/ 91 w 91"/>
                <a:gd name="T48" fmla="*/ 72 h 7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1" h="72">
                  <a:moveTo>
                    <a:pt x="0" y="0"/>
                  </a:moveTo>
                  <a:lnTo>
                    <a:pt x="6" y="32"/>
                  </a:lnTo>
                  <a:lnTo>
                    <a:pt x="45" y="64"/>
                  </a:lnTo>
                  <a:lnTo>
                    <a:pt x="58" y="72"/>
                  </a:lnTo>
                  <a:lnTo>
                    <a:pt x="78" y="72"/>
                  </a:lnTo>
                  <a:lnTo>
                    <a:pt x="91" y="64"/>
                  </a:lnTo>
                  <a:lnTo>
                    <a:pt x="78" y="56"/>
                  </a:lnTo>
                  <a:lnTo>
                    <a:pt x="71" y="56"/>
                  </a:lnTo>
                  <a:lnTo>
                    <a:pt x="78" y="48"/>
                  </a:lnTo>
                  <a:lnTo>
                    <a:pt x="78" y="40"/>
                  </a:lnTo>
                  <a:lnTo>
                    <a:pt x="65" y="40"/>
                  </a:lnTo>
                  <a:lnTo>
                    <a:pt x="58" y="48"/>
                  </a:lnTo>
                  <a:lnTo>
                    <a:pt x="26" y="24"/>
                  </a:lnTo>
                  <a:lnTo>
                    <a:pt x="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68" name="Freeform 56"/>
            <p:cNvSpPr>
              <a:spLocks/>
            </p:cNvSpPr>
            <p:nvPr/>
          </p:nvSpPr>
          <p:spPr bwMode="auto">
            <a:xfrm>
              <a:off x="4654" y="2631"/>
              <a:ext cx="52" cy="72"/>
            </a:xfrm>
            <a:custGeom>
              <a:avLst/>
              <a:gdLst>
                <a:gd name="T0" fmla="*/ 33 w 52"/>
                <a:gd name="T1" fmla="*/ 0 h 72"/>
                <a:gd name="T2" fmla="*/ 33 w 52"/>
                <a:gd name="T3" fmla="*/ 32 h 72"/>
                <a:gd name="T4" fmla="*/ 20 w 52"/>
                <a:gd name="T5" fmla="*/ 48 h 72"/>
                <a:gd name="T6" fmla="*/ 7 w 52"/>
                <a:gd name="T7" fmla="*/ 48 h 72"/>
                <a:gd name="T8" fmla="*/ 7 w 52"/>
                <a:gd name="T9" fmla="*/ 56 h 72"/>
                <a:gd name="T10" fmla="*/ 0 w 52"/>
                <a:gd name="T11" fmla="*/ 64 h 72"/>
                <a:gd name="T12" fmla="*/ 7 w 52"/>
                <a:gd name="T13" fmla="*/ 64 h 72"/>
                <a:gd name="T14" fmla="*/ 20 w 52"/>
                <a:gd name="T15" fmla="*/ 72 h 72"/>
                <a:gd name="T16" fmla="*/ 26 w 52"/>
                <a:gd name="T17" fmla="*/ 64 h 72"/>
                <a:gd name="T18" fmla="*/ 33 w 52"/>
                <a:gd name="T19" fmla="*/ 56 h 72"/>
                <a:gd name="T20" fmla="*/ 46 w 52"/>
                <a:gd name="T21" fmla="*/ 40 h 72"/>
                <a:gd name="T22" fmla="*/ 52 w 52"/>
                <a:gd name="T23" fmla="*/ 0 h 72"/>
                <a:gd name="T24" fmla="*/ 46 w 52"/>
                <a:gd name="T25" fmla="*/ 0 h 72"/>
                <a:gd name="T26" fmla="*/ 33 w 52"/>
                <a:gd name="T27" fmla="*/ 0 h 7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2"/>
                <a:gd name="T43" fmla="*/ 0 h 72"/>
                <a:gd name="T44" fmla="*/ 52 w 52"/>
                <a:gd name="T45" fmla="*/ 72 h 7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2" h="72">
                  <a:moveTo>
                    <a:pt x="33" y="0"/>
                  </a:moveTo>
                  <a:lnTo>
                    <a:pt x="33" y="32"/>
                  </a:lnTo>
                  <a:lnTo>
                    <a:pt x="20" y="48"/>
                  </a:lnTo>
                  <a:lnTo>
                    <a:pt x="7" y="48"/>
                  </a:lnTo>
                  <a:lnTo>
                    <a:pt x="7" y="56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3" y="56"/>
                  </a:lnTo>
                  <a:lnTo>
                    <a:pt x="46" y="40"/>
                  </a:lnTo>
                  <a:lnTo>
                    <a:pt x="52" y="0"/>
                  </a:lnTo>
                  <a:lnTo>
                    <a:pt x="46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69" name="Freeform 57"/>
            <p:cNvSpPr>
              <a:spLocks/>
            </p:cNvSpPr>
            <p:nvPr/>
          </p:nvSpPr>
          <p:spPr bwMode="auto">
            <a:xfrm>
              <a:off x="4609" y="2543"/>
              <a:ext cx="65" cy="40"/>
            </a:xfrm>
            <a:custGeom>
              <a:avLst/>
              <a:gdLst>
                <a:gd name="T0" fmla="*/ 13 w 65"/>
                <a:gd name="T1" fmla="*/ 8 h 40"/>
                <a:gd name="T2" fmla="*/ 0 w 65"/>
                <a:gd name="T3" fmla="*/ 8 h 40"/>
                <a:gd name="T4" fmla="*/ 0 w 65"/>
                <a:gd name="T5" fmla="*/ 24 h 40"/>
                <a:gd name="T6" fmla="*/ 19 w 65"/>
                <a:gd name="T7" fmla="*/ 40 h 40"/>
                <a:gd name="T8" fmla="*/ 32 w 65"/>
                <a:gd name="T9" fmla="*/ 40 h 40"/>
                <a:gd name="T10" fmla="*/ 39 w 65"/>
                <a:gd name="T11" fmla="*/ 24 h 40"/>
                <a:gd name="T12" fmla="*/ 45 w 65"/>
                <a:gd name="T13" fmla="*/ 40 h 40"/>
                <a:gd name="T14" fmla="*/ 58 w 65"/>
                <a:gd name="T15" fmla="*/ 40 h 40"/>
                <a:gd name="T16" fmla="*/ 65 w 65"/>
                <a:gd name="T17" fmla="*/ 24 h 40"/>
                <a:gd name="T18" fmla="*/ 65 w 65"/>
                <a:gd name="T19" fmla="*/ 8 h 40"/>
                <a:gd name="T20" fmla="*/ 52 w 65"/>
                <a:gd name="T21" fmla="*/ 0 h 40"/>
                <a:gd name="T22" fmla="*/ 52 w 65"/>
                <a:gd name="T23" fmla="*/ 8 h 40"/>
                <a:gd name="T24" fmla="*/ 39 w 65"/>
                <a:gd name="T25" fmla="*/ 16 h 40"/>
                <a:gd name="T26" fmla="*/ 26 w 65"/>
                <a:gd name="T27" fmla="*/ 16 h 40"/>
                <a:gd name="T28" fmla="*/ 13 w 65"/>
                <a:gd name="T29" fmla="*/ 8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5"/>
                <a:gd name="T46" fmla="*/ 0 h 40"/>
                <a:gd name="T47" fmla="*/ 65 w 65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5" h="40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40"/>
                  </a:lnTo>
                  <a:lnTo>
                    <a:pt x="32" y="40"/>
                  </a:lnTo>
                  <a:lnTo>
                    <a:pt x="39" y="24"/>
                  </a:lnTo>
                  <a:lnTo>
                    <a:pt x="45" y="40"/>
                  </a:lnTo>
                  <a:lnTo>
                    <a:pt x="58" y="40"/>
                  </a:lnTo>
                  <a:lnTo>
                    <a:pt x="65" y="24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9" y="16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70" name="Freeform 58"/>
            <p:cNvSpPr>
              <a:spLocks/>
            </p:cNvSpPr>
            <p:nvPr/>
          </p:nvSpPr>
          <p:spPr bwMode="auto">
            <a:xfrm>
              <a:off x="4654" y="2847"/>
              <a:ext cx="7" cy="56"/>
            </a:xfrm>
            <a:custGeom>
              <a:avLst/>
              <a:gdLst>
                <a:gd name="T0" fmla="*/ 0 w 7"/>
                <a:gd name="T1" fmla="*/ 56 h 56"/>
                <a:gd name="T2" fmla="*/ 0 w 7"/>
                <a:gd name="T3" fmla="*/ 32 h 56"/>
                <a:gd name="T4" fmla="*/ 7 w 7"/>
                <a:gd name="T5" fmla="*/ 0 h 56"/>
                <a:gd name="T6" fmla="*/ 0 60000 65536"/>
                <a:gd name="T7" fmla="*/ 0 60000 65536"/>
                <a:gd name="T8" fmla="*/ 0 60000 65536"/>
                <a:gd name="T9" fmla="*/ 0 w 7"/>
                <a:gd name="T10" fmla="*/ 0 h 56"/>
                <a:gd name="T11" fmla="*/ 7 w 7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56">
                  <a:moveTo>
                    <a:pt x="0" y="56"/>
                  </a:moveTo>
                  <a:lnTo>
                    <a:pt x="0" y="32"/>
                  </a:lnTo>
                  <a:lnTo>
                    <a:pt x="7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71" name="Freeform 59"/>
            <p:cNvSpPr>
              <a:spLocks/>
            </p:cNvSpPr>
            <p:nvPr/>
          </p:nvSpPr>
          <p:spPr bwMode="auto">
            <a:xfrm>
              <a:off x="4628" y="2903"/>
              <a:ext cx="78" cy="40"/>
            </a:xfrm>
            <a:custGeom>
              <a:avLst/>
              <a:gdLst>
                <a:gd name="T0" fmla="*/ 7 w 78"/>
                <a:gd name="T1" fmla="*/ 0 h 40"/>
                <a:gd name="T2" fmla="*/ 0 w 78"/>
                <a:gd name="T3" fmla="*/ 16 h 40"/>
                <a:gd name="T4" fmla="*/ 7 w 78"/>
                <a:gd name="T5" fmla="*/ 32 h 40"/>
                <a:gd name="T6" fmla="*/ 13 w 78"/>
                <a:gd name="T7" fmla="*/ 40 h 40"/>
                <a:gd name="T8" fmla="*/ 39 w 78"/>
                <a:gd name="T9" fmla="*/ 40 h 40"/>
                <a:gd name="T10" fmla="*/ 39 w 78"/>
                <a:gd name="T11" fmla="*/ 32 h 40"/>
                <a:gd name="T12" fmla="*/ 46 w 78"/>
                <a:gd name="T13" fmla="*/ 32 h 40"/>
                <a:gd name="T14" fmla="*/ 65 w 78"/>
                <a:gd name="T15" fmla="*/ 32 h 40"/>
                <a:gd name="T16" fmla="*/ 78 w 78"/>
                <a:gd name="T17" fmla="*/ 24 h 40"/>
                <a:gd name="T18" fmla="*/ 72 w 78"/>
                <a:gd name="T19" fmla="*/ 16 h 40"/>
                <a:gd name="T20" fmla="*/ 65 w 78"/>
                <a:gd name="T21" fmla="*/ 8 h 40"/>
                <a:gd name="T22" fmla="*/ 52 w 78"/>
                <a:gd name="T23" fmla="*/ 0 h 40"/>
                <a:gd name="T24" fmla="*/ 39 w 78"/>
                <a:gd name="T25" fmla="*/ 8 h 40"/>
                <a:gd name="T26" fmla="*/ 26 w 78"/>
                <a:gd name="T27" fmla="*/ 0 h 40"/>
                <a:gd name="T28" fmla="*/ 20 w 78"/>
                <a:gd name="T29" fmla="*/ 8 h 40"/>
                <a:gd name="T30" fmla="*/ 7 w 78"/>
                <a:gd name="T31" fmla="*/ 0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8"/>
                <a:gd name="T49" fmla="*/ 0 h 40"/>
                <a:gd name="T50" fmla="*/ 78 w 78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8" h="40">
                  <a:moveTo>
                    <a:pt x="7" y="0"/>
                  </a:moveTo>
                  <a:lnTo>
                    <a:pt x="0" y="16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46" y="32"/>
                  </a:lnTo>
                  <a:lnTo>
                    <a:pt x="65" y="32"/>
                  </a:lnTo>
                  <a:lnTo>
                    <a:pt x="78" y="24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9" y="8"/>
                  </a:lnTo>
                  <a:lnTo>
                    <a:pt x="26" y="0"/>
                  </a:lnTo>
                  <a:lnTo>
                    <a:pt x="2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72" name="Freeform 60"/>
            <p:cNvSpPr>
              <a:spLocks/>
            </p:cNvSpPr>
            <p:nvPr/>
          </p:nvSpPr>
          <p:spPr bwMode="auto">
            <a:xfrm>
              <a:off x="4232" y="2879"/>
              <a:ext cx="39" cy="40"/>
            </a:xfrm>
            <a:custGeom>
              <a:avLst/>
              <a:gdLst>
                <a:gd name="T0" fmla="*/ 0 w 39"/>
                <a:gd name="T1" fmla="*/ 0 h 40"/>
                <a:gd name="T2" fmla="*/ 0 w 39"/>
                <a:gd name="T3" fmla="*/ 24 h 40"/>
                <a:gd name="T4" fmla="*/ 0 w 39"/>
                <a:gd name="T5" fmla="*/ 40 h 40"/>
                <a:gd name="T6" fmla="*/ 13 w 39"/>
                <a:gd name="T7" fmla="*/ 40 h 40"/>
                <a:gd name="T8" fmla="*/ 20 w 39"/>
                <a:gd name="T9" fmla="*/ 40 h 40"/>
                <a:gd name="T10" fmla="*/ 26 w 39"/>
                <a:gd name="T11" fmla="*/ 40 h 40"/>
                <a:gd name="T12" fmla="*/ 39 w 39"/>
                <a:gd name="T13" fmla="*/ 40 h 40"/>
                <a:gd name="T14" fmla="*/ 33 w 39"/>
                <a:gd name="T15" fmla="*/ 24 h 40"/>
                <a:gd name="T16" fmla="*/ 39 w 39"/>
                <a:gd name="T17" fmla="*/ 0 h 40"/>
                <a:gd name="T18" fmla="*/ 33 w 39"/>
                <a:gd name="T19" fmla="*/ 0 h 40"/>
                <a:gd name="T20" fmla="*/ 0 w 39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40"/>
                <a:gd name="T35" fmla="*/ 39 w 39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40">
                  <a:moveTo>
                    <a:pt x="0" y="0"/>
                  </a:moveTo>
                  <a:lnTo>
                    <a:pt x="0" y="24"/>
                  </a:lnTo>
                  <a:lnTo>
                    <a:pt x="0" y="40"/>
                  </a:lnTo>
                  <a:lnTo>
                    <a:pt x="13" y="40"/>
                  </a:lnTo>
                  <a:lnTo>
                    <a:pt x="20" y="40"/>
                  </a:lnTo>
                  <a:lnTo>
                    <a:pt x="26" y="40"/>
                  </a:lnTo>
                  <a:lnTo>
                    <a:pt x="39" y="40"/>
                  </a:lnTo>
                  <a:lnTo>
                    <a:pt x="33" y="24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73" name="Freeform 61"/>
            <p:cNvSpPr>
              <a:spLocks/>
            </p:cNvSpPr>
            <p:nvPr/>
          </p:nvSpPr>
          <p:spPr bwMode="auto">
            <a:xfrm>
              <a:off x="4265" y="2647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0 h 24"/>
                <a:gd name="T4" fmla="*/ 6 w 19"/>
                <a:gd name="T5" fmla="*/ 0 h 24"/>
                <a:gd name="T6" fmla="*/ 19 w 19"/>
                <a:gd name="T7" fmla="*/ 8 h 24"/>
                <a:gd name="T8" fmla="*/ 19 w 19"/>
                <a:gd name="T9" fmla="*/ 16 h 24"/>
                <a:gd name="T10" fmla="*/ 19 w 19"/>
                <a:gd name="T11" fmla="*/ 24 h 24"/>
                <a:gd name="T12" fmla="*/ 13 w 19"/>
                <a:gd name="T13" fmla="*/ 24 h 24"/>
                <a:gd name="T14" fmla="*/ 6 w 19"/>
                <a:gd name="T15" fmla="*/ 16 h 24"/>
                <a:gd name="T16" fmla="*/ 6 w 19"/>
                <a:gd name="T17" fmla="*/ 8 h 24"/>
                <a:gd name="T18" fmla="*/ 0 w 19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24"/>
                <a:gd name="T32" fmla="*/ 19 w 19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24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9" y="8"/>
                  </a:lnTo>
                  <a:lnTo>
                    <a:pt x="19" y="16"/>
                  </a:lnTo>
                  <a:lnTo>
                    <a:pt x="19" y="24"/>
                  </a:lnTo>
                  <a:lnTo>
                    <a:pt x="13" y="24"/>
                  </a:lnTo>
                  <a:lnTo>
                    <a:pt x="6" y="16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74" name="Freeform 62"/>
            <p:cNvSpPr>
              <a:spLocks/>
            </p:cNvSpPr>
            <p:nvPr/>
          </p:nvSpPr>
          <p:spPr bwMode="auto">
            <a:xfrm>
              <a:off x="4226" y="2631"/>
              <a:ext cx="39" cy="56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13 w 39"/>
                <a:gd name="T11" fmla="*/ 40 h 56"/>
                <a:gd name="T12" fmla="*/ 26 w 39"/>
                <a:gd name="T13" fmla="*/ 56 h 56"/>
                <a:gd name="T14" fmla="*/ 32 w 39"/>
                <a:gd name="T15" fmla="*/ 48 h 56"/>
                <a:gd name="T16" fmla="*/ 39 w 39"/>
                <a:gd name="T17" fmla="*/ 40 h 56"/>
                <a:gd name="T18" fmla="*/ 39 w 39"/>
                <a:gd name="T19" fmla="*/ 24 h 56"/>
                <a:gd name="T20" fmla="*/ 39 w 39"/>
                <a:gd name="T21" fmla="*/ 8 h 56"/>
                <a:gd name="T22" fmla="*/ 19 w 39"/>
                <a:gd name="T23" fmla="*/ 0 h 56"/>
                <a:gd name="T24" fmla="*/ 6 w 39"/>
                <a:gd name="T25" fmla="*/ 8 h 56"/>
                <a:gd name="T26" fmla="*/ 6 w 39"/>
                <a:gd name="T27" fmla="*/ 24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"/>
                <a:gd name="T43" fmla="*/ 0 h 56"/>
                <a:gd name="T44" fmla="*/ 39 w 39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3" y="40"/>
                  </a:lnTo>
                  <a:lnTo>
                    <a:pt x="26" y="56"/>
                  </a:lnTo>
                  <a:lnTo>
                    <a:pt x="32" y="48"/>
                  </a:lnTo>
                  <a:lnTo>
                    <a:pt x="39" y="40"/>
                  </a:lnTo>
                  <a:lnTo>
                    <a:pt x="39" y="24"/>
                  </a:lnTo>
                  <a:lnTo>
                    <a:pt x="39" y="8"/>
                  </a:lnTo>
                  <a:lnTo>
                    <a:pt x="19" y="0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75" name="Freeform 63"/>
            <p:cNvSpPr>
              <a:spLocks/>
            </p:cNvSpPr>
            <p:nvPr/>
          </p:nvSpPr>
          <p:spPr bwMode="auto">
            <a:xfrm>
              <a:off x="4219" y="2615"/>
              <a:ext cx="52" cy="48"/>
            </a:xfrm>
            <a:custGeom>
              <a:avLst/>
              <a:gdLst>
                <a:gd name="T0" fmla="*/ 46 w 52"/>
                <a:gd name="T1" fmla="*/ 32 h 48"/>
                <a:gd name="T2" fmla="*/ 52 w 52"/>
                <a:gd name="T3" fmla="*/ 24 h 48"/>
                <a:gd name="T4" fmla="*/ 52 w 52"/>
                <a:gd name="T5" fmla="*/ 16 h 48"/>
                <a:gd name="T6" fmla="*/ 46 w 52"/>
                <a:gd name="T7" fmla="*/ 8 h 48"/>
                <a:gd name="T8" fmla="*/ 33 w 52"/>
                <a:gd name="T9" fmla="*/ 8 h 48"/>
                <a:gd name="T10" fmla="*/ 20 w 52"/>
                <a:gd name="T11" fmla="*/ 0 h 48"/>
                <a:gd name="T12" fmla="*/ 13 w 52"/>
                <a:gd name="T13" fmla="*/ 8 h 48"/>
                <a:gd name="T14" fmla="*/ 13 w 52"/>
                <a:gd name="T15" fmla="*/ 8 h 48"/>
                <a:gd name="T16" fmla="*/ 7 w 52"/>
                <a:gd name="T17" fmla="*/ 16 h 48"/>
                <a:gd name="T18" fmla="*/ 0 w 52"/>
                <a:gd name="T19" fmla="*/ 24 h 48"/>
                <a:gd name="T20" fmla="*/ 0 w 52"/>
                <a:gd name="T21" fmla="*/ 40 h 48"/>
                <a:gd name="T22" fmla="*/ 7 w 52"/>
                <a:gd name="T23" fmla="*/ 48 h 48"/>
                <a:gd name="T24" fmla="*/ 7 w 52"/>
                <a:gd name="T25" fmla="*/ 40 h 48"/>
                <a:gd name="T26" fmla="*/ 7 w 52"/>
                <a:gd name="T27" fmla="*/ 32 h 48"/>
                <a:gd name="T28" fmla="*/ 13 w 52"/>
                <a:gd name="T29" fmla="*/ 40 h 48"/>
                <a:gd name="T30" fmla="*/ 13 w 52"/>
                <a:gd name="T31" fmla="*/ 24 h 48"/>
                <a:gd name="T32" fmla="*/ 26 w 52"/>
                <a:gd name="T33" fmla="*/ 16 h 48"/>
                <a:gd name="T34" fmla="*/ 46 w 52"/>
                <a:gd name="T35" fmla="*/ 24 h 48"/>
                <a:gd name="T36" fmla="*/ 46 w 52"/>
                <a:gd name="T37" fmla="*/ 32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2"/>
                <a:gd name="T58" fmla="*/ 0 h 48"/>
                <a:gd name="T59" fmla="*/ 52 w 52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2" h="48">
                  <a:moveTo>
                    <a:pt x="46" y="32"/>
                  </a:moveTo>
                  <a:lnTo>
                    <a:pt x="52" y="24"/>
                  </a:lnTo>
                  <a:lnTo>
                    <a:pt x="52" y="16"/>
                  </a:lnTo>
                  <a:lnTo>
                    <a:pt x="46" y="8"/>
                  </a:lnTo>
                  <a:lnTo>
                    <a:pt x="33" y="8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7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7" y="40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13" y="24"/>
                  </a:lnTo>
                  <a:lnTo>
                    <a:pt x="26" y="16"/>
                  </a:lnTo>
                  <a:lnTo>
                    <a:pt x="46" y="24"/>
                  </a:lnTo>
                  <a:lnTo>
                    <a:pt x="46" y="3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76" name="Freeform 64"/>
            <p:cNvSpPr>
              <a:spLocks/>
            </p:cNvSpPr>
            <p:nvPr/>
          </p:nvSpPr>
          <p:spPr bwMode="auto">
            <a:xfrm>
              <a:off x="4200" y="2647"/>
              <a:ext cx="19" cy="24"/>
            </a:xfrm>
            <a:custGeom>
              <a:avLst/>
              <a:gdLst>
                <a:gd name="T0" fmla="*/ 19 w 19"/>
                <a:gd name="T1" fmla="*/ 8 h 24"/>
                <a:gd name="T2" fmla="*/ 19 w 19"/>
                <a:gd name="T3" fmla="*/ 0 h 24"/>
                <a:gd name="T4" fmla="*/ 13 w 19"/>
                <a:gd name="T5" fmla="*/ 0 h 24"/>
                <a:gd name="T6" fmla="*/ 0 w 19"/>
                <a:gd name="T7" fmla="*/ 8 h 24"/>
                <a:gd name="T8" fmla="*/ 0 w 19"/>
                <a:gd name="T9" fmla="*/ 16 h 24"/>
                <a:gd name="T10" fmla="*/ 0 w 19"/>
                <a:gd name="T11" fmla="*/ 24 h 24"/>
                <a:gd name="T12" fmla="*/ 6 w 19"/>
                <a:gd name="T13" fmla="*/ 24 h 24"/>
                <a:gd name="T14" fmla="*/ 6 w 19"/>
                <a:gd name="T15" fmla="*/ 16 h 24"/>
                <a:gd name="T16" fmla="*/ 13 w 19"/>
                <a:gd name="T17" fmla="*/ 8 h 24"/>
                <a:gd name="T18" fmla="*/ 19 w 19"/>
                <a:gd name="T19" fmla="*/ 8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24"/>
                <a:gd name="T32" fmla="*/ 19 w 19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24">
                  <a:moveTo>
                    <a:pt x="19" y="8"/>
                  </a:moveTo>
                  <a:lnTo>
                    <a:pt x="19" y="0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16"/>
                  </a:lnTo>
                  <a:lnTo>
                    <a:pt x="13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77" name="Freeform 65"/>
            <p:cNvSpPr>
              <a:spLocks/>
            </p:cNvSpPr>
            <p:nvPr/>
          </p:nvSpPr>
          <p:spPr bwMode="auto">
            <a:xfrm>
              <a:off x="4213" y="2639"/>
              <a:ext cx="13" cy="16"/>
            </a:xfrm>
            <a:custGeom>
              <a:avLst/>
              <a:gdLst>
                <a:gd name="T0" fmla="*/ 6 w 13"/>
                <a:gd name="T1" fmla="*/ 8 h 16"/>
                <a:gd name="T2" fmla="*/ 0 w 13"/>
                <a:gd name="T3" fmla="*/ 8 h 16"/>
                <a:gd name="T4" fmla="*/ 6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6 w 13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16"/>
                <a:gd name="T29" fmla="*/ 13 w 13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16">
                  <a:moveTo>
                    <a:pt x="6" y="8"/>
                  </a:moveTo>
                  <a:lnTo>
                    <a:pt x="0" y="8"/>
                  </a:lnTo>
                  <a:lnTo>
                    <a:pt x="6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78" name="Freeform 66"/>
            <p:cNvSpPr>
              <a:spLocks/>
            </p:cNvSpPr>
            <p:nvPr/>
          </p:nvSpPr>
          <p:spPr bwMode="auto">
            <a:xfrm>
              <a:off x="4226" y="2663"/>
              <a:ext cx="26" cy="32"/>
            </a:xfrm>
            <a:custGeom>
              <a:avLst/>
              <a:gdLst>
                <a:gd name="T0" fmla="*/ 6 w 26"/>
                <a:gd name="T1" fmla="*/ 0 h 32"/>
                <a:gd name="T2" fmla="*/ 0 w 26"/>
                <a:gd name="T3" fmla="*/ 24 h 32"/>
                <a:gd name="T4" fmla="*/ 6 w 26"/>
                <a:gd name="T5" fmla="*/ 32 h 32"/>
                <a:gd name="T6" fmla="*/ 19 w 26"/>
                <a:gd name="T7" fmla="*/ 32 h 32"/>
                <a:gd name="T8" fmla="*/ 26 w 26"/>
                <a:gd name="T9" fmla="*/ 24 h 32"/>
                <a:gd name="T10" fmla="*/ 26 w 26"/>
                <a:gd name="T11" fmla="*/ 24 h 32"/>
                <a:gd name="T12" fmla="*/ 26 w 26"/>
                <a:gd name="T13" fmla="*/ 24 h 32"/>
                <a:gd name="T14" fmla="*/ 13 w 26"/>
                <a:gd name="T15" fmla="*/ 8 h 32"/>
                <a:gd name="T16" fmla="*/ 6 w 26"/>
                <a:gd name="T17" fmla="*/ 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"/>
                <a:gd name="T28" fmla="*/ 0 h 32"/>
                <a:gd name="T29" fmla="*/ 26 w 26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" h="32">
                  <a:moveTo>
                    <a:pt x="6" y="0"/>
                  </a:moveTo>
                  <a:lnTo>
                    <a:pt x="0" y="24"/>
                  </a:lnTo>
                  <a:lnTo>
                    <a:pt x="6" y="32"/>
                  </a:lnTo>
                  <a:lnTo>
                    <a:pt x="19" y="32"/>
                  </a:lnTo>
                  <a:lnTo>
                    <a:pt x="26" y="24"/>
                  </a:lnTo>
                  <a:lnTo>
                    <a:pt x="13" y="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79" name="Freeform 67"/>
            <p:cNvSpPr>
              <a:spLocks/>
            </p:cNvSpPr>
            <p:nvPr/>
          </p:nvSpPr>
          <p:spPr bwMode="auto">
            <a:xfrm>
              <a:off x="4193" y="2687"/>
              <a:ext cx="111" cy="192"/>
            </a:xfrm>
            <a:custGeom>
              <a:avLst/>
              <a:gdLst>
                <a:gd name="T0" fmla="*/ 33 w 111"/>
                <a:gd name="T1" fmla="*/ 0 h 192"/>
                <a:gd name="T2" fmla="*/ 13 w 111"/>
                <a:gd name="T3" fmla="*/ 8 h 192"/>
                <a:gd name="T4" fmla="*/ 7 w 111"/>
                <a:gd name="T5" fmla="*/ 0 h 192"/>
                <a:gd name="T6" fmla="*/ 0 w 111"/>
                <a:gd name="T7" fmla="*/ 8 h 192"/>
                <a:gd name="T8" fmla="*/ 0 w 111"/>
                <a:gd name="T9" fmla="*/ 24 h 192"/>
                <a:gd name="T10" fmla="*/ 0 w 111"/>
                <a:gd name="T11" fmla="*/ 40 h 192"/>
                <a:gd name="T12" fmla="*/ 7 w 111"/>
                <a:gd name="T13" fmla="*/ 48 h 192"/>
                <a:gd name="T14" fmla="*/ 20 w 111"/>
                <a:gd name="T15" fmla="*/ 48 h 192"/>
                <a:gd name="T16" fmla="*/ 26 w 111"/>
                <a:gd name="T17" fmla="*/ 88 h 192"/>
                <a:gd name="T18" fmla="*/ 7 w 111"/>
                <a:gd name="T19" fmla="*/ 160 h 192"/>
                <a:gd name="T20" fmla="*/ 7 w 111"/>
                <a:gd name="T21" fmla="*/ 184 h 192"/>
                <a:gd name="T22" fmla="*/ 33 w 111"/>
                <a:gd name="T23" fmla="*/ 192 h 192"/>
                <a:gd name="T24" fmla="*/ 72 w 111"/>
                <a:gd name="T25" fmla="*/ 192 h 192"/>
                <a:gd name="T26" fmla="*/ 91 w 111"/>
                <a:gd name="T27" fmla="*/ 184 h 192"/>
                <a:gd name="T28" fmla="*/ 111 w 111"/>
                <a:gd name="T29" fmla="*/ 176 h 192"/>
                <a:gd name="T30" fmla="*/ 104 w 111"/>
                <a:gd name="T31" fmla="*/ 160 h 192"/>
                <a:gd name="T32" fmla="*/ 85 w 111"/>
                <a:gd name="T33" fmla="*/ 80 h 192"/>
                <a:gd name="T34" fmla="*/ 85 w 111"/>
                <a:gd name="T35" fmla="*/ 40 h 192"/>
                <a:gd name="T36" fmla="*/ 91 w 111"/>
                <a:gd name="T37" fmla="*/ 40 h 192"/>
                <a:gd name="T38" fmla="*/ 98 w 111"/>
                <a:gd name="T39" fmla="*/ 40 h 192"/>
                <a:gd name="T40" fmla="*/ 98 w 111"/>
                <a:gd name="T41" fmla="*/ 16 h 192"/>
                <a:gd name="T42" fmla="*/ 85 w 111"/>
                <a:gd name="T43" fmla="*/ 0 h 192"/>
                <a:gd name="T44" fmla="*/ 78 w 111"/>
                <a:gd name="T45" fmla="*/ 0 h 192"/>
                <a:gd name="T46" fmla="*/ 59 w 111"/>
                <a:gd name="T47" fmla="*/ 0 h 192"/>
                <a:gd name="T48" fmla="*/ 59 w 111"/>
                <a:gd name="T49" fmla="*/ 0 h 192"/>
                <a:gd name="T50" fmla="*/ 52 w 111"/>
                <a:gd name="T51" fmla="*/ 8 h 192"/>
                <a:gd name="T52" fmla="*/ 39 w 111"/>
                <a:gd name="T53" fmla="*/ 8 h 192"/>
                <a:gd name="T54" fmla="*/ 33 w 111"/>
                <a:gd name="T55" fmla="*/ 0 h 19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1"/>
                <a:gd name="T85" fmla="*/ 0 h 192"/>
                <a:gd name="T86" fmla="*/ 111 w 111"/>
                <a:gd name="T87" fmla="*/ 192 h 19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1" h="192">
                  <a:moveTo>
                    <a:pt x="33" y="0"/>
                  </a:moveTo>
                  <a:lnTo>
                    <a:pt x="13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20" y="48"/>
                  </a:lnTo>
                  <a:lnTo>
                    <a:pt x="26" y="88"/>
                  </a:lnTo>
                  <a:lnTo>
                    <a:pt x="7" y="160"/>
                  </a:lnTo>
                  <a:lnTo>
                    <a:pt x="7" y="184"/>
                  </a:lnTo>
                  <a:lnTo>
                    <a:pt x="33" y="192"/>
                  </a:lnTo>
                  <a:lnTo>
                    <a:pt x="72" y="192"/>
                  </a:lnTo>
                  <a:lnTo>
                    <a:pt x="91" y="184"/>
                  </a:lnTo>
                  <a:lnTo>
                    <a:pt x="111" y="176"/>
                  </a:lnTo>
                  <a:lnTo>
                    <a:pt x="104" y="160"/>
                  </a:lnTo>
                  <a:lnTo>
                    <a:pt x="85" y="80"/>
                  </a:lnTo>
                  <a:lnTo>
                    <a:pt x="85" y="40"/>
                  </a:lnTo>
                  <a:lnTo>
                    <a:pt x="91" y="40"/>
                  </a:lnTo>
                  <a:lnTo>
                    <a:pt x="98" y="40"/>
                  </a:lnTo>
                  <a:lnTo>
                    <a:pt x="98" y="16"/>
                  </a:lnTo>
                  <a:lnTo>
                    <a:pt x="85" y="0"/>
                  </a:lnTo>
                  <a:lnTo>
                    <a:pt x="78" y="0"/>
                  </a:lnTo>
                  <a:lnTo>
                    <a:pt x="59" y="0"/>
                  </a:lnTo>
                  <a:lnTo>
                    <a:pt x="52" y="8"/>
                  </a:lnTo>
                  <a:lnTo>
                    <a:pt x="39" y="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80" name="Line 68"/>
            <p:cNvSpPr>
              <a:spLocks noChangeShapeType="1"/>
            </p:cNvSpPr>
            <p:nvPr/>
          </p:nvSpPr>
          <p:spPr bwMode="auto">
            <a:xfrm flipV="1">
              <a:off x="4278" y="2719"/>
              <a:ext cx="1" cy="8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81" name="Freeform 69"/>
            <p:cNvSpPr>
              <a:spLocks/>
            </p:cNvSpPr>
            <p:nvPr/>
          </p:nvSpPr>
          <p:spPr bwMode="auto">
            <a:xfrm>
              <a:off x="4193" y="2727"/>
              <a:ext cx="20" cy="16"/>
            </a:xfrm>
            <a:custGeom>
              <a:avLst/>
              <a:gdLst>
                <a:gd name="T0" fmla="*/ 0 w 20"/>
                <a:gd name="T1" fmla="*/ 0 h 16"/>
                <a:gd name="T2" fmla="*/ 7 w 20"/>
                <a:gd name="T3" fmla="*/ 16 h 16"/>
                <a:gd name="T4" fmla="*/ 13 w 20"/>
                <a:gd name="T5" fmla="*/ 16 h 16"/>
                <a:gd name="T6" fmla="*/ 20 w 20"/>
                <a:gd name="T7" fmla="*/ 16 h 16"/>
                <a:gd name="T8" fmla="*/ 20 w 20"/>
                <a:gd name="T9" fmla="*/ 8 h 16"/>
                <a:gd name="T10" fmla="*/ 7 w 20"/>
                <a:gd name="T11" fmla="*/ 8 h 16"/>
                <a:gd name="T12" fmla="*/ 0 w 20"/>
                <a:gd name="T13" fmla="*/ 0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16"/>
                <a:gd name="T23" fmla="*/ 20 w 20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16">
                  <a:moveTo>
                    <a:pt x="0" y="0"/>
                  </a:moveTo>
                  <a:lnTo>
                    <a:pt x="7" y="16"/>
                  </a:lnTo>
                  <a:lnTo>
                    <a:pt x="13" y="16"/>
                  </a:lnTo>
                  <a:lnTo>
                    <a:pt x="20" y="16"/>
                  </a:lnTo>
                  <a:lnTo>
                    <a:pt x="20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82" name="Freeform 70"/>
            <p:cNvSpPr>
              <a:spLocks/>
            </p:cNvSpPr>
            <p:nvPr/>
          </p:nvSpPr>
          <p:spPr bwMode="auto">
            <a:xfrm>
              <a:off x="4271" y="2727"/>
              <a:ext cx="20" cy="16"/>
            </a:xfrm>
            <a:custGeom>
              <a:avLst/>
              <a:gdLst>
                <a:gd name="T0" fmla="*/ 7 w 20"/>
                <a:gd name="T1" fmla="*/ 0 h 16"/>
                <a:gd name="T2" fmla="*/ 0 w 20"/>
                <a:gd name="T3" fmla="*/ 16 h 16"/>
                <a:gd name="T4" fmla="*/ 13 w 20"/>
                <a:gd name="T5" fmla="*/ 16 h 16"/>
                <a:gd name="T6" fmla="*/ 20 w 20"/>
                <a:gd name="T7" fmla="*/ 8 h 16"/>
                <a:gd name="T8" fmla="*/ 20 w 20"/>
                <a:gd name="T9" fmla="*/ 0 h 16"/>
                <a:gd name="T10" fmla="*/ 13 w 20"/>
                <a:gd name="T11" fmla="*/ 0 h 16"/>
                <a:gd name="T12" fmla="*/ 7 w 20"/>
                <a:gd name="T13" fmla="*/ 0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16"/>
                <a:gd name="T23" fmla="*/ 20 w 20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16">
                  <a:moveTo>
                    <a:pt x="7" y="0"/>
                  </a:moveTo>
                  <a:lnTo>
                    <a:pt x="0" y="16"/>
                  </a:lnTo>
                  <a:lnTo>
                    <a:pt x="13" y="16"/>
                  </a:lnTo>
                  <a:lnTo>
                    <a:pt x="20" y="8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83" name="Freeform 71"/>
            <p:cNvSpPr>
              <a:spLocks/>
            </p:cNvSpPr>
            <p:nvPr/>
          </p:nvSpPr>
          <p:spPr bwMode="auto">
            <a:xfrm>
              <a:off x="4200" y="2743"/>
              <a:ext cx="65" cy="48"/>
            </a:xfrm>
            <a:custGeom>
              <a:avLst/>
              <a:gdLst>
                <a:gd name="T0" fmla="*/ 0 w 65"/>
                <a:gd name="T1" fmla="*/ 0 h 48"/>
                <a:gd name="T2" fmla="*/ 6 w 65"/>
                <a:gd name="T3" fmla="*/ 24 h 48"/>
                <a:gd name="T4" fmla="*/ 32 w 65"/>
                <a:gd name="T5" fmla="*/ 40 h 48"/>
                <a:gd name="T6" fmla="*/ 45 w 65"/>
                <a:gd name="T7" fmla="*/ 48 h 48"/>
                <a:gd name="T8" fmla="*/ 52 w 65"/>
                <a:gd name="T9" fmla="*/ 48 h 48"/>
                <a:gd name="T10" fmla="*/ 65 w 65"/>
                <a:gd name="T11" fmla="*/ 40 h 48"/>
                <a:gd name="T12" fmla="*/ 58 w 65"/>
                <a:gd name="T13" fmla="*/ 40 h 48"/>
                <a:gd name="T14" fmla="*/ 52 w 65"/>
                <a:gd name="T15" fmla="*/ 32 h 48"/>
                <a:gd name="T16" fmla="*/ 52 w 65"/>
                <a:gd name="T17" fmla="*/ 32 h 48"/>
                <a:gd name="T18" fmla="*/ 58 w 65"/>
                <a:gd name="T19" fmla="*/ 32 h 48"/>
                <a:gd name="T20" fmla="*/ 45 w 65"/>
                <a:gd name="T21" fmla="*/ 32 h 48"/>
                <a:gd name="T22" fmla="*/ 39 w 65"/>
                <a:gd name="T23" fmla="*/ 32 h 48"/>
                <a:gd name="T24" fmla="*/ 19 w 65"/>
                <a:gd name="T25" fmla="*/ 16 h 48"/>
                <a:gd name="T26" fmla="*/ 13 w 65"/>
                <a:gd name="T27" fmla="*/ 0 h 48"/>
                <a:gd name="T28" fmla="*/ 0 w 65"/>
                <a:gd name="T29" fmla="*/ 0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5"/>
                <a:gd name="T46" fmla="*/ 0 h 48"/>
                <a:gd name="T47" fmla="*/ 65 w 65"/>
                <a:gd name="T48" fmla="*/ 48 h 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5" h="48">
                  <a:moveTo>
                    <a:pt x="0" y="0"/>
                  </a:moveTo>
                  <a:lnTo>
                    <a:pt x="6" y="24"/>
                  </a:lnTo>
                  <a:lnTo>
                    <a:pt x="32" y="40"/>
                  </a:lnTo>
                  <a:lnTo>
                    <a:pt x="45" y="48"/>
                  </a:lnTo>
                  <a:lnTo>
                    <a:pt x="52" y="48"/>
                  </a:lnTo>
                  <a:lnTo>
                    <a:pt x="65" y="40"/>
                  </a:lnTo>
                  <a:lnTo>
                    <a:pt x="58" y="40"/>
                  </a:lnTo>
                  <a:lnTo>
                    <a:pt x="52" y="32"/>
                  </a:lnTo>
                  <a:lnTo>
                    <a:pt x="58" y="32"/>
                  </a:lnTo>
                  <a:lnTo>
                    <a:pt x="45" y="32"/>
                  </a:lnTo>
                  <a:lnTo>
                    <a:pt x="39" y="32"/>
                  </a:lnTo>
                  <a:lnTo>
                    <a:pt x="19" y="16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84" name="Freeform 72"/>
            <p:cNvSpPr>
              <a:spLocks/>
            </p:cNvSpPr>
            <p:nvPr/>
          </p:nvSpPr>
          <p:spPr bwMode="auto">
            <a:xfrm>
              <a:off x="4252" y="2735"/>
              <a:ext cx="39" cy="48"/>
            </a:xfrm>
            <a:custGeom>
              <a:avLst/>
              <a:gdLst>
                <a:gd name="T0" fmla="*/ 19 w 39"/>
                <a:gd name="T1" fmla="*/ 8 h 48"/>
                <a:gd name="T2" fmla="*/ 19 w 39"/>
                <a:gd name="T3" fmla="*/ 24 h 48"/>
                <a:gd name="T4" fmla="*/ 13 w 39"/>
                <a:gd name="T5" fmla="*/ 40 h 48"/>
                <a:gd name="T6" fmla="*/ 6 w 39"/>
                <a:gd name="T7" fmla="*/ 40 h 48"/>
                <a:gd name="T8" fmla="*/ 0 w 39"/>
                <a:gd name="T9" fmla="*/ 40 h 48"/>
                <a:gd name="T10" fmla="*/ 0 w 39"/>
                <a:gd name="T11" fmla="*/ 40 h 48"/>
                <a:gd name="T12" fmla="*/ 6 w 39"/>
                <a:gd name="T13" fmla="*/ 48 h 48"/>
                <a:gd name="T14" fmla="*/ 13 w 39"/>
                <a:gd name="T15" fmla="*/ 48 h 48"/>
                <a:gd name="T16" fmla="*/ 19 w 39"/>
                <a:gd name="T17" fmla="*/ 48 h 48"/>
                <a:gd name="T18" fmla="*/ 19 w 39"/>
                <a:gd name="T19" fmla="*/ 40 h 48"/>
                <a:gd name="T20" fmla="*/ 32 w 39"/>
                <a:gd name="T21" fmla="*/ 32 h 48"/>
                <a:gd name="T22" fmla="*/ 39 w 39"/>
                <a:gd name="T23" fmla="*/ 0 h 48"/>
                <a:gd name="T24" fmla="*/ 32 w 39"/>
                <a:gd name="T25" fmla="*/ 8 h 48"/>
                <a:gd name="T26" fmla="*/ 19 w 39"/>
                <a:gd name="T27" fmla="*/ 8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"/>
                <a:gd name="T43" fmla="*/ 0 h 48"/>
                <a:gd name="T44" fmla="*/ 39 w 39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" h="48">
                  <a:moveTo>
                    <a:pt x="19" y="8"/>
                  </a:moveTo>
                  <a:lnTo>
                    <a:pt x="19" y="24"/>
                  </a:lnTo>
                  <a:lnTo>
                    <a:pt x="13" y="40"/>
                  </a:lnTo>
                  <a:lnTo>
                    <a:pt x="6" y="40"/>
                  </a:lnTo>
                  <a:lnTo>
                    <a:pt x="0" y="40"/>
                  </a:lnTo>
                  <a:lnTo>
                    <a:pt x="6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19" y="40"/>
                  </a:lnTo>
                  <a:lnTo>
                    <a:pt x="32" y="32"/>
                  </a:lnTo>
                  <a:lnTo>
                    <a:pt x="39" y="0"/>
                  </a:lnTo>
                  <a:lnTo>
                    <a:pt x="32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85" name="Freeform 73"/>
            <p:cNvSpPr>
              <a:spLocks/>
            </p:cNvSpPr>
            <p:nvPr/>
          </p:nvSpPr>
          <p:spPr bwMode="auto">
            <a:xfrm>
              <a:off x="4219" y="2687"/>
              <a:ext cx="46" cy="24"/>
            </a:xfrm>
            <a:custGeom>
              <a:avLst/>
              <a:gdLst>
                <a:gd name="T0" fmla="*/ 7 w 46"/>
                <a:gd name="T1" fmla="*/ 0 h 24"/>
                <a:gd name="T2" fmla="*/ 0 w 46"/>
                <a:gd name="T3" fmla="*/ 0 h 24"/>
                <a:gd name="T4" fmla="*/ 0 w 46"/>
                <a:gd name="T5" fmla="*/ 8 h 24"/>
                <a:gd name="T6" fmla="*/ 13 w 46"/>
                <a:gd name="T7" fmla="*/ 24 h 24"/>
                <a:gd name="T8" fmla="*/ 20 w 46"/>
                <a:gd name="T9" fmla="*/ 24 h 24"/>
                <a:gd name="T10" fmla="*/ 26 w 46"/>
                <a:gd name="T11" fmla="*/ 16 h 24"/>
                <a:gd name="T12" fmla="*/ 33 w 46"/>
                <a:gd name="T13" fmla="*/ 24 h 24"/>
                <a:gd name="T14" fmla="*/ 39 w 46"/>
                <a:gd name="T15" fmla="*/ 16 h 24"/>
                <a:gd name="T16" fmla="*/ 46 w 46"/>
                <a:gd name="T17" fmla="*/ 8 h 24"/>
                <a:gd name="T18" fmla="*/ 46 w 46"/>
                <a:gd name="T19" fmla="*/ 0 h 24"/>
                <a:gd name="T20" fmla="*/ 33 w 46"/>
                <a:gd name="T21" fmla="*/ 0 h 24"/>
                <a:gd name="T22" fmla="*/ 33 w 46"/>
                <a:gd name="T23" fmla="*/ 0 h 24"/>
                <a:gd name="T24" fmla="*/ 26 w 46"/>
                <a:gd name="T25" fmla="*/ 8 h 24"/>
                <a:gd name="T26" fmla="*/ 13 w 46"/>
                <a:gd name="T27" fmla="*/ 8 h 24"/>
                <a:gd name="T28" fmla="*/ 7 w 46"/>
                <a:gd name="T29" fmla="*/ 0 h 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6"/>
                <a:gd name="T46" fmla="*/ 0 h 24"/>
                <a:gd name="T47" fmla="*/ 46 w 46"/>
                <a:gd name="T48" fmla="*/ 24 h 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6" h="24">
                  <a:moveTo>
                    <a:pt x="7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6" y="16"/>
                  </a:lnTo>
                  <a:lnTo>
                    <a:pt x="33" y="24"/>
                  </a:lnTo>
                  <a:lnTo>
                    <a:pt x="39" y="16"/>
                  </a:lnTo>
                  <a:lnTo>
                    <a:pt x="46" y="8"/>
                  </a:lnTo>
                  <a:lnTo>
                    <a:pt x="46" y="0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86" name="Freeform 74"/>
            <p:cNvSpPr>
              <a:spLocks/>
            </p:cNvSpPr>
            <p:nvPr/>
          </p:nvSpPr>
          <p:spPr bwMode="auto">
            <a:xfrm>
              <a:off x="4252" y="2879"/>
              <a:ext cx="1" cy="40"/>
            </a:xfrm>
            <a:custGeom>
              <a:avLst/>
              <a:gdLst>
                <a:gd name="T0" fmla="*/ 0 w 1"/>
                <a:gd name="T1" fmla="*/ 40 h 40"/>
                <a:gd name="T2" fmla="*/ 0 w 1"/>
                <a:gd name="T3" fmla="*/ 24 h 40"/>
                <a:gd name="T4" fmla="*/ 0 w 1"/>
                <a:gd name="T5" fmla="*/ 0 h 40"/>
                <a:gd name="T6" fmla="*/ 0 60000 65536"/>
                <a:gd name="T7" fmla="*/ 0 60000 65536"/>
                <a:gd name="T8" fmla="*/ 0 60000 65536"/>
                <a:gd name="T9" fmla="*/ 0 w 1"/>
                <a:gd name="T10" fmla="*/ 0 h 40"/>
                <a:gd name="T11" fmla="*/ 1 w 1"/>
                <a:gd name="T12" fmla="*/ 40 h 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0">
                  <a:moveTo>
                    <a:pt x="0" y="40"/>
                  </a:moveTo>
                  <a:lnTo>
                    <a:pt x="0" y="24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87" name="Freeform 75"/>
            <p:cNvSpPr>
              <a:spLocks/>
            </p:cNvSpPr>
            <p:nvPr/>
          </p:nvSpPr>
          <p:spPr bwMode="auto">
            <a:xfrm>
              <a:off x="4232" y="2919"/>
              <a:ext cx="52" cy="24"/>
            </a:xfrm>
            <a:custGeom>
              <a:avLst/>
              <a:gdLst>
                <a:gd name="T0" fmla="*/ 0 w 52"/>
                <a:gd name="T1" fmla="*/ 0 h 24"/>
                <a:gd name="T2" fmla="*/ 0 w 52"/>
                <a:gd name="T3" fmla="*/ 8 h 24"/>
                <a:gd name="T4" fmla="*/ 0 w 52"/>
                <a:gd name="T5" fmla="*/ 16 h 24"/>
                <a:gd name="T6" fmla="*/ 7 w 52"/>
                <a:gd name="T7" fmla="*/ 24 h 24"/>
                <a:gd name="T8" fmla="*/ 26 w 52"/>
                <a:gd name="T9" fmla="*/ 24 h 24"/>
                <a:gd name="T10" fmla="*/ 26 w 52"/>
                <a:gd name="T11" fmla="*/ 16 h 24"/>
                <a:gd name="T12" fmla="*/ 33 w 52"/>
                <a:gd name="T13" fmla="*/ 16 h 24"/>
                <a:gd name="T14" fmla="*/ 46 w 52"/>
                <a:gd name="T15" fmla="*/ 16 h 24"/>
                <a:gd name="T16" fmla="*/ 52 w 52"/>
                <a:gd name="T17" fmla="*/ 16 h 24"/>
                <a:gd name="T18" fmla="*/ 52 w 52"/>
                <a:gd name="T19" fmla="*/ 8 h 24"/>
                <a:gd name="T20" fmla="*/ 46 w 52"/>
                <a:gd name="T21" fmla="*/ 8 h 24"/>
                <a:gd name="T22" fmla="*/ 39 w 52"/>
                <a:gd name="T23" fmla="*/ 0 h 24"/>
                <a:gd name="T24" fmla="*/ 26 w 52"/>
                <a:gd name="T25" fmla="*/ 0 h 24"/>
                <a:gd name="T26" fmla="*/ 20 w 52"/>
                <a:gd name="T27" fmla="*/ 0 h 24"/>
                <a:gd name="T28" fmla="*/ 13 w 52"/>
                <a:gd name="T29" fmla="*/ 0 h 24"/>
                <a:gd name="T30" fmla="*/ 0 w 52"/>
                <a:gd name="T31" fmla="*/ 0 h 2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2"/>
                <a:gd name="T49" fmla="*/ 0 h 24"/>
                <a:gd name="T50" fmla="*/ 52 w 52"/>
                <a:gd name="T51" fmla="*/ 24 h 2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2" h="24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7" y="24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33" y="16"/>
                  </a:lnTo>
                  <a:lnTo>
                    <a:pt x="46" y="16"/>
                  </a:lnTo>
                  <a:lnTo>
                    <a:pt x="52" y="16"/>
                  </a:lnTo>
                  <a:lnTo>
                    <a:pt x="52" y="8"/>
                  </a:lnTo>
                  <a:lnTo>
                    <a:pt x="46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3558" name="Rectangle 76"/>
          <p:cNvSpPr>
            <a:spLocks noChangeArrowheads="1"/>
          </p:cNvSpPr>
          <p:nvPr/>
        </p:nvSpPr>
        <p:spPr bwMode="auto">
          <a:xfrm>
            <a:off x="6508750" y="4819650"/>
            <a:ext cx="9493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b="1">
                <a:solidFill>
                  <a:srgbClr val="E4BB0C"/>
                </a:solidFill>
                <a:latin typeface="Times" pitchFamily="18" charset="0"/>
                <a:ea typeface="굴림" charset="-127"/>
              </a:rPr>
              <a:t>Output</a:t>
            </a:r>
            <a:endParaRPr lang="en-US" altLang="ko-KR">
              <a:solidFill>
                <a:srgbClr val="E4BB0C"/>
              </a:solidFill>
              <a:ea typeface="굴림" charset="-127"/>
            </a:endParaRPr>
          </a:p>
        </p:txBody>
      </p:sp>
      <p:grpSp>
        <p:nvGrpSpPr>
          <p:cNvPr id="23559" name="Group 156"/>
          <p:cNvGrpSpPr>
            <a:grpSpLocks/>
          </p:cNvGrpSpPr>
          <p:nvPr/>
        </p:nvGrpSpPr>
        <p:grpSpPr bwMode="auto">
          <a:xfrm>
            <a:off x="2819400" y="3576638"/>
            <a:ext cx="1154113" cy="976312"/>
            <a:chOff x="1974" y="2320"/>
            <a:chExt cx="727" cy="615"/>
          </a:xfrm>
        </p:grpSpPr>
        <p:sp>
          <p:nvSpPr>
            <p:cNvPr id="23570" name="Freeform 96"/>
            <p:cNvSpPr>
              <a:spLocks/>
            </p:cNvSpPr>
            <p:nvPr/>
          </p:nvSpPr>
          <p:spPr bwMode="auto">
            <a:xfrm>
              <a:off x="2013" y="2871"/>
              <a:ext cx="104" cy="48"/>
            </a:xfrm>
            <a:custGeom>
              <a:avLst/>
              <a:gdLst>
                <a:gd name="T0" fmla="*/ 0 w 104"/>
                <a:gd name="T1" fmla="*/ 8 h 48"/>
                <a:gd name="T2" fmla="*/ 0 w 104"/>
                <a:gd name="T3" fmla="*/ 32 h 48"/>
                <a:gd name="T4" fmla="*/ 0 w 104"/>
                <a:gd name="T5" fmla="*/ 40 h 48"/>
                <a:gd name="T6" fmla="*/ 13 w 104"/>
                <a:gd name="T7" fmla="*/ 48 h 48"/>
                <a:gd name="T8" fmla="*/ 33 w 104"/>
                <a:gd name="T9" fmla="*/ 48 h 48"/>
                <a:gd name="T10" fmla="*/ 52 w 104"/>
                <a:gd name="T11" fmla="*/ 48 h 48"/>
                <a:gd name="T12" fmla="*/ 52 w 104"/>
                <a:gd name="T13" fmla="*/ 40 h 48"/>
                <a:gd name="T14" fmla="*/ 72 w 104"/>
                <a:gd name="T15" fmla="*/ 40 h 48"/>
                <a:gd name="T16" fmla="*/ 85 w 104"/>
                <a:gd name="T17" fmla="*/ 40 h 48"/>
                <a:gd name="T18" fmla="*/ 104 w 104"/>
                <a:gd name="T19" fmla="*/ 40 h 48"/>
                <a:gd name="T20" fmla="*/ 104 w 104"/>
                <a:gd name="T21" fmla="*/ 32 h 48"/>
                <a:gd name="T22" fmla="*/ 104 w 104"/>
                <a:gd name="T23" fmla="*/ 16 h 48"/>
                <a:gd name="T24" fmla="*/ 91 w 104"/>
                <a:gd name="T25" fmla="*/ 16 h 48"/>
                <a:gd name="T26" fmla="*/ 78 w 104"/>
                <a:gd name="T27" fmla="*/ 8 h 48"/>
                <a:gd name="T28" fmla="*/ 72 w 104"/>
                <a:gd name="T29" fmla="*/ 0 h 48"/>
                <a:gd name="T30" fmla="*/ 59 w 104"/>
                <a:gd name="T31" fmla="*/ 8 h 48"/>
                <a:gd name="T32" fmla="*/ 39 w 104"/>
                <a:gd name="T33" fmla="*/ 0 h 48"/>
                <a:gd name="T34" fmla="*/ 33 w 104"/>
                <a:gd name="T35" fmla="*/ 8 h 48"/>
                <a:gd name="T36" fmla="*/ 13 w 104"/>
                <a:gd name="T37" fmla="*/ 8 h 48"/>
                <a:gd name="T38" fmla="*/ 0 w 104"/>
                <a:gd name="T39" fmla="*/ 8 h 4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04"/>
                <a:gd name="T61" fmla="*/ 0 h 48"/>
                <a:gd name="T62" fmla="*/ 104 w 104"/>
                <a:gd name="T63" fmla="*/ 48 h 4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04" h="48">
                  <a:moveTo>
                    <a:pt x="0" y="8"/>
                  </a:moveTo>
                  <a:lnTo>
                    <a:pt x="0" y="32"/>
                  </a:lnTo>
                  <a:lnTo>
                    <a:pt x="0" y="40"/>
                  </a:lnTo>
                  <a:lnTo>
                    <a:pt x="13" y="48"/>
                  </a:lnTo>
                  <a:lnTo>
                    <a:pt x="33" y="48"/>
                  </a:lnTo>
                  <a:lnTo>
                    <a:pt x="52" y="48"/>
                  </a:lnTo>
                  <a:lnTo>
                    <a:pt x="52" y="40"/>
                  </a:lnTo>
                  <a:lnTo>
                    <a:pt x="72" y="40"/>
                  </a:lnTo>
                  <a:lnTo>
                    <a:pt x="85" y="40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4" y="16"/>
                  </a:lnTo>
                  <a:lnTo>
                    <a:pt x="91" y="16"/>
                  </a:lnTo>
                  <a:lnTo>
                    <a:pt x="78" y="8"/>
                  </a:lnTo>
                  <a:lnTo>
                    <a:pt x="72" y="0"/>
                  </a:lnTo>
                  <a:lnTo>
                    <a:pt x="59" y="8"/>
                  </a:lnTo>
                  <a:lnTo>
                    <a:pt x="39" y="0"/>
                  </a:lnTo>
                  <a:lnTo>
                    <a:pt x="33" y="8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1" name="Oval 97"/>
            <p:cNvSpPr>
              <a:spLocks noChangeArrowheads="1"/>
            </p:cNvSpPr>
            <p:nvPr/>
          </p:nvSpPr>
          <p:spPr bwMode="auto">
            <a:xfrm>
              <a:off x="2016" y="2890"/>
              <a:ext cx="7" cy="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23572" name="Oval 98"/>
            <p:cNvSpPr>
              <a:spLocks noChangeArrowheads="1"/>
            </p:cNvSpPr>
            <p:nvPr/>
          </p:nvSpPr>
          <p:spPr bwMode="auto">
            <a:xfrm>
              <a:off x="2062" y="2882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23573" name="Freeform 99"/>
            <p:cNvSpPr>
              <a:spLocks/>
            </p:cNvSpPr>
            <p:nvPr/>
          </p:nvSpPr>
          <p:spPr bwMode="auto">
            <a:xfrm>
              <a:off x="2052" y="2879"/>
              <a:ext cx="20" cy="32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13 w 20"/>
                <a:gd name="T11" fmla="*/ 32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32"/>
                <a:gd name="T20" fmla="*/ 20 w 20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4" name="Freeform 100"/>
            <p:cNvSpPr>
              <a:spLocks/>
            </p:cNvSpPr>
            <p:nvPr/>
          </p:nvSpPr>
          <p:spPr bwMode="auto">
            <a:xfrm>
              <a:off x="2052" y="2879"/>
              <a:ext cx="20" cy="32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32"/>
                <a:gd name="T17" fmla="*/ 20 w 20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5" name="Freeform 101"/>
            <p:cNvSpPr>
              <a:spLocks/>
            </p:cNvSpPr>
            <p:nvPr/>
          </p:nvSpPr>
          <p:spPr bwMode="auto">
            <a:xfrm>
              <a:off x="2000" y="2671"/>
              <a:ext cx="91" cy="208"/>
            </a:xfrm>
            <a:custGeom>
              <a:avLst/>
              <a:gdLst>
                <a:gd name="T0" fmla="*/ 7 w 91"/>
                <a:gd name="T1" fmla="*/ 0 h 208"/>
                <a:gd name="T2" fmla="*/ 0 w 91"/>
                <a:gd name="T3" fmla="*/ 32 h 208"/>
                <a:gd name="T4" fmla="*/ 7 w 91"/>
                <a:gd name="T5" fmla="*/ 64 h 208"/>
                <a:gd name="T6" fmla="*/ 7 w 91"/>
                <a:gd name="T7" fmla="*/ 152 h 208"/>
                <a:gd name="T8" fmla="*/ 7 w 91"/>
                <a:gd name="T9" fmla="*/ 200 h 208"/>
                <a:gd name="T10" fmla="*/ 20 w 91"/>
                <a:gd name="T11" fmla="*/ 208 h 208"/>
                <a:gd name="T12" fmla="*/ 26 w 91"/>
                <a:gd name="T13" fmla="*/ 208 h 208"/>
                <a:gd name="T14" fmla="*/ 46 w 91"/>
                <a:gd name="T15" fmla="*/ 208 h 208"/>
                <a:gd name="T16" fmla="*/ 52 w 91"/>
                <a:gd name="T17" fmla="*/ 200 h 208"/>
                <a:gd name="T18" fmla="*/ 78 w 91"/>
                <a:gd name="T19" fmla="*/ 208 h 208"/>
                <a:gd name="T20" fmla="*/ 85 w 91"/>
                <a:gd name="T21" fmla="*/ 208 h 208"/>
                <a:gd name="T22" fmla="*/ 91 w 91"/>
                <a:gd name="T23" fmla="*/ 200 h 208"/>
                <a:gd name="T24" fmla="*/ 91 w 91"/>
                <a:gd name="T25" fmla="*/ 144 h 208"/>
                <a:gd name="T26" fmla="*/ 91 w 91"/>
                <a:gd name="T27" fmla="*/ 112 h 208"/>
                <a:gd name="T28" fmla="*/ 85 w 91"/>
                <a:gd name="T29" fmla="*/ 0 h 208"/>
                <a:gd name="T30" fmla="*/ 78 w 91"/>
                <a:gd name="T31" fmla="*/ 8 h 208"/>
                <a:gd name="T32" fmla="*/ 52 w 91"/>
                <a:gd name="T33" fmla="*/ 16 h 208"/>
                <a:gd name="T34" fmla="*/ 26 w 91"/>
                <a:gd name="T35" fmla="*/ 16 h 208"/>
                <a:gd name="T36" fmla="*/ 7 w 91"/>
                <a:gd name="T37" fmla="*/ 0 h 20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1"/>
                <a:gd name="T58" fmla="*/ 0 h 208"/>
                <a:gd name="T59" fmla="*/ 91 w 91"/>
                <a:gd name="T60" fmla="*/ 208 h 20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1" h="208">
                  <a:moveTo>
                    <a:pt x="7" y="0"/>
                  </a:moveTo>
                  <a:lnTo>
                    <a:pt x="0" y="32"/>
                  </a:lnTo>
                  <a:lnTo>
                    <a:pt x="7" y="64"/>
                  </a:lnTo>
                  <a:lnTo>
                    <a:pt x="7" y="152"/>
                  </a:lnTo>
                  <a:lnTo>
                    <a:pt x="7" y="200"/>
                  </a:lnTo>
                  <a:lnTo>
                    <a:pt x="20" y="208"/>
                  </a:lnTo>
                  <a:lnTo>
                    <a:pt x="26" y="208"/>
                  </a:lnTo>
                  <a:lnTo>
                    <a:pt x="46" y="208"/>
                  </a:lnTo>
                  <a:lnTo>
                    <a:pt x="52" y="200"/>
                  </a:lnTo>
                  <a:lnTo>
                    <a:pt x="78" y="208"/>
                  </a:lnTo>
                  <a:lnTo>
                    <a:pt x="85" y="208"/>
                  </a:lnTo>
                  <a:lnTo>
                    <a:pt x="91" y="200"/>
                  </a:lnTo>
                  <a:lnTo>
                    <a:pt x="91" y="144"/>
                  </a:lnTo>
                  <a:lnTo>
                    <a:pt x="91" y="112"/>
                  </a:lnTo>
                  <a:lnTo>
                    <a:pt x="85" y="0"/>
                  </a:lnTo>
                  <a:lnTo>
                    <a:pt x="78" y="8"/>
                  </a:lnTo>
                  <a:lnTo>
                    <a:pt x="52" y="16"/>
                  </a:lnTo>
                  <a:lnTo>
                    <a:pt x="26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6" name="Freeform 102"/>
            <p:cNvSpPr>
              <a:spLocks/>
            </p:cNvSpPr>
            <p:nvPr/>
          </p:nvSpPr>
          <p:spPr bwMode="auto">
            <a:xfrm>
              <a:off x="2052" y="2743"/>
              <a:ext cx="7" cy="128"/>
            </a:xfrm>
            <a:custGeom>
              <a:avLst/>
              <a:gdLst>
                <a:gd name="T0" fmla="*/ 0 w 7"/>
                <a:gd name="T1" fmla="*/ 128 h 128"/>
                <a:gd name="T2" fmla="*/ 7 w 7"/>
                <a:gd name="T3" fmla="*/ 48 h 128"/>
                <a:gd name="T4" fmla="*/ 7 w 7"/>
                <a:gd name="T5" fmla="*/ 0 h 128"/>
                <a:gd name="T6" fmla="*/ 0 60000 65536"/>
                <a:gd name="T7" fmla="*/ 0 60000 65536"/>
                <a:gd name="T8" fmla="*/ 0 60000 65536"/>
                <a:gd name="T9" fmla="*/ 0 w 7"/>
                <a:gd name="T10" fmla="*/ 0 h 128"/>
                <a:gd name="T11" fmla="*/ 7 w 7"/>
                <a:gd name="T12" fmla="*/ 128 h 1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128">
                  <a:moveTo>
                    <a:pt x="0" y="128"/>
                  </a:moveTo>
                  <a:lnTo>
                    <a:pt x="7" y="48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7" name="Freeform 103"/>
            <p:cNvSpPr>
              <a:spLocks/>
            </p:cNvSpPr>
            <p:nvPr/>
          </p:nvSpPr>
          <p:spPr bwMode="auto">
            <a:xfrm>
              <a:off x="2013" y="2456"/>
              <a:ext cx="52" cy="71"/>
            </a:xfrm>
            <a:custGeom>
              <a:avLst/>
              <a:gdLst>
                <a:gd name="T0" fmla="*/ 7 w 52"/>
                <a:gd name="T1" fmla="*/ 23 h 71"/>
                <a:gd name="T2" fmla="*/ 0 w 52"/>
                <a:gd name="T3" fmla="*/ 23 h 71"/>
                <a:gd name="T4" fmla="*/ 0 w 52"/>
                <a:gd name="T5" fmla="*/ 31 h 71"/>
                <a:gd name="T6" fmla="*/ 0 w 52"/>
                <a:gd name="T7" fmla="*/ 39 h 71"/>
                <a:gd name="T8" fmla="*/ 7 w 52"/>
                <a:gd name="T9" fmla="*/ 39 h 71"/>
                <a:gd name="T10" fmla="*/ 13 w 52"/>
                <a:gd name="T11" fmla="*/ 55 h 71"/>
                <a:gd name="T12" fmla="*/ 26 w 52"/>
                <a:gd name="T13" fmla="*/ 71 h 71"/>
                <a:gd name="T14" fmla="*/ 46 w 52"/>
                <a:gd name="T15" fmla="*/ 71 h 71"/>
                <a:gd name="T16" fmla="*/ 52 w 52"/>
                <a:gd name="T17" fmla="*/ 55 h 71"/>
                <a:gd name="T18" fmla="*/ 52 w 52"/>
                <a:gd name="T19" fmla="*/ 47 h 71"/>
                <a:gd name="T20" fmla="*/ 52 w 52"/>
                <a:gd name="T21" fmla="*/ 16 h 71"/>
                <a:gd name="T22" fmla="*/ 46 w 52"/>
                <a:gd name="T23" fmla="*/ 0 h 71"/>
                <a:gd name="T24" fmla="*/ 20 w 52"/>
                <a:gd name="T25" fmla="*/ 16 h 71"/>
                <a:gd name="T26" fmla="*/ 7 w 52"/>
                <a:gd name="T27" fmla="*/ 8 h 71"/>
                <a:gd name="T28" fmla="*/ 7 w 52"/>
                <a:gd name="T29" fmla="*/ 23 h 7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2"/>
                <a:gd name="T46" fmla="*/ 0 h 71"/>
                <a:gd name="T47" fmla="*/ 52 w 52"/>
                <a:gd name="T48" fmla="*/ 71 h 7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2" h="71">
                  <a:moveTo>
                    <a:pt x="7" y="23"/>
                  </a:moveTo>
                  <a:lnTo>
                    <a:pt x="0" y="23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7" y="39"/>
                  </a:lnTo>
                  <a:lnTo>
                    <a:pt x="13" y="55"/>
                  </a:lnTo>
                  <a:lnTo>
                    <a:pt x="26" y="71"/>
                  </a:lnTo>
                  <a:lnTo>
                    <a:pt x="46" y="71"/>
                  </a:lnTo>
                  <a:lnTo>
                    <a:pt x="52" y="55"/>
                  </a:lnTo>
                  <a:lnTo>
                    <a:pt x="52" y="47"/>
                  </a:lnTo>
                  <a:lnTo>
                    <a:pt x="52" y="16"/>
                  </a:lnTo>
                  <a:lnTo>
                    <a:pt x="46" y="0"/>
                  </a:lnTo>
                  <a:lnTo>
                    <a:pt x="20" y="16"/>
                  </a:lnTo>
                  <a:lnTo>
                    <a:pt x="7" y="8"/>
                  </a:lnTo>
                  <a:lnTo>
                    <a:pt x="7" y="2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8" name="Freeform 104"/>
            <p:cNvSpPr>
              <a:spLocks/>
            </p:cNvSpPr>
            <p:nvPr/>
          </p:nvSpPr>
          <p:spPr bwMode="auto">
            <a:xfrm>
              <a:off x="2000" y="2432"/>
              <a:ext cx="72" cy="63"/>
            </a:xfrm>
            <a:custGeom>
              <a:avLst/>
              <a:gdLst>
                <a:gd name="T0" fmla="*/ 65 w 72"/>
                <a:gd name="T1" fmla="*/ 40 h 63"/>
                <a:gd name="T2" fmla="*/ 72 w 72"/>
                <a:gd name="T3" fmla="*/ 32 h 63"/>
                <a:gd name="T4" fmla="*/ 72 w 72"/>
                <a:gd name="T5" fmla="*/ 16 h 63"/>
                <a:gd name="T6" fmla="*/ 65 w 72"/>
                <a:gd name="T7" fmla="*/ 8 h 63"/>
                <a:gd name="T8" fmla="*/ 52 w 72"/>
                <a:gd name="T9" fmla="*/ 0 h 63"/>
                <a:gd name="T10" fmla="*/ 33 w 72"/>
                <a:gd name="T11" fmla="*/ 0 h 63"/>
                <a:gd name="T12" fmla="*/ 20 w 72"/>
                <a:gd name="T13" fmla="*/ 0 h 63"/>
                <a:gd name="T14" fmla="*/ 13 w 72"/>
                <a:gd name="T15" fmla="*/ 8 h 63"/>
                <a:gd name="T16" fmla="*/ 7 w 72"/>
                <a:gd name="T17" fmla="*/ 0 h 63"/>
                <a:gd name="T18" fmla="*/ 13 w 72"/>
                <a:gd name="T19" fmla="*/ 8 h 63"/>
                <a:gd name="T20" fmla="*/ 7 w 72"/>
                <a:gd name="T21" fmla="*/ 8 h 63"/>
                <a:gd name="T22" fmla="*/ 7 w 72"/>
                <a:gd name="T23" fmla="*/ 8 h 63"/>
                <a:gd name="T24" fmla="*/ 0 w 72"/>
                <a:gd name="T25" fmla="*/ 16 h 63"/>
                <a:gd name="T26" fmla="*/ 0 w 72"/>
                <a:gd name="T27" fmla="*/ 40 h 63"/>
                <a:gd name="T28" fmla="*/ 13 w 72"/>
                <a:gd name="T29" fmla="*/ 63 h 63"/>
                <a:gd name="T30" fmla="*/ 13 w 72"/>
                <a:gd name="T31" fmla="*/ 55 h 63"/>
                <a:gd name="T32" fmla="*/ 13 w 72"/>
                <a:gd name="T33" fmla="*/ 47 h 63"/>
                <a:gd name="T34" fmla="*/ 20 w 72"/>
                <a:gd name="T35" fmla="*/ 47 h 63"/>
                <a:gd name="T36" fmla="*/ 20 w 72"/>
                <a:gd name="T37" fmla="*/ 32 h 63"/>
                <a:gd name="T38" fmla="*/ 33 w 72"/>
                <a:gd name="T39" fmla="*/ 40 h 63"/>
                <a:gd name="T40" fmla="*/ 59 w 72"/>
                <a:gd name="T41" fmla="*/ 24 h 63"/>
                <a:gd name="T42" fmla="*/ 65 w 72"/>
                <a:gd name="T43" fmla="*/ 40 h 6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2"/>
                <a:gd name="T67" fmla="*/ 0 h 63"/>
                <a:gd name="T68" fmla="*/ 72 w 72"/>
                <a:gd name="T69" fmla="*/ 63 h 6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2" h="63">
                  <a:moveTo>
                    <a:pt x="65" y="40"/>
                  </a:moveTo>
                  <a:lnTo>
                    <a:pt x="72" y="32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7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13" y="63"/>
                  </a:lnTo>
                  <a:lnTo>
                    <a:pt x="13" y="55"/>
                  </a:lnTo>
                  <a:lnTo>
                    <a:pt x="13" y="47"/>
                  </a:lnTo>
                  <a:lnTo>
                    <a:pt x="20" y="47"/>
                  </a:lnTo>
                  <a:lnTo>
                    <a:pt x="20" y="32"/>
                  </a:lnTo>
                  <a:lnTo>
                    <a:pt x="33" y="40"/>
                  </a:lnTo>
                  <a:lnTo>
                    <a:pt x="59" y="24"/>
                  </a:lnTo>
                  <a:lnTo>
                    <a:pt x="65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9" name="Freeform 105"/>
            <p:cNvSpPr>
              <a:spLocks/>
            </p:cNvSpPr>
            <p:nvPr/>
          </p:nvSpPr>
          <p:spPr bwMode="auto">
            <a:xfrm>
              <a:off x="2020" y="2495"/>
              <a:ext cx="39" cy="4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13 w 39"/>
                <a:gd name="T5" fmla="*/ 40 h 48"/>
                <a:gd name="T6" fmla="*/ 26 w 39"/>
                <a:gd name="T7" fmla="*/ 48 h 48"/>
                <a:gd name="T8" fmla="*/ 32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9 w 39"/>
                <a:gd name="T15" fmla="*/ 32 h 48"/>
                <a:gd name="T16" fmla="*/ 6 w 39"/>
                <a:gd name="T17" fmla="*/ 16 h 48"/>
                <a:gd name="T18" fmla="*/ 0 w 39"/>
                <a:gd name="T19" fmla="*/ 0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48"/>
                <a:gd name="T32" fmla="*/ 39 w 39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13" y="40"/>
                  </a:lnTo>
                  <a:lnTo>
                    <a:pt x="26" y="48"/>
                  </a:lnTo>
                  <a:lnTo>
                    <a:pt x="32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9" y="32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0" name="Freeform 106"/>
            <p:cNvSpPr>
              <a:spLocks/>
            </p:cNvSpPr>
            <p:nvPr/>
          </p:nvSpPr>
          <p:spPr bwMode="auto">
            <a:xfrm>
              <a:off x="1974" y="2527"/>
              <a:ext cx="130" cy="160"/>
            </a:xfrm>
            <a:custGeom>
              <a:avLst/>
              <a:gdLst>
                <a:gd name="T0" fmla="*/ 46 w 130"/>
                <a:gd name="T1" fmla="*/ 0 h 160"/>
                <a:gd name="T2" fmla="*/ 26 w 130"/>
                <a:gd name="T3" fmla="*/ 8 h 160"/>
                <a:gd name="T4" fmla="*/ 13 w 130"/>
                <a:gd name="T5" fmla="*/ 24 h 160"/>
                <a:gd name="T6" fmla="*/ 0 w 130"/>
                <a:gd name="T7" fmla="*/ 56 h 160"/>
                <a:gd name="T8" fmla="*/ 0 w 130"/>
                <a:gd name="T9" fmla="*/ 96 h 160"/>
                <a:gd name="T10" fmla="*/ 13 w 130"/>
                <a:gd name="T11" fmla="*/ 104 h 160"/>
                <a:gd name="T12" fmla="*/ 26 w 130"/>
                <a:gd name="T13" fmla="*/ 96 h 160"/>
                <a:gd name="T14" fmla="*/ 26 w 130"/>
                <a:gd name="T15" fmla="*/ 80 h 160"/>
                <a:gd name="T16" fmla="*/ 26 w 130"/>
                <a:gd name="T17" fmla="*/ 144 h 160"/>
                <a:gd name="T18" fmla="*/ 52 w 130"/>
                <a:gd name="T19" fmla="*/ 160 h 160"/>
                <a:gd name="T20" fmla="*/ 78 w 130"/>
                <a:gd name="T21" fmla="*/ 160 h 160"/>
                <a:gd name="T22" fmla="*/ 104 w 130"/>
                <a:gd name="T23" fmla="*/ 160 h 160"/>
                <a:gd name="T24" fmla="*/ 117 w 130"/>
                <a:gd name="T25" fmla="*/ 144 h 160"/>
                <a:gd name="T26" fmla="*/ 111 w 130"/>
                <a:gd name="T27" fmla="*/ 80 h 160"/>
                <a:gd name="T28" fmla="*/ 124 w 130"/>
                <a:gd name="T29" fmla="*/ 88 h 160"/>
                <a:gd name="T30" fmla="*/ 130 w 130"/>
                <a:gd name="T31" fmla="*/ 80 h 160"/>
                <a:gd name="T32" fmla="*/ 124 w 130"/>
                <a:gd name="T33" fmla="*/ 40 h 160"/>
                <a:gd name="T34" fmla="*/ 111 w 130"/>
                <a:gd name="T35" fmla="*/ 16 h 160"/>
                <a:gd name="T36" fmla="*/ 98 w 130"/>
                <a:gd name="T37" fmla="*/ 0 h 160"/>
                <a:gd name="T38" fmla="*/ 78 w 130"/>
                <a:gd name="T39" fmla="*/ 0 h 160"/>
                <a:gd name="T40" fmla="*/ 78 w 130"/>
                <a:gd name="T41" fmla="*/ 8 h 160"/>
                <a:gd name="T42" fmla="*/ 72 w 130"/>
                <a:gd name="T43" fmla="*/ 16 h 160"/>
                <a:gd name="T44" fmla="*/ 59 w 130"/>
                <a:gd name="T45" fmla="*/ 8 h 160"/>
                <a:gd name="T46" fmla="*/ 46 w 130"/>
                <a:gd name="T47" fmla="*/ 0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30"/>
                <a:gd name="T73" fmla="*/ 0 h 160"/>
                <a:gd name="T74" fmla="*/ 130 w 130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30" h="160">
                  <a:moveTo>
                    <a:pt x="46" y="0"/>
                  </a:moveTo>
                  <a:lnTo>
                    <a:pt x="26" y="8"/>
                  </a:lnTo>
                  <a:lnTo>
                    <a:pt x="13" y="24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13" y="104"/>
                  </a:lnTo>
                  <a:lnTo>
                    <a:pt x="26" y="96"/>
                  </a:lnTo>
                  <a:lnTo>
                    <a:pt x="26" y="80"/>
                  </a:lnTo>
                  <a:lnTo>
                    <a:pt x="26" y="144"/>
                  </a:lnTo>
                  <a:lnTo>
                    <a:pt x="52" y="160"/>
                  </a:lnTo>
                  <a:lnTo>
                    <a:pt x="78" y="160"/>
                  </a:lnTo>
                  <a:lnTo>
                    <a:pt x="104" y="160"/>
                  </a:lnTo>
                  <a:lnTo>
                    <a:pt x="117" y="144"/>
                  </a:lnTo>
                  <a:lnTo>
                    <a:pt x="111" y="80"/>
                  </a:lnTo>
                  <a:lnTo>
                    <a:pt x="124" y="88"/>
                  </a:lnTo>
                  <a:lnTo>
                    <a:pt x="130" y="80"/>
                  </a:lnTo>
                  <a:lnTo>
                    <a:pt x="124" y="40"/>
                  </a:lnTo>
                  <a:lnTo>
                    <a:pt x="111" y="16"/>
                  </a:lnTo>
                  <a:lnTo>
                    <a:pt x="98" y="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72" y="16"/>
                  </a:lnTo>
                  <a:lnTo>
                    <a:pt x="59" y="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1" name="Line 107"/>
            <p:cNvSpPr>
              <a:spLocks noChangeShapeType="1"/>
            </p:cNvSpPr>
            <p:nvPr/>
          </p:nvSpPr>
          <p:spPr bwMode="auto">
            <a:xfrm flipV="1">
              <a:off x="2085" y="2591"/>
              <a:ext cx="1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2" name="Freeform 108"/>
            <p:cNvSpPr>
              <a:spLocks/>
            </p:cNvSpPr>
            <p:nvPr/>
          </p:nvSpPr>
          <p:spPr bwMode="auto">
            <a:xfrm>
              <a:off x="1974" y="2623"/>
              <a:ext cx="39" cy="88"/>
            </a:xfrm>
            <a:custGeom>
              <a:avLst/>
              <a:gdLst>
                <a:gd name="T0" fmla="*/ 26 w 39"/>
                <a:gd name="T1" fmla="*/ 0 h 88"/>
                <a:gd name="T2" fmla="*/ 26 w 39"/>
                <a:gd name="T3" fmla="*/ 32 h 88"/>
                <a:gd name="T4" fmla="*/ 39 w 39"/>
                <a:gd name="T5" fmla="*/ 72 h 88"/>
                <a:gd name="T6" fmla="*/ 33 w 39"/>
                <a:gd name="T7" fmla="*/ 88 h 88"/>
                <a:gd name="T8" fmla="*/ 7 w 39"/>
                <a:gd name="T9" fmla="*/ 40 h 88"/>
                <a:gd name="T10" fmla="*/ 0 w 39"/>
                <a:gd name="T11" fmla="*/ 0 h 88"/>
                <a:gd name="T12" fmla="*/ 13 w 39"/>
                <a:gd name="T13" fmla="*/ 8 h 88"/>
                <a:gd name="T14" fmla="*/ 26 w 39"/>
                <a:gd name="T15" fmla="*/ 0 h 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"/>
                <a:gd name="T25" fmla="*/ 0 h 88"/>
                <a:gd name="T26" fmla="*/ 39 w 39"/>
                <a:gd name="T27" fmla="*/ 88 h 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" h="88">
                  <a:moveTo>
                    <a:pt x="26" y="0"/>
                  </a:moveTo>
                  <a:lnTo>
                    <a:pt x="26" y="32"/>
                  </a:lnTo>
                  <a:lnTo>
                    <a:pt x="39" y="72"/>
                  </a:lnTo>
                  <a:lnTo>
                    <a:pt x="33" y="8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3" name="Freeform 109"/>
            <p:cNvSpPr>
              <a:spLocks/>
            </p:cNvSpPr>
            <p:nvPr/>
          </p:nvSpPr>
          <p:spPr bwMode="auto">
            <a:xfrm>
              <a:off x="2085" y="2607"/>
              <a:ext cx="19" cy="88"/>
            </a:xfrm>
            <a:custGeom>
              <a:avLst/>
              <a:gdLst>
                <a:gd name="T0" fmla="*/ 19 w 19"/>
                <a:gd name="T1" fmla="*/ 0 h 88"/>
                <a:gd name="T2" fmla="*/ 19 w 19"/>
                <a:gd name="T3" fmla="*/ 40 h 88"/>
                <a:gd name="T4" fmla="*/ 6 w 19"/>
                <a:gd name="T5" fmla="*/ 88 h 88"/>
                <a:gd name="T6" fmla="*/ 0 w 19"/>
                <a:gd name="T7" fmla="*/ 72 h 88"/>
                <a:gd name="T8" fmla="*/ 6 w 19"/>
                <a:gd name="T9" fmla="*/ 64 h 88"/>
                <a:gd name="T10" fmla="*/ 0 w 19"/>
                <a:gd name="T11" fmla="*/ 0 h 88"/>
                <a:gd name="T12" fmla="*/ 13 w 19"/>
                <a:gd name="T13" fmla="*/ 8 h 88"/>
                <a:gd name="T14" fmla="*/ 19 w 19"/>
                <a:gd name="T15" fmla="*/ 0 h 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88"/>
                <a:gd name="T26" fmla="*/ 19 w 19"/>
                <a:gd name="T27" fmla="*/ 88 h 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88">
                  <a:moveTo>
                    <a:pt x="19" y="0"/>
                  </a:moveTo>
                  <a:lnTo>
                    <a:pt x="19" y="40"/>
                  </a:lnTo>
                  <a:lnTo>
                    <a:pt x="6" y="88"/>
                  </a:lnTo>
                  <a:lnTo>
                    <a:pt x="0" y="72"/>
                  </a:lnTo>
                  <a:lnTo>
                    <a:pt x="6" y="64"/>
                  </a:lnTo>
                  <a:lnTo>
                    <a:pt x="0" y="0"/>
                  </a:lnTo>
                  <a:lnTo>
                    <a:pt x="13" y="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4" name="Freeform 110"/>
            <p:cNvSpPr>
              <a:spLocks/>
            </p:cNvSpPr>
            <p:nvPr/>
          </p:nvSpPr>
          <p:spPr bwMode="auto">
            <a:xfrm>
              <a:off x="2228" y="2871"/>
              <a:ext cx="136" cy="64"/>
            </a:xfrm>
            <a:custGeom>
              <a:avLst/>
              <a:gdLst>
                <a:gd name="T0" fmla="*/ 6 w 136"/>
                <a:gd name="T1" fmla="*/ 16 h 64"/>
                <a:gd name="T2" fmla="*/ 0 w 136"/>
                <a:gd name="T3" fmla="*/ 40 h 64"/>
                <a:gd name="T4" fmla="*/ 0 w 136"/>
                <a:gd name="T5" fmla="*/ 48 h 64"/>
                <a:gd name="T6" fmla="*/ 19 w 136"/>
                <a:gd name="T7" fmla="*/ 56 h 64"/>
                <a:gd name="T8" fmla="*/ 38 w 136"/>
                <a:gd name="T9" fmla="*/ 64 h 64"/>
                <a:gd name="T10" fmla="*/ 64 w 136"/>
                <a:gd name="T11" fmla="*/ 56 h 64"/>
                <a:gd name="T12" fmla="*/ 71 w 136"/>
                <a:gd name="T13" fmla="*/ 48 h 64"/>
                <a:gd name="T14" fmla="*/ 97 w 136"/>
                <a:gd name="T15" fmla="*/ 48 h 64"/>
                <a:gd name="T16" fmla="*/ 103 w 136"/>
                <a:gd name="T17" fmla="*/ 48 h 64"/>
                <a:gd name="T18" fmla="*/ 129 w 136"/>
                <a:gd name="T19" fmla="*/ 48 h 64"/>
                <a:gd name="T20" fmla="*/ 136 w 136"/>
                <a:gd name="T21" fmla="*/ 40 h 64"/>
                <a:gd name="T22" fmla="*/ 129 w 136"/>
                <a:gd name="T23" fmla="*/ 24 h 64"/>
                <a:gd name="T24" fmla="*/ 116 w 136"/>
                <a:gd name="T25" fmla="*/ 16 h 64"/>
                <a:gd name="T26" fmla="*/ 103 w 136"/>
                <a:gd name="T27" fmla="*/ 8 h 64"/>
                <a:gd name="T28" fmla="*/ 90 w 136"/>
                <a:gd name="T29" fmla="*/ 0 h 64"/>
                <a:gd name="T30" fmla="*/ 77 w 136"/>
                <a:gd name="T31" fmla="*/ 8 h 64"/>
                <a:gd name="T32" fmla="*/ 51 w 136"/>
                <a:gd name="T33" fmla="*/ 8 h 64"/>
                <a:gd name="T34" fmla="*/ 38 w 136"/>
                <a:gd name="T35" fmla="*/ 8 h 64"/>
                <a:gd name="T36" fmla="*/ 19 w 136"/>
                <a:gd name="T37" fmla="*/ 16 h 64"/>
                <a:gd name="T38" fmla="*/ 6 w 136"/>
                <a:gd name="T39" fmla="*/ 16 h 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6"/>
                <a:gd name="T61" fmla="*/ 0 h 64"/>
                <a:gd name="T62" fmla="*/ 136 w 136"/>
                <a:gd name="T63" fmla="*/ 64 h 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6" h="64">
                  <a:moveTo>
                    <a:pt x="6" y="16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19" y="56"/>
                  </a:lnTo>
                  <a:lnTo>
                    <a:pt x="38" y="64"/>
                  </a:lnTo>
                  <a:lnTo>
                    <a:pt x="64" y="56"/>
                  </a:lnTo>
                  <a:lnTo>
                    <a:pt x="71" y="48"/>
                  </a:lnTo>
                  <a:lnTo>
                    <a:pt x="97" y="48"/>
                  </a:lnTo>
                  <a:lnTo>
                    <a:pt x="103" y="48"/>
                  </a:lnTo>
                  <a:lnTo>
                    <a:pt x="129" y="48"/>
                  </a:lnTo>
                  <a:lnTo>
                    <a:pt x="136" y="40"/>
                  </a:lnTo>
                  <a:lnTo>
                    <a:pt x="129" y="24"/>
                  </a:lnTo>
                  <a:lnTo>
                    <a:pt x="116" y="16"/>
                  </a:lnTo>
                  <a:lnTo>
                    <a:pt x="103" y="8"/>
                  </a:lnTo>
                  <a:lnTo>
                    <a:pt x="90" y="0"/>
                  </a:lnTo>
                  <a:lnTo>
                    <a:pt x="77" y="8"/>
                  </a:lnTo>
                  <a:lnTo>
                    <a:pt x="51" y="8"/>
                  </a:lnTo>
                  <a:lnTo>
                    <a:pt x="38" y="8"/>
                  </a:lnTo>
                  <a:lnTo>
                    <a:pt x="19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5" name="Oval 111"/>
            <p:cNvSpPr>
              <a:spLocks noChangeArrowheads="1"/>
            </p:cNvSpPr>
            <p:nvPr/>
          </p:nvSpPr>
          <p:spPr bwMode="auto">
            <a:xfrm>
              <a:off x="2237" y="2890"/>
              <a:ext cx="1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23586" name="Oval 112"/>
            <p:cNvSpPr>
              <a:spLocks noChangeArrowheads="1"/>
            </p:cNvSpPr>
            <p:nvPr/>
          </p:nvSpPr>
          <p:spPr bwMode="auto">
            <a:xfrm>
              <a:off x="2289" y="2882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23587" name="Freeform 113"/>
            <p:cNvSpPr>
              <a:spLocks/>
            </p:cNvSpPr>
            <p:nvPr/>
          </p:nvSpPr>
          <p:spPr bwMode="auto">
            <a:xfrm>
              <a:off x="2279" y="2879"/>
              <a:ext cx="20" cy="4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20 w 20"/>
                <a:gd name="T11" fmla="*/ 4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40"/>
                <a:gd name="T20" fmla="*/ 20 w 20"/>
                <a:gd name="T21" fmla="*/ 40 h 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8" name="Freeform 114"/>
            <p:cNvSpPr>
              <a:spLocks/>
            </p:cNvSpPr>
            <p:nvPr/>
          </p:nvSpPr>
          <p:spPr bwMode="auto">
            <a:xfrm>
              <a:off x="2279" y="2879"/>
              <a:ext cx="20" cy="4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40"/>
                <a:gd name="T17" fmla="*/ 20 w 2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9" name="Freeform 115"/>
            <p:cNvSpPr>
              <a:spLocks/>
            </p:cNvSpPr>
            <p:nvPr/>
          </p:nvSpPr>
          <p:spPr bwMode="auto">
            <a:xfrm>
              <a:off x="2215" y="2623"/>
              <a:ext cx="116" cy="264"/>
            </a:xfrm>
            <a:custGeom>
              <a:avLst/>
              <a:gdLst>
                <a:gd name="T0" fmla="*/ 6 w 116"/>
                <a:gd name="T1" fmla="*/ 0 h 264"/>
                <a:gd name="T2" fmla="*/ 0 w 116"/>
                <a:gd name="T3" fmla="*/ 40 h 264"/>
                <a:gd name="T4" fmla="*/ 6 w 116"/>
                <a:gd name="T5" fmla="*/ 80 h 264"/>
                <a:gd name="T6" fmla="*/ 13 w 116"/>
                <a:gd name="T7" fmla="*/ 184 h 264"/>
                <a:gd name="T8" fmla="*/ 13 w 116"/>
                <a:gd name="T9" fmla="*/ 248 h 264"/>
                <a:gd name="T10" fmla="*/ 19 w 116"/>
                <a:gd name="T11" fmla="*/ 264 h 264"/>
                <a:gd name="T12" fmla="*/ 32 w 116"/>
                <a:gd name="T13" fmla="*/ 264 h 264"/>
                <a:gd name="T14" fmla="*/ 58 w 116"/>
                <a:gd name="T15" fmla="*/ 256 h 264"/>
                <a:gd name="T16" fmla="*/ 64 w 116"/>
                <a:gd name="T17" fmla="*/ 248 h 264"/>
                <a:gd name="T18" fmla="*/ 90 w 116"/>
                <a:gd name="T19" fmla="*/ 256 h 264"/>
                <a:gd name="T20" fmla="*/ 103 w 116"/>
                <a:gd name="T21" fmla="*/ 256 h 264"/>
                <a:gd name="T22" fmla="*/ 110 w 116"/>
                <a:gd name="T23" fmla="*/ 240 h 264"/>
                <a:gd name="T24" fmla="*/ 116 w 116"/>
                <a:gd name="T25" fmla="*/ 176 h 264"/>
                <a:gd name="T26" fmla="*/ 116 w 116"/>
                <a:gd name="T27" fmla="*/ 136 h 264"/>
                <a:gd name="T28" fmla="*/ 110 w 116"/>
                <a:gd name="T29" fmla="*/ 0 h 264"/>
                <a:gd name="T30" fmla="*/ 97 w 116"/>
                <a:gd name="T31" fmla="*/ 8 h 264"/>
                <a:gd name="T32" fmla="*/ 64 w 116"/>
                <a:gd name="T33" fmla="*/ 16 h 264"/>
                <a:gd name="T34" fmla="*/ 32 w 116"/>
                <a:gd name="T35" fmla="*/ 16 h 264"/>
                <a:gd name="T36" fmla="*/ 6 w 116"/>
                <a:gd name="T37" fmla="*/ 0 h 2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6"/>
                <a:gd name="T58" fmla="*/ 0 h 264"/>
                <a:gd name="T59" fmla="*/ 116 w 116"/>
                <a:gd name="T60" fmla="*/ 264 h 2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6" h="264">
                  <a:moveTo>
                    <a:pt x="6" y="0"/>
                  </a:moveTo>
                  <a:lnTo>
                    <a:pt x="0" y="40"/>
                  </a:lnTo>
                  <a:lnTo>
                    <a:pt x="6" y="80"/>
                  </a:lnTo>
                  <a:lnTo>
                    <a:pt x="13" y="184"/>
                  </a:lnTo>
                  <a:lnTo>
                    <a:pt x="13" y="248"/>
                  </a:lnTo>
                  <a:lnTo>
                    <a:pt x="19" y="264"/>
                  </a:lnTo>
                  <a:lnTo>
                    <a:pt x="32" y="264"/>
                  </a:lnTo>
                  <a:lnTo>
                    <a:pt x="58" y="256"/>
                  </a:lnTo>
                  <a:lnTo>
                    <a:pt x="64" y="248"/>
                  </a:lnTo>
                  <a:lnTo>
                    <a:pt x="90" y="256"/>
                  </a:lnTo>
                  <a:lnTo>
                    <a:pt x="103" y="256"/>
                  </a:lnTo>
                  <a:lnTo>
                    <a:pt x="110" y="240"/>
                  </a:lnTo>
                  <a:lnTo>
                    <a:pt x="116" y="176"/>
                  </a:lnTo>
                  <a:lnTo>
                    <a:pt x="116" y="136"/>
                  </a:lnTo>
                  <a:lnTo>
                    <a:pt x="110" y="0"/>
                  </a:lnTo>
                  <a:lnTo>
                    <a:pt x="97" y="8"/>
                  </a:lnTo>
                  <a:lnTo>
                    <a:pt x="64" y="16"/>
                  </a:lnTo>
                  <a:lnTo>
                    <a:pt x="32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0" name="Freeform 116"/>
            <p:cNvSpPr>
              <a:spLocks/>
            </p:cNvSpPr>
            <p:nvPr/>
          </p:nvSpPr>
          <p:spPr bwMode="auto">
            <a:xfrm>
              <a:off x="2279" y="2703"/>
              <a:ext cx="7" cy="168"/>
            </a:xfrm>
            <a:custGeom>
              <a:avLst/>
              <a:gdLst>
                <a:gd name="T0" fmla="*/ 0 w 7"/>
                <a:gd name="T1" fmla="*/ 168 h 168"/>
                <a:gd name="T2" fmla="*/ 7 w 7"/>
                <a:gd name="T3" fmla="*/ 64 h 168"/>
                <a:gd name="T4" fmla="*/ 7 w 7"/>
                <a:gd name="T5" fmla="*/ 0 h 168"/>
                <a:gd name="T6" fmla="*/ 0 60000 65536"/>
                <a:gd name="T7" fmla="*/ 0 60000 65536"/>
                <a:gd name="T8" fmla="*/ 0 60000 65536"/>
                <a:gd name="T9" fmla="*/ 0 w 7"/>
                <a:gd name="T10" fmla="*/ 0 h 168"/>
                <a:gd name="T11" fmla="*/ 7 w 7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168">
                  <a:moveTo>
                    <a:pt x="0" y="168"/>
                  </a:moveTo>
                  <a:lnTo>
                    <a:pt x="7" y="64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1" name="Freeform 117"/>
            <p:cNvSpPr>
              <a:spLocks/>
            </p:cNvSpPr>
            <p:nvPr/>
          </p:nvSpPr>
          <p:spPr bwMode="auto">
            <a:xfrm>
              <a:off x="2228" y="2344"/>
              <a:ext cx="71" cy="96"/>
            </a:xfrm>
            <a:custGeom>
              <a:avLst/>
              <a:gdLst>
                <a:gd name="T0" fmla="*/ 13 w 71"/>
                <a:gd name="T1" fmla="*/ 40 h 96"/>
                <a:gd name="T2" fmla="*/ 6 w 71"/>
                <a:gd name="T3" fmla="*/ 40 h 96"/>
                <a:gd name="T4" fmla="*/ 0 w 71"/>
                <a:gd name="T5" fmla="*/ 48 h 96"/>
                <a:gd name="T6" fmla="*/ 0 w 71"/>
                <a:gd name="T7" fmla="*/ 56 h 96"/>
                <a:gd name="T8" fmla="*/ 13 w 71"/>
                <a:gd name="T9" fmla="*/ 64 h 96"/>
                <a:gd name="T10" fmla="*/ 19 w 71"/>
                <a:gd name="T11" fmla="*/ 80 h 96"/>
                <a:gd name="T12" fmla="*/ 38 w 71"/>
                <a:gd name="T13" fmla="*/ 96 h 96"/>
                <a:gd name="T14" fmla="*/ 58 w 71"/>
                <a:gd name="T15" fmla="*/ 96 h 96"/>
                <a:gd name="T16" fmla="*/ 64 w 71"/>
                <a:gd name="T17" fmla="*/ 80 h 96"/>
                <a:gd name="T18" fmla="*/ 71 w 71"/>
                <a:gd name="T19" fmla="*/ 64 h 96"/>
                <a:gd name="T20" fmla="*/ 71 w 71"/>
                <a:gd name="T21" fmla="*/ 32 h 96"/>
                <a:gd name="T22" fmla="*/ 64 w 71"/>
                <a:gd name="T23" fmla="*/ 0 h 96"/>
                <a:gd name="T24" fmla="*/ 25 w 71"/>
                <a:gd name="T25" fmla="*/ 24 h 96"/>
                <a:gd name="T26" fmla="*/ 13 w 71"/>
                <a:gd name="T27" fmla="*/ 24 h 96"/>
                <a:gd name="T28" fmla="*/ 13 w 71"/>
                <a:gd name="T29" fmla="*/ 40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1"/>
                <a:gd name="T46" fmla="*/ 0 h 96"/>
                <a:gd name="T47" fmla="*/ 71 w 71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1" h="96">
                  <a:moveTo>
                    <a:pt x="13" y="40"/>
                  </a:moveTo>
                  <a:lnTo>
                    <a:pt x="6" y="40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80"/>
                  </a:lnTo>
                  <a:lnTo>
                    <a:pt x="38" y="96"/>
                  </a:lnTo>
                  <a:lnTo>
                    <a:pt x="58" y="96"/>
                  </a:lnTo>
                  <a:lnTo>
                    <a:pt x="64" y="80"/>
                  </a:lnTo>
                  <a:lnTo>
                    <a:pt x="71" y="64"/>
                  </a:lnTo>
                  <a:lnTo>
                    <a:pt x="71" y="32"/>
                  </a:lnTo>
                  <a:lnTo>
                    <a:pt x="64" y="0"/>
                  </a:lnTo>
                  <a:lnTo>
                    <a:pt x="25" y="24"/>
                  </a:lnTo>
                  <a:lnTo>
                    <a:pt x="13" y="24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2" name="Freeform 118"/>
            <p:cNvSpPr>
              <a:spLocks/>
            </p:cNvSpPr>
            <p:nvPr/>
          </p:nvSpPr>
          <p:spPr bwMode="auto">
            <a:xfrm>
              <a:off x="2215" y="2320"/>
              <a:ext cx="90" cy="80"/>
            </a:xfrm>
            <a:custGeom>
              <a:avLst/>
              <a:gdLst>
                <a:gd name="T0" fmla="*/ 84 w 90"/>
                <a:gd name="T1" fmla="*/ 56 h 80"/>
                <a:gd name="T2" fmla="*/ 84 w 90"/>
                <a:gd name="T3" fmla="*/ 40 h 80"/>
                <a:gd name="T4" fmla="*/ 90 w 90"/>
                <a:gd name="T5" fmla="*/ 24 h 80"/>
                <a:gd name="T6" fmla="*/ 77 w 90"/>
                <a:gd name="T7" fmla="*/ 8 h 80"/>
                <a:gd name="T8" fmla="*/ 64 w 90"/>
                <a:gd name="T9" fmla="*/ 0 h 80"/>
                <a:gd name="T10" fmla="*/ 38 w 90"/>
                <a:gd name="T11" fmla="*/ 0 h 80"/>
                <a:gd name="T12" fmla="*/ 19 w 90"/>
                <a:gd name="T13" fmla="*/ 0 h 80"/>
                <a:gd name="T14" fmla="*/ 13 w 90"/>
                <a:gd name="T15" fmla="*/ 8 h 80"/>
                <a:gd name="T16" fmla="*/ 6 w 90"/>
                <a:gd name="T17" fmla="*/ 0 h 80"/>
                <a:gd name="T18" fmla="*/ 13 w 90"/>
                <a:gd name="T19" fmla="*/ 8 h 80"/>
                <a:gd name="T20" fmla="*/ 6 w 90"/>
                <a:gd name="T21" fmla="*/ 8 h 80"/>
                <a:gd name="T22" fmla="*/ 13 w 90"/>
                <a:gd name="T23" fmla="*/ 16 h 80"/>
                <a:gd name="T24" fmla="*/ 0 w 90"/>
                <a:gd name="T25" fmla="*/ 24 h 80"/>
                <a:gd name="T26" fmla="*/ 0 w 90"/>
                <a:gd name="T27" fmla="*/ 56 h 80"/>
                <a:gd name="T28" fmla="*/ 13 w 90"/>
                <a:gd name="T29" fmla="*/ 80 h 80"/>
                <a:gd name="T30" fmla="*/ 13 w 90"/>
                <a:gd name="T31" fmla="*/ 72 h 80"/>
                <a:gd name="T32" fmla="*/ 19 w 90"/>
                <a:gd name="T33" fmla="*/ 64 h 80"/>
                <a:gd name="T34" fmla="*/ 26 w 90"/>
                <a:gd name="T35" fmla="*/ 64 h 80"/>
                <a:gd name="T36" fmla="*/ 26 w 90"/>
                <a:gd name="T37" fmla="*/ 48 h 80"/>
                <a:gd name="T38" fmla="*/ 38 w 90"/>
                <a:gd name="T39" fmla="*/ 48 h 80"/>
                <a:gd name="T40" fmla="*/ 77 w 90"/>
                <a:gd name="T41" fmla="*/ 24 h 80"/>
                <a:gd name="T42" fmla="*/ 84 w 90"/>
                <a:gd name="T43" fmla="*/ 56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0"/>
                <a:gd name="T67" fmla="*/ 0 h 80"/>
                <a:gd name="T68" fmla="*/ 90 w 9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0" h="80">
                  <a:moveTo>
                    <a:pt x="84" y="56"/>
                  </a:moveTo>
                  <a:lnTo>
                    <a:pt x="84" y="40"/>
                  </a:lnTo>
                  <a:lnTo>
                    <a:pt x="90" y="24"/>
                  </a:lnTo>
                  <a:lnTo>
                    <a:pt x="77" y="8"/>
                  </a:lnTo>
                  <a:lnTo>
                    <a:pt x="64" y="0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16"/>
                  </a:lnTo>
                  <a:lnTo>
                    <a:pt x="0" y="24"/>
                  </a:lnTo>
                  <a:lnTo>
                    <a:pt x="0" y="56"/>
                  </a:lnTo>
                  <a:lnTo>
                    <a:pt x="13" y="80"/>
                  </a:lnTo>
                  <a:lnTo>
                    <a:pt x="13" y="72"/>
                  </a:lnTo>
                  <a:lnTo>
                    <a:pt x="19" y="64"/>
                  </a:lnTo>
                  <a:lnTo>
                    <a:pt x="26" y="64"/>
                  </a:lnTo>
                  <a:lnTo>
                    <a:pt x="26" y="48"/>
                  </a:lnTo>
                  <a:lnTo>
                    <a:pt x="38" y="48"/>
                  </a:lnTo>
                  <a:lnTo>
                    <a:pt x="77" y="24"/>
                  </a:lnTo>
                  <a:lnTo>
                    <a:pt x="84" y="5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3" name="Freeform 119"/>
            <p:cNvSpPr>
              <a:spLocks/>
            </p:cNvSpPr>
            <p:nvPr/>
          </p:nvSpPr>
          <p:spPr bwMode="auto">
            <a:xfrm>
              <a:off x="2234" y="2408"/>
              <a:ext cx="52" cy="48"/>
            </a:xfrm>
            <a:custGeom>
              <a:avLst/>
              <a:gdLst>
                <a:gd name="T0" fmla="*/ 7 w 52"/>
                <a:gd name="T1" fmla="*/ 0 h 48"/>
                <a:gd name="T2" fmla="*/ 0 w 52"/>
                <a:gd name="T3" fmla="*/ 32 h 48"/>
                <a:gd name="T4" fmla="*/ 19 w 52"/>
                <a:gd name="T5" fmla="*/ 48 h 48"/>
                <a:gd name="T6" fmla="*/ 32 w 52"/>
                <a:gd name="T7" fmla="*/ 48 h 48"/>
                <a:gd name="T8" fmla="*/ 45 w 52"/>
                <a:gd name="T9" fmla="*/ 40 h 48"/>
                <a:gd name="T10" fmla="*/ 52 w 52"/>
                <a:gd name="T11" fmla="*/ 40 h 48"/>
                <a:gd name="T12" fmla="*/ 45 w 52"/>
                <a:gd name="T13" fmla="*/ 32 h 48"/>
                <a:gd name="T14" fmla="*/ 32 w 52"/>
                <a:gd name="T15" fmla="*/ 32 h 48"/>
                <a:gd name="T16" fmla="*/ 13 w 52"/>
                <a:gd name="T17" fmla="*/ 16 h 48"/>
                <a:gd name="T18" fmla="*/ 7 w 52"/>
                <a:gd name="T19" fmla="*/ 0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2"/>
                <a:gd name="T31" fmla="*/ 0 h 48"/>
                <a:gd name="T32" fmla="*/ 52 w 52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2" h="48">
                  <a:moveTo>
                    <a:pt x="7" y="0"/>
                  </a:moveTo>
                  <a:lnTo>
                    <a:pt x="0" y="32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45" y="40"/>
                  </a:lnTo>
                  <a:lnTo>
                    <a:pt x="52" y="40"/>
                  </a:lnTo>
                  <a:lnTo>
                    <a:pt x="45" y="32"/>
                  </a:lnTo>
                  <a:lnTo>
                    <a:pt x="32" y="32"/>
                  </a:lnTo>
                  <a:lnTo>
                    <a:pt x="13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4" name="Freeform 120"/>
            <p:cNvSpPr>
              <a:spLocks/>
            </p:cNvSpPr>
            <p:nvPr/>
          </p:nvSpPr>
          <p:spPr bwMode="auto">
            <a:xfrm>
              <a:off x="2182" y="2440"/>
              <a:ext cx="162" cy="199"/>
            </a:xfrm>
            <a:custGeom>
              <a:avLst/>
              <a:gdLst>
                <a:gd name="T0" fmla="*/ 52 w 162"/>
                <a:gd name="T1" fmla="*/ 0 h 199"/>
                <a:gd name="T2" fmla="*/ 33 w 162"/>
                <a:gd name="T3" fmla="*/ 16 h 199"/>
                <a:gd name="T4" fmla="*/ 13 w 162"/>
                <a:gd name="T5" fmla="*/ 32 h 199"/>
                <a:gd name="T6" fmla="*/ 0 w 162"/>
                <a:gd name="T7" fmla="*/ 71 h 199"/>
                <a:gd name="T8" fmla="*/ 0 w 162"/>
                <a:gd name="T9" fmla="*/ 119 h 199"/>
                <a:gd name="T10" fmla="*/ 13 w 162"/>
                <a:gd name="T11" fmla="*/ 127 h 199"/>
                <a:gd name="T12" fmla="*/ 33 w 162"/>
                <a:gd name="T13" fmla="*/ 119 h 199"/>
                <a:gd name="T14" fmla="*/ 33 w 162"/>
                <a:gd name="T15" fmla="*/ 103 h 199"/>
                <a:gd name="T16" fmla="*/ 33 w 162"/>
                <a:gd name="T17" fmla="*/ 183 h 199"/>
                <a:gd name="T18" fmla="*/ 65 w 162"/>
                <a:gd name="T19" fmla="*/ 199 h 199"/>
                <a:gd name="T20" fmla="*/ 97 w 162"/>
                <a:gd name="T21" fmla="*/ 199 h 199"/>
                <a:gd name="T22" fmla="*/ 130 w 162"/>
                <a:gd name="T23" fmla="*/ 199 h 199"/>
                <a:gd name="T24" fmla="*/ 143 w 162"/>
                <a:gd name="T25" fmla="*/ 183 h 199"/>
                <a:gd name="T26" fmla="*/ 136 w 162"/>
                <a:gd name="T27" fmla="*/ 103 h 199"/>
                <a:gd name="T28" fmla="*/ 156 w 162"/>
                <a:gd name="T29" fmla="*/ 103 h 199"/>
                <a:gd name="T30" fmla="*/ 162 w 162"/>
                <a:gd name="T31" fmla="*/ 95 h 199"/>
                <a:gd name="T32" fmla="*/ 156 w 162"/>
                <a:gd name="T33" fmla="*/ 55 h 199"/>
                <a:gd name="T34" fmla="*/ 143 w 162"/>
                <a:gd name="T35" fmla="*/ 16 h 199"/>
                <a:gd name="T36" fmla="*/ 117 w 162"/>
                <a:gd name="T37" fmla="*/ 8 h 199"/>
                <a:gd name="T38" fmla="*/ 97 w 162"/>
                <a:gd name="T39" fmla="*/ 0 h 199"/>
                <a:gd name="T40" fmla="*/ 97 w 162"/>
                <a:gd name="T41" fmla="*/ 8 h 199"/>
                <a:gd name="T42" fmla="*/ 84 w 162"/>
                <a:gd name="T43" fmla="*/ 16 h 199"/>
                <a:gd name="T44" fmla="*/ 71 w 162"/>
                <a:gd name="T45" fmla="*/ 16 h 199"/>
                <a:gd name="T46" fmla="*/ 52 w 162"/>
                <a:gd name="T47" fmla="*/ 0 h 19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62"/>
                <a:gd name="T73" fmla="*/ 0 h 199"/>
                <a:gd name="T74" fmla="*/ 162 w 162"/>
                <a:gd name="T75" fmla="*/ 199 h 19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62" h="199">
                  <a:moveTo>
                    <a:pt x="52" y="0"/>
                  </a:moveTo>
                  <a:lnTo>
                    <a:pt x="33" y="16"/>
                  </a:lnTo>
                  <a:lnTo>
                    <a:pt x="13" y="32"/>
                  </a:lnTo>
                  <a:lnTo>
                    <a:pt x="0" y="71"/>
                  </a:lnTo>
                  <a:lnTo>
                    <a:pt x="0" y="119"/>
                  </a:lnTo>
                  <a:lnTo>
                    <a:pt x="13" y="127"/>
                  </a:lnTo>
                  <a:lnTo>
                    <a:pt x="33" y="119"/>
                  </a:lnTo>
                  <a:lnTo>
                    <a:pt x="33" y="103"/>
                  </a:lnTo>
                  <a:lnTo>
                    <a:pt x="33" y="183"/>
                  </a:lnTo>
                  <a:lnTo>
                    <a:pt x="65" y="199"/>
                  </a:lnTo>
                  <a:lnTo>
                    <a:pt x="97" y="199"/>
                  </a:lnTo>
                  <a:lnTo>
                    <a:pt x="130" y="199"/>
                  </a:lnTo>
                  <a:lnTo>
                    <a:pt x="143" y="183"/>
                  </a:lnTo>
                  <a:lnTo>
                    <a:pt x="136" y="103"/>
                  </a:lnTo>
                  <a:lnTo>
                    <a:pt x="156" y="103"/>
                  </a:lnTo>
                  <a:lnTo>
                    <a:pt x="162" y="95"/>
                  </a:lnTo>
                  <a:lnTo>
                    <a:pt x="156" y="55"/>
                  </a:lnTo>
                  <a:lnTo>
                    <a:pt x="143" y="16"/>
                  </a:lnTo>
                  <a:lnTo>
                    <a:pt x="117" y="8"/>
                  </a:lnTo>
                  <a:lnTo>
                    <a:pt x="97" y="0"/>
                  </a:lnTo>
                  <a:lnTo>
                    <a:pt x="97" y="8"/>
                  </a:lnTo>
                  <a:lnTo>
                    <a:pt x="84" y="16"/>
                  </a:lnTo>
                  <a:lnTo>
                    <a:pt x="71" y="1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5" name="Line 121"/>
            <p:cNvSpPr>
              <a:spLocks noChangeShapeType="1"/>
            </p:cNvSpPr>
            <p:nvPr/>
          </p:nvSpPr>
          <p:spPr bwMode="auto">
            <a:xfrm flipV="1">
              <a:off x="2318" y="2519"/>
              <a:ext cx="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6" name="Freeform 122"/>
            <p:cNvSpPr>
              <a:spLocks/>
            </p:cNvSpPr>
            <p:nvPr/>
          </p:nvSpPr>
          <p:spPr bwMode="auto">
            <a:xfrm>
              <a:off x="2182" y="2559"/>
              <a:ext cx="52" cy="104"/>
            </a:xfrm>
            <a:custGeom>
              <a:avLst/>
              <a:gdLst>
                <a:gd name="T0" fmla="*/ 26 w 52"/>
                <a:gd name="T1" fmla="*/ 0 h 104"/>
                <a:gd name="T2" fmla="*/ 33 w 52"/>
                <a:gd name="T3" fmla="*/ 48 h 104"/>
                <a:gd name="T4" fmla="*/ 52 w 52"/>
                <a:gd name="T5" fmla="*/ 88 h 104"/>
                <a:gd name="T6" fmla="*/ 46 w 52"/>
                <a:gd name="T7" fmla="*/ 104 h 104"/>
                <a:gd name="T8" fmla="*/ 7 w 52"/>
                <a:gd name="T9" fmla="*/ 48 h 104"/>
                <a:gd name="T10" fmla="*/ 0 w 52"/>
                <a:gd name="T11" fmla="*/ 0 h 104"/>
                <a:gd name="T12" fmla="*/ 13 w 52"/>
                <a:gd name="T13" fmla="*/ 8 h 104"/>
                <a:gd name="T14" fmla="*/ 26 w 52"/>
                <a:gd name="T15" fmla="*/ 0 h 1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"/>
                <a:gd name="T25" fmla="*/ 0 h 104"/>
                <a:gd name="T26" fmla="*/ 52 w 52"/>
                <a:gd name="T27" fmla="*/ 104 h 1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" h="104">
                  <a:moveTo>
                    <a:pt x="26" y="0"/>
                  </a:moveTo>
                  <a:lnTo>
                    <a:pt x="33" y="48"/>
                  </a:lnTo>
                  <a:lnTo>
                    <a:pt x="52" y="88"/>
                  </a:lnTo>
                  <a:lnTo>
                    <a:pt x="46" y="104"/>
                  </a:lnTo>
                  <a:lnTo>
                    <a:pt x="7" y="48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7" name="Freeform 123"/>
            <p:cNvSpPr>
              <a:spLocks/>
            </p:cNvSpPr>
            <p:nvPr/>
          </p:nvSpPr>
          <p:spPr bwMode="auto">
            <a:xfrm>
              <a:off x="2318" y="2543"/>
              <a:ext cx="26" cy="112"/>
            </a:xfrm>
            <a:custGeom>
              <a:avLst/>
              <a:gdLst>
                <a:gd name="T0" fmla="*/ 26 w 26"/>
                <a:gd name="T1" fmla="*/ 0 h 112"/>
                <a:gd name="T2" fmla="*/ 26 w 26"/>
                <a:gd name="T3" fmla="*/ 40 h 112"/>
                <a:gd name="T4" fmla="*/ 7 w 26"/>
                <a:gd name="T5" fmla="*/ 112 h 112"/>
                <a:gd name="T6" fmla="*/ 7 w 26"/>
                <a:gd name="T7" fmla="*/ 88 h 112"/>
                <a:gd name="T8" fmla="*/ 7 w 26"/>
                <a:gd name="T9" fmla="*/ 80 h 112"/>
                <a:gd name="T10" fmla="*/ 0 w 26"/>
                <a:gd name="T11" fmla="*/ 0 h 112"/>
                <a:gd name="T12" fmla="*/ 20 w 26"/>
                <a:gd name="T13" fmla="*/ 0 h 112"/>
                <a:gd name="T14" fmla="*/ 26 w 26"/>
                <a:gd name="T15" fmla="*/ 0 h 1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112"/>
                <a:gd name="T26" fmla="*/ 26 w 26"/>
                <a:gd name="T27" fmla="*/ 112 h 1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112">
                  <a:moveTo>
                    <a:pt x="26" y="0"/>
                  </a:moveTo>
                  <a:lnTo>
                    <a:pt x="26" y="40"/>
                  </a:lnTo>
                  <a:lnTo>
                    <a:pt x="7" y="112"/>
                  </a:lnTo>
                  <a:lnTo>
                    <a:pt x="7" y="88"/>
                  </a:lnTo>
                  <a:lnTo>
                    <a:pt x="7" y="8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8" name="Freeform 124"/>
            <p:cNvSpPr>
              <a:spLocks/>
            </p:cNvSpPr>
            <p:nvPr/>
          </p:nvSpPr>
          <p:spPr bwMode="auto">
            <a:xfrm>
              <a:off x="2455" y="2895"/>
              <a:ext cx="77" cy="40"/>
            </a:xfrm>
            <a:custGeom>
              <a:avLst/>
              <a:gdLst>
                <a:gd name="T0" fmla="*/ 0 w 77"/>
                <a:gd name="T1" fmla="*/ 8 h 40"/>
                <a:gd name="T2" fmla="*/ 0 w 77"/>
                <a:gd name="T3" fmla="*/ 24 h 40"/>
                <a:gd name="T4" fmla="*/ 0 w 77"/>
                <a:gd name="T5" fmla="*/ 32 h 40"/>
                <a:gd name="T6" fmla="*/ 13 w 77"/>
                <a:gd name="T7" fmla="*/ 32 h 40"/>
                <a:gd name="T8" fmla="*/ 19 w 77"/>
                <a:gd name="T9" fmla="*/ 40 h 40"/>
                <a:gd name="T10" fmla="*/ 39 w 77"/>
                <a:gd name="T11" fmla="*/ 32 h 40"/>
                <a:gd name="T12" fmla="*/ 39 w 77"/>
                <a:gd name="T13" fmla="*/ 24 h 40"/>
                <a:gd name="T14" fmla="*/ 58 w 77"/>
                <a:gd name="T15" fmla="*/ 32 h 40"/>
                <a:gd name="T16" fmla="*/ 64 w 77"/>
                <a:gd name="T17" fmla="*/ 32 h 40"/>
                <a:gd name="T18" fmla="*/ 77 w 77"/>
                <a:gd name="T19" fmla="*/ 32 h 40"/>
                <a:gd name="T20" fmla="*/ 77 w 77"/>
                <a:gd name="T21" fmla="*/ 24 h 40"/>
                <a:gd name="T22" fmla="*/ 77 w 77"/>
                <a:gd name="T23" fmla="*/ 16 h 40"/>
                <a:gd name="T24" fmla="*/ 71 w 77"/>
                <a:gd name="T25" fmla="*/ 8 h 40"/>
                <a:gd name="T26" fmla="*/ 58 w 77"/>
                <a:gd name="T27" fmla="*/ 8 h 40"/>
                <a:gd name="T28" fmla="*/ 52 w 77"/>
                <a:gd name="T29" fmla="*/ 0 h 40"/>
                <a:gd name="T30" fmla="*/ 45 w 77"/>
                <a:gd name="T31" fmla="*/ 8 h 40"/>
                <a:gd name="T32" fmla="*/ 26 w 77"/>
                <a:gd name="T33" fmla="*/ 0 h 40"/>
                <a:gd name="T34" fmla="*/ 19 w 77"/>
                <a:gd name="T35" fmla="*/ 8 h 40"/>
                <a:gd name="T36" fmla="*/ 6 w 77"/>
                <a:gd name="T37" fmla="*/ 8 h 40"/>
                <a:gd name="T38" fmla="*/ 0 w 77"/>
                <a:gd name="T39" fmla="*/ 8 h 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7"/>
                <a:gd name="T61" fmla="*/ 0 h 40"/>
                <a:gd name="T62" fmla="*/ 77 w 77"/>
                <a:gd name="T63" fmla="*/ 40 h 4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7" h="40">
                  <a:moveTo>
                    <a:pt x="0" y="8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13" y="32"/>
                  </a:lnTo>
                  <a:lnTo>
                    <a:pt x="19" y="40"/>
                  </a:lnTo>
                  <a:lnTo>
                    <a:pt x="39" y="32"/>
                  </a:lnTo>
                  <a:lnTo>
                    <a:pt x="39" y="24"/>
                  </a:lnTo>
                  <a:lnTo>
                    <a:pt x="58" y="32"/>
                  </a:lnTo>
                  <a:lnTo>
                    <a:pt x="64" y="32"/>
                  </a:lnTo>
                  <a:lnTo>
                    <a:pt x="77" y="32"/>
                  </a:lnTo>
                  <a:lnTo>
                    <a:pt x="77" y="24"/>
                  </a:lnTo>
                  <a:lnTo>
                    <a:pt x="77" y="16"/>
                  </a:lnTo>
                  <a:lnTo>
                    <a:pt x="71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9" name="Oval 125"/>
            <p:cNvSpPr>
              <a:spLocks noChangeArrowheads="1"/>
            </p:cNvSpPr>
            <p:nvPr/>
          </p:nvSpPr>
          <p:spPr bwMode="auto">
            <a:xfrm>
              <a:off x="2458" y="2906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23600" name="Oval 126"/>
            <p:cNvSpPr>
              <a:spLocks noChangeArrowheads="1"/>
            </p:cNvSpPr>
            <p:nvPr/>
          </p:nvSpPr>
          <p:spPr bwMode="auto">
            <a:xfrm>
              <a:off x="2490" y="2906"/>
              <a:ext cx="1" cy="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23601" name="Freeform 127"/>
            <p:cNvSpPr>
              <a:spLocks/>
            </p:cNvSpPr>
            <p:nvPr/>
          </p:nvSpPr>
          <p:spPr bwMode="auto">
            <a:xfrm>
              <a:off x="2481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24"/>
                <a:gd name="T20" fmla="*/ 13 w 13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2" name="Freeform 128"/>
            <p:cNvSpPr>
              <a:spLocks/>
            </p:cNvSpPr>
            <p:nvPr/>
          </p:nvSpPr>
          <p:spPr bwMode="auto">
            <a:xfrm>
              <a:off x="2481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4"/>
                <a:gd name="T17" fmla="*/ 13 w 13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3" name="Freeform 129"/>
            <p:cNvSpPr>
              <a:spLocks/>
            </p:cNvSpPr>
            <p:nvPr/>
          </p:nvSpPr>
          <p:spPr bwMode="auto">
            <a:xfrm>
              <a:off x="2448" y="2751"/>
              <a:ext cx="65" cy="152"/>
            </a:xfrm>
            <a:custGeom>
              <a:avLst/>
              <a:gdLst>
                <a:gd name="T0" fmla="*/ 0 w 65"/>
                <a:gd name="T1" fmla="*/ 0 h 152"/>
                <a:gd name="T2" fmla="*/ 0 w 65"/>
                <a:gd name="T3" fmla="*/ 16 h 152"/>
                <a:gd name="T4" fmla="*/ 0 w 65"/>
                <a:gd name="T5" fmla="*/ 40 h 152"/>
                <a:gd name="T6" fmla="*/ 0 w 65"/>
                <a:gd name="T7" fmla="*/ 104 h 152"/>
                <a:gd name="T8" fmla="*/ 0 w 65"/>
                <a:gd name="T9" fmla="*/ 144 h 152"/>
                <a:gd name="T10" fmla="*/ 7 w 65"/>
                <a:gd name="T11" fmla="*/ 152 h 152"/>
                <a:gd name="T12" fmla="*/ 20 w 65"/>
                <a:gd name="T13" fmla="*/ 152 h 152"/>
                <a:gd name="T14" fmla="*/ 33 w 65"/>
                <a:gd name="T15" fmla="*/ 152 h 152"/>
                <a:gd name="T16" fmla="*/ 39 w 65"/>
                <a:gd name="T17" fmla="*/ 144 h 152"/>
                <a:gd name="T18" fmla="*/ 52 w 65"/>
                <a:gd name="T19" fmla="*/ 152 h 152"/>
                <a:gd name="T20" fmla="*/ 59 w 65"/>
                <a:gd name="T21" fmla="*/ 152 h 152"/>
                <a:gd name="T22" fmla="*/ 65 w 65"/>
                <a:gd name="T23" fmla="*/ 144 h 152"/>
                <a:gd name="T24" fmla="*/ 65 w 65"/>
                <a:gd name="T25" fmla="*/ 96 h 152"/>
                <a:gd name="T26" fmla="*/ 65 w 65"/>
                <a:gd name="T27" fmla="*/ 80 h 152"/>
                <a:gd name="T28" fmla="*/ 59 w 65"/>
                <a:gd name="T29" fmla="*/ 0 h 152"/>
                <a:gd name="T30" fmla="*/ 59 w 65"/>
                <a:gd name="T31" fmla="*/ 0 h 152"/>
                <a:gd name="T32" fmla="*/ 39 w 65"/>
                <a:gd name="T33" fmla="*/ 8 h 152"/>
                <a:gd name="T34" fmla="*/ 20 w 65"/>
                <a:gd name="T35" fmla="*/ 8 h 152"/>
                <a:gd name="T36" fmla="*/ 0 w 65"/>
                <a:gd name="T37" fmla="*/ 0 h 1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5"/>
                <a:gd name="T58" fmla="*/ 0 h 152"/>
                <a:gd name="T59" fmla="*/ 65 w 65"/>
                <a:gd name="T60" fmla="*/ 152 h 1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5" h="152">
                  <a:moveTo>
                    <a:pt x="0" y="0"/>
                  </a:moveTo>
                  <a:lnTo>
                    <a:pt x="0" y="16"/>
                  </a:lnTo>
                  <a:lnTo>
                    <a:pt x="0" y="40"/>
                  </a:lnTo>
                  <a:lnTo>
                    <a:pt x="0" y="104"/>
                  </a:lnTo>
                  <a:lnTo>
                    <a:pt x="0" y="144"/>
                  </a:lnTo>
                  <a:lnTo>
                    <a:pt x="7" y="152"/>
                  </a:lnTo>
                  <a:lnTo>
                    <a:pt x="20" y="152"/>
                  </a:lnTo>
                  <a:lnTo>
                    <a:pt x="33" y="152"/>
                  </a:lnTo>
                  <a:lnTo>
                    <a:pt x="39" y="144"/>
                  </a:lnTo>
                  <a:lnTo>
                    <a:pt x="52" y="152"/>
                  </a:lnTo>
                  <a:lnTo>
                    <a:pt x="59" y="152"/>
                  </a:lnTo>
                  <a:lnTo>
                    <a:pt x="65" y="144"/>
                  </a:lnTo>
                  <a:lnTo>
                    <a:pt x="65" y="96"/>
                  </a:lnTo>
                  <a:lnTo>
                    <a:pt x="65" y="80"/>
                  </a:lnTo>
                  <a:lnTo>
                    <a:pt x="59" y="0"/>
                  </a:lnTo>
                  <a:lnTo>
                    <a:pt x="39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4" name="Freeform 130"/>
            <p:cNvSpPr>
              <a:spLocks/>
            </p:cNvSpPr>
            <p:nvPr/>
          </p:nvSpPr>
          <p:spPr bwMode="auto">
            <a:xfrm>
              <a:off x="2487" y="2799"/>
              <a:ext cx="1" cy="96"/>
            </a:xfrm>
            <a:custGeom>
              <a:avLst/>
              <a:gdLst>
                <a:gd name="T0" fmla="*/ 0 w 1"/>
                <a:gd name="T1" fmla="*/ 96 h 96"/>
                <a:gd name="T2" fmla="*/ 0 w 1"/>
                <a:gd name="T3" fmla="*/ 32 h 96"/>
                <a:gd name="T4" fmla="*/ 0 w 1"/>
                <a:gd name="T5" fmla="*/ 0 h 96"/>
                <a:gd name="T6" fmla="*/ 0 60000 65536"/>
                <a:gd name="T7" fmla="*/ 0 60000 65536"/>
                <a:gd name="T8" fmla="*/ 0 60000 65536"/>
                <a:gd name="T9" fmla="*/ 0 w 1"/>
                <a:gd name="T10" fmla="*/ 0 h 96"/>
                <a:gd name="T11" fmla="*/ 1 w 1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96">
                  <a:moveTo>
                    <a:pt x="0" y="96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5" name="Freeform 131"/>
            <p:cNvSpPr>
              <a:spLocks/>
            </p:cNvSpPr>
            <p:nvPr/>
          </p:nvSpPr>
          <p:spPr bwMode="auto">
            <a:xfrm>
              <a:off x="2455" y="2583"/>
              <a:ext cx="39" cy="56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6 w 39"/>
                <a:gd name="T11" fmla="*/ 48 h 56"/>
                <a:gd name="T12" fmla="*/ 19 w 39"/>
                <a:gd name="T13" fmla="*/ 56 h 56"/>
                <a:gd name="T14" fmla="*/ 32 w 39"/>
                <a:gd name="T15" fmla="*/ 48 h 56"/>
                <a:gd name="T16" fmla="*/ 39 w 39"/>
                <a:gd name="T17" fmla="*/ 48 h 56"/>
                <a:gd name="T18" fmla="*/ 39 w 39"/>
                <a:gd name="T19" fmla="*/ 32 h 56"/>
                <a:gd name="T20" fmla="*/ 39 w 39"/>
                <a:gd name="T21" fmla="*/ 16 h 56"/>
                <a:gd name="T22" fmla="*/ 32 w 39"/>
                <a:gd name="T23" fmla="*/ 0 h 56"/>
                <a:gd name="T24" fmla="*/ 13 w 39"/>
                <a:gd name="T25" fmla="*/ 8 h 56"/>
                <a:gd name="T26" fmla="*/ 6 w 39"/>
                <a:gd name="T27" fmla="*/ 8 h 56"/>
                <a:gd name="T28" fmla="*/ 6 w 39"/>
                <a:gd name="T29" fmla="*/ 24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9"/>
                <a:gd name="T46" fmla="*/ 0 h 56"/>
                <a:gd name="T47" fmla="*/ 39 w 39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6" y="48"/>
                  </a:lnTo>
                  <a:lnTo>
                    <a:pt x="19" y="56"/>
                  </a:lnTo>
                  <a:lnTo>
                    <a:pt x="32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6" name="Freeform 132"/>
            <p:cNvSpPr>
              <a:spLocks/>
            </p:cNvSpPr>
            <p:nvPr/>
          </p:nvSpPr>
          <p:spPr bwMode="auto">
            <a:xfrm>
              <a:off x="2442" y="2559"/>
              <a:ext cx="58" cy="56"/>
            </a:xfrm>
            <a:custGeom>
              <a:avLst/>
              <a:gdLst>
                <a:gd name="T0" fmla="*/ 52 w 58"/>
                <a:gd name="T1" fmla="*/ 40 h 56"/>
                <a:gd name="T2" fmla="*/ 52 w 58"/>
                <a:gd name="T3" fmla="*/ 32 h 56"/>
                <a:gd name="T4" fmla="*/ 58 w 58"/>
                <a:gd name="T5" fmla="*/ 16 h 56"/>
                <a:gd name="T6" fmla="*/ 52 w 58"/>
                <a:gd name="T7" fmla="*/ 8 h 56"/>
                <a:gd name="T8" fmla="*/ 45 w 58"/>
                <a:gd name="T9" fmla="*/ 8 h 56"/>
                <a:gd name="T10" fmla="*/ 26 w 58"/>
                <a:gd name="T11" fmla="*/ 0 h 56"/>
                <a:gd name="T12" fmla="*/ 13 w 58"/>
                <a:gd name="T13" fmla="*/ 8 h 56"/>
                <a:gd name="T14" fmla="*/ 13 w 58"/>
                <a:gd name="T15" fmla="*/ 8 h 56"/>
                <a:gd name="T16" fmla="*/ 6 w 58"/>
                <a:gd name="T17" fmla="*/ 8 h 56"/>
                <a:gd name="T18" fmla="*/ 13 w 58"/>
                <a:gd name="T19" fmla="*/ 8 h 56"/>
                <a:gd name="T20" fmla="*/ 6 w 58"/>
                <a:gd name="T21" fmla="*/ 8 h 56"/>
                <a:gd name="T22" fmla="*/ 6 w 58"/>
                <a:gd name="T23" fmla="*/ 16 h 56"/>
                <a:gd name="T24" fmla="*/ 6 w 58"/>
                <a:gd name="T25" fmla="*/ 16 h 56"/>
                <a:gd name="T26" fmla="*/ 0 w 58"/>
                <a:gd name="T27" fmla="*/ 40 h 56"/>
                <a:gd name="T28" fmla="*/ 13 w 58"/>
                <a:gd name="T29" fmla="*/ 56 h 56"/>
                <a:gd name="T30" fmla="*/ 13 w 58"/>
                <a:gd name="T31" fmla="*/ 48 h 56"/>
                <a:gd name="T32" fmla="*/ 13 w 58"/>
                <a:gd name="T33" fmla="*/ 40 h 56"/>
                <a:gd name="T34" fmla="*/ 19 w 58"/>
                <a:gd name="T35" fmla="*/ 48 h 56"/>
                <a:gd name="T36" fmla="*/ 19 w 58"/>
                <a:gd name="T37" fmla="*/ 32 h 56"/>
                <a:gd name="T38" fmla="*/ 26 w 58"/>
                <a:gd name="T39" fmla="*/ 32 h 56"/>
                <a:gd name="T40" fmla="*/ 45 w 58"/>
                <a:gd name="T41" fmla="*/ 24 h 56"/>
                <a:gd name="T42" fmla="*/ 52 w 58"/>
                <a:gd name="T43" fmla="*/ 40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8"/>
                <a:gd name="T67" fmla="*/ 0 h 56"/>
                <a:gd name="T68" fmla="*/ 58 w 58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8" h="56">
                  <a:moveTo>
                    <a:pt x="52" y="40"/>
                  </a:moveTo>
                  <a:lnTo>
                    <a:pt x="52" y="32"/>
                  </a:lnTo>
                  <a:lnTo>
                    <a:pt x="58" y="16"/>
                  </a:lnTo>
                  <a:lnTo>
                    <a:pt x="52" y="8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40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19" y="48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45" y="24"/>
                  </a:lnTo>
                  <a:lnTo>
                    <a:pt x="52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7" name="Freeform 133"/>
            <p:cNvSpPr>
              <a:spLocks/>
            </p:cNvSpPr>
            <p:nvPr/>
          </p:nvSpPr>
          <p:spPr bwMode="auto">
            <a:xfrm>
              <a:off x="2461" y="2615"/>
              <a:ext cx="26" cy="32"/>
            </a:xfrm>
            <a:custGeom>
              <a:avLst/>
              <a:gdLst>
                <a:gd name="T0" fmla="*/ 0 w 26"/>
                <a:gd name="T1" fmla="*/ 0 h 32"/>
                <a:gd name="T2" fmla="*/ 0 w 26"/>
                <a:gd name="T3" fmla="*/ 24 h 32"/>
                <a:gd name="T4" fmla="*/ 7 w 26"/>
                <a:gd name="T5" fmla="*/ 32 h 32"/>
                <a:gd name="T6" fmla="*/ 13 w 26"/>
                <a:gd name="T7" fmla="*/ 32 h 32"/>
                <a:gd name="T8" fmla="*/ 20 w 26"/>
                <a:gd name="T9" fmla="*/ 32 h 32"/>
                <a:gd name="T10" fmla="*/ 26 w 26"/>
                <a:gd name="T11" fmla="*/ 24 h 32"/>
                <a:gd name="T12" fmla="*/ 26 w 26"/>
                <a:gd name="T13" fmla="*/ 16 h 32"/>
                <a:gd name="T14" fmla="*/ 13 w 26"/>
                <a:gd name="T15" fmla="*/ 24 h 32"/>
                <a:gd name="T16" fmla="*/ 0 w 26"/>
                <a:gd name="T17" fmla="*/ 16 h 32"/>
                <a:gd name="T18" fmla="*/ 0 w 26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32"/>
                <a:gd name="T32" fmla="*/ 26 w 26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32">
                  <a:moveTo>
                    <a:pt x="0" y="0"/>
                  </a:moveTo>
                  <a:lnTo>
                    <a:pt x="0" y="24"/>
                  </a:lnTo>
                  <a:lnTo>
                    <a:pt x="7" y="32"/>
                  </a:lnTo>
                  <a:lnTo>
                    <a:pt x="13" y="32"/>
                  </a:lnTo>
                  <a:lnTo>
                    <a:pt x="20" y="32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13" y="24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8" name="Freeform 134"/>
            <p:cNvSpPr>
              <a:spLocks/>
            </p:cNvSpPr>
            <p:nvPr/>
          </p:nvSpPr>
          <p:spPr bwMode="auto">
            <a:xfrm>
              <a:off x="2422" y="2631"/>
              <a:ext cx="97" cy="128"/>
            </a:xfrm>
            <a:custGeom>
              <a:avLst/>
              <a:gdLst>
                <a:gd name="T0" fmla="*/ 39 w 97"/>
                <a:gd name="T1" fmla="*/ 8 h 128"/>
                <a:gd name="T2" fmla="*/ 20 w 97"/>
                <a:gd name="T3" fmla="*/ 16 h 128"/>
                <a:gd name="T4" fmla="*/ 13 w 97"/>
                <a:gd name="T5" fmla="*/ 24 h 128"/>
                <a:gd name="T6" fmla="*/ 7 w 97"/>
                <a:gd name="T7" fmla="*/ 48 h 128"/>
                <a:gd name="T8" fmla="*/ 0 w 97"/>
                <a:gd name="T9" fmla="*/ 72 h 128"/>
                <a:gd name="T10" fmla="*/ 13 w 97"/>
                <a:gd name="T11" fmla="*/ 80 h 128"/>
                <a:gd name="T12" fmla="*/ 20 w 97"/>
                <a:gd name="T13" fmla="*/ 80 h 128"/>
                <a:gd name="T14" fmla="*/ 26 w 97"/>
                <a:gd name="T15" fmla="*/ 64 h 128"/>
                <a:gd name="T16" fmla="*/ 26 w 97"/>
                <a:gd name="T17" fmla="*/ 120 h 128"/>
                <a:gd name="T18" fmla="*/ 46 w 97"/>
                <a:gd name="T19" fmla="*/ 128 h 128"/>
                <a:gd name="T20" fmla="*/ 65 w 97"/>
                <a:gd name="T21" fmla="*/ 128 h 128"/>
                <a:gd name="T22" fmla="*/ 85 w 97"/>
                <a:gd name="T23" fmla="*/ 120 h 128"/>
                <a:gd name="T24" fmla="*/ 91 w 97"/>
                <a:gd name="T25" fmla="*/ 120 h 128"/>
                <a:gd name="T26" fmla="*/ 85 w 97"/>
                <a:gd name="T27" fmla="*/ 72 h 128"/>
                <a:gd name="T28" fmla="*/ 97 w 97"/>
                <a:gd name="T29" fmla="*/ 72 h 128"/>
                <a:gd name="T30" fmla="*/ 97 w 97"/>
                <a:gd name="T31" fmla="*/ 64 h 128"/>
                <a:gd name="T32" fmla="*/ 97 w 97"/>
                <a:gd name="T33" fmla="*/ 40 h 128"/>
                <a:gd name="T34" fmla="*/ 85 w 97"/>
                <a:gd name="T35" fmla="*/ 16 h 128"/>
                <a:gd name="T36" fmla="*/ 72 w 97"/>
                <a:gd name="T37" fmla="*/ 8 h 128"/>
                <a:gd name="T38" fmla="*/ 65 w 97"/>
                <a:gd name="T39" fmla="*/ 0 h 128"/>
                <a:gd name="T40" fmla="*/ 59 w 97"/>
                <a:gd name="T41" fmla="*/ 16 h 128"/>
                <a:gd name="T42" fmla="*/ 52 w 97"/>
                <a:gd name="T43" fmla="*/ 16 h 128"/>
                <a:gd name="T44" fmla="*/ 46 w 97"/>
                <a:gd name="T45" fmla="*/ 16 h 128"/>
                <a:gd name="T46" fmla="*/ 39 w 97"/>
                <a:gd name="T47" fmla="*/ 8 h 1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7"/>
                <a:gd name="T73" fmla="*/ 0 h 128"/>
                <a:gd name="T74" fmla="*/ 97 w 97"/>
                <a:gd name="T75" fmla="*/ 128 h 12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7" h="128">
                  <a:moveTo>
                    <a:pt x="39" y="8"/>
                  </a:moveTo>
                  <a:lnTo>
                    <a:pt x="20" y="16"/>
                  </a:lnTo>
                  <a:lnTo>
                    <a:pt x="13" y="24"/>
                  </a:lnTo>
                  <a:lnTo>
                    <a:pt x="7" y="48"/>
                  </a:lnTo>
                  <a:lnTo>
                    <a:pt x="0" y="72"/>
                  </a:lnTo>
                  <a:lnTo>
                    <a:pt x="13" y="80"/>
                  </a:lnTo>
                  <a:lnTo>
                    <a:pt x="20" y="80"/>
                  </a:lnTo>
                  <a:lnTo>
                    <a:pt x="26" y="64"/>
                  </a:lnTo>
                  <a:lnTo>
                    <a:pt x="26" y="120"/>
                  </a:lnTo>
                  <a:lnTo>
                    <a:pt x="46" y="128"/>
                  </a:lnTo>
                  <a:lnTo>
                    <a:pt x="65" y="128"/>
                  </a:lnTo>
                  <a:lnTo>
                    <a:pt x="85" y="120"/>
                  </a:lnTo>
                  <a:lnTo>
                    <a:pt x="91" y="120"/>
                  </a:lnTo>
                  <a:lnTo>
                    <a:pt x="85" y="72"/>
                  </a:lnTo>
                  <a:lnTo>
                    <a:pt x="97" y="72"/>
                  </a:lnTo>
                  <a:lnTo>
                    <a:pt x="97" y="64"/>
                  </a:lnTo>
                  <a:lnTo>
                    <a:pt x="97" y="40"/>
                  </a:lnTo>
                  <a:lnTo>
                    <a:pt x="85" y="16"/>
                  </a:lnTo>
                  <a:lnTo>
                    <a:pt x="72" y="8"/>
                  </a:lnTo>
                  <a:lnTo>
                    <a:pt x="65" y="0"/>
                  </a:lnTo>
                  <a:lnTo>
                    <a:pt x="59" y="16"/>
                  </a:lnTo>
                  <a:lnTo>
                    <a:pt x="52" y="16"/>
                  </a:lnTo>
                  <a:lnTo>
                    <a:pt x="46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9" name="Line 135"/>
            <p:cNvSpPr>
              <a:spLocks noChangeShapeType="1"/>
            </p:cNvSpPr>
            <p:nvPr/>
          </p:nvSpPr>
          <p:spPr bwMode="auto">
            <a:xfrm flipV="1">
              <a:off x="2507" y="2679"/>
              <a:ext cx="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0" name="Freeform 136"/>
            <p:cNvSpPr>
              <a:spLocks/>
            </p:cNvSpPr>
            <p:nvPr/>
          </p:nvSpPr>
          <p:spPr bwMode="auto">
            <a:xfrm>
              <a:off x="2429" y="2711"/>
              <a:ext cx="26" cy="64"/>
            </a:xfrm>
            <a:custGeom>
              <a:avLst/>
              <a:gdLst>
                <a:gd name="T0" fmla="*/ 13 w 26"/>
                <a:gd name="T1" fmla="*/ 0 h 64"/>
                <a:gd name="T2" fmla="*/ 13 w 26"/>
                <a:gd name="T3" fmla="*/ 24 h 64"/>
                <a:gd name="T4" fmla="*/ 26 w 26"/>
                <a:gd name="T5" fmla="*/ 48 h 64"/>
                <a:gd name="T6" fmla="*/ 19 w 26"/>
                <a:gd name="T7" fmla="*/ 64 h 64"/>
                <a:gd name="T8" fmla="*/ 0 w 26"/>
                <a:gd name="T9" fmla="*/ 24 h 64"/>
                <a:gd name="T10" fmla="*/ 0 w 26"/>
                <a:gd name="T11" fmla="*/ 0 h 64"/>
                <a:gd name="T12" fmla="*/ 6 w 26"/>
                <a:gd name="T13" fmla="*/ 0 h 64"/>
                <a:gd name="T14" fmla="*/ 13 w 26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64"/>
                <a:gd name="T26" fmla="*/ 26 w 26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64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19" y="6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1" name="Freeform 137"/>
            <p:cNvSpPr>
              <a:spLocks/>
            </p:cNvSpPr>
            <p:nvPr/>
          </p:nvSpPr>
          <p:spPr bwMode="auto">
            <a:xfrm>
              <a:off x="2507" y="2695"/>
              <a:ext cx="12" cy="72"/>
            </a:xfrm>
            <a:custGeom>
              <a:avLst/>
              <a:gdLst>
                <a:gd name="T0" fmla="*/ 12 w 12"/>
                <a:gd name="T1" fmla="*/ 0 h 72"/>
                <a:gd name="T2" fmla="*/ 12 w 12"/>
                <a:gd name="T3" fmla="*/ 32 h 72"/>
                <a:gd name="T4" fmla="*/ 6 w 12"/>
                <a:gd name="T5" fmla="*/ 72 h 72"/>
                <a:gd name="T6" fmla="*/ 0 w 12"/>
                <a:gd name="T7" fmla="*/ 56 h 72"/>
                <a:gd name="T8" fmla="*/ 6 w 12"/>
                <a:gd name="T9" fmla="*/ 56 h 72"/>
                <a:gd name="T10" fmla="*/ 0 w 12"/>
                <a:gd name="T11" fmla="*/ 8 h 72"/>
                <a:gd name="T12" fmla="*/ 12 w 12"/>
                <a:gd name="T13" fmla="*/ 8 h 72"/>
                <a:gd name="T14" fmla="*/ 12 w 12"/>
                <a:gd name="T15" fmla="*/ 0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72"/>
                <a:gd name="T26" fmla="*/ 12 w 12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72">
                  <a:moveTo>
                    <a:pt x="12" y="0"/>
                  </a:moveTo>
                  <a:lnTo>
                    <a:pt x="12" y="32"/>
                  </a:lnTo>
                  <a:lnTo>
                    <a:pt x="6" y="72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0" y="8"/>
                  </a:lnTo>
                  <a:lnTo>
                    <a:pt x="12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2" name="Freeform 138"/>
            <p:cNvSpPr>
              <a:spLocks/>
            </p:cNvSpPr>
            <p:nvPr/>
          </p:nvSpPr>
          <p:spPr bwMode="auto">
            <a:xfrm>
              <a:off x="2630" y="2903"/>
              <a:ext cx="71" cy="32"/>
            </a:xfrm>
            <a:custGeom>
              <a:avLst/>
              <a:gdLst>
                <a:gd name="T0" fmla="*/ 6 w 71"/>
                <a:gd name="T1" fmla="*/ 8 h 32"/>
                <a:gd name="T2" fmla="*/ 0 w 71"/>
                <a:gd name="T3" fmla="*/ 16 h 32"/>
                <a:gd name="T4" fmla="*/ 0 w 71"/>
                <a:gd name="T5" fmla="*/ 24 h 32"/>
                <a:gd name="T6" fmla="*/ 13 w 71"/>
                <a:gd name="T7" fmla="*/ 24 h 32"/>
                <a:gd name="T8" fmla="*/ 19 w 71"/>
                <a:gd name="T9" fmla="*/ 32 h 32"/>
                <a:gd name="T10" fmla="*/ 32 w 71"/>
                <a:gd name="T11" fmla="*/ 24 h 32"/>
                <a:gd name="T12" fmla="*/ 39 w 71"/>
                <a:gd name="T13" fmla="*/ 24 h 32"/>
                <a:gd name="T14" fmla="*/ 45 w 71"/>
                <a:gd name="T15" fmla="*/ 24 h 32"/>
                <a:gd name="T16" fmla="*/ 52 w 71"/>
                <a:gd name="T17" fmla="*/ 24 h 32"/>
                <a:gd name="T18" fmla="*/ 65 w 71"/>
                <a:gd name="T19" fmla="*/ 24 h 32"/>
                <a:gd name="T20" fmla="*/ 71 w 71"/>
                <a:gd name="T21" fmla="*/ 16 h 32"/>
                <a:gd name="T22" fmla="*/ 65 w 71"/>
                <a:gd name="T23" fmla="*/ 8 h 32"/>
                <a:gd name="T24" fmla="*/ 58 w 71"/>
                <a:gd name="T25" fmla="*/ 8 h 32"/>
                <a:gd name="T26" fmla="*/ 52 w 71"/>
                <a:gd name="T27" fmla="*/ 0 h 32"/>
                <a:gd name="T28" fmla="*/ 45 w 71"/>
                <a:gd name="T29" fmla="*/ 0 h 32"/>
                <a:gd name="T30" fmla="*/ 39 w 71"/>
                <a:gd name="T31" fmla="*/ 0 h 32"/>
                <a:gd name="T32" fmla="*/ 26 w 71"/>
                <a:gd name="T33" fmla="*/ 0 h 32"/>
                <a:gd name="T34" fmla="*/ 19 w 71"/>
                <a:gd name="T35" fmla="*/ 0 h 32"/>
                <a:gd name="T36" fmla="*/ 13 w 71"/>
                <a:gd name="T37" fmla="*/ 8 h 32"/>
                <a:gd name="T38" fmla="*/ 6 w 71"/>
                <a:gd name="T39" fmla="*/ 8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32"/>
                <a:gd name="T62" fmla="*/ 71 w 71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32">
                  <a:moveTo>
                    <a:pt x="6" y="8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13" y="24"/>
                  </a:lnTo>
                  <a:lnTo>
                    <a:pt x="19" y="32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5" y="24"/>
                  </a:lnTo>
                  <a:lnTo>
                    <a:pt x="52" y="24"/>
                  </a:lnTo>
                  <a:lnTo>
                    <a:pt x="65" y="24"/>
                  </a:lnTo>
                  <a:lnTo>
                    <a:pt x="71" y="16"/>
                  </a:lnTo>
                  <a:lnTo>
                    <a:pt x="65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3" name="Freeform 139"/>
            <p:cNvSpPr>
              <a:spLocks/>
            </p:cNvSpPr>
            <p:nvPr/>
          </p:nvSpPr>
          <p:spPr bwMode="auto">
            <a:xfrm>
              <a:off x="2656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24"/>
                <a:gd name="T20" fmla="*/ 13 w 13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4" name="Freeform 140"/>
            <p:cNvSpPr>
              <a:spLocks/>
            </p:cNvSpPr>
            <p:nvPr/>
          </p:nvSpPr>
          <p:spPr bwMode="auto">
            <a:xfrm>
              <a:off x="2656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4"/>
                <a:gd name="T17" fmla="*/ 13 w 13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5" name="Freeform 141"/>
            <p:cNvSpPr>
              <a:spLocks/>
            </p:cNvSpPr>
            <p:nvPr/>
          </p:nvSpPr>
          <p:spPr bwMode="auto">
            <a:xfrm>
              <a:off x="2623" y="2775"/>
              <a:ext cx="59" cy="136"/>
            </a:xfrm>
            <a:custGeom>
              <a:avLst/>
              <a:gdLst>
                <a:gd name="T0" fmla="*/ 0 w 59"/>
                <a:gd name="T1" fmla="*/ 0 h 136"/>
                <a:gd name="T2" fmla="*/ 0 w 59"/>
                <a:gd name="T3" fmla="*/ 24 h 136"/>
                <a:gd name="T4" fmla="*/ 7 w 59"/>
                <a:gd name="T5" fmla="*/ 40 h 136"/>
                <a:gd name="T6" fmla="*/ 7 w 59"/>
                <a:gd name="T7" fmla="*/ 96 h 136"/>
                <a:gd name="T8" fmla="*/ 7 w 59"/>
                <a:gd name="T9" fmla="*/ 128 h 136"/>
                <a:gd name="T10" fmla="*/ 13 w 59"/>
                <a:gd name="T11" fmla="*/ 136 h 136"/>
                <a:gd name="T12" fmla="*/ 20 w 59"/>
                <a:gd name="T13" fmla="*/ 136 h 136"/>
                <a:gd name="T14" fmla="*/ 26 w 59"/>
                <a:gd name="T15" fmla="*/ 128 h 136"/>
                <a:gd name="T16" fmla="*/ 33 w 59"/>
                <a:gd name="T17" fmla="*/ 128 h 136"/>
                <a:gd name="T18" fmla="*/ 46 w 59"/>
                <a:gd name="T19" fmla="*/ 136 h 136"/>
                <a:gd name="T20" fmla="*/ 52 w 59"/>
                <a:gd name="T21" fmla="*/ 128 h 136"/>
                <a:gd name="T22" fmla="*/ 59 w 59"/>
                <a:gd name="T23" fmla="*/ 120 h 136"/>
                <a:gd name="T24" fmla="*/ 59 w 59"/>
                <a:gd name="T25" fmla="*/ 88 h 136"/>
                <a:gd name="T26" fmla="*/ 59 w 59"/>
                <a:gd name="T27" fmla="*/ 72 h 136"/>
                <a:gd name="T28" fmla="*/ 52 w 59"/>
                <a:gd name="T29" fmla="*/ 0 h 136"/>
                <a:gd name="T30" fmla="*/ 52 w 59"/>
                <a:gd name="T31" fmla="*/ 8 h 136"/>
                <a:gd name="T32" fmla="*/ 33 w 59"/>
                <a:gd name="T33" fmla="*/ 8 h 136"/>
                <a:gd name="T34" fmla="*/ 20 w 59"/>
                <a:gd name="T35" fmla="*/ 8 h 136"/>
                <a:gd name="T36" fmla="*/ 0 w 59"/>
                <a:gd name="T37" fmla="*/ 0 h 1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"/>
                <a:gd name="T58" fmla="*/ 0 h 136"/>
                <a:gd name="T59" fmla="*/ 59 w 59"/>
                <a:gd name="T60" fmla="*/ 136 h 1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" h="136">
                  <a:moveTo>
                    <a:pt x="0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7" y="96"/>
                  </a:lnTo>
                  <a:lnTo>
                    <a:pt x="7" y="128"/>
                  </a:lnTo>
                  <a:lnTo>
                    <a:pt x="13" y="136"/>
                  </a:lnTo>
                  <a:lnTo>
                    <a:pt x="20" y="136"/>
                  </a:lnTo>
                  <a:lnTo>
                    <a:pt x="26" y="128"/>
                  </a:lnTo>
                  <a:lnTo>
                    <a:pt x="33" y="128"/>
                  </a:lnTo>
                  <a:lnTo>
                    <a:pt x="46" y="136"/>
                  </a:lnTo>
                  <a:lnTo>
                    <a:pt x="52" y="128"/>
                  </a:lnTo>
                  <a:lnTo>
                    <a:pt x="59" y="120"/>
                  </a:lnTo>
                  <a:lnTo>
                    <a:pt x="59" y="88"/>
                  </a:lnTo>
                  <a:lnTo>
                    <a:pt x="59" y="72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3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6" name="Freeform 142"/>
            <p:cNvSpPr>
              <a:spLocks/>
            </p:cNvSpPr>
            <p:nvPr/>
          </p:nvSpPr>
          <p:spPr bwMode="auto">
            <a:xfrm>
              <a:off x="2656" y="2815"/>
              <a:ext cx="6" cy="88"/>
            </a:xfrm>
            <a:custGeom>
              <a:avLst/>
              <a:gdLst>
                <a:gd name="T0" fmla="*/ 0 w 6"/>
                <a:gd name="T1" fmla="*/ 88 h 88"/>
                <a:gd name="T2" fmla="*/ 6 w 6"/>
                <a:gd name="T3" fmla="*/ 32 h 88"/>
                <a:gd name="T4" fmla="*/ 6 w 6"/>
                <a:gd name="T5" fmla="*/ 0 h 88"/>
                <a:gd name="T6" fmla="*/ 0 60000 65536"/>
                <a:gd name="T7" fmla="*/ 0 60000 65536"/>
                <a:gd name="T8" fmla="*/ 0 60000 65536"/>
                <a:gd name="T9" fmla="*/ 0 w 6"/>
                <a:gd name="T10" fmla="*/ 0 h 88"/>
                <a:gd name="T11" fmla="*/ 6 w 6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88">
                  <a:moveTo>
                    <a:pt x="0" y="88"/>
                  </a:moveTo>
                  <a:lnTo>
                    <a:pt x="6" y="32"/>
                  </a:lnTo>
                  <a:lnTo>
                    <a:pt x="6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7" name="Freeform 143"/>
            <p:cNvSpPr>
              <a:spLocks/>
            </p:cNvSpPr>
            <p:nvPr/>
          </p:nvSpPr>
          <p:spPr bwMode="auto">
            <a:xfrm>
              <a:off x="2630" y="2639"/>
              <a:ext cx="32" cy="48"/>
            </a:xfrm>
            <a:custGeom>
              <a:avLst/>
              <a:gdLst>
                <a:gd name="T0" fmla="*/ 6 w 32"/>
                <a:gd name="T1" fmla="*/ 16 h 48"/>
                <a:gd name="T2" fmla="*/ 6 w 32"/>
                <a:gd name="T3" fmla="*/ 16 h 48"/>
                <a:gd name="T4" fmla="*/ 0 w 32"/>
                <a:gd name="T5" fmla="*/ 24 h 48"/>
                <a:gd name="T6" fmla="*/ 0 w 32"/>
                <a:gd name="T7" fmla="*/ 24 h 48"/>
                <a:gd name="T8" fmla="*/ 6 w 32"/>
                <a:gd name="T9" fmla="*/ 32 h 48"/>
                <a:gd name="T10" fmla="*/ 6 w 32"/>
                <a:gd name="T11" fmla="*/ 40 h 48"/>
                <a:gd name="T12" fmla="*/ 19 w 32"/>
                <a:gd name="T13" fmla="*/ 48 h 48"/>
                <a:gd name="T14" fmla="*/ 32 w 32"/>
                <a:gd name="T15" fmla="*/ 48 h 48"/>
                <a:gd name="T16" fmla="*/ 32 w 32"/>
                <a:gd name="T17" fmla="*/ 40 h 48"/>
                <a:gd name="T18" fmla="*/ 32 w 32"/>
                <a:gd name="T19" fmla="*/ 32 h 48"/>
                <a:gd name="T20" fmla="*/ 32 w 32"/>
                <a:gd name="T21" fmla="*/ 16 h 48"/>
                <a:gd name="T22" fmla="*/ 32 w 32"/>
                <a:gd name="T23" fmla="*/ 0 h 48"/>
                <a:gd name="T24" fmla="*/ 13 w 32"/>
                <a:gd name="T25" fmla="*/ 8 h 48"/>
                <a:gd name="T26" fmla="*/ 6 w 32"/>
                <a:gd name="T27" fmla="*/ 8 h 48"/>
                <a:gd name="T28" fmla="*/ 6 w 32"/>
                <a:gd name="T29" fmla="*/ 16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48"/>
                <a:gd name="T47" fmla="*/ 32 w 32"/>
                <a:gd name="T48" fmla="*/ 48 h 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48">
                  <a:moveTo>
                    <a:pt x="6" y="16"/>
                  </a:moveTo>
                  <a:lnTo>
                    <a:pt x="6" y="16"/>
                  </a:lnTo>
                  <a:lnTo>
                    <a:pt x="0" y="24"/>
                  </a:lnTo>
                  <a:lnTo>
                    <a:pt x="6" y="32"/>
                  </a:lnTo>
                  <a:lnTo>
                    <a:pt x="6" y="40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8" name="Freeform 144"/>
            <p:cNvSpPr>
              <a:spLocks/>
            </p:cNvSpPr>
            <p:nvPr/>
          </p:nvSpPr>
          <p:spPr bwMode="auto">
            <a:xfrm>
              <a:off x="2623" y="2623"/>
              <a:ext cx="46" cy="40"/>
            </a:xfrm>
            <a:custGeom>
              <a:avLst/>
              <a:gdLst>
                <a:gd name="T0" fmla="*/ 39 w 46"/>
                <a:gd name="T1" fmla="*/ 32 h 40"/>
                <a:gd name="T2" fmla="*/ 46 w 46"/>
                <a:gd name="T3" fmla="*/ 24 h 40"/>
                <a:gd name="T4" fmla="*/ 46 w 46"/>
                <a:gd name="T5" fmla="*/ 16 h 40"/>
                <a:gd name="T6" fmla="*/ 39 w 46"/>
                <a:gd name="T7" fmla="*/ 8 h 40"/>
                <a:gd name="T8" fmla="*/ 33 w 46"/>
                <a:gd name="T9" fmla="*/ 0 h 40"/>
                <a:gd name="T10" fmla="*/ 20 w 46"/>
                <a:gd name="T11" fmla="*/ 0 h 40"/>
                <a:gd name="T12" fmla="*/ 13 w 46"/>
                <a:gd name="T13" fmla="*/ 0 h 40"/>
                <a:gd name="T14" fmla="*/ 7 w 46"/>
                <a:gd name="T15" fmla="*/ 8 h 40"/>
                <a:gd name="T16" fmla="*/ 7 w 46"/>
                <a:gd name="T17" fmla="*/ 0 h 40"/>
                <a:gd name="T18" fmla="*/ 7 w 46"/>
                <a:gd name="T19" fmla="*/ 8 h 40"/>
                <a:gd name="T20" fmla="*/ 0 w 46"/>
                <a:gd name="T21" fmla="*/ 8 h 40"/>
                <a:gd name="T22" fmla="*/ 7 w 46"/>
                <a:gd name="T23" fmla="*/ 8 h 40"/>
                <a:gd name="T24" fmla="*/ 0 w 46"/>
                <a:gd name="T25" fmla="*/ 16 h 40"/>
                <a:gd name="T26" fmla="*/ 0 w 46"/>
                <a:gd name="T27" fmla="*/ 32 h 40"/>
                <a:gd name="T28" fmla="*/ 7 w 46"/>
                <a:gd name="T29" fmla="*/ 40 h 40"/>
                <a:gd name="T30" fmla="*/ 7 w 46"/>
                <a:gd name="T31" fmla="*/ 40 h 40"/>
                <a:gd name="T32" fmla="*/ 13 w 46"/>
                <a:gd name="T33" fmla="*/ 32 h 40"/>
                <a:gd name="T34" fmla="*/ 13 w 46"/>
                <a:gd name="T35" fmla="*/ 32 h 40"/>
                <a:gd name="T36" fmla="*/ 13 w 46"/>
                <a:gd name="T37" fmla="*/ 24 h 40"/>
                <a:gd name="T38" fmla="*/ 20 w 46"/>
                <a:gd name="T39" fmla="*/ 24 h 40"/>
                <a:gd name="T40" fmla="*/ 39 w 46"/>
                <a:gd name="T41" fmla="*/ 16 h 40"/>
                <a:gd name="T42" fmla="*/ 39 w 46"/>
                <a:gd name="T43" fmla="*/ 32 h 4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6"/>
                <a:gd name="T67" fmla="*/ 0 h 40"/>
                <a:gd name="T68" fmla="*/ 46 w 46"/>
                <a:gd name="T69" fmla="*/ 40 h 4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6" h="40">
                  <a:moveTo>
                    <a:pt x="39" y="32"/>
                  </a:moveTo>
                  <a:lnTo>
                    <a:pt x="46" y="24"/>
                  </a:lnTo>
                  <a:lnTo>
                    <a:pt x="46" y="16"/>
                  </a:lnTo>
                  <a:lnTo>
                    <a:pt x="39" y="8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7" y="40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39" y="16"/>
                  </a:lnTo>
                  <a:lnTo>
                    <a:pt x="39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9" name="Freeform 145"/>
            <p:cNvSpPr>
              <a:spLocks/>
            </p:cNvSpPr>
            <p:nvPr/>
          </p:nvSpPr>
          <p:spPr bwMode="auto">
            <a:xfrm>
              <a:off x="2636" y="2671"/>
              <a:ext cx="20" cy="24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16 h 24"/>
                <a:gd name="T4" fmla="*/ 7 w 20"/>
                <a:gd name="T5" fmla="*/ 24 h 24"/>
                <a:gd name="T6" fmla="*/ 13 w 20"/>
                <a:gd name="T7" fmla="*/ 24 h 24"/>
                <a:gd name="T8" fmla="*/ 20 w 20"/>
                <a:gd name="T9" fmla="*/ 24 h 24"/>
                <a:gd name="T10" fmla="*/ 20 w 20"/>
                <a:gd name="T11" fmla="*/ 16 h 24"/>
                <a:gd name="T12" fmla="*/ 20 w 20"/>
                <a:gd name="T13" fmla="*/ 16 h 24"/>
                <a:gd name="T14" fmla="*/ 13 w 20"/>
                <a:gd name="T15" fmla="*/ 16 h 24"/>
                <a:gd name="T16" fmla="*/ 0 w 20"/>
                <a:gd name="T17" fmla="*/ 8 h 24"/>
                <a:gd name="T18" fmla="*/ 0 w 20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24"/>
                <a:gd name="T32" fmla="*/ 20 w 2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24">
                  <a:moveTo>
                    <a:pt x="0" y="0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0" y="16"/>
                  </a:lnTo>
                  <a:lnTo>
                    <a:pt x="13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20" name="Freeform 146"/>
            <p:cNvSpPr>
              <a:spLocks/>
            </p:cNvSpPr>
            <p:nvPr/>
          </p:nvSpPr>
          <p:spPr bwMode="auto">
            <a:xfrm>
              <a:off x="2610" y="2687"/>
              <a:ext cx="78" cy="96"/>
            </a:xfrm>
            <a:custGeom>
              <a:avLst/>
              <a:gdLst>
                <a:gd name="T0" fmla="*/ 26 w 78"/>
                <a:gd name="T1" fmla="*/ 0 h 96"/>
                <a:gd name="T2" fmla="*/ 13 w 78"/>
                <a:gd name="T3" fmla="*/ 8 h 96"/>
                <a:gd name="T4" fmla="*/ 7 w 78"/>
                <a:gd name="T5" fmla="*/ 16 h 96"/>
                <a:gd name="T6" fmla="*/ 0 w 78"/>
                <a:gd name="T7" fmla="*/ 32 h 96"/>
                <a:gd name="T8" fmla="*/ 0 w 78"/>
                <a:gd name="T9" fmla="*/ 56 h 96"/>
                <a:gd name="T10" fmla="*/ 7 w 78"/>
                <a:gd name="T11" fmla="*/ 64 h 96"/>
                <a:gd name="T12" fmla="*/ 13 w 78"/>
                <a:gd name="T13" fmla="*/ 56 h 96"/>
                <a:gd name="T14" fmla="*/ 13 w 78"/>
                <a:gd name="T15" fmla="*/ 48 h 96"/>
                <a:gd name="T16" fmla="*/ 13 w 78"/>
                <a:gd name="T17" fmla="*/ 88 h 96"/>
                <a:gd name="T18" fmla="*/ 33 w 78"/>
                <a:gd name="T19" fmla="*/ 96 h 96"/>
                <a:gd name="T20" fmla="*/ 46 w 78"/>
                <a:gd name="T21" fmla="*/ 96 h 96"/>
                <a:gd name="T22" fmla="*/ 65 w 78"/>
                <a:gd name="T23" fmla="*/ 96 h 96"/>
                <a:gd name="T24" fmla="*/ 72 w 78"/>
                <a:gd name="T25" fmla="*/ 88 h 96"/>
                <a:gd name="T26" fmla="*/ 65 w 78"/>
                <a:gd name="T27" fmla="*/ 48 h 96"/>
                <a:gd name="T28" fmla="*/ 72 w 78"/>
                <a:gd name="T29" fmla="*/ 48 h 96"/>
                <a:gd name="T30" fmla="*/ 78 w 78"/>
                <a:gd name="T31" fmla="*/ 48 h 96"/>
                <a:gd name="T32" fmla="*/ 78 w 78"/>
                <a:gd name="T33" fmla="*/ 24 h 96"/>
                <a:gd name="T34" fmla="*/ 65 w 78"/>
                <a:gd name="T35" fmla="*/ 8 h 96"/>
                <a:gd name="T36" fmla="*/ 59 w 78"/>
                <a:gd name="T37" fmla="*/ 0 h 96"/>
                <a:gd name="T38" fmla="*/ 46 w 78"/>
                <a:gd name="T39" fmla="*/ 0 h 96"/>
                <a:gd name="T40" fmla="*/ 46 w 78"/>
                <a:gd name="T41" fmla="*/ 8 h 96"/>
                <a:gd name="T42" fmla="*/ 39 w 78"/>
                <a:gd name="T43" fmla="*/ 8 h 96"/>
                <a:gd name="T44" fmla="*/ 33 w 78"/>
                <a:gd name="T45" fmla="*/ 8 h 96"/>
                <a:gd name="T46" fmla="*/ 26 w 78"/>
                <a:gd name="T47" fmla="*/ 0 h 9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8"/>
                <a:gd name="T73" fmla="*/ 0 h 96"/>
                <a:gd name="T74" fmla="*/ 78 w 78"/>
                <a:gd name="T75" fmla="*/ 96 h 9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8" h="96">
                  <a:moveTo>
                    <a:pt x="26" y="0"/>
                  </a:moveTo>
                  <a:lnTo>
                    <a:pt x="13" y="8"/>
                  </a:lnTo>
                  <a:lnTo>
                    <a:pt x="7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7" y="64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88"/>
                  </a:lnTo>
                  <a:lnTo>
                    <a:pt x="33" y="96"/>
                  </a:lnTo>
                  <a:lnTo>
                    <a:pt x="46" y="96"/>
                  </a:lnTo>
                  <a:lnTo>
                    <a:pt x="65" y="96"/>
                  </a:lnTo>
                  <a:lnTo>
                    <a:pt x="72" y="88"/>
                  </a:lnTo>
                  <a:lnTo>
                    <a:pt x="65" y="48"/>
                  </a:lnTo>
                  <a:lnTo>
                    <a:pt x="72" y="48"/>
                  </a:lnTo>
                  <a:lnTo>
                    <a:pt x="78" y="48"/>
                  </a:lnTo>
                  <a:lnTo>
                    <a:pt x="78" y="24"/>
                  </a:lnTo>
                  <a:lnTo>
                    <a:pt x="65" y="8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46" y="8"/>
                  </a:lnTo>
                  <a:lnTo>
                    <a:pt x="39" y="8"/>
                  </a:lnTo>
                  <a:lnTo>
                    <a:pt x="3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21" name="Line 147"/>
            <p:cNvSpPr>
              <a:spLocks noChangeShapeType="1"/>
            </p:cNvSpPr>
            <p:nvPr/>
          </p:nvSpPr>
          <p:spPr bwMode="auto">
            <a:xfrm flipV="1">
              <a:off x="2675" y="2727"/>
              <a:ext cx="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22" name="Freeform 148"/>
            <p:cNvSpPr>
              <a:spLocks/>
            </p:cNvSpPr>
            <p:nvPr/>
          </p:nvSpPr>
          <p:spPr bwMode="auto">
            <a:xfrm>
              <a:off x="2610" y="2743"/>
              <a:ext cx="26" cy="56"/>
            </a:xfrm>
            <a:custGeom>
              <a:avLst/>
              <a:gdLst>
                <a:gd name="T0" fmla="*/ 13 w 26"/>
                <a:gd name="T1" fmla="*/ 0 h 56"/>
                <a:gd name="T2" fmla="*/ 13 w 26"/>
                <a:gd name="T3" fmla="*/ 24 h 56"/>
                <a:gd name="T4" fmla="*/ 26 w 26"/>
                <a:gd name="T5" fmla="*/ 48 h 56"/>
                <a:gd name="T6" fmla="*/ 20 w 26"/>
                <a:gd name="T7" fmla="*/ 56 h 56"/>
                <a:gd name="T8" fmla="*/ 0 w 26"/>
                <a:gd name="T9" fmla="*/ 24 h 56"/>
                <a:gd name="T10" fmla="*/ 0 w 26"/>
                <a:gd name="T11" fmla="*/ 0 h 56"/>
                <a:gd name="T12" fmla="*/ 7 w 26"/>
                <a:gd name="T13" fmla="*/ 8 h 56"/>
                <a:gd name="T14" fmla="*/ 13 w 26"/>
                <a:gd name="T15" fmla="*/ 0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56"/>
                <a:gd name="T26" fmla="*/ 26 w 2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56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20" y="56"/>
                  </a:lnTo>
                  <a:lnTo>
                    <a:pt x="0" y="24"/>
                  </a:lnTo>
                  <a:lnTo>
                    <a:pt x="0" y="0"/>
                  </a:lnTo>
                  <a:lnTo>
                    <a:pt x="7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23" name="Freeform 149"/>
            <p:cNvSpPr>
              <a:spLocks/>
            </p:cNvSpPr>
            <p:nvPr/>
          </p:nvSpPr>
          <p:spPr bwMode="auto">
            <a:xfrm>
              <a:off x="2675" y="2735"/>
              <a:ext cx="13" cy="56"/>
            </a:xfrm>
            <a:custGeom>
              <a:avLst/>
              <a:gdLst>
                <a:gd name="T0" fmla="*/ 13 w 13"/>
                <a:gd name="T1" fmla="*/ 0 h 56"/>
                <a:gd name="T2" fmla="*/ 13 w 13"/>
                <a:gd name="T3" fmla="*/ 24 h 56"/>
                <a:gd name="T4" fmla="*/ 0 w 13"/>
                <a:gd name="T5" fmla="*/ 56 h 56"/>
                <a:gd name="T6" fmla="*/ 0 w 13"/>
                <a:gd name="T7" fmla="*/ 48 h 56"/>
                <a:gd name="T8" fmla="*/ 7 w 13"/>
                <a:gd name="T9" fmla="*/ 40 h 56"/>
                <a:gd name="T10" fmla="*/ 0 w 13"/>
                <a:gd name="T11" fmla="*/ 0 h 56"/>
                <a:gd name="T12" fmla="*/ 7 w 13"/>
                <a:gd name="T13" fmla="*/ 0 h 56"/>
                <a:gd name="T14" fmla="*/ 13 w 13"/>
                <a:gd name="T15" fmla="*/ 0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"/>
                <a:gd name="T25" fmla="*/ 0 h 56"/>
                <a:gd name="T26" fmla="*/ 13 w 13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" h="56">
                  <a:moveTo>
                    <a:pt x="13" y="0"/>
                  </a:moveTo>
                  <a:lnTo>
                    <a:pt x="13" y="24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3560" name="Group 157"/>
          <p:cNvGrpSpPr>
            <a:grpSpLocks/>
          </p:cNvGrpSpPr>
          <p:nvPr/>
        </p:nvGrpSpPr>
        <p:grpSpPr bwMode="auto">
          <a:xfrm>
            <a:off x="4600575" y="3505200"/>
            <a:ext cx="1114425" cy="1119188"/>
            <a:chOff x="3110" y="2304"/>
            <a:chExt cx="702" cy="705"/>
          </a:xfrm>
        </p:grpSpPr>
        <p:sp>
          <p:nvSpPr>
            <p:cNvPr id="23565" name="Rectangle 5"/>
            <p:cNvSpPr>
              <a:spLocks noChangeArrowheads="1"/>
            </p:cNvSpPr>
            <p:nvPr/>
          </p:nvSpPr>
          <p:spPr bwMode="auto">
            <a:xfrm>
              <a:off x="3110" y="2304"/>
              <a:ext cx="702" cy="705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grpSp>
          <p:nvGrpSpPr>
            <p:cNvPr id="23566" name="Group 150"/>
            <p:cNvGrpSpPr>
              <a:grpSpLocks/>
            </p:cNvGrpSpPr>
            <p:nvPr/>
          </p:nvGrpSpPr>
          <p:grpSpPr bwMode="auto">
            <a:xfrm flipH="1">
              <a:off x="3216" y="2421"/>
              <a:ext cx="432" cy="411"/>
              <a:chOff x="1632" y="1248"/>
              <a:chExt cx="2682" cy="2286"/>
            </a:xfrm>
          </p:grpSpPr>
          <p:sp>
            <p:nvSpPr>
              <p:cNvPr id="23567" name="Gear"/>
              <p:cNvSpPr>
                <a:spLocks noEditPoints="1" noChangeArrowheads="1"/>
              </p:cNvSpPr>
              <p:nvPr/>
            </p:nvSpPr>
            <p:spPr bwMode="auto">
              <a:xfrm>
                <a:off x="3119" y="1248"/>
                <a:ext cx="1195" cy="1048"/>
              </a:xfrm>
              <a:custGeom>
                <a:avLst/>
                <a:gdLst>
                  <a:gd name="T0" fmla="*/ 33 w 21600"/>
                  <a:gd name="T1" fmla="*/ 0 h 21600"/>
                  <a:gd name="T2" fmla="*/ 66 w 21600"/>
                  <a:gd name="T3" fmla="*/ 25 h 21600"/>
                  <a:gd name="T4" fmla="*/ 33 w 21600"/>
                  <a:gd name="T5" fmla="*/ 51 h 21600"/>
                  <a:gd name="T6" fmla="*/ 0 w 21600"/>
                  <a:gd name="T7" fmla="*/ 25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74 w 21600"/>
                  <a:gd name="T13" fmla="*/ 3957 h 21600"/>
                  <a:gd name="T14" fmla="*/ 17840 w 21600"/>
                  <a:gd name="T15" fmla="*/ 1764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PerspectiveFront">
                  <a:rot lat="20099996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>
                <a:flatTx/>
              </a:bodyPr>
              <a:lstStyle/>
              <a:p>
                <a:endParaRPr lang="ko-KR" altLang="en-US"/>
              </a:p>
            </p:txBody>
          </p:sp>
          <p:sp>
            <p:nvSpPr>
              <p:cNvPr id="23568" name="AutoShape 152"/>
              <p:cNvSpPr>
                <a:spLocks noEditPoints="1" noChangeArrowheads="1"/>
              </p:cNvSpPr>
              <p:nvPr/>
            </p:nvSpPr>
            <p:spPr bwMode="auto">
              <a:xfrm>
                <a:off x="1632" y="1680"/>
                <a:ext cx="1429" cy="1253"/>
              </a:xfrm>
              <a:custGeom>
                <a:avLst/>
                <a:gdLst>
                  <a:gd name="T0" fmla="*/ 47 w 21600"/>
                  <a:gd name="T1" fmla="*/ 0 h 21600"/>
                  <a:gd name="T2" fmla="*/ 95 w 21600"/>
                  <a:gd name="T3" fmla="*/ 36 h 21600"/>
                  <a:gd name="T4" fmla="*/ 47 w 21600"/>
                  <a:gd name="T5" fmla="*/ 73 h 21600"/>
                  <a:gd name="T6" fmla="*/ 0 w 21600"/>
                  <a:gd name="T7" fmla="*/ 36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68 w 21600"/>
                  <a:gd name="T13" fmla="*/ 3965 h 21600"/>
                  <a:gd name="T14" fmla="*/ 17836 w 21600"/>
                  <a:gd name="T15" fmla="*/ 176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PerspectiveFront">
                  <a:rot lat="20099996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>
                <a:flatTx/>
              </a:bodyPr>
              <a:lstStyle/>
              <a:p>
                <a:endParaRPr lang="ko-KR" altLang="en-US"/>
              </a:p>
            </p:txBody>
          </p:sp>
          <p:sp>
            <p:nvSpPr>
              <p:cNvPr id="23569" name="AutoShape 153"/>
              <p:cNvSpPr>
                <a:spLocks noEditPoints="1" noChangeArrowheads="1"/>
              </p:cNvSpPr>
              <p:nvPr/>
            </p:nvSpPr>
            <p:spPr bwMode="auto">
              <a:xfrm>
                <a:off x="2559" y="2142"/>
                <a:ext cx="1588" cy="1392"/>
              </a:xfrm>
              <a:custGeom>
                <a:avLst/>
                <a:gdLst>
                  <a:gd name="T0" fmla="*/ 58 w 21600"/>
                  <a:gd name="T1" fmla="*/ 0 h 21600"/>
                  <a:gd name="T2" fmla="*/ 117 w 21600"/>
                  <a:gd name="T3" fmla="*/ 45 h 21600"/>
                  <a:gd name="T4" fmla="*/ 58 w 21600"/>
                  <a:gd name="T5" fmla="*/ 90 h 21600"/>
                  <a:gd name="T6" fmla="*/ 0 w 21600"/>
                  <a:gd name="T7" fmla="*/ 45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80 w 21600"/>
                  <a:gd name="T13" fmla="*/ 3957 h 21600"/>
                  <a:gd name="T14" fmla="*/ 17846 w 21600"/>
                  <a:gd name="T15" fmla="*/ 1762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PerspectiveFront">
                  <a:rot lat="20099996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>
                <a:flatTx/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23561" name="AutoShape 154"/>
          <p:cNvSpPr>
            <a:spLocks noChangeArrowheads="1"/>
          </p:cNvSpPr>
          <p:nvPr/>
        </p:nvSpPr>
        <p:spPr bwMode="auto">
          <a:xfrm>
            <a:off x="4095750" y="39497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ea typeface="굴림" charset="-127"/>
            </a:endParaRPr>
          </a:p>
        </p:txBody>
      </p:sp>
      <p:sp>
        <p:nvSpPr>
          <p:cNvPr id="23562" name="AutoShape 155"/>
          <p:cNvSpPr>
            <a:spLocks noChangeArrowheads="1"/>
          </p:cNvSpPr>
          <p:nvPr/>
        </p:nvSpPr>
        <p:spPr bwMode="auto">
          <a:xfrm>
            <a:off x="5837238" y="395128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E4BB0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ea typeface="굴림" charset="-127"/>
            </a:endParaRPr>
          </a:p>
        </p:txBody>
      </p:sp>
      <p:sp>
        <p:nvSpPr>
          <p:cNvPr id="23563" name="Text Box 159"/>
          <p:cNvSpPr txBox="1">
            <a:spLocks noChangeArrowheads="1"/>
          </p:cNvSpPr>
          <p:nvPr/>
        </p:nvSpPr>
        <p:spPr bwMode="auto">
          <a:xfrm>
            <a:off x="1557338" y="5502275"/>
            <a:ext cx="63674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charset="-127"/>
              </a:rPr>
              <a:t>An </a:t>
            </a:r>
            <a:r>
              <a:rPr lang="en-US" altLang="ko-KR" b="1">
                <a:ea typeface="굴림" charset="-127"/>
              </a:rPr>
              <a:t>algorithm</a:t>
            </a:r>
            <a:r>
              <a:rPr lang="en-US" altLang="ko-KR">
                <a:ea typeface="굴림" charset="-127"/>
              </a:rPr>
              <a:t> is a step-by-step procedure for</a:t>
            </a:r>
          </a:p>
          <a:p>
            <a:pPr eaLnBrk="1" hangingPunct="1"/>
            <a:r>
              <a:rPr lang="en-US" altLang="ko-KR">
                <a:ea typeface="굴림" charset="-127"/>
              </a:rPr>
              <a:t>solving a problem in a finite amount of time.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Math you need to review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089399" y="1422400"/>
            <a:ext cx="3962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>
                <a:solidFill>
                  <a:srgbClr val="FF1414"/>
                </a:solidFill>
              </a:rPr>
              <a:t>properties of logarithms: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err="1"/>
              <a:t>log</a:t>
            </a:r>
            <a:r>
              <a:rPr lang="en-US" altLang="en-US" sz="2000" baseline="-25000" dirty="0" err="1"/>
              <a:t>b</a:t>
            </a:r>
            <a:r>
              <a:rPr lang="en-US" altLang="en-US" sz="2000" dirty="0"/>
              <a:t>(</a:t>
            </a:r>
            <a:r>
              <a:rPr lang="en-US" altLang="en-US" sz="2000" dirty="0" err="1"/>
              <a:t>xy</a:t>
            </a:r>
            <a:r>
              <a:rPr lang="en-US" altLang="en-US" sz="2000" dirty="0"/>
              <a:t>) = </a:t>
            </a:r>
            <a:r>
              <a:rPr lang="en-US" altLang="en-US" sz="2000" dirty="0" err="1"/>
              <a:t>log</a:t>
            </a:r>
            <a:r>
              <a:rPr lang="en-US" altLang="en-US" sz="2000" baseline="-25000" dirty="0" err="1"/>
              <a:t>b</a:t>
            </a:r>
            <a:r>
              <a:rPr lang="en-US" altLang="en-US" sz="2000" dirty="0" err="1"/>
              <a:t>x</a:t>
            </a:r>
            <a:r>
              <a:rPr lang="en-US" altLang="en-US" sz="2000" dirty="0"/>
              <a:t> + </a:t>
            </a:r>
            <a:r>
              <a:rPr lang="en-US" altLang="en-US" sz="2000" dirty="0" err="1"/>
              <a:t>log</a:t>
            </a:r>
            <a:r>
              <a:rPr lang="en-US" altLang="en-US" sz="2000" baseline="-25000" dirty="0" err="1"/>
              <a:t>b</a:t>
            </a:r>
            <a:r>
              <a:rPr lang="en-US" altLang="en-US" sz="2000" dirty="0" err="1"/>
              <a:t>y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err="1"/>
              <a:t>log</a:t>
            </a:r>
            <a:r>
              <a:rPr lang="en-US" altLang="en-US" sz="2000" baseline="-25000" dirty="0" err="1"/>
              <a:t>b</a:t>
            </a:r>
            <a:r>
              <a:rPr lang="en-US" altLang="en-US" sz="2000" dirty="0"/>
              <a:t> (x/y) = </a:t>
            </a:r>
            <a:r>
              <a:rPr lang="en-US" altLang="en-US" sz="2000" dirty="0" err="1"/>
              <a:t>log</a:t>
            </a:r>
            <a:r>
              <a:rPr lang="en-US" altLang="en-US" sz="2000" baseline="-25000" dirty="0" err="1"/>
              <a:t>b</a:t>
            </a:r>
            <a:r>
              <a:rPr lang="en-US" altLang="en-US" sz="2000" dirty="0" err="1"/>
              <a:t>x</a:t>
            </a:r>
            <a:r>
              <a:rPr lang="en-US" altLang="en-US" sz="2000" dirty="0"/>
              <a:t> - </a:t>
            </a:r>
            <a:r>
              <a:rPr lang="en-US" altLang="en-US" sz="2000" dirty="0" err="1"/>
              <a:t>log</a:t>
            </a:r>
            <a:r>
              <a:rPr lang="en-US" altLang="en-US" sz="2000" baseline="-25000" dirty="0" err="1"/>
              <a:t>b</a:t>
            </a:r>
            <a:r>
              <a:rPr lang="en-US" altLang="en-US" sz="2000" dirty="0" err="1"/>
              <a:t>y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err="1"/>
              <a:t>log</a:t>
            </a:r>
            <a:r>
              <a:rPr lang="en-US" altLang="en-US" sz="2000" baseline="-25000" dirty="0" err="1"/>
              <a:t>b</a:t>
            </a:r>
            <a:r>
              <a:rPr lang="en-US" altLang="en-US" sz="2000" dirty="0" err="1"/>
              <a:t>x</a:t>
            </a:r>
            <a:r>
              <a:rPr lang="en-US" altLang="en-US" sz="2000" baseline="30000" dirty="0" err="1"/>
              <a:t>a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alog</a:t>
            </a:r>
            <a:r>
              <a:rPr lang="en-US" altLang="en-US" sz="2000" baseline="-25000" dirty="0" err="1"/>
              <a:t>b</a:t>
            </a:r>
            <a:r>
              <a:rPr lang="en-US" altLang="en-US" sz="2000" dirty="0" err="1"/>
              <a:t>x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err="1"/>
              <a:t>log</a:t>
            </a:r>
            <a:r>
              <a:rPr lang="en-US" altLang="en-US" sz="2000" baseline="-25000" dirty="0" err="1"/>
              <a:t>b</a:t>
            </a:r>
            <a:r>
              <a:rPr lang="en-US" altLang="en-US" sz="2000" dirty="0" err="1"/>
              <a:t>a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log</a:t>
            </a:r>
            <a:r>
              <a:rPr lang="en-US" altLang="en-US" sz="2000" baseline="-25000" dirty="0" err="1"/>
              <a:t>x</a:t>
            </a:r>
            <a:r>
              <a:rPr lang="en-US" altLang="en-US" sz="2000" dirty="0" err="1"/>
              <a:t>a</a:t>
            </a:r>
            <a:r>
              <a:rPr lang="en-US" altLang="en-US" sz="2000" dirty="0"/>
              <a:t>/</a:t>
            </a:r>
            <a:r>
              <a:rPr lang="en-US" altLang="en-US" sz="2000" dirty="0" err="1"/>
              <a:t>log</a:t>
            </a:r>
            <a:r>
              <a:rPr lang="en-US" altLang="en-US" sz="2000" baseline="-25000" dirty="0" err="1"/>
              <a:t>x</a:t>
            </a:r>
            <a:r>
              <a:rPr lang="en-US" altLang="en-US" sz="2000" dirty="0" err="1"/>
              <a:t>b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>
                <a:solidFill>
                  <a:srgbClr val="3028FF"/>
                </a:solidFill>
              </a:rPr>
              <a:t>properties of exponentials</a:t>
            </a:r>
            <a:r>
              <a:rPr lang="en-US" altLang="en-US" sz="2000" dirty="0">
                <a:solidFill>
                  <a:srgbClr val="3028FF"/>
                </a:solidFill>
              </a:rPr>
              <a:t>: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a</a:t>
            </a:r>
            <a:r>
              <a:rPr lang="en-US" altLang="en-US" sz="2000" baseline="30000" dirty="0"/>
              <a:t>(</a:t>
            </a:r>
            <a:r>
              <a:rPr lang="en-US" altLang="en-US" sz="2000" baseline="30000" dirty="0" err="1"/>
              <a:t>b+c</a:t>
            </a:r>
            <a:r>
              <a:rPr lang="en-US" altLang="en-US" sz="2000" baseline="30000" dirty="0"/>
              <a:t>)</a:t>
            </a:r>
            <a:r>
              <a:rPr lang="en-US" altLang="en-US" sz="2000" dirty="0"/>
              <a:t> = a</a:t>
            </a:r>
            <a:r>
              <a:rPr lang="en-US" altLang="en-US" sz="2000" baseline="30000" dirty="0"/>
              <a:t>b</a:t>
            </a:r>
            <a:r>
              <a:rPr lang="en-US" altLang="en-US" sz="2000" dirty="0"/>
              <a:t>a </a:t>
            </a:r>
            <a:r>
              <a:rPr lang="en-US" altLang="en-US" sz="2000" baseline="30000" dirty="0"/>
              <a:t>c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 err="1"/>
              <a:t>a</a:t>
            </a:r>
            <a:r>
              <a:rPr lang="en-US" altLang="en-US" sz="2000" baseline="30000" dirty="0" err="1"/>
              <a:t>bc</a:t>
            </a:r>
            <a:r>
              <a:rPr lang="en-US" altLang="en-US" sz="2000" dirty="0"/>
              <a:t> = (a</a:t>
            </a:r>
            <a:r>
              <a:rPr lang="en-US" altLang="en-US" sz="2000" baseline="30000" dirty="0"/>
              <a:t>b</a:t>
            </a:r>
            <a:r>
              <a:rPr lang="en-US" altLang="en-US" sz="2000" dirty="0"/>
              <a:t>)</a:t>
            </a:r>
            <a:r>
              <a:rPr lang="en-US" altLang="en-US" sz="2000" baseline="30000" dirty="0"/>
              <a:t>c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a</a:t>
            </a:r>
            <a:r>
              <a:rPr lang="en-US" altLang="en-US" sz="2000" baseline="30000" dirty="0"/>
              <a:t>b</a:t>
            </a:r>
            <a:r>
              <a:rPr lang="en-US" altLang="en-US" sz="2000" dirty="0"/>
              <a:t> /a</a:t>
            </a:r>
            <a:r>
              <a:rPr lang="en-US" altLang="en-US" sz="2000" baseline="30000" dirty="0"/>
              <a:t>c</a:t>
            </a:r>
            <a:r>
              <a:rPr lang="en-US" altLang="en-US" sz="2000" dirty="0"/>
              <a:t> = a</a:t>
            </a:r>
            <a:r>
              <a:rPr lang="en-US" altLang="en-US" sz="2000" baseline="30000" dirty="0"/>
              <a:t>(b-c)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b = a </a:t>
            </a:r>
            <a:r>
              <a:rPr lang="en-US" altLang="en-US" sz="2000" baseline="30000" dirty="0" err="1"/>
              <a:t>log</a:t>
            </a:r>
            <a:r>
              <a:rPr lang="en-US" altLang="en-US" sz="2000" baseline="-11000" dirty="0" err="1"/>
              <a:t>a</a:t>
            </a:r>
            <a:r>
              <a:rPr lang="en-US" altLang="en-US" sz="2000" baseline="30000" dirty="0" err="1"/>
              <a:t>b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 err="1"/>
              <a:t>b</a:t>
            </a:r>
            <a:r>
              <a:rPr lang="en-US" altLang="en-US" sz="2000" baseline="30000" dirty="0" err="1"/>
              <a:t>c</a:t>
            </a:r>
            <a:r>
              <a:rPr lang="en-US" altLang="en-US" sz="2000" dirty="0"/>
              <a:t> = a </a:t>
            </a:r>
            <a:r>
              <a:rPr lang="en-US" altLang="en-US" sz="2000" baseline="30000" dirty="0"/>
              <a:t>c*</a:t>
            </a:r>
            <a:r>
              <a:rPr lang="en-US" altLang="en-US" sz="2000" baseline="30000" dirty="0" err="1"/>
              <a:t>log</a:t>
            </a:r>
            <a:r>
              <a:rPr lang="en-US" altLang="en-US" sz="2000" baseline="-11000" dirty="0" err="1"/>
              <a:t>a</a:t>
            </a:r>
            <a:r>
              <a:rPr lang="en-US" altLang="en-US" sz="2000" baseline="30000" dirty="0" err="1"/>
              <a:t>b</a:t>
            </a:r>
            <a:endParaRPr lang="en-US" altLang="en-US" sz="2000" dirty="0"/>
          </a:p>
        </p:txBody>
      </p:sp>
      <p:sp>
        <p:nvSpPr>
          <p:cNvPr id="1638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1F73879-4EB2-4960-A850-A64831A0FA90}" type="slidenum">
              <a:rPr lang="ko-KR" altLang="en-US" sz="1400" smtClean="0">
                <a:ea typeface="굴림" charset="-127"/>
              </a:rPr>
              <a:pPr eaLnBrk="1" hangingPunct="1"/>
              <a:t>30</a:t>
            </a:fld>
            <a:endParaRPr lang="en-US" altLang="ko-KR" sz="1400">
              <a:ea typeface="굴림" charset="-127"/>
            </a:endParaRPr>
          </a:p>
        </p:txBody>
      </p:sp>
      <p:graphicFrame>
        <p:nvGraphicFramePr>
          <p:cNvPr id="16386" name="Object 7"/>
          <p:cNvGraphicFramePr>
            <a:graphicFrameLocks noChangeAspect="1"/>
          </p:cNvGraphicFramePr>
          <p:nvPr/>
        </p:nvGraphicFramePr>
        <p:xfrm>
          <a:off x="7813675" y="228600"/>
          <a:ext cx="8731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Clip" r:id="rId3" imgW="4671000" imgH="10590840" progId="MS_ClipArt_Gallery.2">
                  <p:embed/>
                </p:oleObj>
              </mc:Choice>
              <mc:Fallback>
                <p:oleObj name="Clip" r:id="rId3" imgW="4671000" imgH="1059084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3675" y="228600"/>
                        <a:ext cx="873125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8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04800" y="1422400"/>
            <a:ext cx="3657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r>
              <a:rPr lang="en-US" altLang="en-US" dirty="0">
                <a:latin typeface="Calibri" charset="0"/>
                <a:ea typeface="Calibri" charset="0"/>
                <a:cs typeface="Calibri" charset="0"/>
              </a:rPr>
              <a:t>Summations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r>
              <a:rPr lang="en-US" altLang="en-US" dirty="0">
                <a:latin typeface="Calibri" charset="0"/>
                <a:ea typeface="Calibri" charset="0"/>
                <a:cs typeface="Calibri" charset="0"/>
              </a:rPr>
              <a:t>Logarithms and Exponents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endParaRPr lang="en-US" altLang="en-US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endParaRPr lang="en-US" altLang="en-US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endParaRPr lang="en-US" altLang="en-US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r>
              <a:rPr lang="en-US" altLang="en-US" dirty="0">
                <a:latin typeface="Calibri" charset="0"/>
                <a:ea typeface="Calibri" charset="0"/>
                <a:cs typeface="Calibri" charset="0"/>
              </a:rPr>
              <a:t>Proof techniques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r>
              <a:rPr lang="en-US" altLang="en-US" dirty="0">
                <a:latin typeface="Calibri" charset="0"/>
                <a:ea typeface="Calibri" charset="0"/>
                <a:cs typeface="Calibri" charset="0"/>
              </a:rPr>
              <a:t>Basic probability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5"/>
              </a:buBlip>
            </a:pPr>
            <a:r>
              <a:rPr lang="en-US" altLang="en-US" dirty="0">
                <a:latin typeface="Calibri" charset="0"/>
                <a:ea typeface="Calibri" charset="0"/>
                <a:cs typeface="Calibri" charset="0"/>
              </a:rPr>
              <a:t>For randomized algorithms (later in this course)</a:t>
            </a:r>
            <a:br>
              <a:rPr lang="en-US" altLang="en-US" dirty="0">
                <a:latin typeface="Calibri" charset="0"/>
                <a:ea typeface="Calibri" charset="0"/>
                <a:cs typeface="Calibri" charset="0"/>
              </a:rPr>
            </a:br>
            <a:endParaRPr lang="en-US" altLang="ko-KR" sz="1600"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Relatives of Big-Oh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36FFEBC-06AF-44DB-875C-161C82E1AFA0}" type="slidenum">
              <a:rPr lang="ko-KR" altLang="en-US" sz="1400" smtClean="0">
                <a:ea typeface="굴림" charset="-127"/>
              </a:rPr>
              <a:pPr eaLnBrk="1" hangingPunct="1"/>
              <a:t>31</a:t>
            </a:fld>
            <a:endParaRPr lang="en-US" altLang="ko-KR" sz="1400">
              <a:ea typeface="굴림" charset="-127"/>
            </a:endParaRPr>
          </a:p>
        </p:txBody>
      </p:sp>
      <p:sp>
        <p:nvSpPr>
          <p:cNvPr id="17414" name="Rectangle 3"/>
          <p:cNvSpPr>
            <a:spLocks noChangeArrowheads="1"/>
          </p:cNvSpPr>
          <p:nvPr/>
        </p:nvSpPr>
        <p:spPr bwMode="auto">
          <a:xfrm>
            <a:off x="609600" y="1600200"/>
            <a:ext cx="7848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en-US" b="1" dirty="0">
                <a:latin typeface="Calibri" charset="0"/>
                <a:ea typeface="Calibri" charset="0"/>
                <a:cs typeface="Calibri" charset="0"/>
              </a:rPr>
              <a:t>big-Omega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dirty="0">
                <a:latin typeface="Calibri" charset="0"/>
                <a:ea typeface="Calibri" charset="0"/>
                <a:cs typeface="Calibri" charset="0"/>
              </a:rPr>
              <a:t>f(n) is </a:t>
            </a:r>
            <a:r>
              <a:rPr lang="en-US" altLang="en-US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(g(n)) if there is a constant c &gt; 0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en-US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	and an integer constant n</a:t>
            </a:r>
            <a:r>
              <a:rPr lang="en-US" altLang="en-US" baseline="-25000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0</a:t>
            </a:r>
            <a:r>
              <a:rPr lang="en-US" altLang="en-US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  1 such that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en-US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	</a:t>
            </a:r>
            <a:r>
              <a:rPr lang="en-US" altLang="en-US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f(n)  </a:t>
            </a:r>
            <a:r>
              <a:rPr lang="en-US" altLang="en-US" dirty="0" err="1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c•g</a:t>
            </a:r>
            <a:r>
              <a:rPr lang="en-US" altLang="en-US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(n) </a:t>
            </a:r>
            <a:r>
              <a:rPr lang="en-US" altLang="en-US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for n  n</a:t>
            </a:r>
            <a:r>
              <a:rPr lang="en-US" altLang="en-US" baseline="-25000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0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endParaRPr lang="en-US" altLang="en-US" baseline="-25000" dirty="0">
              <a:latin typeface="Calibri" charset="0"/>
              <a:ea typeface="Calibri" charset="0"/>
              <a:cs typeface="Calibri" charset="0"/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en-US" b="1" dirty="0">
                <a:latin typeface="Calibri" charset="0"/>
                <a:ea typeface="Calibri" charset="0"/>
                <a:cs typeface="Calibri" charset="0"/>
              </a:rPr>
              <a:t>big-Theta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dirty="0">
                <a:latin typeface="Calibri" charset="0"/>
                <a:ea typeface="Calibri" charset="0"/>
                <a:cs typeface="Calibri" charset="0"/>
              </a:rPr>
              <a:t>f(n) is </a:t>
            </a:r>
            <a:r>
              <a:rPr lang="en-US" altLang="en-US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(g(n)) if there are constants c’ &gt; 0 and c’’ &gt; 0 and an integer constant n</a:t>
            </a:r>
            <a:r>
              <a:rPr lang="en-US" altLang="en-US" baseline="-25000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0</a:t>
            </a:r>
            <a:r>
              <a:rPr lang="en-US" altLang="en-US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  1 such that </a:t>
            </a:r>
            <a:r>
              <a:rPr lang="en-US" altLang="en-US" dirty="0" err="1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c’•g</a:t>
            </a:r>
            <a:r>
              <a:rPr lang="en-US" altLang="en-US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(n)  f(n)  </a:t>
            </a:r>
            <a:r>
              <a:rPr lang="en-US" altLang="en-US" dirty="0" err="1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c’’•g</a:t>
            </a:r>
            <a:r>
              <a:rPr lang="en-US" altLang="en-US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(n)</a:t>
            </a:r>
            <a:r>
              <a:rPr lang="en-US" altLang="en-US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 for n  n</a:t>
            </a:r>
            <a:r>
              <a:rPr lang="en-US" altLang="en-US" baseline="-25000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0</a:t>
            </a:r>
            <a:endParaRPr lang="en-US" altLang="en-US" dirty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6248400" y="228600"/>
          <a:ext cx="23939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Clip" r:id="rId4" imgW="4331880" imgH="3468960" progId="MS_ClipArt_Gallery.5">
                  <p:embed/>
                </p:oleObj>
              </mc:Choice>
              <mc:Fallback>
                <p:oleObj name="Clip" r:id="rId4" imgW="4331880" imgH="3468960" progId="MS_ClipArt_Gallery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28600"/>
                        <a:ext cx="239395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Intuition for Asymptotic Notation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B137643-7B2A-4684-9304-331C03C5D496}" type="slidenum">
              <a:rPr lang="ko-KR" altLang="en-US" sz="1400" smtClean="0">
                <a:ea typeface="굴림" charset="-127"/>
              </a:rPr>
              <a:pPr eaLnBrk="1" hangingPunct="1"/>
              <a:t>32</a:t>
            </a:fld>
            <a:endParaRPr lang="en-US" altLang="ko-KR" sz="1400">
              <a:ea typeface="굴림" charset="-127"/>
            </a:endParaRP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1066800" y="1676400"/>
            <a:ext cx="6553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b="1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altLang="en-US" b="1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Big-Oh</a:t>
            </a:r>
            <a:endParaRPr lang="en-US" altLang="en-US" b="1" dirty="0">
              <a:latin typeface="Calibri" charset="0"/>
              <a:ea typeface="Calibri" charset="0"/>
              <a:cs typeface="Calibri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dirty="0">
                <a:latin typeface="Calibri" charset="0"/>
                <a:ea typeface="Calibri" charset="0"/>
                <a:cs typeface="Calibri" charset="0"/>
              </a:rPr>
              <a:t>f(n) is </a:t>
            </a:r>
            <a:r>
              <a:rPr lang="en-US" altLang="en-US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O(g(n)) if f(n) is asymptotically </a:t>
            </a:r>
            <a:r>
              <a:rPr lang="en-US" altLang="en-US" b="1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less than or equal</a:t>
            </a:r>
            <a:r>
              <a:rPr lang="en-US" altLang="en-US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 to g(n)</a:t>
            </a:r>
            <a:endParaRPr lang="en-US" altLang="en-US" sz="2000" b="1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b="1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altLang="en-US" b="1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big-Omega</a:t>
            </a:r>
            <a:endParaRPr lang="en-US" altLang="en-US" b="1" dirty="0">
              <a:latin typeface="Calibri" charset="0"/>
              <a:ea typeface="Calibri" charset="0"/>
              <a:cs typeface="Calibri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dirty="0">
                <a:latin typeface="Calibri" charset="0"/>
                <a:ea typeface="Calibri" charset="0"/>
                <a:cs typeface="Calibri" charset="0"/>
              </a:rPr>
              <a:t>f(n) is </a:t>
            </a:r>
            <a:r>
              <a:rPr lang="en-US" altLang="en-US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(g(n)) if f(n) is asymptotically </a:t>
            </a:r>
            <a:r>
              <a:rPr lang="en-US" altLang="en-US" b="1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greater than or equal</a:t>
            </a:r>
            <a:r>
              <a:rPr lang="en-US" altLang="en-US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 to g(n)</a:t>
            </a:r>
            <a:endParaRPr lang="en-US" altLang="en-US" baseline="-25000" dirty="0">
              <a:latin typeface="Calibri" charset="0"/>
              <a:ea typeface="Calibri" charset="0"/>
              <a:cs typeface="Calibri" charset="0"/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b="1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altLang="en-US" b="1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big-Theta</a:t>
            </a:r>
            <a:endParaRPr lang="en-US" altLang="en-US" b="1" dirty="0">
              <a:latin typeface="Calibri" charset="0"/>
              <a:ea typeface="Calibri" charset="0"/>
              <a:cs typeface="Calibri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dirty="0">
                <a:latin typeface="Calibri" charset="0"/>
                <a:ea typeface="Calibri" charset="0"/>
                <a:cs typeface="Calibri" charset="0"/>
              </a:rPr>
              <a:t>f(n) is </a:t>
            </a:r>
            <a:r>
              <a:rPr lang="en-US" altLang="en-US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(g(n)) if f(n) is asymptotically </a:t>
            </a:r>
            <a:r>
              <a:rPr lang="en-US" altLang="en-US" b="1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equal</a:t>
            </a:r>
            <a:r>
              <a:rPr lang="en-US" altLang="en-US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 to g(n)</a:t>
            </a:r>
            <a:endParaRPr lang="en-US" altLang="en-US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altLang="en-US" sz="2800" dirty="0">
              <a:latin typeface="Calibri" charset="0"/>
              <a:ea typeface="Calibri" charset="0"/>
              <a:cs typeface="Calibri" charset="0"/>
              <a:sym typeface="Symbol" pitchFamily="18" charset="2"/>
            </a:endParaRPr>
          </a:p>
        </p:txBody>
      </p:sp>
      <p:graphicFrame>
        <p:nvGraphicFramePr>
          <p:cNvPr id="18434" name="Object 6"/>
          <p:cNvGraphicFramePr>
            <a:graphicFrameLocks noChangeAspect="1"/>
          </p:cNvGraphicFramePr>
          <p:nvPr/>
        </p:nvGraphicFramePr>
        <p:xfrm>
          <a:off x="6705600" y="152400"/>
          <a:ext cx="175260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Clip" r:id="rId3" imgW="878400" imgH="876600" progId="MS_ClipArt_Gallery.2">
                  <p:embed/>
                </p:oleObj>
              </mc:Choice>
              <mc:Fallback>
                <p:oleObj name="Clip" r:id="rId3" imgW="878400" imgH="87660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52400"/>
                        <a:ext cx="1752600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4962448-38C6-48EE-BA06-A624BC5C85F0}" type="slidenum">
              <a:rPr lang="ko-KR" altLang="en-US" sz="1400" smtClean="0">
                <a:ea typeface="굴림" charset="-127"/>
              </a:rPr>
              <a:pPr eaLnBrk="1" hangingPunct="1"/>
              <a:t>33</a:t>
            </a:fld>
            <a:endParaRPr lang="en-US" altLang="ko-KR" sz="1400">
              <a:ea typeface="굴림" charset="-127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762000" y="4724400"/>
            <a:ext cx="792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800" i="1">
                <a:latin typeface="Times New Roman" pitchFamily="18" charset="0"/>
                <a:ea typeface="굴림" charset="-127"/>
              </a:rPr>
              <a:t>f</a:t>
            </a:r>
            <a:r>
              <a:rPr lang="en-US" altLang="ko-KR" sz="2800">
                <a:latin typeface="Times New Roman" pitchFamily="18" charset="0"/>
                <a:ea typeface="굴림" charset="-127"/>
              </a:rPr>
              <a:t>(</a:t>
            </a:r>
            <a:r>
              <a:rPr lang="en-US" altLang="ko-KR" sz="2800" i="1">
                <a:latin typeface="Times New Roman" pitchFamily="18" charset="0"/>
                <a:ea typeface="굴림" charset="-127"/>
              </a:rPr>
              <a:t>n</a:t>
            </a:r>
            <a:r>
              <a:rPr lang="en-US" altLang="ko-KR" sz="2800">
                <a:latin typeface="Times New Roman" pitchFamily="18" charset="0"/>
                <a:ea typeface="굴림" charset="-127"/>
              </a:rPr>
              <a:t>) is </a:t>
            </a:r>
            <a:r>
              <a:rPr lang="en-US" altLang="ko-KR" sz="2800">
                <a:latin typeface="Times New Roman" pitchFamily="18" charset="0"/>
                <a:ea typeface="굴림" charset="-127"/>
                <a:sym typeface="Symbol" pitchFamily="18" charset="2"/>
              </a:rPr>
              <a:t>(</a:t>
            </a:r>
            <a:r>
              <a:rPr lang="en-US" altLang="ko-KR" sz="2800" i="1">
                <a:latin typeface="Times New Roman" pitchFamily="18" charset="0"/>
                <a:ea typeface="굴림" charset="-127"/>
                <a:sym typeface="Symbol" pitchFamily="18" charset="2"/>
              </a:rPr>
              <a:t>g</a:t>
            </a:r>
            <a:r>
              <a:rPr lang="en-US" altLang="ko-KR" sz="280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800" i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800">
                <a:latin typeface="Times New Roman" pitchFamily="18" charset="0"/>
                <a:ea typeface="굴림" charset="-127"/>
                <a:sym typeface="Symbol" pitchFamily="18" charset="2"/>
              </a:rPr>
              <a:t>)) if there is a constant </a:t>
            </a:r>
            <a:r>
              <a:rPr lang="en-US" altLang="ko-KR" sz="2800" i="1">
                <a:latin typeface="Times New Roman" pitchFamily="18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800">
                <a:latin typeface="Times New Roman" pitchFamily="18" charset="0"/>
                <a:ea typeface="굴림" charset="-127"/>
                <a:sym typeface="Symbol" pitchFamily="18" charset="2"/>
              </a:rPr>
              <a:t> &gt; 0 and an integer constant </a:t>
            </a:r>
            <a:r>
              <a:rPr lang="en-US" altLang="ko-KR" sz="2800" i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800" baseline="-25000">
                <a:latin typeface="Times New Roman" pitchFamily="18" charset="0"/>
                <a:ea typeface="굴림" charset="-127"/>
                <a:sym typeface="Symbol" pitchFamily="18" charset="2"/>
              </a:rPr>
              <a:t>0</a:t>
            </a:r>
            <a:r>
              <a:rPr lang="en-US" altLang="ko-KR" sz="2800">
                <a:latin typeface="Times New Roman" pitchFamily="18" charset="0"/>
                <a:ea typeface="굴림" charset="-127"/>
                <a:sym typeface="Symbol" pitchFamily="18" charset="2"/>
              </a:rPr>
              <a:t>  1 such that f(</a:t>
            </a:r>
            <a:r>
              <a:rPr lang="en-US" altLang="ko-KR" sz="2800" i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800">
                <a:latin typeface="Times New Roman" pitchFamily="18" charset="0"/>
                <a:ea typeface="굴림" charset="-127"/>
                <a:sym typeface="Symbol" pitchFamily="18" charset="2"/>
              </a:rPr>
              <a:t>)  </a:t>
            </a:r>
            <a:r>
              <a:rPr lang="en-US" altLang="ko-KR" sz="2800" i="1">
                <a:latin typeface="Times New Roman" pitchFamily="18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800">
                <a:latin typeface="Times New Roman" pitchFamily="18" charset="0"/>
                <a:ea typeface="굴림" charset="-127"/>
                <a:cs typeface="Arial" charset="0"/>
                <a:sym typeface="Symbol" pitchFamily="18" charset="2"/>
              </a:rPr>
              <a:t>•</a:t>
            </a:r>
            <a:r>
              <a:rPr lang="en-US" altLang="ko-KR" sz="2800" i="1">
                <a:latin typeface="Times New Roman" pitchFamily="18" charset="0"/>
                <a:ea typeface="굴림" charset="-127"/>
                <a:sym typeface="Symbol" pitchFamily="18" charset="2"/>
              </a:rPr>
              <a:t>g</a:t>
            </a:r>
            <a:r>
              <a:rPr lang="en-US" altLang="ko-KR" sz="280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800" i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800">
                <a:latin typeface="Times New Roman" pitchFamily="18" charset="0"/>
                <a:ea typeface="굴림" charset="-127"/>
                <a:sym typeface="Symbol" pitchFamily="18" charset="2"/>
              </a:rPr>
              <a:t>) for </a:t>
            </a:r>
            <a:r>
              <a:rPr lang="en-US" altLang="ko-KR" sz="2800" i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800">
                <a:latin typeface="Times New Roman" pitchFamily="18" charset="0"/>
                <a:ea typeface="굴림" charset="-127"/>
                <a:sym typeface="Symbol" pitchFamily="18" charset="2"/>
              </a:rPr>
              <a:t>  </a:t>
            </a:r>
            <a:r>
              <a:rPr lang="en-US" altLang="ko-KR" sz="2800" i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800" baseline="-25000">
                <a:latin typeface="Times New Roman" pitchFamily="18" charset="0"/>
                <a:ea typeface="굴림" charset="-127"/>
                <a:sym typeface="Symbol" pitchFamily="18" charset="2"/>
              </a:rPr>
              <a:t>0</a:t>
            </a: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800">
                <a:latin typeface="Times New Roman" pitchFamily="18" charset="0"/>
                <a:ea typeface="굴림" charset="-127"/>
                <a:sym typeface="Symbol" pitchFamily="18" charset="2"/>
              </a:rPr>
              <a:t>let </a:t>
            </a:r>
            <a:r>
              <a:rPr lang="en-US" altLang="ko-KR" sz="2800" i="1">
                <a:latin typeface="Times New Roman" pitchFamily="18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800">
                <a:latin typeface="Times New Roman" pitchFamily="18" charset="0"/>
                <a:ea typeface="굴림" charset="-127"/>
                <a:sym typeface="Symbol" pitchFamily="18" charset="2"/>
              </a:rPr>
              <a:t> = 1 and </a:t>
            </a:r>
            <a:r>
              <a:rPr lang="en-US" altLang="ko-KR" sz="2800" i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800" baseline="-25000">
                <a:latin typeface="Times New Roman" pitchFamily="18" charset="0"/>
                <a:ea typeface="굴림" charset="-127"/>
                <a:sym typeface="Symbol" pitchFamily="18" charset="2"/>
              </a:rPr>
              <a:t>0</a:t>
            </a:r>
            <a:r>
              <a:rPr lang="en-US" altLang="ko-KR" sz="2800">
                <a:latin typeface="Times New Roman" pitchFamily="18" charset="0"/>
                <a:ea typeface="굴림" charset="-127"/>
                <a:sym typeface="Symbol" pitchFamily="18" charset="2"/>
              </a:rPr>
              <a:t> = 1</a:t>
            </a:r>
            <a:endParaRPr lang="en-US" altLang="ko-KR" sz="2800" baseline="-25000">
              <a:latin typeface="Times New Roman" pitchFamily="18" charset="0"/>
              <a:ea typeface="굴림" charset="-127"/>
              <a:sym typeface="Symbol" pitchFamily="18" charset="2"/>
            </a:endParaRPr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838200" y="4267200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altLang="ko-KR" sz="2800" b="1">
                <a:latin typeface="Times New Roman" pitchFamily="18" charset="0"/>
                <a:ea typeface="굴림" charset="-127"/>
              </a:rPr>
              <a:t>5</a:t>
            </a:r>
            <a:r>
              <a:rPr lang="en-US" altLang="ko-KR" sz="2800" b="1" i="1">
                <a:latin typeface="Times New Roman" pitchFamily="18" charset="0"/>
                <a:ea typeface="굴림" charset="-127"/>
              </a:rPr>
              <a:t>n</a:t>
            </a:r>
            <a:r>
              <a:rPr lang="en-US" altLang="ko-KR" sz="2800" b="1" baseline="30000">
                <a:latin typeface="Times New Roman" pitchFamily="18" charset="0"/>
                <a:ea typeface="굴림" charset="-127"/>
              </a:rPr>
              <a:t>2</a:t>
            </a:r>
            <a:r>
              <a:rPr lang="en-US" altLang="ko-KR" sz="2800" b="1">
                <a:latin typeface="Times New Roman" pitchFamily="18" charset="0"/>
                <a:ea typeface="굴림" charset="-127"/>
              </a:rPr>
              <a:t> is </a:t>
            </a:r>
            <a:r>
              <a:rPr lang="en-US" altLang="ko-KR" sz="2800" b="1">
                <a:latin typeface="Times New Roman" pitchFamily="18" charset="0"/>
                <a:ea typeface="굴림" charset="-127"/>
                <a:sym typeface="Symbol" pitchFamily="18" charset="2"/>
              </a:rPr>
              <a:t></a:t>
            </a:r>
            <a:r>
              <a:rPr lang="en-US" altLang="ko-KR" sz="2800" b="1">
                <a:latin typeface="Times New Roman" pitchFamily="18" charset="0"/>
                <a:ea typeface="굴림" charset="-127"/>
              </a:rPr>
              <a:t>(</a:t>
            </a:r>
            <a:r>
              <a:rPr lang="en-US" altLang="ko-KR" sz="2800" b="1" i="1">
                <a:latin typeface="Times New Roman" pitchFamily="18" charset="0"/>
                <a:ea typeface="굴림" charset="-127"/>
              </a:rPr>
              <a:t>n</a:t>
            </a:r>
            <a:r>
              <a:rPr lang="en-US" altLang="ko-KR" sz="2800" b="1">
                <a:latin typeface="Times New Roman" pitchFamily="18" charset="0"/>
                <a:ea typeface="굴림" charset="-127"/>
              </a:rPr>
              <a:t>)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762000" y="2362200"/>
            <a:ext cx="792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800" i="1">
                <a:latin typeface="Times New Roman" pitchFamily="18" charset="0"/>
                <a:ea typeface="굴림" charset="-127"/>
              </a:rPr>
              <a:t>f</a:t>
            </a:r>
            <a:r>
              <a:rPr lang="en-US" altLang="ko-KR" sz="2800">
                <a:latin typeface="Times New Roman" pitchFamily="18" charset="0"/>
                <a:ea typeface="굴림" charset="-127"/>
              </a:rPr>
              <a:t>(</a:t>
            </a:r>
            <a:r>
              <a:rPr lang="en-US" altLang="ko-KR" sz="2800" i="1">
                <a:latin typeface="Times New Roman" pitchFamily="18" charset="0"/>
                <a:ea typeface="굴림" charset="-127"/>
              </a:rPr>
              <a:t>n</a:t>
            </a:r>
            <a:r>
              <a:rPr lang="en-US" altLang="ko-KR" sz="2800">
                <a:latin typeface="Times New Roman" pitchFamily="18" charset="0"/>
                <a:ea typeface="굴림" charset="-127"/>
              </a:rPr>
              <a:t>) is </a:t>
            </a:r>
            <a:r>
              <a:rPr lang="en-US" altLang="ko-KR" sz="2800">
                <a:latin typeface="Times New Roman" pitchFamily="18" charset="0"/>
                <a:ea typeface="굴림" charset="-127"/>
                <a:sym typeface="Symbol" pitchFamily="18" charset="2"/>
              </a:rPr>
              <a:t>(</a:t>
            </a:r>
            <a:r>
              <a:rPr lang="en-US" altLang="ko-KR" sz="2800" i="1">
                <a:latin typeface="Times New Roman" pitchFamily="18" charset="0"/>
                <a:ea typeface="굴림" charset="-127"/>
                <a:sym typeface="Symbol" pitchFamily="18" charset="2"/>
              </a:rPr>
              <a:t>g</a:t>
            </a:r>
            <a:r>
              <a:rPr lang="en-US" altLang="ko-KR" sz="280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800" i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800">
                <a:latin typeface="Times New Roman" pitchFamily="18" charset="0"/>
                <a:ea typeface="굴림" charset="-127"/>
                <a:sym typeface="Symbol" pitchFamily="18" charset="2"/>
              </a:rPr>
              <a:t>)) if there is a constant </a:t>
            </a:r>
            <a:r>
              <a:rPr lang="en-US" altLang="ko-KR" sz="2800" i="1">
                <a:latin typeface="Times New Roman" pitchFamily="18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800">
                <a:latin typeface="Times New Roman" pitchFamily="18" charset="0"/>
                <a:ea typeface="굴림" charset="-127"/>
                <a:sym typeface="Symbol" pitchFamily="18" charset="2"/>
              </a:rPr>
              <a:t> &gt; 0 and an integer constant </a:t>
            </a:r>
            <a:r>
              <a:rPr lang="en-US" altLang="ko-KR" sz="2800" i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800" baseline="-25000">
                <a:latin typeface="Times New Roman" pitchFamily="18" charset="0"/>
                <a:ea typeface="굴림" charset="-127"/>
                <a:sym typeface="Symbol" pitchFamily="18" charset="2"/>
              </a:rPr>
              <a:t>0</a:t>
            </a:r>
            <a:r>
              <a:rPr lang="en-US" altLang="ko-KR" sz="2800">
                <a:latin typeface="Times New Roman" pitchFamily="18" charset="0"/>
                <a:ea typeface="굴림" charset="-127"/>
                <a:sym typeface="Symbol" pitchFamily="18" charset="2"/>
              </a:rPr>
              <a:t>  1 such that </a:t>
            </a:r>
            <a:r>
              <a:rPr lang="en-US" altLang="ko-KR" sz="2800" i="1">
                <a:latin typeface="Times New Roman" pitchFamily="18" charset="0"/>
                <a:ea typeface="굴림" charset="-127"/>
                <a:sym typeface="Symbol" pitchFamily="18" charset="2"/>
              </a:rPr>
              <a:t>f</a:t>
            </a:r>
            <a:r>
              <a:rPr lang="en-US" altLang="ko-KR" sz="280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800" i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800">
                <a:latin typeface="Times New Roman" pitchFamily="18" charset="0"/>
                <a:ea typeface="굴림" charset="-127"/>
                <a:sym typeface="Symbol" pitchFamily="18" charset="2"/>
              </a:rPr>
              <a:t>)  </a:t>
            </a:r>
            <a:r>
              <a:rPr lang="en-US" altLang="ko-KR" sz="2800" i="1">
                <a:latin typeface="Times New Roman" pitchFamily="18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800">
                <a:latin typeface="Times New Roman" pitchFamily="18" charset="0"/>
                <a:ea typeface="굴림" charset="-127"/>
                <a:cs typeface="Arial" charset="0"/>
                <a:sym typeface="Symbol" pitchFamily="18" charset="2"/>
              </a:rPr>
              <a:t>•</a:t>
            </a:r>
            <a:r>
              <a:rPr lang="en-US" altLang="ko-KR" sz="2800" i="1">
                <a:latin typeface="Times New Roman" pitchFamily="18" charset="0"/>
                <a:ea typeface="굴림" charset="-127"/>
                <a:sym typeface="Symbol" pitchFamily="18" charset="2"/>
              </a:rPr>
              <a:t>g</a:t>
            </a:r>
            <a:r>
              <a:rPr lang="en-US" altLang="ko-KR" sz="280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800" i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800">
                <a:latin typeface="Times New Roman" pitchFamily="18" charset="0"/>
                <a:ea typeface="굴림" charset="-127"/>
                <a:sym typeface="Symbol" pitchFamily="18" charset="2"/>
              </a:rPr>
              <a:t>) for </a:t>
            </a:r>
            <a:r>
              <a:rPr lang="en-US" altLang="ko-KR" sz="2800" i="1">
                <a:latin typeface="Times New Roman" pitchFamily="18" charset="0"/>
                <a:ea typeface="굴림" charset="-127"/>
                <a:sym typeface="Symbol" pitchFamily="18" charset="2"/>
              </a:rPr>
              <a:t>n </a:t>
            </a:r>
            <a:r>
              <a:rPr lang="en-US" altLang="ko-KR" sz="2800">
                <a:latin typeface="Times New Roman" pitchFamily="18" charset="0"/>
                <a:ea typeface="굴림" charset="-127"/>
                <a:sym typeface="Symbol" pitchFamily="18" charset="2"/>
              </a:rPr>
              <a:t> </a:t>
            </a:r>
            <a:r>
              <a:rPr lang="en-US" altLang="ko-KR" sz="2800" i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800" baseline="-25000">
                <a:latin typeface="Times New Roman" pitchFamily="18" charset="0"/>
                <a:ea typeface="굴림" charset="-127"/>
                <a:sym typeface="Symbol" pitchFamily="18" charset="2"/>
              </a:rPr>
              <a:t>0</a:t>
            </a: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800">
                <a:latin typeface="Times New Roman" pitchFamily="18" charset="0"/>
                <a:ea typeface="굴림" charset="-127"/>
                <a:sym typeface="Symbol" pitchFamily="18" charset="2"/>
              </a:rPr>
              <a:t>let </a:t>
            </a:r>
            <a:r>
              <a:rPr lang="en-US" altLang="ko-KR" sz="2800" i="1">
                <a:latin typeface="Times New Roman" pitchFamily="18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800">
                <a:latin typeface="Times New Roman" pitchFamily="18" charset="0"/>
                <a:ea typeface="굴림" charset="-127"/>
                <a:sym typeface="Symbol" pitchFamily="18" charset="2"/>
              </a:rPr>
              <a:t> = 5 and </a:t>
            </a:r>
            <a:r>
              <a:rPr lang="en-US" altLang="ko-KR" sz="2800" i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800" baseline="-25000">
                <a:latin typeface="Times New Roman" pitchFamily="18" charset="0"/>
                <a:ea typeface="굴림" charset="-127"/>
                <a:sym typeface="Symbol" pitchFamily="18" charset="2"/>
              </a:rPr>
              <a:t>0</a:t>
            </a:r>
            <a:r>
              <a:rPr lang="en-US" altLang="ko-KR" sz="2800">
                <a:latin typeface="Times New Roman" pitchFamily="18" charset="0"/>
                <a:ea typeface="굴림" charset="-127"/>
                <a:sym typeface="Symbol" pitchFamily="18" charset="2"/>
              </a:rPr>
              <a:t> = 1</a:t>
            </a:r>
          </a:p>
        </p:txBody>
      </p:sp>
      <p:sp>
        <p:nvSpPr>
          <p:cNvPr id="19465" name="Rectangle 10"/>
          <p:cNvSpPr>
            <a:spLocks noChangeArrowheads="1"/>
          </p:cNvSpPr>
          <p:nvPr/>
        </p:nvSpPr>
        <p:spPr bwMode="auto">
          <a:xfrm>
            <a:off x="762000" y="1752600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altLang="ko-KR" sz="2800" b="1">
                <a:latin typeface="Times New Roman" pitchFamily="18" charset="0"/>
                <a:ea typeface="굴림" charset="-127"/>
              </a:rPr>
              <a:t>5</a:t>
            </a:r>
            <a:r>
              <a:rPr lang="en-US" altLang="ko-KR" sz="2800" b="1" i="1">
                <a:latin typeface="Times New Roman" pitchFamily="18" charset="0"/>
                <a:ea typeface="굴림" charset="-127"/>
              </a:rPr>
              <a:t>n</a:t>
            </a:r>
            <a:r>
              <a:rPr lang="en-US" altLang="ko-KR" sz="2800" b="1" baseline="30000">
                <a:latin typeface="Times New Roman" pitchFamily="18" charset="0"/>
                <a:ea typeface="굴림" charset="-127"/>
              </a:rPr>
              <a:t>2</a:t>
            </a:r>
            <a:r>
              <a:rPr lang="en-US" altLang="ko-KR" sz="2800" b="1">
                <a:latin typeface="Times New Roman" pitchFamily="18" charset="0"/>
                <a:ea typeface="굴림" charset="-127"/>
              </a:rPr>
              <a:t> is </a:t>
            </a:r>
            <a:r>
              <a:rPr lang="en-US" altLang="ko-KR" sz="2800" b="1">
                <a:latin typeface="Times New Roman" pitchFamily="18" charset="0"/>
                <a:ea typeface="굴림" charset="-127"/>
                <a:sym typeface="Symbol" pitchFamily="18" charset="2"/>
              </a:rPr>
              <a:t></a:t>
            </a:r>
            <a:r>
              <a:rPr lang="en-US" altLang="ko-KR" sz="2800" b="1">
                <a:latin typeface="Times New Roman" pitchFamily="18" charset="0"/>
                <a:ea typeface="굴림" charset="-127"/>
              </a:rPr>
              <a:t>(</a:t>
            </a:r>
            <a:r>
              <a:rPr lang="en-US" altLang="ko-KR" sz="2800" b="1" i="1">
                <a:latin typeface="Times New Roman" pitchFamily="18" charset="0"/>
                <a:ea typeface="굴림" charset="-127"/>
              </a:rPr>
              <a:t>n</a:t>
            </a:r>
            <a:r>
              <a:rPr lang="en-US" altLang="ko-KR" sz="2800" b="1" baseline="30000">
                <a:latin typeface="Times New Roman" pitchFamily="18" charset="0"/>
                <a:ea typeface="굴림" charset="-127"/>
              </a:rPr>
              <a:t>2</a:t>
            </a:r>
            <a:r>
              <a:rPr lang="en-US" altLang="ko-KR" sz="2800" b="1">
                <a:latin typeface="Times New Roman" pitchFamily="18" charset="0"/>
                <a:ea typeface="굴림" charset="-127"/>
              </a:rPr>
              <a:t>)</a:t>
            </a:r>
          </a:p>
        </p:txBody>
      </p:sp>
      <p:graphicFrame>
        <p:nvGraphicFramePr>
          <p:cNvPr id="19458" name="Object 11"/>
          <p:cNvGraphicFramePr>
            <a:graphicFrameLocks noChangeAspect="1"/>
          </p:cNvGraphicFramePr>
          <p:nvPr/>
        </p:nvGraphicFramePr>
        <p:xfrm>
          <a:off x="6781800" y="381000"/>
          <a:ext cx="14668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Clip" r:id="rId4" imgW="790560" imgH="903960" progId="MS_ClipArt_Gallery.2">
                  <p:embed/>
                </p:oleObj>
              </mc:Choice>
              <mc:Fallback>
                <p:oleObj name="Clip" r:id="rId4" imgW="790560" imgH="903960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81000"/>
                        <a:ext cx="146685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 autoUpdateAnimBg="0"/>
      <p:bldP spid="4506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4BC415B-A173-4910-9593-CBFF89F826CA}" type="slidenum">
              <a:rPr lang="ko-KR" altLang="en-US" sz="1400" smtClean="0">
                <a:ea typeface="굴림" charset="-127"/>
              </a:rPr>
              <a:pPr eaLnBrk="1" hangingPunct="1"/>
              <a:t>34</a:t>
            </a:fld>
            <a:endParaRPr lang="en-US" altLang="ko-KR" sz="1400">
              <a:ea typeface="굴림" charset="-127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762000" y="2616200"/>
            <a:ext cx="8077200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3200" i="1">
                <a:latin typeface="Times New Roman" pitchFamily="18" charset="0"/>
                <a:ea typeface="굴림" charset="-127"/>
              </a:rPr>
              <a:t>f</a:t>
            </a:r>
            <a:r>
              <a:rPr lang="en-US" altLang="ko-KR" sz="3200">
                <a:latin typeface="Times New Roman" pitchFamily="18" charset="0"/>
                <a:ea typeface="굴림" charset="-127"/>
              </a:rPr>
              <a:t>(</a:t>
            </a:r>
            <a:r>
              <a:rPr lang="en-US" altLang="ko-KR" sz="3200" i="1">
                <a:latin typeface="Times New Roman" pitchFamily="18" charset="0"/>
                <a:ea typeface="굴림" charset="-127"/>
              </a:rPr>
              <a:t>n</a:t>
            </a:r>
            <a:r>
              <a:rPr lang="en-US" altLang="ko-KR" sz="3200">
                <a:latin typeface="Times New Roman" pitchFamily="18" charset="0"/>
                <a:ea typeface="굴림" charset="-127"/>
              </a:rPr>
              <a:t>) is </a:t>
            </a:r>
            <a:r>
              <a:rPr lang="en-US" altLang="en-US" sz="3600">
                <a:sym typeface="Symbol" pitchFamily="18" charset="2"/>
              </a:rPr>
              <a:t></a:t>
            </a:r>
            <a:r>
              <a:rPr lang="en-US" altLang="ko-KR" sz="320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3200" i="1">
                <a:latin typeface="Times New Roman" pitchFamily="18" charset="0"/>
                <a:ea typeface="굴림" charset="-127"/>
                <a:sym typeface="Symbol" pitchFamily="18" charset="2"/>
              </a:rPr>
              <a:t>g</a:t>
            </a:r>
            <a:r>
              <a:rPr lang="en-US" altLang="ko-KR" sz="320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3200" i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3200">
                <a:latin typeface="Times New Roman" pitchFamily="18" charset="0"/>
                <a:ea typeface="굴림" charset="-127"/>
                <a:sym typeface="Symbol" pitchFamily="18" charset="2"/>
              </a:rPr>
              <a:t>)) if it is </a:t>
            </a:r>
            <a:r>
              <a:rPr lang="en-US" altLang="ko-KR" sz="3200">
                <a:latin typeface="Times New Roman" pitchFamily="18" charset="0"/>
                <a:ea typeface="굴림" charset="-127"/>
              </a:rPr>
              <a:t>(</a:t>
            </a:r>
            <a:r>
              <a:rPr lang="en-US" altLang="ko-KR" sz="3200" i="1">
                <a:latin typeface="Times New Roman" pitchFamily="18" charset="0"/>
                <a:ea typeface="굴림" charset="-127"/>
              </a:rPr>
              <a:t>n</a:t>
            </a:r>
            <a:r>
              <a:rPr lang="en-US" altLang="ko-KR" sz="3200" baseline="30000">
                <a:latin typeface="Times New Roman" pitchFamily="18" charset="0"/>
                <a:ea typeface="굴림" charset="-127"/>
              </a:rPr>
              <a:t>2</a:t>
            </a:r>
            <a:r>
              <a:rPr lang="en-US" altLang="ko-KR" sz="3200">
                <a:latin typeface="Times New Roman" pitchFamily="18" charset="0"/>
                <a:ea typeface="굴림" charset="-127"/>
              </a:rPr>
              <a:t>) and </a:t>
            </a:r>
            <a:r>
              <a:rPr lang="en-US" altLang="ko-KR" sz="3200" i="1">
                <a:latin typeface="Times New Roman" pitchFamily="18" charset="0"/>
                <a:ea typeface="굴림" charset="-127"/>
                <a:sym typeface="Symbol" pitchFamily="18" charset="2"/>
              </a:rPr>
              <a:t>O</a:t>
            </a:r>
            <a:r>
              <a:rPr lang="en-US" altLang="ko-KR" sz="3200">
                <a:latin typeface="Times New Roman" pitchFamily="18" charset="0"/>
                <a:ea typeface="굴림" charset="-127"/>
              </a:rPr>
              <a:t>(</a:t>
            </a:r>
            <a:r>
              <a:rPr lang="en-US" altLang="ko-KR" sz="3200" i="1">
                <a:latin typeface="Times New Roman" pitchFamily="18" charset="0"/>
                <a:ea typeface="굴림" charset="-127"/>
              </a:rPr>
              <a:t>n</a:t>
            </a:r>
            <a:r>
              <a:rPr lang="en-US" altLang="ko-KR" sz="3200" baseline="30000">
                <a:latin typeface="Times New Roman" pitchFamily="18" charset="0"/>
                <a:ea typeface="굴림" charset="-127"/>
              </a:rPr>
              <a:t>2</a:t>
            </a:r>
            <a:r>
              <a:rPr lang="en-US" altLang="ko-KR" sz="3200">
                <a:latin typeface="Times New Roman" pitchFamily="18" charset="0"/>
                <a:ea typeface="굴림" charset="-127"/>
              </a:rPr>
              <a:t>). we have already seen the former, for the latter (</a:t>
            </a:r>
            <a:r>
              <a:rPr lang="en-US" altLang="ko-KR">
                <a:ea typeface="굴림" charset="-127"/>
              </a:rPr>
              <a:t>for </a:t>
            </a:r>
            <a:r>
              <a:rPr lang="en-US" altLang="ko-KR" i="1">
                <a:ea typeface="굴림" charset="-127"/>
                <a:sym typeface="Symbol" pitchFamily="18" charset="2"/>
              </a:rPr>
              <a:t>O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n</a:t>
            </a:r>
            <a:r>
              <a:rPr lang="en-US" altLang="ko-KR" baseline="30000">
                <a:ea typeface="굴림" charset="-127"/>
              </a:rPr>
              <a:t>2</a:t>
            </a:r>
            <a:r>
              <a:rPr lang="en-US" altLang="ko-KR">
                <a:ea typeface="굴림" charset="-127"/>
              </a:rPr>
              <a:t>))</a:t>
            </a:r>
            <a:r>
              <a:rPr lang="en-US" altLang="ko-KR" sz="3200">
                <a:latin typeface="Times New Roman" pitchFamily="18" charset="0"/>
                <a:ea typeface="굴림" charset="-127"/>
              </a:rPr>
              <a:t>recall that </a:t>
            </a:r>
            <a:r>
              <a:rPr lang="en-US" altLang="ko-KR" sz="3200" i="1">
                <a:latin typeface="Times New Roman" pitchFamily="18" charset="0"/>
                <a:ea typeface="굴림" charset="-127"/>
              </a:rPr>
              <a:t>f</a:t>
            </a:r>
            <a:r>
              <a:rPr lang="en-US" altLang="ko-KR" sz="3200">
                <a:latin typeface="Times New Roman" pitchFamily="18" charset="0"/>
                <a:ea typeface="굴림" charset="-127"/>
              </a:rPr>
              <a:t>(</a:t>
            </a:r>
            <a:r>
              <a:rPr lang="en-US" altLang="ko-KR" sz="3200" i="1">
                <a:latin typeface="Times New Roman" pitchFamily="18" charset="0"/>
                <a:ea typeface="굴림" charset="-127"/>
              </a:rPr>
              <a:t>n</a:t>
            </a:r>
            <a:r>
              <a:rPr lang="en-US" altLang="ko-KR" sz="3200">
                <a:latin typeface="Times New Roman" pitchFamily="18" charset="0"/>
                <a:ea typeface="굴림" charset="-127"/>
              </a:rPr>
              <a:t>) is </a:t>
            </a:r>
            <a:r>
              <a:rPr lang="en-US" altLang="ko-KR" sz="3200" i="1">
                <a:latin typeface="Times New Roman" pitchFamily="18" charset="0"/>
                <a:ea typeface="굴림" charset="-127"/>
                <a:sym typeface="Symbol" pitchFamily="18" charset="2"/>
              </a:rPr>
              <a:t>O</a:t>
            </a:r>
            <a:r>
              <a:rPr lang="en-US" altLang="ko-KR" sz="320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3200" i="1">
                <a:latin typeface="Times New Roman" pitchFamily="18" charset="0"/>
                <a:ea typeface="굴림" charset="-127"/>
                <a:sym typeface="Symbol" pitchFamily="18" charset="2"/>
              </a:rPr>
              <a:t>g</a:t>
            </a:r>
            <a:r>
              <a:rPr lang="en-US" altLang="ko-KR" sz="320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3200" i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3200">
                <a:latin typeface="Times New Roman" pitchFamily="18" charset="0"/>
                <a:ea typeface="굴림" charset="-127"/>
                <a:sym typeface="Symbol" pitchFamily="18" charset="2"/>
              </a:rPr>
              <a:t>)) if there is a constant </a:t>
            </a:r>
            <a:r>
              <a:rPr lang="en-US" altLang="ko-KR" sz="3200" i="1">
                <a:latin typeface="Times New Roman" pitchFamily="18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3200">
                <a:latin typeface="Times New Roman" pitchFamily="18" charset="0"/>
                <a:ea typeface="굴림" charset="-127"/>
                <a:sym typeface="Symbol" pitchFamily="18" charset="2"/>
              </a:rPr>
              <a:t> &gt; 0 and an integer constant </a:t>
            </a:r>
            <a:r>
              <a:rPr lang="en-US" altLang="ko-KR" sz="3200" i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3200" baseline="-25000">
                <a:latin typeface="Times New Roman" pitchFamily="18" charset="0"/>
                <a:ea typeface="굴림" charset="-127"/>
                <a:sym typeface="Symbol" pitchFamily="18" charset="2"/>
              </a:rPr>
              <a:t>0</a:t>
            </a:r>
            <a:r>
              <a:rPr lang="en-US" altLang="ko-KR" sz="3200">
                <a:latin typeface="Times New Roman" pitchFamily="18" charset="0"/>
                <a:ea typeface="굴림" charset="-127"/>
                <a:sym typeface="Symbol" pitchFamily="18" charset="2"/>
              </a:rPr>
              <a:t>  1 such that f(</a:t>
            </a:r>
            <a:r>
              <a:rPr lang="en-US" altLang="ko-KR" sz="3200" i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3200">
                <a:latin typeface="Times New Roman" pitchFamily="18" charset="0"/>
                <a:ea typeface="굴림" charset="-127"/>
                <a:sym typeface="Symbol" pitchFamily="18" charset="2"/>
              </a:rPr>
              <a:t>) </a:t>
            </a:r>
            <a:r>
              <a:rPr lang="en-US" altLang="ko-KR" sz="3200" u="sng">
                <a:latin typeface="Times New Roman" pitchFamily="18" charset="0"/>
                <a:ea typeface="굴림" charset="-127"/>
                <a:sym typeface="Symbol" pitchFamily="18" charset="2"/>
              </a:rPr>
              <a:t>&lt;</a:t>
            </a:r>
            <a:r>
              <a:rPr lang="en-US" altLang="ko-KR" sz="320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3200" i="1">
                <a:latin typeface="Times New Roman" pitchFamily="18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3200">
                <a:latin typeface="Times New Roman" pitchFamily="18" charset="0"/>
                <a:ea typeface="굴림" charset="-127"/>
                <a:cs typeface="Arial" charset="0"/>
                <a:sym typeface="Symbol" pitchFamily="18" charset="2"/>
              </a:rPr>
              <a:t>•</a:t>
            </a:r>
            <a:r>
              <a:rPr lang="en-US" altLang="ko-KR" sz="3200" i="1">
                <a:latin typeface="Times New Roman" pitchFamily="18" charset="0"/>
                <a:ea typeface="굴림" charset="-127"/>
                <a:sym typeface="Symbol" pitchFamily="18" charset="2"/>
              </a:rPr>
              <a:t>g</a:t>
            </a:r>
            <a:r>
              <a:rPr lang="en-US" altLang="ko-KR" sz="320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3200" i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3200">
                <a:latin typeface="Times New Roman" pitchFamily="18" charset="0"/>
                <a:ea typeface="굴림" charset="-127"/>
                <a:sym typeface="Symbol" pitchFamily="18" charset="2"/>
              </a:rPr>
              <a:t>) for </a:t>
            </a:r>
            <a:r>
              <a:rPr lang="en-US" altLang="ko-KR" sz="3200" i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3200">
                <a:latin typeface="Times New Roman" pitchFamily="18" charset="0"/>
                <a:ea typeface="굴림" charset="-127"/>
                <a:sym typeface="Symbol" pitchFamily="18" charset="2"/>
              </a:rPr>
              <a:t>  </a:t>
            </a:r>
            <a:r>
              <a:rPr lang="en-US" altLang="ko-KR" sz="3200" i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3200" baseline="-25000">
                <a:latin typeface="Times New Roman" pitchFamily="18" charset="0"/>
                <a:ea typeface="굴림" charset="-127"/>
                <a:sym typeface="Symbol" pitchFamily="18" charset="2"/>
              </a:rPr>
              <a:t>0 </a:t>
            </a:r>
            <a:endParaRPr lang="en-US" altLang="ko-KR" sz="3200">
              <a:latin typeface="Times New Roman" pitchFamily="18" charset="0"/>
              <a:ea typeface="굴림" charset="-127"/>
              <a:sym typeface="Symbol" pitchFamily="18" charset="2"/>
            </a:endParaRP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3200">
                <a:latin typeface="Times New Roman" pitchFamily="18" charset="0"/>
                <a:ea typeface="굴림" charset="-127"/>
                <a:sym typeface="Symbol" pitchFamily="18" charset="2"/>
              </a:rPr>
              <a:t>Let </a:t>
            </a:r>
            <a:r>
              <a:rPr lang="en-US" altLang="ko-KR" sz="3200" i="1">
                <a:latin typeface="Times New Roman" pitchFamily="18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3200">
                <a:latin typeface="Times New Roman" pitchFamily="18" charset="0"/>
                <a:ea typeface="굴림" charset="-127"/>
                <a:sym typeface="Symbol" pitchFamily="18" charset="2"/>
              </a:rPr>
              <a:t> = 5 and </a:t>
            </a:r>
            <a:r>
              <a:rPr lang="en-US" altLang="ko-KR" sz="3200" i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3200" baseline="-25000">
                <a:latin typeface="Times New Roman" pitchFamily="18" charset="0"/>
                <a:ea typeface="굴림" charset="-127"/>
                <a:sym typeface="Symbol" pitchFamily="18" charset="2"/>
              </a:rPr>
              <a:t>0</a:t>
            </a:r>
            <a:r>
              <a:rPr lang="en-US" altLang="ko-KR" sz="3200">
                <a:latin typeface="Times New Roman" pitchFamily="18" charset="0"/>
                <a:ea typeface="굴림" charset="-127"/>
                <a:sym typeface="Symbol" pitchFamily="18" charset="2"/>
              </a:rPr>
              <a:t> = 1</a:t>
            </a: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685800" y="1905000"/>
            <a:ext cx="7924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altLang="ko-KR" sz="3200" b="1">
                <a:latin typeface="Times New Roman" pitchFamily="18" charset="0"/>
                <a:ea typeface="굴림" charset="-127"/>
              </a:rPr>
              <a:t>5</a:t>
            </a:r>
            <a:r>
              <a:rPr lang="en-US" altLang="ko-KR" sz="3200" b="1" i="1">
                <a:latin typeface="Times New Roman" pitchFamily="18" charset="0"/>
                <a:ea typeface="굴림" charset="-127"/>
              </a:rPr>
              <a:t>n</a:t>
            </a:r>
            <a:r>
              <a:rPr lang="en-US" altLang="ko-KR" sz="3200" b="1" baseline="30000">
                <a:latin typeface="Times New Roman" pitchFamily="18" charset="0"/>
                <a:ea typeface="굴림" charset="-127"/>
              </a:rPr>
              <a:t>2</a:t>
            </a:r>
            <a:r>
              <a:rPr lang="en-US" altLang="ko-KR" sz="3200" b="1">
                <a:latin typeface="Times New Roman" pitchFamily="18" charset="0"/>
                <a:ea typeface="굴림" charset="-127"/>
              </a:rPr>
              <a:t> is </a:t>
            </a:r>
            <a:r>
              <a:rPr lang="en-US" altLang="en-US" sz="3600">
                <a:sym typeface="Symbol" pitchFamily="18" charset="2"/>
              </a:rPr>
              <a:t></a:t>
            </a:r>
            <a:r>
              <a:rPr lang="en-US" altLang="ko-KR" sz="3200" b="1">
                <a:latin typeface="Times New Roman" pitchFamily="18" charset="0"/>
                <a:ea typeface="굴림" charset="-127"/>
              </a:rPr>
              <a:t>(</a:t>
            </a:r>
            <a:r>
              <a:rPr lang="en-US" altLang="ko-KR" sz="3200" b="1" i="1">
                <a:latin typeface="Times New Roman" pitchFamily="18" charset="0"/>
                <a:ea typeface="굴림" charset="-127"/>
              </a:rPr>
              <a:t>n</a:t>
            </a:r>
            <a:r>
              <a:rPr lang="en-US" altLang="ko-KR" sz="3200" b="1" baseline="30000">
                <a:latin typeface="Times New Roman" pitchFamily="18" charset="0"/>
                <a:ea typeface="굴림" charset="-127"/>
              </a:rPr>
              <a:t>2</a:t>
            </a:r>
            <a:r>
              <a:rPr lang="en-US" altLang="ko-KR" sz="3200" b="1">
                <a:latin typeface="Times New Roman" pitchFamily="18" charset="0"/>
                <a:ea typeface="굴림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F1EA-CC63-6B46-806D-42D79437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 for our algorithms?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E6D01-45D4-284E-BF1A-AE763AF8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Prof. Yung Yi </a:t>
            </a:r>
            <a:r>
              <a:rPr lang="en-US" dirty="0">
                <a:sym typeface="Wingdings" pitchFamily="2" charset="2"/>
              </a:rPr>
              <a:t> A graduate student</a:t>
            </a:r>
            <a:endParaRPr lang="en-US" dirty="0"/>
          </a:p>
          <a:p>
            <a:pPr lvl="1"/>
            <a:r>
              <a:rPr lang="en-US" dirty="0"/>
              <a:t>“What is the </a:t>
            </a:r>
            <a:r>
              <a:rPr lang="en-US" dirty="0">
                <a:solidFill>
                  <a:schemeClr val="tx2"/>
                </a:solidFill>
              </a:rPr>
              <a:t>order</a:t>
            </a:r>
            <a:r>
              <a:rPr lang="en-US" dirty="0"/>
              <a:t> of your algorithm?”</a:t>
            </a:r>
          </a:p>
          <a:p>
            <a:pPr lvl="1"/>
            <a:r>
              <a:rPr lang="en-US" dirty="0"/>
              <a:t>Answer: </a:t>
            </a:r>
            <a:r>
              <a:rPr lang="en-US" dirty="0" err="1"/>
              <a:t>nlogn</a:t>
            </a:r>
            <a:r>
              <a:rPr lang="en-US" dirty="0"/>
              <a:t>, n</a:t>
            </a:r>
            <a:r>
              <a:rPr lang="en-US" baseline="30000" dirty="0"/>
              <a:t>2</a:t>
            </a:r>
            <a:r>
              <a:rPr lang="en-US" dirty="0"/>
              <a:t>, n</a:t>
            </a:r>
            <a:r>
              <a:rPr lang="en-US" baseline="30000" dirty="0"/>
              <a:t>3</a:t>
            </a:r>
            <a:r>
              <a:rPr lang="en-US" dirty="0"/>
              <a:t>, 2</a:t>
            </a:r>
            <a:r>
              <a:rPr lang="en-US" baseline="30000" dirty="0"/>
              <a:t>n</a:t>
            </a:r>
          </a:p>
          <a:p>
            <a:pPr lvl="1"/>
            <a:endParaRPr lang="en-US" baseline="30000" dirty="0"/>
          </a:p>
          <a:p>
            <a:r>
              <a:rPr lang="en-US" dirty="0"/>
              <a:t>Polynomial order</a:t>
            </a:r>
          </a:p>
          <a:p>
            <a:pPr lvl="1"/>
            <a:r>
              <a:rPr lang="en-US" dirty="0"/>
              <a:t>Generally fine. </a:t>
            </a:r>
          </a:p>
          <a:p>
            <a:pPr lvl="1"/>
            <a:r>
              <a:rPr lang="en-US" dirty="0"/>
              <a:t>Try to reduce the running time if above or equal to n</a:t>
            </a:r>
            <a:r>
              <a:rPr lang="en-US" baseline="30000" dirty="0"/>
              <a:t>3</a:t>
            </a:r>
          </a:p>
          <a:p>
            <a:pPr lvl="1"/>
            <a:endParaRPr lang="en-US" baseline="30000" dirty="0"/>
          </a:p>
          <a:p>
            <a:r>
              <a:rPr lang="en-US" dirty="0"/>
              <a:t>There are some problems for which there does NOT exist any polynomial-time algorithm (up to so far)</a:t>
            </a:r>
          </a:p>
          <a:p>
            <a:pPr lvl="1"/>
            <a:r>
              <a:rPr lang="en-US" dirty="0"/>
              <a:t>We say that they “NP-hard” or “NP-complete”</a:t>
            </a:r>
          </a:p>
          <a:p>
            <a:pPr lvl="1"/>
            <a:r>
              <a:rPr lang="en-US" dirty="0"/>
              <a:t>You will learn formalism for this in the algorithm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15427-024F-394A-A9CF-EF1193F72E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389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What are we going to learn?</a:t>
            </a:r>
          </a:p>
        </p:txBody>
      </p:sp>
      <p:sp>
        <p:nvSpPr>
          <p:cNvPr id="2458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Need to say that some algorithms are </a:t>
            </a:r>
            <a:r>
              <a:rPr lang="en-US" altLang="ko-KR" dirty="0">
                <a:latin typeface="Univers" pitchFamily="34" charset="0"/>
                <a:ea typeface="굴림" charset="-127"/>
              </a:rPr>
              <a:t>“</a:t>
            </a:r>
            <a:r>
              <a:rPr lang="en-US" altLang="ko-KR" dirty="0">
                <a:solidFill>
                  <a:srgbClr val="FE1A02"/>
                </a:solidFill>
                <a:ea typeface="굴림" charset="-127"/>
              </a:rPr>
              <a:t>better</a:t>
            </a:r>
            <a:r>
              <a:rPr lang="en-US" altLang="ko-KR" dirty="0">
                <a:latin typeface="Univers" pitchFamily="34" charset="0"/>
                <a:ea typeface="굴림" charset="-127"/>
              </a:rPr>
              <a:t>”</a:t>
            </a:r>
            <a:r>
              <a:rPr lang="en-US" altLang="ko-KR" dirty="0">
                <a:ea typeface="굴림" charset="-127"/>
              </a:rPr>
              <a:t> than others</a:t>
            </a:r>
          </a:p>
          <a:p>
            <a:pPr eaLnBrk="1" hangingPunct="1"/>
            <a:r>
              <a:rPr lang="en-US" altLang="ko-KR" dirty="0">
                <a:ea typeface="굴림" charset="-127"/>
              </a:rPr>
              <a:t>Criteria for evaluation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Structure of programs (simplicity, elegance, OO, etc.)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Running time     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Memory space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What else???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86977C5-53EC-4AE5-AC00-CDE8F4E012EE}" type="slidenum">
              <a:rPr lang="ko-KR" altLang="en-US" sz="1400" smtClean="0">
                <a:ea typeface="굴림" charset="-127"/>
              </a:rPr>
              <a:pPr eaLnBrk="1" hangingPunct="1"/>
              <a:t>4</a:t>
            </a:fld>
            <a:endParaRPr lang="en-US" altLang="ko-KR" sz="1400">
              <a:ea typeface="굴림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Running Time (§3.1) 	</a:t>
            </a: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50292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Most algorithms transform input objects into output objects.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dirty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The 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</a:rPr>
              <a:t>running time </a:t>
            </a:r>
            <a:r>
              <a:rPr lang="en-US" altLang="ko-KR" sz="2400" dirty="0">
                <a:ea typeface="굴림" charset="-127"/>
              </a:rPr>
              <a:t>of an algorithm typically grows with the input size.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dirty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solidFill>
                  <a:srgbClr val="FF0000"/>
                </a:solidFill>
                <a:ea typeface="굴림" charset="-127"/>
              </a:rPr>
              <a:t>Average-case running time </a:t>
            </a:r>
            <a:r>
              <a:rPr lang="en-US" altLang="ko-KR" sz="2400" dirty="0">
                <a:ea typeface="굴림" charset="-127"/>
              </a:rPr>
              <a:t>is often difficult to determine.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 dirty="0">
                <a:ea typeface="굴림" charset="-127"/>
              </a:rPr>
              <a:t>Why?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dirty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We focus on the 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</a:rPr>
              <a:t>worst case running time</a:t>
            </a:r>
            <a:r>
              <a:rPr lang="en-US" altLang="ko-KR" sz="2400" dirty="0">
                <a:ea typeface="굴림" charset="-127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Easier to analyze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Crucial to applications such as games, finance and robotics</a:t>
            </a:r>
          </a:p>
        </p:txBody>
      </p:sp>
      <p:sp>
        <p:nvSpPr>
          <p:cNvPr id="102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1F5F99A-DC5A-499C-A68F-4798819647BD}" type="slidenum">
              <a:rPr lang="ko-KR" altLang="en-US" sz="1400" smtClean="0">
                <a:ea typeface="굴림" charset="-127"/>
              </a:rPr>
              <a:pPr eaLnBrk="1" hangingPunct="1"/>
              <a:t>5</a:t>
            </a:fld>
            <a:endParaRPr lang="en-US" altLang="ko-KR" sz="1400">
              <a:ea typeface="굴림" charset="-127"/>
            </a:endParaRP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type="chart" sz="half" idx="4294967295"/>
          </p:nvPr>
        </p:nvGraphicFramePr>
        <p:xfrm>
          <a:off x="5200650" y="1676400"/>
          <a:ext cx="3943350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Chart" r:id="rId3" imgW="3943731" imgH="4200957" progId="MSGraph.Chart.8">
                  <p:embed followColorScheme="full"/>
                </p:oleObj>
              </mc:Choice>
              <mc:Fallback>
                <p:oleObj name="Chart" r:id="rId3" imgW="3943731" imgH="4200957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0" y="1676400"/>
                        <a:ext cx="3943350" cy="420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Average Case vs. Worst Case</a:t>
            </a:r>
          </a:p>
        </p:txBody>
      </p:sp>
      <p:sp>
        <p:nvSpPr>
          <p:cNvPr id="2560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4419600" cy="5181600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The </a:t>
            </a:r>
            <a:r>
              <a:rPr lang="en-US" altLang="ko-KR" sz="2400" dirty="0">
                <a:solidFill>
                  <a:srgbClr val="FE1A02"/>
                </a:solidFill>
                <a:ea typeface="굴림" charset="-127"/>
              </a:rPr>
              <a:t>average case running time is harder</a:t>
            </a:r>
            <a:r>
              <a:rPr lang="en-US" altLang="ko-KR" sz="2400" dirty="0">
                <a:ea typeface="굴림" charset="-127"/>
              </a:rPr>
              <a:t> to analyze because you need to know the probability distribution of the input.</a:t>
            </a:r>
          </a:p>
          <a:p>
            <a:pPr eaLnBrk="1" hangingPunct="1"/>
            <a:endParaRPr lang="en-US" altLang="ko-KR" sz="2400" dirty="0">
              <a:ea typeface="굴림" charset="-127"/>
            </a:endParaRPr>
          </a:p>
          <a:p>
            <a:pPr eaLnBrk="1" hangingPunct="1"/>
            <a:r>
              <a:rPr lang="en-US" altLang="ko-KR" sz="2400" dirty="0">
                <a:ea typeface="굴림" charset="-127"/>
              </a:rPr>
              <a:t>In certain apps (air traffic control, weapon </a:t>
            </a:r>
            <a:r>
              <a:rPr lang="en-US" altLang="ko-KR" sz="2400" dirty="0" err="1">
                <a:ea typeface="굴림" charset="-127"/>
              </a:rPr>
              <a:t>systems,etc</a:t>
            </a:r>
            <a:r>
              <a:rPr lang="en-US" altLang="ko-KR" sz="2400" dirty="0">
                <a:ea typeface="굴림" charset="-127"/>
              </a:rPr>
              <a:t>.), knowing </a:t>
            </a:r>
            <a:r>
              <a:rPr lang="en-US" altLang="ko-KR" sz="2400" dirty="0">
                <a:solidFill>
                  <a:srgbClr val="FE1A02"/>
                </a:solidFill>
                <a:ea typeface="굴림" charset="-127"/>
              </a:rPr>
              <a:t>the worst case time is important.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0C22CDC-74F2-4312-B69E-DD52D95A3164}" type="slidenum">
              <a:rPr lang="ko-KR" altLang="en-US" sz="1400" smtClean="0">
                <a:ea typeface="굴림" charset="-127"/>
              </a:rPr>
              <a:pPr eaLnBrk="1" hangingPunct="1"/>
              <a:t>6</a:t>
            </a:fld>
            <a:endParaRPr lang="en-US" altLang="ko-KR" sz="1400">
              <a:ea typeface="굴림" charset="-127"/>
            </a:endParaRPr>
          </a:p>
        </p:txBody>
      </p:sp>
      <p:pic>
        <p:nvPicPr>
          <p:cNvPr id="25606" name="Picture 4" descr="Analysis1x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543" y="1295400"/>
            <a:ext cx="46482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Experimental Approach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4410075" cy="5181600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Write a program implementing the algorithm</a:t>
            </a:r>
          </a:p>
          <a:p>
            <a:pPr eaLnBrk="1" hangingPunct="1"/>
            <a:endParaRPr lang="en-US" altLang="ko-KR" sz="2400" dirty="0">
              <a:ea typeface="굴림" charset="-127"/>
            </a:endParaRPr>
          </a:p>
          <a:p>
            <a:pPr eaLnBrk="1" hangingPunct="1"/>
            <a:r>
              <a:rPr lang="en-US" altLang="ko-KR" sz="2400" dirty="0">
                <a:ea typeface="굴림" charset="-127"/>
              </a:rPr>
              <a:t>Run the program with inputs of varying size and composition</a:t>
            </a:r>
          </a:p>
          <a:p>
            <a:pPr eaLnBrk="1" hangingPunct="1"/>
            <a:endParaRPr lang="en-US" altLang="ko-KR" sz="2400" dirty="0">
              <a:ea typeface="굴림" charset="-127"/>
            </a:endParaRPr>
          </a:p>
          <a:p>
            <a:pPr eaLnBrk="1" hangingPunct="1"/>
            <a:r>
              <a:rPr lang="en-US" altLang="ko-KR" sz="2400" dirty="0">
                <a:ea typeface="굴림" charset="-127"/>
              </a:rPr>
              <a:t>Use a wall clock to get an accurate measure of the actual running time</a:t>
            </a:r>
          </a:p>
          <a:p>
            <a:pPr eaLnBrk="1" hangingPunct="1"/>
            <a:endParaRPr lang="en-US" altLang="ko-KR" sz="2400" dirty="0">
              <a:ea typeface="굴림" charset="-127"/>
            </a:endParaRPr>
          </a:p>
          <a:p>
            <a:pPr eaLnBrk="1" hangingPunct="1"/>
            <a:r>
              <a:rPr lang="en-US" altLang="ko-KR" sz="2400" dirty="0">
                <a:ea typeface="굴림" charset="-127"/>
              </a:rPr>
              <a:t>Plot the results</a:t>
            </a:r>
          </a:p>
        </p:txBody>
      </p:sp>
      <p:sp>
        <p:nvSpPr>
          <p:cNvPr id="205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6432C63-630D-4B28-8CCF-7C4A0B5282D8}" type="slidenum">
              <a:rPr lang="ko-KR" altLang="en-US" sz="1400" smtClean="0">
                <a:ea typeface="굴림" charset="-127"/>
              </a:rPr>
              <a:pPr eaLnBrk="1" hangingPunct="1"/>
              <a:t>7</a:t>
            </a:fld>
            <a:endParaRPr lang="en-US" altLang="ko-KR" sz="1400">
              <a:ea typeface="굴림" charset="-127"/>
            </a:endParaRP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type="chart" sz="half" idx="4294967295"/>
          </p:nvPr>
        </p:nvGraphicFramePr>
        <p:xfrm>
          <a:off x="4714875" y="1752600"/>
          <a:ext cx="4429125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Chart" r:id="rId3" imgW="4429506" imgH="4648810" progId="MSGraph.Chart.8">
                  <p:embed followColorScheme="full"/>
                </p:oleObj>
              </mc:Choice>
              <mc:Fallback>
                <p:oleObj name="Chart" r:id="rId3" imgW="4429506" imgH="464881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1752600"/>
                        <a:ext cx="4429125" cy="464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Limitations of Experiments</a:t>
            </a: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It is necessary to implement the algorithm, which may be difficult and often time-consuming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Results may not be indicative of the running time on other inputs not included in the experiment. 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In order to compare two algorithms, the same hardware and software environments must be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Restrictions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036AF29-FDF7-4764-89B3-27B0E4974941}" type="slidenum">
              <a:rPr lang="ko-KR" altLang="en-US" sz="1400" smtClean="0">
                <a:ea typeface="굴림" charset="-127"/>
              </a:rPr>
              <a:pPr eaLnBrk="1" hangingPunct="1"/>
              <a:t>8</a:t>
            </a:fld>
            <a:endParaRPr lang="en-US" altLang="ko-KR" sz="1400">
              <a:ea typeface="굴림" charset="-127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6705600" y="4876800"/>
          <a:ext cx="1811338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Clip" r:id="rId3" imgW="1812240" imgH="1498680" progId="MS_ClipArt_Gallery.5">
                  <p:embed/>
                </p:oleObj>
              </mc:Choice>
              <mc:Fallback>
                <p:oleObj name="Clip" r:id="rId3" imgW="1812240" imgH="1498680" progId="MS_ClipArt_Gallery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876800"/>
                        <a:ext cx="1811338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Theoretical Analysis</a:t>
            </a:r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799" y="1143000"/>
            <a:ext cx="8353425" cy="518160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Uses a high-level description of the algorithm instead of an implementation</a:t>
            </a:r>
          </a:p>
          <a:p>
            <a:pPr eaLnBrk="1" hangingPunct="1"/>
            <a:endParaRPr lang="en-US" altLang="ko-KR" dirty="0">
              <a:ea typeface="굴림" charset="-127"/>
            </a:endParaRPr>
          </a:p>
          <a:p>
            <a:pPr eaLnBrk="1" hangingPunct="1"/>
            <a:r>
              <a:rPr lang="en-US" altLang="ko-KR" dirty="0">
                <a:ea typeface="굴림" charset="-127"/>
              </a:rPr>
              <a:t>Characterizes running time as a function of the input size, </a:t>
            </a:r>
            <a:r>
              <a:rPr lang="en-US" altLang="ko-KR" i="1" dirty="0">
                <a:ea typeface="굴림" charset="-127"/>
              </a:rPr>
              <a:t>n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eaLnBrk="1" hangingPunct="1"/>
            <a:endParaRPr lang="en-US" altLang="ko-KR" dirty="0">
              <a:ea typeface="굴림" charset="-127"/>
            </a:endParaRPr>
          </a:p>
          <a:p>
            <a:pPr eaLnBrk="1" hangingPunct="1"/>
            <a:r>
              <a:rPr lang="en-US" altLang="ko-KR" dirty="0">
                <a:ea typeface="굴림" charset="-127"/>
              </a:rPr>
              <a:t>Takes into account all possible inputs</a:t>
            </a:r>
          </a:p>
          <a:p>
            <a:pPr eaLnBrk="1" hangingPunct="1"/>
            <a:endParaRPr lang="en-US" altLang="ko-KR" dirty="0">
              <a:ea typeface="굴림" charset="-127"/>
            </a:endParaRPr>
          </a:p>
          <a:p>
            <a:pPr eaLnBrk="1" hangingPunct="1"/>
            <a:r>
              <a:rPr lang="en-US" altLang="ko-KR" dirty="0">
                <a:ea typeface="굴림" charset="-127"/>
              </a:rPr>
              <a:t>Allows us to evaluate the speed of an algorithm </a:t>
            </a:r>
            <a:r>
              <a:rPr lang="en-US" altLang="ko-KR" i="1" dirty="0">
                <a:solidFill>
                  <a:srgbClr val="FF0000"/>
                </a:solidFill>
                <a:ea typeface="굴림" charset="-127"/>
              </a:rPr>
              <a:t>independent of </a:t>
            </a:r>
            <a:r>
              <a:rPr lang="en-US" altLang="ko-KR" dirty="0">
                <a:ea typeface="굴림" charset="-127"/>
              </a:rPr>
              <a:t>the hardware/software environment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40930AA-FBF6-49E1-B082-88C0878B10FF}" type="slidenum">
              <a:rPr lang="ko-KR" altLang="en-US" sz="1400" smtClean="0">
                <a:ea typeface="굴림" charset="-127"/>
              </a:rPr>
              <a:pPr eaLnBrk="1" hangingPunct="1"/>
              <a:t>9</a:t>
            </a:fld>
            <a:endParaRPr lang="en-US" altLang="ko-KR" sz="1400">
              <a:ea typeface="굴림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2763</TotalTime>
  <Words>2778</Words>
  <Application>Microsoft Macintosh PowerPoint</Application>
  <PresentationFormat>화면 슬라이드 쇼(4:3)</PresentationFormat>
  <Paragraphs>371</Paragraphs>
  <Slides>35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35</vt:i4>
      </vt:variant>
    </vt:vector>
  </HeadingPairs>
  <TitlesOfParts>
    <vt:vector size="48" baseType="lpstr">
      <vt:lpstr>Arial</vt:lpstr>
      <vt:lpstr>Calibri</vt:lpstr>
      <vt:lpstr>Symbol</vt:lpstr>
      <vt:lpstr>Tahoma</vt:lpstr>
      <vt:lpstr>Times</vt:lpstr>
      <vt:lpstr>Times New Roman</vt:lpstr>
      <vt:lpstr>Univers</vt:lpstr>
      <vt:lpstr>Wingdings</vt:lpstr>
      <vt:lpstr>Blueprint</vt:lpstr>
      <vt:lpstr>1_Blueprint</vt:lpstr>
      <vt:lpstr>Chart</vt:lpstr>
      <vt:lpstr>Clip</vt:lpstr>
      <vt:lpstr>Worksheet</vt:lpstr>
      <vt:lpstr>Tips for a good system engineer and/or a good programmer</vt:lpstr>
      <vt:lpstr>EE 205  Data Structure and Algorithms for Electrical Engineering</vt:lpstr>
      <vt:lpstr>PowerPoint 프레젠테이션</vt:lpstr>
      <vt:lpstr>What are we going to learn?</vt:lpstr>
      <vt:lpstr>Running Time (§3.1)  </vt:lpstr>
      <vt:lpstr>Average Case vs. Worst Case</vt:lpstr>
      <vt:lpstr>Experimental Approach</vt:lpstr>
      <vt:lpstr>Limitations of Experiments</vt:lpstr>
      <vt:lpstr>Theoretical Analysis</vt:lpstr>
      <vt:lpstr>The Random Access Machine (RAM) Model</vt:lpstr>
      <vt:lpstr>Pseudocode (§4.2.3)</vt:lpstr>
      <vt:lpstr>Pseudocode Details</vt:lpstr>
      <vt:lpstr>Seven Important Functions (§3.3)</vt:lpstr>
      <vt:lpstr>Primitive Operations</vt:lpstr>
      <vt:lpstr>Counting Primitive Operations (§3.4)</vt:lpstr>
      <vt:lpstr>Estimating Running Time</vt:lpstr>
      <vt:lpstr>Growth Rate of Running Time</vt:lpstr>
      <vt:lpstr>Constant Factors</vt:lpstr>
      <vt:lpstr>Big-Oh Notation (§4.2.3)</vt:lpstr>
      <vt:lpstr>Big-Oh Example</vt:lpstr>
      <vt:lpstr>More Big Oh Examples</vt:lpstr>
      <vt:lpstr>Big-Oh and Growth Rate</vt:lpstr>
      <vt:lpstr>Big-Oh Rules</vt:lpstr>
      <vt:lpstr>Asymptotic Algorithm Analysis</vt:lpstr>
      <vt:lpstr>Computing Prefix Averages</vt:lpstr>
      <vt:lpstr>Prefix Averages (Quadratic)</vt:lpstr>
      <vt:lpstr>Arithmetic Progression</vt:lpstr>
      <vt:lpstr>Prefix Averages (Linear)</vt:lpstr>
      <vt:lpstr>Another Example</vt:lpstr>
      <vt:lpstr>Math you need to review</vt:lpstr>
      <vt:lpstr>Relatives of Big-Oh</vt:lpstr>
      <vt:lpstr>Intuition for Asymptotic Notation</vt:lpstr>
      <vt:lpstr>Examples (1)</vt:lpstr>
      <vt:lpstr>Examples (2)</vt:lpstr>
      <vt:lpstr>What do we want for our algorithms?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Microsoft Office User</cp:lastModifiedBy>
  <cp:revision>149</cp:revision>
  <cp:lastPrinted>2021-02-23T00:58:19Z</cp:lastPrinted>
  <dcterms:created xsi:type="dcterms:W3CDTF">2002-01-21T02:22:10Z</dcterms:created>
  <dcterms:modified xsi:type="dcterms:W3CDTF">2021-02-23T00:58:28Z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