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9"/>
  </p:notesMasterIdLst>
  <p:handoutMasterIdLst>
    <p:handoutMasterId r:id="rId20"/>
  </p:handoutMasterIdLst>
  <p:sldIdLst>
    <p:sldId id="313" r:id="rId2"/>
    <p:sldId id="256" r:id="rId3"/>
    <p:sldId id="304" r:id="rId4"/>
    <p:sldId id="282" r:id="rId5"/>
    <p:sldId id="305" r:id="rId6"/>
    <p:sldId id="302" r:id="rId7"/>
    <p:sldId id="290" r:id="rId8"/>
    <p:sldId id="303" r:id="rId9"/>
    <p:sldId id="284" r:id="rId10"/>
    <p:sldId id="300" r:id="rId11"/>
    <p:sldId id="297" r:id="rId12"/>
    <p:sldId id="301" r:id="rId13"/>
    <p:sldId id="306" r:id="rId14"/>
    <p:sldId id="307" r:id="rId15"/>
    <p:sldId id="308" r:id="rId16"/>
    <p:sldId id="309" r:id="rId17"/>
    <p:sldId id="310" r:id="rId18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0" autoAdjust="0"/>
    <p:restoredTop sz="93609" autoAdjust="0"/>
  </p:normalViewPr>
  <p:slideViewPr>
    <p:cSldViewPr>
      <p:cViewPr varScale="1">
        <p:scale>
          <a:sx n="122" d="100"/>
          <a:sy n="122" d="100"/>
        </p:scale>
        <p:origin x="21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DA1AAD91-4DA3-F44C-8CFA-52545D48263E}" type="datetime8">
              <a:rPr lang="en-US" smtClean="0"/>
              <a:t>2/23/21 10:00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075A0ADB-71BC-F441-A940-9E725A97D286}" type="datetime8">
              <a:rPr lang="en-US" smtClean="0"/>
              <a:t>2/23/21 10:00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Queues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2311201-3DD3-2B43-AA1F-A821B33901BE}" type="datetime8">
              <a:rPr lang="en-US" altLang="en-US" sz="1300" smtClean="0"/>
              <a:t>2/23/21 10:00 AM</a:t>
            </a:fld>
            <a:endParaRPr lang="en-US" altLang="en-US" sz="1300"/>
          </a:p>
        </p:txBody>
      </p:sp>
      <p:sp>
        <p:nvSpPr>
          <p:cNvPr id="143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2CB8207-A891-C447-8930-B091E508FA46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143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9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300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9DD35C-AF60-9942-9D30-692582722D88}" type="datetime8">
              <a:rPr lang="en-US" altLang="en-US" sz="1300" smtClean="0"/>
              <a:t>2/23/21 10:00 AM</a:t>
            </a:fld>
            <a:endParaRPr lang="en-US" altLang="en-US" sz="1300"/>
          </a:p>
        </p:txBody>
      </p:sp>
      <p:sp>
        <p:nvSpPr>
          <p:cNvPr id="153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4A79A02-272D-794C-8F79-2DB704A54F2F}" type="slidenum">
              <a:rPr lang="en-US" altLang="en-US" sz="1300"/>
              <a:pPr eaLnBrk="1" hangingPunct="1"/>
              <a:t>4</a:t>
            </a:fld>
            <a:endParaRPr lang="en-US" altLang="en-US" sz="1300"/>
          </a:p>
        </p:txBody>
      </p:sp>
      <p:sp>
        <p:nvSpPr>
          <p:cNvPr id="153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4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Queues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127A-0D25-B346-A2D6-93E70FCD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learn from this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E3BDD-55DC-154A-BB91-F3E1C01D2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</a:t>
            </a:r>
            <a:r>
              <a:rPr lang="en-US" dirty="0">
                <a:solidFill>
                  <a:srgbClr val="FF0000"/>
                </a:solidFill>
              </a:rPr>
              <a:t>Knowledge</a:t>
            </a:r>
          </a:p>
          <a:p>
            <a:pPr lvl="1"/>
            <a:r>
              <a:rPr lang="en-US" dirty="0"/>
              <a:t>How to use C++</a:t>
            </a:r>
          </a:p>
          <a:p>
            <a:pPr lvl="1"/>
            <a:r>
              <a:rPr lang="en-US" dirty="0"/>
              <a:t>How to use C++ STL</a:t>
            </a:r>
          </a:p>
          <a:p>
            <a:pPr lvl="1"/>
            <a:r>
              <a:rPr lang="en-US" dirty="0"/>
              <a:t>Understand the concept of stack, shortest-path algorithms,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”I know many things” – not important</a:t>
            </a:r>
          </a:p>
          <a:p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Design</a:t>
            </a:r>
          </a:p>
          <a:p>
            <a:pPr lvl="1"/>
            <a:r>
              <a:rPr lang="en-US" dirty="0"/>
              <a:t>Can you design something like C++ STL?</a:t>
            </a:r>
          </a:p>
          <a:p>
            <a:pPr lvl="1"/>
            <a:r>
              <a:rPr lang="en-US" dirty="0"/>
              <a:t>Are you able to develop your algorithms that are efficient?</a:t>
            </a:r>
          </a:p>
          <a:p>
            <a:pPr lvl="1"/>
            <a:r>
              <a:rPr lang="en-US" dirty="0"/>
              <a:t>Ask: what is missing in you, when you make all the concepts, methods, new algorithms in the textbook?</a:t>
            </a:r>
          </a:p>
          <a:p>
            <a:pPr lvl="1"/>
            <a:r>
              <a:rPr lang="en-US" dirty="0"/>
              <a:t>“I can design something” – Very important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D739-E853-7148-9F7F-AE3D28B2BB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09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Operations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Use </a:t>
            </a:r>
            <a:r>
              <a:rPr lang="en-US" altLang="en-US" sz="2800" i="1"/>
              <a:t>n</a:t>
            </a:r>
            <a:r>
              <a:rPr lang="en-US" altLang="en-US" sz="2800"/>
              <a:t> to determine size and emptiness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D8F08AA-2FB0-AB4F-B34D-60437063B2F4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  <p:sp>
        <p:nvSpPr>
          <p:cNvPr id="8198" name="Text Box 4"/>
          <p:cNvSpPr txBox="1">
            <a:spLocks noChangeArrowheads="1"/>
          </p:cNvSpPr>
          <p:nvPr/>
        </p:nvSpPr>
        <p:spPr bwMode="auto">
          <a:xfrm>
            <a:off x="4343400" y="1676400"/>
            <a:ext cx="4419600" cy="1927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return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  <a:endParaRPr lang="en-US" altLang="en-US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eaLnBrk="1" hangingPunct="1"/>
            <a:endParaRPr lang="en-US" altLang="en-US" b="1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empty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return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  <a:sym typeface="Symbol" charset="2"/>
              </a:rPr>
              <a:t>= 0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</a:p>
        </p:txBody>
      </p:sp>
      <p:grpSp>
        <p:nvGrpSpPr>
          <p:cNvPr id="8199" name="Group 5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8225" name="Rectangle 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26" name="Rectangle 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27" name="Rectangle 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28" name="Rectangle 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29" name="Rectangle 1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30" name="Rectangle 1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31" name="Rectangle 1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32" name="Rectangle 1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3" name="Rectangle 1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4" name="Rectangle 1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5" name="Rectangle 1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6" name="Rectangle 1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7" name="Rectangle 1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8" name="Rectangle 1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9" name="Rectangle 2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0" name="Rectangle 2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1" name="Rectangle 2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2" name="Rectangle 2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3" name="Rectangle 2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4" name="Rectangle 2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5" name="Rectangle 2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6" name="Rectangle 2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7" name="Rectangle 2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8200" name="Group 30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03" name="Rectangle 32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04" name="Rectangle 33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05" name="Rectangle 34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8206" name="Rectangle 35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07" name="Rectangle 36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8209" name="Rectangle 38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Rectangle 39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41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8" name="Rectangle 47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9" name="Rectangle 48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0" name="Rectangle 49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2" name="Rectangle 51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3" name="Rectangle 52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4" name="Rectangle 53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Operations (cont.)</a:t>
            </a:r>
          </a:p>
        </p:txBody>
      </p:sp>
      <p:sp>
        <p:nvSpPr>
          <p:cNvPr id="9223" name="Rectangle 7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886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Operation </a:t>
            </a:r>
            <a:r>
              <a:rPr lang="en-US" altLang="en-US" sz="2400" dirty="0" err="1"/>
              <a:t>enqueue</a:t>
            </a:r>
            <a:r>
              <a:rPr lang="en-US" altLang="en-US" sz="2400" dirty="0"/>
              <a:t> throws an exception if the array is full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exception is implementation-dependent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38F6A77-4456-AB42-B95C-0000A24192AA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9222" name="Text Box 74"/>
          <p:cNvSpPr txBox="1">
            <a:spLocks noChangeArrowheads="1"/>
          </p:cNvSpPr>
          <p:nvPr/>
        </p:nvSpPr>
        <p:spPr bwMode="auto">
          <a:xfrm>
            <a:off x="4495800" y="1524000"/>
            <a:ext cx="4267200" cy="26781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enqueue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altLang="en-US">
                <a:latin typeface="Times New Roman" charset="0"/>
                <a:sym typeface="Symbol" charset="2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if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size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=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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1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then</a:t>
            </a: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		throw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QueueFull</a:t>
            </a:r>
            <a:endParaRPr lang="en-US" altLang="en-US" b="1">
              <a:solidFill>
                <a:srgbClr val="000000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	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else 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endParaRPr lang="en-US" altLang="en-US">
              <a:latin typeface="Times New Roman" charset="0"/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Q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[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]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o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r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+ 1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mod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</a:p>
          <a:p>
            <a:pPr eaLnBrk="1" hangingPunct="1"/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		n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+ 1</a:t>
            </a:r>
            <a:endParaRPr lang="en-US" altLang="en-US" b="1" i="1">
              <a:solidFill>
                <a:schemeClr val="accent2"/>
              </a:solidFill>
              <a:latin typeface="Times New Roman" charset="0"/>
              <a:sym typeface="Symbol" charset="2"/>
            </a:endParaRPr>
          </a:p>
        </p:txBody>
      </p:sp>
      <p:grpSp>
        <p:nvGrpSpPr>
          <p:cNvPr id="9224" name="Group 128"/>
          <p:cNvGrpSpPr>
            <a:grpSpLocks/>
          </p:cNvGrpSpPr>
          <p:nvPr/>
        </p:nvGrpSpPr>
        <p:grpSpPr bwMode="auto">
          <a:xfrm>
            <a:off x="1524000" y="4198938"/>
            <a:ext cx="5638800" cy="754062"/>
            <a:chOff x="960" y="2597"/>
            <a:chExt cx="3552" cy="475"/>
          </a:xfrm>
        </p:grpSpPr>
        <p:sp>
          <p:nvSpPr>
            <p:cNvPr id="9250" name="Rectangle 129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51" name="Rectangle 130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252" name="Rectangle 131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253" name="Rectangle 132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254" name="Rectangle 133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55" name="Rectangle 134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56" name="Rectangle 135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57" name="Rectangle 136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8" name="Rectangle 137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59" name="Rectangle 138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0" name="Rectangle 139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1" name="Rectangle 140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2" name="Rectangle 141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3" name="Rectangle 142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4" name="Rectangle 143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5" name="Rectangle 144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6" name="Rectangle 145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7" name="Rectangle 146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8" name="Rectangle 147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69" name="Rectangle 148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0" name="Rectangle 149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1" name="Rectangle 150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72" name="Rectangle 151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225" name="Group 152"/>
          <p:cNvGrpSpPr>
            <a:grpSpLocks/>
          </p:cNvGrpSpPr>
          <p:nvPr/>
        </p:nvGrpSpPr>
        <p:grpSpPr bwMode="auto">
          <a:xfrm>
            <a:off x="1524000" y="5181600"/>
            <a:ext cx="5638800" cy="754063"/>
            <a:chOff x="960" y="3360"/>
            <a:chExt cx="3552" cy="475"/>
          </a:xfrm>
        </p:grpSpPr>
        <p:sp>
          <p:nvSpPr>
            <p:cNvPr id="9227" name="Rectangle 153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28" name="Rectangle 154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229" name="Rectangle 155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230" name="Rectangle 156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9231" name="Rectangle 157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32" name="Rectangle 158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9233" name="Rectangle 159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9234" name="Rectangle 160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5" name="Rectangle 161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6" name="Rectangle 162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7" name="Rectangle 163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8" name="Rectangle 164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39" name="Rectangle 165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0" name="Rectangle 166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1" name="Rectangle 167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2" name="Rectangle 168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3" name="Rectangle 169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4" name="Rectangle 170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5" name="Rectangle 171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6" name="Rectangle 172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7" name="Rectangle 173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8" name="Rectangle 174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49" name="Rectangle 175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Operations (cont.)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Operation dequeue throws an exception if the queue is empty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exception is specified in the queue ADT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C85F589-4D17-1A45-9819-2F95FF3DF43B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4343400" y="1600200"/>
            <a:ext cx="4419600" cy="23082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dequeue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altLang="en-US">
                <a:latin typeface="Times New Roman" charset="0"/>
                <a:sym typeface="Symbol" charset="2"/>
              </a:rPr>
              <a:t>	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if</a:t>
            </a:r>
            <a:r>
              <a:rPr lang="en-US" altLang="en-US"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empty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then</a:t>
            </a:r>
          </a:p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		throw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QueueEmpty</a:t>
            </a:r>
            <a:endParaRPr lang="en-US" altLang="en-US" b="1">
              <a:solidFill>
                <a:srgbClr val="000000"/>
              </a:solidFill>
              <a:latin typeface="Times New Roman" charset="0"/>
              <a:sym typeface="Symbol" charset="2"/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	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  <a:sym typeface="Symbol" charset="2"/>
              </a:rPr>
              <a:t>else</a:t>
            </a:r>
            <a:endParaRPr lang="en-US" altLang="en-US">
              <a:latin typeface="Times New Roman" charset="0"/>
            </a:endParaRP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f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f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+ 1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 mod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en-US">
                <a:solidFill>
                  <a:schemeClr val="tx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  <a:sym typeface="Symbol" charset="2"/>
              </a:rPr>
              <a:t> 1</a:t>
            </a:r>
            <a:endParaRPr lang="en-US" altLang="en-US" b="1" i="1">
              <a:solidFill>
                <a:schemeClr val="accent2"/>
              </a:solidFill>
              <a:latin typeface="Times New Roman" charset="0"/>
              <a:sym typeface="Symbol" charset="2"/>
            </a:endParaRPr>
          </a:p>
        </p:txBody>
      </p:sp>
      <p:grpSp>
        <p:nvGrpSpPr>
          <p:cNvPr id="10247" name="Group 55"/>
          <p:cNvGrpSpPr>
            <a:grpSpLocks/>
          </p:cNvGrpSpPr>
          <p:nvPr/>
        </p:nvGrpSpPr>
        <p:grpSpPr bwMode="auto">
          <a:xfrm>
            <a:off x="1524000" y="4511675"/>
            <a:ext cx="5638800" cy="754063"/>
            <a:chOff x="960" y="2597"/>
            <a:chExt cx="3552" cy="475"/>
          </a:xfrm>
        </p:grpSpPr>
        <p:sp>
          <p:nvSpPr>
            <p:cNvPr id="10273" name="Rectangle 56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4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275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276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277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8" name="Rectangle 61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279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80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1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2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3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4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5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6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7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8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89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0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1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2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3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4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95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0248" name="Group 79"/>
          <p:cNvGrpSpPr>
            <a:grpSpLocks/>
          </p:cNvGrpSpPr>
          <p:nvPr/>
        </p:nvGrpSpPr>
        <p:grpSpPr bwMode="auto">
          <a:xfrm>
            <a:off x="1524000" y="5494338"/>
            <a:ext cx="5638800" cy="754062"/>
            <a:chOff x="960" y="3360"/>
            <a:chExt cx="3552" cy="475"/>
          </a:xfrm>
        </p:grpSpPr>
        <p:sp>
          <p:nvSpPr>
            <p:cNvPr id="10250" name="Rectangle 80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1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252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253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254" name="Rectangle 84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5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10256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10257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8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59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0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1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2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3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4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5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6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7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8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9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0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1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72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 C++ STL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143000"/>
            <a:ext cx="75946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3124200"/>
            <a:ext cx="72517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5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Double-Ended Queues </a:t>
            </a:r>
            <a:r>
              <a:rPr lang="en-US" altLang="en-US" dirty="0"/>
              <a:t>(</a:t>
            </a:r>
            <a:r>
              <a:rPr lang="en-US" altLang="x-none" dirty="0">
                <a:ea typeface="Tahoma" charset="0"/>
                <a:cs typeface="Tahoma" charset="0"/>
              </a:rPr>
              <a:t>§5.3)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Pronounce “deck”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4779"/>
            <a:ext cx="4267200" cy="3357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6667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8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 in C++</a:t>
            </a:r>
            <a:r>
              <a:rPr lang="ko-KR" altLang="en-US" dirty="0"/>
              <a:t> </a:t>
            </a:r>
            <a:r>
              <a:rPr lang="en-US" altLang="ko-KR" dirty="0"/>
              <a:t>STL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168400"/>
            <a:ext cx="74803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98751"/>
            <a:ext cx="7924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78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DEQUE?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</a:t>
            </a:r>
          </a:p>
          <a:p>
            <a:pPr lvl="1"/>
            <a:r>
              <a:rPr lang="en-US" sz="2800" dirty="0"/>
              <a:t>Which (elementary) data structure are you going to use to implement DEQUE?</a:t>
            </a:r>
          </a:p>
          <a:p>
            <a:pPr lvl="2"/>
            <a:r>
              <a:rPr lang="en-US" dirty="0"/>
              <a:t>Array, singly linked list, doubly linked list, circular linked list</a:t>
            </a:r>
          </a:p>
          <a:p>
            <a:pPr lvl="1"/>
            <a:r>
              <a:rPr lang="en-US" sz="2800" dirty="0"/>
              <a:t>What happens if you use others?</a:t>
            </a:r>
          </a:p>
          <a:p>
            <a:r>
              <a:rPr lang="en-US" sz="3000" dirty="0" err="1"/>
              <a:t>Deque</a:t>
            </a:r>
            <a:r>
              <a:rPr lang="en-US" sz="3000" dirty="0"/>
              <a:t> by a doubly linked list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044949"/>
            <a:ext cx="41021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4695A49-3782-DF42-8F9F-70C0827F2DB7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  <p:grpSp>
        <p:nvGrpSpPr>
          <p:cNvPr id="3077" name="Group 235"/>
          <p:cNvGrpSpPr>
            <a:grpSpLocks/>
          </p:cNvGrpSpPr>
          <p:nvPr/>
        </p:nvGrpSpPr>
        <p:grpSpPr bwMode="auto">
          <a:xfrm>
            <a:off x="1981200" y="4343400"/>
            <a:ext cx="1828800" cy="908050"/>
            <a:chOff x="1248" y="2736"/>
            <a:chExt cx="1152" cy="572"/>
          </a:xfrm>
        </p:grpSpPr>
        <p:sp>
          <p:nvSpPr>
            <p:cNvPr id="3115" name="Freeform 184"/>
            <p:cNvSpPr>
              <a:spLocks/>
            </p:cNvSpPr>
            <p:nvPr/>
          </p:nvSpPr>
          <p:spPr bwMode="auto">
            <a:xfrm>
              <a:off x="1378" y="285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185"/>
            <p:cNvSpPr>
              <a:spLocks/>
            </p:cNvSpPr>
            <p:nvPr/>
          </p:nvSpPr>
          <p:spPr bwMode="auto">
            <a:xfrm>
              <a:off x="1252" y="294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86"/>
            <p:cNvSpPr>
              <a:spLocks/>
            </p:cNvSpPr>
            <p:nvPr/>
          </p:nvSpPr>
          <p:spPr bwMode="auto">
            <a:xfrm>
              <a:off x="1251" y="310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87"/>
            <p:cNvSpPr>
              <a:spLocks/>
            </p:cNvSpPr>
            <p:nvPr/>
          </p:nvSpPr>
          <p:spPr bwMode="auto">
            <a:xfrm>
              <a:off x="1342" y="317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88"/>
            <p:cNvSpPr>
              <a:spLocks/>
            </p:cNvSpPr>
            <p:nvPr/>
          </p:nvSpPr>
          <p:spPr bwMode="auto">
            <a:xfrm>
              <a:off x="1495" y="291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89"/>
            <p:cNvSpPr>
              <a:spLocks/>
            </p:cNvSpPr>
            <p:nvPr/>
          </p:nvSpPr>
          <p:spPr bwMode="auto">
            <a:xfrm>
              <a:off x="1303" y="298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90"/>
            <p:cNvSpPr>
              <a:spLocks/>
            </p:cNvSpPr>
            <p:nvPr/>
          </p:nvSpPr>
          <p:spPr bwMode="auto">
            <a:xfrm>
              <a:off x="1314" y="304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91"/>
            <p:cNvSpPr>
              <a:spLocks/>
            </p:cNvSpPr>
            <p:nvPr/>
          </p:nvSpPr>
          <p:spPr bwMode="auto">
            <a:xfrm>
              <a:off x="1662" y="278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92"/>
            <p:cNvSpPr>
              <a:spLocks/>
            </p:cNvSpPr>
            <p:nvPr/>
          </p:nvSpPr>
          <p:spPr bwMode="auto">
            <a:xfrm>
              <a:off x="1628" y="273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93"/>
            <p:cNvSpPr>
              <a:spLocks/>
            </p:cNvSpPr>
            <p:nvPr/>
          </p:nvSpPr>
          <p:spPr bwMode="auto">
            <a:xfrm>
              <a:off x="2029" y="279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94"/>
            <p:cNvSpPr>
              <a:spLocks/>
            </p:cNvSpPr>
            <p:nvPr/>
          </p:nvSpPr>
          <p:spPr bwMode="auto">
            <a:xfrm>
              <a:off x="2117" y="297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Freeform 195"/>
            <p:cNvSpPr>
              <a:spLocks/>
            </p:cNvSpPr>
            <p:nvPr/>
          </p:nvSpPr>
          <p:spPr bwMode="auto">
            <a:xfrm>
              <a:off x="2194" y="294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196"/>
            <p:cNvSpPr>
              <a:spLocks/>
            </p:cNvSpPr>
            <p:nvPr/>
          </p:nvSpPr>
          <p:spPr bwMode="auto">
            <a:xfrm>
              <a:off x="2130" y="307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97"/>
            <p:cNvSpPr>
              <a:spLocks/>
            </p:cNvSpPr>
            <p:nvPr/>
          </p:nvSpPr>
          <p:spPr bwMode="auto">
            <a:xfrm>
              <a:off x="2197" y="307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198"/>
            <p:cNvSpPr>
              <a:spLocks/>
            </p:cNvSpPr>
            <p:nvPr/>
          </p:nvSpPr>
          <p:spPr bwMode="auto">
            <a:xfrm>
              <a:off x="1615" y="308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99"/>
            <p:cNvSpPr>
              <a:spLocks/>
            </p:cNvSpPr>
            <p:nvPr/>
          </p:nvSpPr>
          <p:spPr bwMode="auto">
            <a:xfrm>
              <a:off x="1697" y="311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200"/>
            <p:cNvSpPr>
              <a:spLocks/>
            </p:cNvSpPr>
            <p:nvPr/>
          </p:nvSpPr>
          <p:spPr bwMode="auto">
            <a:xfrm>
              <a:off x="1248" y="320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8" name="Group 236"/>
          <p:cNvGrpSpPr>
            <a:grpSpLocks/>
          </p:cNvGrpSpPr>
          <p:nvPr/>
        </p:nvGrpSpPr>
        <p:grpSpPr bwMode="auto">
          <a:xfrm>
            <a:off x="3886200" y="3962400"/>
            <a:ext cx="1828800" cy="908050"/>
            <a:chOff x="2448" y="2496"/>
            <a:chExt cx="1152" cy="572"/>
          </a:xfrm>
        </p:grpSpPr>
        <p:sp>
          <p:nvSpPr>
            <p:cNvPr id="3098" name="Freeform 201"/>
            <p:cNvSpPr>
              <a:spLocks/>
            </p:cNvSpPr>
            <p:nvPr/>
          </p:nvSpPr>
          <p:spPr bwMode="auto">
            <a:xfrm>
              <a:off x="2578" y="261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02"/>
            <p:cNvSpPr>
              <a:spLocks/>
            </p:cNvSpPr>
            <p:nvPr/>
          </p:nvSpPr>
          <p:spPr bwMode="auto">
            <a:xfrm>
              <a:off x="2452" y="270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03"/>
            <p:cNvSpPr>
              <a:spLocks/>
            </p:cNvSpPr>
            <p:nvPr/>
          </p:nvSpPr>
          <p:spPr bwMode="auto">
            <a:xfrm>
              <a:off x="2451" y="286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04"/>
            <p:cNvSpPr>
              <a:spLocks/>
            </p:cNvSpPr>
            <p:nvPr/>
          </p:nvSpPr>
          <p:spPr bwMode="auto">
            <a:xfrm>
              <a:off x="2542" y="293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205"/>
            <p:cNvSpPr>
              <a:spLocks/>
            </p:cNvSpPr>
            <p:nvPr/>
          </p:nvSpPr>
          <p:spPr bwMode="auto">
            <a:xfrm>
              <a:off x="2695" y="267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206"/>
            <p:cNvSpPr>
              <a:spLocks/>
            </p:cNvSpPr>
            <p:nvPr/>
          </p:nvSpPr>
          <p:spPr bwMode="auto">
            <a:xfrm>
              <a:off x="2503" y="274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207"/>
            <p:cNvSpPr>
              <a:spLocks/>
            </p:cNvSpPr>
            <p:nvPr/>
          </p:nvSpPr>
          <p:spPr bwMode="auto">
            <a:xfrm>
              <a:off x="2514" y="280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208"/>
            <p:cNvSpPr>
              <a:spLocks/>
            </p:cNvSpPr>
            <p:nvPr/>
          </p:nvSpPr>
          <p:spPr bwMode="auto">
            <a:xfrm>
              <a:off x="2862" y="254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209"/>
            <p:cNvSpPr>
              <a:spLocks/>
            </p:cNvSpPr>
            <p:nvPr/>
          </p:nvSpPr>
          <p:spPr bwMode="auto">
            <a:xfrm>
              <a:off x="2828" y="249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210"/>
            <p:cNvSpPr>
              <a:spLocks/>
            </p:cNvSpPr>
            <p:nvPr/>
          </p:nvSpPr>
          <p:spPr bwMode="auto">
            <a:xfrm>
              <a:off x="3229" y="255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211"/>
            <p:cNvSpPr>
              <a:spLocks/>
            </p:cNvSpPr>
            <p:nvPr/>
          </p:nvSpPr>
          <p:spPr bwMode="auto">
            <a:xfrm>
              <a:off x="3317" y="273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212"/>
            <p:cNvSpPr>
              <a:spLocks/>
            </p:cNvSpPr>
            <p:nvPr/>
          </p:nvSpPr>
          <p:spPr bwMode="auto">
            <a:xfrm>
              <a:off x="3394" y="270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213"/>
            <p:cNvSpPr>
              <a:spLocks/>
            </p:cNvSpPr>
            <p:nvPr/>
          </p:nvSpPr>
          <p:spPr bwMode="auto">
            <a:xfrm>
              <a:off x="3330" y="283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214"/>
            <p:cNvSpPr>
              <a:spLocks/>
            </p:cNvSpPr>
            <p:nvPr/>
          </p:nvSpPr>
          <p:spPr bwMode="auto">
            <a:xfrm>
              <a:off x="3397" y="283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215"/>
            <p:cNvSpPr>
              <a:spLocks/>
            </p:cNvSpPr>
            <p:nvPr/>
          </p:nvSpPr>
          <p:spPr bwMode="auto">
            <a:xfrm>
              <a:off x="2815" y="284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216"/>
            <p:cNvSpPr>
              <a:spLocks/>
            </p:cNvSpPr>
            <p:nvPr/>
          </p:nvSpPr>
          <p:spPr bwMode="auto">
            <a:xfrm>
              <a:off x="2897" y="287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Freeform 217"/>
            <p:cNvSpPr>
              <a:spLocks/>
            </p:cNvSpPr>
            <p:nvPr/>
          </p:nvSpPr>
          <p:spPr bwMode="auto">
            <a:xfrm>
              <a:off x="2448" y="296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9" name="Group 237"/>
          <p:cNvGrpSpPr>
            <a:grpSpLocks/>
          </p:cNvGrpSpPr>
          <p:nvPr/>
        </p:nvGrpSpPr>
        <p:grpSpPr bwMode="auto">
          <a:xfrm>
            <a:off x="5791200" y="3581400"/>
            <a:ext cx="1828800" cy="908050"/>
            <a:chOff x="3648" y="2256"/>
            <a:chExt cx="1152" cy="572"/>
          </a:xfrm>
        </p:grpSpPr>
        <p:sp>
          <p:nvSpPr>
            <p:cNvPr id="3081" name="Freeform 218"/>
            <p:cNvSpPr>
              <a:spLocks/>
            </p:cNvSpPr>
            <p:nvPr/>
          </p:nvSpPr>
          <p:spPr bwMode="auto">
            <a:xfrm>
              <a:off x="3778" y="2377"/>
              <a:ext cx="349" cy="259"/>
            </a:xfrm>
            <a:custGeom>
              <a:avLst/>
              <a:gdLst>
                <a:gd name="T0" fmla="*/ 106 w 1047"/>
                <a:gd name="T1" fmla="*/ 0 h 776"/>
                <a:gd name="T2" fmla="*/ 22 w 1047"/>
                <a:gd name="T3" fmla="*/ 8 h 776"/>
                <a:gd name="T4" fmla="*/ 0 w 1047"/>
                <a:gd name="T5" fmla="*/ 27 h 776"/>
                <a:gd name="T6" fmla="*/ 1 w 1047"/>
                <a:gd name="T7" fmla="*/ 86 h 776"/>
                <a:gd name="T8" fmla="*/ 14 w 1047"/>
                <a:gd name="T9" fmla="*/ 86 h 776"/>
                <a:gd name="T10" fmla="*/ 16 w 1047"/>
                <a:gd name="T11" fmla="*/ 28 h 776"/>
                <a:gd name="T12" fmla="*/ 40 w 1047"/>
                <a:gd name="T13" fmla="*/ 31 h 776"/>
                <a:gd name="T14" fmla="*/ 25 w 1047"/>
                <a:gd name="T15" fmla="*/ 13 h 776"/>
                <a:gd name="T16" fmla="*/ 116 w 1047"/>
                <a:gd name="T17" fmla="*/ 4 h 776"/>
                <a:gd name="T18" fmla="*/ 106 w 1047"/>
                <a:gd name="T19" fmla="*/ 0 h 776"/>
                <a:gd name="T20" fmla="*/ 106 w 1047"/>
                <a:gd name="T21" fmla="*/ 0 h 7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047"/>
                <a:gd name="T34" fmla="*/ 0 h 776"/>
                <a:gd name="T35" fmla="*/ 1047 w 1047"/>
                <a:gd name="T36" fmla="*/ 776 h 7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047" h="776">
                  <a:moveTo>
                    <a:pt x="952" y="0"/>
                  </a:moveTo>
                  <a:lnTo>
                    <a:pt x="195" y="70"/>
                  </a:lnTo>
                  <a:lnTo>
                    <a:pt x="0" y="247"/>
                  </a:lnTo>
                  <a:lnTo>
                    <a:pt x="5" y="776"/>
                  </a:lnTo>
                  <a:lnTo>
                    <a:pt x="129" y="774"/>
                  </a:lnTo>
                  <a:lnTo>
                    <a:pt x="148" y="249"/>
                  </a:lnTo>
                  <a:lnTo>
                    <a:pt x="359" y="282"/>
                  </a:lnTo>
                  <a:lnTo>
                    <a:pt x="226" y="121"/>
                  </a:lnTo>
                  <a:lnTo>
                    <a:pt x="1047" y="3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2" name="Freeform 219"/>
            <p:cNvSpPr>
              <a:spLocks/>
            </p:cNvSpPr>
            <p:nvPr/>
          </p:nvSpPr>
          <p:spPr bwMode="auto">
            <a:xfrm>
              <a:off x="3652" y="2468"/>
              <a:ext cx="878" cy="217"/>
            </a:xfrm>
            <a:custGeom>
              <a:avLst/>
              <a:gdLst>
                <a:gd name="T0" fmla="*/ 24 w 2634"/>
                <a:gd name="T1" fmla="*/ 4 h 651"/>
                <a:gd name="T2" fmla="*/ 19 w 2634"/>
                <a:gd name="T3" fmla="*/ 7 h 651"/>
                <a:gd name="T4" fmla="*/ 15 w 2634"/>
                <a:gd name="T5" fmla="*/ 10 h 651"/>
                <a:gd name="T6" fmla="*/ 8 w 2634"/>
                <a:gd name="T7" fmla="*/ 17 h 651"/>
                <a:gd name="T8" fmla="*/ 3 w 2634"/>
                <a:gd name="T9" fmla="*/ 26 h 651"/>
                <a:gd name="T10" fmla="*/ 1 w 2634"/>
                <a:gd name="T11" fmla="*/ 46 h 651"/>
                <a:gd name="T12" fmla="*/ 4 w 2634"/>
                <a:gd name="T13" fmla="*/ 53 h 651"/>
                <a:gd name="T14" fmla="*/ 10 w 2634"/>
                <a:gd name="T15" fmla="*/ 58 h 651"/>
                <a:gd name="T16" fmla="*/ 16 w 2634"/>
                <a:gd name="T17" fmla="*/ 60 h 651"/>
                <a:gd name="T18" fmla="*/ 125 w 2634"/>
                <a:gd name="T19" fmla="*/ 69 h 651"/>
                <a:gd name="T20" fmla="*/ 138 w 2634"/>
                <a:gd name="T21" fmla="*/ 56 h 651"/>
                <a:gd name="T22" fmla="*/ 142 w 2634"/>
                <a:gd name="T23" fmla="*/ 48 h 651"/>
                <a:gd name="T24" fmla="*/ 148 w 2634"/>
                <a:gd name="T25" fmla="*/ 43 h 651"/>
                <a:gd name="T26" fmla="*/ 153 w 2634"/>
                <a:gd name="T27" fmla="*/ 40 h 651"/>
                <a:gd name="T28" fmla="*/ 170 w 2634"/>
                <a:gd name="T29" fmla="*/ 41 h 651"/>
                <a:gd name="T30" fmla="*/ 177 w 2634"/>
                <a:gd name="T31" fmla="*/ 44 h 651"/>
                <a:gd name="T32" fmla="*/ 185 w 2634"/>
                <a:gd name="T33" fmla="*/ 54 h 651"/>
                <a:gd name="T34" fmla="*/ 189 w 2634"/>
                <a:gd name="T35" fmla="*/ 72 h 651"/>
                <a:gd name="T36" fmla="*/ 213 w 2634"/>
                <a:gd name="T37" fmla="*/ 57 h 651"/>
                <a:gd name="T38" fmla="*/ 206 w 2634"/>
                <a:gd name="T39" fmla="*/ 50 h 651"/>
                <a:gd name="T40" fmla="*/ 198 w 2634"/>
                <a:gd name="T41" fmla="*/ 43 h 651"/>
                <a:gd name="T42" fmla="*/ 191 w 2634"/>
                <a:gd name="T43" fmla="*/ 37 h 651"/>
                <a:gd name="T44" fmla="*/ 186 w 2634"/>
                <a:gd name="T45" fmla="*/ 34 h 651"/>
                <a:gd name="T46" fmla="*/ 182 w 2634"/>
                <a:gd name="T47" fmla="*/ 31 h 651"/>
                <a:gd name="T48" fmla="*/ 177 w 2634"/>
                <a:gd name="T49" fmla="*/ 28 h 651"/>
                <a:gd name="T50" fmla="*/ 173 w 2634"/>
                <a:gd name="T51" fmla="*/ 26 h 651"/>
                <a:gd name="T52" fmla="*/ 165 w 2634"/>
                <a:gd name="T53" fmla="*/ 24 h 651"/>
                <a:gd name="T54" fmla="*/ 155 w 2634"/>
                <a:gd name="T55" fmla="*/ 26 h 651"/>
                <a:gd name="T56" fmla="*/ 148 w 2634"/>
                <a:gd name="T57" fmla="*/ 29 h 651"/>
                <a:gd name="T58" fmla="*/ 144 w 2634"/>
                <a:gd name="T59" fmla="*/ 32 h 651"/>
                <a:gd name="T60" fmla="*/ 141 w 2634"/>
                <a:gd name="T61" fmla="*/ 34 h 651"/>
                <a:gd name="T62" fmla="*/ 138 w 2634"/>
                <a:gd name="T63" fmla="*/ 36 h 651"/>
                <a:gd name="T64" fmla="*/ 135 w 2634"/>
                <a:gd name="T65" fmla="*/ 38 h 651"/>
                <a:gd name="T66" fmla="*/ 132 w 2634"/>
                <a:gd name="T67" fmla="*/ 41 h 651"/>
                <a:gd name="T68" fmla="*/ 127 w 2634"/>
                <a:gd name="T69" fmla="*/ 43 h 651"/>
                <a:gd name="T70" fmla="*/ 122 w 2634"/>
                <a:gd name="T71" fmla="*/ 45 h 651"/>
                <a:gd name="T72" fmla="*/ 119 w 2634"/>
                <a:gd name="T73" fmla="*/ 37 h 651"/>
                <a:gd name="T74" fmla="*/ 123 w 2634"/>
                <a:gd name="T75" fmla="*/ 30 h 651"/>
                <a:gd name="T76" fmla="*/ 119 w 2634"/>
                <a:gd name="T77" fmla="*/ 14 h 651"/>
                <a:gd name="T78" fmla="*/ 116 w 2634"/>
                <a:gd name="T79" fmla="*/ 15 h 651"/>
                <a:gd name="T80" fmla="*/ 111 w 2634"/>
                <a:gd name="T81" fmla="*/ 22 h 651"/>
                <a:gd name="T82" fmla="*/ 107 w 2634"/>
                <a:gd name="T83" fmla="*/ 33 h 651"/>
                <a:gd name="T84" fmla="*/ 102 w 2634"/>
                <a:gd name="T85" fmla="*/ 38 h 651"/>
                <a:gd name="T86" fmla="*/ 93 w 2634"/>
                <a:gd name="T87" fmla="*/ 39 h 651"/>
                <a:gd name="T88" fmla="*/ 86 w 2634"/>
                <a:gd name="T89" fmla="*/ 31 h 651"/>
                <a:gd name="T90" fmla="*/ 86 w 2634"/>
                <a:gd name="T91" fmla="*/ 21 h 651"/>
                <a:gd name="T92" fmla="*/ 81 w 2634"/>
                <a:gd name="T93" fmla="*/ 0 h 651"/>
                <a:gd name="T94" fmla="*/ 43 w 2634"/>
                <a:gd name="T95" fmla="*/ 43 h 651"/>
                <a:gd name="T96" fmla="*/ 37 w 2634"/>
                <a:gd name="T97" fmla="*/ 46 h 651"/>
                <a:gd name="T98" fmla="*/ 29 w 2634"/>
                <a:gd name="T99" fmla="*/ 49 h 651"/>
                <a:gd name="T100" fmla="*/ 16 w 2634"/>
                <a:gd name="T101" fmla="*/ 43 h 651"/>
                <a:gd name="T102" fmla="*/ 10 w 2634"/>
                <a:gd name="T103" fmla="*/ 30 h 651"/>
                <a:gd name="T104" fmla="*/ 14 w 2634"/>
                <a:gd name="T105" fmla="*/ 16 h 651"/>
                <a:gd name="T106" fmla="*/ 24 w 2634"/>
                <a:gd name="T107" fmla="*/ 6 h 65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34"/>
                <a:gd name="T163" fmla="*/ 0 h 651"/>
                <a:gd name="T164" fmla="*/ 2634 w 2634"/>
                <a:gd name="T165" fmla="*/ 651 h 65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34" h="651">
                  <a:moveTo>
                    <a:pt x="248" y="24"/>
                  </a:moveTo>
                  <a:lnTo>
                    <a:pt x="242" y="28"/>
                  </a:lnTo>
                  <a:lnTo>
                    <a:pt x="225" y="35"/>
                  </a:lnTo>
                  <a:lnTo>
                    <a:pt x="214" y="40"/>
                  </a:lnTo>
                  <a:lnTo>
                    <a:pt x="200" y="47"/>
                  </a:lnTo>
                  <a:lnTo>
                    <a:pt x="185" y="55"/>
                  </a:lnTo>
                  <a:lnTo>
                    <a:pt x="177" y="61"/>
                  </a:lnTo>
                  <a:lnTo>
                    <a:pt x="169" y="65"/>
                  </a:lnTo>
                  <a:lnTo>
                    <a:pt x="160" y="69"/>
                  </a:lnTo>
                  <a:lnTo>
                    <a:pt x="153" y="76"/>
                  </a:lnTo>
                  <a:lnTo>
                    <a:pt x="144" y="83"/>
                  </a:lnTo>
                  <a:lnTo>
                    <a:pt x="135" y="88"/>
                  </a:lnTo>
                  <a:lnTo>
                    <a:pt x="119" y="102"/>
                  </a:lnTo>
                  <a:lnTo>
                    <a:pt x="101" y="117"/>
                  </a:lnTo>
                  <a:lnTo>
                    <a:pt x="86" y="134"/>
                  </a:lnTo>
                  <a:lnTo>
                    <a:pt x="71" y="152"/>
                  </a:lnTo>
                  <a:lnTo>
                    <a:pt x="57" y="171"/>
                  </a:lnTo>
                  <a:lnTo>
                    <a:pt x="44" y="191"/>
                  </a:lnTo>
                  <a:lnTo>
                    <a:pt x="33" y="213"/>
                  </a:lnTo>
                  <a:lnTo>
                    <a:pt x="25" y="235"/>
                  </a:lnTo>
                  <a:lnTo>
                    <a:pt x="11" y="274"/>
                  </a:lnTo>
                  <a:lnTo>
                    <a:pt x="0" y="348"/>
                  </a:lnTo>
                  <a:lnTo>
                    <a:pt x="2" y="381"/>
                  </a:lnTo>
                  <a:lnTo>
                    <a:pt x="9" y="412"/>
                  </a:lnTo>
                  <a:lnTo>
                    <a:pt x="17" y="440"/>
                  </a:lnTo>
                  <a:lnTo>
                    <a:pt x="22" y="454"/>
                  </a:lnTo>
                  <a:lnTo>
                    <a:pt x="28" y="467"/>
                  </a:lnTo>
                  <a:lnTo>
                    <a:pt x="35" y="478"/>
                  </a:lnTo>
                  <a:lnTo>
                    <a:pt x="44" y="489"/>
                  </a:lnTo>
                  <a:lnTo>
                    <a:pt x="64" y="507"/>
                  </a:lnTo>
                  <a:lnTo>
                    <a:pt x="73" y="513"/>
                  </a:lnTo>
                  <a:lnTo>
                    <a:pt x="86" y="519"/>
                  </a:lnTo>
                  <a:lnTo>
                    <a:pt x="97" y="523"/>
                  </a:lnTo>
                  <a:lnTo>
                    <a:pt x="108" y="527"/>
                  </a:lnTo>
                  <a:lnTo>
                    <a:pt x="129" y="533"/>
                  </a:lnTo>
                  <a:lnTo>
                    <a:pt x="146" y="537"/>
                  </a:lnTo>
                  <a:lnTo>
                    <a:pt x="162" y="537"/>
                  </a:lnTo>
                  <a:lnTo>
                    <a:pt x="979" y="562"/>
                  </a:lnTo>
                  <a:lnTo>
                    <a:pt x="1118" y="527"/>
                  </a:lnTo>
                  <a:lnTo>
                    <a:pt x="1122" y="617"/>
                  </a:lnTo>
                  <a:lnTo>
                    <a:pt x="1213" y="560"/>
                  </a:lnTo>
                  <a:lnTo>
                    <a:pt x="1224" y="530"/>
                  </a:lnTo>
                  <a:lnTo>
                    <a:pt x="1230" y="515"/>
                  </a:lnTo>
                  <a:lnTo>
                    <a:pt x="1238" y="500"/>
                  </a:lnTo>
                  <a:lnTo>
                    <a:pt x="1247" y="483"/>
                  </a:lnTo>
                  <a:lnTo>
                    <a:pt x="1257" y="464"/>
                  </a:lnTo>
                  <a:lnTo>
                    <a:pt x="1268" y="447"/>
                  </a:lnTo>
                  <a:lnTo>
                    <a:pt x="1282" y="428"/>
                  </a:lnTo>
                  <a:lnTo>
                    <a:pt x="1297" y="412"/>
                  </a:lnTo>
                  <a:lnTo>
                    <a:pt x="1314" y="396"/>
                  </a:lnTo>
                  <a:lnTo>
                    <a:pt x="1322" y="390"/>
                  </a:lnTo>
                  <a:lnTo>
                    <a:pt x="1332" y="383"/>
                  </a:lnTo>
                  <a:lnTo>
                    <a:pt x="1341" y="377"/>
                  </a:lnTo>
                  <a:lnTo>
                    <a:pt x="1351" y="372"/>
                  </a:lnTo>
                  <a:lnTo>
                    <a:pt x="1362" y="366"/>
                  </a:lnTo>
                  <a:lnTo>
                    <a:pt x="1373" y="363"/>
                  </a:lnTo>
                  <a:lnTo>
                    <a:pt x="1395" y="358"/>
                  </a:lnTo>
                  <a:lnTo>
                    <a:pt x="1442" y="357"/>
                  </a:lnTo>
                  <a:lnTo>
                    <a:pt x="1486" y="359"/>
                  </a:lnTo>
                  <a:lnTo>
                    <a:pt x="1527" y="370"/>
                  </a:lnTo>
                  <a:lnTo>
                    <a:pt x="1547" y="377"/>
                  </a:lnTo>
                  <a:lnTo>
                    <a:pt x="1566" y="385"/>
                  </a:lnTo>
                  <a:lnTo>
                    <a:pt x="1584" y="395"/>
                  </a:lnTo>
                  <a:lnTo>
                    <a:pt x="1592" y="399"/>
                  </a:lnTo>
                  <a:lnTo>
                    <a:pt x="1599" y="405"/>
                  </a:lnTo>
                  <a:lnTo>
                    <a:pt x="1626" y="428"/>
                  </a:lnTo>
                  <a:lnTo>
                    <a:pt x="1648" y="454"/>
                  </a:lnTo>
                  <a:lnTo>
                    <a:pt x="1662" y="485"/>
                  </a:lnTo>
                  <a:lnTo>
                    <a:pt x="1673" y="516"/>
                  </a:lnTo>
                  <a:lnTo>
                    <a:pt x="1682" y="545"/>
                  </a:lnTo>
                  <a:lnTo>
                    <a:pt x="1693" y="599"/>
                  </a:lnTo>
                  <a:lnTo>
                    <a:pt x="1701" y="651"/>
                  </a:lnTo>
                  <a:lnTo>
                    <a:pt x="2623" y="560"/>
                  </a:lnTo>
                  <a:lnTo>
                    <a:pt x="2634" y="507"/>
                  </a:lnTo>
                  <a:lnTo>
                    <a:pt x="1931" y="526"/>
                  </a:lnTo>
                  <a:lnTo>
                    <a:pt x="1917" y="511"/>
                  </a:lnTo>
                  <a:lnTo>
                    <a:pt x="1899" y="493"/>
                  </a:lnTo>
                  <a:lnTo>
                    <a:pt x="1877" y="472"/>
                  </a:lnTo>
                  <a:lnTo>
                    <a:pt x="1863" y="460"/>
                  </a:lnTo>
                  <a:lnTo>
                    <a:pt x="1850" y="446"/>
                  </a:lnTo>
                  <a:lnTo>
                    <a:pt x="1833" y="432"/>
                  </a:lnTo>
                  <a:lnTo>
                    <a:pt x="1817" y="418"/>
                  </a:lnTo>
                  <a:lnTo>
                    <a:pt x="1800" y="403"/>
                  </a:lnTo>
                  <a:lnTo>
                    <a:pt x="1784" y="388"/>
                  </a:lnTo>
                  <a:lnTo>
                    <a:pt x="1764" y="373"/>
                  </a:lnTo>
                  <a:lnTo>
                    <a:pt x="1745" y="358"/>
                  </a:lnTo>
                  <a:lnTo>
                    <a:pt x="1726" y="341"/>
                  </a:lnTo>
                  <a:lnTo>
                    <a:pt x="1716" y="335"/>
                  </a:lnTo>
                  <a:lnTo>
                    <a:pt x="1705" y="326"/>
                  </a:lnTo>
                  <a:lnTo>
                    <a:pt x="1695" y="319"/>
                  </a:lnTo>
                  <a:lnTo>
                    <a:pt x="1684" y="313"/>
                  </a:lnTo>
                  <a:lnTo>
                    <a:pt x="1675" y="306"/>
                  </a:lnTo>
                  <a:lnTo>
                    <a:pt x="1664" y="297"/>
                  </a:lnTo>
                  <a:lnTo>
                    <a:pt x="1655" y="290"/>
                  </a:lnTo>
                  <a:lnTo>
                    <a:pt x="1646" y="284"/>
                  </a:lnTo>
                  <a:lnTo>
                    <a:pt x="1635" y="278"/>
                  </a:lnTo>
                  <a:lnTo>
                    <a:pt x="1625" y="271"/>
                  </a:lnTo>
                  <a:lnTo>
                    <a:pt x="1614" y="266"/>
                  </a:lnTo>
                  <a:lnTo>
                    <a:pt x="1604" y="259"/>
                  </a:lnTo>
                  <a:lnTo>
                    <a:pt x="1593" y="253"/>
                  </a:lnTo>
                  <a:lnTo>
                    <a:pt x="1584" y="249"/>
                  </a:lnTo>
                  <a:lnTo>
                    <a:pt x="1573" y="244"/>
                  </a:lnTo>
                  <a:lnTo>
                    <a:pt x="1563" y="240"/>
                  </a:lnTo>
                  <a:lnTo>
                    <a:pt x="1553" y="235"/>
                  </a:lnTo>
                  <a:lnTo>
                    <a:pt x="1544" y="231"/>
                  </a:lnTo>
                  <a:lnTo>
                    <a:pt x="1524" y="224"/>
                  </a:lnTo>
                  <a:lnTo>
                    <a:pt x="1505" y="219"/>
                  </a:lnTo>
                  <a:lnTo>
                    <a:pt x="1487" y="215"/>
                  </a:lnTo>
                  <a:lnTo>
                    <a:pt x="1471" y="213"/>
                  </a:lnTo>
                  <a:lnTo>
                    <a:pt x="1436" y="216"/>
                  </a:lnTo>
                  <a:lnTo>
                    <a:pt x="1407" y="226"/>
                  </a:lnTo>
                  <a:lnTo>
                    <a:pt x="1392" y="231"/>
                  </a:lnTo>
                  <a:lnTo>
                    <a:pt x="1377" y="237"/>
                  </a:lnTo>
                  <a:lnTo>
                    <a:pt x="1362" y="244"/>
                  </a:lnTo>
                  <a:lnTo>
                    <a:pt x="1348" y="252"/>
                  </a:lnTo>
                  <a:lnTo>
                    <a:pt x="1334" y="259"/>
                  </a:lnTo>
                  <a:lnTo>
                    <a:pt x="1321" y="267"/>
                  </a:lnTo>
                  <a:lnTo>
                    <a:pt x="1307" y="277"/>
                  </a:lnTo>
                  <a:lnTo>
                    <a:pt x="1300" y="282"/>
                  </a:lnTo>
                  <a:lnTo>
                    <a:pt x="1293" y="286"/>
                  </a:lnTo>
                  <a:lnTo>
                    <a:pt x="1286" y="290"/>
                  </a:lnTo>
                  <a:lnTo>
                    <a:pt x="1279" y="296"/>
                  </a:lnTo>
                  <a:lnTo>
                    <a:pt x="1272" y="299"/>
                  </a:lnTo>
                  <a:lnTo>
                    <a:pt x="1267" y="304"/>
                  </a:lnTo>
                  <a:lnTo>
                    <a:pt x="1260" y="308"/>
                  </a:lnTo>
                  <a:lnTo>
                    <a:pt x="1254" y="313"/>
                  </a:lnTo>
                  <a:lnTo>
                    <a:pt x="1247" y="318"/>
                  </a:lnTo>
                  <a:lnTo>
                    <a:pt x="1241" y="322"/>
                  </a:lnTo>
                  <a:lnTo>
                    <a:pt x="1234" y="328"/>
                  </a:lnTo>
                  <a:lnTo>
                    <a:pt x="1228" y="332"/>
                  </a:lnTo>
                  <a:lnTo>
                    <a:pt x="1223" y="336"/>
                  </a:lnTo>
                  <a:lnTo>
                    <a:pt x="1217" y="340"/>
                  </a:lnTo>
                  <a:lnTo>
                    <a:pt x="1212" y="344"/>
                  </a:lnTo>
                  <a:lnTo>
                    <a:pt x="1206" y="350"/>
                  </a:lnTo>
                  <a:lnTo>
                    <a:pt x="1194" y="358"/>
                  </a:lnTo>
                  <a:lnTo>
                    <a:pt x="1184" y="366"/>
                  </a:lnTo>
                  <a:lnTo>
                    <a:pt x="1173" y="373"/>
                  </a:lnTo>
                  <a:lnTo>
                    <a:pt x="1163" y="380"/>
                  </a:lnTo>
                  <a:lnTo>
                    <a:pt x="1154" y="385"/>
                  </a:lnTo>
                  <a:lnTo>
                    <a:pt x="1146" y="390"/>
                  </a:lnTo>
                  <a:lnTo>
                    <a:pt x="1137" y="395"/>
                  </a:lnTo>
                  <a:lnTo>
                    <a:pt x="1121" y="402"/>
                  </a:lnTo>
                  <a:lnTo>
                    <a:pt x="1107" y="405"/>
                  </a:lnTo>
                  <a:lnTo>
                    <a:pt x="1096" y="402"/>
                  </a:lnTo>
                  <a:lnTo>
                    <a:pt x="1086" y="395"/>
                  </a:lnTo>
                  <a:lnTo>
                    <a:pt x="1077" y="373"/>
                  </a:lnTo>
                  <a:lnTo>
                    <a:pt x="1072" y="351"/>
                  </a:lnTo>
                  <a:lnTo>
                    <a:pt x="1075" y="329"/>
                  </a:lnTo>
                  <a:lnTo>
                    <a:pt x="1082" y="311"/>
                  </a:lnTo>
                  <a:lnTo>
                    <a:pt x="1092" y="293"/>
                  </a:lnTo>
                  <a:lnTo>
                    <a:pt x="1099" y="281"/>
                  </a:lnTo>
                  <a:lnTo>
                    <a:pt x="1108" y="267"/>
                  </a:lnTo>
                  <a:lnTo>
                    <a:pt x="1112" y="165"/>
                  </a:lnTo>
                  <a:lnTo>
                    <a:pt x="1088" y="145"/>
                  </a:lnTo>
                  <a:lnTo>
                    <a:pt x="1078" y="138"/>
                  </a:lnTo>
                  <a:lnTo>
                    <a:pt x="1068" y="129"/>
                  </a:lnTo>
                  <a:lnTo>
                    <a:pt x="1061" y="124"/>
                  </a:lnTo>
                  <a:lnTo>
                    <a:pt x="1056" y="121"/>
                  </a:lnTo>
                  <a:lnTo>
                    <a:pt x="1050" y="117"/>
                  </a:lnTo>
                  <a:lnTo>
                    <a:pt x="1045" y="138"/>
                  </a:lnTo>
                  <a:lnTo>
                    <a:pt x="1035" y="158"/>
                  </a:lnTo>
                  <a:lnTo>
                    <a:pt x="1028" y="169"/>
                  </a:lnTo>
                  <a:lnTo>
                    <a:pt x="1019" y="182"/>
                  </a:lnTo>
                  <a:lnTo>
                    <a:pt x="1002" y="201"/>
                  </a:lnTo>
                  <a:lnTo>
                    <a:pt x="990" y="212"/>
                  </a:lnTo>
                  <a:lnTo>
                    <a:pt x="977" y="216"/>
                  </a:lnTo>
                  <a:lnTo>
                    <a:pt x="972" y="275"/>
                  </a:lnTo>
                  <a:lnTo>
                    <a:pt x="964" y="297"/>
                  </a:lnTo>
                  <a:lnTo>
                    <a:pt x="958" y="310"/>
                  </a:lnTo>
                  <a:lnTo>
                    <a:pt x="951" y="321"/>
                  </a:lnTo>
                  <a:lnTo>
                    <a:pt x="933" y="337"/>
                  </a:lnTo>
                  <a:lnTo>
                    <a:pt x="922" y="344"/>
                  </a:lnTo>
                  <a:lnTo>
                    <a:pt x="908" y="350"/>
                  </a:lnTo>
                  <a:lnTo>
                    <a:pt x="881" y="355"/>
                  </a:lnTo>
                  <a:lnTo>
                    <a:pt x="858" y="357"/>
                  </a:lnTo>
                  <a:lnTo>
                    <a:pt x="838" y="352"/>
                  </a:lnTo>
                  <a:lnTo>
                    <a:pt x="822" y="346"/>
                  </a:lnTo>
                  <a:lnTo>
                    <a:pt x="796" y="321"/>
                  </a:lnTo>
                  <a:lnTo>
                    <a:pt x="783" y="303"/>
                  </a:lnTo>
                  <a:lnTo>
                    <a:pt x="773" y="282"/>
                  </a:lnTo>
                  <a:lnTo>
                    <a:pt x="768" y="259"/>
                  </a:lnTo>
                  <a:lnTo>
                    <a:pt x="767" y="235"/>
                  </a:lnTo>
                  <a:lnTo>
                    <a:pt x="769" y="212"/>
                  </a:lnTo>
                  <a:lnTo>
                    <a:pt x="775" y="190"/>
                  </a:lnTo>
                  <a:lnTo>
                    <a:pt x="782" y="172"/>
                  </a:lnTo>
                  <a:lnTo>
                    <a:pt x="789" y="157"/>
                  </a:lnTo>
                  <a:lnTo>
                    <a:pt x="796" y="143"/>
                  </a:lnTo>
                  <a:lnTo>
                    <a:pt x="733" y="0"/>
                  </a:lnTo>
                  <a:lnTo>
                    <a:pt x="707" y="500"/>
                  </a:lnTo>
                  <a:lnTo>
                    <a:pt x="426" y="491"/>
                  </a:lnTo>
                  <a:lnTo>
                    <a:pt x="390" y="380"/>
                  </a:lnTo>
                  <a:lnTo>
                    <a:pt x="383" y="385"/>
                  </a:lnTo>
                  <a:lnTo>
                    <a:pt x="375" y="390"/>
                  </a:lnTo>
                  <a:lnTo>
                    <a:pt x="364" y="396"/>
                  </a:lnTo>
                  <a:lnTo>
                    <a:pt x="350" y="405"/>
                  </a:lnTo>
                  <a:lnTo>
                    <a:pt x="335" y="413"/>
                  </a:lnTo>
                  <a:lnTo>
                    <a:pt x="317" y="420"/>
                  </a:lnTo>
                  <a:lnTo>
                    <a:pt x="301" y="427"/>
                  </a:lnTo>
                  <a:lnTo>
                    <a:pt x="282" y="435"/>
                  </a:lnTo>
                  <a:lnTo>
                    <a:pt x="261" y="438"/>
                  </a:lnTo>
                  <a:lnTo>
                    <a:pt x="221" y="440"/>
                  </a:lnTo>
                  <a:lnTo>
                    <a:pt x="184" y="429"/>
                  </a:lnTo>
                  <a:lnTo>
                    <a:pt x="152" y="403"/>
                  </a:lnTo>
                  <a:lnTo>
                    <a:pt x="140" y="384"/>
                  </a:lnTo>
                  <a:lnTo>
                    <a:pt x="127" y="366"/>
                  </a:lnTo>
                  <a:lnTo>
                    <a:pt x="118" y="350"/>
                  </a:lnTo>
                  <a:lnTo>
                    <a:pt x="109" y="332"/>
                  </a:lnTo>
                  <a:lnTo>
                    <a:pt x="93" y="267"/>
                  </a:lnTo>
                  <a:lnTo>
                    <a:pt x="95" y="212"/>
                  </a:lnTo>
                  <a:lnTo>
                    <a:pt x="104" y="187"/>
                  </a:lnTo>
                  <a:lnTo>
                    <a:pt x="113" y="167"/>
                  </a:lnTo>
                  <a:lnTo>
                    <a:pt x="127" y="145"/>
                  </a:lnTo>
                  <a:lnTo>
                    <a:pt x="146" y="123"/>
                  </a:lnTo>
                  <a:lnTo>
                    <a:pt x="170" y="99"/>
                  </a:lnTo>
                  <a:lnTo>
                    <a:pt x="193" y="76"/>
                  </a:lnTo>
                  <a:lnTo>
                    <a:pt x="214" y="55"/>
                  </a:lnTo>
                  <a:lnTo>
                    <a:pt x="232" y="39"/>
                  </a:lnTo>
                  <a:lnTo>
                    <a:pt x="248" y="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3" name="Freeform 220"/>
            <p:cNvSpPr>
              <a:spLocks/>
            </p:cNvSpPr>
            <p:nvPr/>
          </p:nvSpPr>
          <p:spPr bwMode="auto">
            <a:xfrm>
              <a:off x="3651" y="2624"/>
              <a:ext cx="389" cy="88"/>
            </a:xfrm>
            <a:custGeom>
              <a:avLst/>
              <a:gdLst>
                <a:gd name="T0" fmla="*/ 4 w 1169"/>
                <a:gd name="T1" fmla="*/ 2 h 264"/>
                <a:gd name="T2" fmla="*/ 1 w 1169"/>
                <a:gd name="T3" fmla="*/ 6 h 264"/>
                <a:gd name="T4" fmla="*/ 0 w 1169"/>
                <a:gd name="T5" fmla="*/ 14 h 264"/>
                <a:gd name="T6" fmla="*/ 2 w 1169"/>
                <a:gd name="T7" fmla="*/ 17 h 264"/>
                <a:gd name="T8" fmla="*/ 4 w 1169"/>
                <a:gd name="T9" fmla="*/ 19 h 264"/>
                <a:gd name="T10" fmla="*/ 6 w 1169"/>
                <a:gd name="T11" fmla="*/ 20 h 264"/>
                <a:gd name="T12" fmla="*/ 11 w 1169"/>
                <a:gd name="T13" fmla="*/ 22 h 264"/>
                <a:gd name="T14" fmla="*/ 17 w 1169"/>
                <a:gd name="T15" fmla="*/ 23 h 264"/>
                <a:gd name="T16" fmla="*/ 25 w 1169"/>
                <a:gd name="T17" fmla="*/ 24 h 264"/>
                <a:gd name="T18" fmla="*/ 34 w 1169"/>
                <a:gd name="T19" fmla="*/ 25 h 264"/>
                <a:gd name="T20" fmla="*/ 43 w 1169"/>
                <a:gd name="T21" fmla="*/ 26 h 264"/>
                <a:gd name="T22" fmla="*/ 54 w 1169"/>
                <a:gd name="T23" fmla="*/ 27 h 264"/>
                <a:gd name="T24" fmla="*/ 75 w 1169"/>
                <a:gd name="T25" fmla="*/ 29 h 264"/>
                <a:gd name="T26" fmla="*/ 103 w 1169"/>
                <a:gd name="T27" fmla="*/ 29 h 264"/>
                <a:gd name="T28" fmla="*/ 121 w 1169"/>
                <a:gd name="T29" fmla="*/ 28 h 264"/>
                <a:gd name="T30" fmla="*/ 127 w 1169"/>
                <a:gd name="T31" fmla="*/ 23 h 264"/>
                <a:gd name="T32" fmla="*/ 129 w 1169"/>
                <a:gd name="T33" fmla="*/ 11 h 264"/>
                <a:gd name="T34" fmla="*/ 127 w 1169"/>
                <a:gd name="T35" fmla="*/ 12 h 264"/>
                <a:gd name="T36" fmla="*/ 125 w 1169"/>
                <a:gd name="T37" fmla="*/ 14 h 264"/>
                <a:gd name="T38" fmla="*/ 122 w 1169"/>
                <a:gd name="T39" fmla="*/ 15 h 264"/>
                <a:gd name="T40" fmla="*/ 119 w 1169"/>
                <a:gd name="T41" fmla="*/ 16 h 264"/>
                <a:gd name="T42" fmla="*/ 114 w 1169"/>
                <a:gd name="T43" fmla="*/ 18 h 264"/>
                <a:gd name="T44" fmla="*/ 109 w 1169"/>
                <a:gd name="T45" fmla="*/ 19 h 264"/>
                <a:gd name="T46" fmla="*/ 97 w 1169"/>
                <a:gd name="T47" fmla="*/ 20 h 264"/>
                <a:gd name="T48" fmla="*/ 52 w 1169"/>
                <a:gd name="T49" fmla="*/ 19 h 264"/>
                <a:gd name="T50" fmla="*/ 29 w 1169"/>
                <a:gd name="T51" fmla="*/ 17 h 264"/>
                <a:gd name="T52" fmla="*/ 16 w 1169"/>
                <a:gd name="T53" fmla="*/ 16 h 264"/>
                <a:gd name="T54" fmla="*/ 8 w 1169"/>
                <a:gd name="T55" fmla="*/ 14 h 264"/>
                <a:gd name="T56" fmla="*/ 5 w 1169"/>
                <a:gd name="T57" fmla="*/ 10 h 264"/>
                <a:gd name="T58" fmla="*/ 5 w 1169"/>
                <a:gd name="T59" fmla="*/ 6 h 264"/>
                <a:gd name="T60" fmla="*/ 7 w 1169"/>
                <a:gd name="T61" fmla="*/ 2 h 264"/>
                <a:gd name="T62" fmla="*/ 9 w 1169"/>
                <a:gd name="T63" fmla="*/ 0 h 264"/>
                <a:gd name="T64" fmla="*/ 5 w 1169"/>
                <a:gd name="T65" fmla="*/ 0 h 2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69"/>
                <a:gd name="T100" fmla="*/ 0 h 264"/>
                <a:gd name="T101" fmla="*/ 1169 w 1169"/>
                <a:gd name="T102" fmla="*/ 264 h 2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69" h="264">
                  <a:moveTo>
                    <a:pt x="48" y="0"/>
                  </a:moveTo>
                  <a:lnTo>
                    <a:pt x="35" y="16"/>
                  </a:lnTo>
                  <a:lnTo>
                    <a:pt x="22" y="33"/>
                  </a:lnTo>
                  <a:lnTo>
                    <a:pt x="10" y="55"/>
                  </a:lnTo>
                  <a:lnTo>
                    <a:pt x="0" y="108"/>
                  </a:lnTo>
                  <a:lnTo>
                    <a:pt x="2" y="123"/>
                  </a:lnTo>
                  <a:lnTo>
                    <a:pt x="9" y="139"/>
                  </a:lnTo>
                  <a:lnTo>
                    <a:pt x="15" y="154"/>
                  </a:lnTo>
                  <a:lnTo>
                    <a:pt x="29" y="168"/>
                  </a:lnTo>
                  <a:lnTo>
                    <a:pt x="33" y="170"/>
                  </a:lnTo>
                  <a:lnTo>
                    <a:pt x="39" y="176"/>
                  </a:lnTo>
                  <a:lnTo>
                    <a:pt x="54" y="181"/>
                  </a:lnTo>
                  <a:lnTo>
                    <a:pt x="72" y="188"/>
                  </a:lnTo>
                  <a:lnTo>
                    <a:pt x="97" y="195"/>
                  </a:lnTo>
                  <a:lnTo>
                    <a:pt x="123" y="201"/>
                  </a:lnTo>
                  <a:lnTo>
                    <a:pt x="153" y="207"/>
                  </a:lnTo>
                  <a:lnTo>
                    <a:pt x="186" y="213"/>
                  </a:lnTo>
                  <a:lnTo>
                    <a:pt x="224" y="218"/>
                  </a:lnTo>
                  <a:lnTo>
                    <a:pt x="262" y="224"/>
                  </a:lnTo>
                  <a:lnTo>
                    <a:pt x="303" y="229"/>
                  </a:lnTo>
                  <a:lnTo>
                    <a:pt x="346" y="234"/>
                  </a:lnTo>
                  <a:lnTo>
                    <a:pt x="392" y="238"/>
                  </a:lnTo>
                  <a:lnTo>
                    <a:pt x="437" y="243"/>
                  </a:lnTo>
                  <a:lnTo>
                    <a:pt x="484" y="246"/>
                  </a:lnTo>
                  <a:lnTo>
                    <a:pt x="579" y="253"/>
                  </a:lnTo>
                  <a:lnTo>
                    <a:pt x="673" y="258"/>
                  </a:lnTo>
                  <a:lnTo>
                    <a:pt x="765" y="261"/>
                  </a:lnTo>
                  <a:lnTo>
                    <a:pt x="930" y="264"/>
                  </a:lnTo>
                  <a:lnTo>
                    <a:pt x="1054" y="261"/>
                  </a:lnTo>
                  <a:lnTo>
                    <a:pt x="1093" y="254"/>
                  </a:lnTo>
                  <a:lnTo>
                    <a:pt x="1114" y="247"/>
                  </a:lnTo>
                  <a:lnTo>
                    <a:pt x="1147" y="207"/>
                  </a:lnTo>
                  <a:lnTo>
                    <a:pt x="1163" y="155"/>
                  </a:lnTo>
                  <a:lnTo>
                    <a:pt x="1169" y="95"/>
                  </a:lnTo>
                  <a:lnTo>
                    <a:pt x="1156" y="104"/>
                  </a:lnTo>
                  <a:lnTo>
                    <a:pt x="1150" y="110"/>
                  </a:lnTo>
                  <a:lnTo>
                    <a:pt x="1143" y="115"/>
                  </a:lnTo>
                  <a:lnTo>
                    <a:pt x="1132" y="122"/>
                  </a:lnTo>
                  <a:lnTo>
                    <a:pt x="1121" y="128"/>
                  </a:lnTo>
                  <a:lnTo>
                    <a:pt x="1107" y="134"/>
                  </a:lnTo>
                  <a:lnTo>
                    <a:pt x="1090" y="141"/>
                  </a:lnTo>
                  <a:lnTo>
                    <a:pt x="1074" y="147"/>
                  </a:lnTo>
                  <a:lnTo>
                    <a:pt x="1054" y="154"/>
                  </a:lnTo>
                  <a:lnTo>
                    <a:pt x="1032" y="159"/>
                  </a:lnTo>
                  <a:lnTo>
                    <a:pt x="1009" y="163"/>
                  </a:lnTo>
                  <a:lnTo>
                    <a:pt x="983" y="169"/>
                  </a:lnTo>
                  <a:lnTo>
                    <a:pt x="955" y="172"/>
                  </a:lnTo>
                  <a:lnTo>
                    <a:pt x="875" y="176"/>
                  </a:lnTo>
                  <a:lnTo>
                    <a:pt x="758" y="177"/>
                  </a:lnTo>
                  <a:lnTo>
                    <a:pt x="469" y="169"/>
                  </a:lnTo>
                  <a:lnTo>
                    <a:pt x="325" y="161"/>
                  </a:lnTo>
                  <a:lnTo>
                    <a:pt x="259" y="154"/>
                  </a:lnTo>
                  <a:lnTo>
                    <a:pt x="199" y="147"/>
                  </a:lnTo>
                  <a:lnTo>
                    <a:pt x="148" y="140"/>
                  </a:lnTo>
                  <a:lnTo>
                    <a:pt x="106" y="132"/>
                  </a:lnTo>
                  <a:lnTo>
                    <a:pt x="76" y="122"/>
                  </a:lnTo>
                  <a:lnTo>
                    <a:pt x="60" y="111"/>
                  </a:lnTo>
                  <a:lnTo>
                    <a:pt x="46" y="89"/>
                  </a:lnTo>
                  <a:lnTo>
                    <a:pt x="43" y="70"/>
                  </a:lnTo>
                  <a:lnTo>
                    <a:pt x="44" y="51"/>
                  </a:lnTo>
                  <a:lnTo>
                    <a:pt x="51" y="34"/>
                  </a:lnTo>
                  <a:lnTo>
                    <a:pt x="61" y="20"/>
                  </a:lnTo>
                  <a:lnTo>
                    <a:pt x="69" y="9"/>
                  </a:lnTo>
                  <a:lnTo>
                    <a:pt x="80" y="1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4" name="Freeform 221"/>
            <p:cNvSpPr>
              <a:spLocks/>
            </p:cNvSpPr>
            <p:nvPr/>
          </p:nvSpPr>
          <p:spPr bwMode="auto">
            <a:xfrm>
              <a:off x="3742" y="2690"/>
              <a:ext cx="166" cy="72"/>
            </a:xfrm>
            <a:custGeom>
              <a:avLst/>
              <a:gdLst>
                <a:gd name="T0" fmla="*/ 0 w 499"/>
                <a:gd name="T1" fmla="*/ 0 h 215"/>
                <a:gd name="T2" fmla="*/ 0 w 499"/>
                <a:gd name="T3" fmla="*/ 2 h 215"/>
                <a:gd name="T4" fmla="*/ 1 w 499"/>
                <a:gd name="T5" fmla="*/ 5 h 215"/>
                <a:gd name="T6" fmla="*/ 2 w 499"/>
                <a:gd name="T7" fmla="*/ 8 h 215"/>
                <a:gd name="T8" fmla="*/ 3 w 499"/>
                <a:gd name="T9" fmla="*/ 9 h 215"/>
                <a:gd name="T10" fmla="*/ 4 w 499"/>
                <a:gd name="T11" fmla="*/ 11 h 215"/>
                <a:gd name="T12" fmla="*/ 5 w 499"/>
                <a:gd name="T13" fmla="*/ 13 h 215"/>
                <a:gd name="T14" fmla="*/ 6 w 499"/>
                <a:gd name="T15" fmla="*/ 15 h 215"/>
                <a:gd name="T16" fmla="*/ 7 w 499"/>
                <a:gd name="T17" fmla="*/ 16 h 215"/>
                <a:gd name="T18" fmla="*/ 9 w 499"/>
                <a:gd name="T19" fmla="*/ 18 h 215"/>
                <a:gd name="T20" fmla="*/ 10 w 499"/>
                <a:gd name="T21" fmla="*/ 18 h 215"/>
                <a:gd name="T22" fmla="*/ 11 w 499"/>
                <a:gd name="T23" fmla="*/ 19 h 215"/>
                <a:gd name="T24" fmla="*/ 12 w 499"/>
                <a:gd name="T25" fmla="*/ 20 h 215"/>
                <a:gd name="T26" fmla="*/ 13 w 499"/>
                <a:gd name="T27" fmla="*/ 20 h 215"/>
                <a:gd name="T28" fmla="*/ 14 w 499"/>
                <a:gd name="T29" fmla="*/ 21 h 215"/>
                <a:gd name="T30" fmla="*/ 15 w 499"/>
                <a:gd name="T31" fmla="*/ 21 h 215"/>
                <a:gd name="T32" fmla="*/ 17 w 499"/>
                <a:gd name="T33" fmla="*/ 22 h 215"/>
                <a:gd name="T34" fmla="*/ 18 w 499"/>
                <a:gd name="T35" fmla="*/ 22 h 215"/>
                <a:gd name="T36" fmla="*/ 20 w 499"/>
                <a:gd name="T37" fmla="*/ 23 h 215"/>
                <a:gd name="T38" fmla="*/ 23 w 499"/>
                <a:gd name="T39" fmla="*/ 24 h 215"/>
                <a:gd name="T40" fmla="*/ 27 w 499"/>
                <a:gd name="T41" fmla="*/ 24 h 215"/>
                <a:gd name="T42" fmla="*/ 32 w 499"/>
                <a:gd name="T43" fmla="*/ 24 h 215"/>
                <a:gd name="T44" fmla="*/ 36 w 499"/>
                <a:gd name="T45" fmla="*/ 23 h 215"/>
                <a:gd name="T46" fmla="*/ 40 w 499"/>
                <a:gd name="T47" fmla="*/ 22 h 215"/>
                <a:gd name="T48" fmla="*/ 41 w 499"/>
                <a:gd name="T49" fmla="*/ 22 h 215"/>
                <a:gd name="T50" fmla="*/ 43 w 499"/>
                <a:gd name="T51" fmla="*/ 21 h 215"/>
                <a:gd name="T52" fmla="*/ 44 w 499"/>
                <a:gd name="T53" fmla="*/ 21 h 215"/>
                <a:gd name="T54" fmla="*/ 45 w 499"/>
                <a:gd name="T55" fmla="*/ 20 h 215"/>
                <a:gd name="T56" fmla="*/ 47 w 499"/>
                <a:gd name="T57" fmla="*/ 18 h 215"/>
                <a:gd name="T58" fmla="*/ 49 w 499"/>
                <a:gd name="T59" fmla="*/ 16 h 215"/>
                <a:gd name="T60" fmla="*/ 51 w 499"/>
                <a:gd name="T61" fmla="*/ 13 h 215"/>
                <a:gd name="T62" fmla="*/ 52 w 499"/>
                <a:gd name="T63" fmla="*/ 10 h 215"/>
                <a:gd name="T64" fmla="*/ 54 w 499"/>
                <a:gd name="T65" fmla="*/ 8 h 215"/>
                <a:gd name="T66" fmla="*/ 55 w 499"/>
                <a:gd name="T67" fmla="*/ 6 h 215"/>
                <a:gd name="T68" fmla="*/ 55 w 499"/>
                <a:gd name="T69" fmla="*/ 4 h 215"/>
                <a:gd name="T70" fmla="*/ 0 w 499"/>
                <a:gd name="T71" fmla="*/ 0 h 215"/>
                <a:gd name="T72" fmla="*/ 0 w 499"/>
                <a:gd name="T73" fmla="*/ 0 h 2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499"/>
                <a:gd name="T112" fmla="*/ 0 h 215"/>
                <a:gd name="T113" fmla="*/ 499 w 499"/>
                <a:gd name="T114" fmla="*/ 215 h 21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499" h="215">
                  <a:moveTo>
                    <a:pt x="0" y="0"/>
                  </a:moveTo>
                  <a:lnTo>
                    <a:pt x="4" y="19"/>
                  </a:lnTo>
                  <a:lnTo>
                    <a:pt x="8" y="41"/>
                  </a:lnTo>
                  <a:lnTo>
                    <a:pt x="18" y="69"/>
                  </a:lnTo>
                  <a:lnTo>
                    <a:pt x="25" y="84"/>
                  </a:lnTo>
                  <a:lnTo>
                    <a:pt x="33" y="99"/>
                  </a:lnTo>
                  <a:lnTo>
                    <a:pt x="41" y="114"/>
                  </a:lnTo>
                  <a:lnTo>
                    <a:pt x="54" y="130"/>
                  </a:lnTo>
                  <a:lnTo>
                    <a:pt x="66" y="143"/>
                  </a:lnTo>
                  <a:lnTo>
                    <a:pt x="81" y="157"/>
                  </a:lnTo>
                  <a:lnTo>
                    <a:pt x="90" y="164"/>
                  </a:lnTo>
                  <a:lnTo>
                    <a:pt x="99" y="169"/>
                  </a:lnTo>
                  <a:lnTo>
                    <a:pt x="108" y="176"/>
                  </a:lnTo>
                  <a:lnTo>
                    <a:pt x="119" y="182"/>
                  </a:lnTo>
                  <a:lnTo>
                    <a:pt x="128" y="187"/>
                  </a:lnTo>
                  <a:lnTo>
                    <a:pt x="139" y="191"/>
                  </a:lnTo>
                  <a:lnTo>
                    <a:pt x="149" y="196"/>
                  </a:lnTo>
                  <a:lnTo>
                    <a:pt x="160" y="200"/>
                  </a:lnTo>
                  <a:lnTo>
                    <a:pt x="182" y="207"/>
                  </a:lnTo>
                  <a:lnTo>
                    <a:pt x="203" y="211"/>
                  </a:lnTo>
                  <a:lnTo>
                    <a:pt x="245" y="215"/>
                  </a:lnTo>
                  <a:lnTo>
                    <a:pt x="285" y="215"/>
                  </a:lnTo>
                  <a:lnTo>
                    <a:pt x="324" y="209"/>
                  </a:lnTo>
                  <a:lnTo>
                    <a:pt x="357" y="201"/>
                  </a:lnTo>
                  <a:lnTo>
                    <a:pt x="372" y="197"/>
                  </a:lnTo>
                  <a:lnTo>
                    <a:pt x="386" y="191"/>
                  </a:lnTo>
                  <a:lnTo>
                    <a:pt x="397" y="185"/>
                  </a:lnTo>
                  <a:lnTo>
                    <a:pt x="408" y="178"/>
                  </a:lnTo>
                  <a:lnTo>
                    <a:pt x="426" y="161"/>
                  </a:lnTo>
                  <a:lnTo>
                    <a:pt x="444" y="141"/>
                  </a:lnTo>
                  <a:lnTo>
                    <a:pt x="459" y="117"/>
                  </a:lnTo>
                  <a:lnTo>
                    <a:pt x="471" y="92"/>
                  </a:lnTo>
                  <a:lnTo>
                    <a:pt x="484" y="70"/>
                  </a:lnTo>
                  <a:lnTo>
                    <a:pt x="492" y="52"/>
                  </a:lnTo>
                  <a:lnTo>
                    <a:pt x="499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222"/>
            <p:cNvSpPr>
              <a:spLocks/>
            </p:cNvSpPr>
            <p:nvPr/>
          </p:nvSpPr>
          <p:spPr bwMode="auto">
            <a:xfrm>
              <a:off x="3895" y="2433"/>
              <a:ext cx="730" cy="192"/>
            </a:xfrm>
            <a:custGeom>
              <a:avLst/>
              <a:gdLst>
                <a:gd name="T0" fmla="*/ 5 w 2189"/>
                <a:gd name="T1" fmla="*/ 30 h 575"/>
                <a:gd name="T2" fmla="*/ 6 w 2189"/>
                <a:gd name="T3" fmla="*/ 28 h 575"/>
                <a:gd name="T4" fmla="*/ 8 w 2189"/>
                <a:gd name="T5" fmla="*/ 27 h 575"/>
                <a:gd name="T6" fmla="*/ 11 w 2189"/>
                <a:gd name="T7" fmla="*/ 26 h 575"/>
                <a:gd name="T8" fmla="*/ 15 w 2189"/>
                <a:gd name="T9" fmla="*/ 27 h 575"/>
                <a:gd name="T10" fmla="*/ 18 w 2189"/>
                <a:gd name="T11" fmla="*/ 28 h 575"/>
                <a:gd name="T12" fmla="*/ 23 w 2189"/>
                <a:gd name="T13" fmla="*/ 32 h 575"/>
                <a:gd name="T14" fmla="*/ 26 w 2189"/>
                <a:gd name="T15" fmla="*/ 37 h 575"/>
                <a:gd name="T16" fmla="*/ 27 w 2189"/>
                <a:gd name="T17" fmla="*/ 49 h 575"/>
                <a:gd name="T18" fmla="*/ 30 w 2189"/>
                <a:gd name="T19" fmla="*/ 45 h 575"/>
                <a:gd name="T20" fmla="*/ 32 w 2189"/>
                <a:gd name="T21" fmla="*/ 38 h 575"/>
                <a:gd name="T22" fmla="*/ 30 w 2189"/>
                <a:gd name="T23" fmla="*/ 34 h 575"/>
                <a:gd name="T24" fmla="*/ 29 w 2189"/>
                <a:gd name="T25" fmla="*/ 31 h 575"/>
                <a:gd name="T26" fmla="*/ 27 w 2189"/>
                <a:gd name="T27" fmla="*/ 28 h 575"/>
                <a:gd name="T28" fmla="*/ 23 w 2189"/>
                <a:gd name="T29" fmla="*/ 25 h 575"/>
                <a:gd name="T30" fmla="*/ 20 w 2189"/>
                <a:gd name="T31" fmla="*/ 24 h 575"/>
                <a:gd name="T32" fmla="*/ 16 w 2189"/>
                <a:gd name="T33" fmla="*/ 23 h 575"/>
                <a:gd name="T34" fmla="*/ 17 w 2189"/>
                <a:gd name="T35" fmla="*/ 22 h 575"/>
                <a:gd name="T36" fmla="*/ 25 w 2189"/>
                <a:gd name="T37" fmla="*/ 21 h 575"/>
                <a:gd name="T38" fmla="*/ 32 w 2189"/>
                <a:gd name="T39" fmla="*/ 23 h 575"/>
                <a:gd name="T40" fmla="*/ 35 w 2189"/>
                <a:gd name="T41" fmla="*/ 25 h 575"/>
                <a:gd name="T42" fmla="*/ 38 w 2189"/>
                <a:gd name="T43" fmla="*/ 28 h 575"/>
                <a:gd name="T44" fmla="*/ 40 w 2189"/>
                <a:gd name="T45" fmla="*/ 27 h 575"/>
                <a:gd name="T46" fmla="*/ 42 w 2189"/>
                <a:gd name="T47" fmla="*/ 25 h 575"/>
                <a:gd name="T48" fmla="*/ 44 w 2189"/>
                <a:gd name="T49" fmla="*/ 24 h 575"/>
                <a:gd name="T50" fmla="*/ 46 w 2189"/>
                <a:gd name="T51" fmla="*/ 23 h 575"/>
                <a:gd name="T52" fmla="*/ 49 w 2189"/>
                <a:gd name="T53" fmla="*/ 22 h 575"/>
                <a:gd name="T54" fmla="*/ 51 w 2189"/>
                <a:gd name="T55" fmla="*/ 21 h 575"/>
                <a:gd name="T56" fmla="*/ 55 w 2189"/>
                <a:gd name="T57" fmla="*/ 20 h 575"/>
                <a:gd name="T58" fmla="*/ 61 w 2189"/>
                <a:gd name="T59" fmla="*/ 19 h 575"/>
                <a:gd name="T60" fmla="*/ 70 w 2189"/>
                <a:gd name="T61" fmla="*/ 18 h 575"/>
                <a:gd name="T62" fmla="*/ 92 w 2189"/>
                <a:gd name="T63" fmla="*/ 21 h 575"/>
                <a:gd name="T64" fmla="*/ 96 w 2189"/>
                <a:gd name="T65" fmla="*/ 22 h 575"/>
                <a:gd name="T66" fmla="*/ 98 w 2189"/>
                <a:gd name="T67" fmla="*/ 23 h 575"/>
                <a:gd name="T68" fmla="*/ 100 w 2189"/>
                <a:gd name="T69" fmla="*/ 24 h 575"/>
                <a:gd name="T70" fmla="*/ 103 w 2189"/>
                <a:gd name="T71" fmla="*/ 26 h 575"/>
                <a:gd name="T72" fmla="*/ 106 w 2189"/>
                <a:gd name="T73" fmla="*/ 27 h 575"/>
                <a:gd name="T74" fmla="*/ 108 w 2189"/>
                <a:gd name="T75" fmla="*/ 29 h 575"/>
                <a:gd name="T76" fmla="*/ 112 w 2189"/>
                <a:gd name="T77" fmla="*/ 32 h 575"/>
                <a:gd name="T78" fmla="*/ 118 w 2189"/>
                <a:gd name="T79" fmla="*/ 37 h 575"/>
                <a:gd name="T80" fmla="*/ 121 w 2189"/>
                <a:gd name="T81" fmla="*/ 40 h 575"/>
                <a:gd name="T82" fmla="*/ 123 w 2189"/>
                <a:gd name="T83" fmla="*/ 43 h 575"/>
                <a:gd name="T84" fmla="*/ 126 w 2189"/>
                <a:gd name="T85" fmla="*/ 47 h 575"/>
                <a:gd name="T86" fmla="*/ 128 w 2189"/>
                <a:gd name="T87" fmla="*/ 50 h 575"/>
                <a:gd name="T88" fmla="*/ 131 w 2189"/>
                <a:gd name="T89" fmla="*/ 53 h 575"/>
                <a:gd name="T90" fmla="*/ 135 w 2189"/>
                <a:gd name="T91" fmla="*/ 58 h 575"/>
                <a:gd name="T92" fmla="*/ 137 w 2189"/>
                <a:gd name="T93" fmla="*/ 62 h 575"/>
                <a:gd name="T94" fmla="*/ 139 w 2189"/>
                <a:gd name="T95" fmla="*/ 64 h 575"/>
                <a:gd name="T96" fmla="*/ 203 w 2189"/>
                <a:gd name="T97" fmla="*/ 56 h 575"/>
                <a:gd name="T98" fmla="*/ 202 w 2189"/>
                <a:gd name="T99" fmla="*/ 43 h 575"/>
                <a:gd name="T100" fmla="*/ 204 w 2189"/>
                <a:gd name="T101" fmla="*/ 35 h 575"/>
                <a:gd name="T102" fmla="*/ 206 w 2189"/>
                <a:gd name="T103" fmla="*/ 32 h 575"/>
                <a:gd name="T104" fmla="*/ 207 w 2189"/>
                <a:gd name="T105" fmla="*/ 30 h 575"/>
                <a:gd name="T106" fmla="*/ 212 w 2189"/>
                <a:gd name="T107" fmla="*/ 25 h 575"/>
                <a:gd name="T108" fmla="*/ 215 w 2189"/>
                <a:gd name="T109" fmla="*/ 21 h 575"/>
                <a:gd name="T110" fmla="*/ 219 w 2189"/>
                <a:gd name="T111" fmla="*/ 17 h 575"/>
                <a:gd name="T112" fmla="*/ 222 w 2189"/>
                <a:gd name="T113" fmla="*/ 14 h 575"/>
                <a:gd name="T114" fmla="*/ 224 w 2189"/>
                <a:gd name="T115" fmla="*/ 13 h 575"/>
                <a:gd name="T116" fmla="*/ 229 w 2189"/>
                <a:gd name="T117" fmla="*/ 12 h 575"/>
                <a:gd name="T118" fmla="*/ 240 w 2189"/>
                <a:gd name="T119" fmla="*/ 11 h 575"/>
                <a:gd name="T120" fmla="*/ 232 w 2189"/>
                <a:gd name="T121" fmla="*/ 0 h 575"/>
                <a:gd name="T122" fmla="*/ 0 w 2189"/>
                <a:gd name="T123" fmla="*/ 10 h 575"/>
                <a:gd name="T124" fmla="*/ 4 w 2189"/>
                <a:gd name="T125" fmla="*/ 30 h 5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89"/>
                <a:gd name="T190" fmla="*/ 0 h 575"/>
                <a:gd name="T191" fmla="*/ 2189 w 2189"/>
                <a:gd name="T192" fmla="*/ 575 h 57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89" h="575">
                  <a:moveTo>
                    <a:pt x="33" y="273"/>
                  </a:moveTo>
                  <a:lnTo>
                    <a:pt x="42" y="266"/>
                  </a:lnTo>
                  <a:lnTo>
                    <a:pt x="51" y="258"/>
                  </a:lnTo>
                  <a:lnTo>
                    <a:pt x="57" y="252"/>
                  </a:lnTo>
                  <a:lnTo>
                    <a:pt x="64" y="249"/>
                  </a:lnTo>
                  <a:lnTo>
                    <a:pt x="71" y="245"/>
                  </a:lnTo>
                  <a:lnTo>
                    <a:pt x="79" y="242"/>
                  </a:lnTo>
                  <a:lnTo>
                    <a:pt x="95" y="237"/>
                  </a:lnTo>
                  <a:lnTo>
                    <a:pt x="115" y="235"/>
                  </a:lnTo>
                  <a:lnTo>
                    <a:pt x="135" y="240"/>
                  </a:lnTo>
                  <a:lnTo>
                    <a:pt x="155" y="248"/>
                  </a:lnTo>
                  <a:lnTo>
                    <a:pt x="166" y="253"/>
                  </a:lnTo>
                  <a:lnTo>
                    <a:pt x="174" y="259"/>
                  </a:lnTo>
                  <a:lnTo>
                    <a:pt x="206" y="284"/>
                  </a:lnTo>
                  <a:lnTo>
                    <a:pt x="225" y="311"/>
                  </a:lnTo>
                  <a:lnTo>
                    <a:pt x="232" y="335"/>
                  </a:lnTo>
                  <a:lnTo>
                    <a:pt x="237" y="396"/>
                  </a:lnTo>
                  <a:lnTo>
                    <a:pt x="244" y="438"/>
                  </a:lnTo>
                  <a:lnTo>
                    <a:pt x="251" y="430"/>
                  </a:lnTo>
                  <a:lnTo>
                    <a:pt x="269" y="406"/>
                  </a:lnTo>
                  <a:lnTo>
                    <a:pt x="281" y="374"/>
                  </a:lnTo>
                  <a:lnTo>
                    <a:pt x="284" y="341"/>
                  </a:lnTo>
                  <a:lnTo>
                    <a:pt x="280" y="324"/>
                  </a:lnTo>
                  <a:lnTo>
                    <a:pt x="273" y="307"/>
                  </a:lnTo>
                  <a:lnTo>
                    <a:pt x="266" y="292"/>
                  </a:lnTo>
                  <a:lnTo>
                    <a:pt x="257" y="278"/>
                  </a:lnTo>
                  <a:lnTo>
                    <a:pt x="248" y="264"/>
                  </a:lnTo>
                  <a:lnTo>
                    <a:pt x="239" y="252"/>
                  </a:lnTo>
                  <a:lnTo>
                    <a:pt x="221" y="235"/>
                  </a:lnTo>
                  <a:lnTo>
                    <a:pt x="210" y="229"/>
                  </a:lnTo>
                  <a:lnTo>
                    <a:pt x="197" y="223"/>
                  </a:lnTo>
                  <a:lnTo>
                    <a:pt x="184" y="218"/>
                  </a:lnTo>
                  <a:lnTo>
                    <a:pt x="170" y="212"/>
                  </a:lnTo>
                  <a:lnTo>
                    <a:pt x="146" y="205"/>
                  </a:lnTo>
                  <a:lnTo>
                    <a:pt x="137" y="204"/>
                  </a:lnTo>
                  <a:lnTo>
                    <a:pt x="149" y="200"/>
                  </a:lnTo>
                  <a:lnTo>
                    <a:pt x="179" y="194"/>
                  </a:lnTo>
                  <a:lnTo>
                    <a:pt x="221" y="193"/>
                  </a:lnTo>
                  <a:lnTo>
                    <a:pt x="266" y="200"/>
                  </a:lnTo>
                  <a:lnTo>
                    <a:pt x="287" y="208"/>
                  </a:lnTo>
                  <a:lnTo>
                    <a:pt x="304" y="216"/>
                  </a:lnTo>
                  <a:lnTo>
                    <a:pt x="317" y="224"/>
                  </a:lnTo>
                  <a:lnTo>
                    <a:pt x="328" y="231"/>
                  </a:lnTo>
                  <a:lnTo>
                    <a:pt x="345" y="249"/>
                  </a:lnTo>
                  <a:lnTo>
                    <a:pt x="350" y="245"/>
                  </a:lnTo>
                  <a:lnTo>
                    <a:pt x="357" y="241"/>
                  </a:lnTo>
                  <a:lnTo>
                    <a:pt x="367" y="234"/>
                  </a:lnTo>
                  <a:lnTo>
                    <a:pt x="378" y="227"/>
                  </a:lnTo>
                  <a:lnTo>
                    <a:pt x="393" y="219"/>
                  </a:lnTo>
                  <a:lnTo>
                    <a:pt x="400" y="215"/>
                  </a:lnTo>
                  <a:lnTo>
                    <a:pt x="410" y="211"/>
                  </a:lnTo>
                  <a:lnTo>
                    <a:pt x="418" y="205"/>
                  </a:lnTo>
                  <a:lnTo>
                    <a:pt x="428" y="202"/>
                  </a:lnTo>
                  <a:lnTo>
                    <a:pt x="437" y="197"/>
                  </a:lnTo>
                  <a:lnTo>
                    <a:pt x="447" y="193"/>
                  </a:lnTo>
                  <a:lnTo>
                    <a:pt x="458" y="190"/>
                  </a:lnTo>
                  <a:lnTo>
                    <a:pt x="470" y="185"/>
                  </a:lnTo>
                  <a:lnTo>
                    <a:pt x="492" y="178"/>
                  </a:lnTo>
                  <a:lnTo>
                    <a:pt x="518" y="172"/>
                  </a:lnTo>
                  <a:lnTo>
                    <a:pt x="545" y="167"/>
                  </a:lnTo>
                  <a:lnTo>
                    <a:pt x="572" y="164"/>
                  </a:lnTo>
                  <a:lnTo>
                    <a:pt x="630" y="163"/>
                  </a:lnTo>
                  <a:lnTo>
                    <a:pt x="800" y="175"/>
                  </a:lnTo>
                  <a:lnTo>
                    <a:pt x="831" y="185"/>
                  </a:lnTo>
                  <a:lnTo>
                    <a:pt x="848" y="190"/>
                  </a:lnTo>
                  <a:lnTo>
                    <a:pt x="866" y="198"/>
                  </a:lnTo>
                  <a:lnTo>
                    <a:pt x="875" y="202"/>
                  </a:lnTo>
                  <a:lnTo>
                    <a:pt x="884" y="208"/>
                  </a:lnTo>
                  <a:lnTo>
                    <a:pt x="895" y="212"/>
                  </a:lnTo>
                  <a:lnTo>
                    <a:pt x="904" y="219"/>
                  </a:lnTo>
                  <a:lnTo>
                    <a:pt x="917" y="224"/>
                  </a:lnTo>
                  <a:lnTo>
                    <a:pt x="926" y="231"/>
                  </a:lnTo>
                  <a:lnTo>
                    <a:pt x="940" y="238"/>
                  </a:lnTo>
                  <a:lnTo>
                    <a:pt x="953" y="246"/>
                  </a:lnTo>
                  <a:lnTo>
                    <a:pt x="966" y="256"/>
                  </a:lnTo>
                  <a:lnTo>
                    <a:pt x="973" y="260"/>
                  </a:lnTo>
                  <a:lnTo>
                    <a:pt x="980" y="266"/>
                  </a:lnTo>
                  <a:lnTo>
                    <a:pt x="1006" y="286"/>
                  </a:lnTo>
                  <a:lnTo>
                    <a:pt x="1032" y="311"/>
                  </a:lnTo>
                  <a:lnTo>
                    <a:pt x="1059" y="335"/>
                  </a:lnTo>
                  <a:lnTo>
                    <a:pt x="1072" y="350"/>
                  </a:lnTo>
                  <a:lnTo>
                    <a:pt x="1085" y="363"/>
                  </a:lnTo>
                  <a:lnTo>
                    <a:pt x="1097" y="376"/>
                  </a:lnTo>
                  <a:lnTo>
                    <a:pt x="1110" y="390"/>
                  </a:lnTo>
                  <a:lnTo>
                    <a:pt x="1122" y="403"/>
                  </a:lnTo>
                  <a:lnTo>
                    <a:pt x="1133" y="419"/>
                  </a:lnTo>
                  <a:lnTo>
                    <a:pt x="1144" y="432"/>
                  </a:lnTo>
                  <a:lnTo>
                    <a:pt x="1155" y="445"/>
                  </a:lnTo>
                  <a:lnTo>
                    <a:pt x="1166" y="458"/>
                  </a:lnTo>
                  <a:lnTo>
                    <a:pt x="1176" y="472"/>
                  </a:lnTo>
                  <a:lnTo>
                    <a:pt x="1195" y="496"/>
                  </a:lnTo>
                  <a:lnTo>
                    <a:pt x="1212" y="518"/>
                  </a:lnTo>
                  <a:lnTo>
                    <a:pt x="1225" y="538"/>
                  </a:lnTo>
                  <a:lnTo>
                    <a:pt x="1236" y="553"/>
                  </a:lnTo>
                  <a:lnTo>
                    <a:pt x="1246" y="566"/>
                  </a:lnTo>
                  <a:lnTo>
                    <a:pt x="1253" y="575"/>
                  </a:lnTo>
                  <a:lnTo>
                    <a:pt x="1839" y="533"/>
                  </a:lnTo>
                  <a:lnTo>
                    <a:pt x="1830" y="502"/>
                  </a:lnTo>
                  <a:lnTo>
                    <a:pt x="1818" y="431"/>
                  </a:lnTo>
                  <a:lnTo>
                    <a:pt x="1819" y="384"/>
                  </a:lnTo>
                  <a:lnTo>
                    <a:pt x="1829" y="336"/>
                  </a:lnTo>
                  <a:lnTo>
                    <a:pt x="1837" y="313"/>
                  </a:lnTo>
                  <a:lnTo>
                    <a:pt x="1843" y="300"/>
                  </a:lnTo>
                  <a:lnTo>
                    <a:pt x="1850" y="289"/>
                  </a:lnTo>
                  <a:lnTo>
                    <a:pt x="1857" y="277"/>
                  </a:lnTo>
                  <a:lnTo>
                    <a:pt x="1865" y="266"/>
                  </a:lnTo>
                  <a:lnTo>
                    <a:pt x="1884" y="244"/>
                  </a:lnTo>
                  <a:lnTo>
                    <a:pt x="1903" y="222"/>
                  </a:lnTo>
                  <a:lnTo>
                    <a:pt x="1920" y="205"/>
                  </a:lnTo>
                  <a:lnTo>
                    <a:pt x="1935" y="189"/>
                  </a:lnTo>
                  <a:lnTo>
                    <a:pt x="1947" y="175"/>
                  </a:lnTo>
                  <a:lnTo>
                    <a:pt x="1968" y="152"/>
                  </a:lnTo>
                  <a:lnTo>
                    <a:pt x="1986" y="135"/>
                  </a:lnTo>
                  <a:lnTo>
                    <a:pt x="2000" y="124"/>
                  </a:lnTo>
                  <a:lnTo>
                    <a:pt x="2008" y="120"/>
                  </a:lnTo>
                  <a:lnTo>
                    <a:pt x="2016" y="116"/>
                  </a:lnTo>
                  <a:lnTo>
                    <a:pt x="2036" y="110"/>
                  </a:lnTo>
                  <a:lnTo>
                    <a:pt x="2062" y="106"/>
                  </a:lnTo>
                  <a:lnTo>
                    <a:pt x="2116" y="102"/>
                  </a:lnTo>
                  <a:lnTo>
                    <a:pt x="2156" y="99"/>
                  </a:lnTo>
                  <a:lnTo>
                    <a:pt x="2189" y="99"/>
                  </a:lnTo>
                  <a:lnTo>
                    <a:pt x="2088" y="0"/>
                  </a:lnTo>
                  <a:lnTo>
                    <a:pt x="1232" y="17"/>
                  </a:lnTo>
                  <a:lnTo>
                    <a:pt x="0" y="94"/>
                  </a:lnTo>
                  <a:lnTo>
                    <a:pt x="33" y="273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223"/>
            <p:cNvSpPr>
              <a:spLocks/>
            </p:cNvSpPr>
            <p:nvPr/>
          </p:nvSpPr>
          <p:spPr bwMode="auto">
            <a:xfrm>
              <a:off x="3703" y="2504"/>
              <a:ext cx="80" cy="85"/>
            </a:xfrm>
            <a:custGeom>
              <a:avLst/>
              <a:gdLst>
                <a:gd name="T0" fmla="*/ 5 w 240"/>
                <a:gd name="T1" fmla="*/ 26 h 255"/>
                <a:gd name="T2" fmla="*/ 4 w 240"/>
                <a:gd name="T3" fmla="*/ 25 h 255"/>
                <a:gd name="T4" fmla="*/ 2 w 240"/>
                <a:gd name="T5" fmla="*/ 23 h 255"/>
                <a:gd name="T6" fmla="*/ 1 w 240"/>
                <a:gd name="T7" fmla="*/ 19 h 255"/>
                <a:gd name="T8" fmla="*/ 0 w 240"/>
                <a:gd name="T9" fmla="*/ 13 h 255"/>
                <a:gd name="T10" fmla="*/ 0 w 240"/>
                <a:gd name="T11" fmla="*/ 11 h 255"/>
                <a:gd name="T12" fmla="*/ 1 w 240"/>
                <a:gd name="T13" fmla="*/ 8 h 255"/>
                <a:gd name="T14" fmla="*/ 2 w 240"/>
                <a:gd name="T15" fmla="*/ 7 h 255"/>
                <a:gd name="T16" fmla="*/ 3 w 240"/>
                <a:gd name="T17" fmla="*/ 6 h 255"/>
                <a:gd name="T18" fmla="*/ 4 w 240"/>
                <a:gd name="T19" fmla="*/ 4 h 255"/>
                <a:gd name="T20" fmla="*/ 7 w 240"/>
                <a:gd name="T21" fmla="*/ 2 h 255"/>
                <a:gd name="T22" fmla="*/ 8 w 240"/>
                <a:gd name="T23" fmla="*/ 1 h 255"/>
                <a:gd name="T24" fmla="*/ 9 w 240"/>
                <a:gd name="T25" fmla="*/ 1 h 255"/>
                <a:gd name="T26" fmla="*/ 10 w 240"/>
                <a:gd name="T27" fmla="*/ 0 h 255"/>
                <a:gd name="T28" fmla="*/ 12 w 240"/>
                <a:gd name="T29" fmla="*/ 0 h 255"/>
                <a:gd name="T30" fmla="*/ 14 w 240"/>
                <a:gd name="T31" fmla="*/ 0 h 255"/>
                <a:gd name="T32" fmla="*/ 19 w 240"/>
                <a:gd name="T33" fmla="*/ 1 h 255"/>
                <a:gd name="T34" fmla="*/ 21 w 240"/>
                <a:gd name="T35" fmla="*/ 2 h 255"/>
                <a:gd name="T36" fmla="*/ 22 w 240"/>
                <a:gd name="T37" fmla="*/ 3 h 255"/>
                <a:gd name="T38" fmla="*/ 23 w 240"/>
                <a:gd name="T39" fmla="*/ 3 h 255"/>
                <a:gd name="T40" fmla="*/ 26 w 240"/>
                <a:gd name="T41" fmla="*/ 6 h 255"/>
                <a:gd name="T42" fmla="*/ 27 w 240"/>
                <a:gd name="T43" fmla="*/ 9 h 255"/>
                <a:gd name="T44" fmla="*/ 27 w 240"/>
                <a:gd name="T45" fmla="*/ 17 h 255"/>
                <a:gd name="T46" fmla="*/ 27 w 240"/>
                <a:gd name="T47" fmla="*/ 22 h 255"/>
                <a:gd name="T48" fmla="*/ 26 w 240"/>
                <a:gd name="T49" fmla="*/ 23 h 255"/>
                <a:gd name="T50" fmla="*/ 23 w 240"/>
                <a:gd name="T51" fmla="*/ 25 h 255"/>
                <a:gd name="T52" fmla="*/ 22 w 240"/>
                <a:gd name="T53" fmla="*/ 26 h 255"/>
                <a:gd name="T54" fmla="*/ 21 w 240"/>
                <a:gd name="T55" fmla="*/ 26 h 255"/>
                <a:gd name="T56" fmla="*/ 20 w 240"/>
                <a:gd name="T57" fmla="*/ 27 h 255"/>
                <a:gd name="T58" fmla="*/ 19 w 240"/>
                <a:gd name="T59" fmla="*/ 27 h 255"/>
                <a:gd name="T60" fmla="*/ 18 w 240"/>
                <a:gd name="T61" fmla="*/ 28 h 255"/>
                <a:gd name="T62" fmla="*/ 17 w 240"/>
                <a:gd name="T63" fmla="*/ 28 h 255"/>
                <a:gd name="T64" fmla="*/ 11 w 240"/>
                <a:gd name="T65" fmla="*/ 28 h 255"/>
                <a:gd name="T66" fmla="*/ 9 w 240"/>
                <a:gd name="T67" fmla="*/ 28 h 255"/>
                <a:gd name="T68" fmla="*/ 9 w 240"/>
                <a:gd name="T69" fmla="*/ 25 h 255"/>
                <a:gd name="T70" fmla="*/ 18 w 240"/>
                <a:gd name="T71" fmla="*/ 18 h 255"/>
                <a:gd name="T72" fmla="*/ 19 w 240"/>
                <a:gd name="T73" fmla="*/ 14 h 255"/>
                <a:gd name="T74" fmla="*/ 19 w 240"/>
                <a:gd name="T75" fmla="*/ 9 h 255"/>
                <a:gd name="T76" fmla="*/ 19 w 240"/>
                <a:gd name="T77" fmla="*/ 8 h 255"/>
                <a:gd name="T78" fmla="*/ 18 w 240"/>
                <a:gd name="T79" fmla="*/ 6 h 255"/>
                <a:gd name="T80" fmla="*/ 17 w 240"/>
                <a:gd name="T81" fmla="*/ 6 h 255"/>
                <a:gd name="T82" fmla="*/ 16 w 240"/>
                <a:gd name="T83" fmla="*/ 6 h 255"/>
                <a:gd name="T84" fmla="*/ 15 w 240"/>
                <a:gd name="T85" fmla="*/ 5 h 255"/>
                <a:gd name="T86" fmla="*/ 11 w 240"/>
                <a:gd name="T87" fmla="*/ 5 h 255"/>
                <a:gd name="T88" fmla="*/ 8 w 240"/>
                <a:gd name="T89" fmla="*/ 5 h 255"/>
                <a:gd name="T90" fmla="*/ 6 w 240"/>
                <a:gd name="T91" fmla="*/ 7 h 255"/>
                <a:gd name="T92" fmla="*/ 4 w 240"/>
                <a:gd name="T93" fmla="*/ 9 h 255"/>
                <a:gd name="T94" fmla="*/ 4 w 240"/>
                <a:gd name="T95" fmla="*/ 13 h 255"/>
                <a:gd name="T96" fmla="*/ 4 w 240"/>
                <a:gd name="T97" fmla="*/ 15 h 255"/>
                <a:gd name="T98" fmla="*/ 5 w 240"/>
                <a:gd name="T99" fmla="*/ 17 h 255"/>
                <a:gd name="T100" fmla="*/ 5 w 240"/>
                <a:gd name="T101" fmla="*/ 19 h 255"/>
                <a:gd name="T102" fmla="*/ 6 w 240"/>
                <a:gd name="T103" fmla="*/ 20 h 255"/>
                <a:gd name="T104" fmla="*/ 7 w 240"/>
                <a:gd name="T105" fmla="*/ 21 h 255"/>
                <a:gd name="T106" fmla="*/ 5 w 240"/>
                <a:gd name="T107" fmla="*/ 26 h 255"/>
                <a:gd name="T108" fmla="*/ 5 w 240"/>
                <a:gd name="T109" fmla="*/ 26 h 25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40"/>
                <a:gd name="T166" fmla="*/ 0 h 255"/>
                <a:gd name="T167" fmla="*/ 240 w 240"/>
                <a:gd name="T168" fmla="*/ 255 h 25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40" h="255">
                  <a:moveTo>
                    <a:pt x="43" y="237"/>
                  </a:moveTo>
                  <a:lnTo>
                    <a:pt x="36" y="229"/>
                  </a:lnTo>
                  <a:lnTo>
                    <a:pt x="21" y="204"/>
                  </a:lnTo>
                  <a:lnTo>
                    <a:pt x="7" y="168"/>
                  </a:lnTo>
                  <a:lnTo>
                    <a:pt x="0" y="121"/>
                  </a:lnTo>
                  <a:lnTo>
                    <a:pt x="4" y="96"/>
                  </a:lnTo>
                  <a:lnTo>
                    <a:pt x="13" y="73"/>
                  </a:lnTo>
                  <a:lnTo>
                    <a:pt x="20" y="62"/>
                  </a:lnTo>
                  <a:lnTo>
                    <a:pt x="25" y="52"/>
                  </a:lnTo>
                  <a:lnTo>
                    <a:pt x="40" y="33"/>
                  </a:lnTo>
                  <a:lnTo>
                    <a:pt x="61" y="18"/>
                  </a:lnTo>
                  <a:lnTo>
                    <a:pt x="71" y="12"/>
                  </a:lnTo>
                  <a:lnTo>
                    <a:pt x="82" y="8"/>
                  </a:lnTo>
                  <a:lnTo>
                    <a:pt x="93" y="3"/>
                  </a:lnTo>
                  <a:lnTo>
                    <a:pt x="105" y="0"/>
                  </a:lnTo>
                  <a:lnTo>
                    <a:pt x="129" y="0"/>
                  </a:lnTo>
                  <a:lnTo>
                    <a:pt x="175" y="8"/>
                  </a:lnTo>
                  <a:lnTo>
                    <a:pt x="193" y="18"/>
                  </a:lnTo>
                  <a:lnTo>
                    <a:pt x="202" y="23"/>
                  </a:lnTo>
                  <a:lnTo>
                    <a:pt x="208" y="29"/>
                  </a:lnTo>
                  <a:lnTo>
                    <a:pt x="230" y="54"/>
                  </a:lnTo>
                  <a:lnTo>
                    <a:pt x="239" y="77"/>
                  </a:lnTo>
                  <a:lnTo>
                    <a:pt x="240" y="149"/>
                  </a:lnTo>
                  <a:lnTo>
                    <a:pt x="239" y="198"/>
                  </a:lnTo>
                  <a:lnTo>
                    <a:pt x="230" y="207"/>
                  </a:lnTo>
                  <a:lnTo>
                    <a:pt x="206" y="224"/>
                  </a:lnTo>
                  <a:lnTo>
                    <a:pt x="197" y="230"/>
                  </a:lnTo>
                  <a:lnTo>
                    <a:pt x="191" y="235"/>
                  </a:lnTo>
                  <a:lnTo>
                    <a:pt x="182" y="240"/>
                  </a:lnTo>
                  <a:lnTo>
                    <a:pt x="175" y="245"/>
                  </a:lnTo>
                  <a:lnTo>
                    <a:pt x="163" y="252"/>
                  </a:lnTo>
                  <a:lnTo>
                    <a:pt x="149" y="255"/>
                  </a:lnTo>
                  <a:lnTo>
                    <a:pt x="102" y="253"/>
                  </a:lnTo>
                  <a:lnTo>
                    <a:pt x="79" y="249"/>
                  </a:lnTo>
                  <a:lnTo>
                    <a:pt x="82" y="224"/>
                  </a:lnTo>
                  <a:lnTo>
                    <a:pt x="166" y="165"/>
                  </a:lnTo>
                  <a:lnTo>
                    <a:pt x="175" y="123"/>
                  </a:lnTo>
                  <a:lnTo>
                    <a:pt x="174" y="84"/>
                  </a:lnTo>
                  <a:lnTo>
                    <a:pt x="168" y="70"/>
                  </a:lnTo>
                  <a:lnTo>
                    <a:pt x="159" y="58"/>
                  </a:lnTo>
                  <a:lnTo>
                    <a:pt x="153" y="54"/>
                  </a:lnTo>
                  <a:lnTo>
                    <a:pt x="148" y="50"/>
                  </a:lnTo>
                  <a:lnTo>
                    <a:pt x="133" y="46"/>
                  </a:lnTo>
                  <a:lnTo>
                    <a:pt x="101" y="43"/>
                  </a:lnTo>
                  <a:lnTo>
                    <a:pt x="75" y="47"/>
                  </a:lnTo>
                  <a:lnTo>
                    <a:pt x="53" y="62"/>
                  </a:lnTo>
                  <a:lnTo>
                    <a:pt x="36" y="84"/>
                  </a:lnTo>
                  <a:lnTo>
                    <a:pt x="33" y="117"/>
                  </a:lnTo>
                  <a:lnTo>
                    <a:pt x="36" y="135"/>
                  </a:lnTo>
                  <a:lnTo>
                    <a:pt x="42" y="153"/>
                  </a:lnTo>
                  <a:lnTo>
                    <a:pt x="49" y="168"/>
                  </a:lnTo>
                  <a:lnTo>
                    <a:pt x="55" y="182"/>
                  </a:lnTo>
                  <a:lnTo>
                    <a:pt x="61" y="193"/>
                  </a:lnTo>
                  <a:lnTo>
                    <a:pt x="43" y="23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224"/>
            <p:cNvSpPr>
              <a:spLocks/>
            </p:cNvSpPr>
            <p:nvPr/>
          </p:nvSpPr>
          <p:spPr bwMode="auto">
            <a:xfrm>
              <a:off x="3714" y="2564"/>
              <a:ext cx="28" cy="26"/>
            </a:xfrm>
            <a:custGeom>
              <a:avLst/>
              <a:gdLst>
                <a:gd name="T0" fmla="*/ 1 w 84"/>
                <a:gd name="T1" fmla="*/ 0 h 79"/>
                <a:gd name="T2" fmla="*/ 9 w 84"/>
                <a:gd name="T3" fmla="*/ 5 h 79"/>
                <a:gd name="T4" fmla="*/ 7 w 84"/>
                <a:gd name="T5" fmla="*/ 9 h 79"/>
                <a:gd name="T6" fmla="*/ 0 w 84"/>
                <a:gd name="T7" fmla="*/ 5 h 79"/>
                <a:gd name="T8" fmla="*/ 1 w 84"/>
                <a:gd name="T9" fmla="*/ 0 h 79"/>
                <a:gd name="T10" fmla="*/ 1 w 84"/>
                <a:gd name="T11" fmla="*/ 0 h 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4"/>
                <a:gd name="T19" fmla="*/ 0 h 79"/>
                <a:gd name="T20" fmla="*/ 84 w 84"/>
                <a:gd name="T21" fmla="*/ 79 h 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4" h="79">
                  <a:moveTo>
                    <a:pt x="5" y="0"/>
                  </a:moveTo>
                  <a:lnTo>
                    <a:pt x="84" y="49"/>
                  </a:lnTo>
                  <a:lnTo>
                    <a:pt x="62" y="79"/>
                  </a:lnTo>
                  <a:lnTo>
                    <a:pt x="0" y="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225"/>
            <p:cNvSpPr>
              <a:spLocks/>
            </p:cNvSpPr>
            <p:nvPr/>
          </p:nvSpPr>
          <p:spPr bwMode="auto">
            <a:xfrm>
              <a:off x="4062" y="2306"/>
              <a:ext cx="247" cy="117"/>
            </a:xfrm>
            <a:custGeom>
              <a:avLst/>
              <a:gdLst>
                <a:gd name="T0" fmla="*/ 0 w 742"/>
                <a:gd name="T1" fmla="*/ 28 h 352"/>
                <a:gd name="T2" fmla="*/ 8 w 742"/>
                <a:gd name="T3" fmla="*/ 0 h 352"/>
                <a:gd name="T4" fmla="*/ 75 w 742"/>
                <a:gd name="T5" fmla="*/ 4 h 352"/>
                <a:gd name="T6" fmla="*/ 76 w 742"/>
                <a:gd name="T7" fmla="*/ 5 h 352"/>
                <a:gd name="T8" fmla="*/ 78 w 742"/>
                <a:gd name="T9" fmla="*/ 7 h 352"/>
                <a:gd name="T10" fmla="*/ 79 w 742"/>
                <a:gd name="T11" fmla="*/ 10 h 352"/>
                <a:gd name="T12" fmla="*/ 82 w 742"/>
                <a:gd name="T13" fmla="*/ 16 h 352"/>
                <a:gd name="T14" fmla="*/ 82 w 742"/>
                <a:gd name="T15" fmla="*/ 20 h 352"/>
                <a:gd name="T16" fmla="*/ 82 w 742"/>
                <a:gd name="T17" fmla="*/ 24 h 352"/>
                <a:gd name="T18" fmla="*/ 81 w 742"/>
                <a:gd name="T19" fmla="*/ 28 h 352"/>
                <a:gd name="T20" fmla="*/ 80 w 742"/>
                <a:gd name="T21" fmla="*/ 31 h 352"/>
                <a:gd name="T22" fmla="*/ 79 w 742"/>
                <a:gd name="T23" fmla="*/ 32 h 352"/>
                <a:gd name="T24" fmla="*/ 79 w 742"/>
                <a:gd name="T25" fmla="*/ 33 h 352"/>
                <a:gd name="T26" fmla="*/ 77 w 742"/>
                <a:gd name="T27" fmla="*/ 35 h 352"/>
                <a:gd name="T28" fmla="*/ 76 w 742"/>
                <a:gd name="T29" fmla="*/ 37 h 352"/>
                <a:gd name="T30" fmla="*/ 75 w 742"/>
                <a:gd name="T31" fmla="*/ 38 h 352"/>
                <a:gd name="T32" fmla="*/ 74 w 742"/>
                <a:gd name="T33" fmla="*/ 38 h 352"/>
                <a:gd name="T34" fmla="*/ 73 w 742"/>
                <a:gd name="T35" fmla="*/ 39 h 352"/>
                <a:gd name="T36" fmla="*/ 71 w 742"/>
                <a:gd name="T37" fmla="*/ 39 h 352"/>
                <a:gd name="T38" fmla="*/ 69 w 742"/>
                <a:gd name="T39" fmla="*/ 39 h 352"/>
                <a:gd name="T40" fmla="*/ 67 w 742"/>
                <a:gd name="T41" fmla="*/ 38 h 352"/>
                <a:gd name="T42" fmla="*/ 66 w 742"/>
                <a:gd name="T43" fmla="*/ 38 h 352"/>
                <a:gd name="T44" fmla="*/ 63 w 742"/>
                <a:gd name="T45" fmla="*/ 37 h 352"/>
                <a:gd name="T46" fmla="*/ 61 w 742"/>
                <a:gd name="T47" fmla="*/ 36 h 352"/>
                <a:gd name="T48" fmla="*/ 59 w 742"/>
                <a:gd name="T49" fmla="*/ 35 h 352"/>
                <a:gd name="T50" fmla="*/ 56 w 742"/>
                <a:gd name="T51" fmla="*/ 34 h 352"/>
                <a:gd name="T52" fmla="*/ 54 w 742"/>
                <a:gd name="T53" fmla="*/ 34 h 352"/>
                <a:gd name="T54" fmla="*/ 51 w 742"/>
                <a:gd name="T55" fmla="*/ 33 h 352"/>
                <a:gd name="T56" fmla="*/ 48 w 742"/>
                <a:gd name="T57" fmla="*/ 32 h 352"/>
                <a:gd name="T58" fmla="*/ 46 w 742"/>
                <a:gd name="T59" fmla="*/ 31 h 352"/>
                <a:gd name="T60" fmla="*/ 43 w 742"/>
                <a:gd name="T61" fmla="*/ 31 h 352"/>
                <a:gd name="T62" fmla="*/ 41 w 742"/>
                <a:gd name="T63" fmla="*/ 30 h 352"/>
                <a:gd name="T64" fmla="*/ 36 w 742"/>
                <a:gd name="T65" fmla="*/ 30 h 352"/>
                <a:gd name="T66" fmla="*/ 26 w 742"/>
                <a:gd name="T67" fmla="*/ 29 h 352"/>
                <a:gd name="T68" fmla="*/ 14 w 742"/>
                <a:gd name="T69" fmla="*/ 28 h 352"/>
                <a:gd name="T70" fmla="*/ 4 w 742"/>
                <a:gd name="T71" fmla="*/ 28 h 352"/>
                <a:gd name="T72" fmla="*/ 0 w 742"/>
                <a:gd name="T73" fmla="*/ 28 h 352"/>
                <a:gd name="T74" fmla="*/ 0 w 742"/>
                <a:gd name="T75" fmla="*/ 28 h 35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742"/>
                <a:gd name="T115" fmla="*/ 0 h 352"/>
                <a:gd name="T116" fmla="*/ 742 w 742"/>
                <a:gd name="T117" fmla="*/ 352 h 35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742" h="352">
                  <a:moveTo>
                    <a:pt x="0" y="250"/>
                  </a:moveTo>
                  <a:lnTo>
                    <a:pt x="75" y="0"/>
                  </a:lnTo>
                  <a:lnTo>
                    <a:pt x="676" y="32"/>
                  </a:lnTo>
                  <a:lnTo>
                    <a:pt x="689" y="47"/>
                  </a:lnTo>
                  <a:lnTo>
                    <a:pt x="702" y="66"/>
                  </a:lnTo>
                  <a:lnTo>
                    <a:pt x="716" y="88"/>
                  </a:lnTo>
                  <a:lnTo>
                    <a:pt x="738" y="147"/>
                  </a:lnTo>
                  <a:lnTo>
                    <a:pt x="742" y="182"/>
                  </a:lnTo>
                  <a:lnTo>
                    <a:pt x="741" y="215"/>
                  </a:lnTo>
                  <a:lnTo>
                    <a:pt x="733" y="249"/>
                  </a:lnTo>
                  <a:lnTo>
                    <a:pt x="722" y="277"/>
                  </a:lnTo>
                  <a:lnTo>
                    <a:pt x="716" y="289"/>
                  </a:lnTo>
                  <a:lnTo>
                    <a:pt x="711" y="300"/>
                  </a:lnTo>
                  <a:lnTo>
                    <a:pt x="698" y="319"/>
                  </a:lnTo>
                  <a:lnTo>
                    <a:pt x="684" y="334"/>
                  </a:lnTo>
                  <a:lnTo>
                    <a:pt x="678" y="341"/>
                  </a:lnTo>
                  <a:lnTo>
                    <a:pt x="671" y="345"/>
                  </a:lnTo>
                  <a:lnTo>
                    <a:pt x="657" y="351"/>
                  </a:lnTo>
                  <a:lnTo>
                    <a:pt x="642" y="352"/>
                  </a:lnTo>
                  <a:lnTo>
                    <a:pt x="621" y="350"/>
                  </a:lnTo>
                  <a:lnTo>
                    <a:pt x="607" y="344"/>
                  </a:lnTo>
                  <a:lnTo>
                    <a:pt x="591" y="340"/>
                  </a:lnTo>
                  <a:lnTo>
                    <a:pt x="571" y="333"/>
                  </a:lnTo>
                  <a:lnTo>
                    <a:pt x="551" y="326"/>
                  </a:lnTo>
                  <a:lnTo>
                    <a:pt x="529" y="319"/>
                  </a:lnTo>
                  <a:lnTo>
                    <a:pt x="507" y="311"/>
                  </a:lnTo>
                  <a:lnTo>
                    <a:pt x="483" y="304"/>
                  </a:lnTo>
                  <a:lnTo>
                    <a:pt x="458" y="296"/>
                  </a:lnTo>
                  <a:lnTo>
                    <a:pt x="435" y="289"/>
                  </a:lnTo>
                  <a:lnTo>
                    <a:pt x="413" y="282"/>
                  </a:lnTo>
                  <a:lnTo>
                    <a:pt x="388" y="277"/>
                  </a:lnTo>
                  <a:lnTo>
                    <a:pt x="367" y="272"/>
                  </a:lnTo>
                  <a:lnTo>
                    <a:pt x="328" y="268"/>
                  </a:lnTo>
                  <a:lnTo>
                    <a:pt x="235" y="264"/>
                  </a:lnTo>
                  <a:lnTo>
                    <a:pt x="126" y="257"/>
                  </a:lnTo>
                  <a:lnTo>
                    <a:pt x="38" y="252"/>
                  </a:lnTo>
                  <a:lnTo>
                    <a:pt x="0" y="25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226"/>
            <p:cNvSpPr>
              <a:spLocks/>
            </p:cNvSpPr>
            <p:nvPr/>
          </p:nvSpPr>
          <p:spPr bwMode="auto">
            <a:xfrm>
              <a:off x="4028" y="2256"/>
              <a:ext cx="596" cy="210"/>
            </a:xfrm>
            <a:custGeom>
              <a:avLst/>
              <a:gdLst>
                <a:gd name="T0" fmla="*/ 5 w 1788"/>
                <a:gd name="T1" fmla="*/ 41 h 629"/>
                <a:gd name="T2" fmla="*/ 8 w 1788"/>
                <a:gd name="T3" fmla="*/ 34 h 629"/>
                <a:gd name="T4" fmla="*/ 10 w 1788"/>
                <a:gd name="T5" fmla="*/ 30 h 629"/>
                <a:gd name="T6" fmla="*/ 12 w 1788"/>
                <a:gd name="T7" fmla="*/ 26 h 629"/>
                <a:gd name="T8" fmla="*/ 14 w 1788"/>
                <a:gd name="T9" fmla="*/ 21 h 629"/>
                <a:gd name="T10" fmla="*/ 17 w 1788"/>
                <a:gd name="T11" fmla="*/ 15 h 629"/>
                <a:gd name="T12" fmla="*/ 20 w 1788"/>
                <a:gd name="T13" fmla="*/ 12 h 629"/>
                <a:gd name="T14" fmla="*/ 25 w 1788"/>
                <a:gd name="T15" fmla="*/ 10 h 629"/>
                <a:gd name="T16" fmla="*/ 38 w 1788"/>
                <a:gd name="T17" fmla="*/ 8 h 629"/>
                <a:gd name="T18" fmla="*/ 170 w 1788"/>
                <a:gd name="T19" fmla="*/ 11 h 629"/>
                <a:gd name="T20" fmla="*/ 175 w 1788"/>
                <a:gd name="T21" fmla="*/ 14 h 629"/>
                <a:gd name="T22" fmla="*/ 178 w 1788"/>
                <a:gd name="T23" fmla="*/ 16 h 629"/>
                <a:gd name="T24" fmla="*/ 185 w 1788"/>
                <a:gd name="T25" fmla="*/ 22 h 629"/>
                <a:gd name="T26" fmla="*/ 189 w 1788"/>
                <a:gd name="T27" fmla="*/ 27 h 629"/>
                <a:gd name="T28" fmla="*/ 191 w 1788"/>
                <a:gd name="T29" fmla="*/ 37 h 629"/>
                <a:gd name="T30" fmla="*/ 189 w 1788"/>
                <a:gd name="T31" fmla="*/ 42 h 629"/>
                <a:gd name="T32" fmla="*/ 188 w 1788"/>
                <a:gd name="T33" fmla="*/ 38 h 629"/>
                <a:gd name="T34" fmla="*/ 184 w 1788"/>
                <a:gd name="T35" fmla="*/ 34 h 629"/>
                <a:gd name="T36" fmla="*/ 180 w 1788"/>
                <a:gd name="T37" fmla="*/ 29 h 629"/>
                <a:gd name="T38" fmla="*/ 175 w 1788"/>
                <a:gd name="T39" fmla="*/ 25 h 629"/>
                <a:gd name="T40" fmla="*/ 172 w 1788"/>
                <a:gd name="T41" fmla="*/ 23 h 629"/>
                <a:gd name="T42" fmla="*/ 166 w 1788"/>
                <a:gd name="T43" fmla="*/ 21 h 629"/>
                <a:gd name="T44" fmla="*/ 156 w 1788"/>
                <a:gd name="T45" fmla="*/ 19 h 629"/>
                <a:gd name="T46" fmla="*/ 142 w 1788"/>
                <a:gd name="T47" fmla="*/ 17 h 629"/>
                <a:gd name="T48" fmla="*/ 118 w 1788"/>
                <a:gd name="T49" fmla="*/ 17 h 629"/>
                <a:gd name="T50" fmla="*/ 108 w 1788"/>
                <a:gd name="T51" fmla="*/ 19 h 629"/>
                <a:gd name="T52" fmla="*/ 100 w 1788"/>
                <a:gd name="T53" fmla="*/ 21 h 629"/>
                <a:gd name="T54" fmla="*/ 108 w 1788"/>
                <a:gd name="T55" fmla="*/ 27 h 629"/>
                <a:gd name="T56" fmla="*/ 123 w 1788"/>
                <a:gd name="T57" fmla="*/ 26 h 629"/>
                <a:gd name="T58" fmla="*/ 152 w 1788"/>
                <a:gd name="T59" fmla="*/ 26 h 629"/>
                <a:gd name="T60" fmla="*/ 164 w 1788"/>
                <a:gd name="T61" fmla="*/ 28 h 629"/>
                <a:gd name="T62" fmla="*/ 168 w 1788"/>
                <a:gd name="T63" fmla="*/ 30 h 629"/>
                <a:gd name="T64" fmla="*/ 173 w 1788"/>
                <a:gd name="T65" fmla="*/ 34 h 629"/>
                <a:gd name="T66" fmla="*/ 178 w 1788"/>
                <a:gd name="T67" fmla="*/ 44 h 629"/>
                <a:gd name="T68" fmla="*/ 177 w 1788"/>
                <a:gd name="T69" fmla="*/ 64 h 629"/>
                <a:gd name="T70" fmla="*/ 199 w 1788"/>
                <a:gd name="T71" fmla="*/ 42 h 629"/>
                <a:gd name="T72" fmla="*/ 196 w 1788"/>
                <a:gd name="T73" fmla="*/ 30 h 629"/>
                <a:gd name="T74" fmla="*/ 193 w 1788"/>
                <a:gd name="T75" fmla="*/ 24 h 629"/>
                <a:gd name="T76" fmla="*/ 188 w 1788"/>
                <a:gd name="T77" fmla="*/ 19 h 629"/>
                <a:gd name="T78" fmla="*/ 183 w 1788"/>
                <a:gd name="T79" fmla="*/ 15 h 629"/>
                <a:gd name="T80" fmla="*/ 180 w 1788"/>
                <a:gd name="T81" fmla="*/ 13 h 629"/>
                <a:gd name="T82" fmla="*/ 177 w 1788"/>
                <a:gd name="T83" fmla="*/ 11 h 629"/>
                <a:gd name="T84" fmla="*/ 174 w 1788"/>
                <a:gd name="T85" fmla="*/ 10 h 629"/>
                <a:gd name="T86" fmla="*/ 169 w 1788"/>
                <a:gd name="T87" fmla="*/ 7 h 629"/>
                <a:gd name="T88" fmla="*/ 157 w 1788"/>
                <a:gd name="T89" fmla="*/ 6 h 629"/>
                <a:gd name="T90" fmla="*/ 139 w 1788"/>
                <a:gd name="T91" fmla="*/ 4 h 629"/>
                <a:gd name="T92" fmla="*/ 120 w 1788"/>
                <a:gd name="T93" fmla="*/ 2 h 629"/>
                <a:gd name="T94" fmla="*/ 95 w 1788"/>
                <a:gd name="T95" fmla="*/ 0 h 629"/>
                <a:gd name="T96" fmla="*/ 51 w 1788"/>
                <a:gd name="T97" fmla="*/ 2 h 629"/>
                <a:gd name="T98" fmla="*/ 28 w 1788"/>
                <a:gd name="T99" fmla="*/ 4 h 629"/>
                <a:gd name="T100" fmla="*/ 20 w 1788"/>
                <a:gd name="T101" fmla="*/ 6 h 629"/>
                <a:gd name="T102" fmla="*/ 14 w 1788"/>
                <a:gd name="T103" fmla="*/ 10 h 629"/>
                <a:gd name="T104" fmla="*/ 9 w 1788"/>
                <a:gd name="T105" fmla="*/ 16 h 629"/>
                <a:gd name="T106" fmla="*/ 3 w 1788"/>
                <a:gd name="T107" fmla="*/ 45 h 62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788"/>
                <a:gd name="T163" fmla="*/ 0 h 629"/>
                <a:gd name="T164" fmla="*/ 1788 w 1788"/>
                <a:gd name="T165" fmla="*/ 629 h 62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788" h="629">
                  <a:moveTo>
                    <a:pt x="31" y="407"/>
                  </a:moveTo>
                  <a:lnTo>
                    <a:pt x="35" y="396"/>
                  </a:lnTo>
                  <a:lnTo>
                    <a:pt x="48" y="366"/>
                  </a:lnTo>
                  <a:lnTo>
                    <a:pt x="57" y="345"/>
                  </a:lnTo>
                  <a:lnTo>
                    <a:pt x="67" y="322"/>
                  </a:lnTo>
                  <a:lnTo>
                    <a:pt x="73" y="308"/>
                  </a:lnTo>
                  <a:lnTo>
                    <a:pt x="78" y="296"/>
                  </a:lnTo>
                  <a:lnTo>
                    <a:pt x="84" y="283"/>
                  </a:lnTo>
                  <a:lnTo>
                    <a:pt x="89" y="270"/>
                  </a:lnTo>
                  <a:lnTo>
                    <a:pt x="96" y="256"/>
                  </a:lnTo>
                  <a:lnTo>
                    <a:pt x="102" y="242"/>
                  </a:lnTo>
                  <a:lnTo>
                    <a:pt x="107" y="230"/>
                  </a:lnTo>
                  <a:lnTo>
                    <a:pt x="113" y="217"/>
                  </a:lnTo>
                  <a:lnTo>
                    <a:pt x="119" y="204"/>
                  </a:lnTo>
                  <a:lnTo>
                    <a:pt x="126" y="191"/>
                  </a:lnTo>
                  <a:lnTo>
                    <a:pt x="137" y="169"/>
                  </a:lnTo>
                  <a:lnTo>
                    <a:pt x="147" y="149"/>
                  </a:lnTo>
                  <a:lnTo>
                    <a:pt x="157" y="131"/>
                  </a:lnTo>
                  <a:lnTo>
                    <a:pt x="166" y="118"/>
                  </a:lnTo>
                  <a:lnTo>
                    <a:pt x="173" y="110"/>
                  </a:lnTo>
                  <a:lnTo>
                    <a:pt x="180" y="105"/>
                  </a:lnTo>
                  <a:lnTo>
                    <a:pt x="193" y="100"/>
                  </a:lnTo>
                  <a:lnTo>
                    <a:pt x="206" y="95"/>
                  </a:lnTo>
                  <a:lnTo>
                    <a:pt x="223" y="92"/>
                  </a:lnTo>
                  <a:lnTo>
                    <a:pt x="261" y="85"/>
                  </a:lnTo>
                  <a:lnTo>
                    <a:pt x="301" y="80"/>
                  </a:lnTo>
                  <a:lnTo>
                    <a:pt x="343" y="74"/>
                  </a:lnTo>
                  <a:lnTo>
                    <a:pt x="376" y="72"/>
                  </a:lnTo>
                  <a:lnTo>
                    <a:pt x="409" y="69"/>
                  </a:lnTo>
                  <a:lnTo>
                    <a:pt x="1526" y="102"/>
                  </a:lnTo>
                  <a:lnTo>
                    <a:pt x="1547" y="109"/>
                  </a:lnTo>
                  <a:lnTo>
                    <a:pt x="1566" y="118"/>
                  </a:lnTo>
                  <a:lnTo>
                    <a:pt x="1577" y="122"/>
                  </a:lnTo>
                  <a:lnTo>
                    <a:pt x="1587" y="128"/>
                  </a:lnTo>
                  <a:lnTo>
                    <a:pt x="1595" y="133"/>
                  </a:lnTo>
                  <a:lnTo>
                    <a:pt x="1604" y="140"/>
                  </a:lnTo>
                  <a:lnTo>
                    <a:pt x="1638" y="168"/>
                  </a:lnTo>
                  <a:lnTo>
                    <a:pt x="1653" y="183"/>
                  </a:lnTo>
                  <a:lnTo>
                    <a:pt x="1667" y="198"/>
                  </a:lnTo>
                  <a:lnTo>
                    <a:pt x="1679" y="213"/>
                  </a:lnTo>
                  <a:lnTo>
                    <a:pt x="1690" y="228"/>
                  </a:lnTo>
                  <a:lnTo>
                    <a:pt x="1701" y="244"/>
                  </a:lnTo>
                  <a:lnTo>
                    <a:pt x="1708" y="259"/>
                  </a:lnTo>
                  <a:lnTo>
                    <a:pt x="1725" y="304"/>
                  </a:lnTo>
                  <a:lnTo>
                    <a:pt x="1722" y="334"/>
                  </a:lnTo>
                  <a:lnTo>
                    <a:pt x="1715" y="359"/>
                  </a:lnTo>
                  <a:lnTo>
                    <a:pt x="1707" y="374"/>
                  </a:lnTo>
                  <a:lnTo>
                    <a:pt x="1703" y="380"/>
                  </a:lnTo>
                  <a:lnTo>
                    <a:pt x="1701" y="373"/>
                  </a:lnTo>
                  <a:lnTo>
                    <a:pt x="1693" y="356"/>
                  </a:lnTo>
                  <a:lnTo>
                    <a:pt x="1688" y="345"/>
                  </a:lnTo>
                  <a:lnTo>
                    <a:pt x="1679" y="332"/>
                  </a:lnTo>
                  <a:lnTo>
                    <a:pt x="1670" y="318"/>
                  </a:lnTo>
                  <a:lnTo>
                    <a:pt x="1660" y="303"/>
                  </a:lnTo>
                  <a:lnTo>
                    <a:pt x="1648" y="288"/>
                  </a:lnTo>
                  <a:lnTo>
                    <a:pt x="1634" y="272"/>
                  </a:lnTo>
                  <a:lnTo>
                    <a:pt x="1620" y="257"/>
                  </a:lnTo>
                  <a:lnTo>
                    <a:pt x="1602" y="242"/>
                  </a:lnTo>
                  <a:lnTo>
                    <a:pt x="1586" y="228"/>
                  </a:lnTo>
                  <a:lnTo>
                    <a:pt x="1575" y="223"/>
                  </a:lnTo>
                  <a:lnTo>
                    <a:pt x="1565" y="216"/>
                  </a:lnTo>
                  <a:lnTo>
                    <a:pt x="1554" y="209"/>
                  </a:lnTo>
                  <a:lnTo>
                    <a:pt x="1544" y="205"/>
                  </a:lnTo>
                  <a:lnTo>
                    <a:pt x="1533" y="201"/>
                  </a:lnTo>
                  <a:lnTo>
                    <a:pt x="1521" y="195"/>
                  </a:lnTo>
                  <a:lnTo>
                    <a:pt x="1496" y="187"/>
                  </a:lnTo>
                  <a:lnTo>
                    <a:pt x="1469" y="182"/>
                  </a:lnTo>
                  <a:lnTo>
                    <a:pt x="1438" y="175"/>
                  </a:lnTo>
                  <a:lnTo>
                    <a:pt x="1408" y="171"/>
                  </a:lnTo>
                  <a:lnTo>
                    <a:pt x="1378" y="165"/>
                  </a:lnTo>
                  <a:lnTo>
                    <a:pt x="1345" y="161"/>
                  </a:lnTo>
                  <a:lnTo>
                    <a:pt x="1277" y="155"/>
                  </a:lnTo>
                  <a:lnTo>
                    <a:pt x="1214" y="151"/>
                  </a:lnTo>
                  <a:lnTo>
                    <a:pt x="1156" y="150"/>
                  </a:lnTo>
                  <a:lnTo>
                    <a:pt x="1063" y="155"/>
                  </a:lnTo>
                  <a:lnTo>
                    <a:pt x="1032" y="162"/>
                  </a:lnTo>
                  <a:lnTo>
                    <a:pt x="1001" y="168"/>
                  </a:lnTo>
                  <a:lnTo>
                    <a:pt x="974" y="173"/>
                  </a:lnTo>
                  <a:lnTo>
                    <a:pt x="949" y="179"/>
                  </a:lnTo>
                  <a:lnTo>
                    <a:pt x="915" y="187"/>
                  </a:lnTo>
                  <a:lnTo>
                    <a:pt x="901" y="190"/>
                  </a:lnTo>
                  <a:lnTo>
                    <a:pt x="884" y="590"/>
                  </a:lnTo>
                  <a:lnTo>
                    <a:pt x="970" y="578"/>
                  </a:lnTo>
                  <a:lnTo>
                    <a:pt x="975" y="246"/>
                  </a:lnTo>
                  <a:lnTo>
                    <a:pt x="993" y="244"/>
                  </a:lnTo>
                  <a:lnTo>
                    <a:pt x="1040" y="238"/>
                  </a:lnTo>
                  <a:lnTo>
                    <a:pt x="1110" y="233"/>
                  </a:lnTo>
                  <a:lnTo>
                    <a:pt x="1193" y="227"/>
                  </a:lnTo>
                  <a:lnTo>
                    <a:pt x="1280" y="226"/>
                  </a:lnTo>
                  <a:lnTo>
                    <a:pt x="1364" y="230"/>
                  </a:lnTo>
                  <a:lnTo>
                    <a:pt x="1437" y="241"/>
                  </a:lnTo>
                  <a:lnTo>
                    <a:pt x="1466" y="249"/>
                  </a:lnTo>
                  <a:lnTo>
                    <a:pt x="1480" y="255"/>
                  </a:lnTo>
                  <a:lnTo>
                    <a:pt x="1491" y="263"/>
                  </a:lnTo>
                  <a:lnTo>
                    <a:pt x="1499" y="268"/>
                  </a:lnTo>
                  <a:lnTo>
                    <a:pt x="1508" y="274"/>
                  </a:lnTo>
                  <a:lnTo>
                    <a:pt x="1518" y="281"/>
                  </a:lnTo>
                  <a:lnTo>
                    <a:pt x="1526" y="286"/>
                  </a:lnTo>
                  <a:lnTo>
                    <a:pt x="1554" y="308"/>
                  </a:lnTo>
                  <a:lnTo>
                    <a:pt x="1575" y="330"/>
                  </a:lnTo>
                  <a:lnTo>
                    <a:pt x="1588" y="350"/>
                  </a:lnTo>
                  <a:lnTo>
                    <a:pt x="1604" y="391"/>
                  </a:lnTo>
                  <a:lnTo>
                    <a:pt x="1606" y="439"/>
                  </a:lnTo>
                  <a:lnTo>
                    <a:pt x="1599" y="534"/>
                  </a:lnTo>
                  <a:lnTo>
                    <a:pt x="1594" y="577"/>
                  </a:lnTo>
                  <a:lnTo>
                    <a:pt x="1780" y="629"/>
                  </a:lnTo>
                  <a:lnTo>
                    <a:pt x="1788" y="491"/>
                  </a:lnTo>
                  <a:lnTo>
                    <a:pt x="1787" y="377"/>
                  </a:lnTo>
                  <a:lnTo>
                    <a:pt x="1781" y="325"/>
                  </a:lnTo>
                  <a:lnTo>
                    <a:pt x="1772" y="283"/>
                  </a:lnTo>
                  <a:lnTo>
                    <a:pt x="1765" y="266"/>
                  </a:lnTo>
                  <a:lnTo>
                    <a:pt x="1757" y="248"/>
                  </a:lnTo>
                  <a:lnTo>
                    <a:pt x="1746" y="231"/>
                  </a:lnTo>
                  <a:lnTo>
                    <a:pt x="1733" y="213"/>
                  </a:lnTo>
                  <a:lnTo>
                    <a:pt x="1719" y="197"/>
                  </a:lnTo>
                  <a:lnTo>
                    <a:pt x="1704" y="182"/>
                  </a:lnTo>
                  <a:lnTo>
                    <a:pt x="1689" y="167"/>
                  </a:lnTo>
                  <a:lnTo>
                    <a:pt x="1671" y="153"/>
                  </a:lnTo>
                  <a:lnTo>
                    <a:pt x="1655" y="139"/>
                  </a:lnTo>
                  <a:lnTo>
                    <a:pt x="1646" y="133"/>
                  </a:lnTo>
                  <a:lnTo>
                    <a:pt x="1637" y="125"/>
                  </a:lnTo>
                  <a:lnTo>
                    <a:pt x="1628" y="120"/>
                  </a:lnTo>
                  <a:lnTo>
                    <a:pt x="1620" y="114"/>
                  </a:lnTo>
                  <a:lnTo>
                    <a:pt x="1610" y="110"/>
                  </a:lnTo>
                  <a:lnTo>
                    <a:pt x="1601" y="103"/>
                  </a:lnTo>
                  <a:lnTo>
                    <a:pt x="1594" y="99"/>
                  </a:lnTo>
                  <a:lnTo>
                    <a:pt x="1584" y="95"/>
                  </a:lnTo>
                  <a:lnTo>
                    <a:pt x="1576" y="89"/>
                  </a:lnTo>
                  <a:lnTo>
                    <a:pt x="1568" y="87"/>
                  </a:lnTo>
                  <a:lnTo>
                    <a:pt x="1553" y="80"/>
                  </a:lnTo>
                  <a:lnTo>
                    <a:pt x="1536" y="73"/>
                  </a:lnTo>
                  <a:lnTo>
                    <a:pt x="1517" y="67"/>
                  </a:lnTo>
                  <a:lnTo>
                    <a:pt x="1489" y="62"/>
                  </a:lnTo>
                  <a:lnTo>
                    <a:pt x="1452" y="56"/>
                  </a:lnTo>
                  <a:lnTo>
                    <a:pt x="1411" y="50"/>
                  </a:lnTo>
                  <a:lnTo>
                    <a:pt x="1362" y="43"/>
                  </a:lnTo>
                  <a:lnTo>
                    <a:pt x="1310" y="37"/>
                  </a:lnTo>
                  <a:lnTo>
                    <a:pt x="1255" y="32"/>
                  </a:lnTo>
                  <a:lnTo>
                    <a:pt x="1196" y="25"/>
                  </a:lnTo>
                  <a:lnTo>
                    <a:pt x="1136" y="19"/>
                  </a:lnTo>
                  <a:lnTo>
                    <a:pt x="1077" y="14"/>
                  </a:lnTo>
                  <a:lnTo>
                    <a:pt x="1019" y="10"/>
                  </a:lnTo>
                  <a:lnTo>
                    <a:pt x="961" y="6"/>
                  </a:lnTo>
                  <a:lnTo>
                    <a:pt x="858" y="1"/>
                  </a:lnTo>
                  <a:lnTo>
                    <a:pt x="775" y="0"/>
                  </a:lnTo>
                  <a:lnTo>
                    <a:pt x="621" y="6"/>
                  </a:lnTo>
                  <a:lnTo>
                    <a:pt x="456" y="17"/>
                  </a:lnTo>
                  <a:lnTo>
                    <a:pt x="377" y="22"/>
                  </a:lnTo>
                  <a:lnTo>
                    <a:pt x="308" y="29"/>
                  </a:lnTo>
                  <a:lnTo>
                    <a:pt x="250" y="37"/>
                  </a:lnTo>
                  <a:lnTo>
                    <a:pt x="208" y="47"/>
                  </a:lnTo>
                  <a:lnTo>
                    <a:pt x="193" y="51"/>
                  </a:lnTo>
                  <a:lnTo>
                    <a:pt x="177" y="58"/>
                  </a:lnTo>
                  <a:lnTo>
                    <a:pt x="164" y="65"/>
                  </a:lnTo>
                  <a:lnTo>
                    <a:pt x="150" y="73"/>
                  </a:lnTo>
                  <a:lnTo>
                    <a:pt x="126" y="91"/>
                  </a:lnTo>
                  <a:lnTo>
                    <a:pt x="108" y="110"/>
                  </a:lnTo>
                  <a:lnTo>
                    <a:pt x="93" y="125"/>
                  </a:lnTo>
                  <a:lnTo>
                    <a:pt x="84" y="140"/>
                  </a:lnTo>
                  <a:lnTo>
                    <a:pt x="75" y="154"/>
                  </a:lnTo>
                  <a:lnTo>
                    <a:pt x="0" y="416"/>
                  </a:lnTo>
                  <a:lnTo>
                    <a:pt x="31" y="40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227"/>
            <p:cNvSpPr>
              <a:spLocks/>
            </p:cNvSpPr>
            <p:nvPr/>
          </p:nvSpPr>
          <p:spPr bwMode="auto">
            <a:xfrm>
              <a:off x="4429" y="2310"/>
              <a:ext cx="33" cy="137"/>
            </a:xfrm>
            <a:custGeom>
              <a:avLst/>
              <a:gdLst>
                <a:gd name="T0" fmla="*/ 0 w 99"/>
                <a:gd name="T1" fmla="*/ 1 h 410"/>
                <a:gd name="T2" fmla="*/ 4 w 99"/>
                <a:gd name="T3" fmla="*/ 45 h 410"/>
                <a:gd name="T4" fmla="*/ 11 w 99"/>
                <a:gd name="T5" fmla="*/ 46 h 410"/>
                <a:gd name="T6" fmla="*/ 8 w 99"/>
                <a:gd name="T7" fmla="*/ 0 h 410"/>
                <a:gd name="T8" fmla="*/ 0 w 99"/>
                <a:gd name="T9" fmla="*/ 1 h 410"/>
                <a:gd name="T10" fmla="*/ 0 w 99"/>
                <a:gd name="T11" fmla="*/ 1 h 4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9"/>
                <a:gd name="T19" fmla="*/ 0 h 410"/>
                <a:gd name="T20" fmla="*/ 99 w 99"/>
                <a:gd name="T21" fmla="*/ 410 h 4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9" h="410">
                  <a:moveTo>
                    <a:pt x="0" y="7"/>
                  </a:moveTo>
                  <a:lnTo>
                    <a:pt x="34" y="406"/>
                  </a:lnTo>
                  <a:lnTo>
                    <a:pt x="99" y="410"/>
                  </a:lnTo>
                  <a:lnTo>
                    <a:pt x="75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228"/>
            <p:cNvSpPr>
              <a:spLocks/>
            </p:cNvSpPr>
            <p:nvPr/>
          </p:nvSpPr>
          <p:spPr bwMode="auto">
            <a:xfrm>
              <a:off x="4517" y="2499"/>
              <a:ext cx="235" cy="157"/>
            </a:xfrm>
            <a:custGeom>
              <a:avLst/>
              <a:gdLst>
                <a:gd name="T0" fmla="*/ 3 w 707"/>
                <a:gd name="T1" fmla="*/ 41 h 472"/>
                <a:gd name="T2" fmla="*/ 5 w 707"/>
                <a:gd name="T3" fmla="*/ 29 h 472"/>
                <a:gd name="T4" fmla="*/ 6 w 707"/>
                <a:gd name="T5" fmla="*/ 21 h 472"/>
                <a:gd name="T6" fmla="*/ 8 w 707"/>
                <a:gd name="T7" fmla="*/ 15 h 472"/>
                <a:gd name="T8" fmla="*/ 9 w 707"/>
                <a:gd name="T9" fmla="*/ 12 h 472"/>
                <a:gd name="T10" fmla="*/ 11 w 707"/>
                <a:gd name="T11" fmla="*/ 9 h 472"/>
                <a:gd name="T12" fmla="*/ 15 w 707"/>
                <a:gd name="T13" fmla="*/ 5 h 472"/>
                <a:gd name="T14" fmla="*/ 17 w 707"/>
                <a:gd name="T15" fmla="*/ 4 h 472"/>
                <a:gd name="T16" fmla="*/ 19 w 707"/>
                <a:gd name="T17" fmla="*/ 3 h 472"/>
                <a:gd name="T18" fmla="*/ 22 w 707"/>
                <a:gd name="T19" fmla="*/ 2 h 472"/>
                <a:gd name="T20" fmla="*/ 27 w 707"/>
                <a:gd name="T21" fmla="*/ 1 h 472"/>
                <a:gd name="T22" fmla="*/ 34 w 707"/>
                <a:gd name="T23" fmla="*/ 0 h 472"/>
                <a:gd name="T24" fmla="*/ 44 w 707"/>
                <a:gd name="T25" fmla="*/ 2 h 472"/>
                <a:gd name="T26" fmla="*/ 47 w 707"/>
                <a:gd name="T27" fmla="*/ 4 h 472"/>
                <a:gd name="T28" fmla="*/ 52 w 707"/>
                <a:gd name="T29" fmla="*/ 7 h 472"/>
                <a:gd name="T30" fmla="*/ 55 w 707"/>
                <a:gd name="T31" fmla="*/ 11 h 472"/>
                <a:gd name="T32" fmla="*/ 59 w 707"/>
                <a:gd name="T33" fmla="*/ 15 h 472"/>
                <a:gd name="T34" fmla="*/ 62 w 707"/>
                <a:gd name="T35" fmla="*/ 19 h 472"/>
                <a:gd name="T36" fmla="*/ 64 w 707"/>
                <a:gd name="T37" fmla="*/ 23 h 472"/>
                <a:gd name="T38" fmla="*/ 67 w 707"/>
                <a:gd name="T39" fmla="*/ 26 h 472"/>
                <a:gd name="T40" fmla="*/ 71 w 707"/>
                <a:gd name="T41" fmla="*/ 31 h 472"/>
                <a:gd name="T42" fmla="*/ 78 w 707"/>
                <a:gd name="T43" fmla="*/ 42 h 472"/>
                <a:gd name="T44" fmla="*/ 53 w 707"/>
                <a:gd name="T45" fmla="*/ 44 h 472"/>
                <a:gd name="T46" fmla="*/ 51 w 707"/>
                <a:gd name="T47" fmla="*/ 35 h 472"/>
                <a:gd name="T48" fmla="*/ 49 w 707"/>
                <a:gd name="T49" fmla="*/ 30 h 472"/>
                <a:gd name="T50" fmla="*/ 47 w 707"/>
                <a:gd name="T51" fmla="*/ 25 h 472"/>
                <a:gd name="T52" fmla="*/ 44 w 707"/>
                <a:gd name="T53" fmla="*/ 21 h 472"/>
                <a:gd name="T54" fmla="*/ 42 w 707"/>
                <a:gd name="T55" fmla="*/ 20 h 472"/>
                <a:gd name="T56" fmla="*/ 40 w 707"/>
                <a:gd name="T57" fmla="*/ 19 h 472"/>
                <a:gd name="T58" fmla="*/ 35 w 707"/>
                <a:gd name="T59" fmla="*/ 19 h 472"/>
                <a:gd name="T60" fmla="*/ 29 w 707"/>
                <a:gd name="T61" fmla="*/ 21 h 472"/>
                <a:gd name="T62" fmla="*/ 27 w 707"/>
                <a:gd name="T63" fmla="*/ 22 h 472"/>
                <a:gd name="T64" fmla="*/ 25 w 707"/>
                <a:gd name="T65" fmla="*/ 23 h 472"/>
                <a:gd name="T66" fmla="*/ 20 w 707"/>
                <a:gd name="T67" fmla="*/ 27 h 472"/>
                <a:gd name="T68" fmla="*/ 18 w 707"/>
                <a:gd name="T69" fmla="*/ 31 h 472"/>
                <a:gd name="T70" fmla="*/ 15 w 707"/>
                <a:gd name="T71" fmla="*/ 36 h 472"/>
                <a:gd name="T72" fmla="*/ 14 w 707"/>
                <a:gd name="T73" fmla="*/ 46 h 472"/>
                <a:gd name="T74" fmla="*/ 0 w 707"/>
                <a:gd name="T75" fmla="*/ 51 h 472"/>
                <a:gd name="T76" fmla="*/ 3 w 707"/>
                <a:gd name="T77" fmla="*/ 47 h 47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07"/>
                <a:gd name="T118" fmla="*/ 0 h 472"/>
                <a:gd name="T119" fmla="*/ 707 w 707"/>
                <a:gd name="T120" fmla="*/ 472 h 472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07" h="472">
                  <a:moveTo>
                    <a:pt x="30" y="424"/>
                  </a:moveTo>
                  <a:lnTo>
                    <a:pt x="31" y="373"/>
                  </a:lnTo>
                  <a:lnTo>
                    <a:pt x="34" y="321"/>
                  </a:lnTo>
                  <a:lnTo>
                    <a:pt x="41" y="260"/>
                  </a:lnTo>
                  <a:lnTo>
                    <a:pt x="47" y="227"/>
                  </a:lnTo>
                  <a:lnTo>
                    <a:pt x="54" y="193"/>
                  </a:lnTo>
                  <a:lnTo>
                    <a:pt x="60" y="161"/>
                  </a:lnTo>
                  <a:lnTo>
                    <a:pt x="71" y="131"/>
                  </a:lnTo>
                  <a:lnTo>
                    <a:pt x="77" y="118"/>
                  </a:lnTo>
                  <a:lnTo>
                    <a:pt x="84" y="105"/>
                  </a:lnTo>
                  <a:lnTo>
                    <a:pt x="91" y="92"/>
                  </a:lnTo>
                  <a:lnTo>
                    <a:pt x="98" y="80"/>
                  </a:lnTo>
                  <a:lnTo>
                    <a:pt x="114" y="61"/>
                  </a:lnTo>
                  <a:lnTo>
                    <a:pt x="133" y="47"/>
                  </a:lnTo>
                  <a:lnTo>
                    <a:pt x="143" y="40"/>
                  </a:lnTo>
                  <a:lnTo>
                    <a:pt x="154" y="34"/>
                  </a:lnTo>
                  <a:lnTo>
                    <a:pt x="165" y="30"/>
                  </a:lnTo>
                  <a:lnTo>
                    <a:pt x="175" y="25"/>
                  </a:lnTo>
                  <a:lnTo>
                    <a:pt x="187" y="22"/>
                  </a:lnTo>
                  <a:lnTo>
                    <a:pt x="197" y="16"/>
                  </a:lnTo>
                  <a:lnTo>
                    <a:pt x="220" y="11"/>
                  </a:lnTo>
                  <a:lnTo>
                    <a:pt x="242" y="7"/>
                  </a:lnTo>
                  <a:lnTo>
                    <a:pt x="266" y="3"/>
                  </a:lnTo>
                  <a:lnTo>
                    <a:pt x="311" y="0"/>
                  </a:lnTo>
                  <a:lnTo>
                    <a:pt x="357" y="7"/>
                  </a:lnTo>
                  <a:lnTo>
                    <a:pt x="398" y="18"/>
                  </a:lnTo>
                  <a:lnTo>
                    <a:pt x="419" y="26"/>
                  </a:lnTo>
                  <a:lnTo>
                    <a:pt x="427" y="32"/>
                  </a:lnTo>
                  <a:lnTo>
                    <a:pt x="437" y="37"/>
                  </a:lnTo>
                  <a:lnTo>
                    <a:pt x="470" y="63"/>
                  </a:lnTo>
                  <a:lnTo>
                    <a:pt x="485" y="78"/>
                  </a:lnTo>
                  <a:lnTo>
                    <a:pt x="500" y="95"/>
                  </a:lnTo>
                  <a:lnTo>
                    <a:pt x="515" y="114"/>
                  </a:lnTo>
                  <a:lnTo>
                    <a:pt x="530" y="131"/>
                  </a:lnTo>
                  <a:lnTo>
                    <a:pt x="545" y="150"/>
                  </a:lnTo>
                  <a:lnTo>
                    <a:pt x="561" y="168"/>
                  </a:lnTo>
                  <a:lnTo>
                    <a:pt x="573" y="186"/>
                  </a:lnTo>
                  <a:lnTo>
                    <a:pt x="585" y="204"/>
                  </a:lnTo>
                  <a:lnTo>
                    <a:pt x="596" y="220"/>
                  </a:lnTo>
                  <a:lnTo>
                    <a:pt x="607" y="235"/>
                  </a:lnTo>
                  <a:lnTo>
                    <a:pt x="625" y="260"/>
                  </a:lnTo>
                  <a:lnTo>
                    <a:pt x="641" y="283"/>
                  </a:lnTo>
                  <a:lnTo>
                    <a:pt x="704" y="305"/>
                  </a:lnTo>
                  <a:lnTo>
                    <a:pt x="707" y="377"/>
                  </a:lnTo>
                  <a:lnTo>
                    <a:pt x="479" y="439"/>
                  </a:lnTo>
                  <a:lnTo>
                    <a:pt x="475" y="400"/>
                  </a:lnTo>
                  <a:lnTo>
                    <a:pt x="470" y="363"/>
                  </a:lnTo>
                  <a:lnTo>
                    <a:pt x="459" y="316"/>
                  </a:lnTo>
                  <a:lnTo>
                    <a:pt x="452" y="293"/>
                  </a:lnTo>
                  <a:lnTo>
                    <a:pt x="443" y="270"/>
                  </a:lnTo>
                  <a:lnTo>
                    <a:pt x="434" y="248"/>
                  </a:lnTo>
                  <a:lnTo>
                    <a:pt x="423" y="227"/>
                  </a:lnTo>
                  <a:lnTo>
                    <a:pt x="409" y="208"/>
                  </a:lnTo>
                  <a:lnTo>
                    <a:pt x="393" y="193"/>
                  </a:lnTo>
                  <a:lnTo>
                    <a:pt x="384" y="187"/>
                  </a:lnTo>
                  <a:lnTo>
                    <a:pt x="376" y="182"/>
                  </a:lnTo>
                  <a:lnTo>
                    <a:pt x="366" y="176"/>
                  </a:lnTo>
                  <a:lnTo>
                    <a:pt x="357" y="173"/>
                  </a:lnTo>
                  <a:lnTo>
                    <a:pt x="337" y="171"/>
                  </a:lnTo>
                  <a:lnTo>
                    <a:pt x="317" y="169"/>
                  </a:lnTo>
                  <a:lnTo>
                    <a:pt x="278" y="177"/>
                  </a:lnTo>
                  <a:lnTo>
                    <a:pt x="260" y="186"/>
                  </a:lnTo>
                  <a:lnTo>
                    <a:pt x="252" y="191"/>
                  </a:lnTo>
                  <a:lnTo>
                    <a:pt x="242" y="197"/>
                  </a:lnTo>
                  <a:lnTo>
                    <a:pt x="235" y="201"/>
                  </a:lnTo>
                  <a:lnTo>
                    <a:pt x="227" y="206"/>
                  </a:lnTo>
                  <a:lnTo>
                    <a:pt x="212" y="220"/>
                  </a:lnTo>
                  <a:lnTo>
                    <a:pt x="184" y="248"/>
                  </a:lnTo>
                  <a:lnTo>
                    <a:pt x="172" y="263"/>
                  </a:lnTo>
                  <a:lnTo>
                    <a:pt x="162" y="277"/>
                  </a:lnTo>
                  <a:lnTo>
                    <a:pt x="146" y="304"/>
                  </a:lnTo>
                  <a:lnTo>
                    <a:pt x="136" y="327"/>
                  </a:lnTo>
                  <a:lnTo>
                    <a:pt x="129" y="370"/>
                  </a:lnTo>
                  <a:lnTo>
                    <a:pt x="128" y="418"/>
                  </a:lnTo>
                  <a:lnTo>
                    <a:pt x="128" y="472"/>
                  </a:lnTo>
                  <a:lnTo>
                    <a:pt x="0" y="464"/>
                  </a:lnTo>
                  <a:lnTo>
                    <a:pt x="30" y="4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229"/>
            <p:cNvSpPr>
              <a:spLocks/>
            </p:cNvSpPr>
            <p:nvPr/>
          </p:nvSpPr>
          <p:spPr bwMode="auto">
            <a:xfrm>
              <a:off x="4594" y="2461"/>
              <a:ext cx="206" cy="160"/>
            </a:xfrm>
            <a:custGeom>
              <a:avLst/>
              <a:gdLst>
                <a:gd name="T0" fmla="*/ 12 w 617"/>
                <a:gd name="T1" fmla="*/ 1 h 480"/>
                <a:gd name="T2" fmla="*/ 15 w 617"/>
                <a:gd name="T3" fmla="*/ 2 h 480"/>
                <a:gd name="T4" fmla="*/ 18 w 617"/>
                <a:gd name="T5" fmla="*/ 4 h 480"/>
                <a:gd name="T6" fmla="*/ 20 w 617"/>
                <a:gd name="T7" fmla="*/ 5 h 480"/>
                <a:gd name="T8" fmla="*/ 22 w 617"/>
                <a:gd name="T9" fmla="*/ 6 h 480"/>
                <a:gd name="T10" fmla="*/ 24 w 617"/>
                <a:gd name="T11" fmla="*/ 7 h 480"/>
                <a:gd name="T12" fmla="*/ 26 w 617"/>
                <a:gd name="T13" fmla="*/ 9 h 480"/>
                <a:gd name="T14" fmla="*/ 28 w 617"/>
                <a:gd name="T15" fmla="*/ 10 h 480"/>
                <a:gd name="T16" fmla="*/ 33 w 617"/>
                <a:gd name="T17" fmla="*/ 14 h 480"/>
                <a:gd name="T18" fmla="*/ 36 w 617"/>
                <a:gd name="T19" fmla="*/ 18 h 480"/>
                <a:gd name="T20" fmla="*/ 39 w 617"/>
                <a:gd name="T21" fmla="*/ 22 h 480"/>
                <a:gd name="T22" fmla="*/ 42 w 617"/>
                <a:gd name="T23" fmla="*/ 25 h 480"/>
                <a:gd name="T24" fmla="*/ 45 w 617"/>
                <a:gd name="T25" fmla="*/ 29 h 480"/>
                <a:gd name="T26" fmla="*/ 47 w 617"/>
                <a:gd name="T27" fmla="*/ 32 h 480"/>
                <a:gd name="T28" fmla="*/ 50 w 617"/>
                <a:gd name="T29" fmla="*/ 33 h 480"/>
                <a:gd name="T30" fmla="*/ 61 w 617"/>
                <a:gd name="T31" fmla="*/ 33 h 480"/>
                <a:gd name="T32" fmla="*/ 67 w 617"/>
                <a:gd name="T33" fmla="*/ 40 h 480"/>
                <a:gd name="T34" fmla="*/ 69 w 617"/>
                <a:gd name="T35" fmla="*/ 46 h 480"/>
                <a:gd name="T36" fmla="*/ 68 w 617"/>
                <a:gd name="T37" fmla="*/ 49 h 480"/>
                <a:gd name="T38" fmla="*/ 66 w 617"/>
                <a:gd name="T39" fmla="*/ 51 h 480"/>
                <a:gd name="T40" fmla="*/ 63 w 617"/>
                <a:gd name="T41" fmla="*/ 52 h 480"/>
                <a:gd name="T42" fmla="*/ 56 w 617"/>
                <a:gd name="T43" fmla="*/ 53 h 480"/>
                <a:gd name="T44" fmla="*/ 51 w 617"/>
                <a:gd name="T45" fmla="*/ 51 h 480"/>
                <a:gd name="T46" fmla="*/ 56 w 617"/>
                <a:gd name="T47" fmla="*/ 51 h 480"/>
                <a:gd name="T48" fmla="*/ 63 w 617"/>
                <a:gd name="T49" fmla="*/ 48 h 480"/>
                <a:gd name="T50" fmla="*/ 62 w 617"/>
                <a:gd name="T51" fmla="*/ 43 h 480"/>
                <a:gd name="T52" fmla="*/ 60 w 617"/>
                <a:gd name="T53" fmla="*/ 40 h 480"/>
                <a:gd name="T54" fmla="*/ 59 w 617"/>
                <a:gd name="T55" fmla="*/ 39 h 480"/>
                <a:gd name="T56" fmla="*/ 55 w 617"/>
                <a:gd name="T57" fmla="*/ 38 h 480"/>
                <a:gd name="T58" fmla="*/ 50 w 617"/>
                <a:gd name="T59" fmla="*/ 40 h 480"/>
                <a:gd name="T60" fmla="*/ 46 w 617"/>
                <a:gd name="T61" fmla="*/ 43 h 480"/>
                <a:gd name="T62" fmla="*/ 44 w 617"/>
                <a:gd name="T63" fmla="*/ 38 h 480"/>
                <a:gd name="T64" fmla="*/ 43 w 617"/>
                <a:gd name="T65" fmla="*/ 35 h 480"/>
                <a:gd name="T66" fmla="*/ 41 w 617"/>
                <a:gd name="T67" fmla="*/ 31 h 480"/>
                <a:gd name="T68" fmla="*/ 39 w 617"/>
                <a:gd name="T69" fmla="*/ 28 h 480"/>
                <a:gd name="T70" fmla="*/ 36 w 617"/>
                <a:gd name="T71" fmla="*/ 25 h 480"/>
                <a:gd name="T72" fmla="*/ 33 w 617"/>
                <a:gd name="T73" fmla="*/ 21 h 480"/>
                <a:gd name="T74" fmla="*/ 31 w 617"/>
                <a:gd name="T75" fmla="*/ 18 h 480"/>
                <a:gd name="T76" fmla="*/ 27 w 617"/>
                <a:gd name="T77" fmla="*/ 14 h 480"/>
                <a:gd name="T78" fmla="*/ 22 w 617"/>
                <a:gd name="T79" fmla="*/ 9 h 480"/>
                <a:gd name="T80" fmla="*/ 20 w 617"/>
                <a:gd name="T81" fmla="*/ 8 h 480"/>
                <a:gd name="T82" fmla="*/ 17 w 617"/>
                <a:gd name="T83" fmla="*/ 7 h 480"/>
                <a:gd name="T84" fmla="*/ 15 w 617"/>
                <a:gd name="T85" fmla="*/ 5 h 480"/>
                <a:gd name="T86" fmla="*/ 12 w 617"/>
                <a:gd name="T87" fmla="*/ 4 h 480"/>
                <a:gd name="T88" fmla="*/ 9 w 617"/>
                <a:gd name="T89" fmla="*/ 3 h 480"/>
                <a:gd name="T90" fmla="*/ 4 w 617"/>
                <a:gd name="T91" fmla="*/ 2 h 480"/>
                <a:gd name="T92" fmla="*/ 0 w 617"/>
                <a:gd name="T93" fmla="*/ 1 h 480"/>
                <a:gd name="T94" fmla="*/ 10 w 617"/>
                <a:gd name="T95" fmla="*/ 0 h 48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617"/>
                <a:gd name="T145" fmla="*/ 0 h 480"/>
                <a:gd name="T146" fmla="*/ 617 w 617"/>
                <a:gd name="T147" fmla="*/ 480 h 48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617" h="480">
                  <a:moveTo>
                    <a:pt x="86" y="0"/>
                  </a:moveTo>
                  <a:lnTo>
                    <a:pt x="110" y="8"/>
                  </a:lnTo>
                  <a:lnTo>
                    <a:pt x="121" y="15"/>
                  </a:lnTo>
                  <a:lnTo>
                    <a:pt x="135" y="20"/>
                  </a:lnTo>
                  <a:lnTo>
                    <a:pt x="150" y="27"/>
                  </a:lnTo>
                  <a:lnTo>
                    <a:pt x="165" y="36"/>
                  </a:lnTo>
                  <a:lnTo>
                    <a:pt x="173" y="40"/>
                  </a:lnTo>
                  <a:lnTo>
                    <a:pt x="183" y="45"/>
                  </a:lnTo>
                  <a:lnTo>
                    <a:pt x="193" y="49"/>
                  </a:lnTo>
                  <a:lnTo>
                    <a:pt x="201" y="55"/>
                  </a:lnTo>
                  <a:lnTo>
                    <a:pt x="210" y="60"/>
                  </a:lnTo>
                  <a:lnTo>
                    <a:pt x="219" y="67"/>
                  </a:lnTo>
                  <a:lnTo>
                    <a:pt x="228" y="73"/>
                  </a:lnTo>
                  <a:lnTo>
                    <a:pt x="238" y="80"/>
                  </a:lnTo>
                  <a:lnTo>
                    <a:pt x="248" y="86"/>
                  </a:lnTo>
                  <a:lnTo>
                    <a:pt x="256" y="93"/>
                  </a:lnTo>
                  <a:lnTo>
                    <a:pt x="275" y="110"/>
                  </a:lnTo>
                  <a:lnTo>
                    <a:pt x="293" y="126"/>
                  </a:lnTo>
                  <a:lnTo>
                    <a:pt x="310" y="144"/>
                  </a:lnTo>
                  <a:lnTo>
                    <a:pt x="326" y="161"/>
                  </a:lnTo>
                  <a:lnTo>
                    <a:pt x="340" y="179"/>
                  </a:lnTo>
                  <a:lnTo>
                    <a:pt x="354" y="194"/>
                  </a:lnTo>
                  <a:lnTo>
                    <a:pt x="368" y="209"/>
                  </a:lnTo>
                  <a:lnTo>
                    <a:pt x="377" y="223"/>
                  </a:lnTo>
                  <a:lnTo>
                    <a:pt x="388" y="235"/>
                  </a:lnTo>
                  <a:lnTo>
                    <a:pt x="405" y="257"/>
                  </a:lnTo>
                  <a:lnTo>
                    <a:pt x="417" y="275"/>
                  </a:lnTo>
                  <a:lnTo>
                    <a:pt x="425" y="286"/>
                  </a:lnTo>
                  <a:lnTo>
                    <a:pt x="432" y="297"/>
                  </a:lnTo>
                  <a:lnTo>
                    <a:pt x="450" y="293"/>
                  </a:lnTo>
                  <a:lnTo>
                    <a:pt x="496" y="290"/>
                  </a:lnTo>
                  <a:lnTo>
                    <a:pt x="547" y="301"/>
                  </a:lnTo>
                  <a:lnTo>
                    <a:pt x="591" y="336"/>
                  </a:lnTo>
                  <a:lnTo>
                    <a:pt x="605" y="359"/>
                  </a:lnTo>
                  <a:lnTo>
                    <a:pt x="613" y="380"/>
                  </a:lnTo>
                  <a:lnTo>
                    <a:pt x="617" y="417"/>
                  </a:lnTo>
                  <a:lnTo>
                    <a:pt x="614" y="432"/>
                  </a:lnTo>
                  <a:lnTo>
                    <a:pt x="607" y="444"/>
                  </a:lnTo>
                  <a:lnTo>
                    <a:pt x="596" y="455"/>
                  </a:lnTo>
                  <a:lnTo>
                    <a:pt x="591" y="459"/>
                  </a:lnTo>
                  <a:lnTo>
                    <a:pt x="583" y="463"/>
                  </a:lnTo>
                  <a:lnTo>
                    <a:pt x="565" y="468"/>
                  </a:lnTo>
                  <a:lnTo>
                    <a:pt x="545" y="473"/>
                  </a:lnTo>
                  <a:lnTo>
                    <a:pt x="505" y="477"/>
                  </a:lnTo>
                  <a:lnTo>
                    <a:pt x="461" y="480"/>
                  </a:lnTo>
                  <a:lnTo>
                    <a:pt x="461" y="455"/>
                  </a:lnTo>
                  <a:lnTo>
                    <a:pt x="475" y="458"/>
                  </a:lnTo>
                  <a:lnTo>
                    <a:pt x="507" y="461"/>
                  </a:lnTo>
                  <a:lnTo>
                    <a:pt x="541" y="457"/>
                  </a:lnTo>
                  <a:lnTo>
                    <a:pt x="563" y="435"/>
                  </a:lnTo>
                  <a:lnTo>
                    <a:pt x="565" y="403"/>
                  </a:lnTo>
                  <a:lnTo>
                    <a:pt x="561" y="386"/>
                  </a:lnTo>
                  <a:lnTo>
                    <a:pt x="551" y="371"/>
                  </a:lnTo>
                  <a:lnTo>
                    <a:pt x="541" y="359"/>
                  </a:lnTo>
                  <a:lnTo>
                    <a:pt x="534" y="352"/>
                  </a:lnTo>
                  <a:lnTo>
                    <a:pt x="527" y="349"/>
                  </a:lnTo>
                  <a:lnTo>
                    <a:pt x="511" y="344"/>
                  </a:lnTo>
                  <a:lnTo>
                    <a:pt x="494" y="344"/>
                  </a:lnTo>
                  <a:lnTo>
                    <a:pt x="463" y="353"/>
                  </a:lnTo>
                  <a:lnTo>
                    <a:pt x="449" y="362"/>
                  </a:lnTo>
                  <a:lnTo>
                    <a:pt x="435" y="370"/>
                  </a:lnTo>
                  <a:lnTo>
                    <a:pt x="413" y="389"/>
                  </a:lnTo>
                  <a:lnTo>
                    <a:pt x="410" y="378"/>
                  </a:lnTo>
                  <a:lnTo>
                    <a:pt x="399" y="345"/>
                  </a:lnTo>
                  <a:lnTo>
                    <a:pt x="390" y="323"/>
                  </a:lnTo>
                  <a:lnTo>
                    <a:pt x="384" y="311"/>
                  </a:lnTo>
                  <a:lnTo>
                    <a:pt x="376" y="297"/>
                  </a:lnTo>
                  <a:lnTo>
                    <a:pt x="368" y="283"/>
                  </a:lnTo>
                  <a:lnTo>
                    <a:pt x="359" y="268"/>
                  </a:lnTo>
                  <a:lnTo>
                    <a:pt x="348" y="252"/>
                  </a:lnTo>
                  <a:lnTo>
                    <a:pt x="337" y="236"/>
                  </a:lnTo>
                  <a:lnTo>
                    <a:pt x="325" y="221"/>
                  </a:lnTo>
                  <a:lnTo>
                    <a:pt x="312" y="206"/>
                  </a:lnTo>
                  <a:lnTo>
                    <a:pt x="300" y="191"/>
                  </a:lnTo>
                  <a:lnTo>
                    <a:pt x="289" y="176"/>
                  </a:lnTo>
                  <a:lnTo>
                    <a:pt x="277" y="162"/>
                  </a:lnTo>
                  <a:lnTo>
                    <a:pt x="266" y="148"/>
                  </a:lnTo>
                  <a:lnTo>
                    <a:pt x="242" y="125"/>
                  </a:lnTo>
                  <a:lnTo>
                    <a:pt x="220" y="103"/>
                  </a:lnTo>
                  <a:lnTo>
                    <a:pt x="198" y="85"/>
                  </a:lnTo>
                  <a:lnTo>
                    <a:pt x="187" y="77"/>
                  </a:lnTo>
                  <a:lnTo>
                    <a:pt x="176" y="70"/>
                  </a:lnTo>
                  <a:lnTo>
                    <a:pt x="165" y="63"/>
                  </a:lnTo>
                  <a:lnTo>
                    <a:pt x="154" y="59"/>
                  </a:lnTo>
                  <a:lnTo>
                    <a:pt x="143" y="53"/>
                  </a:lnTo>
                  <a:lnTo>
                    <a:pt x="132" y="49"/>
                  </a:lnTo>
                  <a:lnTo>
                    <a:pt x="118" y="45"/>
                  </a:lnTo>
                  <a:lnTo>
                    <a:pt x="106" y="40"/>
                  </a:lnTo>
                  <a:lnTo>
                    <a:pt x="92" y="36"/>
                  </a:lnTo>
                  <a:lnTo>
                    <a:pt x="80" y="31"/>
                  </a:lnTo>
                  <a:lnTo>
                    <a:pt x="55" y="23"/>
                  </a:lnTo>
                  <a:lnTo>
                    <a:pt x="33" y="18"/>
                  </a:lnTo>
                  <a:lnTo>
                    <a:pt x="16" y="14"/>
                  </a:lnTo>
                  <a:lnTo>
                    <a:pt x="0" y="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30"/>
            <p:cNvSpPr>
              <a:spLocks/>
            </p:cNvSpPr>
            <p:nvPr/>
          </p:nvSpPr>
          <p:spPr bwMode="auto">
            <a:xfrm>
              <a:off x="4530" y="2595"/>
              <a:ext cx="232" cy="132"/>
            </a:xfrm>
            <a:custGeom>
              <a:avLst/>
              <a:gdLst>
                <a:gd name="T0" fmla="*/ 0 w 696"/>
                <a:gd name="T1" fmla="*/ 23 h 395"/>
                <a:gd name="T2" fmla="*/ 2 w 696"/>
                <a:gd name="T3" fmla="*/ 29 h 395"/>
                <a:gd name="T4" fmla="*/ 4 w 696"/>
                <a:gd name="T5" fmla="*/ 33 h 395"/>
                <a:gd name="T6" fmla="*/ 7 w 696"/>
                <a:gd name="T7" fmla="*/ 37 h 395"/>
                <a:gd name="T8" fmla="*/ 10 w 696"/>
                <a:gd name="T9" fmla="*/ 39 h 395"/>
                <a:gd name="T10" fmla="*/ 12 w 696"/>
                <a:gd name="T11" fmla="*/ 41 h 395"/>
                <a:gd name="T12" fmla="*/ 14 w 696"/>
                <a:gd name="T13" fmla="*/ 42 h 395"/>
                <a:gd name="T14" fmla="*/ 18 w 696"/>
                <a:gd name="T15" fmla="*/ 43 h 395"/>
                <a:gd name="T16" fmla="*/ 22 w 696"/>
                <a:gd name="T17" fmla="*/ 44 h 395"/>
                <a:gd name="T18" fmla="*/ 31 w 696"/>
                <a:gd name="T19" fmla="*/ 44 h 395"/>
                <a:gd name="T20" fmla="*/ 37 w 696"/>
                <a:gd name="T21" fmla="*/ 42 h 395"/>
                <a:gd name="T22" fmla="*/ 40 w 696"/>
                <a:gd name="T23" fmla="*/ 41 h 395"/>
                <a:gd name="T24" fmla="*/ 42 w 696"/>
                <a:gd name="T25" fmla="*/ 39 h 395"/>
                <a:gd name="T26" fmla="*/ 44 w 696"/>
                <a:gd name="T27" fmla="*/ 37 h 395"/>
                <a:gd name="T28" fmla="*/ 48 w 696"/>
                <a:gd name="T29" fmla="*/ 34 h 395"/>
                <a:gd name="T30" fmla="*/ 51 w 696"/>
                <a:gd name="T31" fmla="*/ 31 h 395"/>
                <a:gd name="T32" fmla="*/ 55 w 696"/>
                <a:gd name="T33" fmla="*/ 32 h 395"/>
                <a:gd name="T34" fmla="*/ 63 w 696"/>
                <a:gd name="T35" fmla="*/ 33 h 395"/>
                <a:gd name="T36" fmla="*/ 70 w 696"/>
                <a:gd name="T37" fmla="*/ 31 h 395"/>
                <a:gd name="T38" fmla="*/ 72 w 696"/>
                <a:gd name="T39" fmla="*/ 29 h 395"/>
                <a:gd name="T40" fmla="*/ 77 w 696"/>
                <a:gd name="T41" fmla="*/ 23 h 395"/>
                <a:gd name="T42" fmla="*/ 52 w 696"/>
                <a:gd name="T43" fmla="*/ 21 h 395"/>
                <a:gd name="T44" fmla="*/ 47 w 696"/>
                <a:gd name="T45" fmla="*/ 0 h 395"/>
                <a:gd name="T46" fmla="*/ 46 w 696"/>
                <a:gd name="T47" fmla="*/ 18 h 395"/>
                <a:gd name="T48" fmla="*/ 44 w 696"/>
                <a:gd name="T49" fmla="*/ 25 h 395"/>
                <a:gd name="T50" fmla="*/ 42 w 696"/>
                <a:gd name="T51" fmla="*/ 29 h 395"/>
                <a:gd name="T52" fmla="*/ 39 w 696"/>
                <a:gd name="T53" fmla="*/ 32 h 395"/>
                <a:gd name="T54" fmla="*/ 37 w 696"/>
                <a:gd name="T55" fmla="*/ 34 h 395"/>
                <a:gd name="T56" fmla="*/ 35 w 696"/>
                <a:gd name="T57" fmla="*/ 35 h 395"/>
                <a:gd name="T58" fmla="*/ 34 w 696"/>
                <a:gd name="T59" fmla="*/ 36 h 395"/>
                <a:gd name="T60" fmla="*/ 31 w 696"/>
                <a:gd name="T61" fmla="*/ 37 h 395"/>
                <a:gd name="T62" fmla="*/ 28 w 696"/>
                <a:gd name="T63" fmla="*/ 38 h 395"/>
                <a:gd name="T64" fmla="*/ 21 w 696"/>
                <a:gd name="T65" fmla="*/ 37 h 395"/>
                <a:gd name="T66" fmla="*/ 18 w 696"/>
                <a:gd name="T67" fmla="*/ 36 h 395"/>
                <a:gd name="T68" fmla="*/ 15 w 696"/>
                <a:gd name="T69" fmla="*/ 31 h 395"/>
                <a:gd name="T70" fmla="*/ 13 w 696"/>
                <a:gd name="T71" fmla="*/ 28 h 395"/>
                <a:gd name="T72" fmla="*/ 12 w 696"/>
                <a:gd name="T73" fmla="*/ 25 h 395"/>
                <a:gd name="T74" fmla="*/ 10 w 696"/>
                <a:gd name="T75" fmla="*/ 21 h 395"/>
                <a:gd name="T76" fmla="*/ 8 w 696"/>
                <a:gd name="T77" fmla="*/ 16 h 395"/>
                <a:gd name="T78" fmla="*/ 0 w 696"/>
                <a:gd name="T79" fmla="*/ 14 h 39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96"/>
                <a:gd name="T121" fmla="*/ 0 h 395"/>
                <a:gd name="T122" fmla="*/ 696 w 696"/>
                <a:gd name="T123" fmla="*/ 395 h 395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96" h="395">
                  <a:moveTo>
                    <a:pt x="1" y="124"/>
                  </a:moveTo>
                  <a:lnTo>
                    <a:pt x="0" y="204"/>
                  </a:lnTo>
                  <a:lnTo>
                    <a:pt x="7" y="240"/>
                  </a:lnTo>
                  <a:lnTo>
                    <a:pt x="14" y="258"/>
                  </a:lnTo>
                  <a:lnTo>
                    <a:pt x="22" y="277"/>
                  </a:lnTo>
                  <a:lnTo>
                    <a:pt x="33" y="293"/>
                  </a:lnTo>
                  <a:lnTo>
                    <a:pt x="44" y="313"/>
                  </a:lnTo>
                  <a:lnTo>
                    <a:pt x="59" y="329"/>
                  </a:lnTo>
                  <a:lnTo>
                    <a:pt x="79" y="346"/>
                  </a:lnTo>
                  <a:lnTo>
                    <a:pt x="87" y="353"/>
                  </a:lnTo>
                  <a:lnTo>
                    <a:pt x="98" y="359"/>
                  </a:lnTo>
                  <a:lnTo>
                    <a:pt x="108" y="365"/>
                  </a:lnTo>
                  <a:lnTo>
                    <a:pt x="119" y="370"/>
                  </a:lnTo>
                  <a:lnTo>
                    <a:pt x="128" y="375"/>
                  </a:lnTo>
                  <a:lnTo>
                    <a:pt x="139" y="379"/>
                  </a:lnTo>
                  <a:lnTo>
                    <a:pt x="160" y="386"/>
                  </a:lnTo>
                  <a:lnTo>
                    <a:pt x="182" y="391"/>
                  </a:lnTo>
                  <a:lnTo>
                    <a:pt x="201" y="394"/>
                  </a:lnTo>
                  <a:lnTo>
                    <a:pt x="243" y="395"/>
                  </a:lnTo>
                  <a:lnTo>
                    <a:pt x="281" y="393"/>
                  </a:lnTo>
                  <a:lnTo>
                    <a:pt x="316" y="384"/>
                  </a:lnTo>
                  <a:lnTo>
                    <a:pt x="329" y="379"/>
                  </a:lnTo>
                  <a:lnTo>
                    <a:pt x="343" y="373"/>
                  </a:lnTo>
                  <a:lnTo>
                    <a:pt x="356" y="366"/>
                  </a:lnTo>
                  <a:lnTo>
                    <a:pt x="365" y="361"/>
                  </a:lnTo>
                  <a:lnTo>
                    <a:pt x="375" y="354"/>
                  </a:lnTo>
                  <a:lnTo>
                    <a:pt x="383" y="347"/>
                  </a:lnTo>
                  <a:lnTo>
                    <a:pt x="400" y="333"/>
                  </a:lnTo>
                  <a:lnTo>
                    <a:pt x="416" y="320"/>
                  </a:lnTo>
                  <a:lnTo>
                    <a:pt x="431" y="307"/>
                  </a:lnTo>
                  <a:lnTo>
                    <a:pt x="452" y="288"/>
                  </a:lnTo>
                  <a:lnTo>
                    <a:pt x="462" y="280"/>
                  </a:lnTo>
                  <a:lnTo>
                    <a:pt x="477" y="285"/>
                  </a:lnTo>
                  <a:lnTo>
                    <a:pt x="493" y="288"/>
                  </a:lnTo>
                  <a:lnTo>
                    <a:pt x="515" y="292"/>
                  </a:lnTo>
                  <a:lnTo>
                    <a:pt x="565" y="295"/>
                  </a:lnTo>
                  <a:lnTo>
                    <a:pt x="613" y="287"/>
                  </a:lnTo>
                  <a:lnTo>
                    <a:pt x="633" y="278"/>
                  </a:lnTo>
                  <a:lnTo>
                    <a:pt x="641" y="270"/>
                  </a:lnTo>
                  <a:lnTo>
                    <a:pt x="651" y="263"/>
                  </a:lnTo>
                  <a:lnTo>
                    <a:pt x="675" y="233"/>
                  </a:lnTo>
                  <a:lnTo>
                    <a:pt x="692" y="208"/>
                  </a:lnTo>
                  <a:lnTo>
                    <a:pt x="696" y="196"/>
                  </a:lnTo>
                  <a:lnTo>
                    <a:pt x="470" y="189"/>
                  </a:lnTo>
                  <a:lnTo>
                    <a:pt x="487" y="93"/>
                  </a:lnTo>
                  <a:lnTo>
                    <a:pt x="419" y="0"/>
                  </a:lnTo>
                  <a:lnTo>
                    <a:pt x="416" y="113"/>
                  </a:lnTo>
                  <a:lnTo>
                    <a:pt x="411" y="160"/>
                  </a:lnTo>
                  <a:lnTo>
                    <a:pt x="401" y="204"/>
                  </a:lnTo>
                  <a:lnTo>
                    <a:pt x="394" y="225"/>
                  </a:lnTo>
                  <a:lnTo>
                    <a:pt x="386" y="244"/>
                  </a:lnTo>
                  <a:lnTo>
                    <a:pt x="378" y="260"/>
                  </a:lnTo>
                  <a:lnTo>
                    <a:pt x="367" y="273"/>
                  </a:lnTo>
                  <a:lnTo>
                    <a:pt x="354" y="285"/>
                  </a:lnTo>
                  <a:lnTo>
                    <a:pt x="340" y="296"/>
                  </a:lnTo>
                  <a:lnTo>
                    <a:pt x="334" y="302"/>
                  </a:lnTo>
                  <a:lnTo>
                    <a:pt x="327" y="306"/>
                  </a:lnTo>
                  <a:lnTo>
                    <a:pt x="318" y="311"/>
                  </a:lnTo>
                  <a:lnTo>
                    <a:pt x="312" y="315"/>
                  </a:lnTo>
                  <a:lnTo>
                    <a:pt x="303" y="320"/>
                  </a:lnTo>
                  <a:lnTo>
                    <a:pt x="296" y="324"/>
                  </a:lnTo>
                  <a:lnTo>
                    <a:pt x="280" y="331"/>
                  </a:lnTo>
                  <a:lnTo>
                    <a:pt x="263" y="335"/>
                  </a:lnTo>
                  <a:lnTo>
                    <a:pt x="248" y="339"/>
                  </a:lnTo>
                  <a:lnTo>
                    <a:pt x="216" y="342"/>
                  </a:lnTo>
                  <a:lnTo>
                    <a:pt x="188" y="336"/>
                  </a:lnTo>
                  <a:lnTo>
                    <a:pt x="175" y="329"/>
                  </a:lnTo>
                  <a:lnTo>
                    <a:pt x="161" y="321"/>
                  </a:lnTo>
                  <a:lnTo>
                    <a:pt x="141" y="295"/>
                  </a:lnTo>
                  <a:lnTo>
                    <a:pt x="134" y="280"/>
                  </a:lnTo>
                  <a:lnTo>
                    <a:pt x="126" y="265"/>
                  </a:lnTo>
                  <a:lnTo>
                    <a:pt x="119" y="249"/>
                  </a:lnTo>
                  <a:lnTo>
                    <a:pt x="112" y="236"/>
                  </a:lnTo>
                  <a:lnTo>
                    <a:pt x="105" y="222"/>
                  </a:lnTo>
                  <a:lnTo>
                    <a:pt x="99" y="209"/>
                  </a:lnTo>
                  <a:lnTo>
                    <a:pt x="90" y="186"/>
                  </a:lnTo>
                  <a:lnTo>
                    <a:pt x="76" y="153"/>
                  </a:lnTo>
                  <a:lnTo>
                    <a:pt x="70" y="141"/>
                  </a:lnTo>
                  <a:lnTo>
                    <a:pt x="1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31"/>
            <p:cNvSpPr>
              <a:spLocks/>
            </p:cNvSpPr>
            <p:nvPr/>
          </p:nvSpPr>
          <p:spPr bwMode="auto">
            <a:xfrm>
              <a:off x="4597" y="2598"/>
              <a:ext cx="48" cy="72"/>
            </a:xfrm>
            <a:custGeom>
              <a:avLst/>
              <a:gdLst>
                <a:gd name="T0" fmla="*/ 5 w 145"/>
                <a:gd name="T1" fmla="*/ 1 h 218"/>
                <a:gd name="T2" fmla="*/ 0 w 145"/>
                <a:gd name="T3" fmla="*/ 7 h 218"/>
                <a:gd name="T4" fmla="*/ 0 w 145"/>
                <a:gd name="T5" fmla="*/ 16 h 218"/>
                <a:gd name="T6" fmla="*/ 4 w 145"/>
                <a:gd name="T7" fmla="*/ 24 h 218"/>
                <a:gd name="T8" fmla="*/ 11 w 145"/>
                <a:gd name="T9" fmla="*/ 23 h 218"/>
                <a:gd name="T10" fmla="*/ 14 w 145"/>
                <a:gd name="T11" fmla="*/ 18 h 218"/>
                <a:gd name="T12" fmla="*/ 16 w 145"/>
                <a:gd name="T13" fmla="*/ 10 h 218"/>
                <a:gd name="T14" fmla="*/ 14 w 145"/>
                <a:gd name="T15" fmla="*/ 4 h 218"/>
                <a:gd name="T16" fmla="*/ 10 w 145"/>
                <a:gd name="T17" fmla="*/ 0 h 218"/>
                <a:gd name="T18" fmla="*/ 5 w 145"/>
                <a:gd name="T19" fmla="*/ 1 h 218"/>
                <a:gd name="T20" fmla="*/ 5 w 145"/>
                <a:gd name="T21" fmla="*/ 1 h 2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218"/>
                <a:gd name="T35" fmla="*/ 145 w 145"/>
                <a:gd name="T36" fmla="*/ 218 h 21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218">
                  <a:moveTo>
                    <a:pt x="41" y="8"/>
                  </a:moveTo>
                  <a:lnTo>
                    <a:pt x="0" y="61"/>
                  </a:lnTo>
                  <a:lnTo>
                    <a:pt x="1" y="147"/>
                  </a:lnTo>
                  <a:lnTo>
                    <a:pt x="40" y="218"/>
                  </a:lnTo>
                  <a:lnTo>
                    <a:pt x="96" y="211"/>
                  </a:lnTo>
                  <a:lnTo>
                    <a:pt x="131" y="164"/>
                  </a:lnTo>
                  <a:lnTo>
                    <a:pt x="145" y="92"/>
                  </a:lnTo>
                  <a:lnTo>
                    <a:pt x="123" y="35"/>
                  </a:lnTo>
                  <a:lnTo>
                    <a:pt x="88" y="0"/>
                  </a:lnTo>
                  <a:lnTo>
                    <a:pt x="41" y="8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32"/>
            <p:cNvSpPr>
              <a:spLocks/>
            </p:cNvSpPr>
            <p:nvPr/>
          </p:nvSpPr>
          <p:spPr bwMode="auto">
            <a:xfrm>
              <a:off x="4015" y="2601"/>
              <a:ext cx="534" cy="194"/>
            </a:xfrm>
            <a:custGeom>
              <a:avLst/>
              <a:gdLst>
                <a:gd name="T0" fmla="*/ 0 w 1602"/>
                <a:gd name="T1" fmla="*/ 34 h 581"/>
                <a:gd name="T2" fmla="*/ 1 w 1602"/>
                <a:gd name="T3" fmla="*/ 41 h 581"/>
                <a:gd name="T4" fmla="*/ 3 w 1602"/>
                <a:gd name="T5" fmla="*/ 46 h 581"/>
                <a:gd name="T6" fmla="*/ 6 w 1602"/>
                <a:gd name="T7" fmla="*/ 50 h 581"/>
                <a:gd name="T8" fmla="*/ 9 w 1602"/>
                <a:gd name="T9" fmla="*/ 55 h 581"/>
                <a:gd name="T10" fmla="*/ 12 w 1602"/>
                <a:gd name="T11" fmla="*/ 57 h 581"/>
                <a:gd name="T12" fmla="*/ 14 w 1602"/>
                <a:gd name="T13" fmla="*/ 58 h 581"/>
                <a:gd name="T14" fmla="*/ 17 w 1602"/>
                <a:gd name="T15" fmla="*/ 60 h 581"/>
                <a:gd name="T16" fmla="*/ 20 w 1602"/>
                <a:gd name="T17" fmla="*/ 61 h 581"/>
                <a:gd name="T18" fmla="*/ 23 w 1602"/>
                <a:gd name="T19" fmla="*/ 62 h 581"/>
                <a:gd name="T20" fmla="*/ 26 w 1602"/>
                <a:gd name="T21" fmla="*/ 63 h 581"/>
                <a:gd name="T22" fmla="*/ 31 w 1602"/>
                <a:gd name="T23" fmla="*/ 64 h 581"/>
                <a:gd name="T24" fmla="*/ 39 w 1602"/>
                <a:gd name="T25" fmla="*/ 65 h 581"/>
                <a:gd name="T26" fmla="*/ 47 w 1602"/>
                <a:gd name="T27" fmla="*/ 63 h 581"/>
                <a:gd name="T28" fmla="*/ 50 w 1602"/>
                <a:gd name="T29" fmla="*/ 62 h 581"/>
                <a:gd name="T30" fmla="*/ 53 w 1602"/>
                <a:gd name="T31" fmla="*/ 60 h 581"/>
                <a:gd name="T32" fmla="*/ 56 w 1602"/>
                <a:gd name="T33" fmla="*/ 59 h 581"/>
                <a:gd name="T34" fmla="*/ 59 w 1602"/>
                <a:gd name="T35" fmla="*/ 56 h 581"/>
                <a:gd name="T36" fmla="*/ 63 w 1602"/>
                <a:gd name="T37" fmla="*/ 52 h 581"/>
                <a:gd name="T38" fmla="*/ 66 w 1602"/>
                <a:gd name="T39" fmla="*/ 49 h 581"/>
                <a:gd name="T40" fmla="*/ 178 w 1602"/>
                <a:gd name="T41" fmla="*/ 31 h 581"/>
                <a:gd name="T42" fmla="*/ 68 w 1602"/>
                <a:gd name="T43" fmla="*/ 33 h 581"/>
                <a:gd name="T44" fmla="*/ 64 w 1602"/>
                <a:gd name="T45" fmla="*/ 10 h 581"/>
                <a:gd name="T46" fmla="*/ 64 w 1602"/>
                <a:gd name="T47" fmla="*/ 31 h 581"/>
                <a:gd name="T48" fmla="*/ 62 w 1602"/>
                <a:gd name="T49" fmla="*/ 40 h 581"/>
                <a:gd name="T50" fmla="*/ 61 w 1602"/>
                <a:gd name="T51" fmla="*/ 45 h 581"/>
                <a:gd name="T52" fmla="*/ 58 w 1602"/>
                <a:gd name="T53" fmla="*/ 49 h 581"/>
                <a:gd name="T54" fmla="*/ 55 w 1602"/>
                <a:gd name="T55" fmla="*/ 52 h 581"/>
                <a:gd name="T56" fmla="*/ 53 w 1602"/>
                <a:gd name="T57" fmla="*/ 54 h 581"/>
                <a:gd name="T58" fmla="*/ 51 w 1602"/>
                <a:gd name="T59" fmla="*/ 55 h 581"/>
                <a:gd name="T60" fmla="*/ 48 w 1602"/>
                <a:gd name="T61" fmla="*/ 56 h 581"/>
                <a:gd name="T62" fmla="*/ 45 w 1602"/>
                <a:gd name="T63" fmla="*/ 57 h 581"/>
                <a:gd name="T64" fmla="*/ 39 w 1602"/>
                <a:gd name="T65" fmla="*/ 58 h 581"/>
                <a:gd name="T66" fmla="*/ 33 w 1602"/>
                <a:gd name="T67" fmla="*/ 56 h 581"/>
                <a:gd name="T68" fmla="*/ 29 w 1602"/>
                <a:gd name="T69" fmla="*/ 54 h 581"/>
                <a:gd name="T70" fmla="*/ 27 w 1602"/>
                <a:gd name="T71" fmla="*/ 53 h 581"/>
                <a:gd name="T72" fmla="*/ 23 w 1602"/>
                <a:gd name="T73" fmla="*/ 51 h 581"/>
                <a:gd name="T74" fmla="*/ 17 w 1602"/>
                <a:gd name="T75" fmla="*/ 42 h 581"/>
                <a:gd name="T76" fmla="*/ 16 w 1602"/>
                <a:gd name="T77" fmla="*/ 34 h 581"/>
                <a:gd name="T78" fmla="*/ 14 w 1602"/>
                <a:gd name="T79" fmla="*/ 19 h 581"/>
                <a:gd name="T80" fmla="*/ 17 w 1602"/>
                <a:gd name="T81" fmla="*/ 9 h 581"/>
                <a:gd name="T82" fmla="*/ 19 w 1602"/>
                <a:gd name="T83" fmla="*/ 0 h 581"/>
                <a:gd name="T84" fmla="*/ 0 w 1602"/>
                <a:gd name="T85" fmla="*/ 31 h 58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02"/>
                <a:gd name="T130" fmla="*/ 0 h 581"/>
                <a:gd name="T131" fmla="*/ 1602 w 1602"/>
                <a:gd name="T132" fmla="*/ 581 h 58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02" h="581">
                  <a:moveTo>
                    <a:pt x="0" y="275"/>
                  </a:moveTo>
                  <a:lnTo>
                    <a:pt x="2" y="303"/>
                  </a:lnTo>
                  <a:lnTo>
                    <a:pt x="5" y="333"/>
                  </a:lnTo>
                  <a:lnTo>
                    <a:pt x="13" y="369"/>
                  </a:lnTo>
                  <a:lnTo>
                    <a:pt x="20" y="389"/>
                  </a:lnTo>
                  <a:lnTo>
                    <a:pt x="28" y="410"/>
                  </a:lnTo>
                  <a:lnTo>
                    <a:pt x="38" y="431"/>
                  </a:lnTo>
                  <a:lnTo>
                    <a:pt x="51" y="451"/>
                  </a:lnTo>
                  <a:lnTo>
                    <a:pt x="67" y="470"/>
                  </a:lnTo>
                  <a:lnTo>
                    <a:pt x="84" y="490"/>
                  </a:lnTo>
                  <a:lnTo>
                    <a:pt x="106" y="506"/>
                  </a:lnTo>
                  <a:lnTo>
                    <a:pt x="112" y="510"/>
                  </a:lnTo>
                  <a:lnTo>
                    <a:pt x="118" y="514"/>
                  </a:lnTo>
                  <a:lnTo>
                    <a:pt x="130" y="521"/>
                  </a:lnTo>
                  <a:lnTo>
                    <a:pt x="144" y="528"/>
                  </a:lnTo>
                  <a:lnTo>
                    <a:pt x="157" y="537"/>
                  </a:lnTo>
                  <a:lnTo>
                    <a:pt x="170" y="542"/>
                  </a:lnTo>
                  <a:lnTo>
                    <a:pt x="182" y="546"/>
                  </a:lnTo>
                  <a:lnTo>
                    <a:pt x="195" y="552"/>
                  </a:lnTo>
                  <a:lnTo>
                    <a:pt x="206" y="557"/>
                  </a:lnTo>
                  <a:lnTo>
                    <a:pt x="218" y="560"/>
                  </a:lnTo>
                  <a:lnTo>
                    <a:pt x="231" y="565"/>
                  </a:lnTo>
                  <a:lnTo>
                    <a:pt x="253" y="571"/>
                  </a:lnTo>
                  <a:lnTo>
                    <a:pt x="275" y="575"/>
                  </a:lnTo>
                  <a:lnTo>
                    <a:pt x="317" y="581"/>
                  </a:lnTo>
                  <a:lnTo>
                    <a:pt x="355" y="581"/>
                  </a:lnTo>
                  <a:lnTo>
                    <a:pt x="392" y="575"/>
                  </a:lnTo>
                  <a:lnTo>
                    <a:pt x="423" y="567"/>
                  </a:lnTo>
                  <a:lnTo>
                    <a:pt x="440" y="561"/>
                  </a:lnTo>
                  <a:lnTo>
                    <a:pt x="454" y="554"/>
                  </a:lnTo>
                  <a:lnTo>
                    <a:pt x="468" y="548"/>
                  </a:lnTo>
                  <a:lnTo>
                    <a:pt x="481" y="539"/>
                  </a:lnTo>
                  <a:lnTo>
                    <a:pt x="495" y="530"/>
                  </a:lnTo>
                  <a:lnTo>
                    <a:pt x="502" y="526"/>
                  </a:lnTo>
                  <a:lnTo>
                    <a:pt x="507" y="521"/>
                  </a:lnTo>
                  <a:lnTo>
                    <a:pt x="531" y="502"/>
                  </a:lnTo>
                  <a:lnTo>
                    <a:pt x="552" y="483"/>
                  </a:lnTo>
                  <a:lnTo>
                    <a:pt x="568" y="465"/>
                  </a:lnTo>
                  <a:lnTo>
                    <a:pt x="581" y="451"/>
                  </a:lnTo>
                  <a:lnTo>
                    <a:pt x="592" y="437"/>
                  </a:lnTo>
                  <a:lnTo>
                    <a:pt x="1180" y="307"/>
                  </a:lnTo>
                  <a:lnTo>
                    <a:pt x="1602" y="279"/>
                  </a:lnTo>
                  <a:lnTo>
                    <a:pt x="1595" y="192"/>
                  </a:lnTo>
                  <a:lnTo>
                    <a:pt x="612" y="294"/>
                  </a:lnTo>
                  <a:lnTo>
                    <a:pt x="619" y="165"/>
                  </a:lnTo>
                  <a:lnTo>
                    <a:pt x="579" y="91"/>
                  </a:lnTo>
                  <a:lnTo>
                    <a:pt x="579" y="224"/>
                  </a:lnTo>
                  <a:lnTo>
                    <a:pt x="575" y="281"/>
                  </a:lnTo>
                  <a:lnTo>
                    <a:pt x="567" y="336"/>
                  </a:lnTo>
                  <a:lnTo>
                    <a:pt x="561" y="360"/>
                  </a:lnTo>
                  <a:lnTo>
                    <a:pt x="554" y="385"/>
                  </a:lnTo>
                  <a:lnTo>
                    <a:pt x="545" y="406"/>
                  </a:lnTo>
                  <a:lnTo>
                    <a:pt x="534" y="424"/>
                  </a:lnTo>
                  <a:lnTo>
                    <a:pt x="521" y="440"/>
                  </a:lnTo>
                  <a:lnTo>
                    <a:pt x="509" y="454"/>
                  </a:lnTo>
                  <a:lnTo>
                    <a:pt x="495" y="468"/>
                  </a:lnTo>
                  <a:lnTo>
                    <a:pt x="481" y="479"/>
                  </a:lnTo>
                  <a:lnTo>
                    <a:pt x="473" y="483"/>
                  </a:lnTo>
                  <a:lnTo>
                    <a:pt x="466" y="488"/>
                  </a:lnTo>
                  <a:lnTo>
                    <a:pt x="458" y="492"/>
                  </a:lnTo>
                  <a:lnTo>
                    <a:pt x="450" y="497"/>
                  </a:lnTo>
                  <a:lnTo>
                    <a:pt x="434" y="505"/>
                  </a:lnTo>
                  <a:lnTo>
                    <a:pt x="418" y="510"/>
                  </a:lnTo>
                  <a:lnTo>
                    <a:pt x="401" y="513"/>
                  </a:lnTo>
                  <a:lnTo>
                    <a:pt x="386" y="516"/>
                  </a:lnTo>
                  <a:lnTo>
                    <a:pt x="353" y="517"/>
                  </a:lnTo>
                  <a:lnTo>
                    <a:pt x="321" y="512"/>
                  </a:lnTo>
                  <a:lnTo>
                    <a:pt x="293" y="499"/>
                  </a:lnTo>
                  <a:lnTo>
                    <a:pt x="277" y="494"/>
                  </a:lnTo>
                  <a:lnTo>
                    <a:pt x="265" y="487"/>
                  </a:lnTo>
                  <a:lnTo>
                    <a:pt x="251" y="483"/>
                  </a:lnTo>
                  <a:lnTo>
                    <a:pt x="242" y="477"/>
                  </a:lnTo>
                  <a:lnTo>
                    <a:pt x="221" y="468"/>
                  </a:lnTo>
                  <a:lnTo>
                    <a:pt x="204" y="459"/>
                  </a:lnTo>
                  <a:lnTo>
                    <a:pt x="178" y="429"/>
                  </a:lnTo>
                  <a:lnTo>
                    <a:pt x="157" y="376"/>
                  </a:lnTo>
                  <a:lnTo>
                    <a:pt x="149" y="340"/>
                  </a:lnTo>
                  <a:lnTo>
                    <a:pt x="142" y="303"/>
                  </a:lnTo>
                  <a:lnTo>
                    <a:pt x="133" y="231"/>
                  </a:lnTo>
                  <a:lnTo>
                    <a:pt x="130" y="169"/>
                  </a:lnTo>
                  <a:lnTo>
                    <a:pt x="137" y="121"/>
                  </a:lnTo>
                  <a:lnTo>
                    <a:pt x="149" y="80"/>
                  </a:lnTo>
                  <a:lnTo>
                    <a:pt x="160" y="41"/>
                  </a:lnTo>
                  <a:lnTo>
                    <a:pt x="171" y="0"/>
                  </a:lnTo>
                  <a:lnTo>
                    <a:pt x="69" y="117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233"/>
            <p:cNvSpPr>
              <a:spLocks/>
            </p:cNvSpPr>
            <p:nvPr/>
          </p:nvSpPr>
          <p:spPr bwMode="auto">
            <a:xfrm>
              <a:off x="4097" y="2630"/>
              <a:ext cx="83" cy="113"/>
            </a:xfrm>
            <a:custGeom>
              <a:avLst/>
              <a:gdLst>
                <a:gd name="T0" fmla="*/ 0 w 249"/>
                <a:gd name="T1" fmla="*/ 14 h 337"/>
                <a:gd name="T2" fmla="*/ 4 w 249"/>
                <a:gd name="T3" fmla="*/ 4 h 337"/>
                <a:gd name="T4" fmla="*/ 11 w 249"/>
                <a:gd name="T5" fmla="*/ 0 h 337"/>
                <a:gd name="T6" fmla="*/ 20 w 249"/>
                <a:gd name="T7" fmla="*/ 0 h 337"/>
                <a:gd name="T8" fmla="*/ 26 w 249"/>
                <a:gd name="T9" fmla="*/ 7 h 337"/>
                <a:gd name="T10" fmla="*/ 28 w 249"/>
                <a:gd name="T11" fmla="*/ 15 h 337"/>
                <a:gd name="T12" fmla="*/ 26 w 249"/>
                <a:gd name="T13" fmla="*/ 26 h 337"/>
                <a:gd name="T14" fmla="*/ 21 w 249"/>
                <a:gd name="T15" fmla="*/ 34 h 337"/>
                <a:gd name="T16" fmla="*/ 14 w 249"/>
                <a:gd name="T17" fmla="*/ 38 h 337"/>
                <a:gd name="T18" fmla="*/ 7 w 249"/>
                <a:gd name="T19" fmla="*/ 36 h 337"/>
                <a:gd name="T20" fmla="*/ 2 w 249"/>
                <a:gd name="T21" fmla="*/ 30 h 337"/>
                <a:gd name="T22" fmla="*/ 0 w 249"/>
                <a:gd name="T23" fmla="*/ 20 h 337"/>
                <a:gd name="T24" fmla="*/ 0 w 249"/>
                <a:gd name="T25" fmla="*/ 14 h 337"/>
                <a:gd name="T26" fmla="*/ 0 w 249"/>
                <a:gd name="T27" fmla="*/ 14 h 33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9"/>
                <a:gd name="T43" fmla="*/ 0 h 337"/>
                <a:gd name="T44" fmla="*/ 249 w 249"/>
                <a:gd name="T45" fmla="*/ 337 h 33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9" h="337">
                  <a:moveTo>
                    <a:pt x="4" y="124"/>
                  </a:moveTo>
                  <a:lnTo>
                    <a:pt x="36" y="40"/>
                  </a:lnTo>
                  <a:lnTo>
                    <a:pt x="100" y="0"/>
                  </a:lnTo>
                  <a:lnTo>
                    <a:pt x="183" y="1"/>
                  </a:lnTo>
                  <a:lnTo>
                    <a:pt x="233" y="59"/>
                  </a:lnTo>
                  <a:lnTo>
                    <a:pt x="249" y="135"/>
                  </a:lnTo>
                  <a:lnTo>
                    <a:pt x="238" y="234"/>
                  </a:lnTo>
                  <a:lnTo>
                    <a:pt x="188" y="305"/>
                  </a:lnTo>
                  <a:lnTo>
                    <a:pt x="126" y="337"/>
                  </a:lnTo>
                  <a:lnTo>
                    <a:pt x="62" y="318"/>
                  </a:lnTo>
                  <a:lnTo>
                    <a:pt x="19" y="264"/>
                  </a:lnTo>
                  <a:lnTo>
                    <a:pt x="0" y="180"/>
                  </a:lnTo>
                  <a:lnTo>
                    <a:pt x="4" y="124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234"/>
            <p:cNvSpPr>
              <a:spLocks/>
            </p:cNvSpPr>
            <p:nvPr/>
          </p:nvSpPr>
          <p:spPr bwMode="auto">
            <a:xfrm>
              <a:off x="3648" y="2728"/>
              <a:ext cx="443" cy="100"/>
            </a:xfrm>
            <a:custGeom>
              <a:avLst/>
              <a:gdLst>
                <a:gd name="T0" fmla="*/ 127 w 1330"/>
                <a:gd name="T1" fmla="*/ 0 h 299"/>
                <a:gd name="T2" fmla="*/ 67 w 1330"/>
                <a:gd name="T3" fmla="*/ 5 h 299"/>
                <a:gd name="T4" fmla="*/ 0 w 1330"/>
                <a:gd name="T5" fmla="*/ 22 h 299"/>
                <a:gd name="T6" fmla="*/ 48 w 1330"/>
                <a:gd name="T7" fmla="*/ 17 h 299"/>
                <a:gd name="T8" fmla="*/ 15 w 1330"/>
                <a:gd name="T9" fmla="*/ 30 h 299"/>
                <a:gd name="T10" fmla="*/ 80 w 1330"/>
                <a:gd name="T11" fmla="*/ 20 h 299"/>
                <a:gd name="T12" fmla="*/ 49 w 1330"/>
                <a:gd name="T13" fmla="*/ 33 h 299"/>
                <a:gd name="T14" fmla="*/ 105 w 1330"/>
                <a:gd name="T15" fmla="*/ 22 h 299"/>
                <a:gd name="T16" fmla="*/ 90 w 1330"/>
                <a:gd name="T17" fmla="*/ 31 h 299"/>
                <a:gd name="T18" fmla="*/ 148 w 1330"/>
                <a:gd name="T19" fmla="*/ 18 h 299"/>
                <a:gd name="T20" fmla="*/ 127 w 1330"/>
                <a:gd name="T21" fmla="*/ 0 h 299"/>
                <a:gd name="T22" fmla="*/ 127 w 1330"/>
                <a:gd name="T23" fmla="*/ 0 h 2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30"/>
                <a:gd name="T37" fmla="*/ 0 h 299"/>
                <a:gd name="T38" fmla="*/ 1330 w 1330"/>
                <a:gd name="T39" fmla="*/ 299 h 29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30" h="299">
                  <a:moveTo>
                    <a:pt x="1141" y="0"/>
                  </a:moveTo>
                  <a:lnTo>
                    <a:pt x="606" y="49"/>
                  </a:lnTo>
                  <a:lnTo>
                    <a:pt x="0" y="193"/>
                  </a:lnTo>
                  <a:lnTo>
                    <a:pt x="433" y="155"/>
                  </a:lnTo>
                  <a:lnTo>
                    <a:pt x="134" y="270"/>
                  </a:lnTo>
                  <a:lnTo>
                    <a:pt x="718" y="175"/>
                  </a:lnTo>
                  <a:lnTo>
                    <a:pt x="444" y="299"/>
                  </a:lnTo>
                  <a:lnTo>
                    <a:pt x="945" y="199"/>
                  </a:lnTo>
                  <a:lnTo>
                    <a:pt x="810" y="278"/>
                  </a:lnTo>
                  <a:lnTo>
                    <a:pt x="1330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8DA888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and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Reading: Chapters: 5.2 and 5.3</a:t>
            </a:r>
          </a:p>
          <a:p>
            <a:endParaRPr lang="en-US" dirty="0"/>
          </a:p>
          <a:p>
            <a:r>
              <a:rPr lang="en-US" dirty="0"/>
              <a:t>First-In-First-Out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3800"/>
            <a:ext cx="705734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Queue ADT (</a:t>
            </a:r>
            <a:r>
              <a:rPr lang="en-US" altLang="x-none" dirty="0">
                <a:ea typeface="Tahoma" charset="0"/>
                <a:cs typeface="Tahoma" charset="0"/>
              </a:rPr>
              <a:t>§5.2)</a:t>
            </a:r>
            <a:endParaRPr lang="en-US" altLang="en-US" dirty="0"/>
          </a:p>
        </p:txBody>
      </p:sp>
      <p:sp>
        <p:nvSpPr>
          <p:cNvPr id="4101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</a:t>
            </a:r>
            <a:r>
              <a:rPr lang="en-US" altLang="en-US" sz="2000">
                <a:solidFill>
                  <a:schemeClr val="tx2"/>
                </a:solidFill>
              </a:rPr>
              <a:t>Queue</a:t>
            </a:r>
            <a:r>
              <a:rPr lang="en-US" altLang="en-US" sz="2000"/>
              <a:t> ADT stores arbitrary objects</a:t>
            </a:r>
          </a:p>
          <a:p>
            <a:pPr eaLnBrk="1" hangingPunct="1"/>
            <a:r>
              <a:rPr lang="en-US" altLang="en-US" sz="2000"/>
              <a:t>Insertions and deletions follow the first-in first-out scheme</a:t>
            </a:r>
          </a:p>
          <a:p>
            <a:pPr eaLnBrk="1" hangingPunct="1"/>
            <a:r>
              <a:rPr lang="en-US" altLang="en-US" sz="2000"/>
              <a:t>Insertions are at the rear of the queue and removals are at the front of the queue</a:t>
            </a:r>
          </a:p>
          <a:p>
            <a:pPr eaLnBrk="1" hangingPunct="1"/>
            <a:r>
              <a:rPr lang="en-US" altLang="en-US" sz="2000"/>
              <a:t>Main queue operations: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enqueue</a:t>
            </a:r>
            <a:r>
              <a:rPr lang="en-US" altLang="en-US" sz="1800"/>
              <a:t>(object): inserts an element at the end of the queue</a:t>
            </a:r>
          </a:p>
          <a:p>
            <a:pPr lvl="1" eaLnBrk="1" hangingPunct="1"/>
            <a:r>
              <a:rPr lang="en-US" altLang="en-US" sz="1800">
                <a:solidFill>
                  <a:schemeClr val="tx2"/>
                </a:solidFill>
              </a:rPr>
              <a:t>dequeue</a:t>
            </a:r>
            <a:r>
              <a:rPr lang="en-US" altLang="en-US" sz="1800"/>
              <a:t>(): removes the element at the front of the queue</a:t>
            </a:r>
          </a:p>
        </p:txBody>
      </p:sp>
      <p:sp>
        <p:nvSpPr>
          <p:cNvPr id="4102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Auxiliary queue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object </a:t>
            </a:r>
            <a:r>
              <a:rPr lang="en-US" altLang="en-US" sz="2000">
                <a:solidFill>
                  <a:schemeClr val="tx2"/>
                </a:solidFill>
              </a:rPr>
              <a:t>front</a:t>
            </a:r>
            <a:r>
              <a:rPr lang="en-US" altLang="en-US" sz="2000"/>
              <a:t>(): returns the element at the front without removing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integer </a:t>
            </a:r>
            <a:r>
              <a:rPr lang="en-US" altLang="en-US" sz="2000">
                <a:solidFill>
                  <a:schemeClr val="tx2"/>
                </a:solidFill>
              </a:rPr>
              <a:t>size</a:t>
            </a:r>
            <a:r>
              <a:rPr lang="en-US" altLang="en-US" sz="2000"/>
              <a:t>(): returns the number of elements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boolean </a:t>
            </a:r>
            <a:r>
              <a:rPr lang="en-US" altLang="en-US" sz="2000">
                <a:solidFill>
                  <a:schemeClr val="tx2"/>
                </a:solidFill>
              </a:rPr>
              <a:t>empty</a:t>
            </a:r>
            <a:r>
              <a:rPr lang="en-US" altLang="en-US" sz="2000"/>
              <a:t>(): indicates whether no elements are stored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Attempting the execution of dequeue or front on an empty queue throws an </a:t>
            </a:r>
            <a:r>
              <a:rPr lang="en-US" altLang="en-US" sz="2000">
                <a:solidFill>
                  <a:schemeClr val="hlink"/>
                </a:solidFill>
              </a:rPr>
              <a:t>QueueEmpty</a:t>
            </a:r>
          </a:p>
        </p:txBody>
      </p:sp>
      <p:sp>
        <p:nvSpPr>
          <p:cNvPr id="409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AB9764-849D-224D-BEEA-7019F9021994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Interface in C++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C++ interface corresponding to our Queue ADT</a:t>
            </a:r>
          </a:p>
          <a:p>
            <a:pPr eaLnBrk="1" hangingPunct="1"/>
            <a:r>
              <a:rPr lang="en-US" altLang="en-US" sz="2800" dirty="0"/>
              <a:t>Requires the definition of exception </a:t>
            </a:r>
            <a:r>
              <a:rPr lang="en-US" altLang="en-US" sz="2800" dirty="0" err="1">
                <a:solidFill>
                  <a:schemeClr val="hlink"/>
                </a:solidFill>
                <a:latin typeface="Arial Narrow" charset="0"/>
              </a:rPr>
              <a:t>QueueEmpty</a:t>
            </a:r>
            <a:endParaRPr lang="en-US" altLang="en-US" sz="2800" dirty="0">
              <a:solidFill>
                <a:schemeClr val="hlink"/>
              </a:solidFill>
              <a:latin typeface="Arial Narrow" charset="0"/>
            </a:endParaRPr>
          </a:p>
          <a:p>
            <a:pPr eaLnBrk="1" hangingPunct="1"/>
            <a:endParaRPr lang="en-US" altLang="en-US" sz="2800" dirty="0">
              <a:solidFill>
                <a:schemeClr val="hlink"/>
              </a:solidFill>
              <a:latin typeface="Arial Narrow" charset="0"/>
            </a:endParaRPr>
          </a:p>
          <a:p>
            <a:pPr eaLnBrk="1" hangingPunct="1"/>
            <a:r>
              <a:rPr lang="en-US" altLang="en-US" sz="2800" dirty="0">
                <a:latin typeface="Arial Narrow" charset="0"/>
              </a:rPr>
              <a:t>Often </a:t>
            </a:r>
            <a:r>
              <a:rPr lang="en-US" altLang="en-US" sz="2800" dirty="0" err="1">
                <a:latin typeface="Arial Narrow" charset="0"/>
              </a:rPr>
              <a:t>dequeue</a:t>
            </a:r>
            <a:r>
              <a:rPr lang="en-US" altLang="en-US" sz="2800" dirty="0">
                <a:latin typeface="Arial Narrow" charset="0"/>
              </a:rPr>
              <a:t> returns an object</a:t>
            </a: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A235B63-F349-6841-99B8-9CB9B5EBEFC8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343400" y="1643063"/>
            <a:ext cx="4419600" cy="421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template &lt;</a:t>
            </a:r>
            <a:r>
              <a:rPr lang="en-US" dirty="0" err="1">
                <a:solidFill>
                  <a:srgbClr val="000000"/>
                </a:solidFill>
                <a:latin typeface="Arial Narrow" pitchFamily="34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 E&gt;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class </a:t>
            </a: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 {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public: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 Narrow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size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 Narrow" pitchFamily="34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empty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() const;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const E&amp; </a:t>
            </a:r>
            <a:r>
              <a:rPr lang="en-US" dirty="0">
                <a:solidFill>
                  <a:schemeClr val="tx2"/>
                </a:solidFill>
                <a:latin typeface="Arial Narrow" pitchFamily="34" charset="0"/>
              </a:rPr>
              <a:t>front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() const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	throw(</a:t>
            </a:r>
            <a:r>
              <a:rPr lang="en-US" kern="0" dirty="0" err="1">
                <a:solidFill>
                  <a:srgbClr val="6F89F7"/>
                </a:solidFill>
                <a:latin typeface="Arial Narrow" pitchFamily="34" charset="0"/>
              </a:rPr>
              <a:t>QueueEmpty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void </a:t>
            </a:r>
            <a:r>
              <a:rPr lang="en-US" dirty="0" err="1">
                <a:solidFill>
                  <a:schemeClr val="tx2"/>
                </a:solidFill>
                <a:latin typeface="Arial Narrow" pitchFamily="34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 (const E&amp; e);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void </a:t>
            </a:r>
            <a:r>
              <a:rPr lang="en-US" dirty="0" err="1">
                <a:solidFill>
                  <a:schemeClr val="tx2"/>
                </a:solidFill>
                <a:latin typeface="Arial Narrow" pitchFamily="34" charset="0"/>
              </a:rPr>
              <a:t>dequeue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()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		throw(</a:t>
            </a:r>
            <a:r>
              <a:rPr lang="en-US" kern="0" dirty="0" err="1">
                <a:solidFill>
                  <a:srgbClr val="6F89F7"/>
                </a:solidFill>
                <a:latin typeface="Arial Narrow" pitchFamily="34" charset="0"/>
              </a:rPr>
              <a:t>QueueEmpty</a:t>
            </a: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);</a:t>
            </a:r>
          </a:p>
          <a:p>
            <a:pPr defTabSz="228600">
              <a:spcBef>
                <a:spcPts val="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 Narrow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890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 b="1" i="1">
                <a:solidFill>
                  <a:srgbClr val="000000"/>
                </a:solidFill>
                <a:latin typeface="Times" charset="0"/>
              </a:rPr>
              <a:t>Operation		Output	</a:t>
            </a:r>
            <a:r>
              <a:rPr lang="en-US" altLang="en-US" sz="1800" i="1">
                <a:solidFill>
                  <a:srgbClr val="000000"/>
                </a:solidFill>
                <a:latin typeface="Times" charset="0"/>
              </a:rPr>
              <a:t>Q </a:t>
            </a:r>
            <a:r>
              <a:rPr lang="en-US" altLang="en-US" sz="1800" i="1">
                <a:solidFill>
                  <a:srgbClr val="000000"/>
                </a:solidFill>
                <a:latin typeface="CMSY10" charset="0"/>
              </a:rPr>
              <a:t>  </a:t>
            </a:r>
            <a:r>
              <a:rPr lang="en-US" altLang="en-US" sz="1800" i="1">
                <a:solidFill>
                  <a:srgbClr val="000000"/>
                </a:solidFill>
                <a:latin typeface="CMSSI10" charset="0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enqueue(5)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(5)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enqueue(3)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(5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dequeue()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 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(3)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enqueue(7)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(3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dequeue()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 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front()	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7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(7)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dequeue()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 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dequeue()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“error”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empty()	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true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enqueue(9)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(9)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enqueue(7)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(9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size()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	2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(9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7)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enqueue(3)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(9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enqueue(5)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(9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5)	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dequeue()		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– 	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(7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altLang="en-US" sz="1800" i="1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5)	</a:t>
            </a:r>
            <a:endParaRPr lang="en-US" altLang="en-US" sz="180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3936C4D-5957-4942-9E46-AE9B7E9A9AAA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Applications of Queues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Direct applications</a:t>
            </a:r>
          </a:p>
          <a:p>
            <a:pPr lvl="1" eaLnBrk="1" hangingPunct="1"/>
            <a:r>
              <a:rPr lang="en-US" altLang="en-US" dirty="0"/>
              <a:t>Waiting lists, bureaucracy</a:t>
            </a:r>
          </a:p>
          <a:p>
            <a:pPr lvl="1" eaLnBrk="1" hangingPunct="1"/>
            <a:r>
              <a:rPr lang="en-US" altLang="en-US" dirty="0"/>
              <a:t>Access to shared resources (e.g., printer)</a:t>
            </a:r>
          </a:p>
          <a:p>
            <a:pPr lvl="1" eaLnBrk="1" hangingPunct="1"/>
            <a:r>
              <a:rPr lang="en-US" altLang="en-US" dirty="0"/>
              <a:t>Multiprogramming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Indirect applications</a:t>
            </a:r>
          </a:p>
          <a:p>
            <a:pPr lvl="1" eaLnBrk="1" hangingPunct="1"/>
            <a:r>
              <a:rPr lang="en-US" altLang="en-US" dirty="0"/>
              <a:t>Auxiliary data structure for algorithms</a:t>
            </a:r>
          </a:p>
          <a:p>
            <a:pPr lvl="1" eaLnBrk="1" hangingPunct="1"/>
            <a:r>
              <a:rPr lang="en-US" altLang="en-US" dirty="0"/>
              <a:t>Component of other data structures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5F3EBE1-5B2A-E647-BAEA-7622A4CB7C6A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dirty="0"/>
              <a:t>Application: Round Robin Schedulers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400"/>
              <a:t>We can implement a round robin scheduler using a queue Q by repeatedly performing the following steps:</a:t>
            </a:r>
          </a:p>
          <a:p>
            <a:pPr marL="990600" lvl="1" indent="-533400" eaLnBrk="1" hangingPunct="1">
              <a:buFont typeface="Wingdings" charset="2"/>
              <a:buAutoNum type="arabicPeriod"/>
            </a:pPr>
            <a:r>
              <a:rPr lang="en-US" altLang="en-US" sz="2000"/>
              <a:t> e = Q.front(); Q.dequeue()</a:t>
            </a:r>
          </a:p>
          <a:p>
            <a:pPr marL="990600" lvl="1" indent="-533400" eaLnBrk="1" hangingPunct="1">
              <a:buFont typeface="Wingdings" charset="2"/>
              <a:buAutoNum type="arabicPeriod"/>
            </a:pPr>
            <a:r>
              <a:rPr lang="en-US" altLang="en-US" sz="2000"/>
              <a:t> Service element e</a:t>
            </a:r>
          </a:p>
          <a:p>
            <a:pPr marL="990600" lvl="1" indent="-533400" eaLnBrk="1" hangingPunct="1">
              <a:buFont typeface="Wingdings" charset="2"/>
              <a:buAutoNum type="arabicPeriod"/>
            </a:pPr>
            <a:r>
              <a:rPr lang="en-US" altLang="en-US" sz="2000"/>
              <a:t> Q.enqueue(e)</a:t>
            </a:r>
          </a:p>
          <a:p>
            <a:pPr marL="990600" lvl="1" indent="-533400" eaLnBrk="1" hangingPunct="1">
              <a:buFont typeface="Wingdings" charset="2"/>
              <a:buAutoNum type="arabicPeriod"/>
            </a:pPr>
            <a:endParaRPr lang="en-US" altLang="en-US" sz="140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A49761C-4D22-9543-BB30-FAAF36E1673E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sp>
        <p:nvSpPr>
          <p:cNvPr id="12296" name="Freeform 8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4435444 w 9600"/>
              <a:gd name="T1" fmla="*/ 639762 h 1536"/>
              <a:gd name="T2" fmla="*/ 4525963 w 9600"/>
              <a:gd name="T3" fmla="*/ 559792 h 1536"/>
              <a:gd name="T4" fmla="*/ 4525963 w 9600"/>
              <a:gd name="T5" fmla="*/ 559792 h 1536"/>
              <a:gd name="T6" fmla="*/ 4525963 w 9600"/>
              <a:gd name="T7" fmla="*/ 79970 h 1536"/>
              <a:gd name="T8" fmla="*/ 4435444 w 9600"/>
              <a:gd name="T9" fmla="*/ 0 h 1536"/>
              <a:gd name="T10" fmla="*/ 4435444 w 9600"/>
              <a:gd name="T11" fmla="*/ 0 h 1536"/>
              <a:gd name="T12" fmla="*/ 90519 w 9600"/>
              <a:gd name="T13" fmla="*/ 0 h 1536"/>
              <a:gd name="T14" fmla="*/ 0 w 9600"/>
              <a:gd name="T15" fmla="*/ 79970 h 1536"/>
              <a:gd name="T16" fmla="*/ 0 w 9600"/>
              <a:gd name="T17" fmla="*/ 79970 h 1536"/>
              <a:gd name="T18" fmla="*/ 0 w 9600"/>
              <a:gd name="T19" fmla="*/ 559792 h 1536"/>
              <a:gd name="T20" fmla="*/ 90519 w 9600"/>
              <a:gd name="T21" fmla="*/ 639762 h 1536"/>
              <a:gd name="T22" fmla="*/ 90519 w 9600"/>
              <a:gd name="T23" fmla="*/ 639762 h 1536"/>
              <a:gd name="T24" fmla="*/ 4435444 w 9600"/>
              <a:gd name="T25" fmla="*/ 639762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 cap="flat" cmpd="sng">
            <a:solidFill>
              <a:srgbClr val="F9F9F9"/>
            </a:solidFill>
            <a:prstDash val="solid"/>
            <a:round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295" name="Freeform 9"/>
          <p:cNvSpPr>
            <a:spLocks/>
          </p:cNvSpPr>
          <p:nvPr/>
        </p:nvSpPr>
        <p:spPr bwMode="auto">
          <a:xfrm>
            <a:off x="2108200" y="4135438"/>
            <a:ext cx="4525963" cy="639762"/>
          </a:xfrm>
          <a:custGeom>
            <a:avLst/>
            <a:gdLst>
              <a:gd name="T0" fmla="*/ 2091110033 w 9600"/>
              <a:gd name="T1" fmla="*/ 266468806 h 1536"/>
              <a:gd name="T2" fmla="*/ 2133784189 w 9600"/>
              <a:gd name="T3" fmla="*/ 233160375 h 1536"/>
              <a:gd name="T4" fmla="*/ 2133784189 w 9600"/>
              <a:gd name="T5" fmla="*/ 233160375 h 1536"/>
              <a:gd name="T6" fmla="*/ 2133784189 w 9600"/>
              <a:gd name="T7" fmla="*/ 33308445 h 1536"/>
              <a:gd name="T8" fmla="*/ 2091110033 w 9600"/>
              <a:gd name="T9" fmla="*/ 0 h 1536"/>
              <a:gd name="T10" fmla="*/ 2091110033 w 9600"/>
              <a:gd name="T11" fmla="*/ 0 h 1536"/>
              <a:gd name="T12" fmla="*/ 42675585 w 9600"/>
              <a:gd name="T13" fmla="*/ 0 h 1536"/>
              <a:gd name="T14" fmla="*/ 0 w 9600"/>
              <a:gd name="T15" fmla="*/ 33308445 h 1536"/>
              <a:gd name="T16" fmla="*/ 0 w 9600"/>
              <a:gd name="T17" fmla="*/ 33308445 h 1536"/>
              <a:gd name="T18" fmla="*/ 0 w 9600"/>
              <a:gd name="T19" fmla="*/ 233160375 h 1536"/>
              <a:gd name="T20" fmla="*/ 42675585 w 9600"/>
              <a:gd name="T21" fmla="*/ 266468806 h 1536"/>
              <a:gd name="T22" fmla="*/ 42675585 w 9600"/>
              <a:gd name="T23" fmla="*/ 266468806 h 1536"/>
              <a:gd name="T24" fmla="*/ 2091110033 w 9600"/>
              <a:gd name="T25" fmla="*/ 266468806 h 1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00"/>
              <a:gd name="T40" fmla="*/ 0 h 1536"/>
              <a:gd name="T41" fmla="*/ 9600 w 9600"/>
              <a:gd name="T42" fmla="*/ 1536 h 1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00" h="1536">
                <a:moveTo>
                  <a:pt x="9408" y="1536"/>
                </a:moveTo>
                <a:cubicBezTo>
                  <a:pt x="9514" y="1536"/>
                  <a:pt x="9600" y="1450"/>
                  <a:pt x="9600" y="1344"/>
                </a:cubicBezTo>
                <a:lnTo>
                  <a:pt x="9600" y="192"/>
                </a:lnTo>
                <a:cubicBezTo>
                  <a:pt x="9600" y="86"/>
                  <a:pt x="9514" y="0"/>
                  <a:pt x="9408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1344"/>
                </a:lnTo>
                <a:cubicBezTo>
                  <a:pt x="0" y="1450"/>
                  <a:pt x="86" y="1536"/>
                  <a:pt x="192" y="1536"/>
                </a:cubicBezTo>
                <a:lnTo>
                  <a:pt x="9408" y="1536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22891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59102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5186363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4460875" y="4295775"/>
            <a:ext cx="544513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37369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3013075" y="4295775"/>
            <a:ext cx="542925" cy="319088"/>
          </a:xfrm>
          <a:prstGeom prst="rect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" name="Freeform 24"/>
          <p:cNvSpPr>
            <a:spLocks/>
          </p:cNvSpPr>
          <p:nvPr/>
        </p:nvSpPr>
        <p:spPr bwMode="auto">
          <a:xfrm>
            <a:off x="1809750" y="4454525"/>
            <a:ext cx="1995488" cy="1220788"/>
          </a:xfrm>
          <a:custGeom>
            <a:avLst/>
            <a:gdLst>
              <a:gd name="T0" fmla="*/ 473789508 w 1257"/>
              <a:gd name="T1" fmla="*/ 0 h 769"/>
              <a:gd name="T2" fmla="*/ 52924093 w 1257"/>
              <a:gd name="T3" fmla="*/ 322580129 h 769"/>
              <a:gd name="T4" fmla="*/ 133569106 w 1257"/>
              <a:gd name="T5" fmla="*/ 922377669 h 769"/>
              <a:gd name="T6" fmla="*/ 1227317115 w 1257"/>
              <a:gd name="T7" fmla="*/ 1801913472 h 769"/>
              <a:gd name="T8" fmla="*/ 2147483647 w 1257"/>
              <a:gd name="T9" fmla="*/ 1882558480 h 7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57"/>
              <a:gd name="T16" fmla="*/ 0 h 769"/>
              <a:gd name="T17" fmla="*/ 1257 w 1257"/>
              <a:gd name="T18" fmla="*/ 769 h 7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57" h="769">
                <a:moveTo>
                  <a:pt x="188" y="0"/>
                </a:moveTo>
                <a:cubicBezTo>
                  <a:pt x="75" y="0"/>
                  <a:pt x="36" y="65"/>
                  <a:pt x="21" y="128"/>
                </a:cubicBezTo>
                <a:cubicBezTo>
                  <a:pt x="0" y="214"/>
                  <a:pt x="23" y="297"/>
                  <a:pt x="53" y="366"/>
                </a:cubicBezTo>
                <a:cubicBezTo>
                  <a:pt x="151" y="597"/>
                  <a:pt x="315" y="675"/>
                  <a:pt x="487" y="715"/>
                </a:cubicBezTo>
                <a:cubicBezTo>
                  <a:pt x="713" y="769"/>
                  <a:pt x="952" y="758"/>
                  <a:pt x="1257" y="747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Freeform 25"/>
          <p:cNvSpPr>
            <a:spLocks/>
          </p:cNvSpPr>
          <p:nvPr/>
        </p:nvSpPr>
        <p:spPr bwMode="auto">
          <a:xfrm>
            <a:off x="3794125" y="5608638"/>
            <a:ext cx="114300" cy="65087"/>
          </a:xfrm>
          <a:custGeom>
            <a:avLst/>
            <a:gdLst>
              <a:gd name="T0" fmla="*/ 0 w 72"/>
              <a:gd name="T1" fmla="*/ 0 h 41"/>
              <a:gd name="T2" fmla="*/ 181451223 w 72"/>
              <a:gd name="T3" fmla="*/ 45362460 h 41"/>
              <a:gd name="T4" fmla="*/ 5040312 w 72"/>
              <a:gd name="T5" fmla="*/ 103326393 h 41"/>
              <a:gd name="T6" fmla="*/ 0 w 72"/>
              <a:gd name="T7" fmla="*/ 0 h 41"/>
              <a:gd name="T8" fmla="*/ 0 60000 65536"/>
              <a:gd name="T9" fmla="*/ 0 60000 65536"/>
              <a:gd name="T10" fmla="*/ 0 60000 65536"/>
              <a:gd name="T11" fmla="*/ 0 60000 65536"/>
              <a:gd name="T12" fmla="*/ 0 w 72"/>
              <a:gd name="T13" fmla="*/ 0 h 41"/>
              <a:gd name="T14" fmla="*/ 72 w 72"/>
              <a:gd name="T15" fmla="*/ 41 h 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" h="41">
                <a:moveTo>
                  <a:pt x="0" y="0"/>
                </a:moveTo>
                <a:lnTo>
                  <a:pt x="72" y="18"/>
                </a:lnTo>
                <a:lnTo>
                  <a:pt x="2" y="4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Freeform 26"/>
          <p:cNvSpPr>
            <a:spLocks/>
          </p:cNvSpPr>
          <p:nvPr/>
        </p:nvSpPr>
        <p:spPr bwMode="auto">
          <a:xfrm>
            <a:off x="4743450" y="4495800"/>
            <a:ext cx="2395538" cy="1163638"/>
          </a:xfrm>
          <a:custGeom>
            <a:avLst/>
            <a:gdLst>
              <a:gd name="T0" fmla="*/ 0 w 1509"/>
              <a:gd name="T1" fmla="*/ 1751089886 h 759"/>
              <a:gd name="T2" fmla="*/ 332660686 w 1509"/>
              <a:gd name="T3" fmla="*/ 1774595672 h 759"/>
              <a:gd name="T4" fmla="*/ 1620461473 w 1509"/>
              <a:gd name="T5" fmla="*/ 1715834272 h 759"/>
              <a:gd name="T6" fmla="*/ 2147483647 w 1509"/>
              <a:gd name="T7" fmla="*/ 1541899960 h 759"/>
              <a:gd name="T8" fmla="*/ 2147483647 w 1509"/>
              <a:gd name="T9" fmla="*/ 1161125226 h 759"/>
              <a:gd name="T10" fmla="*/ 2147483647 w 1509"/>
              <a:gd name="T11" fmla="*/ 848514515 h 759"/>
              <a:gd name="T12" fmla="*/ 2147483647 w 1509"/>
              <a:gd name="T13" fmla="*/ 110472033 h 759"/>
              <a:gd name="T14" fmla="*/ 2147483647 w 1509"/>
              <a:gd name="T15" fmla="*/ 18803715 h 759"/>
              <a:gd name="T16" fmla="*/ 2147483647 w 1509"/>
              <a:gd name="T17" fmla="*/ 2350273 h 7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09"/>
              <a:gd name="T28" fmla="*/ 0 h 759"/>
              <a:gd name="T29" fmla="*/ 1509 w 1509"/>
              <a:gd name="T30" fmla="*/ 759 h 75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09" h="759">
                <a:moveTo>
                  <a:pt x="0" y="745"/>
                </a:moveTo>
                <a:cubicBezTo>
                  <a:pt x="108" y="755"/>
                  <a:pt x="120" y="755"/>
                  <a:pt x="132" y="755"/>
                </a:cubicBezTo>
                <a:cubicBezTo>
                  <a:pt x="291" y="759"/>
                  <a:pt x="448" y="746"/>
                  <a:pt x="643" y="730"/>
                </a:cubicBezTo>
                <a:cubicBezTo>
                  <a:pt x="798" y="718"/>
                  <a:pt x="977" y="705"/>
                  <a:pt x="1126" y="656"/>
                </a:cubicBezTo>
                <a:cubicBezTo>
                  <a:pt x="1235" y="621"/>
                  <a:pt x="1328" y="567"/>
                  <a:pt x="1389" y="494"/>
                </a:cubicBezTo>
                <a:cubicBezTo>
                  <a:pt x="1421" y="456"/>
                  <a:pt x="1444" y="413"/>
                  <a:pt x="1461" y="361"/>
                </a:cubicBezTo>
                <a:cubicBezTo>
                  <a:pt x="1497" y="254"/>
                  <a:pt x="1509" y="111"/>
                  <a:pt x="1443" y="47"/>
                </a:cubicBezTo>
                <a:cubicBezTo>
                  <a:pt x="1422" y="27"/>
                  <a:pt x="1392" y="15"/>
                  <a:pt x="1364" y="8"/>
                </a:cubicBezTo>
                <a:cubicBezTo>
                  <a:pt x="1332" y="0"/>
                  <a:pt x="1302" y="1"/>
                  <a:pt x="1256" y="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Freeform 27"/>
          <p:cNvSpPr>
            <a:spLocks/>
          </p:cNvSpPr>
          <p:nvPr/>
        </p:nvSpPr>
        <p:spPr bwMode="auto">
          <a:xfrm>
            <a:off x="6634163" y="4422775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lowchart: Document 44"/>
          <p:cNvSpPr>
            <a:spLocks noChangeArrowheads="1"/>
          </p:cNvSpPr>
          <p:nvPr/>
        </p:nvSpPr>
        <p:spPr bwMode="auto">
          <a:xfrm>
            <a:off x="3733800" y="5257800"/>
            <a:ext cx="1066800" cy="762000"/>
          </a:xfrm>
          <a:prstGeom prst="flowChartDocument">
            <a:avLst/>
          </a:prstGeom>
          <a:gradFill rotWithShape="1">
            <a:gsLst>
              <a:gs pos="0">
                <a:srgbClr val="BFCFBC"/>
              </a:gs>
              <a:gs pos="35001">
                <a:srgbClr val="D2DDD0"/>
              </a:gs>
              <a:gs pos="100000">
                <a:srgbClr val="EEF2ED"/>
              </a:gs>
            </a:gsLst>
            <a:lin ang="16200000" scaled="1"/>
          </a:gradFill>
          <a:ln w="9525">
            <a:solidFill>
              <a:srgbClr val="546E4F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en-US" sz="2000" dirty="0">
                <a:latin typeface="+mn-lt"/>
              </a:rPr>
              <a:t>Shared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Service</a:t>
            </a:r>
          </a:p>
        </p:txBody>
      </p:sp>
      <p:sp>
        <p:nvSpPr>
          <p:cNvPr id="12314" name="TextBox 45"/>
          <p:cNvSpPr txBox="1">
            <a:spLocks noChangeArrowheads="1"/>
          </p:cNvSpPr>
          <p:nvPr/>
        </p:nvSpPr>
        <p:spPr bwMode="auto">
          <a:xfrm>
            <a:off x="5562600" y="3581400"/>
            <a:ext cx="1069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Queue</a:t>
            </a:r>
          </a:p>
        </p:txBody>
      </p:sp>
      <p:sp>
        <p:nvSpPr>
          <p:cNvPr id="12315" name="TextBox 46"/>
          <p:cNvSpPr txBox="1">
            <a:spLocks noChangeArrowheads="1"/>
          </p:cNvSpPr>
          <p:nvPr/>
        </p:nvSpPr>
        <p:spPr bwMode="auto">
          <a:xfrm>
            <a:off x="7086600" y="4278313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800"/>
              <a:t>Enqueue</a:t>
            </a:r>
          </a:p>
        </p:txBody>
      </p:sp>
      <p:sp>
        <p:nvSpPr>
          <p:cNvPr id="12316" name="TextBox 49"/>
          <p:cNvSpPr txBox="1">
            <a:spLocks noChangeArrowheads="1"/>
          </p:cNvSpPr>
          <p:nvPr/>
        </p:nvSpPr>
        <p:spPr bwMode="auto">
          <a:xfrm>
            <a:off x="152400" y="42783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r" eaLnBrk="1" hangingPunct="1"/>
            <a:r>
              <a:rPr lang="en-US" altLang="en-US" sz="1800"/>
              <a:t>Dequeue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143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7239000" y="4724400"/>
            <a:ext cx="542925" cy="319088"/>
          </a:xfrm>
          <a:prstGeom prst="rect">
            <a:avLst/>
          </a:prstGeom>
          <a:gradFill rotWithShape="1">
            <a:gsLst>
              <a:gs pos="0">
                <a:srgbClr val="FFFFA5"/>
              </a:gs>
              <a:gs pos="35001">
                <a:srgbClr val="FFFFBF"/>
              </a:gs>
              <a:gs pos="100000">
                <a:srgbClr val="FFFFE4"/>
              </a:gs>
            </a:gsLst>
            <a:lin ang="16200000" scaled="1"/>
          </a:gradFill>
          <a:ln w="9525">
            <a:solidFill>
              <a:srgbClr val="E9D57C"/>
            </a:solidFill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 sz="1400">
              <a:solidFill>
                <a:srgbClr val="40458C"/>
              </a:solidFill>
              <a:latin typeface="+mn-lt"/>
            </a:endParaRPr>
          </a:p>
        </p:txBody>
      </p:sp>
      <p:sp>
        <p:nvSpPr>
          <p:cNvPr id="12319" name="Freeform 27"/>
          <p:cNvSpPr>
            <a:spLocks/>
          </p:cNvSpPr>
          <p:nvPr/>
        </p:nvSpPr>
        <p:spPr bwMode="auto">
          <a:xfrm flipH="1">
            <a:off x="3576638" y="5581650"/>
            <a:ext cx="147637" cy="149225"/>
          </a:xfrm>
          <a:custGeom>
            <a:avLst/>
            <a:gdLst>
              <a:gd name="T0" fmla="*/ 306995544 w 71"/>
              <a:gd name="T1" fmla="*/ 530192901 h 42"/>
              <a:gd name="T2" fmla="*/ 0 w 71"/>
              <a:gd name="T3" fmla="*/ 252474507 h 42"/>
              <a:gd name="T4" fmla="*/ 306995544 w 71"/>
              <a:gd name="T5" fmla="*/ 0 h 42"/>
              <a:gd name="T6" fmla="*/ 306995544 w 71"/>
              <a:gd name="T7" fmla="*/ 530192901 h 42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42"/>
              <a:gd name="T14" fmla="*/ 71 w 71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42">
                <a:moveTo>
                  <a:pt x="71" y="42"/>
                </a:moveTo>
                <a:lnTo>
                  <a:pt x="0" y="20"/>
                </a:lnTo>
                <a:lnTo>
                  <a:pt x="71" y="0"/>
                </a:lnTo>
                <a:lnTo>
                  <a:pt x="71" y="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Queue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 an array of size </a:t>
            </a:r>
            <a:r>
              <a:rPr lang="en-US" altLang="en-US" sz="2400" b="1" i="1">
                <a:latin typeface="Times New Roman" charset="0"/>
              </a:rPr>
              <a:t>N</a:t>
            </a:r>
            <a:r>
              <a:rPr lang="en-US" altLang="en-US" sz="2400"/>
              <a:t> in a circular fashion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Three variables keep track of the front and rear</a:t>
            </a:r>
          </a:p>
          <a:p>
            <a:pPr lvl="1" eaLnBrk="1" hangingPunct="1">
              <a:lnSpc>
                <a:spcPct val="90000"/>
              </a:lnSpc>
              <a:buFont typeface="Times New Roman" charset="0"/>
              <a:buNone/>
            </a:pPr>
            <a:r>
              <a:rPr lang="en-US" altLang="en-US" sz="2000" b="1" i="1">
                <a:latin typeface="Times New Roman" charset="0"/>
              </a:rPr>
              <a:t>f</a:t>
            </a:r>
            <a:r>
              <a:rPr lang="en-US" altLang="en-US" sz="2000"/>
              <a:t> 	index of the front element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i="1">
                <a:latin typeface="Times New Roman" charset="0"/>
              </a:rPr>
              <a:t>r</a:t>
            </a:r>
            <a:r>
              <a:rPr lang="en-US" altLang="en-US" sz="2000"/>
              <a:t>	index immediately past the rear element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en-US" sz="2000" b="1" i="1">
                <a:latin typeface="Times New Roman" charset="0"/>
              </a:rPr>
              <a:t>n</a:t>
            </a:r>
            <a:r>
              <a:rPr lang="en-US" altLang="en-US" sz="2000"/>
              <a:t> 	number of items in the queue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7B3D88F-EDDD-B641-BE4D-DD0B3C43376D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grpSp>
        <p:nvGrpSpPr>
          <p:cNvPr id="7174" name="Group 128"/>
          <p:cNvGrpSpPr>
            <a:grpSpLocks/>
          </p:cNvGrpSpPr>
          <p:nvPr/>
        </p:nvGrpSpPr>
        <p:grpSpPr bwMode="auto">
          <a:xfrm>
            <a:off x="1524000" y="4122738"/>
            <a:ext cx="5638800" cy="754062"/>
            <a:chOff x="960" y="2597"/>
            <a:chExt cx="3552" cy="475"/>
          </a:xfrm>
        </p:grpSpPr>
        <p:sp>
          <p:nvSpPr>
            <p:cNvPr id="7202" name="Rectangle 58"/>
            <p:cNvSpPr>
              <a:spLocks noChangeArrowheads="1"/>
            </p:cNvSpPr>
            <p:nvPr/>
          </p:nvSpPr>
          <p:spPr bwMode="auto">
            <a:xfrm>
              <a:off x="960" y="2597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7203" name="Rectangle 59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204" name="Rectangle 60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205" name="Rectangle 61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206" name="Rectangle 65"/>
            <p:cNvSpPr>
              <a:spLocks noChangeArrowheads="1"/>
            </p:cNvSpPr>
            <p:nvPr/>
          </p:nvSpPr>
          <p:spPr bwMode="auto">
            <a:xfrm>
              <a:off x="393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7207" name="Rectangle 80"/>
            <p:cNvSpPr>
              <a:spLocks noChangeArrowheads="1"/>
            </p:cNvSpPr>
            <p:nvPr/>
          </p:nvSpPr>
          <p:spPr bwMode="auto">
            <a:xfrm>
              <a:off x="2016" y="2842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7208" name="Rectangle 8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209" name="Rectangle 8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0" name="Rectangle 8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1" name="Rectangle 8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2" name="Rectangle 8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3" name="Rectangle 8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4" name="Rectangle 8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5" name="Rectangle 8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6" name="Rectangle 9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7" name="Rectangle 9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8" name="Rectangle 9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19" name="Rectangle 9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0" name="Rectangle 9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1" name="Rectangle 9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2" name="Rectangle 9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3" name="Rectangle 9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24" name="Rectangle 9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5" name="Text Box 99"/>
          <p:cNvSpPr txBox="1">
            <a:spLocks noChangeArrowheads="1"/>
          </p:cNvSpPr>
          <p:nvPr/>
        </p:nvSpPr>
        <p:spPr bwMode="auto">
          <a:xfrm>
            <a:off x="2860675" y="3665538"/>
            <a:ext cx="2967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/>
              <a:t>normal configuration</a:t>
            </a:r>
          </a:p>
        </p:txBody>
      </p:sp>
      <p:grpSp>
        <p:nvGrpSpPr>
          <p:cNvPr id="7176" name="Group 126"/>
          <p:cNvGrpSpPr>
            <a:grpSpLocks/>
          </p:cNvGrpSpPr>
          <p:nvPr/>
        </p:nvGrpSpPr>
        <p:grpSpPr bwMode="auto">
          <a:xfrm>
            <a:off x="1524000" y="5570538"/>
            <a:ext cx="5638800" cy="754062"/>
            <a:chOff x="960" y="3360"/>
            <a:chExt cx="3552" cy="475"/>
          </a:xfrm>
        </p:grpSpPr>
        <p:sp>
          <p:nvSpPr>
            <p:cNvPr id="7179" name="Rectangle 102"/>
            <p:cNvSpPr>
              <a:spLocks noChangeArrowheads="1"/>
            </p:cNvSpPr>
            <p:nvPr/>
          </p:nvSpPr>
          <p:spPr bwMode="auto">
            <a:xfrm>
              <a:off x="960" y="3360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Q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7180" name="Rectangle 103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04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182" name="Rectangle 105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7183" name="Rectangle 106"/>
            <p:cNvSpPr>
              <a:spLocks noChangeArrowheads="1"/>
            </p:cNvSpPr>
            <p:nvPr/>
          </p:nvSpPr>
          <p:spPr bwMode="auto">
            <a:xfrm>
              <a:off x="3360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f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7184" name="Rectangle 107"/>
            <p:cNvSpPr>
              <a:spLocks noChangeArrowheads="1"/>
            </p:cNvSpPr>
            <p:nvPr/>
          </p:nvSpPr>
          <p:spPr bwMode="auto">
            <a:xfrm>
              <a:off x="2016" y="3605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en-US" b="1" i="1">
                  <a:solidFill>
                    <a:schemeClr val="accent2"/>
                  </a:solidFill>
                  <a:latin typeface="Times New Roman" charset="0"/>
                </a:rPr>
                <a:t>r</a:t>
              </a:r>
              <a:endParaRPr lang="en-US" altLang="en-US" b="1">
                <a:solidFill>
                  <a:schemeClr val="accent2"/>
                </a:solidFill>
              </a:endParaRPr>
            </a:p>
          </p:txBody>
        </p:sp>
        <p:sp>
          <p:nvSpPr>
            <p:cNvPr id="7185" name="Rectangle 108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7186" name="Rectangle 109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7" name="Rectangle 110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8" name="Rectangle 111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89" name="Rectangle 112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0" name="Rectangle 113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1" name="Rectangle 114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2" name="Rectangle 115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3" name="Rectangle 116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4" name="Rectangle 117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5" name="Rectangle 118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6" name="Rectangle 119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7" name="Rectangle 120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8" name="Rectangle 121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99" name="Rectangle 122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0" name="Rectangle 123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201" name="Rectangle 124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177" name="Text Box 125"/>
          <p:cNvSpPr txBox="1">
            <a:spLocks noChangeArrowheads="1"/>
          </p:cNvSpPr>
          <p:nvPr/>
        </p:nvSpPr>
        <p:spPr bwMode="auto">
          <a:xfrm>
            <a:off x="2217738" y="5113338"/>
            <a:ext cx="4252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/>
              <a:t>wrapped-around configuration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1797</TotalTime>
  <Words>909</Words>
  <Application>Microsoft Macintosh PowerPoint</Application>
  <PresentationFormat>화면 슬라이드 쇼(4:3)</PresentationFormat>
  <Paragraphs>195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CMSSI10</vt:lpstr>
      <vt:lpstr>CMSY10</vt:lpstr>
      <vt:lpstr>Arial</vt:lpstr>
      <vt:lpstr>Arial Narrow</vt:lpstr>
      <vt:lpstr>Calibri</vt:lpstr>
      <vt:lpstr>Tahoma</vt:lpstr>
      <vt:lpstr>Times</vt:lpstr>
      <vt:lpstr>Times New Roman</vt:lpstr>
      <vt:lpstr>Wingdings</vt:lpstr>
      <vt:lpstr>1_Blueprint</vt:lpstr>
      <vt:lpstr>What should we learn from this class?</vt:lpstr>
      <vt:lpstr>Queues</vt:lpstr>
      <vt:lpstr>Overview and Reading</vt:lpstr>
      <vt:lpstr>The Queue ADT (§5.2)</vt:lpstr>
      <vt:lpstr>Queue Interface in C++</vt:lpstr>
      <vt:lpstr>Example</vt:lpstr>
      <vt:lpstr>Applications of Queues</vt:lpstr>
      <vt:lpstr>Application: Round Robin Schedulers</vt:lpstr>
      <vt:lpstr>Array-based Queue</vt:lpstr>
      <vt:lpstr>Queue Operations</vt:lpstr>
      <vt:lpstr>Queue Operations (cont.)</vt:lpstr>
      <vt:lpstr>Queue Operations (cont.)</vt:lpstr>
      <vt:lpstr>Queue in C++ STL</vt:lpstr>
      <vt:lpstr>Double-Ended Queues (§5.3)</vt:lpstr>
      <vt:lpstr>DEQUE in C++ STL</vt:lpstr>
      <vt:lpstr>How to implement DEQUE?</vt:lpstr>
      <vt:lpstr>PowerPoint 프레젠테이션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Microsoft Office User</cp:lastModifiedBy>
  <cp:revision>274</cp:revision>
  <cp:lastPrinted>2021-02-23T01:05:02Z</cp:lastPrinted>
  <dcterms:created xsi:type="dcterms:W3CDTF">2002-01-21T02:22:10Z</dcterms:created>
  <dcterms:modified xsi:type="dcterms:W3CDTF">2021-02-23T01:05:06Z</dcterms:modified>
</cp:coreProperties>
</file>