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256" r:id="rId3"/>
    <p:sldId id="348" r:id="rId4"/>
    <p:sldId id="335" r:id="rId5"/>
    <p:sldId id="336" r:id="rId6"/>
    <p:sldId id="353" r:id="rId7"/>
    <p:sldId id="338" r:id="rId8"/>
    <p:sldId id="347" r:id="rId9"/>
    <p:sldId id="339" r:id="rId10"/>
    <p:sldId id="345" r:id="rId11"/>
    <p:sldId id="341" r:id="rId12"/>
    <p:sldId id="346" r:id="rId13"/>
    <p:sldId id="354" r:id="rId14"/>
    <p:sldId id="349" r:id="rId15"/>
    <p:sldId id="355" r:id="rId16"/>
    <p:sldId id="358" r:id="rId17"/>
    <p:sldId id="359" r:id="rId18"/>
    <p:sldId id="360" r:id="rId19"/>
    <p:sldId id="361" r:id="rId20"/>
    <p:sldId id="362" r:id="rId21"/>
    <p:sldId id="257" r:id="rId22"/>
    <p:sldId id="258" r:id="rId23"/>
    <p:sldId id="294" r:id="rId24"/>
    <p:sldId id="259" r:id="rId25"/>
    <p:sldId id="288" r:id="rId26"/>
    <p:sldId id="289" r:id="rId27"/>
    <p:sldId id="260" r:id="rId28"/>
    <p:sldId id="261" r:id="rId29"/>
    <p:sldId id="262" r:id="rId30"/>
    <p:sldId id="263" r:id="rId31"/>
    <p:sldId id="290" r:id="rId32"/>
    <p:sldId id="264" r:id="rId33"/>
    <p:sldId id="265" r:id="rId34"/>
    <p:sldId id="291" r:id="rId35"/>
    <p:sldId id="266" r:id="rId36"/>
    <p:sldId id="267" r:id="rId37"/>
    <p:sldId id="293" r:id="rId38"/>
    <p:sldId id="268" r:id="rId39"/>
    <p:sldId id="269" r:id="rId40"/>
    <p:sldId id="292" r:id="rId4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20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8B9C5E5-1DFE-8D46-B24F-AF9452C26017}" type="datetime8">
              <a:rPr lang="en-US"/>
              <a:pPr>
                <a:defRPr/>
              </a:pPr>
              <a:t>2/23/21 10:10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9C1A34B-59E0-6449-8BFE-68613F7A4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C2FB11A5-E45B-824D-8C7A-C0E3EB380314}" type="datetime8">
              <a:rPr lang="en-US"/>
              <a:pPr>
                <a:defRPr/>
              </a:pPr>
              <a:t>2/23/21 10:10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5DED443-D792-8849-A515-E8116E914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39260B4-79F1-2A47-8D1F-95914A72E3FF}" type="datetime8">
              <a:rPr lang="en-US" altLang="en-US" sz="1300"/>
              <a:pPr eaLnBrk="1" hangingPunct="1"/>
              <a:t>2/23/21 10:10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0481EF4-57E9-CA43-BE1A-C50F19D3D6EC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39260B4-79F1-2A47-8D1F-95914A72E3FF}" type="datetime8">
              <a:rPr lang="en-US" altLang="en-US" sz="1300"/>
              <a:pPr eaLnBrk="1" hangingPunct="1"/>
              <a:t>2/23/21 10:10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0481EF4-57E9-CA43-BE1A-C50F19D3D6EC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2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Heaps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9DE46D1-92B2-394E-A12E-385A64938BF1}" type="datetime8">
              <a:rPr lang="en-US" altLang="en-US" sz="1300" smtClean="0"/>
              <a:t>2/23/21 10:12 AM</a:t>
            </a:fld>
            <a:endParaRPr lang="en-US" alt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6BFF75-3FC6-A74F-86EB-16C41B5CD75B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7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F6144B-5FA6-7745-B15F-F36E8E57A495}" type="datetime8">
              <a:rPr lang="en-US" altLang="en-US" sz="1300" smtClean="0"/>
              <a:t>2/23/21 10:12 AM</a:t>
            </a:fld>
            <a:endParaRPr lang="en-US" alt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DBE19FC-64C1-5246-B3C8-D08C13EC8301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F6144B-5FA6-7745-B15F-F36E8E57A495}" type="datetime8">
              <a:rPr lang="en-US" altLang="en-US" sz="1300" smtClean="0"/>
              <a:t>2/23/21 10:12 AM</a:t>
            </a:fld>
            <a:endParaRPr lang="en-US" alt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DBE19FC-64C1-5246-B3C8-D08C13EC8301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Heaps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A00563-5764-2A4F-A8BF-7DE0C77D1860}" type="datetime8">
              <a:rPr lang="en-US" altLang="en-US" sz="1300"/>
              <a:pPr eaLnBrk="1" hangingPunct="1"/>
              <a:t>2/23/21 10:12 AM</a:t>
            </a:fld>
            <a:endParaRPr lang="en-US" altLang="en-US" sz="1300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AD9EA4E-05E1-FB41-8E89-DE742AC4D467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9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</a:t>
            </a:r>
            <a:r>
              <a:rPr lang="ko-KR" altLang="en-US" dirty="0"/>
              <a:t>은 모든 애들의 순서를 가질 필요는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가장 작은 애가 누구인가를 잘 유지하고 있으면 되고</a:t>
            </a:r>
            <a:r>
              <a:rPr lang="en-US" altLang="ko-KR" dirty="0"/>
              <a:t>,</a:t>
            </a:r>
            <a:r>
              <a:rPr lang="ko-KR" altLang="en-US" dirty="0"/>
              <a:t> 그것을 하기 위한 </a:t>
            </a:r>
            <a:r>
              <a:rPr lang="en-US" altLang="ko-KR" dirty="0"/>
              <a:t>minimum </a:t>
            </a:r>
            <a:r>
              <a:rPr lang="ko-KR" altLang="en-US" dirty="0"/>
              <a:t>구조만 가지고 있으면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Minimum</a:t>
            </a:r>
            <a:r>
              <a:rPr lang="ko-KR" altLang="en-US" dirty="0"/>
              <a:t>을 찾는 다는 것이 모든 애들의 순서를 찾는 다는 것을 의미하지는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DB61A91-8076-1746-BF41-C8DB419BD46F}" type="datetime8">
              <a:rPr lang="en-US" smtClean="0"/>
              <a:t>2/23/21 10:12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ED443-D792-8849-A515-E8116E9148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5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2D6926-8E1B-6E44-B53E-CBE9D4A1A4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51231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B2C80-57DF-8A49-BD0B-426318309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4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6805D-EA5B-E444-9978-5B0F8B237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77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015C22-9AFF-E448-B772-194C5D8396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8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charset="0"/>
                <a:ea typeface="Calibri" charset="0"/>
                <a:cs typeface="Calibri" charset="0"/>
              </a:rPr>
              <a:t>Priority 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969D3CB-3149-FF42-8117-9A739118FC18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pic>
        <p:nvPicPr>
          <p:cNvPr id="3077" name="Picture 333" descr="j0370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Insertion-Sort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/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en-US" sz="2400"/>
              <a:t>Running time of Insertion-sort: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sz="2000"/>
              <a:t>Inserting the elements into the priority queue with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insert</a:t>
            </a:r>
            <a:r>
              <a:rPr lang="en-US" altLang="en-US" sz="2000"/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2"/>
              <a:buNone/>
            </a:pPr>
            <a:r>
              <a:rPr lang="en-US" altLang="en-US" sz="2400">
                <a:latin typeface="Times New Roman" charset="0"/>
                <a:sym typeface="Symbol" charset="2"/>
              </a:rPr>
              <a:t>1 </a:t>
            </a:r>
            <a:r>
              <a:rPr lang="en-US" altLang="en-US" sz="2400">
                <a:latin typeface="Symbol" charset="2"/>
                <a:sym typeface="Symbol" charset="2"/>
              </a:rPr>
              <a:t>+ </a:t>
            </a:r>
            <a:r>
              <a:rPr lang="en-US" altLang="en-US" sz="2400">
                <a:latin typeface="Times New Roman" charset="0"/>
                <a:sym typeface="Symbol" charset="2"/>
              </a:rPr>
              <a:t>2 </a:t>
            </a:r>
            <a:r>
              <a:rPr lang="en-US" altLang="en-US" sz="2400">
                <a:latin typeface="Symbol" charset="2"/>
                <a:sym typeface="Symbol" charset="2"/>
              </a:rPr>
              <a:t>+ </a:t>
            </a:r>
            <a:r>
              <a:rPr lang="en-US" altLang="en-US" sz="2400">
                <a:latin typeface="Times New Roman" charset="0"/>
                <a:sym typeface="Symbol" charset="2"/>
              </a:rPr>
              <a:t>…</a:t>
            </a:r>
            <a:r>
              <a:rPr lang="en-US" altLang="en-US" sz="2400">
                <a:latin typeface="Symbol" charset="2"/>
                <a:sym typeface="Symbol" charset="2"/>
              </a:rPr>
              <a:t>+ </a:t>
            </a:r>
            <a:r>
              <a:rPr lang="en-US" altLang="en-US" sz="2400" b="1" i="1">
                <a:latin typeface="Times New Roman" charset="0"/>
                <a:sym typeface="Symbol" charset="2"/>
              </a:rPr>
              <a:t>n</a:t>
            </a:r>
            <a:endParaRPr lang="en-US" altLang="en-US" sz="2400"/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altLang="en-US" sz="2000"/>
              <a:t>Removing the elements in sorted order from the priority queue with  a series of 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removeMin</a:t>
            </a:r>
            <a:r>
              <a:rPr lang="en-US" altLang="en-US" sz="2000"/>
              <a:t> operations takes </a:t>
            </a:r>
            <a:r>
              <a:rPr lang="en-US" altLang="en-US" sz="2000" b="1" i="1">
                <a:latin typeface="Times New Roman" charset="0"/>
              </a:rPr>
              <a:t>O</a:t>
            </a:r>
            <a:r>
              <a:rPr lang="en-US" altLang="en-US" sz="2000">
                <a:latin typeface="Times New Roman" charset="0"/>
              </a:rPr>
              <a:t>(</a:t>
            </a: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>
                <a:latin typeface="Times New Roman" charset="0"/>
              </a:rPr>
              <a:t>) </a:t>
            </a:r>
            <a:r>
              <a:rPr lang="en-US" altLang="en-US" sz="2000"/>
              <a:t>time</a:t>
            </a:r>
          </a:p>
          <a:p>
            <a:pPr marL="609600" indent="-609600" eaLnBrk="1" hangingPunct="1"/>
            <a:r>
              <a:rPr lang="en-US" altLang="en-US" sz="2400"/>
              <a:t>Insertion-sort runs in </a:t>
            </a:r>
            <a:r>
              <a:rPr lang="en-US" altLang="en-US" sz="2400" b="1" i="1">
                <a:latin typeface="Times New Roman" charset="0"/>
              </a:rPr>
              <a:t>O</a:t>
            </a:r>
            <a:r>
              <a:rPr lang="en-US" altLang="en-US" sz="2400">
                <a:latin typeface="Times New Roman" charset="0"/>
              </a:rPr>
              <a:t>(</a:t>
            </a:r>
            <a:r>
              <a:rPr lang="en-US" altLang="en-US" sz="2400" b="1" i="1">
                <a:latin typeface="Times New Roman" charset="0"/>
              </a:rPr>
              <a:t>n</a:t>
            </a:r>
            <a:r>
              <a:rPr lang="en-US" altLang="en-US" sz="2400" baseline="30000">
                <a:latin typeface="Times New Roman" charset="0"/>
              </a:rPr>
              <a:t>2</a:t>
            </a:r>
            <a:r>
              <a:rPr lang="en-US" altLang="en-US" sz="2400">
                <a:latin typeface="Times New Roman" charset="0"/>
              </a:rPr>
              <a:t>) </a:t>
            </a:r>
            <a:r>
              <a:rPr lang="en-US" altLang="en-US" sz="2400"/>
              <a:t>time </a:t>
            </a:r>
            <a:endParaRPr lang="en-US" alt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C7719A8-3AD2-B943-A55F-888886A82E4C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Insertion-Sort Example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		</a:t>
            </a:r>
            <a:r>
              <a:rPr lang="en-US" altLang="en-US" sz="1800">
                <a:solidFill>
                  <a:schemeClr val="tx2"/>
                </a:solidFill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     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(4</a:t>
            </a:r>
            <a:r>
              <a:rPr lang="en-US" altLang="en-US" sz="1800" i="1"/>
              <a:t>,</a:t>
            </a:r>
            <a:r>
              <a:rPr lang="en-US" altLang="en-US" sz="1800"/>
              <a:t>7)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(d)		(5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(e)		(3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(f)		(9)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(g)		()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(a)		(2)			(3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24D02D5-0C0E-ED45-998E-92286423AFE7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Comparator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design method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969D3CB-3149-FF42-8117-9A739118FC18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pic>
        <p:nvPicPr>
          <p:cNvPr id="3077" name="Picture 333" descr="j0370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33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order for any object?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Integer, float, double</a:t>
            </a:r>
          </a:p>
          <a:p>
            <a:pPr lvl="1"/>
            <a:r>
              <a:rPr lang="en-US" sz="2000" dirty="0"/>
              <a:t>Quite clear on how to define “order”</a:t>
            </a:r>
          </a:p>
          <a:p>
            <a:pPr lvl="1"/>
            <a:endParaRPr lang="en-US" sz="2000" dirty="0"/>
          </a:p>
          <a:p>
            <a:r>
              <a:rPr lang="en-US" sz="2400" dirty="0"/>
              <a:t>Student: id, sex, department</a:t>
            </a:r>
          </a:p>
          <a:p>
            <a:pPr lvl="1"/>
            <a:r>
              <a:rPr lang="en-US" sz="2000" dirty="0"/>
              <a:t>S1 is less than S2? In what sense?</a:t>
            </a:r>
          </a:p>
          <a:p>
            <a:r>
              <a:rPr lang="en-US" sz="2400" dirty="0"/>
              <a:t>Flight Passengers: airplane number, seat number, sex</a:t>
            </a:r>
          </a:p>
          <a:p>
            <a:pPr lvl="1"/>
            <a:r>
              <a:rPr lang="en-US" sz="2000" dirty="0"/>
              <a:t>P1 is less than P2? In what sense?</a:t>
            </a:r>
          </a:p>
          <a:p>
            <a:pPr lvl="1"/>
            <a:endParaRPr lang="en-US" sz="2000" dirty="0"/>
          </a:p>
          <a:p>
            <a:r>
              <a:rPr lang="en-US" sz="2400" dirty="0"/>
              <a:t>How to design “comparison logic” in a programming language?</a:t>
            </a:r>
          </a:p>
          <a:p>
            <a:endParaRPr lang="en-US" sz="2400" dirty="0"/>
          </a:p>
          <a:p>
            <a:r>
              <a:rPr lang="en-US" sz="2400" dirty="0"/>
              <a:t>What design is good?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183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CA9D-70C4-A741-BE35-6A6184C9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1: Separate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F143-6A84-7845-BB17-293EB579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Priority Queue based on the element type and the manner of comparing elements</a:t>
            </a:r>
          </a:p>
          <a:p>
            <a:endParaRPr lang="en-US" dirty="0"/>
          </a:p>
          <a:p>
            <a:r>
              <a:rPr lang="en-US" dirty="0" err="1"/>
              <a:t>PQ_Int</a:t>
            </a:r>
            <a:r>
              <a:rPr lang="en-US" dirty="0"/>
              <a:t>, </a:t>
            </a:r>
            <a:r>
              <a:rPr lang="en-US" dirty="0" err="1"/>
              <a:t>PQ_Student</a:t>
            </a:r>
            <a:r>
              <a:rPr lang="en-US" dirty="0"/>
              <a:t>, PQ_XXX</a:t>
            </a:r>
          </a:p>
          <a:p>
            <a:endParaRPr lang="en-US" dirty="0"/>
          </a:p>
          <a:p>
            <a:r>
              <a:rPr lang="en-US" dirty="0"/>
              <a:t>Simple, but not general</a:t>
            </a:r>
          </a:p>
          <a:p>
            <a:endParaRPr lang="en-US" dirty="0"/>
          </a:p>
          <a:p>
            <a:r>
              <a:rPr lang="en-US" dirty="0"/>
              <a:t>Many copies of the same code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4CD3E-33FD-8D47-BD14-0A8D3F461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94E88-0741-184A-8321-298B5BB9C602}"/>
              </a:ext>
            </a:extLst>
          </p:cNvPr>
          <p:cNvSpPr/>
          <p:nvPr/>
        </p:nvSpPr>
        <p:spPr bwMode="auto">
          <a:xfrm>
            <a:off x="5181600" y="3200400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251F3-66F3-F148-8D37-FC11E79956C4}"/>
              </a:ext>
            </a:extLst>
          </p:cNvPr>
          <p:cNvSpPr/>
          <p:nvPr/>
        </p:nvSpPr>
        <p:spPr bwMode="auto">
          <a:xfrm>
            <a:off x="7277099" y="3200400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F7E32-4D5F-444C-9884-707BBFC4E05A}"/>
              </a:ext>
            </a:extLst>
          </p:cNvPr>
          <p:cNvSpPr txBox="1"/>
          <p:nvPr/>
        </p:nvSpPr>
        <p:spPr>
          <a:xfrm>
            <a:off x="5257800" y="2678410"/>
            <a:ext cx="108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PQ_int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3CFB9-21AC-314D-A6C6-7A5047809259}"/>
              </a:ext>
            </a:extLst>
          </p:cNvPr>
          <p:cNvSpPr txBox="1"/>
          <p:nvPr/>
        </p:nvSpPr>
        <p:spPr>
          <a:xfrm>
            <a:off x="7054770" y="2689717"/>
            <a:ext cx="175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PQ_student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C6D3E-B568-E243-9BD0-D251CBB6D67E}"/>
              </a:ext>
            </a:extLst>
          </p:cNvPr>
          <p:cNvSpPr txBox="1"/>
          <p:nvPr/>
        </p:nvSpPr>
        <p:spPr>
          <a:xfrm>
            <a:off x="5421763" y="336197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8249-35BB-B344-994B-44775A889ED9}"/>
              </a:ext>
            </a:extLst>
          </p:cNvPr>
          <p:cNvSpPr txBox="1"/>
          <p:nvPr/>
        </p:nvSpPr>
        <p:spPr>
          <a:xfrm>
            <a:off x="5831020" y="342230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C5E59-9909-2442-AA26-269B91194E09}"/>
              </a:ext>
            </a:extLst>
          </p:cNvPr>
          <p:cNvSpPr txBox="1"/>
          <p:nvPr/>
        </p:nvSpPr>
        <p:spPr>
          <a:xfrm>
            <a:off x="5421763" y="377378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F09ED-EA6D-BD41-B24F-ADA8FF7F262F}"/>
              </a:ext>
            </a:extLst>
          </p:cNvPr>
          <p:cNvSpPr txBox="1"/>
          <p:nvPr/>
        </p:nvSpPr>
        <p:spPr>
          <a:xfrm>
            <a:off x="7450946" y="3346951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10542-3149-CB41-A183-2B9EC5DC1FAB}"/>
              </a:ext>
            </a:extLst>
          </p:cNvPr>
          <p:cNvSpPr txBox="1"/>
          <p:nvPr/>
        </p:nvSpPr>
        <p:spPr>
          <a:xfrm>
            <a:off x="7962899" y="3386435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E57B2-4813-8C47-99E0-D3A581990A0D}"/>
              </a:ext>
            </a:extLst>
          </p:cNvPr>
          <p:cNvSpPr txBox="1"/>
          <p:nvPr/>
        </p:nvSpPr>
        <p:spPr>
          <a:xfrm>
            <a:off x="7522519" y="381669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9AE15-BD7E-1C4D-AF79-37E4FE0F5364}"/>
              </a:ext>
            </a:extLst>
          </p:cNvPr>
          <p:cNvSpPr txBox="1"/>
          <p:nvPr/>
        </p:nvSpPr>
        <p:spPr>
          <a:xfrm>
            <a:off x="5281696" y="4151954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 </a:t>
            </a:r>
            <a:br>
              <a:rPr lang="en-US" sz="1600" dirty="0"/>
            </a:br>
            <a:r>
              <a:rPr lang="en-US" sz="1600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906BE-D036-DE47-990C-D1B2270FC231}"/>
              </a:ext>
            </a:extLst>
          </p:cNvPr>
          <p:cNvSpPr txBox="1"/>
          <p:nvPr/>
        </p:nvSpPr>
        <p:spPr>
          <a:xfrm>
            <a:off x="7400526" y="4158896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 </a:t>
            </a:r>
            <a:br>
              <a:rPr lang="en-US" sz="1600" dirty="0"/>
            </a:br>
            <a:r>
              <a:rPr lang="en-US" sz="16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9892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2: Template and Overloading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81600"/>
          </a:xfrm>
        </p:spPr>
        <p:txBody>
          <a:bodyPr/>
          <a:lstStyle/>
          <a:p>
            <a:pPr lvl="1"/>
            <a:endParaRPr lang="en-US" sz="1800" dirty="0"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General enough for many situations</a:t>
            </a:r>
          </a:p>
          <a:p>
            <a:r>
              <a:rPr lang="en-US" sz="2000" dirty="0">
                <a:sym typeface="Wingdings"/>
              </a:rPr>
              <a:t>But,</a:t>
            </a:r>
          </a:p>
          <a:p>
            <a:pPr lvl="1"/>
            <a:r>
              <a:rPr lang="en-US" sz="1800" dirty="0">
                <a:sym typeface="Wingdings"/>
              </a:rPr>
              <a:t>Cannot have multiple comparison methods for the same type</a:t>
            </a:r>
          </a:p>
          <a:p>
            <a:pPr lvl="1"/>
            <a:r>
              <a:rPr lang="en-US" sz="1800" dirty="0">
                <a:sym typeface="Wingdings"/>
              </a:rPr>
              <a:t>What about comparison based on y-first, and x-next?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Even for the same data type, we want to apply different comparison methods A or B, depending on the situations</a:t>
            </a:r>
          </a:p>
          <a:p>
            <a:pPr lvl="1"/>
            <a:endParaRPr lang="en-US" sz="18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3" y="1219200"/>
            <a:ext cx="6515100" cy="1447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6CB9A0-A669-5B42-812A-E5498F902CE3}"/>
              </a:ext>
            </a:extLst>
          </p:cNvPr>
          <p:cNvSpPr/>
          <p:nvPr/>
        </p:nvSpPr>
        <p:spPr bwMode="auto">
          <a:xfrm>
            <a:off x="5181600" y="4255790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6E3A7A-4BD2-8549-AC5C-7DE2DED52181}"/>
              </a:ext>
            </a:extLst>
          </p:cNvPr>
          <p:cNvSpPr/>
          <p:nvPr/>
        </p:nvSpPr>
        <p:spPr bwMode="auto">
          <a:xfrm>
            <a:off x="7277099" y="4255790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85507-C0AF-DB45-BD52-CA20C38E9EE2}"/>
              </a:ext>
            </a:extLst>
          </p:cNvPr>
          <p:cNvSpPr txBox="1"/>
          <p:nvPr/>
        </p:nvSpPr>
        <p:spPr>
          <a:xfrm>
            <a:off x="5129105" y="3918547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PQ&lt;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BDFDF-3BCD-F84C-B65D-17B074C15738}"/>
              </a:ext>
            </a:extLst>
          </p:cNvPr>
          <p:cNvSpPr txBox="1"/>
          <p:nvPr/>
        </p:nvSpPr>
        <p:spPr>
          <a:xfrm>
            <a:off x="6897689" y="3912552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PQ&lt;student&gt;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8FD61-16C0-E94D-9074-ADE75EC25216}"/>
              </a:ext>
            </a:extLst>
          </p:cNvPr>
          <p:cNvSpPr txBox="1"/>
          <p:nvPr/>
        </p:nvSpPr>
        <p:spPr>
          <a:xfrm>
            <a:off x="5421763" y="441736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3A51-835D-044E-B587-B090DF2C8405}"/>
              </a:ext>
            </a:extLst>
          </p:cNvPr>
          <p:cNvSpPr txBox="1"/>
          <p:nvPr/>
        </p:nvSpPr>
        <p:spPr>
          <a:xfrm>
            <a:off x="5831020" y="44776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1E49F-C40A-294A-8D82-FF9C39548BE3}"/>
              </a:ext>
            </a:extLst>
          </p:cNvPr>
          <p:cNvSpPr txBox="1"/>
          <p:nvPr/>
        </p:nvSpPr>
        <p:spPr>
          <a:xfrm>
            <a:off x="5421763" y="482917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38F26-065B-DD42-92E1-1D2E029AE363}"/>
              </a:ext>
            </a:extLst>
          </p:cNvPr>
          <p:cNvSpPr txBox="1"/>
          <p:nvPr/>
        </p:nvSpPr>
        <p:spPr>
          <a:xfrm>
            <a:off x="7450946" y="4402341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10743-2265-1B49-AD69-1AAA3BA7293A}"/>
              </a:ext>
            </a:extLst>
          </p:cNvPr>
          <p:cNvSpPr txBox="1"/>
          <p:nvPr/>
        </p:nvSpPr>
        <p:spPr>
          <a:xfrm>
            <a:off x="7962899" y="4441825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141EA9-D9F7-E740-9A4A-B109D5A34F50}"/>
              </a:ext>
            </a:extLst>
          </p:cNvPr>
          <p:cNvSpPr txBox="1"/>
          <p:nvPr/>
        </p:nvSpPr>
        <p:spPr>
          <a:xfrm>
            <a:off x="7522519" y="487208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1C4319-98EA-0345-96F3-0F1C06DC4B40}"/>
              </a:ext>
            </a:extLst>
          </p:cNvPr>
          <p:cNvSpPr txBox="1"/>
          <p:nvPr/>
        </p:nvSpPr>
        <p:spPr>
          <a:xfrm>
            <a:off x="5226201" y="5207344"/>
            <a:ext cx="133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 </a:t>
            </a:r>
            <a:br>
              <a:rPr lang="en-US" sz="1600" dirty="0"/>
            </a:br>
            <a:r>
              <a:rPr lang="en-US" sz="1600" dirty="0"/>
              <a:t>comparison:</a:t>
            </a:r>
            <a:br>
              <a:rPr lang="en-US" sz="1600" dirty="0"/>
            </a:br>
            <a:r>
              <a:rPr lang="en-US" sz="1600" dirty="0"/>
              <a:t>“overload &lt;“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C04BB-35EA-4949-9F35-EECFE287D59E}"/>
              </a:ext>
            </a:extLst>
          </p:cNvPr>
          <p:cNvSpPr txBox="1"/>
          <p:nvPr/>
        </p:nvSpPr>
        <p:spPr>
          <a:xfrm>
            <a:off x="7345030" y="5214286"/>
            <a:ext cx="133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 </a:t>
            </a:r>
            <a:br>
              <a:rPr lang="en-US" sz="1600" dirty="0"/>
            </a:br>
            <a:r>
              <a:rPr lang="en-US" sz="1600" dirty="0"/>
              <a:t>comparison:</a:t>
            </a:r>
          </a:p>
          <a:p>
            <a:r>
              <a:rPr lang="en-US" sz="1600" dirty="0"/>
              <a:t>“overload &lt;“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75E6A2-9B87-744A-B015-C6D6B1CC3FD1}"/>
              </a:ext>
            </a:extLst>
          </p:cNvPr>
          <p:cNvSpPr/>
          <p:nvPr/>
        </p:nvSpPr>
        <p:spPr bwMode="auto">
          <a:xfrm>
            <a:off x="6165563" y="2492479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751DA-EF97-7848-9281-733948B695C1}"/>
              </a:ext>
            </a:extLst>
          </p:cNvPr>
          <p:cNvSpPr txBox="1"/>
          <p:nvPr/>
        </p:nvSpPr>
        <p:spPr>
          <a:xfrm>
            <a:off x="6767266" y="2034185"/>
            <a:ext cx="185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PQ template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21A624-3056-0544-9DCC-1FC0BAC97B5F}"/>
              </a:ext>
            </a:extLst>
          </p:cNvPr>
          <p:cNvSpPr txBox="1"/>
          <p:nvPr/>
        </p:nvSpPr>
        <p:spPr>
          <a:xfrm>
            <a:off x="6643001" y="281170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4F5F6-EDD6-A040-BEE3-720D1FFD4826}"/>
              </a:ext>
            </a:extLst>
          </p:cNvPr>
          <p:cNvCxnSpPr>
            <a:stCxn id="18" idx="3"/>
          </p:cNvCxnSpPr>
          <p:nvPr/>
        </p:nvCxnSpPr>
        <p:spPr bwMode="auto">
          <a:xfrm flipH="1">
            <a:off x="6165563" y="3598172"/>
            <a:ext cx="200866" cy="6576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03CE09-0366-A541-A4C1-F09F9CDF6EE1}"/>
              </a:ext>
            </a:extLst>
          </p:cNvPr>
          <p:cNvCxnSpPr>
            <a:cxnSpLocks/>
          </p:cNvCxnSpPr>
          <p:nvPr/>
        </p:nvCxnSpPr>
        <p:spPr bwMode="auto">
          <a:xfrm>
            <a:off x="7345030" y="3598172"/>
            <a:ext cx="503570" cy="6576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632-FA2D-9046-B0A2-CA35241A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3: Separating Comparator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8DD4-B501-F148-8CDE-5DE13D12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2D points: Point2D p, Point 2: q</a:t>
            </a:r>
          </a:p>
          <a:p>
            <a:pPr lvl="1"/>
            <a:r>
              <a:rPr lang="en-US" sz="2000" dirty="0"/>
              <a:t>Sometimes we want either of </a:t>
            </a:r>
            <a:br>
              <a:rPr lang="en-US" sz="2000" dirty="0"/>
            </a:br>
            <a:r>
              <a:rPr lang="en-US" sz="2000" dirty="0"/>
              <a:t>X-based comparison, Y-based comparison</a:t>
            </a:r>
          </a:p>
          <a:p>
            <a:r>
              <a:rPr lang="en-US" sz="2400" dirty="0"/>
              <a:t>Idea </a:t>
            </a:r>
          </a:p>
          <a:p>
            <a:pPr lvl="1"/>
            <a:r>
              <a:rPr lang="en-US" sz="2000" dirty="0"/>
              <a:t>Define a comparator class, e.g., “</a:t>
            </a:r>
            <a:r>
              <a:rPr lang="en-US" sz="2000" dirty="0" err="1"/>
              <a:t>LeftRight</a:t>
            </a:r>
            <a:r>
              <a:rPr lang="en-US" sz="2000" dirty="0"/>
              <a:t>” (x-based) and “</a:t>
            </a:r>
            <a:r>
              <a:rPr lang="en-US" sz="2000" dirty="0" err="1"/>
              <a:t>BottomTop</a:t>
            </a:r>
            <a:r>
              <a:rPr lang="en-US" sz="2000" dirty="0"/>
              <a:t>” (y-based)</a:t>
            </a:r>
          </a:p>
          <a:p>
            <a:pPr lvl="1"/>
            <a:r>
              <a:rPr lang="en-US" sz="2000" dirty="0"/>
              <a:t>Overload “()” operator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DED0-97B1-C646-B801-CB23FDD07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3075-E717-0249-ABF5-CAF3A283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98" y="3938575"/>
            <a:ext cx="6438900" cy="2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632-FA2D-9046-B0A2-CA35241A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3: Separating Comparator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DED0-97B1-C646-B801-CB23FDD07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617C0-F1A9-6C4F-B95C-0FE34637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356600" cy="181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36D40-9E2A-6F47-AFC2-40754B33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196753"/>
            <a:ext cx="8915400" cy="15113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7EC6B16-48D0-FF41-8C8F-1DDD9BA03E19}"/>
              </a:ext>
            </a:extLst>
          </p:cNvPr>
          <p:cNvSpPr/>
          <p:nvPr/>
        </p:nvSpPr>
        <p:spPr bwMode="auto">
          <a:xfrm>
            <a:off x="2795695" y="4762838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A78AC6-53D8-504B-A3D6-A2E1C13F5E87}"/>
              </a:ext>
            </a:extLst>
          </p:cNvPr>
          <p:cNvSpPr/>
          <p:nvPr/>
        </p:nvSpPr>
        <p:spPr bwMode="auto">
          <a:xfrm>
            <a:off x="4891194" y="4762838"/>
            <a:ext cx="1371600" cy="1295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EF487-5F72-0345-8948-426DA8AF4A7E}"/>
              </a:ext>
            </a:extLst>
          </p:cNvPr>
          <p:cNvSpPr txBox="1"/>
          <p:nvPr/>
        </p:nvSpPr>
        <p:spPr>
          <a:xfrm>
            <a:off x="2743200" y="442559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PQ&lt;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77617-E9D6-1946-9FA0-EBE16ED87774}"/>
              </a:ext>
            </a:extLst>
          </p:cNvPr>
          <p:cNvSpPr txBox="1"/>
          <p:nvPr/>
        </p:nvSpPr>
        <p:spPr>
          <a:xfrm>
            <a:off x="4511784" y="4419600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PQ&lt;student&gt;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5A3DB-D781-6D4A-B794-2019E575E7B3}"/>
              </a:ext>
            </a:extLst>
          </p:cNvPr>
          <p:cNvSpPr txBox="1"/>
          <p:nvPr/>
        </p:nvSpPr>
        <p:spPr>
          <a:xfrm>
            <a:off x="3035858" y="49244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7D482-5A82-4949-A48D-4E2EACCF359D}"/>
              </a:ext>
            </a:extLst>
          </p:cNvPr>
          <p:cNvSpPr txBox="1"/>
          <p:nvPr/>
        </p:nvSpPr>
        <p:spPr>
          <a:xfrm>
            <a:off x="3445115" y="498474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98A7D-9886-0143-B5BB-EA012FC46F45}"/>
              </a:ext>
            </a:extLst>
          </p:cNvPr>
          <p:cNvSpPr txBox="1"/>
          <p:nvPr/>
        </p:nvSpPr>
        <p:spPr>
          <a:xfrm>
            <a:off x="3035858" y="533622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D0B6C-A37B-0943-8C24-F7A6835C10E1}"/>
              </a:ext>
            </a:extLst>
          </p:cNvPr>
          <p:cNvSpPr txBox="1"/>
          <p:nvPr/>
        </p:nvSpPr>
        <p:spPr>
          <a:xfrm>
            <a:off x="5065041" y="4909389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D28FF3-E4E8-4B42-8103-57B108BEA85F}"/>
              </a:ext>
            </a:extLst>
          </p:cNvPr>
          <p:cNvSpPr txBox="1"/>
          <p:nvPr/>
        </p:nvSpPr>
        <p:spPr>
          <a:xfrm>
            <a:off x="5576994" y="494887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9D42C-999B-084F-A39D-7AF6E2D54361}"/>
              </a:ext>
            </a:extLst>
          </p:cNvPr>
          <p:cNvSpPr txBox="1"/>
          <p:nvPr/>
        </p:nvSpPr>
        <p:spPr>
          <a:xfrm>
            <a:off x="5136614" y="5379134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FA9C4932-4E3D-544B-B46A-5E523C96B229}"/>
              </a:ext>
            </a:extLst>
          </p:cNvPr>
          <p:cNvSpPr/>
          <p:nvPr/>
        </p:nvSpPr>
        <p:spPr bwMode="auto">
          <a:xfrm>
            <a:off x="3035858" y="6095393"/>
            <a:ext cx="533400" cy="609600"/>
          </a:xfrm>
          <a:prstGeom prst="hept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29065-243F-6645-BD20-1217C7397300}"/>
              </a:ext>
            </a:extLst>
          </p:cNvPr>
          <p:cNvSpPr txBox="1"/>
          <p:nvPr/>
        </p:nvSpPr>
        <p:spPr>
          <a:xfrm>
            <a:off x="3054734" y="6169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E6B53E85-5C3C-2D45-9637-A4E44B9ED4B8}"/>
              </a:ext>
            </a:extLst>
          </p:cNvPr>
          <p:cNvSpPr/>
          <p:nvPr/>
        </p:nvSpPr>
        <p:spPr bwMode="auto">
          <a:xfrm>
            <a:off x="3733800" y="6096000"/>
            <a:ext cx="533400" cy="609600"/>
          </a:xfrm>
          <a:prstGeom prst="hept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3D599-E0F5-2842-A892-BA1280A0B8A1}"/>
              </a:ext>
            </a:extLst>
          </p:cNvPr>
          <p:cNvSpPr txBox="1"/>
          <p:nvPr/>
        </p:nvSpPr>
        <p:spPr>
          <a:xfrm>
            <a:off x="3752676" y="61699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A34E309A-8E46-CB49-A19D-FC301A5CB6D7}"/>
              </a:ext>
            </a:extLst>
          </p:cNvPr>
          <p:cNvSpPr/>
          <p:nvPr/>
        </p:nvSpPr>
        <p:spPr bwMode="auto">
          <a:xfrm>
            <a:off x="5019195" y="6143434"/>
            <a:ext cx="533400" cy="609600"/>
          </a:xfrm>
          <a:prstGeom prst="hept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8690B-0CAC-7048-B148-2A2F6776CA29}"/>
              </a:ext>
            </a:extLst>
          </p:cNvPr>
          <p:cNvSpPr txBox="1"/>
          <p:nvPr/>
        </p:nvSpPr>
        <p:spPr>
          <a:xfrm>
            <a:off x="5005210" y="621740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c’1</a:t>
            </a: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id="{8E57E0B8-B67D-5B44-A17C-990E79C2EC64}"/>
              </a:ext>
            </a:extLst>
          </p:cNvPr>
          <p:cNvSpPr/>
          <p:nvPr/>
        </p:nvSpPr>
        <p:spPr bwMode="auto">
          <a:xfrm>
            <a:off x="5717137" y="6144041"/>
            <a:ext cx="533400" cy="609600"/>
          </a:xfrm>
          <a:prstGeom prst="hept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5F1A5-954D-F942-85A5-AD6DA9302FE1}"/>
              </a:ext>
            </a:extLst>
          </p:cNvPr>
          <p:cNvSpPr txBox="1"/>
          <p:nvPr/>
        </p:nvSpPr>
        <p:spPr>
          <a:xfrm>
            <a:off x="5701645" y="6218008"/>
            <a:ext cx="564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7E7CD4-F1C5-FD4F-B97C-6359BA4D63AC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3302558" y="5446405"/>
            <a:ext cx="142557" cy="6489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FE7AE-BDBB-3E45-A244-D4024A8F28C7}"/>
              </a:ext>
            </a:extLst>
          </p:cNvPr>
          <p:cNvCxnSpPr>
            <a:stCxn id="28" idx="0"/>
            <a:endCxn id="17" idx="2"/>
          </p:cNvCxnSpPr>
          <p:nvPr/>
        </p:nvCxnSpPr>
        <p:spPr bwMode="auto">
          <a:xfrm flipH="1" flipV="1">
            <a:off x="3656872" y="5446405"/>
            <a:ext cx="343629" cy="7235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7D2498-250A-824A-A9ED-B485320CED6B}"/>
              </a:ext>
            </a:extLst>
          </p:cNvPr>
          <p:cNvCxnSpPr>
            <a:stCxn id="29" idx="6"/>
            <a:endCxn id="21" idx="2"/>
          </p:cNvCxnSpPr>
          <p:nvPr/>
        </p:nvCxnSpPr>
        <p:spPr bwMode="auto">
          <a:xfrm flipV="1">
            <a:off x="5285895" y="5840799"/>
            <a:ext cx="96139" cy="3026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E235DD-1839-E645-8B8C-C39E3C2D6A9B}"/>
              </a:ext>
            </a:extLst>
          </p:cNvPr>
          <p:cNvCxnSpPr>
            <a:stCxn id="31" idx="6"/>
          </p:cNvCxnSpPr>
          <p:nvPr/>
        </p:nvCxnSpPr>
        <p:spPr bwMode="auto">
          <a:xfrm flipH="1" flipV="1">
            <a:off x="5701644" y="5410538"/>
            <a:ext cx="282193" cy="73350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86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0E05-9B2B-C949-95FF-95E8E136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85396-4480-F445-BAB0-A2E1ED868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5EEA9-0615-CE41-B1B8-94362F30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48" y="76199"/>
            <a:ext cx="5700252" cy="579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F3F56-2F89-6149-BAEA-95FEC87A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930900"/>
            <a:ext cx="3677816" cy="698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5ED4B7-2006-7946-A188-287A92E0A052}"/>
              </a:ext>
            </a:extLst>
          </p:cNvPr>
          <p:cNvCxnSpPr/>
          <p:nvPr/>
        </p:nvCxnSpPr>
        <p:spPr bwMode="auto">
          <a:xfrm>
            <a:off x="5943600" y="4648200"/>
            <a:ext cx="6096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681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grpSp>
        <p:nvGrpSpPr>
          <p:cNvPr id="8197" name="Group 14"/>
          <p:cNvGrpSpPr>
            <a:grpSpLocks/>
          </p:cNvGrpSpPr>
          <p:nvPr/>
        </p:nvGrpSpPr>
        <p:grpSpPr bwMode="auto">
          <a:xfrm>
            <a:off x="4049713" y="3429000"/>
            <a:ext cx="3182937" cy="1600200"/>
            <a:chOff x="4049713" y="3429000"/>
            <a:chExt cx="2566987" cy="1290638"/>
          </a:xfrm>
        </p:grpSpPr>
        <p:sp>
          <p:nvSpPr>
            <p:cNvPr id="8199" name="Oval 334"/>
            <p:cNvSpPr>
              <a:spLocks noChangeArrowheads="1"/>
            </p:cNvSpPr>
            <p:nvPr/>
          </p:nvSpPr>
          <p:spPr bwMode="auto">
            <a:xfrm>
              <a:off x="5530850" y="3429000"/>
              <a:ext cx="306388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2</a:t>
              </a:r>
            </a:p>
          </p:txBody>
        </p:sp>
        <p:sp>
          <p:nvSpPr>
            <p:cNvPr id="8200" name="Oval 335"/>
            <p:cNvSpPr>
              <a:spLocks noChangeArrowheads="1"/>
            </p:cNvSpPr>
            <p:nvPr/>
          </p:nvSpPr>
          <p:spPr bwMode="auto">
            <a:xfrm>
              <a:off x="6310313" y="3921125"/>
              <a:ext cx="306387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6</a:t>
              </a:r>
            </a:p>
          </p:txBody>
        </p:sp>
        <p:sp>
          <p:nvSpPr>
            <p:cNvPr id="8201" name="Oval 336"/>
            <p:cNvSpPr>
              <a:spLocks noChangeArrowheads="1"/>
            </p:cNvSpPr>
            <p:nvPr/>
          </p:nvSpPr>
          <p:spPr bwMode="auto">
            <a:xfrm>
              <a:off x="4613275" y="3921125"/>
              <a:ext cx="307975" cy="3079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5</a:t>
              </a:r>
            </a:p>
          </p:txBody>
        </p:sp>
        <p:sp>
          <p:nvSpPr>
            <p:cNvPr id="8202" name="Oval 337"/>
            <p:cNvSpPr>
              <a:spLocks noChangeArrowheads="1"/>
            </p:cNvSpPr>
            <p:nvPr/>
          </p:nvSpPr>
          <p:spPr bwMode="auto">
            <a:xfrm>
              <a:off x="51800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7</a:t>
              </a:r>
            </a:p>
          </p:txBody>
        </p:sp>
        <p:cxnSp>
          <p:nvCxnSpPr>
            <p:cNvPr id="8203" name="AutoShape 342"/>
            <p:cNvCxnSpPr>
              <a:cxnSpLocks noChangeShapeType="1"/>
              <a:stCxn id="8199" idx="3"/>
              <a:endCxn id="8201" idx="7"/>
            </p:cNvCxnSpPr>
            <p:nvPr/>
          </p:nvCxnSpPr>
          <p:spPr bwMode="auto">
            <a:xfrm flipH="1">
              <a:off x="4876800" y="3698875"/>
              <a:ext cx="698500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4" name="AutoShape 343"/>
            <p:cNvCxnSpPr>
              <a:cxnSpLocks noChangeShapeType="1"/>
              <a:stCxn id="8200" idx="1"/>
              <a:endCxn id="8199" idx="5"/>
            </p:cNvCxnSpPr>
            <p:nvPr/>
          </p:nvCxnSpPr>
          <p:spPr bwMode="auto">
            <a:xfrm flipH="1" flipV="1">
              <a:off x="5792788" y="3698875"/>
              <a:ext cx="561975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5" name="AutoShape 348"/>
            <p:cNvCxnSpPr>
              <a:cxnSpLocks noChangeShapeType="1"/>
              <a:stCxn id="8207" idx="7"/>
              <a:endCxn id="8201" idx="3"/>
            </p:cNvCxnSpPr>
            <p:nvPr/>
          </p:nvCxnSpPr>
          <p:spPr bwMode="auto">
            <a:xfrm flipV="1">
              <a:off x="431165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AutoShape 349"/>
            <p:cNvCxnSpPr>
              <a:cxnSpLocks noChangeShapeType="1"/>
              <a:stCxn id="8202" idx="1"/>
              <a:endCxn id="8201" idx="5"/>
            </p:cNvCxnSpPr>
            <p:nvPr/>
          </p:nvCxnSpPr>
          <p:spPr bwMode="auto">
            <a:xfrm flipH="1" flipV="1">
              <a:off x="4876800" y="4191000"/>
              <a:ext cx="347663" cy="258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7" name="Oval 350"/>
            <p:cNvSpPr>
              <a:spLocks noChangeArrowheads="1"/>
            </p:cNvSpPr>
            <p:nvPr/>
          </p:nvSpPr>
          <p:spPr bwMode="auto">
            <a:xfrm>
              <a:off x="4049713" y="4413250"/>
              <a:ext cx="306387" cy="3063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charset="0"/>
                  <a:sym typeface="Symbol" charset="2"/>
                </a:rPr>
                <a:t>9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151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Priority Queue</a:t>
            </a:r>
          </a:p>
          <a:p>
            <a:pPr lvl="1"/>
            <a:r>
              <a:rPr lang="en-US" sz="2000" dirty="0"/>
              <a:t>Data structure for storing a collection of prioritized elements</a:t>
            </a:r>
          </a:p>
          <a:p>
            <a:pPr lvl="1"/>
            <a:r>
              <a:rPr lang="en-US" sz="2000" dirty="0"/>
              <a:t>Supporting arbitrary element insertion</a:t>
            </a:r>
          </a:p>
          <a:p>
            <a:pPr lvl="1"/>
            <a:r>
              <a:rPr lang="en-US" sz="2000" dirty="0"/>
              <a:t>Supporting removal of elements in order of priority</a:t>
            </a:r>
          </a:p>
          <a:p>
            <a:pPr lvl="1"/>
            <a:endParaRPr lang="en-US" sz="2000" dirty="0"/>
          </a:p>
          <a:p>
            <a:r>
              <a:rPr lang="en-US" sz="2400" dirty="0"/>
              <a:t>So far, we covered “position-based” data structures</a:t>
            </a:r>
          </a:p>
          <a:p>
            <a:pPr lvl="1"/>
            <a:r>
              <a:rPr lang="en-US" sz="2000" dirty="0"/>
              <a:t>Stacks, queues, </a:t>
            </a:r>
            <a:r>
              <a:rPr lang="en-US" sz="2000" dirty="0" err="1"/>
              <a:t>deques</a:t>
            </a:r>
            <a:r>
              <a:rPr lang="en-US" sz="2000" dirty="0"/>
              <a:t>, lists, and even lists</a:t>
            </a:r>
          </a:p>
          <a:p>
            <a:pPr lvl="1"/>
            <a:r>
              <a:rPr lang="en-US" sz="2000" dirty="0"/>
              <a:t>Store elements at specific positions (linear or hierarchical)</a:t>
            </a:r>
          </a:p>
          <a:p>
            <a:pPr lvl="1"/>
            <a:r>
              <a:rPr lang="en-US" sz="2000" dirty="0"/>
              <a:t>Insertion and removal based on “position” (linear or hierarchical)</a:t>
            </a:r>
          </a:p>
          <a:p>
            <a:pPr lvl="1"/>
            <a:r>
              <a:rPr lang="en-US" sz="2000" dirty="0"/>
              <a:t>But, priority queue</a:t>
            </a:r>
          </a:p>
          <a:p>
            <a:pPr lvl="2"/>
            <a:r>
              <a:rPr lang="en-US" sz="1800" dirty="0"/>
              <a:t>Insertion and removal: priority-based</a:t>
            </a:r>
          </a:p>
          <a:p>
            <a:pPr lvl="2"/>
            <a:endParaRPr lang="en-US" sz="1800" dirty="0"/>
          </a:p>
          <a:p>
            <a:r>
              <a:rPr lang="en-US" sz="2400" dirty="0"/>
              <a:t>Question: how to express the priority of an element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Key </a:t>
            </a:r>
            <a:r>
              <a:rPr lang="en-US" sz="2200" dirty="0"/>
              <a:t>(example: your student 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6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Recall Priority Queue ADT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 priority queue stores a collection of entries</a:t>
            </a:r>
          </a:p>
          <a:p>
            <a:pPr eaLnBrk="1" hangingPunct="1"/>
            <a:r>
              <a:rPr lang="en-US" altLang="en-US" sz="2000"/>
              <a:t>Typically, an </a:t>
            </a:r>
            <a:r>
              <a:rPr lang="en-US" altLang="en-US" sz="2000">
                <a:solidFill>
                  <a:schemeClr val="tx2"/>
                </a:solidFill>
              </a:rPr>
              <a:t>entry</a:t>
            </a:r>
            <a:r>
              <a:rPr lang="en-US" altLang="en-US" sz="2000"/>
              <a:t> is a pair</a:t>
            </a:r>
            <a:br>
              <a:rPr lang="en-US" altLang="en-US" sz="2000"/>
            </a:br>
            <a:r>
              <a:rPr lang="en-US" altLang="en-US" sz="2000"/>
              <a:t>(key, value), where the key indicates the priority</a:t>
            </a:r>
          </a:p>
          <a:p>
            <a:pPr eaLnBrk="1" hangingPunct="1"/>
            <a:r>
              <a:rPr lang="en-US" altLang="en-US" sz="2000"/>
              <a:t>Main methods of the Priority Queue ADT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insert</a:t>
            </a:r>
            <a:r>
              <a:rPr lang="en-US" altLang="en-US" sz="1800"/>
              <a:t>(e) inserts an entry e 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removeMin</a:t>
            </a:r>
            <a:r>
              <a:rPr lang="en-US" altLang="en-US" sz="1800"/>
              <a:t>()</a:t>
            </a:r>
            <a:br>
              <a:rPr lang="en-US" altLang="en-US" sz="1800"/>
            </a:br>
            <a:r>
              <a:rPr lang="en-US" altLang="en-US" sz="1800"/>
              <a:t>removes the entry with smallest key</a:t>
            </a:r>
            <a:endParaRPr lang="en-US" altLang="en-US"/>
          </a:p>
        </p:txBody>
      </p:sp>
      <p:sp>
        <p:nvSpPr>
          <p:cNvPr id="9222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Additional methods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min</a:t>
            </a:r>
            <a:r>
              <a:rPr lang="en-US" altLang="en-US" sz="1800"/>
              <a:t>()</a:t>
            </a:r>
            <a:br>
              <a:rPr lang="en-US" altLang="en-US" sz="1800"/>
            </a:br>
            <a:r>
              <a:rPr lang="en-US" altLang="en-US" sz="1800"/>
              <a:t>returns, but does not remove, an entry with smallest key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size</a:t>
            </a:r>
            <a:r>
              <a:rPr lang="en-US" altLang="en-US" sz="1800"/>
              <a:t>(), </a:t>
            </a:r>
            <a:r>
              <a:rPr lang="en-US" altLang="en-US" sz="1800">
                <a:solidFill>
                  <a:schemeClr val="tx2"/>
                </a:solidFill>
              </a:rPr>
              <a:t>empty</a:t>
            </a:r>
            <a:r>
              <a:rPr lang="en-US" altLang="en-US" sz="1800"/>
              <a:t>()</a:t>
            </a:r>
          </a:p>
          <a:p>
            <a:pPr eaLnBrk="1" hangingPunct="1"/>
            <a:r>
              <a:rPr lang="en-US" altLang="en-US" sz="2000"/>
              <a:t>Applications:</a:t>
            </a:r>
          </a:p>
          <a:p>
            <a:pPr lvl="1" eaLnBrk="1" hangingPunct="1"/>
            <a:r>
              <a:rPr lang="en-US" altLang="en-US" sz="1800"/>
              <a:t>Standby flyers</a:t>
            </a:r>
          </a:p>
          <a:p>
            <a:pPr lvl="1" eaLnBrk="1" hangingPunct="1"/>
            <a:r>
              <a:rPr lang="en-US" altLang="en-US" sz="1800"/>
              <a:t>Auctions</a:t>
            </a:r>
          </a:p>
          <a:p>
            <a:pPr lvl="1" eaLnBrk="1" hangingPunct="1"/>
            <a:r>
              <a:rPr lang="en-US" altLang="en-US" sz="1800"/>
              <a:t>Stock market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36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PQ Sorting</a:t>
            </a:r>
          </a:p>
        </p:txBody>
      </p:sp>
      <p:sp>
        <p:nvSpPr>
          <p:cNvPr id="1030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use a priority queue</a:t>
            </a:r>
          </a:p>
          <a:p>
            <a:pPr marL="800100" lvl="1" indent="-342900" eaLnBrk="1" hangingPunct="1">
              <a:buSzTx/>
            </a:pPr>
            <a:r>
              <a:rPr lang="en-US" altLang="en-US" sz="1800" dirty="0"/>
              <a:t>Insert the elements with a series of </a:t>
            </a:r>
            <a:r>
              <a:rPr lang="en-US" altLang="en-US" sz="1800" dirty="0">
                <a:solidFill>
                  <a:schemeClr val="tx2"/>
                </a:solidFill>
              </a:rPr>
              <a:t>insert</a:t>
            </a:r>
            <a:r>
              <a:rPr lang="en-US" altLang="en-US" sz="1800" dirty="0"/>
              <a:t> operations</a:t>
            </a:r>
          </a:p>
          <a:p>
            <a:pPr marL="800100" lvl="1" indent="-342900" eaLnBrk="1" hangingPunct="1">
              <a:buSzTx/>
            </a:pPr>
            <a:r>
              <a:rPr lang="en-US" altLang="en-US" sz="1800" dirty="0"/>
              <a:t>Remove the elements in sorted order with a series of </a:t>
            </a:r>
            <a:r>
              <a:rPr lang="en-US" altLang="en-US" sz="1800" dirty="0" err="1">
                <a:solidFill>
                  <a:schemeClr val="tx2"/>
                </a:solidFill>
              </a:rPr>
              <a:t>removeMin</a:t>
            </a:r>
            <a:r>
              <a:rPr lang="en-US" altLang="en-US" sz="1800" dirty="0"/>
              <a:t> operations</a:t>
            </a:r>
          </a:p>
          <a:p>
            <a:pPr eaLnBrk="1" hangingPunct="1"/>
            <a:r>
              <a:rPr lang="en-US" altLang="en-US" sz="2000" dirty="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en-US" sz="1800" dirty="0"/>
              <a:t>Unsorted sequence gives selection-sort: </a:t>
            </a:r>
            <a:r>
              <a:rPr lang="en-US" altLang="en-US" sz="1800" i="1" dirty="0"/>
              <a:t>O(n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)</a:t>
            </a:r>
            <a:r>
              <a:rPr lang="en-US" altLang="en-US" sz="1800" dirty="0"/>
              <a:t> time</a:t>
            </a:r>
          </a:p>
          <a:p>
            <a:pPr marL="800100" lvl="1" indent="-342900" eaLnBrk="1" hangingPunct="1"/>
            <a:r>
              <a:rPr lang="en-US" altLang="en-US" sz="1800" dirty="0"/>
              <a:t>Sorted sequence gives insertion-sort: </a:t>
            </a:r>
            <a:r>
              <a:rPr lang="en-US" altLang="en-US" sz="1800" i="1" dirty="0"/>
              <a:t>O(n</a:t>
            </a:r>
            <a:r>
              <a:rPr lang="en-US" altLang="en-US" sz="1800" i="1" baseline="30000" dirty="0"/>
              <a:t>2</a:t>
            </a:r>
            <a:r>
              <a:rPr lang="en-US" altLang="en-US" sz="1800" i="1" dirty="0"/>
              <a:t>)</a:t>
            </a:r>
            <a:r>
              <a:rPr lang="en-US" altLang="en-US" sz="1800" dirty="0"/>
              <a:t> time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Can we do better? Balancing the above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4495800" y="218598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sorted  in increasing order according 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altLang="en-US" sz="20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S.empty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S.front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();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S.eraseFront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P.insert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P.empty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S.insertBack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010400" y="228600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3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have these results soon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71800"/>
            <a:ext cx="54229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895600"/>
            <a:ext cx="32512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9825" y="2514600"/>
            <a:ext cx="241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Sequence-based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933" y="2433935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9F97F-0DD1-1345-ABD4-ADE2E7A0EF69}"/>
              </a:ext>
            </a:extLst>
          </p:cNvPr>
          <p:cNvSpPr txBox="1"/>
          <p:nvPr/>
        </p:nvSpPr>
        <p:spPr>
          <a:xfrm>
            <a:off x="182979" y="5350817"/>
            <a:ext cx="883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Where were the “unnecessary repetitions” and “stupidity”?</a:t>
            </a:r>
          </a:p>
        </p:txBody>
      </p:sp>
    </p:spTree>
    <p:extLst>
      <p:ext uri="{BB962C8B-B14F-4D97-AF65-F5344CB8AC3E}">
        <p14:creationId xmlns:p14="http://schemas.microsoft.com/office/powerpoint/2010/main" val="194466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Heap: Overview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458202" cy="526414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A heap is a </a:t>
            </a:r>
            <a:r>
              <a:rPr lang="en-US" altLang="en-US" sz="2000" dirty="0">
                <a:solidFill>
                  <a:srgbClr val="FF0000"/>
                </a:solidFill>
              </a:rPr>
              <a:t>binary tree </a:t>
            </a:r>
            <a:r>
              <a:rPr lang="en-US" altLang="en-US" sz="2000" dirty="0"/>
              <a:t>storing keys at its nodes and satisfying the following properties: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1. Heap-order property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2. Complete binary tree property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The</a:t>
            </a:r>
            <a:r>
              <a:rPr lang="en-US" altLang="en-US" sz="2000" dirty="0">
                <a:solidFill>
                  <a:schemeClr val="tx2"/>
                </a:solidFill>
              </a:rPr>
              <a:t> last node</a:t>
            </a:r>
            <a:r>
              <a:rPr lang="en-US" altLang="en-US" sz="2000" dirty="0"/>
              <a:t> of a heap is the rightmost node of maximum depth</a:t>
            </a:r>
            <a:endParaRPr lang="en-US" altLang="en-US" sz="2000" dirty="0">
              <a:latin typeface="Times New Roman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91900"/>
            <a:ext cx="7112000" cy="3365500"/>
          </a:xfrm>
          <a:prstGeom prst="rect">
            <a:avLst/>
          </a:prstGeom>
        </p:spPr>
      </p:pic>
      <p:sp>
        <p:nvSpPr>
          <p:cNvPr id="19" name="Freeform 31"/>
          <p:cNvSpPr>
            <a:spLocks/>
          </p:cNvSpPr>
          <p:nvPr/>
        </p:nvSpPr>
        <p:spPr bwMode="auto">
          <a:xfrm>
            <a:off x="6742900" y="6092251"/>
            <a:ext cx="1219200" cy="91400"/>
          </a:xfrm>
          <a:custGeom>
            <a:avLst/>
            <a:gdLst>
              <a:gd name="T0" fmla="*/ 1247775 w 786"/>
              <a:gd name="T1" fmla="*/ 1047750 h 660"/>
              <a:gd name="T2" fmla="*/ 981075 w 786"/>
              <a:gd name="T3" fmla="*/ 314325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7774630" y="5829708"/>
            <a:ext cx="1178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last node</a:t>
            </a:r>
          </a:p>
        </p:txBody>
      </p:sp>
    </p:spTree>
    <p:extLst>
      <p:ext uri="{BB962C8B-B14F-4D97-AF65-F5344CB8AC3E}">
        <p14:creationId xmlns:p14="http://schemas.microsoft.com/office/powerpoint/2010/main" val="35640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1. Heap-order property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534400" cy="526414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1. Heap-Order:</a:t>
            </a:r>
            <a:r>
              <a:rPr lang="en-US" altLang="en-US" sz="2000" dirty="0"/>
              <a:t> for every internal node v other than the root,</a:t>
            </a:r>
            <a:br>
              <a:rPr lang="en-US" altLang="en-US" sz="2000" dirty="0"/>
            </a:br>
            <a:r>
              <a:rPr lang="en-US" altLang="en-US" sz="2000" b="1" i="1" dirty="0"/>
              <a:t>key</a:t>
            </a:r>
            <a:r>
              <a:rPr lang="en-US" altLang="en-US" sz="2000" dirty="0"/>
              <a:t>(</a:t>
            </a:r>
            <a:r>
              <a:rPr lang="en-US" altLang="en-US" sz="2000" b="1" i="1" dirty="0"/>
              <a:t>v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charset="2"/>
              </a:rPr>
              <a:t></a:t>
            </a:r>
            <a:r>
              <a:rPr lang="en-US" altLang="en-US" sz="2000" dirty="0"/>
              <a:t> </a:t>
            </a:r>
            <a:r>
              <a:rPr lang="en-US" altLang="en-US" sz="2000" b="1" i="1" dirty="0"/>
              <a:t>key</a:t>
            </a:r>
            <a:r>
              <a:rPr lang="en-US" altLang="en-US" sz="2000" dirty="0"/>
              <a:t>(</a:t>
            </a:r>
            <a:r>
              <a:rPr lang="en-US" altLang="en-US" sz="2000" b="1" i="1" dirty="0"/>
              <a:t>parent</a:t>
            </a:r>
            <a:r>
              <a:rPr lang="en-US" altLang="en-US" sz="2000" dirty="0"/>
              <a:t>(</a:t>
            </a:r>
            <a:r>
              <a:rPr lang="en-US" altLang="en-US" sz="2000" b="1" i="1" dirty="0"/>
              <a:t>v</a:t>
            </a:r>
            <a:r>
              <a:rPr lang="en-US" altLang="en-US" sz="2000" dirty="0"/>
              <a:t>))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keys encountered on a path from the root to a leaf T are </a:t>
            </a:r>
            <a:r>
              <a:rPr lang="en-US" altLang="en-US" sz="1800" dirty="0" err="1">
                <a:solidFill>
                  <a:srgbClr val="FF0000"/>
                </a:solidFill>
              </a:rPr>
              <a:t>nondecreasing</a:t>
            </a:r>
            <a:endParaRPr lang="en-US" altLang="en-US" sz="18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A minimum key: always at the root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13328"/>
            <a:ext cx="6172200" cy="29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 Complete binary tree property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382002" cy="526414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Complete Binary Tree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Roughly speaking, every level, except for the last level, is completely filled, and all nodes in the last level are as far left as possible.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charset="0"/>
              </a:rPr>
              <a:t>h</a:t>
            </a:r>
            <a:r>
              <a:rPr lang="en-US" altLang="en-US" sz="2000" dirty="0"/>
              <a:t> be the height of the heap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/>
              <a:t>for </a:t>
            </a:r>
            <a:r>
              <a:rPr lang="en-US" altLang="en-US" sz="1700" b="1" i="1" dirty="0" err="1">
                <a:latin typeface="Times New Roman" charset="0"/>
              </a:rPr>
              <a:t>i</a:t>
            </a:r>
            <a:r>
              <a:rPr lang="en-US" altLang="en-US" sz="1700" b="1" i="1" dirty="0">
                <a:latin typeface="Times New Roman" charset="0"/>
              </a:rPr>
              <a:t> </a:t>
            </a:r>
            <a:r>
              <a:rPr lang="en-US" altLang="en-US" sz="1700" dirty="0">
                <a:latin typeface="Symbol" charset="2"/>
                <a:sym typeface="Symbol" charset="2"/>
              </a:rPr>
              <a:t>= </a:t>
            </a:r>
            <a:r>
              <a:rPr lang="en-US" altLang="en-US" sz="1700" dirty="0">
                <a:latin typeface="Times New Roman" charset="0"/>
              </a:rPr>
              <a:t>0, … , </a:t>
            </a:r>
            <a:r>
              <a:rPr lang="en-US" altLang="en-US" sz="1700" b="1" i="1" dirty="0">
                <a:latin typeface="Times New Roman" charset="0"/>
              </a:rPr>
              <a:t>h </a:t>
            </a:r>
            <a:r>
              <a:rPr lang="en-US" altLang="en-US" sz="1700" dirty="0">
                <a:latin typeface="Symbol" charset="2"/>
                <a:sym typeface="Symbol" charset="2"/>
              </a:rPr>
              <a:t>- </a:t>
            </a:r>
            <a:r>
              <a:rPr lang="en-US" altLang="en-US" sz="1700" dirty="0">
                <a:latin typeface="Times New Roman" charset="0"/>
              </a:rPr>
              <a:t>1,</a:t>
            </a:r>
            <a:r>
              <a:rPr lang="en-US" altLang="en-US" sz="1700" dirty="0"/>
              <a:t> there are </a:t>
            </a:r>
            <a:r>
              <a:rPr lang="en-US" altLang="en-US" sz="1700" dirty="0">
                <a:latin typeface="Times New Roman" charset="0"/>
              </a:rPr>
              <a:t>2</a:t>
            </a:r>
            <a:r>
              <a:rPr lang="en-US" altLang="en-US" sz="1700" b="1" i="1" baseline="30000" dirty="0">
                <a:latin typeface="Times New Roman" charset="0"/>
              </a:rPr>
              <a:t>i</a:t>
            </a:r>
            <a:r>
              <a:rPr lang="en-US" altLang="en-US" sz="1700" dirty="0"/>
              <a:t> nodes of depth </a:t>
            </a:r>
            <a:r>
              <a:rPr lang="en-US" altLang="en-US" sz="1700" b="1" i="1" dirty="0" err="1">
                <a:latin typeface="Times New Roman" charset="0"/>
              </a:rPr>
              <a:t>i</a:t>
            </a:r>
            <a:endParaRPr lang="en-US" altLang="en-US" sz="17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/>
              <a:t>at depth </a:t>
            </a:r>
            <a:r>
              <a:rPr lang="en-US" altLang="en-US" sz="1700" b="1" i="1" dirty="0">
                <a:latin typeface="Times New Roman" charset="0"/>
              </a:rPr>
              <a:t>h</a:t>
            </a:r>
            <a:r>
              <a:rPr lang="en-US" altLang="en-US" sz="1700" dirty="0"/>
              <a:t> </a:t>
            </a:r>
            <a:r>
              <a:rPr lang="en-US" altLang="en-US" sz="1700" dirty="0">
                <a:latin typeface="Symbol" charset="2"/>
                <a:sym typeface="Symbol" charset="2"/>
              </a:rPr>
              <a:t>-</a:t>
            </a:r>
            <a:r>
              <a:rPr lang="en-US" altLang="en-US" sz="1700" dirty="0">
                <a:latin typeface="Times New Roman" charset="0"/>
                <a:sym typeface="Symbol" charset="2"/>
              </a:rPr>
              <a:t> 1</a:t>
            </a:r>
            <a:r>
              <a:rPr lang="en-US" altLang="en-US" sz="1700" dirty="0"/>
              <a:t>, the internal nodes are to the left of the external nodes</a:t>
            </a:r>
            <a:endParaRPr lang="en-US" altLang="en-US" sz="1900" dirty="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448238C-6AE8-B445-A1B6-BABCAE590DDE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5638800" cy="26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Height of a Heap of </a:t>
            </a:r>
            <a:r>
              <a:rPr lang="en-US" altLang="en-US" i="1" dirty="0"/>
              <a:t>n</a:t>
            </a:r>
            <a:r>
              <a:rPr lang="en-US" altLang="en-US" dirty="0"/>
              <a:t> elements</a:t>
            </a:r>
          </a:p>
        </p:txBody>
      </p:sp>
      <p:sp>
        <p:nvSpPr>
          <p:cNvPr id="2054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2"/>
                </a:solidFill>
              </a:rPr>
              <a:t>Theorem:</a:t>
            </a:r>
            <a:r>
              <a:rPr lang="en-US" altLang="en-US" sz="2000" dirty="0"/>
              <a:t> A heap storing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2000" dirty="0"/>
              <a:t>keys has height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000" dirty="0"/>
              <a:t>	Proof: (we apply the complete binary tree property)</a:t>
            </a:r>
          </a:p>
          <a:p>
            <a:pPr lvl="1" eaLnBrk="1" hangingPunct="1"/>
            <a:r>
              <a:rPr lang="en-US" altLang="en-US" sz="1800" dirty="0"/>
              <a:t>Let </a:t>
            </a:r>
            <a:r>
              <a:rPr lang="en-US" altLang="en-US" sz="1800" b="1" i="1" dirty="0">
                <a:latin typeface="Times New Roman" charset="0"/>
              </a:rPr>
              <a:t>h</a:t>
            </a:r>
            <a:r>
              <a:rPr lang="en-US" altLang="en-US" sz="1800" dirty="0"/>
              <a:t> be the height of a heap storing </a:t>
            </a:r>
            <a:r>
              <a:rPr lang="en-US" altLang="en-US" sz="1800" b="1" i="1" dirty="0">
                <a:latin typeface="Times New Roman" charset="0"/>
              </a:rPr>
              <a:t>n </a:t>
            </a:r>
            <a:r>
              <a:rPr lang="en-US" altLang="en-US" sz="1800" dirty="0"/>
              <a:t>keys</a:t>
            </a:r>
          </a:p>
          <a:p>
            <a:pPr lvl="1" eaLnBrk="1" hangingPunct="1"/>
            <a:r>
              <a:rPr lang="en-US" altLang="en-US" sz="1800" dirty="0"/>
              <a:t>Since there are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i</a:t>
            </a:r>
            <a:r>
              <a:rPr lang="en-US" altLang="en-US" sz="1800" dirty="0"/>
              <a:t> keys at depth </a:t>
            </a:r>
            <a:r>
              <a:rPr lang="en-US" altLang="en-US" sz="1800" b="1" i="1" dirty="0" err="1">
                <a:latin typeface="Times New Roman" charset="0"/>
              </a:rPr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charset="2"/>
                <a:sym typeface="Symbol" charset="2"/>
              </a:rPr>
              <a:t>=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charset="0"/>
              </a:rPr>
              <a:t>0, … , </a:t>
            </a:r>
            <a:r>
              <a:rPr lang="en-US" altLang="en-US" sz="1800" b="1" i="1" dirty="0">
                <a:latin typeface="Times New Roman" charset="0"/>
              </a:rPr>
              <a:t>h </a:t>
            </a:r>
            <a:r>
              <a:rPr lang="en-US" altLang="en-US" sz="1800" dirty="0">
                <a:latin typeface="Symbol" charset="2"/>
                <a:sym typeface="Symbol" charset="2"/>
              </a:rPr>
              <a:t>- </a:t>
            </a:r>
            <a:r>
              <a:rPr lang="en-US" altLang="en-US" sz="1800" dirty="0">
                <a:latin typeface="Times New Roman" charset="0"/>
              </a:rPr>
              <a:t>1 </a:t>
            </a:r>
            <a:r>
              <a:rPr lang="en-US" altLang="en-US" sz="1800" dirty="0"/>
              <a:t>and at least one key at depth </a:t>
            </a:r>
            <a:r>
              <a:rPr lang="en-US" altLang="en-US" sz="1800" b="1" i="1" dirty="0">
                <a:latin typeface="Times New Roman" charset="0"/>
              </a:rPr>
              <a:t>h</a:t>
            </a:r>
            <a:r>
              <a:rPr lang="en-US" altLang="en-US" sz="1800" dirty="0"/>
              <a:t>, we have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charset="2"/>
                <a:sym typeface="Symbol" charset="2"/>
              </a:rPr>
              <a:t>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charset="0"/>
              </a:rPr>
              <a:t>1 </a:t>
            </a:r>
            <a:r>
              <a:rPr lang="en-US" altLang="en-US" sz="1800" dirty="0">
                <a:latin typeface="Symbol" charset="2"/>
                <a:sym typeface="Symbol" charset="2"/>
              </a:rPr>
              <a:t>+ </a:t>
            </a:r>
            <a:r>
              <a:rPr lang="en-US" altLang="en-US" sz="1800" dirty="0">
                <a:latin typeface="Times New Roman" charset="0"/>
              </a:rPr>
              <a:t>2 </a:t>
            </a:r>
            <a:r>
              <a:rPr lang="en-US" altLang="en-US" sz="1800" dirty="0">
                <a:latin typeface="Symbol" charset="2"/>
                <a:sym typeface="Symbol" charset="2"/>
              </a:rPr>
              <a:t>+</a:t>
            </a:r>
            <a:r>
              <a:rPr lang="en-US" altLang="en-US" sz="1800" dirty="0">
                <a:latin typeface="Times New Roman" charset="0"/>
              </a:rPr>
              <a:t> 4 </a:t>
            </a:r>
            <a:r>
              <a:rPr lang="en-US" altLang="en-US" sz="1800" dirty="0">
                <a:latin typeface="Symbol" charset="2"/>
                <a:sym typeface="Symbol" charset="2"/>
              </a:rPr>
              <a:t>+</a:t>
            </a:r>
            <a:r>
              <a:rPr lang="en-US" altLang="en-US" sz="1800" dirty="0">
                <a:latin typeface="Times New Roman" charset="0"/>
              </a:rPr>
              <a:t> … </a:t>
            </a:r>
            <a:r>
              <a:rPr lang="en-US" altLang="en-US" sz="1800" dirty="0">
                <a:latin typeface="Symbol" charset="2"/>
                <a:sym typeface="Symbol" charset="2"/>
              </a:rPr>
              <a:t>+</a:t>
            </a:r>
            <a:r>
              <a:rPr lang="en-US" altLang="en-US" sz="1800" dirty="0">
                <a:latin typeface="Times New Roman" charset="0"/>
              </a:rPr>
              <a:t> 2</a:t>
            </a:r>
            <a:r>
              <a:rPr lang="en-US" altLang="en-US" sz="1800" b="1" i="1" baseline="30000" dirty="0">
                <a:latin typeface="Times New Roman" charset="0"/>
              </a:rPr>
              <a:t>h</a:t>
            </a:r>
            <a:r>
              <a:rPr lang="en-US" altLang="en-US" sz="1800" baseline="30000" dirty="0">
                <a:latin typeface="Symbol" charset="2"/>
              </a:rPr>
              <a:t>-</a:t>
            </a:r>
            <a:r>
              <a:rPr lang="en-US" altLang="en-US" sz="1800" baseline="30000" dirty="0">
                <a:latin typeface="Times New Roman" charset="0"/>
              </a:rPr>
              <a:t>1 </a:t>
            </a:r>
            <a:r>
              <a:rPr lang="en-US" altLang="en-US" sz="1800" dirty="0">
                <a:latin typeface="Symbol" charset="2"/>
                <a:sym typeface="Symbol" charset="2"/>
              </a:rPr>
              <a:t> + </a:t>
            </a:r>
            <a:r>
              <a:rPr lang="en-US" altLang="en-US" sz="1800" dirty="0">
                <a:latin typeface="Times New Roman" charset="0"/>
              </a:rPr>
              <a:t>1</a:t>
            </a:r>
            <a:r>
              <a:rPr lang="en-US" altLang="en-US" sz="1800" b="1" i="1" baseline="30000" dirty="0">
                <a:latin typeface="Times New Roman" charset="0"/>
              </a:rPr>
              <a:t> </a:t>
            </a:r>
          </a:p>
          <a:p>
            <a:pPr lvl="1" eaLnBrk="1" hangingPunct="1"/>
            <a:r>
              <a:rPr lang="en-US" altLang="en-US" sz="1800" dirty="0"/>
              <a:t>Thus,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charset="2"/>
                <a:sym typeface="Symbol" charset="2"/>
              </a:rPr>
              <a:t>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baseline="30000" dirty="0">
                <a:latin typeface="Times New Roman" charset="0"/>
              </a:rPr>
              <a:t>h</a:t>
            </a:r>
            <a:r>
              <a:rPr lang="en-US" altLang="en-US" sz="1800" baseline="30000" dirty="0">
                <a:latin typeface="Times New Roman" charset="0"/>
              </a:rPr>
              <a:t> </a:t>
            </a:r>
            <a:r>
              <a:rPr lang="en-US" altLang="en-US" sz="1800" dirty="0"/>
              <a:t>, i.e., </a:t>
            </a:r>
            <a:r>
              <a:rPr lang="en-US" altLang="en-US" sz="1800" b="1" i="1" dirty="0">
                <a:latin typeface="Times New Roman" charset="0"/>
              </a:rPr>
              <a:t>h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charset="2"/>
                <a:sym typeface="Symbol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charset="0"/>
              </a:rPr>
              <a:t>log </a:t>
            </a:r>
            <a:r>
              <a:rPr lang="en-US" altLang="en-US" sz="1800" b="1" i="1" dirty="0">
                <a:latin typeface="Times New Roman" charset="0"/>
              </a:rPr>
              <a:t>n</a:t>
            </a:r>
            <a:endParaRPr lang="en-US" altLang="en-US" sz="1800" dirty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charset="0"/>
                <a:sym typeface="Symbol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2</a:t>
            </a:r>
            <a:r>
              <a:rPr lang="en-US" altLang="en-US" sz="1800" b="1" i="1" baseline="30000">
                <a:latin typeface="Times New Roman" charset="0"/>
              </a:rPr>
              <a:t>h</a:t>
            </a:r>
            <a:r>
              <a:rPr lang="en-US" altLang="en-US" sz="1800" baseline="30000">
                <a:latin typeface="Symbol" charset="2"/>
              </a:rPr>
              <a:t>-</a:t>
            </a:r>
            <a:r>
              <a:rPr lang="en-US" altLang="en-US" sz="1800" baseline="30000">
                <a:latin typeface="Times New Roman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h</a:t>
            </a:r>
            <a:r>
              <a:rPr lang="en-US" altLang="en-US" sz="1800">
                <a:latin typeface="Symbol" charset="2"/>
              </a:rPr>
              <a:t>-</a:t>
            </a:r>
            <a:r>
              <a:rPr lang="en-US" altLang="en-US" sz="1800">
                <a:latin typeface="Times New Roman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 b="1" i="1">
                <a:latin typeface="Times New Roman" charset="0"/>
              </a:rPr>
              <a:t>h</a:t>
            </a:r>
            <a:endParaRPr lang="en-US" altLang="en-US" sz="1800">
              <a:latin typeface="Times New Roman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/>
        </p:nvGraphicFramePr>
        <p:xfrm>
          <a:off x="7521575" y="120650"/>
          <a:ext cx="1295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3" imgW="1296000" imgH="2000520" progId="MS_ClipArt_Gallery.2">
                  <p:embed/>
                </p:oleObj>
              </mc:Choice>
              <mc:Fallback>
                <p:oleObj name="Clip" r:id="rId3" imgW="1296000" imgH="2000520" progId="MS_ClipArt_Gallery.2">
                  <p:embed/>
                  <p:pic>
                    <p:nvPicPr>
                      <p:cNvPr id="205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120650"/>
                        <a:ext cx="1295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3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 and Priority Queues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can use a heap to implement a priority queue</a:t>
            </a:r>
          </a:p>
          <a:p>
            <a:pPr lvl="1" eaLnBrk="1" hangingPunct="1"/>
            <a:r>
              <a:rPr lang="en-US" altLang="en-US" sz="2200" dirty="0"/>
              <a:t>We say “heap-based PQ implementation”</a:t>
            </a:r>
          </a:p>
          <a:p>
            <a:pPr eaLnBrk="1" hangingPunct="1"/>
            <a:r>
              <a:rPr lang="en-US" altLang="en-US" sz="2400" dirty="0"/>
              <a:t>We store a (key, element) item at each internal node</a:t>
            </a:r>
          </a:p>
          <a:p>
            <a:pPr eaLnBrk="1" hangingPunct="1"/>
            <a:r>
              <a:rPr lang="en-US" altLang="en-US" sz="2400" dirty="0"/>
              <a:t>We keep track of the position of the last node</a:t>
            </a:r>
          </a:p>
          <a:p>
            <a:pPr lvl="1" eaLnBrk="1" hangingPunct="1"/>
            <a:r>
              <a:rPr lang="en-US" altLang="en-US" sz="2200" dirty="0"/>
              <a:t>I am able to know who is the last node in O(1) time</a:t>
            </a:r>
          </a:p>
          <a:p>
            <a:pPr lvl="1" eaLnBrk="1" hangingPunct="1"/>
            <a:r>
              <a:rPr lang="en-US" altLang="en-US" sz="2200" dirty="0"/>
              <a:t>Easy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800600" y="4343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330950" y="4953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3054350" y="4953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3756025" y="5562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3379788" y="4678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5126038" y="4678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2679700" y="5287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3379788" y="5287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2354263" y="5562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2000">
              <a:latin typeface="Times New Roman" charset="0"/>
              <a:sym typeface="Symbol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5457825" y="3886200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</a:rPr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6997700" y="4495800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</a:rPr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1749425" y="4495800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>
                <a:latin typeface="Tahoma" pitchFamily="34" charset="0"/>
              </a:rPr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1012825" y="5105400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</a:rPr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4368800" y="5105400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</a:rPr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6534150" y="4924425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2200275" y="49164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1495425" y="55260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5000625" y="4305300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3952875" y="5534025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into a Heap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Method </a:t>
            </a:r>
            <a:r>
              <a:rPr lang="en-US" altLang="en-US" sz="2400" b="1" dirty="0"/>
              <a:t>insert</a:t>
            </a:r>
            <a:r>
              <a:rPr lang="en-US" altLang="en-US" sz="2400" dirty="0"/>
              <a:t> of the priority queue ADT corresponds to the insertion of a key </a:t>
            </a:r>
            <a:r>
              <a:rPr lang="en-US" altLang="en-US" sz="2400" b="1" i="1" dirty="0">
                <a:latin typeface="Times New Roman" charset="0"/>
              </a:rPr>
              <a:t>k</a:t>
            </a:r>
            <a:r>
              <a:rPr lang="en-US" altLang="en-US" sz="2400" dirty="0"/>
              <a:t> to the heap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insertion algorithm consists of three steps</a:t>
            </a:r>
          </a:p>
          <a:p>
            <a:pPr lvl="1" eaLnBrk="1" hangingPunct="1"/>
            <a:r>
              <a:rPr lang="en-US" altLang="en-US" sz="2000" dirty="0"/>
              <a:t>Find the </a:t>
            </a:r>
            <a:r>
              <a:rPr lang="en-US" altLang="en-US" sz="2000" dirty="0">
                <a:solidFill>
                  <a:srgbClr val="FF0000"/>
                </a:solidFill>
              </a:rPr>
              <a:t>insertion node </a:t>
            </a:r>
            <a:r>
              <a:rPr lang="en-US" altLang="en-US" sz="2000" b="1" i="1" dirty="0">
                <a:latin typeface="Times New Roman" charset="0"/>
              </a:rPr>
              <a:t>z</a:t>
            </a:r>
            <a:r>
              <a:rPr lang="en-US" altLang="en-US" sz="2000" dirty="0"/>
              <a:t> (the new last node)</a:t>
            </a:r>
          </a:p>
          <a:p>
            <a:pPr lvl="2" eaLnBrk="1" hangingPunct="1"/>
            <a:r>
              <a:rPr lang="en-US" altLang="en-US" sz="1600" dirty="0"/>
              <a:t>How? discussed later</a:t>
            </a:r>
          </a:p>
          <a:p>
            <a:pPr lvl="1" eaLnBrk="1" hangingPunct="1"/>
            <a:r>
              <a:rPr lang="en-US" altLang="en-US" sz="2000" dirty="0"/>
              <a:t>Store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at </a:t>
            </a:r>
            <a:r>
              <a:rPr lang="en-US" altLang="en-US" sz="2000" b="1" i="1" dirty="0">
                <a:latin typeface="Times New Roman" charset="0"/>
              </a:rPr>
              <a:t>z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600075 w 378"/>
              <a:gd name="T1" fmla="*/ 457200 h 288"/>
              <a:gd name="T2" fmla="*/ 485775 w 378"/>
              <a:gd name="T3" fmla="*/ 304800 h 288"/>
              <a:gd name="T4" fmla="*/ 152400 w 378"/>
              <a:gd name="T5" fmla="*/ 295275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895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Upheap</a:t>
            </a:r>
          </a:p>
        </p:txBody>
      </p:sp>
      <p:sp>
        <p:nvSpPr>
          <p:cNvPr id="1331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After the insertion of a new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, the heap-order property may be violated</a:t>
            </a:r>
          </a:p>
          <a:p>
            <a:pPr eaLnBrk="1" hangingPunct="1"/>
            <a:r>
              <a:rPr lang="en-US" altLang="en-US" sz="2000" dirty="0"/>
              <a:t>Algorithm </a:t>
            </a:r>
            <a:r>
              <a:rPr lang="en-US" altLang="en-US" sz="2000" dirty="0" err="1"/>
              <a:t>upheap</a:t>
            </a:r>
            <a:r>
              <a:rPr lang="en-US" altLang="en-US" sz="2000" dirty="0"/>
              <a:t> restores the heap-order property by swapping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along an upward path from the insertion node</a:t>
            </a:r>
          </a:p>
          <a:p>
            <a:pPr eaLnBrk="1" hangingPunct="1"/>
            <a:r>
              <a:rPr lang="en-US" altLang="en-US" sz="2000" dirty="0" err="1"/>
              <a:t>Upheap</a:t>
            </a:r>
            <a:r>
              <a:rPr lang="en-US" altLang="en-US" sz="2000" dirty="0"/>
              <a:t> terminates when the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reaches the root or a node whose parent has a key smaller than or equal to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Since a heap has height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upheap</a:t>
            </a:r>
            <a:r>
              <a:rPr lang="en-US" altLang="en-US" sz="2000" dirty="0"/>
              <a:t> runs in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640263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641850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4870450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48704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3657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651375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162550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153025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153025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3657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36575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1212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3969544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030788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1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Queue ADT</a:t>
            </a:r>
          </a:p>
        </p:txBody>
      </p:sp>
      <p:sp>
        <p:nvSpPr>
          <p:cNvPr id="410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priority queue stores a collection of entries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Typically, an </a:t>
            </a:r>
            <a:r>
              <a:rPr lang="en-US" altLang="en-US" sz="2000" dirty="0">
                <a:solidFill>
                  <a:schemeClr val="tx2"/>
                </a:solidFill>
              </a:rPr>
              <a:t>entry</a:t>
            </a:r>
            <a:r>
              <a:rPr lang="en-US" altLang="en-US" sz="2000" dirty="0"/>
              <a:t> is a pair</a:t>
            </a:r>
            <a:br>
              <a:rPr lang="en-US" altLang="en-US" sz="2000" dirty="0"/>
            </a:br>
            <a:r>
              <a:rPr lang="en-US" altLang="en-US" sz="2000" dirty="0"/>
              <a:t>(key, value), where the key indicates the priority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Main methods of the Priority Queue ADT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insert</a:t>
            </a:r>
            <a:r>
              <a:rPr lang="en-US" altLang="en-US" sz="1800" dirty="0"/>
              <a:t>(e)</a:t>
            </a:r>
            <a:br>
              <a:rPr lang="en-US" altLang="en-US" sz="1800" dirty="0"/>
            </a:br>
            <a:r>
              <a:rPr lang="en-US" altLang="en-US" sz="1800" dirty="0"/>
              <a:t>inserts an entry e (with an implicit associated key value)</a:t>
            </a:r>
          </a:p>
          <a:p>
            <a:pPr lvl="1" eaLnBrk="1" hangingPunct="1"/>
            <a:endParaRPr lang="en-US" altLang="en-US" sz="1800" dirty="0"/>
          </a:p>
          <a:p>
            <a:pPr lvl="1" eaLnBrk="1" hangingPunct="1"/>
            <a:r>
              <a:rPr lang="en-US" altLang="en-US" sz="1800" dirty="0" err="1">
                <a:solidFill>
                  <a:schemeClr val="tx2"/>
                </a:solidFill>
              </a:rPr>
              <a:t>removeMin</a:t>
            </a:r>
            <a:r>
              <a:rPr lang="en-US" altLang="en-US" sz="1800" dirty="0"/>
              <a:t>()</a:t>
            </a:r>
            <a:br>
              <a:rPr lang="en-US" altLang="en-US" sz="1800" dirty="0"/>
            </a:br>
            <a:r>
              <a:rPr lang="en-US" altLang="en-US" sz="1800" dirty="0"/>
              <a:t>removes the entry with smallest key</a:t>
            </a:r>
            <a:endParaRPr lang="en-US" altLang="en-US" dirty="0"/>
          </a:p>
        </p:txBody>
      </p:sp>
      <p:sp>
        <p:nvSpPr>
          <p:cNvPr id="4102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Additional methods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min</a:t>
            </a:r>
            <a:r>
              <a:rPr lang="en-US" altLang="en-US" sz="1800" dirty="0"/>
              <a:t>()</a:t>
            </a:r>
            <a:br>
              <a:rPr lang="en-US" altLang="en-US" sz="1800" dirty="0"/>
            </a:br>
            <a:r>
              <a:rPr lang="en-US" altLang="en-US" sz="1800" dirty="0"/>
              <a:t>returns, but does not remove, an entry with smallest key</a:t>
            </a:r>
          </a:p>
          <a:p>
            <a:pPr lvl="1" eaLnBrk="1" hangingPunct="1"/>
            <a:r>
              <a:rPr lang="en-US" altLang="en-US" sz="1800" dirty="0">
                <a:solidFill>
                  <a:schemeClr val="tx2"/>
                </a:solidFill>
              </a:rPr>
              <a:t>size</a:t>
            </a:r>
            <a:r>
              <a:rPr lang="en-US" altLang="en-US" sz="1800" dirty="0"/>
              <a:t>(), </a:t>
            </a:r>
            <a:r>
              <a:rPr lang="en-US" altLang="en-US" sz="1800" dirty="0">
                <a:solidFill>
                  <a:schemeClr val="tx2"/>
                </a:solidFill>
              </a:rPr>
              <a:t>empty</a:t>
            </a:r>
            <a:r>
              <a:rPr lang="en-US" altLang="en-US" sz="1800" dirty="0"/>
              <a:t>()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Applications:</a:t>
            </a:r>
          </a:p>
          <a:p>
            <a:pPr lvl="1" eaLnBrk="1" hangingPunct="1"/>
            <a:r>
              <a:rPr lang="en-US" altLang="en-US" sz="1800" dirty="0"/>
              <a:t>Standby flyers</a:t>
            </a:r>
          </a:p>
          <a:p>
            <a:pPr lvl="1" eaLnBrk="1" hangingPunct="1"/>
            <a:r>
              <a:rPr lang="en-US" altLang="en-US" sz="1800" dirty="0"/>
              <a:t>Auctions</a:t>
            </a:r>
          </a:p>
          <a:p>
            <a:pPr lvl="1" eaLnBrk="1" hangingPunct="1"/>
            <a:r>
              <a:rPr lang="en-US" altLang="en-US" sz="1800" dirty="0"/>
              <a:t>Stock market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E2DF4D9-EC48-D144-A1C8-39978BDB5400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6239889" cy="3358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4" y="3429000"/>
            <a:ext cx="6159596" cy="335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228600"/>
            <a:ext cx="18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Insert: (2,T)</a:t>
            </a:r>
          </a:p>
        </p:txBody>
      </p:sp>
    </p:spTree>
    <p:extLst>
      <p:ext uri="{BB962C8B-B14F-4D97-AF65-F5344CB8AC3E}">
        <p14:creationId xmlns:p14="http://schemas.microsoft.com/office/powerpoint/2010/main" val="320548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Removal from a Heap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Method </a:t>
            </a:r>
            <a:r>
              <a:rPr lang="en-US" altLang="en-US" sz="2400" b="1" dirty="0" err="1"/>
              <a:t>removeMin</a:t>
            </a:r>
            <a:r>
              <a:rPr lang="en-US" altLang="en-US" sz="2400" dirty="0"/>
              <a:t> of the priority queue ADT corresponds to the removal of the root key from the heap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removal algorithm consists of three steps</a:t>
            </a:r>
          </a:p>
          <a:p>
            <a:pPr lvl="1" eaLnBrk="1" hangingPunct="1"/>
            <a:r>
              <a:rPr lang="en-US" altLang="en-US" sz="2000" dirty="0"/>
              <a:t>Replace the root key with the key of the last node </a:t>
            </a:r>
            <a:r>
              <a:rPr lang="en-US" altLang="en-US" sz="2000" b="1" i="1" dirty="0">
                <a:latin typeface="Times New Roman" charset="0"/>
              </a:rPr>
              <a:t>w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Remove </a:t>
            </a:r>
            <a:r>
              <a:rPr lang="en-US" altLang="en-US" sz="2000" b="1" i="1" dirty="0">
                <a:latin typeface="Times New Roman" charset="0"/>
              </a:rPr>
              <a:t>w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4346" name="AutoShape 13"/>
          <p:cNvCxnSpPr>
            <a:cxnSpLocks noChangeShapeType="1"/>
            <a:stCxn id="14342" idx="3"/>
            <a:endCxn id="14344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4"/>
          <p:cNvCxnSpPr>
            <a:cxnSpLocks noChangeShapeType="1"/>
            <a:stCxn id="14343" idx="1"/>
            <a:endCxn id="14342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9"/>
          <p:cNvCxnSpPr>
            <a:cxnSpLocks noChangeShapeType="1"/>
            <a:stCxn id="14350" idx="7"/>
            <a:endCxn id="14344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"/>
          <p:cNvCxnSpPr>
            <a:cxnSpLocks noChangeShapeType="1"/>
            <a:stCxn id="14345" idx="1"/>
            <a:endCxn id="14344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4351" name="Freeform 26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>
              <a:gd name="T0" fmla="*/ 895350 w 564"/>
              <a:gd name="T1" fmla="*/ 411162 h 259"/>
              <a:gd name="T2" fmla="*/ 514350 w 564"/>
              <a:gd name="T3" fmla="*/ 68262 h 259"/>
              <a:gd name="T4" fmla="*/ 0 w 564"/>
              <a:gd name="T5" fmla="*/ 158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27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last node</a:t>
            </a:r>
          </a:p>
        </p:txBody>
      </p:sp>
      <p:sp>
        <p:nvSpPr>
          <p:cNvPr id="14353" name="Text Box 53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w</a:t>
            </a:r>
          </a:p>
        </p:txBody>
      </p:sp>
      <p:sp>
        <p:nvSpPr>
          <p:cNvPr id="14354" name="Oval 5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4355" name="Oval 5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4356" name="Oval 5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cxnSp>
        <p:nvCxnSpPr>
          <p:cNvPr id="14357" name="AutoShape 64"/>
          <p:cNvCxnSpPr>
            <a:cxnSpLocks noChangeShapeType="1"/>
            <a:stCxn id="14354" idx="3"/>
            <a:endCxn id="14356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65"/>
          <p:cNvCxnSpPr>
            <a:cxnSpLocks noChangeShapeType="1"/>
            <a:stCxn id="14355" idx="1"/>
            <a:endCxn id="14354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0"/>
          <p:cNvCxnSpPr>
            <a:cxnSpLocks noChangeShapeType="1"/>
            <a:stCxn id="14361" idx="7"/>
            <a:endCxn id="14356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1"/>
          <p:cNvCxnSpPr>
            <a:cxnSpLocks noChangeShapeType="1"/>
            <a:stCxn id="14363" idx="0"/>
            <a:endCxn id="14356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Oval 72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4362" name="Text Box 79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w</a:t>
            </a:r>
          </a:p>
        </p:txBody>
      </p:sp>
      <p:sp>
        <p:nvSpPr>
          <p:cNvPr id="14363" name="Rectangle 80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64" name="Freeform 81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>
              <a:gd name="T0" fmla="*/ 895350 w 564"/>
              <a:gd name="T1" fmla="*/ 411162 h 259"/>
              <a:gd name="T2" fmla="*/ 514350 w 564"/>
              <a:gd name="T3" fmla="*/ 68262 h 259"/>
              <a:gd name="T4" fmla="*/ 0 w 564"/>
              <a:gd name="T5" fmla="*/ 158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82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9715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Downheap</a:t>
            </a:r>
          </a:p>
        </p:txBody>
      </p:sp>
      <p:sp>
        <p:nvSpPr>
          <p:cNvPr id="1536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After replacing the root key with the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of the last node, the heap-order property may be violated</a:t>
            </a:r>
          </a:p>
          <a:p>
            <a:pPr eaLnBrk="1" hangingPunct="1"/>
            <a:r>
              <a:rPr lang="en-US" altLang="en-US" sz="2000" dirty="0"/>
              <a:t>Algorithm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restores the heap-order property by swapping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along a downward path from the root (but which path?)</a:t>
            </a:r>
          </a:p>
          <a:p>
            <a:pPr eaLnBrk="1" hangingPunct="1"/>
            <a:r>
              <a:rPr lang="en-US" altLang="en-US" sz="2000" dirty="0" err="1"/>
              <a:t>Upheap</a:t>
            </a:r>
            <a:r>
              <a:rPr lang="en-US" altLang="en-US" sz="2000" dirty="0"/>
              <a:t> terminates when key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reaches a leaf or a node whose children have keys greater than or equal to </a:t>
            </a:r>
            <a:r>
              <a:rPr lang="en-US" altLang="en-US" sz="2000" b="1" i="1" dirty="0">
                <a:latin typeface="Times New Roman" charset="0"/>
              </a:rPr>
              <a:t>k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Since a heap has height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runs in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5366" name="Oval 22"/>
          <p:cNvSpPr>
            <a:spLocks noChangeArrowheads="1"/>
          </p:cNvSpPr>
          <p:nvPr/>
        </p:nvSpPr>
        <p:spPr bwMode="auto">
          <a:xfrm>
            <a:off x="27797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5367" name="Oval 23"/>
          <p:cNvSpPr>
            <a:spLocks noChangeArrowheads="1"/>
          </p:cNvSpPr>
          <p:nvPr/>
        </p:nvSpPr>
        <p:spPr bwMode="auto">
          <a:xfrm>
            <a:off x="35909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5368" name="Oval 24"/>
          <p:cNvSpPr>
            <a:spLocks noChangeArrowheads="1"/>
          </p:cNvSpPr>
          <p:nvPr/>
        </p:nvSpPr>
        <p:spPr bwMode="auto">
          <a:xfrm>
            <a:off x="1827213" y="480218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cxnSp>
        <p:nvCxnSpPr>
          <p:cNvPr id="15369" name="AutoShape 27"/>
          <p:cNvCxnSpPr>
            <a:cxnSpLocks noChangeShapeType="1"/>
            <a:stCxn id="15366" idx="3"/>
            <a:endCxn id="15368" idx="7"/>
          </p:cNvCxnSpPr>
          <p:nvPr/>
        </p:nvCxnSpPr>
        <p:spPr bwMode="auto">
          <a:xfrm flipH="1">
            <a:off x="2100263" y="4583113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28"/>
          <p:cNvCxnSpPr>
            <a:cxnSpLocks noChangeShapeType="1"/>
            <a:stCxn id="15367" idx="1"/>
            <a:endCxn id="15366" idx="5"/>
          </p:cNvCxnSpPr>
          <p:nvPr/>
        </p:nvCxnSpPr>
        <p:spPr bwMode="auto">
          <a:xfrm flipH="1" flipV="1">
            <a:off x="30527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31"/>
          <p:cNvCxnSpPr>
            <a:cxnSpLocks noChangeShapeType="1"/>
            <a:stCxn id="15373" idx="7"/>
            <a:endCxn id="15368" idx="3"/>
          </p:cNvCxnSpPr>
          <p:nvPr/>
        </p:nvCxnSpPr>
        <p:spPr bwMode="auto">
          <a:xfrm flipV="1">
            <a:off x="1512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32"/>
          <p:cNvCxnSpPr>
            <a:cxnSpLocks noChangeShapeType="1"/>
            <a:stCxn id="15375" idx="0"/>
            <a:endCxn id="15368" idx="5"/>
          </p:cNvCxnSpPr>
          <p:nvPr/>
        </p:nvCxnSpPr>
        <p:spPr bwMode="auto">
          <a:xfrm flipH="1" flipV="1">
            <a:off x="2100263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33"/>
          <p:cNvSpPr>
            <a:spLocks noChangeArrowheads="1"/>
          </p:cNvSpPr>
          <p:nvPr/>
        </p:nvSpPr>
        <p:spPr bwMode="auto">
          <a:xfrm>
            <a:off x="12398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5374" name="Text Box 38"/>
          <p:cNvSpPr txBox="1">
            <a:spLocks noChangeArrowheads="1"/>
          </p:cNvSpPr>
          <p:nvPr/>
        </p:nvSpPr>
        <p:spPr bwMode="auto">
          <a:xfrm>
            <a:off x="24384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w</a:t>
            </a:r>
          </a:p>
        </p:txBody>
      </p:sp>
      <p:sp>
        <p:nvSpPr>
          <p:cNvPr id="15375" name="Rectangle 39"/>
          <p:cNvSpPr>
            <a:spLocks noChangeAspect="1" noChangeArrowheads="1"/>
          </p:cNvSpPr>
          <p:nvPr/>
        </p:nvSpPr>
        <p:spPr bwMode="auto">
          <a:xfrm>
            <a:off x="23606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376" name="Oval 4"/>
          <p:cNvSpPr>
            <a:spLocks noChangeArrowheads="1"/>
          </p:cNvSpPr>
          <p:nvPr/>
        </p:nvSpPr>
        <p:spPr bwMode="auto">
          <a:xfrm>
            <a:off x="6894513" y="4291013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5377" name="Oval 5"/>
          <p:cNvSpPr>
            <a:spLocks noChangeArrowheads="1"/>
          </p:cNvSpPr>
          <p:nvPr/>
        </p:nvSpPr>
        <p:spPr bwMode="auto">
          <a:xfrm>
            <a:off x="7705725" y="480218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5378" name="Oval 6"/>
          <p:cNvSpPr>
            <a:spLocks noChangeArrowheads="1"/>
          </p:cNvSpPr>
          <p:nvPr/>
        </p:nvSpPr>
        <p:spPr bwMode="auto">
          <a:xfrm>
            <a:off x="5942013" y="4802188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5379" name="AutoShape 9"/>
          <p:cNvCxnSpPr>
            <a:cxnSpLocks noChangeShapeType="1"/>
            <a:stCxn id="15376" idx="3"/>
            <a:endCxn id="15378" idx="7"/>
          </p:cNvCxnSpPr>
          <p:nvPr/>
        </p:nvCxnSpPr>
        <p:spPr bwMode="auto">
          <a:xfrm flipH="1">
            <a:off x="6215063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0"/>
          <p:cNvCxnSpPr>
            <a:cxnSpLocks noChangeShapeType="1"/>
            <a:stCxn id="15377" idx="1"/>
            <a:endCxn id="15376" idx="5"/>
          </p:cNvCxnSpPr>
          <p:nvPr/>
        </p:nvCxnSpPr>
        <p:spPr bwMode="auto">
          <a:xfrm flipH="1" flipV="1">
            <a:off x="7167563" y="4583113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13"/>
          <p:cNvCxnSpPr>
            <a:cxnSpLocks noChangeShapeType="1"/>
            <a:stCxn id="15383" idx="7"/>
            <a:endCxn id="15378" idx="3"/>
          </p:cNvCxnSpPr>
          <p:nvPr/>
        </p:nvCxnSpPr>
        <p:spPr bwMode="auto">
          <a:xfrm flipV="1">
            <a:off x="5627688" y="5094288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14"/>
          <p:cNvCxnSpPr>
            <a:cxnSpLocks noChangeShapeType="1"/>
            <a:stCxn id="15385" idx="0"/>
            <a:endCxn id="15378" idx="5"/>
          </p:cNvCxnSpPr>
          <p:nvPr/>
        </p:nvCxnSpPr>
        <p:spPr bwMode="auto">
          <a:xfrm flipH="1" flipV="1">
            <a:off x="6215063" y="5094288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15"/>
          <p:cNvSpPr>
            <a:spLocks noChangeArrowheads="1"/>
          </p:cNvSpPr>
          <p:nvPr/>
        </p:nvSpPr>
        <p:spPr bwMode="auto">
          <a:xfrm>
            <a:off x="5354638" y="5313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sp>
        <p:nvSpPr>
          <p:cNvPr id="15384" name="Text Box 20"/>
          <p:cNvSpPr txBox="1">
            <a:spLocks noChangeArrowheads="1"/>
          </p:cNvSpPr>
          <p:nvPr/>
        </p:nvSpPr>
        <p:spPr bwMode="auto">
          <a:xfrm>
            <a:off x="6553200" y="491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latin typeface="Times New Roman" charset="0"/>
              </a:rPr>
              <a:t>w</a:t>
            </a:r>
          </a:p>
        </p:txBody>
      </p:sp>
      <p:sp>
        <p:nvSpPr>
          <p:cNvPr id="15385" name="Rectangle 21"/>
          <p:cNvSpPr>
            <a:spLocks noChangeAspect="1" noChangeArrowheads="1"/>
          </p:cNvSpPr>
          <p:nvPr/>
        </p:nvSpPr>
        <p:spPr bwMode="auto">
          <a:xfrm>
            <a:off x="6475413" y="5316538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5386" name="AutoShape 40"/>
          <p:cNvCxnSpPr>
            <a:cxnSpLocks noChangeShapeType="1"/>
            <a:stCxn id="15376" idx="1"/>
            <a:endCxn id="15378" idx="1"/>
          </p:cNvCxnSpPr>
          <p:nvPr/>
        </p:nvCxnSpPr>
        <p:spPr bwMode="auto">
          <a:xfrm rot="-5400000" flipH="1" flipV="1">
            <a:off x="6208712" y="4097338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686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603203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219" y="228600"/>
            <a:ext cx="1672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4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Updating the Last Node</a:t>
            </a:r>
          </a:p>
        </p:txBody>
      </p:sp>
      <p:sp>
        <p:nvSpPr>
          <p:cNvPr id="1638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How can we find the insertion node (a new last node)?</a:t>
            </a:r>
          </a:p>
          <a:p>
            <a:pPr lvl="1" eaLnBrk="1" hangingPunct="1"/>
            <a:r>
              <a:rPr lang="en-US" altLang="en-US" sz="1800" dirty="0"/>
              <a:t>The insertion node can be found by traversing a path of </a:t>
            </a:r>
            <a:r>
              <a:rPr lang="en-US" altLang="en-US" sz="1800" b="1" i="1" dirty="0">
                <a:latin typeface="Times New Roman" charset="0"/>
              </a:rPr>
              <a:t>O</a:t>
            </a:r>
            <a:r>
              <a:rPr lang="en-US" altLang="en-US" sz="1800" dirty="0">
                <a:latin typeface="Times New Roman" charset="0"/>
              </a:rPr>
              <a:t>(log </a:t>
            </a:r>
            <a:r>
              <a:rPr lang="en-US" altLang="en-US" sz="1800" b="1" i="1" dirty="0">
                <a:latin typeface="Times New Roman" charset="0"/>
              </a:rPr>
              <a:t>n</a:t>
            </a:r>
            <a:r>
              <a:rPr lang="en-US" altLang="en-US" sz="1800" dirty="0">
                <a:latin typeface="Times New Roman" charset="0"/>
              </a:rPr>
              <a:t>) </a:t>
            </a:r>
            <a:r>
              <a:rPr lang="en-US" altLang="en-US" sz="1800" dirty="0"/>
              <a:t>nodes</a:t>
            </a:r>
          </a:p>
          <a:p>
            <a:pPr lvl="1" eaLnBrk="1" hangingPunct="1"/>
            <a:r>
              <a:rPr lang="en-US" altLang="en-US" sz="1800" dirty="0"/>
              <a:t>(1) Go up until a left child or the root is reached</a:t>
            </a:r>
          </a:p>
          <a:p>
            <a:pPr lvl="1" eaLnBrk="1" hangingPunct="1"/>
            <a:r>
              <a:rPr lang="en-US" altLang="en-US" sz="1800" dirty="0"/>
              <a:t>(2) If a left child is reached, go to the right child</a:t>
            </a:r>
          </a:p>
          <a:p>
            <a:pPr lvl="1" eaLnBrk="1" hangingPunct="1"/>
            <a:r>
              <a:rPr lang="en-US" altLang="en-US" sz="1800" dirty="0"/>
              <a:t>(3) Go down left until a leaf is reached</a:t>
            </a:r>
          </a:p>
          <a:p>
            <a:pPr lvl="1" eaLnBrk="1" hangingPunct="1"/>
            <a:endParaRPr lang="en-US" altLang="en-US" sz="1800" dirty="0"/>
          </a:p>
          <a:p>
            <a:pPr eaLnBrk="1" hangingPunct="1"/>
            <a:r>
              <a:rPr lang="en-US" altLang="en-US" sz="2000" dirty="0"/>
              <a:t>Similar algorithm for updating the last node after a removal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3127375" y="46180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cxnSp>
        <p:nvCxnSpPr>
          <p:cNvPr id="16391" name="AutoShape 13"/>
          <p:cNvCxnSpPr>
            <a:cxnSpLocks noChangeShapeType="1"/>
            <a:stCxn id="16390" idx="3"/>
            <a:endCxn id="16393" idx="7"/>
          </p:cNvCxnSpPr>
          <p:nvPr/>
        </p:nvCxnSpPr>
        <p:spPr bwMode="auto">
          <a:xfrm flipH="1">
            <a:off x="2282825" y="4870450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14"/>
          <p:cNvCxnSpPr>
            <a:cxnSpLocks noChangeShapeType="1"/>
            <a:stCxn id="16398" idx="1"/>
            <a:endCxn id="16390" idx="5"/>
          </p:cNvCxnSpPr>
          <p:nvPr/>
        </p:nvCxnSpPr>
        <p:spPr bwMode="auto">
          <a:xfrm flipH="1" flipV="1">
            <a:off x="3371850" y="4870450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2039938" y="50736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2562225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Times New Roman" charset="0"/>
              <a:sym typeface="Symbol" charset="2"/>
            </a:endParaRPr>
          </a:p>
        </p:txBody>
      </p:sp>
      <p:cxnSp>
        <p:nvCxnSpPr>
          <p:cNvPr id="16395" name="AutoShape 19"/>
          <p:cNvCxnSpPr>
            <a:cxnSpLocks noChangeShapeType="1"/>
            <a:stCxn id="16397" idx="7"/>
            <a:endCxn id="16393" idx="3"/>
          </p:cNvCxnSpPr>
          <p:nvPr/>
        </p:nvCxnSpPr>
        <p:spPr bwMode="auto">
          <a:xfrm flipV="1">
            <a:off x="1760538" y="5324475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20"/>
          <p:cNvCxnSpPr>
            <a:cxnSpLocks noChangeShapeType="1"/>
            <a:stCxn id="16394" idx="1"/>
            <a:endCxn id="16393" idx="5"/>
          </p:cNvCxnSpPr>
          <p:nvPr/>
        </p:nvCxnSpPr>
        <p:spPr bwMode="auto">
          <a:xfrm flipH="1" flipV="1">
            <a:off x="2282825" y="5324475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Oval 21"/>
          <p:cNvSpPr>
            <a:spLocks noChangeArrowheads="1"/>
          </p:cNvSpPr>
          <p:nvPr/>
        </p:nvSpPr>
        <p:spPr bwMode="auto">
          <a:xfrm>
            <a:off x="1517650" y="5529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398" name="Oval 56"/>
          <p:cNvSpPr>
            <a:spLocks noChangeArrowheads="1"/>
          </p:cNvSpPr>
          <p:nvPr/>
        </p:nvSpPr>
        <p:spPr bwMode="auto">
          <a:xfrm>
            <a:off x="4132263" y="5075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399" name="Oval 57"/>
          <p:cNvSpPr>
            <a:spLocks noChangeArrowheads="1"/>
          </p:cNvSpPr>
          <p:nvPr/>
        </p:nvSpPr>
        <p:spPr bwMode="auto">
          <a:xfrm>
            <a:off x="4654550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Times New Roman" charset="0"/>
              <a:sym typeface="Symbol" charset="2"/>
            </a:endParaRPr>
          </a:p>
        </p:txBody>
      </p:sp>
      <p:cxnSp>
        <p:nvCxnSpPr>
          <p:cNvPr id="16400" name="AutoShape 62"/>
          <p:cNvCxnSpPr>
            <a:cxnSpLocks noChangeShapeType="1"/>
            <a:stCxn id="16402" idx="7"/>
            <a:endCxn id="16398" idx="3"/>
          </p:cNvCxnSpPr>
          <p:nvPr/>
        </p:nvCxnSpPr>
        <p:spPr bwMode="auto">
          <a:xfrm flipV="1">
            <a:off x="3852863" y="5326063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63"/>
          <p:cNvCxnSpPr>
            <a:cxnSpLocks noChangeShapeType="1"/>
            <a:stCxn id="16399" idx="1"/>
            <a:endCxn id="16398" idx="5"/>
          </p:cNvCxnSpPr>
          <p:nvPr/>
        </p:nvCxnSpPr>
        <p:spPr bwMode="auto">
          <a:xfrm flipH="1" flipV="1">
            <a:off x="4375150" y="5326063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Oval 64"/>
          <p:cNvSpPr>
            <a:spLocks noChangeArrowheads="1"/>
          </p:cNvSpPr>
          <p:nvPr/>
        </p:nvSpPr>
        <p:spPr bwMode="auto">
          <a:xfrm>
            <a:off x="3609975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403" name="Oval 75"/>
          <p:cNvSpPr>
            <a:spLocks noChangeArrowheads="1"/>
          </p:cNvSpPr>
          <p:nvPr/>
        </p:nvSpPr>
        <p:spPr bwMode="auto">
          <a:xfrm>
            <a:off x="6286500" y="46132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404" name="Oval 76"/>
          <p:cNvSpPr>
            <a:spLocks noChangeArrowheads="1"/>
          </p:cNvSpPr>
          <p:nvPr/>
        </p:nvSpPr>
        <p:spPr bwMode="auto">
          <a:xfrm>
            <a:off x="6810375" y="50688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solidFill>
                <a:schemeClr val="tx2"/>
              </a:solidFill>
              <a:latin typeface="Times New Roman" charset="0"/>
              <a:sym typeface="Symbol" charset="2"/>
            </a:endParaRPr>
          </a:p>
        </p:txBody>
      </p:sp>
      <p:cxnSp>
        <p:nvCxnSpPr>
          <p:cNvPr id="16405" name="AutoShape 81"/>
          <p:cNvCxnSpPr>
            <a:cxnSpLocks noChangeShapeType="1"/>
            <a:stCxn id="16407" idx="7"/>
            <a:endCxn id="16403" idx="3"/>
          </p:cNvCxnSpPr>
          <p:nvPr/>
        </p:nvCxnSpPr>
        <p:spPr bwMode="auto">
          <a:xfrm flipV="1">
            <a:off x="6008688" y="4862513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82"/>
          <p:cNvCxnSpPr>
            <a:cxnSpLocks noChangeShapeType="1"/>
            <a:stCxn id="16404" idx="1"/>
            <a:endCxn id="16403" idx="5"/>
          </p:cNvCxnSpPr>
          <p:nvPr/>
        </p:nvCxnSpPr>
        <p:spPr bwMode="auto">
          <a:xfrm flipH="1" flipV="1">
            <a:off x="6530975" y="4862513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Oval 83"/>
          <p:cNvSpPr>
            <a:spLocks noChangeArrowheads="1"/>
          </p:cNvSpPr>
          <p:nvPr/>
        </p:nvSpPr>
        <p:spPr bwMode="auto">
          <a:xfrm>
            <a:off x="5764213" y="5068888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sp>
        <p:nvSpPr>
          <p:cNvPr id="16408" name="Rectangle 84"/>
          <p:cNvSpPr>
            <a:spLocks noChangeAspect="1" noChangeArrowheads="1"/>
          </p:cNvSpPr>
          <p:nvPr/>
        </p:nvSpPr>
        <p:spPr bwMode="auto">
          <a:xfrm>
            <a:off x="5541963" y="5581650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6409" name="AutoShape 87"/>
          <p:cNvCxnSpPr>
            <a:cxnSpLocks noChangeShapeType="1"/>
            <a:stCxn id="16408" idx="0"/>
            <a:endCxn id="16407" idx="3"/>
          </p:cNvCxnSpPr>
          <p:nvPr/>
        </p:nvCxnSpPr>
        <p:spPr bwMode="auto">
          <a:xfrm flipV="1">
            <a:off x="5645150" y="5322888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Oval 102"/>
          <p:cNvSpPr>
            <a:spLocks noChangeArrowheads="1"/>
          </p:cNvSpPr>
          <p:nvPr/>
        </p:nvSpPr>
        <p:spPr bwMode="auto">
          <a:xfrm>
            <a:off x="4881563" y="4051300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800">
              <a:latin typeface="Times New Roman" charset="0"/>
              <a:sym typeface="Symbol" charset="2"/>
            </a:endParaRPr>
          </a:p>
        </p:txBody>
      </p:sp>
      <p:cxnSp>
        <p:nvCxnSpPr>
          <p:cNvPr id="16411" name="AutoShape 103"/>
          <p:cNvCxnSpPr>
            <a:cxnSpLocks noChangeShapeType="1"/>
            <a:stCxn id="16410" idx="5"/>
            <a:endCxn id="16403" idx="1"/>
          </p:cNvCxnSpPr>
          <p:nvPr/>
        </p:nvCxnSpPr>
        <p:spPr bwMode="auto">
          <a:xfrm>
            <a:off x="5127625" y="4306888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104"/>
          <p:cNvCxnSpPr>
            <a:cxnSpLocks noChangeShapeType="1"/>
            <a:stCxn id="16410" idx="3"/>
            <a:endCxn id="16390" idx="7"/>
          </p:cNvCxnSpPr>
          <p:nvPr/>
        </p:nvCxnSpPr>
        <p:spPr bwMode="auto">
          <a:xfrm flipH="1">
            <a:off x="3371850" y="4306888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Freeform 106"/>
          <p:cNvSpPr>
            <a:spLocks/>
          </p:cNvSpPr>
          <p:nvPr/>
        </p:nvSpPr>
        <p:spPr bwMode="auto">
          <a:xfrm>
            <a:off x="3406775" y="4430713"/>
            <a:ext cx="2905125" cy="1198562"/>
          </a:xfrm>
          <a:custGeom>
            <a:avLst/>
            <a:gdLst>
              <a:gd name="T0" fmla="*/ 1641475 w 1830"/>
              <a:gd name="T1" fmla="*/ 1169987 h 755"/>
              <a:gd name="T2" fmla="*/ 1089025 w 1830"/>
              <a:gd name="T3" fmla="*/ 611187 h 755"/>
              <a:gd name="T4" fmla="*/ 88900 w 1830"/>
              <a:gd name="T5" fmla="*/ 331787 h 755"/>
              <a:gd name="T6" fmla="*/ 1622425 w 1830"/>
              <a:gd name="T7" fmla="*/ 1587 h 755"/>
              <a:gd name="T8" fmla="*/ 2803525 w 1830"/>
              <a:gd name="T9" fmla="*/ 322262 h 755"/>
              <a:gd name="T10" fmla="*/ 2232025 w 1830"/>
              <a:gd name="T11" fmla="*/ 703262 h 755"/>
              <a:gd name="T12" fmla="*/ 2032000 w 1830"/>
              <a:gd name="T13" fmla="*/ 1198562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Heap-Sort</a:t>
            </a:r>
          </a:p>
        </p:txBody>
      </p:sp>
      <p:sp>
        <p:nvSpPr>
          <p:cNvPr id="3078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Consider a priority queue with 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/>
              <a:t> items implemented by means of a heap</a:t>
            </a:r>
          </a:p>
          <a:p>
            <a:pPr lvl="1" eaLnBrk="1" hangingPunct="1"/>
            <a:r>
              <a:rPr lang="en-US" altLang="en-US" sz="2000" dirty="0"/>
              <a:t>the space used is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methods </a:t>
            </a:r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chemeClr val="tx2"/>
                </a:solidFill>
              </a:rPr>
              <a:t>removeMin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(log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 </a:t>
            </a:r>
            <a:r>
              <a:rPr lang="en-US" altLang="en-US" sz="2000" dirty="0"/>
              <a:t>time</a:t>
            </a:r>
          </a:p>
          <a:p>
            <a:pPr lvl="1" eaLnBrk="1" hangingPunct="1"/>
            <a:r>
              <a:rPr lang="en-US" altLang="en-US" sz="2000" dirty="0"/>
              <a:t>methods </a:t>
            </a:r>
            <a:r>
              <a:rPr lang="en-US" altLang="en-US" sz="2000" dirty="0">
                <a:solidFill>
                  <a:schemeClr val="tx2"/>
                </a:solidFill>
              </a:rPr>
              <a:t>size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chemeClr val="tx2"/>
                </a:solidFill>
              </a:rPr>
              <a:t>empty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chemeClr val="tx2"/>
                </a:solidFill>
              </a:rPr>
              <a:t>min</a:t>
            </a:r>
            <a:r>
              <a:rPr lang="en-US" altLang="en-US" sz="2000" dirty="0"/>
              <a:t> take time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(1) </a:t>
            </a:r>
            <a:r>
              <a:rPr lang="en-US" altLang="en-US" sz="2000" dirty="0"/>
              <a:t>time</a:t>
            </a:r>
          </a:p>
        </p:txBody>
      </p:sp>
      <p:sp>
        <p:nvSpPr>
          <p:cNvPr id="3079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Using a heap-based priority queue, we can sort a sequence of </a:t>
            </a:r>
            <a:r>
              <a:rPr lang="en-US" altLang="en-US" sz="2200" b="1" i="1" dirty="0">
                <a:latin typeface="Times New Roman" charset="0"/>
              </a:rPr>
              <a:t>n</a:t>
            </a:r>
            <a:r>
              <a:rPr lang="en-US" altLang="en-US" sz="2200" dirty="0"/>
              <a:t> elements in </a:t>
            </a:r>
            <a:r>
              <a:rPr lang="en-US" altLang="en-US" sz="2200" b="1" i="1" dirty="0">
                <a:latin typeface="Times New Roman" charset="0"/>
              </a:rPr>
              <a:t>O</a:t>
            </a:r>
            <a:r>
              <a:rPr lang="en-US" altLang="en-US" sz="2200" dirty="0">
                <a:latin typeface="Times New Roman" charset="0"/>
              </a:rPr>
              <a:t>(</a:t>
            </a:r>
            <a:r>
              <a:rPr lang="en-US" altLang="en-US" sz="2200" b="1" i="1" dirty="0">
                <a:latin typeface="Times New Roman" charset="0"/>
              </a:rPr>
              <a:t>n</a:t>
            </a:r>
            <a:r>
              <a:rPr lang="en-US" altLang="en-US" sz="2200" dirty="0">
                <a:latin typeface="Times New Roman" charset="0"/>
              </a:rPr>
              <a:t> log </a:t>
            </a:r>
            <a:r>
              <a:rPr lang="en-US" altLang="en-US" sz="2200" b="1" i="1" dirty="0">
                <a:latin typeface="Times New Roman" charset="0"/>
              </a:rPr>
              <a:t>n</a:t>
            </a:r>
            <a:r>
              <a:rPr lang="en-US" altLang="en-US" sz="2200" dirty="0">
                <a:latin typeface="Times New Roman" charset="0"/>
              </a:rPr>
              <a:t>) </a:t>
            </a:r>
            <a:r>
              <a:rPr lang="en-US" altLang="en-US" sz="2200" dirty="0"/>
              <a:t>time</a:t>
            </a:r>
          </a:p>
          <a:p>
            <a:pPr lvl="1" eaLnBrk="1" hangingPunct="1"/>
            <a:r>
              <a:rPr lang="en-US" altLang="en-US" sz="2000" dirty="0"/>
              <a:t>Construction: n insertions</a:t>
            </a:r>
          </a:p>
          <a:p>
            <a:pPr lvl="1" eaLnBrk="1" hangingPunct="1"/>
            <a:r>
              <a:rPr lang="en-US" altLang="en-US" sz="2000" dirty="0"/>
              <a:t>Actual sorting: n removals</a:t>
            </a:r>
          </a:p>
          <a:p>
            <a:pPr eaLnBrk="1" hangingPunct="1"/>
            <a:r>
              <a:rPr lang="en-US" altLang="en-US" sz="2200" dirty="0"/>
              <a:t>The resulting algorithm is called heap-sort</a:t>
            </a:r>
          </a:p>
          <a:p>
            <a:pPr eaLnBrk="1" hangingPunct="1"/>
            <a:r>
              <a:rPr lang="en-US" altLang="en-US" sz="2200" dirty="0"/>
              <a:t>Heap-sort is much faster than quadratic sorting algorithms, such as insertion-sort and selection-sort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121290" y="4655537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3" imgW="1849680" imgH="2404800" progId="MS_ClipArt_Gallery.2">
                  <p:embed/>
                </p:oleObj>
              </mc:Choice>
              <mc:Fallback>
                <p:oleObj name="Clip" r:id="rId3" imgW="1849680" imgH="2404800" progId="MS_ClipArt_Gallery.2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290" y="4655537"/>
                        <a:ext cx="127158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04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vs. Heap-based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71800"/>
            <a:ext cx="54229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2895600"/>
            <a:ext cx="32512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9825" y="2514600"/>
            <a:ext cx="241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Sequence-based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933" y="2433935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47266-A744-6543-A919-CC7810F39B8B}"/>
              </a:ext>
            </a:extLst>
          </p:cNvPr>
          <p:cNvSpPr txBox="1"/>
          <p:nvPr/>
        </p:nvSpPr>
        <p:spPr>
          <a:xfrm>
            <a:off x="1828800" y="5334192"/>
            <a:ext cx="550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remove “stupid repetition”?</a:t>
            </a:r>
          </a:p>
        </p:txBody>
      </p:sp>
    </p:spTree>
    <p:extLst>
      <p:ext uri="{BB962C8B-B14F-4D97-AF65-F5344CB8AC3E}">
        <p14:creationId xmlns:p14="http://schemas.microsoft.com/office/powerpoint/2010/main" val="2030740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Vector-based Heap Implementation</a:t>
            </a:r>
          </a:p>
        </p:txBody>
      </p:sp>
      <p:sp>
        <p:nvSpPr>
          <p:cNvPr id="1741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can represent a heap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keys by means of a vector of length </a:t>
            </a:r>
            <a:r>
              <a:rPr lang="en-US" altLang="en-US" sz="2000" b="1" i="1" dirty="0">
                <a:latin typeface="Times New Roman" charset="0"/>
              </a:rPr>
              <a:t>n </a:t>
            </a:r>
            <a:r>
              <a:rPr lang="en-US" altLang="en-US" sz="2000" dirty="0">
                <a:latin typeface="Symbol" charset="2"/>
                <a:sym typeface="Symbol" charset="2"/>
              </a:rPr>
              <a:t>+</a:t>
            </a:r>
            <a:r>
              <a:rPr lang="en-US" altLang="en-US" sz="2000" dirty="0"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latin typeface="Times New Roman" charset="0"/>
              </a:rPr>
              <a:t>1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For the node at rank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/>
              <a:t>the left child is at rank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dirty="0">
                <a:latin typeface="Times New Roman" charset="0"/>
              </a:rPr>
              <a:t>i</a:t>
            </a:r>
            <a:endParaRPr lang="en-US" altLang="en-US" sz="1800" dirty="0">
              <a:latin typeface="Times New Roman" charset="0"/>
            </a:endParaRPr>
          </a:p>
          <a:p>
            <a:pPr lvl="1" eaLnBrk="1" hangingPunct="1"/>
            <a:r>
              <a:rPr lang="en-US" altLang="en-US" sz="1800" dirty="0"/>
              <a:t>the right child is at rank </a:t>
            </a:r>
            <a:r>
              <a:rPr lang="en-US" altLang="en-US" sz="1800" dirty="0">
                <a:latin typeface="Times New Roman" charset="0"/>
              </a:rPr>
              <a:t>2</a:t>
            </a:r>
            <a:r>
              <a:rPr lang="en-US" altLang="en-US" sz="1800" b="1" i="1" dirty="0">
                <a:latin typeface="Times New Roman" charset="0"/>
              </a:rPr>
              <a:t>i </a:t>
            </a:r>
            <a:r>
              <a:rPr lang="en-US" altLang="en-US" sz="1800" dirty="0">
                <a:latin typeface="Symbol" charset="2"/>
                <a:sym typeface="Symbol" charset="2"/>
              </a:rPr>
              <a:t>+</a:t>
            </a:r>
            <a:r>
              <a:rPr lang="en-US" altLang="en-US" sz="1800" dirty="0">
                <a:latin typeface="Times New Roman" charset="0"/>
                <a:sym typeface="Symbol" charset="2"/>
              </a:rPr>
              <a:t> </a:t>
            </a:r>
            <a:r>
              <a:rPr lang="en-US" altLang="en-US" sz="1800" dirty="0">
                <a:latin typeface="Times New Roman" charset="0"/>
              </a:rPr>
              <a:t>1</a:t>
            </a:r>
          </a:p>
          <a:p>
            <a:pPr eaLnBrk="1" hangingPunct="1"/>
            <a:r>
              <a:rPr lang="en-US" altLang="en-US" sz="2000" dirty="0"/>
              <a:t>Links between nodes are not explicitly stored</a:t>
            </a:r>
          </a:p>
          <a:p>
            <a:pPr eaLnBrk="1" hangingPunct="1"/>
            <a:r>
              <a:rPr lang="en-US" altLang="en-US" sz="2000" dirty="0"/>
              <a:t>The cell of at rank </a:t>
            </a:r>
            <a:r>
              <a:rPr lang="en-US" altLang="en-US" sz="2000" dirty="0">
                <a:latin typeface="Times New Roman" charset="0"/>
              </a:rPr>
              <a:t>0</a:t>
            </a:r>
            <a:r>
              <a:rPr lang="en-US" altLang="en-US" sz="2000" dirty="0"/>
              <a:t> is not used</a:t>
            </a:r>
          </a:p>
          <a:p>
            <a:pPr eaLnBrk="1" hangingPunct="1"/>
            <a:r>
              <a:rPr lang="en-US" altLang="en-US" sz="2000" dirty="0"/>
              <a:t>Operation insert corresponds to inserting at rank </a:t>
            </a:r>
            <a:r>
              <a:rPr lang="en-US" altLang="en-US" sz="2000" b="1" i="1" dirty="0">
                <a:latin typeface="Times New Roman" charset="0"/>
              </a:rPr>
              <a:t>n </a:t>
            </a:r>
            <a:r>
              <a:rPr lang="en-US" altLang="en-US" sz="2000" dirty="0">
                <a:latin typeface="Symbol" charset="2"/>
                <a:sym typeface="Symbol" charset="2"/>
              </a:rPr>
              <a:t>+</a:t>
            </a:r>
            <a:r>
              <a:rPr lang="en-US" altLang="en-US" sz="2000" dirty="0"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latin typeface="Times New Roman" charset="0"/>
              </a:rPr>
              <a:t>1</a:t>
            </a:r>
          </a:p>
          <a:p>
            <a:pPr eaLnBrk="1" hangingPunct="1"/>
            <a:r>
              <a:rPr lang="en-US" altLang="en-US" sz="2000" dirty="0"/>
              <a:t>Operation </a:t>
            </a:r>
            <a:r>
              <a:rPr lang="en-US" altLang="en-US" sz="2000" dirty="0" err="1"/>
              <a:t>removeMin</a:t>
            </a:r>
            <a:r>
              <a:rPr lang="en-US" altLang="en-US" sz="2000" dirty="0"/>
              <a:t> corresponds to removing at rank </a:t>
            </a:r>
            <a:r>
              <a:rPr lang="en-US" altLang="en-US" sz="2000" b="1" i="1" dirty="0">
                <a:latin typeface="Times New Roman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9</a:t>
            </a:r>
          </a:p>
        </p:txBody>
      </p:sp>
      <p:grpSp>
        <p:nvGrpSpPr>
          <p:cNvPr id="17423" name="Group 43"/>
          <p:cNvGrpSpPr>
            <a:grpSpLocks/>
          </p:cNvGrpSpPr>
          <p:nvPr/>
        </p:nvGrpSpPr>
        <p:grpSpPr bwMode="auto">
          <a:xfrm>
            <a:off x="5257800" y="4473575"/>
            <a:ext cx="3429000" cy="936625"/>
            <a:chOff x="3216" y="2736"/>
            <a:chExt cx="2304" cy="629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1</a:t>
              </a:r>
              <a:endParaRPr lang="en-US" altLang="en-US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2</a:t>
              </a:r>
              <a:endParaRPr lang="en-US" altLang="en-US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3</a:t>
              </a:r>
              <a:endParaRPr lang="en-US" altLang="en-US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4</a:t>
              </a:r>
              <a:endParaRPr lang="en-US" altLang="en-US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5</a:t>
              </a:r>
              <a:endParaRPr lang="en-US" altLang="en-US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charset="0"/>
                </a:rPr>
                <a:t>0</a:t>
              </a:r>
              <a:endParaRPr lang="en-US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08094" y="1532235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80174" y="2196406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69662" y="2196406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80151" y="2777779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89851" y="2794501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4240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Merging Two Heaps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are given two heaps and a key </a:t>
            </a:r>
            <a:r>
              <a:rPr lang="en-US" altLang="en-US" sz="24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altLang="en-US" sz="2400" dirty="0"/>
              <a:t>We create a new heap with the root node storing </a:t>
            </a:r>
            <a:r>
              <a:rPr lang="en-US" altLang="en-US" sz="2400" b="1" i="1" dirty="0">
                <a:latin typeface="Times New Roman" charset="0"/>
              </a:rPr>
              <a:t>k</a:t>
            </a:r>
            <a:r>
              <a:rPr lang="en-US" altLang="en-US" sz="2400" dirty="0"/>
              <a:t> and with the two heaps as subtrees</a:t>
            </a:r>
          </a:p>
          <a:p>
            <a:pPr eaLnBrk="1" hangingPunct="1"/>
            <a:r>
              <a:rPr lang="en-US" altLang="en-US" sz="2400" dirty="0"/>
              <a:t>We perform </a:t>
            </a:r>
            <a:r>
              <a:rPr lang="en-US" altLang="en-US" sz="2400" dirty="0" err="1"/>
              <a:t>downheap</a:t>
            </a:r>
            <a:r>
              <a:rPr lang="en-US" altLang="en-US" sz="2400" dirty="0"/>
              <a:t> to restore the heap-order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charset="0"/>
                <a:sym typeface="Symbol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51489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20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Total Order Relations (a topic of Discrete Math)</a:t>
            </a:r>
          </a:p>
        </p:txBody>
      </p:sp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Two distinct entries in a priority queue can have the same key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Total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Comparison rule should be defined for every pair of keys</a:t>
            </a:r>
          </a:p>
        </p:txBody>
      </p:sp>
      <p:sp>
        <p:nvSpPr>
          <p:cNvPr id="5126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Mathematical concept of total order relation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Reflexive property:</a:t>
            </a:r>
            <a:br>
              <a:rPr lang="en-US" altLang="en-US" dirty="0"/>
            </a:b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x</a:t>
            </a:r>
          </a:p>
          <a:p>
            <a:pPr lvl="1" eaLnBrk="1" hangingPunct="1"/>
            <a:r>
              <a:rPr lang="en-US" altLang="en-US" dirty="0"/>
              <a:t>Antisymmetric property:</a:t>
            </a:r>
            <a:br>
              <a:rPr lang="en-US" altLang="en-US" dirty="0"/>
            </a:b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y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charset="0"/>
              </a:rPr>
              <a:t>y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x </a:t>
            </a:r>
            <a:r>
              <a:rPr lang="en-US" altLang="en-US" dirty="0">
                <a:sym typeface="Symbol" charset="2"/>
              </a:rPr>
              <a:t> </a:t>
            </a: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>
                <a:latin typeface="Times New Roman" charset="0"/>
                <a:sym typeface="Symbol" charset="2"/>
              </a:rPr>
              <a:t>=</a:t>
            </a:r>
            <a:r>
              <a:rPr lang="en-US" altLang="en-US" b="1" i="1" dirty="0">
                <a:latin typeface="Times New Roman" charset="0"/>
              </a:rPr>
              <a:t> y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Transitive property: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y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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charset="0"/>
              </a:rPr>
              <a:t>y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z </a:t>
            </a:r>
            <a:r>
              <a:rPr lang="en-US" altLang="en-US" dirty="0">
                <a:sym typeface="Symbol" charset="2"/>
              </a:rPr>
              <a:t> </a:t>
            </a:r>
            <a:r>
              <a:rPr lang="en-US" altLang="en-US" b="1" i="1" dirty="0">
                <a:latin typeface="Times New Roman" charset="0"/>
              </a:rPr>
              <a:t>x </a:t>
            </a:r>
            <a:r>
              <a:rPr lang="en-US" altLang="en-US" dirty="0">
                <a:latin typeface="Times New Roman" charset="0"/>
                <a:sym typeface="Symbol" charset="2"/>
              </a:rPr>
              <a:t></a:t>
            </a:r>
            <a:r>
              <a:rPr lang="en-US" altLang="en-US" b="1" i="1" dirty="0">
                <a:latin typeface="Times New Roman" charset="0"/>
              </a:rPr>
              <a:t> z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Satisfying the above three properties ensures:</a:t>
            </a:r>
          </a:p>
          <a:p>
            <a:pPr lvl="1" eaLnBrk="1" hangingPunct="1"/>
            <a:r>
              <a:rPr lang="en-US" altLang="en-US" dirty="0"/>
              <a:t>Never leading to a comparison contradiction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46C21B1-5148-5F48-9FB9-938926C8E90E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764-D488-C443-83BD-F8EA4A88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Total order &amp; Partial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D32E-B9B0-AC4F-8E45-F45D066C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points with (x-coordinate, y-coordinate)</a:t>
            </a:r>
          </a:p>
          <a:p>
            <a:pPr lvl="1"/>
            <a:r>
              <a:rPr lang="en-US" dirty="0"/>
              <a:t>Define relation ‘&gt;=’ based on x-first, and y-next</a:t>
            </a:r>
          </a:p>
          <a:p>
            <a:pPr lvl="1"/>
            <a:r>
              <a:rPr lang="en-US" dirty="0"/>
              <a:t>(4,3) &gt;= (3,4), (3,5) &gt;= (3,4)</a:t>
            </a:r>
          </a:p>
          <a:p>
            <a:pPr lvl="1"/>
            <a:r>
              <a:rPr lang="en-US" dirty="0"/>
              <a:t>Total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about defining relation ‘&gt;=‘ based on both x and y</a:t>
            </a:r>
          </a:p>
          <a:p>
            <a:pPr lvl="1"/>
            <a:r>
              <a:rPr lang="en-US" dirty="0"/>
              <a:t>(4,3) &gt;=(2,1), but (4,3) ??? (3,4)</a:t>
            </a:r>
          </a:p>
          <a:p>
            <a:pPr lvl="1"/>
            <a:r>
              <a:rPr lang="en-US" dirty="0"/>
              <a:t>Partial ordering</a:t>
            </a:r>
          </a:p>
          <a:p>
            <a:pPr lvl="2"/>
            <a:r>
              <a:rPr lang="en-US" dirty="0"/>
              <a:t>Comparison not defined for some objects</a:t>
            </a:r>
          </a:p>
          <a:p>
            <a:pPr lvl="2"/>
            <a:endParaRPr lang="en-US" dirty="0"/>
          </a:p>
          <a:p>
            <a:r>
              <a:rPr lang="en-US" dirty="0"/>
              <a:t>We assume that we define a comparison that leads to total ordering.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7D3C-15F1-2D4E-A6BC-AD5A9F338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69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Priority Queue Sorting</a:t>
            </a: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We can use a priority queue to sort a set of comparable elements</a:t>
            </a:r>
          </a:p>
          <a:p>
            <a:pPr marL="800100" lvl="1" indent="-342900" eaLnBrk="1" hangingPunct="1">
              <a:buSzTx/>
              <a:buFont typeface="Wingdings" charset="2"/>
              <a:buAutoNum type="arabicPeriod"/>
            </a:pPr>
            <a:r>
              <a:rPr lang="en-US" altLang="en-US" sz="1800" dirty="0"/>
              <a:t>Insert the elements one by one with a series of </a:t>
            </a:r>
            <a:r>
              <a:rPr lang="en-US" altLang="en-US" sz="1800" dirty="0">
                <a:solidFill>
                  <a:schemeClr val="tx2"/>
                </a:solidFill>
              </a:rPr>
              <a:t>insert</a:t>
            </a:r>
            <a:r>
              <a:rPr lang="en-US" altLang="en-US" sz="1800" dirty="0"/>
              <a:t> operations</a:t>
            </a:r>
          </a:p>
          <a:p>
            <a:pPr marL="800100" lvl="1" indent="-342900" eaLnBrk="1" hangingPunct="1">
              <a:buSzTx/>
              <a:buFont typeface="Wingdings" charset="2"/>
              <a:buAutoNum type="arabicPeriod"/>
            </a:pPr>
            <a:r>
              <a:rPr lang="en-US" altLang="en-US" sz="1800" dirty="0"/>
              <a:t>Remove the elements in sorted order with a series of </a:t>
            </a:r>
            <a:r>
              <a:rPr lang="en-US" altLang="en-US" sz="1800" dirty="0" err="1">
                <a:solidFill>
                  <a:schemeClr val="tx2"/>
                </a:solidFill>
              </a:rPr>
              <a:t>removeMin</a:t>
            </a:r>
            <a:r>
              <a:rPr lang="en-US" altLang="en-US" sz="1800" dirty="0"/>
              <a:t> operations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running time of this sorting method depends on the priority queue 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AB2390A-CEBD-3C4F-ADC8-3BED2416F485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 sorted  in increasing order according 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altLang="en-US" sz="20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S.empty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S.front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  <a:sym typeface="Symbol" charset="2"/>
              </a:rPr>
              <a:t>();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S.eraseFront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P.insert 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alt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P.empty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en-US" sz="200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S.insertBack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alt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Sequence-based Priority Queue</a:t>
            </a:r>
          </a:p>
        </p:txBody>
      </p:sp>
      <p:sp>
        <p:nvSpPr>
          <p:cNvPr id="819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Implementation with an unsorted list</a:t>
            </a:r>
          </a:p>
          <a:p>
            <a:pPr eaLnBrk="1" hangingPunct="1">
              <a:buFont typeface="Wingdings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Performance: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(1)</a:t>
            </a:r>
            <a:r>
              <a:rPr lang="en-US" altLang="en-US" sz="2000" dirty="0"/>
              <a:t> time since we can insert the item at the beginning or end of the sequence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</a:rPr>
              <a:t>removeMin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chemeClr val="tx2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 since we have to traverse the entire sequence to find the smallest key </a:t>
            </a:r>
          </a:p>
        </p:txBody>
      </p:sp>
      <p:sp>
        <p:nvSpPr>
          <p:cNvPr id="8198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Implementation with a sorted list</a:t>
            </a:r>
          </a:p>
          <a:p>
            <a:pPr eaLnBrk="1" hangingPunct="1">
              <a:buFont typeface="Wingdings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Performance: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</a:t>
            </a:r>
            <a:r>
              <a:rPr lang="en-US" altLang="en-US" sz="2000" dirty="0"/>
              <a:t> time since we have to find the place where to insert the item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tx2"/>
                </a:solidFill>
              </a:rPr>
              <a:t>removeMin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tx2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(1)</a:t>
            </a:r>
            <a:r>
              <a:rPr lang="en-US" altLang="en-US" sz="2000" dirty="0"/>
              <a:t> time, since the smallest key is at the beginning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E2B1E31-BE43-EB48-AB19-DE8D62253A8C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1143000" y="2286000"/>
            <a:ext cx="2971800" cy="304800"/>
            <a:chOff x="3264" y="2064"/>
            <a:chExt cx="1872" cy="192"/>
          </a:xfrm>
        </p:grpSpPr>
        <p:sp>
          <p:nvSpPr>
            <p:cNvPr id="8208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4</a:t>
              </a:r>
            </a:p>
          </p:txBody>
        </p:sp>
        <p:sp>
          <p:nvSpPr>
            <p:cNvPr id="8210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5</a:t>
              </a:r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</a:p>
          </p:txBody>
        </p:sp>
        <p:sp>
          <p:nvSpPr>
            <p:cNvPr id="8212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3</a:t>
              </a:r>
            </a:p>
          </p:txBody>
        </p:sp>
        <p:sp>
          <p:nvSpPr>
            <p:cNvPr id="8213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1</a:t>
              </a:r>
            </a:p>
          </p:txBody>
        </p:sp>
      </p:grpSp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5410200" y="2286000"/>
            <a:ext cx="2971800" cy="304800"/>
            <a:chOff x="3264" y="3744"/>
            <a:chExt cx="1872" cy="192"/>
          </a:xfrm>
        </p:grpSpPr>
        <p:sp>
          <p:nvSpPr>
            <p:cNvPr id="8202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8204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2</a:t>
              </a:r>
            </a:p>
          </p:txBody>
        </p:sp>
        <p:sp>
          <p:nvSpPr>
            <p:cNvPr id="8205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3</a:t>
              </a:r>
            </a:p>
          </p:txBody>
        </p:sp>
        <p:sp>
          <p:nvSpPr>
            <p:cNvPr id="8206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4</a:t>
              </a:r>
            </a:p>
          </p:txBody>
        </p:sp>
        <p:sp>
          <p:nvSpPr>
            <p:cNvPr id="8207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 sz="200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Selection-Sort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en-US" sz="2400" dirty="0"/>
              <a:t>Running time of Selection-sort:</a:t>
            </a:r>
          </a:p>
          <a:p>
            <a:pPr marL="800100" lvl="1" indent="-342900" eaLnBrk="1" hangingPunct="1">
              <a:buSzTx/>
              <a:buFont typeface="Wingdings" charset="2"/>
              <a:buAutoNum type="arabicPeriod"/>
            </a:pPr>
            <a:r>
              <a:rPr lang="en-US" altLang="en-US" sz="2000" dirty="0"/>
              <a:t>Inserting the elements into the priority queue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operations takes </a:t>
            </a:r>
            <a:r>
              <a:rPr lang="en-US" altLang="en-US" sz="2000" b="1" i="1" dirty="0">
                <a:latin typeface="Times New Roman" charset="0"/>
              </a:rPr>
              <a:t>O</a:t>
            </a:r>
            <a:r>
              <a:rPr lang="en-US" altLang="en-US" sz="2000" dirty="0">
                <a:latin typeface="Times New Roman" charset="0"/>
              </a:rPr>
              <a:t>(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>
                <a:latin typeface="Times New Roman" charset="0"/>
              </a:rPr>
              <a:t>) </a:t>
            </a:r>
            <a:r>
              <a:rPr lang="en-US" altLang="en-US" sz="2000" dirty="0"/>
              <a:t>time</a:t>
            </a:r>
          </a:p>
          <a:p>
            <a:pPr marL="800100" lvl="1" indent="-342900" eaLnBrk="1" hangingPunct="1">
              <a:buSzTx/>
              <a:buFont typeface="Wingdings" charset="2"/>
              <a:buAutoNum type="arabicPeriod"/>
            </a:pPr>
            <a:r>
              <a:rPr lang="en-US" altLang="en-US" sz="2000" dirty="0"/>
              <a:t>Removing the elements in sorted order from the priority queue with </a:t>
            </a:r>
            <a:r>
              <a:rPr lang="en-US" altLang="en-US" sz="2000" b="1" i="1" dirty="0">
                <a:latin typeface="Times New Roman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removeMin</a:t>
            </a:r>
            <a:r>
              <a:rPr lang="en-US" altLang="en-US" sz="2000" dirty="0"/>
              <a:t> operations takes time proportional to</a:t>
            </a:r>
          </a:p>
          <a:p>
            <a:pPr marL="457200" lvl="1" indent="0" eaLnBrk="1" hangingPunct="1">
              <a:buSzTx/>
              <a:buNone/>
            </a:pPr>
            <a:br>
              <a:rPr lang="en-US" altLang="en-US" sz="2000" dirty="0"/>
            </a:br>
            <a:r>
              <a:rPr lang="en-US" altLang="en-US" sz="2000" dirty="0"/>
              <a:t>		 	</a:t>
            </a:r>
            <a:r>
              <a:rPr lang="en-US" altLang="en-US" sz="2400" dirty="0">
                <a:latin typeface="Times New Roman" charset="0"/>
                <a:sym typeface="Symbol" charset="2"/>
              </a:rPr>
              <a:t>1 </a:t>
            </a:r>
            <a:r>
              <a:rPr lang="en-US" altLang="en-US" sz="2400" dirty="0">
                <a:latin typeface="Symbol" charset="2"/>
                <a:sym typeface="Symbol" charset="2"/>
              </a:rPr>
              <a:t>+ </a:t>
            </a:r>
            <a:r>
              <a:rPr lang="en-US" altLang="en-US" sz="2400" dirty="0">
                <a:latin typeface="Times New Roman" charset="0"/>
                <a:sym typeface="Symbol" charset="2"/>
              </a:rPr>
              <a:t>2 </a:t>
            </a:r>
            <a:r>
              <a:rPr lang="en-US" altLang="en-US" sz="2400" dirty="0">
                <a:latin typeface="Symbol" charset="2"/>
                <a:sym typeface="Symbol" charset="2"/>
              </a:rPr>
              <a:t>+ </a:t>
            </a:r>
            <a:r>
              <a:rPr lang="en-US" altLang="en-US" sz="2400" dirty="0">
                <a:latin typeface="Times New Roman" charset="0"/>
                <a:sym typeface="Symbol" charset="2"/>
              </a:rPr>
              <a:t>…</a:t>
            </a:r>
            <a:r>
              <a:rPr lang="en-US" altLang="en-US" sz="2400" dirty="0">
                <a:latin typeface="Symbol" charset="2"/>
                <a:sym typeface="Symbol" charset="2"/>
              </a:rPr>
              <a:t>+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n</a:t>
            </a:r>
            <a:endParaRPr lang="en-US" altLang="en-US" b="1" i="1" dirty="0">
              <a:latin typeface="Times New Roman" charset="0"/>
              <a:sym typeface="Symbol" charset="2"/>
            </a:endParaRPr>
          </a:p>
          <a:p>
            <a:pPr marL="457200" lvl="1" indent="0" eaLnBrk="1" hangingPunct="1">
              <a:buSz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Selection-sort runs in </a:t>
            </a:r>
            <a:r>
              <a:rPr lang="en-US" altLang="en-US" sz="2400" b="1" i="1" dirty="0">
                <a:latin typeface="Times New Roman" charset="0"/>
              </a:rPr>
              <a:t>O</a:t>
            </a:r>
            <a:r>
              <a:rPr lang="en-US" altLang="en-US" sz="2400" dirty="0">
                <a:latin typeface="Times New Roman" charset="0"/>
              </a:rPr>
              <a:t>(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baseline="30000" dirty="0">
                <a:latin typeface="Times New Roman" charset="0"/>
              </a:rPr>
              <a:t>2</a:t>
            </a:r>
            <a:r>
              <a:rPr lang="en-US" altLang="en-US" sz="2400" dirty="0">
                <a:latin typeface="Times New Roman" charset="0"/>
              </a:rPr>
              <a:t>) </a:t>
            </a:r>
            <a:r>
              <a:rPr lang="en-US" altLang="en-US" sz="2400" dirty="0"/>
              <a:t>time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1DC00E8-EA0E-4A45-95A1-BCE2F687EFE3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Selection-Sort Example</a:t>
            </a:r>
          </a:p>
        </p:txBody>
      </p:sp>
      <p:sp>
        <p:nvSpPr>
          <p:cNvPr id="1024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 b="1" i="1"/>
              <a:t>                       	</a:t>
            </a:r>
            <a:r>
              <a:rPr lang="en-US" altLang="en-US" sz="1800">
                <a:solidFill>
                  <a:schemeClr val="tx2"/>
                </a:solidFill>
              </a:rPr>
              <a:t>Sequence S		Priority Queue P</a:t>
            </a:r>
            <a:r>
              <a:rPr lang="en-US" altLang="en-US" sz="1800" i="1"/>
              <a:t>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</a:t>
            </a:r>
            <a:r>
              <a:rPr lang="en-US" altLang="en-US" sz="1800" i="1"/>
              <a:t>,</a:t>
            </a:r>
            <a:r>
              <a:rPr lang="en-US" altLang="en-US" sz="1800"/>
              <a:t>4)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(g)		()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(a)		(2)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(d)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(e)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7)		(8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(f)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4BD44F9-30FE-AD47-BAD9-B2A022B21B54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5940</TotalTime>
  <Words>2882</Words>
  <Application>Microsoft Macintosh PowerPoint</Application>
  <PresentationFormat>화면 슬라이드 쇼(4:3)</PresentationFormat>
  <Paragraphs>529</Paragraphs>
  <Slides>39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Calibri</vt:lpstr>
      <vt:lpstr>Symbol</vt:lpstr>
      <vt:lpstr>Tahoma</vt:lpstr>
      <vt:lpstr>Times New Roman</vt:lpstr>
      <vt:lpstr>Wingdings</vt:lpstr>
      <vt:lpstr>Blueprint</vt:lpstr>
      <vt:lpstr>1_Blueprint</vt:lpstr>
      <vt:lpstr>Clip</vt:lpstr>
      <vt:lpstr>Priority Queues</vt:lpstr>
      <vt:lpstr>Introduction</vt:lpstr>
      <vt:lpstr>Priority Queue ADT</vt:lpstr>
      <vt:lpstr>Total Order Relations (a topic of Discrete Math)</vt:lpstr>
      <vt:lpstr>Example: Total order &amp; Partial order</vt:lpstr>
      <vt:lpstr>Priority Queue Sorting</vt:lpstr>
      <vt:lpstr>Sequence-based Priority Queue</vt:lpstr>
      <vt:lpstr>Selection-Sort</vt:lpstr>
      <vt:lpstr>Selection-Sort Example</vt:lpstr>
      <vt:lpstr>Insertion-Sort</vt:lpstr>
      <vt:lpstr>Insertion-Sort Example</vt:lpstr>
      <vt:lpstr>Comparator</vt:lpstr>
      <vt:lpstr>How to define order for any object? (1)</vt:lpstr>
      <vt:lpstr>Design 1: Separate Design </vt:lpstr>
      <vt:lpstr>Design 2: Template and Overloading (2)</vt:lpstr>
      <vt:lpstr>Design 3: Separating Comparator (1)</vt:lpstr>
      <vt:lpstr>Design 3: Separating Comparator (2)</vt:lpstr>
      <vt:lpstr>In C++</vt:lpstr>
      <vt:lpstr>Heaps</vt:lpstr>
      <vt:lpstr>Recall Priority Queue ADT</vt:lpstr>
      <vt:lpstr>Recall PQ Sorting</vt:lpstr>
      <vt:lpstr>We will have these results soon …</vt:lpstr>
      <vt:lpstr>Heap: Overview</vt:lpstr>
      <vt:lpstr>1. Heap-order property</vt:lpstr>
      <vt:lpstr>2. Complete binary tree property</vt:lpstr>
      <vt:lpstr>Height of a Heap of n elements</vt:lpstr>
      <vt:lpstr>Heaps and Priority Queues</vt:lpstr>
      <vt:lpstr>Insertion into a Heap</vt:lpstr>
      <vt:lpstr>Upheap</vt:lpstr>
      <vt:lpstr>PowerPoint 프레젠테이션</vt:lpstr>
      <vt:lpstr>Removal from a Heap</vt:lpstr>
      <vt:lpstr>Downheap</vt:lpstr>
      <vt:lpstr>PowerPoint 프레젠테이션</vt:lpstr>
      <vt:lpstr>Updating the Last Node</vt:lpstr>
      <vt:lpstr>Heap-Sort</vt:lpstr>
      <vt:lpstr>Sequence-based vs. Heap-based</vt:lpstr>
      <vt:lpstr>Vector-based Heap Implementation</vt:lpstr>
      <vt:lpstr>Merging Two Heaps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648</cp:revision>
  <cp:lastPrinted>2017-09-27T06:46:59Z</cp:lastPrinted>
  <dcterms:created xsi:type="dcterms:W3CDTF">2002-01-21T02:22:10Z</dcterms:created>
  <dcterms:modified xsi:type="dcterms:W3CDTF">2021-02-23T01:12:16Z</dcterms:modified>
</cp:coreProperties>
</file>