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336" r:id="rId2"/>
    <p:sldId id="353" r:id="rId3"/>
    <p:sldId id="354" r:id="rId4"/>
    <p:sldId id="370" r:id="rId5"/>
    <p:sldId id="337" r:id="rId6"/>
    <p:sldId id="338" r:id="rId7"/>
    <p:sldId id="365" r:id="rId8"/>
    <p:sldId id="339" r:id="rId9"/>
    <p:sldId id="340" r:id="rId10"/>
    <p:sldId id="355" r:id="rId11"/>
    <p:sldId id="341" r:id="rId12"/>
    <p:sldId id="342" r:id="rId13"/>
    <p:sldId id="356" r:id="rId14"/>
    <p:sldId id="366" r:id="rId15"/>
    <p:sldId id="367" r:id="rId16"/>
    <p:sldId id="368" r:id="rId17"/>
    <p:sldId id="369" r:id="rId18"/>
    <p:sldId id="346" r:id="rId19"/>
    <p:sldId id="310" r:id="rId2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 autoAdjust="0"/>
    <p:restoredTop sz="93542" autoAdjust="0"/>
  </p:normalViewPr>
  <p:slideViewPr>
    <p:cSldViewPr>
      <p:cViewPr varScale="1">
        <p:scale>
          <a:sx n="122" d="100"/>
          <a:sy n="122" d="100"/>
        </p:scale>
        <p:origin x="21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8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0" Type="http://schemas.openxmlformats.org/officeDocument/2006/relationships/slide" Target="slides/slide16.xml"/><Relationship Id="rId4" Type="http://schemas.openxmlformats.org/officeDocument/2006/relationships/slide" Target="slides/slide8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DDA0FEC4-84F6-7D4D-960A-9A6BBA97D1FF}" type="datetime8">
              <a:rPr lang="en-US" smtClean="0"/>
              <a:t>2/23/21 10:16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442B6506-8C76-D14B-9372-76E85BDAE06F}" type="datetime8">
              <a:rPr lang="en-US" smtClean="0"/>
              <a:t>2/23/21 10:16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Skip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CED2E2-4ED2-2648-ADDD-89574891B45E}" type="datetime8">
              <a:rPr lang="en-US" altLang="en-US" sz="1300" smtClean="0"/>
              <a:t>2/23/21 10:16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15B7FF9-5F55-0942-8D96-1E5F2DCC66BF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Skip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9CE4CB2-6580-5142-AD33-9CF49D6DD170}" type="datetime8">
              <a:rPr lang="en-US" altLang="en-US" sz="1300" smtClean="0"/>
              <a:t>2/23/21 10:16 AM</a:t>
            </a:fld>
            <a:endParaRPr lang="en-US" alt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B61258E-4C95-8841-8B17-7033EC6EE025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further key</a:t>
            </a:r>
            <a:r>
              <a:rPr lang="ko-KR" altLang="en-US" dirty="0"/>
              <a:t>가 </a:t>
            </a:r>
            <a:r>
              <a:rPr lang="en-US" altLang="ko-KR" dirty="0"/>
              <a:t>examine</a:t>
            </a:r>
            <a:r>
              <a:rPr lang="ko-KR" altLang="en-US" dirty="0"/>
              <a:t>될 확률이 </a:t>
            </a:r>
            <a:r>
              <a:rPr lang="en-US" altLang="ko-KR" dirty="0"/>
              <a:t>½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왜일까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42B6506-8C76-D14B-9372-76E85BDAE06F}" type="datetime8">
              <a:rPr lang="en-US" smtClean="0"/>
              <a:t>2/23/21 10:16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07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Skip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Skip Lists</a:t>
            </a:r>
          </a:p>
        </p:txBody>
      </p:sp>
      <p:grpSp>
        <p:nvGrpSpPr>
          <p:cNvPr id="4101" name="Group 383"/>
          <p:cNvGrpSpPr>
            <a:grpSpLocks/>
          </p:cNvGrpSpPr>
          <p:nvPr/>
        </p:nvGrpSpPr>
        <p:grpSpPr bwMode="auto">
          <a:xfrm>
            <a:off x="4381500" y="3403600"/>
            <a:ext cx="3460750" cy="215900"/>
            <a:chOff x="3154" y="2834"/>
            <a:chExt cx="2180" cy="136"/>
          </a:xfrm>
        </p:grpSpPr>
        <p:sp>
          <p:nvSpPr>
            <p:cNvPr id="4133" name="Rectangle 384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4134" name="Rectangle 385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cxnSp>
          <p:nvCxnSpPr>
            <p:cNvPr id="4135" name="AutoShape 386"/>
            <p:cNvCxnSpPr>
              <a:cxnSpLocks noChangeShapeType="1"/>
              <a:stCxn id="4134" idx="3"/>
              <a:endCxn id="4133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2" name="Text Box 387"/>
          <p:cNvSpPr txBox="1">
            <a:spLocks noChangeArrowheads="1"/>
          </p:cNvSpPr>
          <p:nvPr/>
        </p:nvSpPr>
        <p:spPr bwMode="auto">
          <a:xfrm>
            <a:off x="4041775" y="4848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4103" name="Text Box 388"/>
          <p:cNvSpPr txBox="1">
            <a:spLocks noChangeArrowheads="1"/>
          </p:cNvSpPr>
          <p:nvPr/>
        </p:nvSpPr>
        <p:spPr bwMode="auto">
          <a:xfrm>
            <a:off x="4041775" y="4340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4104" name="Text Box 389"/>
          <p:cNvSpPr txBox="1">
            <a:spLocks noChangeArrowheads="1"/>
          </p:cNvSpPr>
          <p:nvPr/>
        </p:nvSpPr>
        <p:spPr bwMode="auto">
          <a:xfrm>
            <a:off x="4041775" y="3832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4105" name="Text Box 390"/>
          <p:cNvSpPr txBox="1">
            <a:spLocks noChangeArrowheads="1"/>
          </p:cNvSpPr>
          <p:nvPr/>
        </p:nvSpPr>
        <p:spPr bwMode="auto">
          <a:xfrm>
            <a:off x="4041775" y="3324225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4106" name="Group 391"/>
          <p:cNvGrpSpPr>
            <a:grpSpLocks/>
          </p:cNvGrpSpPr>
          <p:nvPr/>
        </p:nvGrpSpPr>
        <p:grpSpPr bwMode="auto">
          <a:xfrm>
            <a:off x="4381500" y="4922838"/>
            <a:ext cx="3460750" cy="217487"/>
            <a:chOff x="3154" y="3791"/>
            <a:chExt cx="2180" cy="137"/>
          </a:xfrm>
        </p:grpSpPr>
        <p:sp>
          <p:nvSpPr>
            <p:cNvPr id="4122" name="Rectangle 392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4123" name="Rectangle 393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sp>
          <p:nvSpPr>
            <p:cNvPr id="4124" name="Rectangle 394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4125" name="Rectangle 395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4126" name="AutoShape 396"/>
            <p:cNvCxnSpPr>
              <a:cxnSpLocks noChangeShapeType="1"/>
              <a:stCxn id="4123" idx="3"/>
              <a:endCxn id="4124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7" name="AutoShape 397"/>
            <p:cNvCxnSpPr>
              <a:cxnSpLocks noChangeShapeType="1"/>
              <a:stCxn id="4130" idx="3"/>
              <a:endCxn id="4125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8" name="AutoShape 398"/>
            <p:cNvCxnSpPr>
              <a:cxnSpLocks noChangeShapeType="1"/>
              <a:stCxn id="4124" idx="3"/>
              <a:endCxn id="4131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9" name="AutoShape 399"/>
            <p:cNvCxnSpPr>
              <a:cxnSpLocks noChangeShapeType="1"/>
              <a:stCxn id="4125" idx="3"/>
              <a:endCxn id="4122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0" name="Rectangle 400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4131" name="Rectangle 401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32" name="AutoShape 402"/>
            <p:cNvCxnSpPr>
              <a:cxnSpLocks noChangeShapeType="1"/>
              <a:stCxn id="4131" idx="3"/>
              <a:endCxn id="4130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7" name="Group 403"/>
          <p:cNvGrpSpPr>
            <a:grpSpLocks/>
          </p:cNvGrpSpPr>
          <p:nvPr/>
        </p:nvGrpSpPr>
        <p:grpSpPr bwMode="auto">
          <a:xfrm>
            <a:off x="4381500" y="3910013"/>
            <a:ext cx="3460750" cy="215900"/>
            <a:chOff x="3154" y="3173"/>
            <a:chExt cx="2180" cy="136"/>
          </a:xfrm>
        </p:grpSpPr>
        <p:sp>
          <p:nvSpPr>
            <p:cNvPr id="4117" name="Rectangle 404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4118" name="Rectangle 405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cxnSp>
          <p:nvCxnSpPr>
            <p:cNvPr id="4119" name="AutoShape 406"/>
            <p:cNvCxnSpPr>
              <a:cxnSpLocks noChangeShapeType="1"/>
              <a:stCxn id="4118" idx="3"/>
              <a:endCxn id="4120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0" name="Rectangle 407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21" name="AutoShape 408"/>
            <p:cNvCxnSpPr>
              <a:cxnSpLocks noChangeShapeType="1"/>
              <a:stCxn id="4120" idx="3"/>
              <a:endCxn id="4117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8" name="Group 409"/>
          <p:cNvGrpSpPr>
            <a:grpSpLocks/>
          </p:cNvGrpSpPr>
          <p:nvPr/>
        </p:nvGrpSpPr>
        <p:grpSpPr bwMode="auto">
          <a:xfrm>
            <a:off x="4381500" y="4416425"/>
            <a:ext cx="3460750" cy="215900"/>
            <a:chOff x="3154" y="3504"/>
            <a:chExt cx="2180" cy="136"/>
          </a:xfrm>
        </p:grpSpPr>
        <p:sp>
          <p:nvSpPr>
            <p:cNvPr id="4110" name="Rectangle 410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4111" name="Rectangle 411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4112" name="Rectangle 412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4113" name="AutoShape 413"/>
            <p:cNvCxnSpPr>
              <a:cxnSpLocks noChangeShapeType="1"/>
              <a:stCxn id="4111" idx="3"/>
              <a:endCxn id="4115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414"/>
            <p:cNvCxnSpPr>
              <a:cxnSpLocks noChangeShapeType="1"/>
              <a:stCxn id="4112" idx="3"/>
              <a:endCxn id="4110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5" name="Rectangle 415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4116" name="AutoShape 416"/>
            <p:cNvCxnSpPr>
              <a:cxnSpLocks noChangeShapeType="1"/>
              <a:stCxn id="4115" idx="3"/>
              <a:endCxn id="4112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32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 of Key “42” with 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7" y="1143000"/>
            <a:ext cx="8239843" cy="2752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152"/>
            <a:ext cx="8153400" cy="259104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6200" y="3895458"/>
            <a:ext cx="8991600" cy="0"/>
          </a:xfrm>
          <a:prstGeom prst="line">
            <a:avLst/>
          </a:pr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3962400" y="4495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3</a:t>
            </a:r>
            <a:endParaRPr lang="en-US" altLang="en-US" sz="1800" baseline="-25000" dirty="0">
              <a:latin typeface="Times New Roman" charset="0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4561032" y="50292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baseline="-25000" dirty="0">
                <a:latin typeface="Times New Roman" charset="0"/>
              </a:rPr>
              <a:t>2</a:t>
            </a:r>
          </a:p>
        </p:txBody>
      </p:sp>
      <p:sp>
        <p:nvSpPr>
          <p:cNvPr id="10" name="Text Box 132"/>
          <p:cNvSpPr txBox="1">
            <a:spLocks noChangeArrowheads="1"/>
          </p:cNvSpPr>
          <p:nvPr/>
        </p:nvSpPr>
        <p:spPr bwMode="auto">
          <a:xfrm>
            <a:off x="5105400" y="5395913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1</a:t>
            </a:r>
            <a:endParaRPr lang="en-US" altLang="en-US" sz="1800" baseline="-25000" dirty="0">
              <a:latin typeface="Times New Roman" charset="0"/>
            </a:endParaRPr>
          </a:p>
        </p:txBody>
      </p:sp>
      <p:sp>
        <p:nvSpPr>
          <p:cNvPr id="11" name="Text Box 132"/>
          <p:cNvSpPr txBox="1">
            <a:spLocks noChangeArrowheads="1"/>
          </p:cNvSpPr>
          <p:nvPr/>
        </p:nvSpPr>
        <p:spPr bwMode="auto">
          <a:xfrm>
            <a:off x="5715000" y="5867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baseline="-25000" dirty="0">
                <a:latin typeface="Times New Roman" charset="0"/>
              </a:rPr>
              <a:t>0</a:t>
            </a:r>
          </a:p>
        </p:txBody>
      </p:sp>
      <p:cxnSp>
        <p:nvCxnSpPr>
          <p:cNvPr id="12" name="AutoShape 126"/>
          <p:cNvCxnSpPr>
            <a:cxnSpLocks noChangeShapeType="1"/>
          </p:cNvCxnSpPr>
          <p:nvPr/>
        </p:nvCxnSpPr>
        <p:spPr bwMode="auto">
          <a:xfrm>
            <a:off x="3886200" y="5105400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7"/>
          <p:cNvCxnSpPr>
            <a:cxnSpLocks noChangeShapeType="1"/>
          </p:cNvCxnSpPr>
          <p:nvPr/>
        </p:nvCxnSpPr>
        <p:spPr bwMode="auto">
          <a:xfrm rot="5400000" flipV="1">
            <a:off x="4181114" y="5033601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6"/>
          <p:cNvCxnSpPr>
            <a:cxnSpLocks noChangeShapeType="1"/>
          </p:cNvCxnSpPr>
          <p:nvPr/>
        </p:nvCxnSpPr>
        <p:spPr bwMode="auto">
          <a:xfrm>
            <a:off x="4491470" y="5510214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7"/>
          <p:cNvCxnSpPr>
            <a:cxnSpLocks noChangeShapeType="1"/>
          </p:cNvCxnSpPr>
          <p:nvPr/>
        </p:nvCxnSpPr>
        <p:spPr bwMode="auto">
          <a:xfrm rot="5400000" flipV="1">
            <a:off x="4728369" y="5452270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6"/>
          <p:cNvCxnSpPr>
            <a:cxnSpLocks noChangeShapeType="1"/>
          </p:cNvCxnSpPr>
          <p:nvPr/>
        </p:nvCxnSpPr>
        <p:spPr bwMode="auto">
          <a:xfrm>
            <a:off x="4935682" y="5981701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7"/>
          <p:cNvCxnSpPr>
            <a:cxnSpLocks noChangeShapeType="1"/>
          </p:cNvCxnSpPr>
          <p:nvPr/>
        </p:nvCxnSpPr>
        <p:spPr bwMode="auto">
          <a:xfrm rot="5400000" flipV="1">
            <a:off x="5324548" y="5867476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24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Deletion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To remove an entry with key </a:t>
            </a:r>
            <a:r>
              <a:rPr lang="en-US" altLang="en-US" sz="2400" b="1" i="1" dirty="0">
                <a:latin typeface="Times New Roman" charset="0"/>
              </a:rPr>
              <a:t>x</a:t>
            </a:r>
            <a:r>
              <a:rPr lang="en-US" altLang="en-US" sz="2400" dirty="0">
                <a:latin typeface="Times New Roman" charset="0"/>
              </a:rPr>
              <a:t> </a:t>
            </a:r>
            <a:r>
              <a:rPr lang="en-US" altLang="en-US" sz="2400" dirty="0"/>
              <a:t>from a skip list, we proceed:</a:t>
            </a:r>
          </a:p>
          <a:p>
            <a:pPr lvl="1" eaLnBrk="1" hangingPunct="1"/>
            <a:r>
              <a:rPr lang="en-US" altLang="en-US" dirty="0"/>
              <a:t>We search for </a:t>
            </a: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/>
              <a:t>in the skip list and find the positions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aseline="-25000" dirty="0">
                <a:latin typeface="Times New Roman" charset="0"/>
              </a:rPr>
              <a:t>0</a:t>
            </a:r>
            <a:r>
              <a:rPr lang="en-US" altLang="en-US" dirty="0">
                <a:latin typeface="Times New Roman" charset="0"/>
              </a:rPr>
              <a:t>, </a:t>
            </a:r>
            <a:r>
              <a:rPr lang="en-US" altLang="en-US" baseline="-25000" dirty="0">
                <a:latin typeface="Times New Roman" charset="0"/>
              </a:rPr>
              <a:t>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aseline="-25000" dirty="0">
                <a:latin typeface="Times New Roman" charset="0"/>
              </a:rPr>
              <a:t>1 </a:t>
            </a:r>
            <a:r>
              <a:rPr lang="en-US" altLang="en-US" dirty="0">
                <a:latin typeface="Times New Roman" charset="0"/>
              </a:rPr>
              <a:t>, …,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="1" i="1" baseline="-25000" dirty="0">
                <a:latin typeface="Times New Roman" charset="0"/>
              </a:rPr>
              <a:t>i </a:t>
            </a:r>
            <a:r>
              <a:rPr lang="en-US" altLang="en-US" dirty="0"/>
              <a:t>of the items with key </a:t>
            </a:r>
            <a:r>
              <a:rPr lang="en-US" altLang="en-US" b="1" i="1" dirty="0">
                <a:latin typeface="Times New Roman" charset="0"/>
              </a:rPr>
              <a:t>x</a:t>
            </a:r>
            <a:r>
              <a:rPr lang="en-US" altLang="en-US" dirty="0"/>
              <a:t>, where position </a:t>
            </a:r>
            <a:r>
              <a:rPr lang="en-US" altLang="en-US" b="1" i="1" dirty="0" err="1">
                <a:latin typeface="Times New Roman" charset="0"/>
              </a:rPr>
              <a:t>p</a:t>
            </a:r>
            <a:r>
              <a:rPr lang="en-US" altLang="en-US" b="1" i="1" baseline="-25000" dirty="0" err="1">
                <a:latin typeface="Times New Roman" charset="0"/>
              </a:rPr>
              <a:t>j</a:t>
            </a:r>
            <a:r>
              <a:rPr lang="en-US" altLang="en-US" dirty="0"/>
              <a:t> is in list </a:t>
            </a:r>
            <a:r>
              <a:rPr lang="en-US" altLang="en-US" b="1" i="1" dirty="0" err="1">
                <a:latin typeface="Times New Roman" charset="0"/>
              </a:rPr>
              <a:t>S</a:t>
            </a:r>
            <a:r>
              <a:rPr lang="en-US" altLang="en-US" b="1" i="1" baseline="-25000" dirty="0" err="1">
                <a:latin typeface="Times New Roman" charset="0"/>
              </a:rPr>
              <a:t>j</a:t>
            </a:r>
            <a:endParaRPr lang="en-US" altLang="en-US" b="1" i="1" baseline="-25000" dirty="0">
              <a:latin typeface="Times New Roman" charset="0"/>
            </a:endParaRPr>
          </a:p>
          <a:p>
            <a:pPr lvl="1" eaLnBrk="1" hangingPunct="1"/>
            <a:r>
              <a:rPr lang="en-US" altLang="en-US" dirty="0"/>
              <a:t>We remove positions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aseline="-25000" dirty="0">
                <a:latin typeface="Times New Roman" charset="0"/>
              </a:rPr>
              <a:t>0</a:t>
            </a:r>
            <a:r>
              <a:rPr lang="en-US" altLang="en-US" dirty="0">
                <a:latin typeface="Times New Roman" charset="0"/>
              </a:rPr>
              <a:t>, </a:t>
            </a:r>
            <a:r>
              <a:rPr lang="en-US" altLang="en-US" baseline="-25000" dirty="0">
                <a:latin typeface="Times New Roman" charset="0"/>
              </a:rPr>
              <a:t>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aseline="-25000" dirty="0">
                <a:latin typeface="Times New Roman" charset="0"/>
              </a:rPr>
              <a:t>1 </a:t>
            </a:r>
            <a:r>
              <a:rPr lang="en-US" altLang="en-US" dirty="0">
                <a:latin typeface="Times New Roman" charset="0"/>
              </a:rPr>
              <a:t>, …, </a:t>
            </a:r>
            <a:r>
              <a:rPr lang="en-US" altLang="en-US" b="1" i="1" dirty="0">
                <a:latin typeface="Times New Roman" charset="0"/>
              </a:rPr>
              <a:t>p</a:t>
            </a:r>
            <a:r>
              <a:rPr lang="en-US" altLang="en-US" b="1" i="1" baseline="-25000" dirty="0">
                <a:latin typeface="Times New Roman" charset="0"/>
              </a:rPr>
              <a:t>i</a:t>
            </a:r>
            <a:r>
              <a:rPr lang="en-US" altLang="en-US" dirty="0"/>
              <a:t> from the lists </a:t>
            </a:r>
            <a:r>
              <a:rPr lang="en-US" altLang="en-US" b="1" i="1" dirty="0">
                <a:latin typeface="Times New Roman" charset="0"/>
              </a:rPr>
              <a:t>S</a:t>
            </a:r>
            <a:r>
              <a:rPr lang="en-US" altLang="en-US" baseline="-25000" dirty="0">
                <a:latin typeface="Times New Roman" charset="0"/>
              </a:rPr>
              <a:t>0</a:t>
            </a:r>
            <a:r>
              <a:rPr lang="en-US" altLang="en-US" dirty="0">
                <a:latin typeface="Times New Roman" charset="0"/>
              </a:rPr>
              <a:t>, </a:t>
            </a:r>
            <a:r>
              <a:rPr lang="en-US" altLang="en-US" b="1" i="1" dirty="0">
                <a:latin typeface="Times New Roman" charset="0"/>
              </a:rPr>
              <a:t>S</a:t>
            </a:r>
            <a:r>
              <a:rPr lang="en-US" altLang="en-US" baseline="-25000" dirty="0">
                <a:latin typeface="Times New Roman" charset="0"/>
              </a:rPr>
              <a:t>1</a:t>
            </a:r>
            <a:r>
              <a:rPr lang="en-US" altLang="en-US" dirty="0">
                <a:latin typeface="Times New Roman" charset="0"/>
              </a:rPr>
              <a:t>, … , </a:t>
            </a:r>
            <a:r>
              <a:rPr lang="en-US" altLang="en-US" b="1" i="1" dirty="0">
                <a:latin typeface="Times New Roman" charset="0"/>
              </a:rPr>
              <a:t>S</a:t>
            </a:r>
            <a:r>
              <a:rPr lang="en-US" altLang="en-US" b="1" i="1" baseline="-25000" dirty="0">
                <a:latin typeface="Times New Roman" charset="0"/>
              </a:rPr>
              <a:t>i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We remove all but one list containing only the two special keys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Example: remove key </a:t>
            </a:r>
            <a:r>
              <a:rPr lang="en-US" altLang="en-US" sz="2000" dirty="0">
                <a:latin typeface="Times New Roman" charset="0"/>
              </a:rPr>
              <a:t>34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 flipH="1">
            <a:off x="5962650" y="62579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 flipH="1">
            <a:off x="8440738" y="62579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 flipH="1">
            <a:off x="7821613" y="62579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45</a:t>
            </a: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 flipH="1">
            <a:off x="6581775" y="62579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12</a:t>
            </a:r>
          </a:p>
        </p:txBody>
      </p:sp>
      <p:cxnSp>
        <p:nvCxnSpPr>
          <p:cNvPr id="9226" name="AutoShape 8"/>
          <p:cNvCxnSpPr>
            <a:cxnSpLocks noChangeShapeType="1"/>
            <a:stCxn id="9223" idx="3"/>
            <a:endCxn id="9224" idx="1"/>
          </p:cNvCxnSpPr>
          <p:nvPr/>
        </p:nvCxnSpPr>
        <p:spPr bwMode="auto">
          <a:xfrm flipH="1">
            <a:off x="8196263" y="6364287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33" idx="3"/>
            <a:endCxn id="9225" idx="1"/>
          </p:cNvCxnSpPr>
          <p:nvPr/>
        </p:nvCxnSpPr>
        <p:spPr bwMode="auto">
          <a:xfrm flipH="1">
            <a:off x="6956425" y="6364287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0"/>
          <p:cNvCxnSpPr>
            <a:cxnSpLocks noChangeShapeType="1"/>
            <a:stCxn id="9224" idx="3"/>
            <a:endCxn id="9233" idx="1"/>
          </p:cNvCxnSpPr>
          <p:nvPr/>
        </p:nvCxnSpPr>
        <p:spPr bwMode="auto">
          <a:xfrm flipH="1">
            <a:off x="7577138" y="6364287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1"/>
          <p:cNvCxnSpPr>
            <a:cxnSpLocks noChangeShapeType="1"/>
            <a:stCxn id="9225" idx="3"/>
            <a:endCxn id="9222" idx="1"/>
          </p:cNvCxnSpPr>
          <p:nvPr/>
        </p:nvCxnSpPr>
        <p:spPr bwMode="auto">
          <a:xfrm flipH="1">
            <a:off x="6334125" y="6364287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Rectangle 12"/>
          <p:cNvSpPr>
            <a:spLocks noChangeArrowheads="1"/>
          </p:cNvSpPr>
          <p:nvPr/>
        </p:nvSpPr>
        <p:spPr bwMode="auto">
          <a:xfrm flipH="1">
            <a:off x="5962650" y="52451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 flipH="1">
            <a:off x="8440738" y="52451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cxnSp>
        <p:nvCxnSpPr>
          <p:cNvPr id="9232" name="AutoShape 14"/>
          <p:cNvCxnSpPr>
            <a:cxnSpLocks noChangeShapeType="1"/>
            <a:stCxn id="9231" idx="3"/>
            <a:endCxn id="9230" idx="1"/>
          </p:cNvCxnSpPr>
          <p:nvPr/>
        </p:nvCxnSpPr>
        <p:spPr bwMode="auto">
          <a:xfrm flipH="1">
            <a:off x="6334125" y="5351462"/>
            <a:ext cx="2098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Rectangle 15"/>
          <p:cNvSpPr>
            <a:spLocks noChangeArrowheads="1"/>
          </p:cNvSpPr>
          <p:nvPr/>
        </p:nvSpPr>
        <p:spPr bwMode="auto">
          <a:xfrm flipH="1">
            <a:off x="7202488" y="62579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9234" name="Rectangle 16"/>
          <p:cNvSpPr>
            <a:spLocks noChangeArrowheads="1"/>
          </p:cNvSpPr>
          <p:nvPr/>
        </p:nvSpPr>
        <p:spPr bwMode="auto">
          <a:xfrm flipH="1">
            <a:off x="7200900" y="5757862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 flipH="1">
            <a:off x="5962650" y="5751512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 flipH="1">
            <a:off x="8440738" y="5751512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cxnSp>
        <p:nvCxnSpPr>
          <p:cNvPr id="9237" name="AutoShape 19"/>
          <p:cNvCxnSpPr>
            <a:cxnSpLocks noChangeShapeType="1"/>
            <a:stCxn id="9236" idx="3"/>
            <a:endCxn id="9234" idx="1"/>
          </p:cNvCxnSpPr>
          <p:nvPr/>
        </p:nvCxnSpPr>
        <p:spPr bwMode="auto">
          <a:xfrm flipH="1">
            <a:off x="7575550" y="5857875"/>
            <a:ext cx="8572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34" idx="3"/>
            <a:endCxn id="9235" idx="1"/>
          </p:cNvCxnSpPr>
          <p:nvPr/>
        </p:nvCxnSpPr>
        <p:spPr bwMode="auto">
          <a:xfrm flipH="1" flipV="1">
            <a:off x="6334125" y="5857875"/>
            <a:ext cx="85883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 flipH="1">
            <a:off x="5581650" y="6183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 flipH="1">
            <a:off x="5581650" y="5675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 flipH="1">
            <a:off x="5581650" y="5167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 flipH="1">
            <a:off x="1025525" y="4741862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9243" name="Rectangle 26"/>
          <p:cNvSpPr>
            <a:spLocks noChangeArrowheads="1"/>
          </p:cNvSpPr>
          <p:nvPr/>
        </p:nvSpPr>
        <p:spPr bwMode="auto">
          <a:xfrm flipH="1">
            <a:off x="4122738" y="4741862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cxnSp>
        <p:nvCxnSpPr>
          <p:cNvPr id="9244" name="AutoShape 27"/>
          <p:cNvCxnSpPr>
            <a:cxnSpLocks noChangeShapeType="1"/>
            <a:stCxn id="9243" idx="3"/>
            <a:endCxn id="9242" idx="1"/>
          </p:cNvCxnSpPr>
          <p:nvPr/>
        </p:nvCxnSpPr>
        <p:spPr bwMode="auto">
          <a:xfrm flipH="1">
            <a:off x="1406525" y="4848225"/>
            <a:ext cx="2698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 Box 28"/>
          <p:cNvSpPr txBox="1">
            <a:spLocks noChangeArrowheads="1"/>
          </p:cNvSpPr>
          <p:nvPr/>
        </p:nvSpPr>
        <p:spPr bwMode="auto">
          <a:xfrm flipH="1">
            <a:off x="654050" y="6186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 flipH="1">
            <a:off x="654050" y="5678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 flipH="1">
            <a:off x="654050" y="5170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 flipH="1">
            <a:off x="654050" y="4662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3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 flipH="1">
            <a:off x="1025525" y="62611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 flipH="1">
            <a:off x="4122738" y="62611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 flipH="1">
            <a:off x="3503613" y="62611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45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 flipH="1">
            <a:off x="1644650" y="6261100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12</a:t>
            </a:r>
          </a:p>
        </p:txBody>
      </p:sp>
      <p:cxnSp>
        <p:nvCxnSpPr>
          <p:cNvPr id="9253" name="AutoShape 37"/>
          <p:cNvCxnSpPr>
            <a:cxnSpLocks noChangeShapeType="1"/>
            <a:stCxn id="9250" idx="3"/>
            <a:endCxn id="9251" idx="1"/>
          </p:cNvCxnSpPr>
          <p:nvPr/>
        </p:nvCxnSpPr>
        <p:spPr bwMode="auto">
          <a:xfrm flipH="1">
            <a:off x="3878263" y="6367462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8"/>
          <p:cNvCxnSpPr>
            <a:cxnSpLocks noChangeShapeType="1"/>
            <a:stCxn id="9257" idx="3"/>
            <a:endCxn id="9252" idx="1"/>
          </p:cNvCxnSpPr>
          <p:nvPr/>
        </p:nvCxnSpPr>
        <p:spPr bwMode="auto">
          <a:xfrm flipH="1">
            <a:off x="2019300" y="6367462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39"/>
          <p:cNvCxnSpPr>
            <a:cxnSpLocks noChangeShapeType="1"/>
            <a:stCxn id="9251" idx="3"/>
            <a:endCxn id="9258" idx="1"/>
          </p:cNvCxnSpPr>
          <p:nvPr/>
        </p:nvCxnSpPr>
        <p:spPr bwMode="auto">
          <a:xfrm flipH="1">
            <a:off x="3265488" y="6367462"/>
            <a:ext cx="23018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0"/>
          <p:cNvCxnSpPr>
            <a:cxnSpLocks noChangeShapeType="1"/>
            <a:stCxn id="9252" idx="3"/>
            <a:endCxn id="9249" idx="1"/>
          </p:cNvCxnSpPr>
          <p:nvPr/>
        </p:nvCxnSpPr>
        <p:spPr bwMode="auto">
          <a:xfrm flipH="1">
            <a:off x="1397000" y="6367462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Rectangle 41"/>
          <p:cNvSpPr>
            <a:spLocks noChangeArrowheads="1"/>
          </p:cNvSpPr>
          <p:nvPr/>
        </p:nvSpPr>
        <p:spPr bwMode="auto">
          <a:xfrm flipH="1">
            <a:off x="2265363" y="62611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 flipH="1">
            <a:off x="2881313" y="6262687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cxnSp>
        <p:nvCxnSpPr>
          <p:cNvPr id="9259" name="AutoShape 43"/>
          <p:cNvCxnSpPr>
            <a:cxnSpLocks noChangeShapeType="1"/>
            <a:stCxn id="9258" idx="3"/>
            <a:endCxn id="9257" idx="1"/>
          </p:cNvCxnSpPr>
          <p:nvPr/>
        </p:nvCxnSpPr>
        <p:spPr bwMode="auto">
          <a:xfrm flipH="1" flipV="1">
            <a:off x="2640013" y="6367462"/>
            <a:ext cx="22383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0" name="Rectangle 45"/>
          <p:cNvSpPr>
            <a:spLocks noChangeArrowheads="1"/>
          </p:cNvSpPr>
          <p:nvPr/>
        </p:nvSpPr>
        <p:spPr bwMode="auto">
          <a:xfrm flipH="1">
            <a:off x="1025525" y="524827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 flipH="1">
            <a:off x="4122738" y="524827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cxnSp>
        <p:nvCxnSpPr>
          <p:cNvPr id="9262" name="AutoShape 47"/>
          <p:cNvCxnSpPr>
            <a:cxnSpLocks noChangeShapeType="1"/>
            <a:stCxn id="9261" idx="3"/>
            <a:endCxn id="9263" idx="1"/>
          </p:cNvCxnSpPr>
          <p:nvPr/>
        </p:nvCxnSpPr>
        <p:spPr bwMode="auto">
          <a:xfrm flipH="1">
            <a:off x="3265488" y="5354637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3" name="Rectangle 48"/>
          <p:cNvSpPr>
            <a:spLocks noChangeArrowheads="1"/>
          </p:cNvSpPr>
          <p:nvPr/>
        </p:nvSpPr>
        <p:spPr bwMode="auto">
          <a:xfrm flipH="1">
            <a:off x="2881313" y="5248275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cxnSp>
        <p:nvCxnSpPr>
          <p:cNvPr id="9264" name="AutoShape 49"/>
          <p:cNvCxnSpPr>
            <a:cxnSpLocks noChangeShapeType="1"/>
            <a:stCxn id="9263" idx="3"/>
            <a:endCxn id="9260" idx="1"/>
          </p:cNvCxnSpPr>
          <p:nvPr/>
        </p:nvCxnSpPr>
        <p:spPr bwMode="auto">
          <a:xfrm flipH="1">
            <a:off x="1406525" y="5354637"/>
            <a:ext cx="1457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5" name="Rectangle 51"/>
          <p:cNvSpPr>
            <a:spLocks noChangeArrowheads="1"/>
          </p:cNvSpPr>
          <p:nvPr/>
        </p:nvSpPr>
        <p:spPr bwMode="auto">
          <a:xfrm flipH="1">
            <a:off x="1025525" y="5754687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9266" name="Rectangle 52"/>
          <p:cNvSpPr>
            <a:spLocks noChangeArrowheads="1"/>
          </p:cNvSpPr>
          <p:nvPr/>
        </p:nvSpPr>
        <p:spPr bwMode="auto">
          <a:xfrm flipH="1">
            <a:off x="4122738" y="5754687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sp>
        <p:nvSpPr>
          <p:cNvPr id="9267" name="Rectangle 53"/>
          <p:cNvSpPr>
            <a:spLocks noChangeArrowheads="1"/>
          </p:cNvSpPr>
          <p:nvPr/>
        </p:nvSpPr>
        <p:spPr bwMode="auto">
          <a:xfrm flipH="1">
            <a:off x="2263775" y="5754687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cxnSp>
        <p:nvCxnSpPr>
          <p:cNvPr id="9268" name="AutoShape 54"/>
          <p:cNvCxnSpPr>
            <a:cxnSpLocks noChangeShapeType="1"/>
            <a:stCxn id="9266" idx="3"/>
            <a:endCxn id="9270" idx="1"/>
          </p:cNvCxnSpPr>
          <p:nvPr/>
        </p:nvCxnSpPr>
        <p:spPr bwMode="auto">
          <a:xfrm flipH="1">
            <a:off x="3265488" y="5861050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5"/>
          <p:cNvCxnSpPr>
            <a:cxnSpLocks noChangeShapeType="1"/>
            <a:stCxn id="9267" idx="3"/>
            <a:endCxn id="9265" idx="1"/>
          </p:cNvCxnSpPr>
          <p:nvPr/>
        </p:nvCxnSpPr>
        <p:spPr bwMode="auto">
          <a:xfrm flipH="1">
            <a:off x="1397000" y="5861050"/>
            <a:ext cx="8588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0" name="Rectangle 56"/>
          <p:cNvSpPr>
            <a:spLocks noChangeArrowheads="1"/>
          </p:cNvSpPr>
          <p:nvPr/>
        </p:nvSpPr>
        <p:spPr bwMode="auto">
          <a:xfrm flipH="1">
            <a:off x="2881313" y="5754687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cxnSp>
        <p:nvCxnSpPr>
          <p:cNvPr id="9271" name="AutoShape 57"/>
          <p:cNvCxnSpPr>
            <a:cxnSpLocks noChangeShapeType="1"/>
            <a:stCxn id="9270" idx="3"/>
            <a:endCxn id="9267" idx="1"/>
          </p:cNvCxnSpPr>
          <p:nvPr/>
        </p:nvCxnSpPr>
        <p:spPr bwMode="auto">
          <a:xfrm flipH="1">
            <a:off x="2638425" y="5861050"/>
            <a:ext cx="225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2" name="AutoShape 58"/>
          <p:cNvSpPr>
            <a:spLocks noChangeArrowheads="1"/>
          </p:cNvSpPr>
          <p:nvPr/>
        </p:nvSpPr>
        <p:spPr bwMode="auto">
          <a:xfrm>
            <a:off x="4848225" y="5730875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9564" name="AutoShape 60"/>
          <p:cNvCxnSpPr>
            <a:cxnSpLocks noChangeShapeType="1"/>
            <a:stCxn id="9260" idx="0"/>
            <a:endCxn id="9263" idx="0"/>
          </p:cNvCxnSpPr>
          <p:nvPr/>
        </p:nvCxnSpPr>
        <p:spPr bwMode="auto">
          <a:xfrm rot="5400000" flipV="1">
            <a:off x="2134394" y="4301331"/>
            <a:ext cx="1587" cy="18573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61"/>
          <p:cNvCxnSpPr>
            <a:cxnSpLocks noChangeShapeType="1"/>
            <a:stCxn id="9242" idx="2"/>
            <a:endCxn id="9260" idx="0"/>
          </p:cNvCxnSpPr>
          <p:nvPr/>
        </p:nvCxnSpPr>
        <p:spPr bwMode="auto">
          <a:xfrm>
            <a:off x="1206500" y="4975225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62"/>
          <p:cNvSpPr txBox="1">
            <a:spLocks noChangeArrowheads="1"/>
          </p:cNvSpPr>
          <p:nvPr/>
        </p:nvSpPr>
        <p:spPr bwMode="auto">
          <a:xfrm flipH="1">
            <a:off x="3114675" y="58816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9276" name="Text Box 63"/>
          <p:cNvSpPr txBox="1">
            <a:spLocks noChangeArrowheads="1"/>
          </p:cNvSpPr>
          <p:nvPr/>
        </p:nvSpPr>
        <p:spPr bwMode="auto">
          <a:xfrm flipH="1">
            <a:off x="3114675" y="53990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9277" name="Text Box 64"/>
          <p:cNvSpPr txBox="1">
            <a:spLocks noChangeArrowheads="1"/>
          </p:cNvSpPr>
          <p:nvPr/>
        </p:nvSpPr>
        <p:spPr bwMode="auto">
          <a:xfrm flipH="1">
            <a:off x="3114675" y="48910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cxnSp>
        <p:nvCxnSpPr>
          <p:cNvPr id="9278" name="AutoShape 66"/>
          <p:cNvCxnSpPr>
            <a:cxnSpLocks noChangeShapeType="1"/>
            <a:stCxn id="9263" idx="2"/>
            <a:endCxn id="9270" idx="0"/>
          </p:cNvCxnSpPr>
          <p:nvPr/>
        </p:nvCxnSpPr>
        <p:spPr bwMode="auto">
          <a:xfrm>
            <a:off x="3063875" y="5481637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7"/>
          <p:cNvCxnSpPr>
            <a:cxnSpLocks noChangeShapeType="1"/>
            <a:stCxn id="9270" idx="2"/>
            <a:endCxn id="9258" idx="0"/>
          </p:cNvCxnSpPr>
          <p:nvPr/>
        </p:nvCxnSpPr>
        <p:spPr bwMode="auto">
          <a:xfrm>
            <a:off x="3063875" y="5988050"/>
            <a:ext cx="0" cy="2555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17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can implement a skip list with  quad-nodes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 quad-node stores:</a:t>
            </a:r>
          </a:p>
          <a:p>
            <a:pPr lvl="1" eaLnBrk="1" hangingPunct="1"/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entry</a:t>
            </a:r>
          </a:p>
          <a:p>
            <a:pPr lvl="1" eaLnBrk="1" hangingPunct="1"/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link to the node </a:t>
            </a:r>
            <a:r>
              <a:rPr lang="en-US" altLang="en-US" sz="1800" dirty="0" err="1">
                <a:latin typeface="Calibri" charset="0"/>
                <a:ea typeface="Calibri" charset="0"/>
                <a:cs typeface="Calibri" charset="0"/>
              </a:rPr>
              <a:t>prev</a:t>
            </a:r>
            <a:endParaRPr lang="en-US" alt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 eaLnBrk="1" hangingPunct="1"/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link to the node next</a:t>
            </a:r>
          </a:p>
          <a:p>
            <a:pPr lvl="1" eaLnBrk="1" hangingPunct="1"/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link to the node below</a:t>
            </a:r>
          </a:p>
          <a:p>
            <a:pPr lvl="1" eaLnBrk="1" hangingPunct="1"/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link to the node above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Also, we define special keys PLUS_INF and MINUS_INF, and we modify the key comparator to handle them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246" name="AutoShape 15"/>
          <p:cNvSpPr>
            <a:spLocks noChangeArrowheads="1"/>
          </p:cNvSpPr>
          <p:nvPr/>
        </p:nvSpPr>
        <p:spPr bwMode="auto">
          <a:xfrm>
            <a:off x="6400800" y="3048000"/>
            <a:ext cx="1524000" cy="1524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17"/>
          <p:cNvSpPr>
            <a:spLocks noChangeArrowheads="1"/>
          </p:cNvSpPr>
          <p:nvPr/>
        </p:nvSpPr>
        <p:spPr bwMode="auto">
          <a:xfrm>
            <a:off x="6781800" y="3429000"/>
            <a:ext cx="762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3600" b="1" i="1">
                <a:latin typeface="Times New Roman" charset="0"/>
              </a:rPr>
              <a:t>x</a:t>
            </a:r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>
            <a:off x="76962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9"/>
          <p:cNvSpPr>
            <a:spLocks noChangeShapeType="1"/>
          </p:cNvSpPr>
          <p:nvPr/>
        </p:nvSpPr>
        <p:spPr bwMode="auto">
          <a:xfrm rot="10800000">
            <a:off x="58674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20"/>
          <p:cNvSpPr>
            <a:spLocks noChangeShapeType="1"/>
          </p:cNvSpPr>
          <p:nvPr/>
        </p:nvSpPr>
        <p:spPr bwMode="auto">
          <a:xfrm rot="-5400000">
            <a:off x="6824663" y="28860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rot="5400000">
            <a:off x="6824663" y="4714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 flipH="1">
            <a:off x="4618038" y="2792413"/>
            <a:ext cx="186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800"/>
              <a:t>quad-node</a:t>
            </a:r>
            <a:endParaRPr lang="en-US" altLang="en-US" sz="2800" baseline="-25000"/>
          </a:p>
        </p:txBody>
      </p:sp>
    </p:spTree>
    <p:extLst>
      <p:ext uri="{BB962C8B-B14F-4D97-AF65-F5344CB8AC3E}">
        <p14:creationId xmlns:p14="http://schemas.microsoft.com/office/powerpoint/2010/main" val="4706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  <a:p>
            <a:pPr lvl="1"/>
            <a:r>
              <a:rPr lang="en-US" dirty="0"/>
              <a:t>O(n)</a:t>
            </a:r>
          </a:p>
          <a:p>
            <a:pPr lvl="1"/>
            <a:r>
              <a:rPr lang="en-US" dirty="0"/>
              <a:t>Surprising? (Note that an element is stored in multiple places)</a:t>
            </a:r>
          </a:p>
          <a:p>
            <a:pPr lvl="1"/>
            <a:endParaRPr lang="en-US" dirty="0"/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see why the probability course helps here. Be ready for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24416"/>
            <a:ext cx="7848600" cy="20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Space Usage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space used by a skip list depends on the random bits used by each invocation of the insertion algorithm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use the following two basic probabilistic facts: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Fact 1: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 The probability of getting </a:t>
            </a:r>
            <a:r>
              <a:rPr lang="en-US" altLang="en-US" sz="1800" b="1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 consecutive heads when flipping a coin is 1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  <a:sym typeface="Symbol" charset="2"/>
              </a:rPr>
              <a:t>/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en-US" sz="1800" b="1" i="1" baseline="30000" dirty="0">
                <a:latin typeface="Calibri" charset="0"/>
                <a:ea typeface="Calibri" charset="0"/>
                <a:cs typeface="Calibri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b="1" i="1" baseline="30000" dirty="0">
              <a:latin typeface="Calibri" charset="0"/>
              <a:ea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Fact 2: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 If each of </a:t>
            </a:r>
            <a:r>
              <a:rPr lang="en-US" altLang="en-US" sz="1800" b="1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 entries is present in a set with probability </a:t>
            </a:r>
            <a:r>
              <a:rPr lang="en-US" altLang="en-US" sz="1800" b="1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, the expected size of the set is </a:t>
            </a:r>
            <a:r>
              <a:rPr lang="en-US" altLang="en-US" sz="1800" b="1" i="1" dirty="0">
                <a:latin typeface="Calibri" charset="0"/>
                <a:ea typeface="Calibri" charset="0"/>
                <a:cs typeface="Calibri" charset="0"/>
              </a:rPr>
              <a:t>np</a:t>
            </a:r>
            <a:br>
              <a:rPr lang="en-US" altLang="en-US" sz="1800" b="1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1" i="1" dirty="0">
                <a:latin typeface="Calibri" charset="0"/>
                <a:ea typeface="Calibri" charset="0"/>
                <a:cs typeface="Calibri" charset="0"/>
              </a:rPr>
              <a:t>(expectation of a binomial</a:t>
            </a:r>
            <a:r>
              <a:rPr lang="ko-KR" altLang="en-US" sz="18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1800" b="1" i="1" dirty="0">
                <a:latin typeface="Calibri" charset="0"/>
                <a:ea typeface="Calibri" charset="0"/>
                <a:cs typeface="Calibri" charset="0"/>
              </a:rPr>
              <a:t>distribution)</a:t>
            </a:r>
            <a:endParaRPr lang="en-US" altLang="en-US" sz="1800" b="1" i="1" baseline="30000" dirty="0">
              <a:latin typeface="Calibri" charset="0"/>
              <a:ea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031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Consider a skip list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By Fact 1, we insert an entry in 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with probability </a:t>
            </a:r>
            <a:r>
              <a:rPr lang="en-US" altLang="en-US" sz="1800" dirty="0">
                <a:latin typeface="Times New Roman" charset="0"/>
              </a:rPr>
              <a:t>1</a:t>
            </a:r>
            <a:r>
              <a:rPr lang="en-US" altLang="en-US" sz="1800" dirty="0">
                <a:latin typeface="Symbol" charset="2"/>
                <a:sym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endParaRPr lang="en-US" altLang="en-US" sz="1800" baseline="30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/>
              <a:t>Why? Because we insert the entry for all levels &lt;= </a:t>
            </a:r>
            <a:r>
              <a:rPr lang="en-US" altLang="en-US" sz="1400" dirty="0" err="1"/>
              <a:t>i</a:t>
            </a:r>
            <a:endParaRPr lang="en-US" altLang="en-US" sz="14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By Fact 2, the expected size of 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is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Symbol" charset="2"/>
                <a:sym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expected number of nodes used by the skip list 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90820"/>
              </p:ext>
            </p:extLst>
          </p:nvPr>
        </p:nvGraphicFramePr>
        <p:xfrm>
          <a:off x="6019800" y="4495800"/>
          <a:ext cx="2019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2019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4876800" y="5105400"/>
            <a:ext cx="3848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5"/>
              </a:buBlip>
            </a:pPr>
            <a:endParaRPr lang="en-US" altLang="en-US" sz="2000" dirty="0"/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5"/>
              </a:buBlip>
            </a:pP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Thus, the expected space usage of a skip list with </a:t>
            </a:r>
            <a:r>
              <a:rPr lang="en-US" altLang="en-US" sz="2000" b="1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 items is </a:t>
            </a:r>
            <a:r>
              <a:rPr lang="en-US" altLang="en-US" sz="2000" b="1" i="1" dirty="0">
                <a:latin typeface="Calibri" charset="0"/>
                <a:ea typeface="Calibri" charset="0"/>
                <a:cs typeface="Calibri" charset="0"/>
              </a:rPr>
              <a:t>O</a:t>
            </a: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en-US" sz="2000" b="1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0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running time of the search and insertion algorithms is affected by the height </a:t>
            </a:r>
            <a:r>
              <a:rPr lang="en-US" altLang="en-US" sz="2000" b="1" i="1" dirty="0">
                <a:latin typeface="Times New Roman" charset="0"/>
              </a:rPr>
              <a:t>h</a:t>
            </a:r>
            <a:r>
              <a:rPr lang="en-US" altLang="en-US" sz="2000" dirty="0"/>
              <a:t> of the skip list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We show that with </a:t>
            </a:r>
            <a:r>
              <a:rPr lang="en-US" altLang="en-US" sz="2000" dirty="0">
                <a:solidFill>
                  <a:srgbClr val="FF0000"/>
                </a:solidFill>
              </a:rPr>
              <a:t>high probability</a:t>
            </a:r>
            <a:r>
              <a:rPr lang="en-US" altLang="en-US" sz="2000" dirty="0"/>
              <a:t>, a skip list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items has height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We use the following additional probabilistic fact: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Fact 3:</a:t>
            </a:r>
            <a:r>
              <a:rPr lang="en-US" altLang="en-US" sz="1800" dirty="0"/>
              <a:t> If each of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/>
              <a:t> events has probability </a:t>
            </a:r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dirty="0"/>
              <a:t>, the probability that at least one event occurs is at most </a:t>
            </a:r>
            <a:r>
              <a:rPr lang="en-US" altLang="en-US" sz="1800" b="1" i="1" dirty="0">
                <a:latin typeface="Times New Roman" charset="0"/>
              </a:rPr>
              <a:t>np</a:t>
            </a:r>
            <a:r>
              <a:rPr lang="ko-KR" altLang="en-US" sz="1800" b="1" i="1" dirty="0">
                <a:latin typeface="Times New Roman" charset="0"/>
              </a:rPr>
              <a:t> </a:t>
            </a:r>
            <a:r>
              <a:rPr lang="en-US" altLang="ko-KR" sz="1800" b="1" i="1" dirty="0">
                <a:latin typeface="Times New Roman" charset="0"/>
              </a:rPr>
              <a:t>(union bound)</a:t>
            </a:r>
            <a:endParaRPr lang="en-US" altLang="en-US" sz="1800" b="1" i="1" dirty="0">
              <a:latin typeface="Times New Roman" charset="0"/>
            </a:endParaRPr>
          </a:p>
        </p:txBody>
      </p:sp>
      <p:sp>
        <p:nvSpPr>
          <p:cNvPr id="11270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Consider a skip list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entires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By Fact 1, we insert an entry in 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with probability </a:t>
            </a:r>
            <a:r>
              <a:rPr lang="en-US" altLang="en-US" sz="1800" dirty="0">
                <a:latin typeface="Times New Roman" charset="0"/>
              </a:rPr>
              <a:t>1</a:t>
            </a:r>
            <a:r>
              <a:rPr lang="en-US" altLang="en-US" sz="1800" dirty="0">
                <a:latin typeface="Symbol" charset="2"/>
                <a:sym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endParaRPr lang="en-US" altLang="en-US" sz="1800" baseline="300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By Fact 3, the probability that 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has at least one item is at most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Symbol" charset="2"/>
                <a:sym typeface="Symbol" charset="2"/>
              </a:rPr>
              <a:t>/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By picking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=</a:t>
            </a:r>
            <a:r>
              <a:rPr lang="en-US" altLang="en-US" sz="2000" dirty="0">
                <a:latin typeface="Times New Roman" charset="0"/>
              </a:rPr>
              <a:t> 3log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, we have that the probability that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3log </a:t>
            </a:r>
            <a:r>
              <a:rPr lang="en-US" altLang="en-US" sz="2000" b="1" i="1" baseline="-25000" dirty="0">
                <a:latin typeface="Times New Roman" charset="0"/>
              </a:rPr>
              <a:t>n</a:t>
            </a:r>
            <a:r>
              <a:rPr lang="en-US" altLang="en-US" sz="2000" dirty="0"/>
              <a:t> has at least one entry is</a:t>
            </a:r>
            <a:br>
              <a:rPr lang="en-US" altLang="en-US" sz="2000" dirty="0"/>
            </a:br>
            <a:r>
              <a:rPr lang="en-US" altLang="en-US" sz="2000" dirty="0"/>
              <a:t>at most</a:t>
            </a:r>
            <a:br>
              <a:rPr lang="en-US" altLang="en-US" sz="2000" dirty="0"/>
            </a:br>
            <a:r>
              <a:rPr lang="en-US" altLang="en-US" sz="2000" dirty="0"/>
              <a:t>	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Symbol" charset="2"/>
                <a:sym typeface="Symbol" charset="2"/>
              </a:rPr>
              <a:t>/</a:t>
            </a:r>
            <a:r>
              <a:rPr lang="en-US" altLang="en-US" sz="2000" dirty="0">
                <a:latin typeface="Times New Roman" charset="0"/>
              </a:rPr>
              <a:t>2</a:t>
            </a:r>
            <a:r>
              <a:rPr lang="en-US" altLang="en-US" sz="2000" baseline="30000" dirty="0">
                <a:latin typeface="Times New Roman" charset="0"/>
              </a:rPr>
              <a:t>3log </a:t>
            </a:r>
            <a:r>
              <a:rPr lang="en-US" altLang="en-US" sz="2000" b="1" i="1" baseline="30000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=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Symbol" charset="2"/>
                <a:sym typeface="Symbol" charset="2"/>
              </a:rPr>
              <a:t>/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baseline="30000" dirty="0">
                <a:latin typeface="Times New Roman" charset="0"/>
              </a:rPr>
              <a:t>3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= </a:t>
            </a:r>
            <a:r>
              <a:rPr lang="en-US" altLang="en-US" sz="2000" dirty="0">
                <a:latin typeface="Times New Roman" charset="0"/>
              </a:rPr>
              <a:t>1</a:t>
            </a:r>
            <a:r>
              <a:rPr lang="en-US" altLang="en-US" sz="2000" dirty="0">
                <a:latin typeface="Symbol" charset="2"/>
                <a:sym typeface="Symbol" charset="2"/>
              </a:rPr>
              <a:t>/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baseline="30000" dirty="0">
                <a:latin typeface="Times New Roman" charset="0"/>
              </a:rPr>
              <a:t>2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Thus a skip list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entries has height at most </a:t>
            </a:r>
            <a:r>
              <a:rPr lang="en-US" altLang="en-US" sz="2000" dirty="0">
                <a:latin typeface="Times New Roman" charset="0"/>
              </a:rPr>
              <a:t>3log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with probability at least </a:t>
            </a:r>
            <a:r>
              <a:rPr lang="en-US" altLang="en-US" sz="2000" dirty="0">
                <a:latin typeface="Times New Roman" charset="0"/>
              </a:rPr>
              <a:t>1</a:t>
            </a:r>
            <a:r>
              <a:rPr lang="en-US" altLang="en-US" sz="2000" dirty="0">
                <a:latin typeface="Symbol" charset="2"/>
              </a:rPr>
              <a:t> - </a:t>
            </a:r>
            <a:r>
              <a:rPr lang="en-US" altLang="en-US" sz="2000" dirty="0">
                <a:latin typeface="Times New Roman" charset="0"/>
              </a:rPr>
              <a:t> 1</a:t>
            </a:r>
            <a:r>
              <a:rPr lang="en-US" altLang="en-US" sz="2000" dirty="0">
                <a:latin typeface="Symbol" charset="2"/>
                <a:sym typeface="Symbol" charset="2"/>
              </a:rPr>
              <a:t>/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baseline="30000" dirty="0">
                <a:latin typeface="Times New Roman" charset="0"/>
              </a:rPr>
              <a:t>2</a:t>
            </a:r>
            <a:br>
              <a:rPr lang="en-US" altLang="en-US" sz="2000" baseline="30000" dirty="0">
                <a:latin typeface="Times New Roman" charset="0"/>
              </a:rPr>
            </a:br>
            <a:endParaRPr lang="en-US" altLang="en-US" sz="2000" baseline="30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height is </a:t>
            </a:r>
            <a:r>
              <a:rPr lang="en-US" altLang="en-US" sz="2000" i="1" dirty="0"/>
              <a:t>O(log </a:t>
            </a:r>
            <a:r>
              <a:rPr lang="en-US" altLang="en-US" sz="2000" b="1" i="1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 with “high probability”</a:t>
            </a:r>
            <a:endParaRPr lang="en-US" altLang="en-US" sz="2000" baseline="30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5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 and Update Times (1)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search time in a skip list is proportional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the number of drop-down steps, 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the number of scan-forward steps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drop-down steps are bounded by the height of the skip list and thus are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 </a:t>
            </a:r>
            <a:r>
              <a:rPr lang="en-US" altLang="en-US" sz="2000" dirty="0"/>
              <a:t>with high probability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 analyze the scan-forward steps, we use yet another probabilistic fact: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Fact 4: </a:t>
            </a: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The expected number of coin tosses required in order to get tails is 2</a:t>
            </a:r>
            <a:endParaRPr lang="en-US" alt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4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 and Update Times (2)</a:t>
            </a:r>
          </a:p>
        </p:txBody>
      </p:sp>
      <p:sp>
        <p:nvSpPr>
          <p:cNvPr id="12294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>
          <a:xfrm>
            <a:off x="380999" y="1219200"/>
            <a:ext cx="8534401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After the key at the starting position, each additional key examined in a scan-forward at level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cannot also belong to level </a:t>
            </a:r>
            <a:r>
              <a:rPr lang="en-US" altLang="en-US" sz="1800" i="1" dirty="0"/>
              <a:t>i+1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i="1" dirty="0"/>
              <a:t>The probability that any further key is examined is 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i="1" dirty="0"/>
              <a:t>How many additional keys should be examined at each level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on average?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By Fact 4, in each list the expected number of scan-forward steps is 2, i.e.,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(1)</a:t>
            </a:r>
            <a:endParaRPr lang="en-US" altLang="en-US" sz="1800" i="1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Thus, the expected number of scan-forward steps is 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(log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)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We conclude that a search in a skip list takes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(log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) </a:t>
            </a:r>
            <a:r>
              <a:rPr lang="en-US" altLang="en-US" sz="1800" dirty="0"/>
              <a:t>expected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analysis of insertion and deletion gives similar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" y="4114552"/>
            <a:ext cx="8153400" cy="2591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2991" y="4322992"/>
            <a:ext cx="308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Insertion of “42” with </a:t>
            </a:r>
            <a:r>
              <a:rPr lang="en-US" sz="2000" i="1" dirty="0" err="1"/>
              <a:t>i</a:t>
            </a:r>
            <a:r>
              <a:rPr lang="en-US" sz="2000" i="1" dirty="0"/>
              <a:t>=3</a:t>
            </a: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3511550" y="4627418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3</a:t>
            </a:r>
            <a:endParaRPr lang="en-US" altLang="en-US" sz="1800" baseline="-25000" dirty="0">
              <a:latin typeface="Times New Roman" charset="0"/>
            </a:endParaRPr>
          </a:p>
        </p:txBody>
      </p:sp>
      <p:sp>
        <p:nvSpPr>
          <p:cNvPr id="10" name="Text Box 132"/>
          <p:cNvSpPr txBox="1">
            <a:spLocks noChangeArrowheads="1"/>
          </p:cNvSpPr>
          <p:nvPr/>
        </p:nvSpPr>
        <p:spPr bwMode="auto">
          <a:xfrm>
            <a:off x="4110182" y="5160818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baseline="-25000" dirty="0">
                <a:latin typeface="Times New Roman" charset="0"/>
              </a:rPr>
              <a:t>2</a:t>
            </a:r>
          </a:p>
        </p:txBody>
      </p:sp>
      <p:sp>
        <p:nvSpPr>
          <p:cNvPr id="11" name="Text Box 132"/>
          <p:cNvSpPr txBox="1">
            <a:spLocks noChangeArrowheads="1"/>
          </p:cNvSpPr>
          <p:nvPr/>
        </p:nvSpPr>
        <p:spPr bwMode="auto">
          <a:xfrm>
            <a:off x="4654550" y="552753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1</a:t>
            </a:r>
            <a:endParaRPr lang="en-US" altLang="en-US" sz="1800" baseline="-25000" dirty="0">
              <a:latin typeface="Times New Roman" charset="0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5264150" y="5999018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baseline="-25000" dirty="0">
                <a:latin typeface="Times New Roman" charset="0"/>
              </a:rPr>
              <a:t>0</a:t>
            </a:r>
          </a:p>
        </p:txBody>
      </p:sp>
      <p:cxnSp>
        <p:nvCxnSpPr>
          <p:cNvPr id="13" name="AutoShape 126"/>
          <p:cNvCxnSpPr>
            <a:cxnSpLocks noChangeShapeType="1"/>
          </p:cNvCxnSpPr>
          <p:nvPr/>
        </p:nvCxnSpPr>
        <p:spPr bwMode="auto">
          <a:xfrm>
            <a:off x="3435350" y="5237018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7"/>
          <p:cNvCxnSpPr>
            <a:cxnSpLocks noChangeShapeType="1"/>
          </p:cNvCxnSpPr>
          <p:nvPr/>
        </p:nvCxnSpPr>
        <p:spPr bwMode="auto">
          <a:xfrm rot="5400000" flipV="1">
            <a:off x="3730264" y="5165219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6"/>
          <p:cNvCxnSpPr>
            <a:cxnSpLocks noChangeShapeType="1"/>
          </p:cNvCxnSpPr>
          <p:nvPr/>
        </p:nvCxnSpPr>
        <p:spPr bwMode="auto">
          <a:xfrm>
            <a:off x="4040620" y="5641832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7"/>
          <p:cNvCxnSpPr>
            <a:cxnSpLocks noChangeShapeType="1"/>
          </p:cNvCxnSpPr>
          <p:nvPr/>
        </p:nvCxnSpPr>
        <p:spPr bwMode="auto">
          <a:xfrm rot="5400000" flipV="1">
            <a:off x="4277519" y="5583888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6"/>
          <p:cNvCxnSpPr>
            <a:cxnSpLocks noChangeShapeType="1"/>
          </p:cNvCxnSpPr>
          <p:nvPr/>
        </p:nvCxnSpPr>
        <p:spPr bwMode="auto">
          <a:xfrm>
            <a:off x="4484832" y="6113319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7"/>
          <p:cNvCxnSpPr>
            <a:cxnSpLocks noChangeShapeType="1"/>
          </p:cNvCxnSpPr>
          <p:nvPr/>
        </p:nvCxnSpPr>
        <p:spPr bwMode="auto">
          <a:xfrm rot="5400000" flipV="1">
            <a:off x="4873698" y="5999094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113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skip list is a data structure for dictionaries that uses a randomized insertion algorithm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 a skip list with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/>
              <a:t> entries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expected space used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expected search, insertion and deletion time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</p:txBody>
      </p:sp>
      <p:sp>
        <p:nvSpPr>
          <p:cNvPr id="13318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a more complex probabilistic analysis, one can show that these performance bounds also hold with high probability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Skip lists are fast and simple to implement in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48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267200" cy="1600200"/>
          </a:xfrm>
        </p:spPr>
        <p:txBody>
          <a:bodyPr/>
          <a:lstStyle/>
          <a:p>
            <a:r>
              <a:rPr lang="en-US" sz="2400" dirty="0"/>
              <a:t>Key: </a:t>
            </a:r>
            <a:r>
              <a:rPr lang="en-US" sz="2200" dirty="0"/>
              <a:t>(origin, destination, date, time)</a:t>
            </a:r>
          </a:p>
          <a:p>
            <a:r>
              <a:rPr lang="en-US" sz="2400" dirty="0"/>
              <a:t>Value: (flight number, available seats, first or economy, duration, fare,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25" y="304800"/>
            <a:ext cx="4231179" cy="28379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34290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User</a:t>
            </a:r>
          </a:p>
          <a:p>
            <a:pPr lvl="1"/>
            <a:r>
              <a:rPr lang="en-US" sz="2000" kern="0" dirty="0"/>
              <a:t>Happy about “closest” departure time, not simply searching the flights with exact match with the given key</a:t>
            </a:r>
          </a:p>
          <a:p>
            <a:pPr lvl="1"/>
            <a:endParaRPr lang="en-US" sz="2000" kern="0" dirty="0"/>
          </a:p>
          <a:p>
            <a:r>
              <a:rPr lang="en-US" sz="2400" kern="0" dirty="0"/>
              <a:t>We may need a slightly different data structure from Map ADT</a:t>
            </a:r>
          </a:p>
          <a:p>
            <a:endParaRPr lang="en-US" sz="2400" kern="0" dirty="0"/>
          </a:p>
          <a:p>
            <a:r>
              <a:rPr lang="en-US" sz="2400" kern="0" dirty="0"/>
              <a:t>That’s an </a:t>
            </a:r>
            <a:r>
              <a:rPr lang="en-US" sz="2400" kern="0" dirty="0">
                <a:solidFill>
                  <a:srgbClr val="FF0000"/>
                </a:solidFill>
              </a:rPr>
              <a:t>ordered Map</a:t>
            </a:r>
          </a:p>
          <a:p>
            <a:pPr lvl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3720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Map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 dirty="0"/>
              <a:t>Map ADT + the following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SkipList</a:t>
            </a:r>
            <a:r>
              <a:rPr lang="en-US" dirty="0"/>
              <a:t> is one of the efficient way of implementing ordered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18" y="1727023"/>
            <a:ext cx="6339382" cy="40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1E06-44C1-9643-85BD-AA4C92E9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Ordered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5269-4CC0-454B-8AC5-042ABD64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1" y="1219200"/>
            <a:ext cx="8686800" cy="3048000"/>
          </a:xfrm>
        </p:spPr>
        <p:txBody>
          <a:bodyPr/>
          <a:lstStyle/>
          <a:p>
            <a:r>
              <a:rPr lang="en-US" sz="2400" dirty="0"/>
              <a:t>Natural choice</a:t>
            </a:r>
          </a:p>
          <a:p>
            <a:pPr lvl="1"/>
            <a:r>
              <a:rPr lang="en-US" sz="2000" dirty="0"/>
              <a:t>Sorted list based implementation</a:t>
            </a:r>
          </a:p>
          <a:p>
            <a:pPr lvl="1"/>
            <a:r>
              <a:rPr lang="en-US" sz="2000" dirty="0"/>
              <a:t>O(n) searching, insertion, deletion complexity</a:t>
            </a:r>
          </a:p>
          <a:p>
            <a:pPr lvl="1"/>
            <a:endParaRPr lang="en-US" sz="2000" dirty="0"/>
          </a:p>
          <a:p>
            <a:r>
              <a:rPr lang="en-US" sz="2400" dirty="0"/>
              <a:t>Lesson from </a:t>
            </a:r>
            <a:r>
              <a:rPr lang="en-US" sz="2400" dirty="0" err="1"/>
              <a:t>HashTable</a:t>
            </a:r>
            <a:endParaRPr lang="en-US" sz="2400" dirty="0"/>
          </a:p>
          <a:p>
            <a:pPr lvl="1"/>
            <a:r>
              <a:rPr lang="en-US" sz="2000" dirty="0"/>
              <a:t>Unordered map can be implemented by O(1) time (on average)</a:t>
            </a:r>
          </a:p>
          <a:p>
            <a:pPr lvl="1"/>
            <a:endParaRPr lang="en-US" sz="2000" dirty="0"/>
          </a:p>
          <a:p>
            <a:r>
              <a:rPr lang="en-US" sz="2400" dirty="0"/>
              <a:t>Can we imagine similar things for ordered map?</a:t>
            </a:r>
          </a:p>
          <a:p>
            <a:pPr lvl="1"/>
            <a:r>
              <a:rPr lang="en-US" sz="2000" dirty="0" err="1"/>
              <a:t>SkipList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0901-FF83-DF4A-A80E-E492B6418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664E2-2555-314E-821A-3850C0B2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724400"/>
            <a:ext cx="7848600" cy="20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Skip List</a:t>
            </a:r>
          </a:p>
        </p:txBody>
      </p:sp>
      <p:sp>
        <p:nvSpPr>
          <p:cNvPr id="5125" name="Rectangle 1027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chemeClr val="tx2"/>
                </a:solidFill>
              </a:rPr>
              <a:t>skip list</a:t>
            </a:r>
            <a:r>
              <a:rPr lang="en-US" altLang="en-US" sz="2000" dirty="0"/>
              <a:t> for a set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dirty="0"/>
              <a:t> of distinct (key, element) items is a series of lists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0</a:t>
            </a:r>
            <a:r>
              <a:rPr lang="en-US" altLang="en-US" sz="2000" dirty="0">
                <a:latin typeface="Times New Roman" charset="0"/>
              </a:rPr>
              <a:t>, </a:t>
            </a:r>
            <a:r>
              <a:rPr lang="en-US" altLang="en-US" sz="2000" b="1" i="1" dirty="0">
                <a:latin typeface="Times New Roman" charset="0"/>
              </a:rPr>
              <a:t>S</a:t>
            </a:r>
            <a:r>
              <a:rPr lang="en-US" altLang="en-US" sz="2000" baseline="-25000" dirty="0">
                <a:latin typeface="Times New Roman" charset="0"/>
              </a:rPr>
              <a:t>1 </a:t>
            </a:r>
            <a:r>
              <a:rPr lang="en-US" altLang="en-US" sz="2000" dirty="0">
                <a:latin typeface="Times New Roman" charset="0"/>
              </a:rPr>
              <a:t>, … , </a:t>
            </a:r>
            <a:r>
              <a:rPr lang="en-US" altLang="en-US" sz="2000" b="1" i="1" dirty="0" err="1">
                <a:latin typeface="Times New Roman" charset="0"/>
              </a:rPr>
              <a:t>S</a:t>
            </a:r>
            <a:r>
              <a:rPr lang="en-US" altLang="en-US" sz="2000" b="1" i="1" baseline="-25000" dirty="0" err="1">
                <a:latin typeface="Times New Roman" charset="0"/>
              </a:rPr>
              <a:t>h</a:t>
            </a:r>
            <a:r>
              <a:rPr lang="en-US" altLang="en-US" sz="2000" dirty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="1" i="1" baseline="-25000" dirty="0">
                <a:latin typeface="Times New Roman" charset="0"/>
              </a:rPr>
              <a:t>i</a:t>
            </a:r>
            <a:r>
              <a:rPr lang="en-US" altLang="en-US" sz="1800" dirty="0"/>
              <a:t> contains the special keys </a:t>
            </a:r>
            <a:r>
              <a:rPr lang="en-US" altLang="en-US" sz="1800" dirty="0">
                <a:latin typeface="Symbol" charset="2"/>
                <a:sym typeface="Symbol" charset="2"/>
              </a:rPr>
              <a:t>+</a:t>
            </a:r>
            <a:r>
              <a:rPr lang="en-US" altLang="en-US" sz="1800" dirty="0">
                <a:sym typeface="Symbol" charset="2"/>
              </a:rPr>
              <a:t> </a:t>
            </a:r>
            <a:r>
              <a:rPr lang="en-US" altLang="en-US" sz="1800" dirty="0"/>
              <a:t>and </a:t>
            </a:r>
            <a:r>
              <a:rPr lang="en-US" altLang="en-US" sz="1800" dirty="0">
                <a:latin typeface="Symbol" charset="2"/>
                <a:sym typeface="Symbol" charset="2"/>
              </a:rPr>
              <a:t>-</a:t>
            </a:r>
            <a:r>
              <a:rPr lang="en-US" altLang="en-US" sz="1800" dirty="0">
                <a:sym typeface="Symbol" charset="2"/>
              </a:rPr>
              <a:t>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List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0</a:t>
            </a:r>
            <a:r>
              <a:rPr lang="en-US" altLang="en-US" sz="1800" dirty="0"/>
              <a:t> contains the keys of </a:t>
            </a:r>
            <a:r>
              <a:rPr lang="en-US" altLang="en-US" sz="1800" b="1" i="1" dirty="0">
                <a:latin typeface="Times New Roman" charset="0"/>
              </a:rPr>
              <a:t>S </a:t>
            </a:r>
            <a:r>
              <a:rPr lang="en-US" altLang="en-US" sz="1800" dirty="0"/>
              <a:t>in </a:t>
            </a:r>
            <a:r>
              <a:rPr lang="en-US" altLang="en-US" sz="1800" dirty="0" err="1"/>
              <a:t>nondecreasing</a:t>
            </a:r>
            <a:r>
              <a:rPr lang="en-US" altLang="en-US" sz="1800" dirty="0"/>
              <a:t> order </a:t>
            </a:r>
            <a:endParaRPr lang="en-US" altLang="en-US" sz="1800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list is a subsequence of the previous one, i.e.,</a:t>
            </a:r>
            <a:br>
              <a:rPr lang="en-US" altLang="en-US" sz="1800" dirty="0"/>
            </a:br>
            <a:r>
              <a:rPr lang="en-US" altLang="en-US" sz="1800" dirty="0"/>
              <a:t>			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0 </a:t>
            </a:r>
            <a:r>
              <a:rPr lang="en-US" altLang="en-US" sz="1800" dirty="0">
                <a:latin typeface="Times New Roman" charset="0"/>
                <a:sym typeface="Symbol" charset="2"/>
              </a:rPr>
              <a:t></a:t>
            </a:r>
            <a:r>
              <a:rPr lang="en-US" altLang="en-US" sz="1800" baseline="-25000" dirty="0">
                <a:latin typeface="Times New Roman" charset="0"/>
              </a:rPr>
              <a:t> </a:t>
            </a:r>
            <a:r>
              <a:rPr lang="en-US" altLang="en-US" sz="1800" b="1" i="1" dirty="0">
                <a:latin typeface="Times New Roman" charset="0"/>
              </a:rPr>
              <a:t>S</a:t>
            </a:r>
            <a:r>
              <a:rPr lang="en-US" altLang="en-US" sz="1800" baseline="-25000" dirty="0">
                <a:latin typeface="Times New Roman" charset="0"/>
              </a:rPr>
              <a:t>1 </a:t>
            </a:r>
            <a:r>
              <a:rPr lang="en-US" altLang="en-US" sz="1800" dirty="0">
                <a:latin typeface="Times New Roman" charset="0"/>
                <a:sym typeface="Symbol" charset="2"/>
              </a:rPr>
              <a:t></a:t>
            </a:r>
            <a:r>
              <a:rPr lang="en-US" altLang="en-US" sz="1800" baseline="-25000" dirty="0">
                <a:latin typeface="Times New Roman" charset="0"/>
              </a:rPr>
              <a:t> </a:t>
            </a:r>
            <a:r>
              <a:rPr lang="en-US" altLang="en-US" sz="1800" dirty="0">
                <a:latin typeface="Times New Roman" charset="0"/>
              </a:rPr>
              <a:t> … </a:t>
            </a:r>
            <a:r>
              <a:rPr lang="en-US" altLang="en-US" sz="1800" dirty="0">
                <a:latin typeface="Times New Roman" charset="0"/>
                <a:sym typeface="Symbol" charset="2"/>
              </a:rPr>
              <a:t>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b="1" i="1" dirty="0" err="1">
                <a:latin typeface="Times New Roman" charset="0"/>
              </a:rPr>
              <a:t>S</a:t>
            </a:r>
            <a:r>
              <a:rPr lang="en-US" altLang="en-US" sz="1800" b="1" i="1" baseline="-25000" dirty="0" err="1">
                <a:latin typeface="Times New Roman" charset="0"/>
              </a:rPr>
              <a:t>h</a:t>
            </a:r>
            <a:endParaRPr lang="en-US" altLang="en-US" sz="1800" b="1" i="1" baseline="-25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List </a:t>
            </a:r>
            <a:r>
              <a:rPr lang="en-US" altLang="en-US" sz="1800" b="1" i="1" dirty="0" err="1">
                <a:latin typeface="Times New Roman" charset="0"/>
              </a:rPr>
              <a:t>S</a:t>
            </a:r>
            <a:r>
              <a:rPr lang="en-US" altLang="en-US" sz="1800" b="1" i="1" baseline="-25000" dirty="0" err="1">
                <a:latin typeface="Times New Roman" charset="0"/>
              </a:rPr>
              <a:t>h</a:t>
            </a:r>
            <a:r>
              <a:rPr lang="en-US" altLang="en-US" sz="1800" b="1" i="1" baseline="-25000" dirty="0">
                <a:latin typeface="Times New Roman" charset="0"/>
              </a:rPr>
              <a:t> </a:t>
            </a:r>
            <a:r>
              <a:rPr lang="en-US" altLang="en-US" sz="1800" dirty="0"/>
              <a:t>contains only the two special keys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show how to use a skip list to implement the ordered MAP ADT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126" name="Group 1119"/>
          <p:cNvGrpSpPr>
            <a:grpSpLocks/>
          </p:cNvGrpSpPr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5152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56</a:t>
              </a:r>
            </a:p>
          </p:txBody>
        </p:sp>
        <p:sp>
          <p:nvSpPr>
            <p:cNvPr id="5153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64</a:t>
              </a:r>
            </a:p>
          </p:txBody>
        </p:sp>
        <p:sp>
          <p:nvSpPr>
            <p:cNvPr id="5154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78</a:t>
              </a:r>
            </a:p>
          </p:txBody>
        </p:sp>
        <p:sp>
          <p:nvSpPr>
            <p:cNvPr id="5155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5156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31</a:t>
              </a:r>
            </a:p>
          </p:txBody>
        </p:sp>
        <p:sp>
          <p:nvSpPr>
            <p:cNvPr id="5157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34</a:t>
              </a:r>
            </a:p>
          </p:txBody>
        </p:sp>
        <p:sp>
          <p:nvSpPr>
            <p:cNvPr id="5158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44</a:t>
              </a:r>
            </a:p>
          </p:txBody>
        </p:sp>
        <p:sp>
          <p:nvSpPr>
            <p:cNvPr id="5159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sp>
          <p:nvSpPr>
            <p:cNvPr id="5160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12</a:t>
              </a:r>
            </a:p>
          </p:txBody>
        </p:sp>
        <p:sp>
          <p:nvSpPr>
            <p:cNvPr id="5161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5162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26</a:t>
              </a:r>
            </a:p>
          </p:txBody>
        </p:sp>
        <p:cxnSp>
          <p:nvCxnSpPr>
            <p:cNvPr id="5163" name="AutoShape 1041"/>
            <p:cNvCxnSpPr>
              <a:cxnSpLocks noChangeShapeType="1"/>
              <a:stCxn id="5159" idx="3"/>
              <a:endCxn id="5160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1042"/>
            <p:cNvCxnSpPr>
              <a:cxnSpLocks noChangeShapeType="1"/>
              <a:stCxn id="5161" idx="3"/>
              <a:endCxn id="5162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1043"/>
            <p:cNvCxnSpPr>
              <a:cxnSpLocks noChangeShapeType="1"/>
              <a:stCxn id="5156" idx="3"/>
              <a:endCxn id="5157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1045"/>
            <p:cNvCxnSpPr>
              <a:cxnSpLocks noChangeShapeType="1"/>
              <a:stCxn id="5160" idx="3"/>
              <a:endCxn id="5161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1046"/>
            <p:cNvCxnSpPr>
              <a:cxnSpLocks noChangeShapeType="1"/>
              <a:stCxn id="5162" idx="3"/>
              <a:endCxn id="5156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1047"/>
            <p:cNvCxnSpPr>
              <a:cxnSpLocks noChangeShapeType="1"/>
              <a:stCxn id="5157" idx="3"/>
              <a:endCxn id="5158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1048"/>
            <p:cNvCxnSpPr>
              <a:cxnSpLocks noChangeShapeType="1"/>
              <a:stCxn id="5158" idx="3"/>
              <a:endCxn id="5152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1049"/>
            <p:cNvCxnSpPr>
              <a:cxnSpLocks noChangeShapeType="1"/>
              <a:stCxn id="5152" idx="3"/>
              <a:endCxn id="5153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1050"/>
            <p:cNvCxnSpPr>
              <a:cxnSpLocks noChangeShapeType="1"/>
              <a:stCxn id="5153" idx="3"/>
              <a:endCxn id="5154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2" name="AutoShape 1051"/>
            <p:cNvCxnSpPr>
              <a:cxnSpLocks noChangeShapeType="1"/>
              <a:stCxn id="5154" idx="3"/>
              <a:endCxn id="5155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7" name="Group 1122"/>
          <p:cNvGrpSpPr>
            <a:grpSpLocks/>
          </p:cNvGrpSpPr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5149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5150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cxnSp>
          <p:nvCxnSpPr>
            <p:cNvPr id="5151" name="AutoShape 1056"/>
            <p:cNvCxnSpPr>
              <a:cxnSpLocks noChangeShapeType="1"/>
              <a:stCxn id="5150" idx="3"/>
              <a:endCxn id="5149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8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5129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31</a:t>
            </a:r>
          </a:p>
        </p:txBody>
      </p:sp>
      <p:sp>
        <p:nvSpPr>
          <p:cNvPr id="5130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cxnSp>
        <p:nvCxnSpPr>
          <p:cNvPr id="5131" name="AutoShape 1065"/>
          <p:cNvCxnSpPr>
            <a:cxnSpLocks noChangeShapeType="1"/>
            <a:stCxn id="5130" idx="3"/>
            <a:endCxn id="5129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066"/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64</a:t>
            </a:r>
          </a:p>
        </p:txBody>
      </p:sp>
      <p:sp>
        <p:nvSpPr>
          <p:cNvPr id="5134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5135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31</a:t>
            </a:r>
          </a:p>
        </p:txBody>
      </p:sp>
      <p:sp>
        <p:nvSpPr>
          <p:cNvPr id="5136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sp>
        <p:nvSpPr>
          <p:cNvPr id="5137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5138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cxnSp>
        <p:nvCxnSpPr>
          <p:cNvPr id="5139" name="AutoShape 1075"/>
          <p:cNvCxnSpPr>
            <a:cxnSpLocks noChangeShapeType="1"/>
            <a:stCxn id="5137" idx="3"/>
            <a:endCxn id="5138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076"/>
          <p:cNvCxnSpPr>
            <a:cxnSpLocks noChangeShapeType="1"/>
            <a:stCxn id="5138" idx="3"/>
            <a:endCxn id="5135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077"/>
          <p:cNvCxnSpPr>
            <a:cxnSpLocks noChangeShapeType="1"/>
            <a:stCxn id="5135" idx="3"/>
            <a:endCxn id="5136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078"/>
          <p:cNvCxnSpPr>
            <a:cxnSpLocks noChangeShapeType="1"/>
            <a:stCxn id="5136" idx="3"/>
            <a:endCxn id="5133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080"/>
          <p:cNvCxnSpPr>
            <a:cxnSpLocks noChangeShapeType="1"/>
            <a:stCxn id="5133" idx="3"/>
            <a:endCxn id="5134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0</a:t>
            </a:r>
          </a:p>
        </p:txBody>
      </p:sp>
      <p:sp>
        <p:nvSpPr>
          <p:cNvPr id="5145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1</a:t>
            </a:r>
          </a:p>
        </p:txBody>
      </p:sp>
      <p:sp>
        <p:nvSpPr>
          <p:cNvPr id="5146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2</a:t>
            </a:r>
          </a:p>
        </p:txBody>
      </p:sp>
      <p:sp>
        <p:nvSpPr>
          <p:cNvPr id="5147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search for a key </a:t>
            </a:r>
            <a:r>
              <a:rPr lang="en-US" altLang="en-US" sz="2000" b="1" i="1" dirty="0">
                <a:latin typeface="Times New Roman" charset="0"/>
              </a:rPr>
              <a:t>x</a:t>
            </a:r>
            <a:r>
              <a:rPr lang="en-US" altLang="en-US" sz="2000" dirty="0"/>
              <a:t> in a a skip list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start at the first position of the top list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At the current position </a:t>
            </a:r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dirty="0"/>
              <a:t>, we compare </a:t>
            </a:r>
            <a:r>
              <a:rPr lang="en-US" altLang="en-US" sz="1800" b="1" i="1" dirty="0">
                <a:latin typeface="Times New Roman" charset="0"/>
              </a:rPr>
              <a:t>x</a:t>
            </a:r>
            <a:r>
              <a:rPr lang="en-US" altLang="en-US" sz="1800" dirty="0"/>
              <a:t> with </a:t>
            </a:r>
            <a:r>
              <a:rPr lang="en-US" altLang="en-US" sz="1800" b="1" i="1" dirty="0">
                <a:latin typeface="Times New Roman" charset="0"/>
              </a:rPr>
              <a:t>y </a:t>
            </a:r>
            <a:r>
              <a:rPr lang="en-US" altLang="en-US" sz="2000" dirty="0">
                <a:latin typeface="Symbol" charset="2"/>
                <a:sym typeface="Symbol" charset="2"/>
              </a:rPr>
              <a:t></a:t>
            </a:r>
            <a:r>
              <a:rPr lang="en-US" altLang="en-US" sz="1800" b="1" i="1" dirty="0">
                <a:latin typeface="Times New Roman" charset="0"/>
              </a:rPr>
              <a:t> key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next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dirty="0"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i="1" dirty="0">
                <a:latin typeface="Times New Roman" charset="0"/>
              </a:rPr>
              <a:t>		x </a:t>
            </a:r>
            <a:r>
              <a:rPr lang="en-US" altLang="en-US" sz="1800" dirty="0">
                <a:latin typeface="Symbol" charset="2"/>
              </a:rPr>
              <a:t>=</a:t>
            </a:r>
            <a:r>
              <a:rPr lang="en-US" altLang="en-US" sz="1800" b="1" i="1" dirty="0">
                <a:latin typeface="Times New Roman" charset="0"/>
              </a:rPr>
              <a:t> y</a:t>
            </a:r>
            <a:r>
              <a:rPr lang="en-US" altLang="en-US" sz="1800" dirty="0"/>
              <a:t>: we return </a:t>
            </a:r>
            <a:r>
              <a:rPr lang="en-US" altLang="en-US" sz="1800" b="1" i="1" dirty="0">
                <a:latin typeface="Times New Roman" charset="0"/>
              </a:rPr>
              <a:t>element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next</a:t>
            </a:r>
            <a:r>
              <a:rPr lang="en-US" altLang="en-US" sz="1800" dirty="0">
                <a:latin typeface="Times New Roman" charset="0"/>
              </a:rPr>
              <a:t>(</a:t>
            </a:r>
            <a:r>
              <a:rPr lang="en-US" altLang="en-US" sz="1800" b="1" i="1" dirty="0">
                <a:latin typeface="Times New Roman" charset="0"/>
              </a:rPr>
              <a:t>p</a:t>
            </a:r>
            <a:r>
              <a:rPr lang="en-US" altLang="en-US" sz="1800" dirty="0">
                <a:latin typeface="Times New Roman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i="1" dirty="0">
                <a:latin typeface="Times New Roman" charset="0"/>
              </a:rPr>
              <a:t>		x </a:t>
            </a:r>
            <a:r>
              <a:rPr lang="en-US" altLang="en-US" sz="1800" dirty="0">
                <a:latin typeface="Symbol" charset="2"/>
              </a:rPr>
              <a:t>&gt;</a:t>
            </a:r>
            <a:r>
              <a:rPr lang="en-US" altLang="en-US" sz="1800" b="1" i="1" dirty="0">
                <a:latin typeface="Times New Roman" charset="0"/>
              </a:rPr>
              <a:t> y</a:t>
            </a:r>
            <a:r>
              <a:rPr lang="en-US" altLang="en-US" sz="1800" dirty="0"/>
              <a:t>: we “</a:t>
            </a:r>
            <a:r>
              <a:rPr lang="en-US" altLang="en-US" sz="1800" dirty="0">
                <a:solidFill>
                  <a:schemeClr val="tx2"/>
                </a:solidFill>
              </a:rPr>
              <a:t>scan forward</a:t>
            </a:r>
            <a:r>
              <a:rPr lang="en-US" altLang="en-US" sz="1800" dirty="0"/>
              <a:t>”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i="1" dirty="0">
                <a:latin typeface="Times New Roman" charset="0"/>
              </a:rPr>
              <a:t>		x </a:t>
            </a:r>
            <a:r>
              <a:rPr lang="en-US" altLang="en-US" sz="1800" dirty="0">
                <a:latin typeface="Symbol" charset="2"/>
              </a:rPr>
              <a:t>&lt;</a:t>
            </a:r>
            <a:r>
              <a:rPr lang="en-US" altLang="en-US" sz="1800" b="1" i="1" dirty="0">
                <a:latin typeface="Times New Roman" charset="0"/>
              </a:rPr>
              <a:t> y</a:t>
            </a:r>
            <a:r>
              <a:rPr lang="en-US" altLang="en-US" sz="1800" dirty="0"/>
              <a:t>: we “</a:t>
            </a:r>
            <a:r>
              <a:rPr lang="en-US" altLang="en-US" sz="1800" dirty="0">
                <a:solidFill>
                  <a:schemeClr val="tx2"/>
                </a:solidFill>
              </a:rPr>
              <a:t>drop down</a:t>
            </a:r>
            <a:r>
              <a:rPr lang="en-US" altLang="en-US" sz="18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If we try to drop down past the bottom list, we return </a:t>
            </a:r>
            <a:r>
              <a:rPr lang="en-US" altLang="en-US" sz="1800" b="1" i="1" dirty="0">
                <a:latin typeface="Times New Roman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search for 78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6150" name="Group 68"/>
          <p:cNvGrpSpPr>
            <a:grpSpLocks/>
          </p:cNvGrpSpPr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620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620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cxnSp>
          <p:nvCxnSpPr>
            <p:cNvPr id="6204" name="AutoShape 28"/>
            <p:cNvCxnSpPr>
              <a:cxnSpLocks noChangeShapeType="1"/>
              <a:stCxn id="6203" idx="3"/>
              <a:endCxn id="620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1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0</a:t>
            </a:r>
          </a:p>
        </p:txBody>
      </p:sp>
      <p:sp>
        <p:nvSpPr>
          <p:cNvPr id="6152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1</a:t>
            </a:r>
          </a:p>
        </p:txBody>
      </p: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2</a:t>
            </a:r>
          </a:p>
        </p:txBody>
      </p:sp>
      <p:sp>
        <p:nvSpPr>
          <p:cNvPr id="6154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S</a:t>
            </a:r>
            <a:r>
              <a:rPr lang="en-US" altLang="en-US" baseline="-25000">
                <a:latin typeface="Times New Roman" charset="0"/>
              </a:rPr>
              <a:t>3</a:t>
            </a: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31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cxnSp>
        <p:nvCxnSpPr>
          <p:cNvPr id="6158" name="AutoShape 33"/>
          <p:cNvCxnSpPr>
            <a:cxnSpLocks noChangeShapeType="1"/>
            <a:stCxn id="6157" idx="3"/>
            <a:endCxn id="6156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34"/>
          <p:cNvCxnSpPr>
            <a:cxnSpLocks noChangeShapeType="1"/>
            <a:stCxn id="6156" idx="3"/>
            <a:endCxn id="6155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0" name="AutoShape 54"/>
          <p:cNvCxnSpPr>
            <a:cxnSpLocks noChangeShapeType="1"/>
            <a:stCxn id="6157" idx="0"/>
            <a:endCxn id="6156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9"/>
          <p:cNvCxnSpPr>
            <a:cxnSpLocks noChangeShapeType="1"/>
            <a:stCxn id="6203" idx="2"/>
            <a:endCxn id="6157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60"/>
          <p:cNvCxnSpPr>
            <a:cxnSpLocks noChangeShapeType="1"/>
            <a:stCxn id="6156" idx="2"/>
            <a:endCxn id="6166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1"/>
          <p:cNvCxnSpPr>
            <a:cxnSpLocks noChangeShapeType="1"/>
            <a:stCxn id="6164" idx="2"/>
            <a:endCxn id="6178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64</a:t>
            </a:r>
          </a:p>
        </p:txBody>
      </p:sp>
      <p:sp>
        <p:nvSpPr>
          <p:cNvPr id="6165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31</a:t>
            </a:r>
          </a:p>
        </p:txBody>
      </p:sp>
      <p:sp>
        <p:nvSpPr>
          <p:cNvPr id="6167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sp>
        <p:nvSpPr>
          <p:cNvPr id="6168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6169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cxnSp>
        <p:nvCxnSpPr>
          <p:cNvPr id="6170" name="AutoShape 43"/>
          <p:cNvCxnSpPr>
            <a:cxnSpLocks noChangeShapeType="1"/>
            <a:stCxn id="6168" idx="3"/>
            <a:endCxn id="6169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44"/>
          <p:cNvCxnSpPr>
            <a:cxnSpLocks noChangeShapeType="1"/>
            <a:stCxn id="6169" idx="3"/>
            <a:endCxn id="6166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45"/>
          <p:cNvCxnSpPr>
            <a:cxnSpLocks noChangeShapeType="1"/>
            <a:stCxn id="6166" idx="3"/>
            <a:endCxn id="6167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46"/>
          <p:cNvCxnSpPr>
            <a:cxnSpLocks noChangeShapeType="1"/>
            <a:stCxn id="6167" idx="3"/>
            <a:endCxn id="6164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48"/>
          <p:cNvCxnSpPr>
            <a:cxnSpLocks noChangeShapeType="1"/>
            <a:stCxn id="6164" idx="3"/>
            <a:endCxn id="6165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2" name="AutoShape 56"/>
          <p:cNvCxnSpPr>
            <a:cxnSpLocks noChangeShapeType="1"/>
            <a:stCxn id="6166" idx="0"/>
            <a:endCxn id="6167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18" name="AutoShape 62"/>
          <p:cNvCxnSpPr>
            <a:cxnSpLocks noChangeShapeType="1"/>
            <a:stCxn id="6167" idx="0"/>
            <a:endCxn id="6164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56</a:t>
            </a: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64</a:t>
            </a:r>
          </a:p>
        </p:txBody>
      </p:sp>
      <p:sp>
        <p:nvSpPr>
          <p:cNvPr id="6179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78</a:t>
            </a:r>
          </a:p>
        </p:txBody>
      </p:sp>
      <p:sp>
        <p:nvSpPr>
          <p:cNvPr id="6180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6181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31</a:t>
            </a:r>
          </a:p>
        </p:txBody>
      </p:sp>
      <p:sp>
        <p:nvSpPr>
          <p:cNvPr id="6182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34</a:t>
            </a:r>
          </a:p>
        </p:txBody>
      </p:sp>
      <p:sp>
        <p:nvSpPr>
          <p:cNvPr id="6183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44</a:t>
            </a:r>
          </a:p>
        </p:txBody>
      </p:sp>
      <p:sp>
        <p:nvSpPr>
          <p:cNvPr id="6184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sp>
        <p:nvSpPr>
          <p:cNvPr id="6185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12</a:t>
            </a:r>
          </a:p>
        </p:txBody>
      </p:sp>
      <p:sp>
        <p:nvSpPr>
          <p:cNvPr id="6186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6187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26</a:t>
            </a:r>
          </a:p>
        </p:txBody>
      </p:sp>
      <p:cxnSp>
        <p:nvCxnSpPr>
          <p:cNvPr id="6188" name="AutoShape 16"/>
          <p:cNvCxnSpPr>
            <a:cxnSpLocks noChangeShapeType="1"/>
            <a:stCxn id="6184" idx="3"/>
            <a:endCxn id="6185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AutoShape 17"/>
          <p:cNvCxnSpPr>
            <a:cxnSpLocks noChangeShapeType="1"/>
            <a:stCxn id="6186" idx="3"/>
            <a:endCxn id="6187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8"/>
          <p:cNvCxnSpPr>
            <a:cxnSpLocks noChangeShapeType="1"/>
            <a:stCxn id="6181" idx="3"/>
            <a:endCxn id="6182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9"/>
          <p:cNvCxnSpPr>
            <a:cxnSpLocks noChangeShapeType="1"/>
            <a:stCxn id="6185" idx="3"/>
            <a:endCxn id="6186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20"/>
          <p:cNvCxnSpPr>
            <a:cxnSpLocks noChangeShapeType="1"/>
            <a:stCxn id="6187" idx="3"/>
            <a:endCxn id="6181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21"/>
          <p:cNvCxnSpPr>
            <a:cxnSpLocks noChangeShapeType="1"/>
            <a:stCxn id="6182" idx="3"/>
            <a:endCxn id="6183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22"/>
          <p:cNvCxnSpPr>
            <a:cxnSpLocks noChangeShapeType="1"/>
            <a:stCxn id="6183" idx="3"/>
            <a:endCxn id="6177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23"/>
          <p:cNvCxnSpPr>
            <a:cxnSpLocks noChangeShapeType="1"/>
            <a:stCxn id="6177" idx="3"/>
            <a:endCxn id="6178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24"/>
          <p:cNvCxnSpPr>
            <a:cxnSpLocks noChangeShapeType="1"/>
            <a:stCxn id="6178" idx="3"/>
            <a:endCxn id="6179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25"/>
          <p:cNvCxnSpPr>
            <a:cxnSpLocks noChangeShapeType="1"/>
            <a:stCxn id="6179" idx="3"/>
            <a:endCxn id="6180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520" name="AutoShape 64"/>
          <p:cNvCxnSpPr>
            <a:cxnSpLocks noChangeShapeType="1"/>
            <a:stCxn id="6178" idx="0"/>
            <a:endCxn id="6179" idx="0"/>
          </p:cNvCxnSpPr>
          <p:nvPr/>
        </p:nvCxnSpPr>
        <p:spPr bwMode="auto">
          <a:xfrm rot="5400000" flipV="1">
            <a:off x="7396956" y="5577682"/>
            <a:ext cx="1587" cy="685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00" name="Text Box 69"/>
          <p:cNvSpPr txBox="1">
            <a:spLocks noChangeArrowheads="1"/>
          </p:cNvSpPr>
          <p:nvPr/>
        </p:nvSpPr>
        <p:spPr bwMode="auto">
          <a:xfrm>
            <a:off x="2282825" y="4595813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scan forward</a:t>
            </a:r>
          </a:p>
        </p:txBody>
      </p:sp>
      <p:sp>
        <p:nvSpPr>
          <p:cNvPr id="6201" name="Text Box 70"/>
          <p:cNvSpPr txBox="1">
            <a:spLocks noChangeArrowheads="1"/>
          </p:cNvSpPr>
          <p:nvPr/>
        </p:nvSpPr>
        <p:spPr bwMode="auto">
          <a:xfrm>
            <a:off x="3154363" y="5100638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drop down</a:t>
            </a:r>
          </a:p>
        </p:txBody>
      </p:sp>
    </p:spTree>
    <p:extLst>
      <p:ext uri="{BB962C8B-B14F-4D97-AF65-F5344CB8AC3E}">
        <p14:creationId xmlns:p14="http://schemas.microsoft.com/office/powerpoint/2010/main" val="6289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9800"/>
            <a:ext cx="7162800" cy="2488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= 5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" y="3200400"/>
            <a:ext cx="7391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151263" y="3172691"/>
            <a:ext cx="164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</a:t>
            </a:r>
          </a:p>
          <a:p>
            <a:r>
              <a:rPr lang="en-US" dirty="0"/>
              <a:t>(similar to </a:t>
            </a:r>
            <a:br>
              <a:rPr lang="en-US" dirty="0"/>
            </a:br>
            <a:r>
              <a:rPr lang="en-US" dirty="0"/>
              <a:t>“row”)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28800" y="2057400"/>
            <a:ext cx="0" cy="2895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066800" y="5009444"/>
            <a:ext cx="39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Tower </a:t>
            </a:r>
            <a:r>
              <a:rPr lang="en-US"/>
              <a:t>(similar to “column”)</a:t>
            </a:r>
          </a:p>
        </p:txBody>
      </p:sp>
    </p:spTree>
    <p:extLst>
      <p:ext uri="{BB962C8B-B14F-4D97-AF65-F5344CB8AC3E}">
        <p14:creationId xmlns:p14="http://schemas.microsoft.com/office/powerpoint/2010/main" val="75138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(Note) Randomized Algorithms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chemeClr val="tx2"/>
                </a:solidFill>
              </a:rPr>
              <a:t>randomized algorithm</a:t>
            </a:r>
            <a:r>
              <a:rPr lang="en-US" altLang="en-US" sz="2000" dirty="0"/>
              <a:t> performs coin tosses (i.e., uses random bits) to control its execution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contains statements of the type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charset="2"/>
                <a:sym typeface="Symbol" charset="2"/>
              </a:rPr>
              <a:t>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charset="0"/>
              </a:rPr>
              <a:t>random</a:t>
            </a: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charset="2"/>
              </a:rPr>
              <a:t>=</a:t>
            </a: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 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		do A …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latin typeface="Times New Roman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en-US" sz="1800" dirty="0">
                <a:latin typeface="Times New Roman" charset="0"/>
              </a:rPr>
              <a:t> { </a:t>
            </a:r>
            <a:r>
              <a:rPr lang="en-US" altLang="en-US" sz="1800" b="1" i="1" dirty="0">
                <a:latin typeface="Times New Roman" charset="0"/>
              </a:rPr>
              <a:t>b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800" dirty="0">
                <a:latin typeface="Symbol" charset="2"/>
              </a:rPr>
              <a:t>=</a:t>
            </a:r>
            <a:r>
              <a:rPr lang="en-US" altLang="en-US" sz="1800" dirty="0">
                <a:latin typeface="Times New Roman" charset="0"/>
              </a:rPr>
              <a:t> 1}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charset="0"/>
              </a:rPr>
              <a:t>		do  B …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Its running time depends on the outcomes of the coin tosses</a:t>
            </a:r>
          </a:p>
        </p:txBody>
      </p:sp>
      <p:sp>
        <p:nvSpPr>
          <p:cNvPr id="7174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analyze the expected running time of a randomized algorithm under the following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coins are unbiased,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coin tosses are independent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worst-case running time of a randomized algorithm is often large but has very low probability (e.g., it occurs when all the coin tosses give “heads”)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use a randomized algorithm to insert items into a skip list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</a:t>
            </a:r>
          </a:p>
        </p:txBody>
      </p:sp>
      <p:sp>
        <p:nvSpPr>
          <p:cNvPr id="8196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To insert an entry </a:t>
            </a:r>
            <a:r>
              <a:rPr lang="en-US" altLang="en-US" sz="2200" dirty="0">
                <a:latin typeface="Times New Roman" charset="0"/>
              </a:rPr>
              <a:t>(</a:t>
            </a:r>
            <a:r>
              <a:rPr lang="en-US" altLang="en-US" sz="2200" b="1" i="1" dirty="0">
                <a:latin typeface="Times New Roman" charset="0"/>
              </a:rPr>
              <a:t>x</a:t>
            </a:r>
            <a:r>
              <a:rPr lang="en-US" altLang="en-US" sz="2200" dirty="0">
                <a:latin typeface="Times New Roman" charset="0"/>
              </a:rPr>
              <a:t>, </a:t>
            </a:r>
            <a:r>
              <a:rPr lang="en-US" altLang="en-US" sz="2200" b="1" i="1" dirty="0">
                <a:latin typeface="Times New Roman" charset="0"/>
              </a:rPr>
              <a:t>o</a:t>
            </a:r>
            <a:r>
              <a:rPr lang="en-US" altLang="en-US" sz="2200" dirty="0">
                <a:latin typeface="Times New Roman" charset="0"/>
              </a:rPr>
              <a:t>)</a:t>
            </a:r>
            <a:r>
              <a:rPr lang="en-US" altLang="en-US" sz="2200" dirty="0"/>
              <a:t> into a skip list, we use a randomized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We repeatedly toss a coin until we get tails, and we denote with </a:t>
            </a:r>
            <a:r>
              <a:rPr lang="en-US" altLang="en-US" sz="2200" b="1" i="1" dirty="0" err="1">
                <a:latin typeface="Times New Roman" charset="0"/>
              </a:rPr>
              <a:t>i</a:t>
            </a:r>
            <a:r>
              <a:rPr lang="en-US" altLang="en-US" sz="2200" b="1" i="1" dirty="0">
                <a:latin typeface="Times New Roman" charset="0"/>
              </a:rPr>
              <a:t> </a:t>
            </a:r>
            <a:r>
              <a:rPr lang="en-US" altLang="en-US" sz="2200" dirty="0"/>
              <a:t>the number of times the coin came up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</a:t>
            </a:r>
            <a:r>
              <a:rPr lang="en-US" altLang="en-US" sz="2200" b="1" i="1" dirty="0" err="1">
                <a:latin typeface="Times New Roman" charset="0"/>
              </a:rPr>
              <a:t>i</a:t>
            </a:r>
            <a:r>
              <a:rPr lang="en-US" altLang="en-US" sz="2200" b="1" i="1" dirty="0">
                <a:latin typeface="Times New Roman" charset="0"/>
              </a:rPr>
              <a:t> </a:t>
            </a:r>
            <a:r>
              <a:rPr lang="en-US" altLang="en-US" sz="2200" dirty="0">
                <a:latin typeface="Symbol" charset="2"/>
                <a:sym typeface="Symbol" charset="2"/>
              </a:rPr>
              <a:t></a:t>
            </a:r>
            <a:r>
              <a:rPr lang="en-US" altLang="en-US" sz="2200" b="1" i="1" dirty="0">
                <a:latin typeface="Times New Roman" charset="0"/>
              </a:rPr>
              <a:t> h</a:t>
            </a:r>
            <a:r>
              <a:rPr lang="en-US" altLang="en-US" sz="2200" dirty="0"/>
              <a:t>, we add (to the skip list) new lists </a:t>
            </a:r>
            <a:r>
              <a:rPr lang="en-US" altLang="en-US" sz="2200" b="1" i="1" dirty="0">
                <a:latin typeface="Times New Roman" charset="0"/>
              </a:rPr>
              <a:t>S</a:t>
            </a:r>
            <a:r>
              <a:rPr lang="en-US" altLang="en-US" sz="2200" b="1" i="1" baseline="-25000" dirty="0">
                <a:latin typeface="Times New Roman" charset="0"/>
              </a:rPr>
              <a:t>h</a:t>
            </a:r>
            <a:r>
              <a:rPr lang="en-US" altLang="en-US" sz="2200" baseline="-25000" dirty="0">
                <a:latin typeface="Symbol" charset="2"/>
              </a:rPr>
              <a:t>+</a:t>
            </a:r>
            <a:r>
              <a:rPr lang="en-US" altLang="en-US" sz="2200" baseline="-25000" dirty="0">
                <a:latin typeface="Times New Roman" charset="0"/>
              </a:rPr>
              <a:t>1</a:t>
            </a:r>
            <a:r>
              <a:rPr lang="en-US" altLang="en-US" sz="2200" dirty="0">
                <a:latin typeface="Times New Roman" charset="0"/>
              </a:rPr>
              <a:t>, … , </a:t>
            </a:r>
            <a:r>
              <a:rPr lang="en-US" altLang="en-US" sz="2200" b="1" i="1" dirty="0">
                <a:latin typeface="Times New Roman" charset="0"/>
              </a:rPr>
              <a:t>S</a:t>
            </a:r>
            <a:r>
              <a:rPr lang="en-US" altLang="en-US" sz="2200" b="1" i="1" baseline="-25000" dirty="0">
                <a:latin typeface="Times New Roman" charset="0"/>
              </a:rPr>
              <a:t>i </a:t>
            </a:r>
            <a:r>
              <a:rPr lang="en-US" altLang="en-US" sz="2200" baseline="-25000" dirty="0">
                <a:latin typeface="Symbol" charset="2"/>
              </a:rPr>
              <a:t>+</a:t>
            </a:r>
            <a:r>
              <a:rPr lang="en-US" altLang="en-US" sz="2200" baseline="-25000" dirty="0">
                <a:latin typeface="Times New Roman" charset="0"/>
              </a:rPr>
              <a:t>1</a:t>
            </a:r>
            <a:r>
              <a:rPr lang="en-US" altLang="en-US" sz="2200" dirty="0"/>
              <a:t>, each containing only the two special keys, and do nothing,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We search for </a:t>
            </a:r>
            <a:r>
              <a:rPr lang="en-US" altLang="en-US" sz="2200" b="1" i="1" dirty="0">
                <a:latin typeface="Times New Roman" charset="0"/>
              </a:rPr>
              <a:t>x </a:t>
            </a:r>
            <a:r>
              <a:rPr lang="en-US" altLang="en-US" sz="2200" dirty="0"/>
              <a:t>in the skip list and find the positions </a:t>
            </a:r>
            <a:r>
              <a:rPr lang="en-US" altLang="en-US" sz="2200" b="1" i="1" dirty="0">
                <a:latin typeface="Times New Roman" charset="0"/>
              </a:rPr>
              <a:t>p</a:t>
            </a:r>
            <a:r>
              <a:rPr lang="en-US" altLang="en-US" sz="2200" baseline="-25000" dirty="0">
                <a:latin typeface="Times New Roman" charset="0"/>
              </a:rPr>
              <a:t>0</a:t>
            </a:r>
            <a:r>
              <a:rPr lang="en-US" altLang="en-US" sz="2200" dirty="0">
                <a:latin typeface="Times New Roman" charset="0"/>
              </a:rPr>
              <a:t>, </a:t>
            </a:r>
            <a:r>
              <a:rPr lang="en-US" altLang="en-US" sz="2200" baseline="-25000" dirty="0">
                <a:latin typeface="Times New Roman" charset="0"/>
              </a:rPr>
              <a:t> </a:t>
            </a:r>
            <a:r>
              <a:rPr lang="en-US" altLang="en-US" sz="2200" b="1" i="1" dirty="0">
                <a:latin typeface="Times New Roman" charset="0"/>
              </a:rPr>
              <a:t>p</a:t>
            </a:r>
            <a:r>
              <a:rPr lang="en-US" altLang="en-US" sz="2200" baseline="-25000" dirty="0">
                <a:latin typeface="Times New Roman" charset="0"/>
              </a:rPr>
              <a:t>1 </a:t>
            </a:r>
            <a:r>
              <a:rPr lang="en-US" altLang="en-US" sz="2200" dirty="0">
                <a:latin typeface="Times New Roman" charset="0"/>
              </a:rPr>
              <a:t>, …, </a:t>
            </a:r>
            <a:r>
              <a:rPr lang="en-US" altLang="en-US" sz="2200" b="1" i="1" dirty="0">
                <a:latin typeface="Times New Roman" charset="0"/>
              </a:rPr>
              <a:t>p</a:t>
            </a:r>
            <a:r>
              <a:rPr lang="en-US" altLang="en-US" sz="2200" b="1" i="1" baseline="-25000" dirty="0">
                <a:latin typeface="Times New Roman" charset="0"/>
              </a:rPr>
              <a:t>i </a:t>
            </a:r>
            <a:r>
              <a:rPr lang="en-US" altLang="en-US" sz="2200" dirty="0"/>
              <a:t>of the items with largest key less than </a:t>
            </a:r>
            <a:r>
              <a:rPr lang="en-US" altLang="en-US" sz="2200" b="1" i="1" dirty="0">
                <a:latin typeface="Times New Roman" charset="0"/>
              </a:rPr>
              <a:t>x</a:t>
            </a:r>
            <a:r>
              <a:rPr lang="en-US" altLang="en-US" sz="2200" dirty="0"/>
              <a:t> in each list </a:t>
            </a:r>
            <a:r>
              <a:rPr lang="en-US" altLang="en-US" sz="2200" b="1" i="1" dirty="0">
                <a:latin typeface="Times New Roman" charset="0"/>
              </a:rPr>
              <a:t>S</a:t>
            </a:r>
            <a:r>
              <a:rPr lang="en-US" altLang="en-US" sz="2200" baseline="-25000" dirty="0">
                <a:latin typeface="Times New Roman" charset="0"/>
              </a:rPr>
              <a:t>0</a:t>
            </a:r>
            <a:r>
              <a:rPr lang="en-US" altLang="en-US" sz="2200" dirty="0">
                <a:latin typeface="Times New Roman" charset="0"/>
              </a:rPr>
              <a:t>, </a:t>
            </a:r>
            <a:r>
              <a:rPr lang="en-US" altLang="en-US" sz="2200" b="1" i="1" dirty="0">
                <a:latin typeface="Times New Roman" charset="0"/>
              </a:rPr>
              <a:t>S</a:t>
            </a:r>
            <a:r>
              <a:rPr lang="en-US" altLang="en-US" sz="2200" baseline="-25000" dirty="0">
                <a:latin typeface="Times New Roman" charset="0"/>
              </a:rPr>
              <a:t>1</a:t>
            </a:r>
            <a:r>
              <a:rPr lang="en-US" altLang="en-US" sz="2200" dirty="0">
                <a:latin typeface="Times New Roman" charset="0"/>
              </a:rPr>
              <a:t>, … , </a:t>
            </a:r>
            <a:r>
              <a:rPr lang="en-US" altLang="en-US" sz="2200" b="1" i="1" dirty="0">
                <a:latin typeface="Times New Roman" charset="0"/>
              </a:rPr>
              <a:t>S</a:t>
            </a:r>
            <a:r>
              <a:rPr lang="en-US" altLang="en-US" sz="2200" b="1" i="1" baseline="-25000" dirty="0">
                <a:latin typeface="Times New Roman" charset="0"/>
              </a:rPr>
              <a:t>i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For </a:t>
            </a:r>
            <a:r>
              <a:rPr lang="en-US" altLang="en-US" sz="2200" b="1" i="1" dirty="0">
                <a:latin typeface="Times New Roman" charset="0"/>
              </a:rPr>
              <a:t>j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dirty="0">
                <a:latin typeface="Symbol" charset="2"/>
                <a:sym typeface="Symbol" charset="2"/>
              </a:rPr>
              <a:t></a:t>
            </a:r>
            <a:r>
              <a:rPr lang="en-US" altLang="en-US" sz="2200" dirty="0">
                <a:latin typeface="Times New Roman" charset="0"/>
              </a:rPr>
              <a:t> 0, …, </a:t>
            </a:r>
            <a:r>
              <a:rPr lang="en-US" altLang="en-US" sz="2200" b="1" i="1" dirty="0" err="1">
                <a:latin typeface="Times New Roman" charset="0"/>
              </a:rPr>
              <a:t>i</a:t>
            </a:r>
            <a:r>
              <a:rPr lang="en-US" altLang="en-US" sz="2200" dirty="0"/>
              <a:t>, we insert item </a:t>
            </a:r>
            <a:r>
              <a:rPr lang="en-US" altLang="en-US" sz="2200" dirty="0">
                <a:latin typeface="Times New Roman" charset="0"/>
              </a:rPr>
              <a:t>(</a:t>
            </a:r>
            <a:r>
              <a:rPr lang="en-US" altLang="en-US" sz="2200" b="1" i="1" dirty="0">
                <a:latin typeface="Times New Roman" charset="0"/>
              </a:rPr>
              <a:t>x</a:t>
            </a:r>
            <a:r>
              <a:rPr lang="en-US" altLang="en-US" sz="2200" dirty="0">
                <a:latin typeface="Times New Roman" charset="0"/>
              </a:rPr>
              <a:t>, </a:t>
            </a:r>
            <a:r>
              <a:rPr lang="en-US" altLang="en-US" sz="2200" b="1" i="1" dirty="0">
                <a:latin typeface="Times New Roman" charset="0"/>
              </a:rPr>
              <a:t>o</a:t>
            </a:r>
            <a:r>
              <a:rPr lang="en-US" altLang="en-US" sz="2200" dirty="0">
                <a:latin typeface="Times New Roman" charset="0"/>
              </a:rPr>
              <a:t>)</a:t>
            </a:r>
            <a:r>
              <a:rPr lang="en-US" altLang="en-US" sz="2200" dirty="0"/>
              <a:t> into list </a:t>
            </a:r>
            <a:r>
              <a:rPr lang="en-US" altLang="en-US" sz="2200" b="1" i="1" dirty="0" err="1">
                <a:latin typeface="Times New Roman" charset="0"/>
              </a:rPr>
              <a:t>S</a:t>
            </a:r>
            <a:r>
              <a:rPr lang="en-US" altLang="en-US" sz="2200" b="1" i="1" baseline="-25000" dirty="0" err="1">
                <a:latin typeface="Times New Roman" charset="0"/>
              </a:rPr>
              <a:t>j</a:t>
            </a:r>
            <a:r>
              <a:rPr lang="en-US" altLang="en-US" sz="2200" dirty="0"/>
              <a:t> after position </a:t>
            </a:r>
            <a:r>
              <a:rPr lang="en-US" altLang="en-US" sz="2200" b="1" i="1" dirty="0" err="1">
                <a:latin typeface="Times New Roman" charset="0"/>
              </a:rPr>
              <a:t>p</a:t>
            </a:r>
            <a:r>
              <a:rPr lang="en-US" altLang="en-US" sz="2200" b="1" i="1" baseline="-25000" dirty="0" err="1">
                <a:latin typeface="Times New Roman" charset="0"/>
              </a:rPr>
              <a:t>j</a:t>
            </a:r>
            <a:endParaRPr lang="en-US" altLang="en-US" sz="2200" b="1" i="1" baseline="-25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insert key </a:t>
            </a:r>
            <a:r>
              <a:rPr lang="en-US" altLang="en-US" sz="2000" dirty="0">
                <a:latin typeface="Times New Roman" charset="0"/>
              </a:rPr>
              <a:t>15</a:t>
            </a:r>
            <a:r>
              <a:rPr lang="en-US" altLang="en-US" sz="2000" dirty="0"/>
              <a:t>, with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=</a:t>
            </a:r>
            <a:r>
              <a:rPr lang="en-US" altLang="en-US" sz="2000" dirty="0">
                <a:latin typeface="Times New Roman" charset="0"/>
              </a:rPr>
              <a:t>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505200" y="62579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>
              <a:latin typeface="Times New Roman" charset="0"/>
            </a:endParaRP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1025525" y="62579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644650" y="62579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10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2884488" y="62579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36</a:t>
            </a:r>
          </a:p>
        </p:txBody>
      </p:sp>
      <p:cxnSp>
        <p:nvCxnSpPr>
          <p:cNvPr id="8202" name="AutoShape 15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1408113" y="6365875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6"/>
          <p:cNvCxnSpPr>
            <a:cxnSpLocks noChangeShapeType="1"/>
            <a:stCxn id="8209" idx="3"/>
            <a:endCxn id="8201" idx="1"/>
          </p:cNvCxnSpPr>
          <p:nvPr/>
        </p:nvCxnSpPr>
        <p:spPr bwMode="auto">
          <a:xfrm>
            <a:off x="2646363" y="6365875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8"/>
          <p:cNvCxnSpPr>
            <a:cxnSpLocks noChangeShapeType="1"/>
            <a:stCxn id="8200" idx="3"/>
            <a:endCxn id="8209" idx="1"/>
          </p:cNvCxnSpPr>
          <p:nvPr/>
        </p:nvCxnSpPr>
        <p:spPr bwMode="auto">
          <a:xfrm>
            <a:off x="2027238" y="6365875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9"/>
          <p:cNvCxnSpPr>
            <a:cxnSpLocks noChangeShapeType="1"/>
            <a:stCxn id="8201" idx="3"/>
            <a:endCxn id="8198" idx="1"/>
          </p:cNvCxnSpPr>
          <p:nvPr/>
        </p:nvCxnSpPr>
        <p:spPr bwMode="auto">
          <a:xfrm>
            <a:off x="3257550" y="6365875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Rectangle 29"/>
          <p:cNvSpPr>
            <a:spLocks noChangeArrowheads="1"/>
          </p:cNvSpPr>
          <p:nvPr/>
        </p:nvSpPr>
        <p:spPr bwMode="auto">
          <a:xfrm>
            <a:off x="3505200" y="5245100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8207" name="Rectangle 31"/>
          <p:cNvSpPr>
            <a:spLocks noChangeArrowheads="1"/>
          </p:cNvSpPr>
          <p:nvPr/>
        </p:nvSpPr>
        <p:spPr bwMode="auto">
          <a:xfrm>
            <a:off x="1025525" y="5245100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cxnSp>
        <p:nvCxnSpPr>
          <p:cNvPr id="8208" name="AutoShape 32"/>
          <p:cNvCxnSpPr>
            <a:cxnSpLocks noChangeShapeType="1"/>
            <a:stCxn id="8207" idx="3"/>
            <a:endCxn id="8206" idx="1"/>
          </p:cNvCxnSpPr>
          <p:nvPr/>
        </p:nvCxnSpPr>
        <p:spPr bwMode="auto">
          <a:xfrm>
            <a:off x="1408113" y="5353050"/>
            <a:ext cx="20780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Rectangle 13"/>
          <p:cNvSpPr>
            <a:spLocks noChangeArrowheads="1"/>
          </p:cNvSpPr>
          <p:nvPr/>
        </p:nvSpPr>
        <p:spPr bwMode="auto">
          <a:xfrm>
            <a:off x="2263775" y="62579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8210" name="Rectangle 41"/>
          <p:cNvSpPr>
            <a:spLocks noChangeArrowheads="1"/>
          </p:cNvSpPr>
          <p:nvPr/>
        </p:nvSpPr>
        <p:spPr bwMode="auto">
          <a:xfrm>
            <a:off x="2265363" y="5757862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charset="0"/>
              </a:rPr>
              <a:t>23</a:t>
            </a:r>
          </a:p>
        </p:txBody>
      </p:sp>
      <p:sp>
        <p:nvSpPr>
          <p:cNvPr id="8211" name="Rectangle 37"/>
          <p:cNvSpPr>
            <a:spLocks noChangeArrowheads="1"/>
          </p:cNvSpPr>
          <p:nvPr/>
        </p:nvSpPr>
        <p:spPr bwMode="auto">
          <a:xfrm>
            <a:off x="3505200" y="5751512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+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sp>
        <p:nvSpPr>
          <p:cNvPr id="8212" name="Rectangle 40"/>
          <p:cNvSpPr>
            <a:spLocks noChangeArrowheads="1"/>
          </p:cNvSpPr>
          <p:nvPr/>
        </p:nvSpPr>
        <p:spPr bwMode="auto">
          <a:xfrm>
            <a:off x="1025525" y="5751512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Symbol" charset="2"/>
                <a:sym typeface="Symbol" charset="2"/>
              </a:rPr>
              <a:t>-</a:t>
            </a:r>
            <a:r>
              <a:rPr lang="en-US" altLang="en-US" sz="1800">
                <a:sym typeface="Symbol" charset="2"/>
              </a:rPr>
              <a:t></a:t>
            </a:r>
            <a:endParaRPr lang="en-US" altLang="en-US"/>
          </a:p>
        </p:txBody>
      </p:sp>
      <p:cxnSp>
        <p:nvCxnSpPr>
          <p:cNvPr id="8213" name="AutoShape 42"/>
          <p:cNvCxnSpPr>
            <a:cxnSpLocks noChangeShapeType="1"/>
            <a:stCxn id="8212" idx="3"/>
            <a:endCxn id="8210" idx="1"/>
          </p:cNvCxnSpPr>
          <p:nvPr/>
        </p:nvCxnSpPr>
        <p:spPr bwMode="auto">
          <a:xfrm>
            <a:off x="1408113" y="5859462"/>
            <a:ext cx="8382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7"/>
          <p:cNvCxnSpPr>
            <a:cxnSpLocks noChangeShapeType="1"/>
            <a:stCxn id="8210" idx="3"/>
            <a:endCxn id="8211" idx="1"/>
          </p:cNvCxnSpPr>
          <p:nvPr/>
        </p:nvCxnSpPr>
        <p:spPr bwMode="auto">
          <a:xfrm flipV="1">
            <a:off x="2647950" y="5859462"/>
            <a:ext cx="847725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48"/>
          <p:cNvSpPr txBox="1">
            <a:spLocks noChangeArrowheads="1"/>
          </p:cNvSpPr>
          <p:nvPr/>
        </p:nvSpPr>
        <p:spPr bwMode="auto">
          <a:xfrm>
            <a:off x="666750" y="6183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16" name="Text Box 49"/>
          <p:cNvSpPr txBox="1">
            <a:spLocks noChangeArrowheads="1"/>
          </p:cNvSpPr>
          <p:nvPr/>
        </p:nvSpPr>
        <p:spPr bwMode="auto">
          <a:xfrm>
            <a:off x="666750" y="5675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17" name="Text Box 50"/>
          <p:cNvSpPr txBox="1">
            <a:spLocks noChangeArrowheads="1"/>
          </p:cNvSpPr>
          <p:nvPr/>
        </p:nvSpPr>
        <p:spPr bwMode="auto">
          <a:xfrm>
            <a:off x="666750" y="516731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grpSp>
        <p:nvGrpSpPr>
          <p:cNvPr id="8218" name="Group 124"/>
          <p:cNvGrpSpPr>
            <a:grpSpLocks/>
          </p:cNvGrpSpPr>
          <p:nvPr/>
        </p:nvGrpSpPr>
        <p:grpSpPr bwMode="auto">
          <a:xfrm>
            <a:off x="5378450" y="4741862"/>
            <a:ext cx="3460750" cy="215900"/>
            <a:chOff x="3154" y="2834"/>
            <a:chExt cx="2180" cy="136"/>
          </a:xfrm>
        </p:grpSpPr>
        <p:sp>
          <p:nvSpPr>
            <p:cNvPr id="8257" name="Rectangle 93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8258" name="Rectangle 94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cxnSp>
          <p:nvCxnSpPr>
            <p:cNvPr id="8259" name="AutoShape 95"/>
            <p:cNvCxnSpPr>
              <a:cxnSpLocks noChangeShapeType="1"/>
              <a:stCxn id="8258" idx="3"/>
              <a:endCxn id="8257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19" name="Text Box 106"/>
          <p:cNvSpPr txBox="1">
            <a:spLocks noChangeArrowheads="1"/>
          </p:cNvSpPr>
          <p:nvPr/>
        </p:nvSpPr>
        <p:spPr bwMode="auto">
          <a:xfrm>
            <a:off x="5038725" y="6186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20" name="Text Box 107"/>
          <p:cNvSpPr txBox="1">
            <a:spLocks noChangeArrowheads="1"/>
          </p:cNvSpPr>
          <p:nvPr/>
        </p:nvSpPr>
        <p:spPr bwMode="auto">
          <a:xfrm>
            <a:off x="5038725" y="5678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21" name="Text Box 108"/>
          <p:cNvSpPr txBox="1">
            <a:spLocks noChangeArrowheads="1"/>
          </p:cNvSpPr>
          <p:nvPr/>
        </p:nvSpPr>
        <p:spPr bwMode="auto">
          <a:xfrm>
            <a:off x="5038725" y="5170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  <p:sp>
        <p:nvSpPr>
          <p:cNvPr id="8222" name="Text Box 109"/>
          <p:cNvSpPr txBox="1">
            <a:spLocks noChangeArrowheads="1"/>
          </p:cNvSpPr>
          <p:nvPr/>
        </p:nvSpPr>
        <p:spPr bwMode="auto">
          <a:xfrm>
            <a:off x="5038725" y="4662487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S</a:t>
            </a:r>
            <a:r>
              <a:rPr lang="en-US" altLang="en-US" sz="1800" baseline="-25000">
                <a:latin typeface="Times New Roman" charset="0"/>
              </a:rPr>
              <a:t>3</a:t>
            </a:r>
          </a:p>
        </p:txBody>
      </p:sp>
      <p:grpSp>
        <p:nvGrpSpPr>
          <p:cNvPr id="8223" name="Group 121"/>
          <p:cNvGrpSpPr>
            <a:grpSpLocks/>
          </p:cNvGrpSpPr>
          <p:nvPr/>
        </p:nvGrpSpPr>
        <p:grpSpPr bwMode="auto">
          <a:xfrm>
            <a:off x="5378450" y="6261100"/>
            <a:ext cx="3460750" cy="217487"/>
            <a:chOff x="3154" y="3791"/>
            <a:chExt cx="2180" cy="137"/>
          </a:xfrm>
        </p:grpSpPr>
        <p:sp>
          <p:nvSpPr>
            <p:cNvPr id="8246" name="Rectangle 85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>
                <a:latin typeface="Times New Roman" charset="0"/>
              </a:endParaRPr>
            </a:p>
          </p:txBody>
        </p:sp>
        <p:sp>
          <p:nvSpPr>
            <p:cNvPr id="8247" name="Rectangle 86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</a:p>
          </p:txBody>
        </p:sp>
        <p:sp>
          <p:nvSpPr>
            <p:cNvPr id="8248" name="Rectangle 87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10</a:t>
              </a:r>
            </a:p>
          </p:txBody>
        </p:sp>
        <p:sp>
          <p:nvSpPr>
            <p:cNvPr id="8249" name="Rectangle 88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36</a:t>
              </a:r>
            </a:p>
          </p:txBody>
        </p:sp>
        <p:cxnSp>
          <p:nvCxnSpPr>
            <p:cNvPr id="8250" name="AutoShape 89"/>
            <p:cNvCxnSpPr>
              <a:cxnSpLocks noChangeShapeType="1"/>
              <a:stCxn id="8247" idx="3"/>
              <a:endCxn id="8248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AutoShape 90"/>
            <p:cNvCxnSpPr>
              <a:cxnSpLocks noChangeShapeType="1"/>
              <a:stCxn id="8254" idx="3"/>
              <a:endCxn id="8249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AutoShape 91"/>
            <p:cNvCxnSpPr>
              <a:cxnSpLocks noChangeShapeType="1"/>
              <a:stCxn id="8248" idx="3"/>
              <a:endCxn id="8255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3" name="AutoShape 92"/>
            <p:cNvCxnSpPr>
              <a:cxnSpLocks noChangeShapeType="1"/>
              <a:stCxn id="8249" idx="3"/>
              <a:endCxn id="8246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4" name="Rectangle 102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23</a:t>
              </a:r>
            </a:p>
          </p:txBody>
        </p:sp>
        <p:sp>
          <p:nvSpPr>
            <p:cNvPr id="8255" name="Rectangle 110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56" name="AutoShape 112"/>
            <p:cNvCxnSpPr>
              <a:cxnSpLocks noChangeShapeType="1"/>
              <a:stCxn id="8255" idx="3"/>
              <a:endCxn id="8254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24" name="Group 123"/>
          <p:cNvGrpSpPr>
            <a:grpSpLocks/>
          </p:cNvGrpSpPr>
          <p:nvPr/>
        </p:nvGrpSpPr>
        <p:grpSpPr bwMode="auto">
          <a:xfrm>
            <a:off x="5378450" y="5248275"/>
            <a:ext cx="3460750" cy="215900"/>
            <a:chOff x="3154" y="3173"/>
            <a:chExt cx="2180" cy="136"/>
          </a:xfrm>
        </p:grpSpPr>
        <p:sp>
          <p:nvSpPr>
            <p:cNvPr id="8241" name="Rectangle 96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8242" name="Rectangle 97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cxnSp>
          <p:nvCxnSpPr>
            <p:cNvPr id="8243" name="AutoShape 98"/>
            <p:cNvCxnSpPr>
              <a:cxnSpLocks noChangeShapeType="1"/>
              <a:stCxn id="8242" idx="3"/>
              <a:endCxn id="8244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4" name="Rectangle 114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5" name="AutoShape 115"/>
            <p:cNvCxnSpPr>
              <a:cxnSpLocks noChangeShapeType="1"/>
              <a:stCxn id="8244" idx="3"/>
              <a:endCxn id="8241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25" name="Group 122"/>
          <p:cNvGrpSpPr>
            <a:grpSpLocks/>
          </p:cNvGrpSpPr>
          <p:nvPr/>
        </p:nvGrpSpPr>
        <p:grpSpPr bwMode="auto">
          <a:xfrm>
            <a:off x="5378450" y="5754687"/>
            <a:ext cx="3460750" cy="215900"/>
            <a:chOff x="3154" y="3504"/>
            <a:chExt cx="2180" cy="136"/>
          </a:xfrm>
        </p:grpSpPr>
        <p:sp>
          <p:nvSpPr>
            <p:cNvPr id="8234" name="Rectangle 99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+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8235" name="Rectangle 100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Symbol" charset="2"/>
                  <a:sym typeface="Symbol" charset="2"/>
                </a:rPr>
                <a:t>-</a:t>
              </a:r>
              <a:r>
                <a:rPr lang="en-US" altLang="en-US" sz="1800">
                  <a:sym typeface="Symbol" charset="2"/>
                </a:rPr>
                <a:t></a:t>
              </a:r>
              <a:endParaRPr lang="en-US" altLang="en-US"/>
            </a:p>
          </p:txBody>
        </p:sp>
        <p:sp>
          <p:nvSpPr>
            <p:cNvPr id="8236" name="Rectangle 103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23</a:t>
              </a:r>
            </a:p>
          </p:txBody>
        </p:sp>
        <p:cxnSp>
          <p:nvCxnSpPr>
            <p:cNvPr id="8237" name="AutoShape 104"/>
            <p:cNvCxnSpPr>
              <a:cxnSpLocks noChangeShapeType="1"/>
              <a:stCxn id="8235" idx="3"/>
              <a:endCxn id="8239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8" name="AutoShape 105"/>
            <p:cNvCxnSpPr>
              <a:cxnSpLocks noChangeShapeType="1"/>
              <a:stCxn id="8236" idx="3"/>
              <a:endCxn id="8234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9" name="Rectangle 113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500">
                  <a:latin typeface="Times New Roman" charset="0"/>
                </a:rPr>
                <a:t>15</a:t>
              </a:r>
            </a:p>
          </p:txBody>
        </p:sp>
        <p:cxnSp>
          <p:nvCxnSpPr>
            <p:cNvPr id="8240" name="AutoShape 116"/>
            <p:cNvCxnSpPr>
              <a:cxnSpLocks noChangeShapeType="1"/>
              <a:stCxn id="8239" idx="3"/>
              <a:endCxn id="8236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26" name="AutoShape 125"/>
          <p:cNvSpPr>
            <a:spLocks noChangeArrowheads="1"/>
          </p:cNvSpPr>
          <p:nvPr/>
        </p:nvSpPr>
        <p:spPr bwMode="auto">
          <a:xfrm>
            <a:off x="4229100" y="5730875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227" name="AutoShape 126"/>
          <p:cNvCxnSpPr>
            <a:cxnSpLocks noChangeShapeType="1"/>
            <a:stCxn id="8207" idx="2"/>
            <a:endCxn id="8212" idx="0"/>
          </p:cNvCxnSpPr>
          <p:nvPr/>
        </p:nvCxnSpPr>
        <p:spPr bwMode="auto">
          <a:xfrm>
            <a:off x="1208088" y="5480050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607" name="AutoShape 127"/>
          <p:cNvCxnSpPr>
            <a:cxnSpLocks noChangeShapeType="1"/>
            <a:stCxn id="8199" idx="0"/>
            <a:endCxn id="8200" idx="0"/>
          </p:cNvCxnSpPr>
          <p:nvPr/>
        </p:nvCxnSpPr>
        <p:spPr bwMode="auto">
          <a:xfrm rot="5400000" flipV="1">
            <a:off x="1516857" y="5930106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128"/>
          <p:cNvCxnSpPr>
            <a:cxnSpLocks noChangeShapeType="1"/>
            <a:stCxn id="8212" idx="2"/>
            <a:endCxn id="8199" idx="0"/>
          </p:cNvCxnSpPr>
          <p:nvPr/>
        </p:nvCxnSpPr>
        <p:spPr bwMode="auto">
          <a:xfrm>
            <a:off x="1208088" y="5986462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0" name="Text Box 130"/>
          <p:cNvSpPr txBox="1">
            <a:spLocks noChangeArrowheads="1"/>
          </p:cNvSpPr>
          <p:nvPr/>
        </p:nvSpPr>
        <p:spPr bwMode="auto">
          <a:xfrm>
            <a:off x="1800225" y="58816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0</a:t>
            </a:r>
          </a:p>
        </p:txBody>
      </p:sp>
      <p:sp>
        <p:nvSpPr>
          <p:cNvPr id="8231" name="Text Box 131"/>
          <p:cNvSpPr txBox="1">
            <a:spLocks noChangeArrowheads="1"/>
          </p:cNvSpPr>
          <p:nvPr/>
        </p:nvSpPr>
        <p:spPr bwMode="auto">
          <a:xfrm>
            <a:off x="1219200" y="53990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1</a:t>
            </a:r>
          </a:p>
        </p:txBody>
      </p:sp>
      <p:sp>
        <p:nvSpPr>
          <p:cNvPr id="8232" name="Text Box 132"/>
          <p:cNvSpPr txBox="1">
            <a:spLocks noChangeArrowheads="1"/>
          </p:cNvSpPr>
          <p:nvPr/>
        </p:nvSpPr>
        <p:spPr bwMode="auto">
          <a:xfrm>
            <a:off x="1219200" y="4891087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p</a:t>
            </a:r>
            <a:r>
              <a:rPr lang="en-US" altLang="en-US" sz="1800" baseline="-2500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84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2271</TotalTime>
  <Words>1717</Words>
  <Application>Microsoft Macintosh PowerPoint</Application>
  <PresentationFormat>화면 슬라이드 쇼(4:3)</PresentationFormat>
  <Paragraphs>353</Paragraphs>
  <Slides>19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Calibri</vt:lpstr>
      <vt:lpstr>Symbol</vt:lpstr>
      <vt:lpstr>Tahoma</vt:lpstr>
      <vt:lpstr>Times New Roman</vt:lpstr>
      <vt:lpstr>Wingdings</vt:lpstr>
      <vt:lpstr>1_Blueprint</vt:lpstr>
      <vt:lpstr>Equation</vt:lpstr>
      <vt:lpstr>Skip Lists</vt:lpstr>
      <vt:lpstr>Flight Databases</vt:lpstr>
      <vt:lpstr>Ordered Map ADT</vt:lpstr>
      <vt:lpstr>Implementing Ordered Map</vt:lpstr>
      <vt:lpstr>What is a Skip List</vt:lpstr>
      <vt:lpstr>Search</vt:lpstr>
      <vt:lpstr>Terminology</vt:lpstr>
      <vt:lpstr>(Note) Randomized Algorithms</vt:lpstr>
      <vt:lpstr>Insertion</vt:lpstr>
      <vt:lpstr>Example of Insertion of Key “42” with i = 3</vt:lpstr>
      <vt:lpstr>Deletion</vt:lpstr>
      <vt:lpstr>Implementation</vt:lpstr>
      <vt:lpstr>Performance of skiplist</vt:lpstr>
      <vt:lpstr>Space Usage</vt:lpstr>
      <vt:lpstr>Height</vt:lpstr>
      <vt:lpstr>Search and Update Times (1)</vt:lpstr>
      <vt:lpstr>Search and Update Times (2)</vt:lpstr>
      <vt:lpstr>Summary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309</cp:revision>
  <cp:lastPrinted>2021-02-23T01:16:51Z</cp:lastPrinted>
  <dcterms:created xsi:type="dcterms:W3CDTF">2002-01-21T02:22:10Z</dcterms:created>
  <dcterms:modified xsi:type="dcterms:W3CDTF">2021-02-23T01:16:56Z</dcterms:modified>
</cp:coreProperties>
</file>