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95" r:id="rId4"/>
    <p:sldId id="257" r:id="rId5"/>
    <p:sldId id="296" r:id="rId6"/>
    <p:sldId id="293" r:id="rId7"/>
    <p:sldId id="263" r:id="rId8"/>
    <p:sldId id="309" r:id="rId9"/>
    <p:sldId id="297" r:id="rId10"/>
    <p:sldId id="310" r:id="rId11"/>
    <p:sldId id="311" r:id="rId12"/>
    <p:sldId id="340" r:id="rId13"/>
    <p:sldId id="312" r:id="rId14"/>
    <p:sldId id="341" r:id="rId15"/>
    <p:sldId id="313" r:id="rId16"/>
    <p:sldId id="314" r:id="rId17"/>
    <p:sldId id="325" r:id="rId18"/>
    <p:sldId id="315" r:id="rId19"/>
    <p:sldId id="326" r:id="rId20"/>
    <p:sldId id="327" r:id="rId21"/>
    <p:sldId id="328" r:id="rId22"/>
    <p:sldId id="329" r:id="rId23"/>
    <p:sldId id="298" r:id="rId24"/>
    <p:sldId id="330" r:id="rId25"/>
    <p:sldId id="331" r:id="rId26"/>
    <p:sldId id="332" r:id="rId27"/>
    <p:sldId id="333" r:id="rId28"/>
    <p:sldId id="299" r:id="rId29"/>
    <p:sldId id="300" r:id="rId30"/>
    <p:sldId id="301" r:id="rId31"/>
    <p:sldId id="282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DF6"/>
    <a:srgbClr val="42DEA9"/>
    <a:srgbClr val="C0D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hyperlink" Target="file:///F:\Project\WorkSpace\2077CommentAnalyze\Python\html\index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53920" y="1732915"/>
            <a:ext cx="7883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team</a:t>
            </a:r>
            <a:r>
              <a:rPr lang="zh-CN" altLang="en-US" sz="72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7200" b="1" i="1" dirty="0">
                <a:ln>
                  <a:solidFill>
                    <a:schemeClr val="tx1"/>
                  </a:solidFill>
                </a:ln>
                <a:solidFill>
                  <a:srgbClr val="42EDF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2077</a:t>
            </a:r>
            <a:endParaRPr lang="zh-CN" altLang="en-US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评论挖掘与分析</a:t>
            </a:r>
            <a:endParaRPr lang="en-US" altLang="zh-CN" sz="7200" b="1" i="1" dirty="0">
              <a:ln w="15875" cmpd="sng">
                <a:solidFill>
                  <a:srgbClr val="42EDF6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4555" y="4091940"/>
            <a:ext cx="788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答辩报告</a:t>
            </a:r>
            <a:endParaRPr lang="zh-CN" altLang="en-US" sz="7200" b="1" i="1" dirty="0">
              <a:ln w="15875" cmpd="sng">
                <a:solidFill>
                  <a:srgbClr val="42EDF6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158240"/>
            <a:ext cx="9810750" cy="5114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4669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训练集，测试集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爬取 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1039495"/>
            <a:ext cx="8433435" cy="55505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70" y="1039495"/>
            <a:ext cx="8639810" cy="5614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230" y="1732915"/>
            <a:ext cx="3705225" cy="4780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5977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训练集，测试集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1039495"/>
            <a:ext cx="6229350" cy="422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55" y="981075"/>
            <a:ext cx="4724400" cy="3438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1338580"/>
            <a:ext cx="6382385" cy="49536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3389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1164590"/>
            <a:ext cx="7885430" cy="52057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3389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1495425"/>
            <a:ext cx="3139440" cy="1155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3206750"/>
            <a:ext cx="3314700" cy="2419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65" y="948055"/>
            <a:ext cx="5086350" cy="51530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590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数据去重，转为可用格式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1039495"/>
            <a:ext cx="9234170" cy="5584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45" y="1710055"/>
            <a:ext cx="109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8945" y="3168015"/>
            <a:ext cx="264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0005" y="1232535"/>
            <a:ext cx="77558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我们可以顺序选取文中相邻的两个字，作为一个“词”（术语叫bigram）。这两个字在数量很多的时候可以反映文章的主题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（参考清华大学2016年的一篇论文《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Zhipeng Guo, Yu Zhao, Yabin Zheng, Xiance Si, Zhiyuan Liu, Maosong Sun. THUCTC: An Efficient Chinese Text Classifier. 2016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》）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38350" y="2874010"/>
            <a:ext cx="73018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特征提取指的是从所有词中，选取最有助于分类决策的词语。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理想状态下所有词语都有助于分类决策，但现实情况是，如果将所有词语都纳入计算，则训练速度将非常慢，内存开销非常大且最终模型的体积非常大。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本系统采取的是卡方检测，通过卡方检测去掉卡方值低于一个阈值的特征，并且限定最终特征数不超过100万。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27185" y="358140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301625"/>
            <a:ext cx="7112635" cy="6254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5" y="2031365"/>
            <a:ext cx="7656830" cy="315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495" y="271145"/>
            <a:ext cx="7667625" cy="46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3046095"/>
            <a:ext cx="11058525" cy="3600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5053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词云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1039495"/>
            <a:ext cx="8425815" cy="3183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3923665"/>
            <a:ext cx="7060565" cy="2575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05" y="183515"/>
            <a:ext cx="1701800" cy="3936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680" y="183515"/>
            <a:ext cx="1233805" cy="4780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6477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推荐指数仪表盘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1010920"/>
            <a:ext cx="8304530" cy="5655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150"/>
          <p:cNvSpPr txBox="1"/>
          <p:nvPr/>
        </p:nvSpPr>
        <p:spPr>
          <a:xfrm>
            <a:off x="647700" y="493395"/>
            <a:ext cx="3822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小组分工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1981200"/>
            <a:ext cx="102476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ea typeface="微软雅黑" panose="020B0503020204020204" pitchFamily="34" charset="-122"/>
              </a:rPr>
              <a:t>肖芙蓉	撰写报告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栾启彤	编写代码并调试运行、数据可视化处理、  汇报PPT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田锦	</a:t>
            </a:r>
            <a:r>
              <a:rPr lang="en-US" altLang="zh-CN" sz="2400" b="1" dirty="0"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ea typeface="微软雅黑" panose="020B0503020204020204" pitchFamily="34" charset="-122"/>
              </a:rPr>
              <a:t>数据处理、撰写报告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郝秀丽	爬取数据、数据处理、制作PPT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刘晋妤	获取各类游戏资料、数据处理、日志的编写及汇总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63874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训练集展示饼状图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1724025"/>
            <a:ext cx="7581900" cy="3409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5953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模型准确度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2362200"/>
            <a:ext cx="8220075" cy="2133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三、作品展示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1418590"/>
            <a:ext cx="9438640" cy="39014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598295"/>
            <a:ext cx="11631930" cy="39096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四、项目总结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540" y="1875155"/>
            <a:ext cx="11170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只是采用了成熟的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情感分析语料库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一些词汇（比如一些网络新潮词语）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人工筛选词汇数据和评定词汇的工作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虽然构建了情感极性语料上训练的模型，但是由于网络语言随意性强和个人用语差异性等缘故，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无法对不同的语域类型面面俱到，对于特征的识别也会存在误差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训练模型只能根据语料库区别玩家对于游戏的推荐性，而一些潜在的语意模型是无法准确推敲其对游戏的评价。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995" y="349250"/>
            <a:ext cx="458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研究不足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8330" y="186055"/>
            <a:ext cx="458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1592580"/>
            <a:ext cx="107613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对于游戏评论挖掘分析，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只是提供了一种思路。今后，可以获取更多网站、更多优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游戏的用户评论，构建更加全面精确的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情感分析语料库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。同时，在分析的时候，完善对游戏评论信息的预处理，将情感倾向进行细分，获取多层级极性的用户情感倾向。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以此为游戏的高质量、精品化设计提供更加精准的理论支撑。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769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8642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007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67429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74272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8159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9400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25173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954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21084"/>
            <a:ext cx="875665" cy="2538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70693"/>
            <a:ext cx="0" cy="12884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07630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2959" y="206951"/>
            <a:ext cx="1598930" cy="9594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7671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657" y="2130467"/>
            <a:ext cx="1059180" cy="6032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23127" y="1315247"/>
            <a:ext cx="361315" cy="12204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23127" y="1705137"/>
            <a:ext cx="839470" cy="8305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71573"/>
            <a:ext cx="330200" cy="3289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588735" y="2873724"/>
            <a:ext cx="494665" cy="1318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0244"/>
            <a:ext cx="554990" cy="18872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686" y="4227357"/>
            <a:ext cx="1424940" cy="200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401" y="4888558"/>
            <a:ext cx="985520" cy="12503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79312" y="2931717"/>
            <a:ext cx="43815" cy="17576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916" y="3813556"/>
            <a:ext cx="1822450" cy="4959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62559" y="2874029"/>
            <a:ext cx="1208405" cy="835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916" y="1749075"/>
            <a:ext cx="523875" cy="1916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81219"/>
            <a:ext cx="906780" cy="17278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692" y="265429"/>
            <a:ext cx="805180" cy="1377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5780" y="602067"/>
            <a:ext cx="2459355" cy="9918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013" y="1166327"/>
            <a:ext cx="1913255" cy="675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18576"/>
            <a:ext cx="1309370" cy="8051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06948"/>
            <a:ext cx="835660" cy="988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27967"/>
            <a:ext cx="1082040" cy="7556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14242"/>
            <a:ext cx="1151255" cy="3822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67657"/>
            <a:ext cx="1539875" cy="5340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84223"/>
            <a:ext cx="453390" cy="1281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41332"/>
            <a:ext cx="948690" cy="361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3161" y="2203404"/>
            <a:ext cx="870585" cy="1416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39580" y="2285746"/>
            <a:ext cx="2183765" cy="1527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06568"/>
            <a:ext cx="1064895" cy="14668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369" y="1320804"/>
            <a:ext cx="683260" cy="8591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51" y="-396634"/>
            <a:ext cx="98425" cy="14643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53681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40965"/>
            <a:ext cx="2011680" cy="937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005" y="1216303"/>
            <a:ext cx="1519555" cy="1574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27772"/>
            <a:ext cx="4288155" cy="2096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51853"/>
            <a:ext cx="1149350" cy="6216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183" y="-471646"/>
            <a:ext cx="1630680" cy="734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27696"/>
            <a:ext cx="341630" cy="1014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27704"/>
            <a:ext cx="1699260" cy="16967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057" y="262526"/>
            <a:ext cx="2719705" cy="400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102" y="-471659"/>
            <a:ext cx="1291590" cy="20415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7" y="669436"/>
            <a:ext cx="1703705" cy="900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307" y="767861"/>
            <a:ext cx="159385" cy="802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192" y="-440805"/>
            <a:ext cx="1343660" cy="5626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79615"/>
            <a:ext cx="385445" cy="19272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18692"/>
            <a:ext cx="2845435" cy="5365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06568"/>
            <a:ext cx="1870075" cy="5029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595" y="-135723"/>
            <a:ext cx="614680" cy="694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898150" y="2880749"/>
            <a:ext cx="1966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1813" y="1979191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一、项目概要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21813" y="2796381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二、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技术介绍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1813" y="3613571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三、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作品展示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21813" y="4430761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四、项目总结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1" grpId="0" bldLvl="0" animBg="1"/>
      <p:bldP spid="134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3068320" y="2279650"/>
            <a:ext cx="60553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i="1" dirty="0">
              <a:ln w="38100">
                <a:solidFill>
                  <a:srgbClr val="42EDF6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一、项目概要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60" y="954405"/>
            <a:ext cx="6918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赛博朋克2077真的好玩吗？</a:t>
            </a:r>
            <a:endParaRPr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已购买玩家对未购买玩家有什么建议？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赛博朋克2077值得入手吗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18605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6550" y="2153285"/>
            <a:ext cx="8978900" cy="4516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968651" y="584584"/>
            <a:ext cx="3241272" cy="1758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319138" y="589664"/>
            <a:ext cx="3409197" cy="1758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968651" y="2452630"/>
            <a:ext cx="6760319" cy="3666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115" y="4090035"/>
            <a:ext cx="3867150" cy="2028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99755" y="589915"/>
            <a:ext cx="27362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期望太高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游戏体验差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剧情丰富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乐趣多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505" y="4022090"/>
            <a:ext cx="3943350" cy="22764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8330" y="18605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9655" y="2055495"/>
            <a:ext cx="98659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Hanlp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自然语言处理工具包对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Steam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《赛博朋克2077》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评论进行情感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提取挖掘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分析，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做出合理判断。根据分析结论生成可视化图表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做出游戏推荐购买度，为后续玩家提供参考基础。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二、技术</a:t>
            </a:r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介绍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基于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76680" y="348615"/>
            <a:ext cx="9065260" cy="61607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835,&quot;width&quot;:17565}"/>
</p:tagLst>
</file>

<file path=ppt/tags/tag2.xml><?xml version="1.0" encoding="utf-8"?>
<p:tagLst xmlns:p="http://schemas.openxmlformats.org/presentationml/2006/main">
  <p:tag name="KSO_WM_UNIT_PLACING_PICTURE_USER_VIEWPORT" val="{&quot;height&quot;:3345,&quot;width&quot;:6030}"/>
  <p:tag name="KSO_WM_UNIT_PLACING_PICTURE_USER_RELATIVERECTANGLE" val="{&quot;bottom&quot;:0,&quot;left&quot;:0,&quot;right&quot;:0,&quot;top&quot;:0}"/>
  <p:tag name="KSO_WM_UNIT_PLACING_PICTURE_COLLAGE_RELATIVERECTANGLE" val="{&quot;bottom&quot;:0,&quot;left&quot;:0.12831012450970009,&quot;right&quot;:0.12831012450970009,&quot;top&quot;:0}"/>
  <p:tag name="KSO_WM_UNIT_PLACING_PICTURE_COLLAGE_VIEWPORT" val="{&quot;height&quot;:2768.8109883091106,&quot;width&quot;:5104.3656168231346}"/>
  <p:tag name="KSO_WM_UNIT_PLACING_PICTURE_INFO" val="{&quot;code&quot;:&quot;bA&quot;,&quot;full_picture&quot;:true,&quot;last_crop_picture&quot;:&quot;bA[1]&quot;,&quot;last_full_picture&quot;:&quot;bA&quot;,&quot;margin&quot;:{&quot;left&quot;:23.409074023026985,&quot;right&quot;:25.309658100205723},&quot;scheme&quot;:&quot;3-1&quot;,&quot;spacing&quot;:5}"/>
  <p:tag name="KSO_WM_UNIT_PLACING_PICTURE" val="192740.576"/>
  <p:tag name="KSO_WM_BEAUTIFY_FLAG" val=""/>
  <p:tag name="KSO_WM_UNIT_TYPE" val=""/>
  <p:tag name="KSO_WM_UNIT_INDEX" val=""/>
  <p:tag name="KSO_WM_UNIT_ID" val=""/>
</p:tagLst>
</file>

<file path=ppt/tags/tag3.xml><?xml version="1.0" encoding="utf-8"?>
<p:tagLst xmlns:p="http://schemas.openxmlformats.org/presentationml/2006/main">
  <p:tag name="KSO_WM_UNIT_PLACING_PICTURE_USER_VIEWPORT" val="{&quot;height&quot;:3225,&quot;width&quot;:6105}"/>
  <p:tag name="KSO_WM_UNIT_PLACING_PICTURE_USER_RELATIVERECTANGLE" val="{&quot;bottom&quot;:0,&quot;left&quot;:0,&quot;right&quot;:0,&quot;top&quot;:0}"/>
  <p:tag name="KSO_WM_UNIT_PLACING_PICTURE_COLLAGE_RELATIVERECTANGLE" val="{&quot;bottom&quot;:0,&quot;left&quot;:0.14604669474083998,&quot;right&quot;:0.14604669474083998,&quot;top&quot;:0}"/>
  <p:tag name="KSO_WM_UNIT_PLACING_PICTURE_COLLAGE_VIEWPORT" val="{&quot;height&quot;:2768.8109883091106,&quot;width&quot;:5368.813598693323}"/>
  <p:tag name="KSO_WM_UNIT_PLACING_PICTURE_INFO" val="{&quot;code&quot;:&quot;bA&quot;,&quot;full_picture&quot;:true,&quot;last_crop_picture&quot;:&quot;bA[1]&quot;,&quot;last_full_picture&quot;:&quot;bA&quot;,&quot;margin&quot;:{&quot;left&quot;:23.409074023026985,&quot;right&quot;:25.309658100205723},&quot;scheme&quot;:&quot;3-1&quot;,&quot;spacing&quot;:5}"/>
  <p:tag name="KSO_WM_UNIT_PLACING_PICTURE" val="192740.576"/>
  <p:tag name="KSO_WM_BEAUTIFY_FLAG" val=""/>
  <p:tag name="KSO_WM_UNIT_TYPE" val=""/>
  <p:tag name="KSO_WM_UNIT_INDEX" val=""/>
  <p:tag name="KSO_WM_UNIT_ID" val=""/>
</p:tagLst>
</file>

<file path=ppt/tags/tag4.xml><?xml version="1.0" encoding="utf-8"?>
<p:tagLst xmlns:p="http://schemas.openxmlformats.org/presentationml/2006/main">
  <p:tag name="KSO_WM_UNIT_PLACING_PICTURE_USER_VIEWPORT" val="{&quot;height&quot;:4455,&quot;width&quot;:8145}"/>
  <p:tag name="KSO_WM_UNIT_PLACING_PICTURE_USER_RELATIVERECTANGLE" val="{&quot;bottom&quot;:0,&quot;left&quot;:0,&quot;right&quot;:0,&quot;top&quot;:0}"/>
  <p:tag name="KSO_WM_UNIT_PLACING_PICTURE_COLLAGE_RELATIVERECTANGLE" val="{&quot;bottom&quot;:0.16400128964910227,&quot;left&quot;:0,&quot;right&quot;:0,&quot;top&quot;:0.16400128964910227}"/>
  <p:tag name="KSO_WM_UNIT_PLACING_PICTURE_COLLAGE_VIEWPORT" val="{&quot;height&quot;:5773.6062184658304,&quot;width&quot;:10646.171962360027}"/>
  <p:tag name="KSO_WM_UNIT_PLACING_PICTURE_INFO" val="{&quot;code&quot;:&quot;bA&quot;,&quot;full_picture&quot;:true,&quot;last_crop_picture&quot;:&quot;bA[1]&quot;,&quot;last_full_picture&quot;:&quot;bA&quot;,&quot;margin&quot;:{&quot;left&quot;:23.409074023026985,&quot;right&quot;:25.309658100205723},&quot;scheme&quot;:&quot;3-1&quot;,&quot;spacing&quot;:5}"/>
  <p:tag name="KSO_WM_UNIT_PLACING_PICTURE" val="192740.576"/>
  <p:tag name="KSO_WM_BEAUTIFY_FLAG" val=""/>
  <p:tag name="KSO_WM_UNIT_TYPE" val=""/>
  <p:tag name="KSO_WM_UNIT_INDEX" val=""/>
  <p:tag name="KSO_WM_UNIT_ID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宽屏</PresentationFormat>
  <Paragraphs>109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栾启彤</cp:lastModifiedBy>
  <cp:revision>129</cp:revision>
  <dcterms:created xsi:type="dcterms:W3CDTF">2017-05-21T03:23:00Z</dcterms:created>
  <dcterms:modified xsi:type="dcterms:W3CDTF">2021-01-04T01:14:04Z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