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</p:sldIdLst>
  <p:sldSz cx="18288000" cy="10287000"/>
  <p:notesSz cx="6858000" cy="9144000"/>
  <p:embeddedFontLst>
    <p:embeddedFont>
      <p:font typeface="Poppins" charset="1" panose="00000500000000000000"/>
      <p:regular r:id="rId9"/>
    </p:embeddedFont>
    <p:embeddedFont>
      <p:font typeface="Lora Bold" charset="1" panose="00000800000000000000"/>
      <p:regular r:id="rId10"/>
    </p:embeddedFont>
    <p:embeddedFont>
      <p:font typeface="Poppins Bold" charset="1" panose="000008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213022" y="-6344329"/>
            <a:ext cx="25704255" cy="16911659"/>
            <a:chOff x="0" y="0"/>
            <a:chExt cx="34272340" cy="225488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6476030" y="8085332"/>
              <a:ext cx="17796310" cy="14463546"/>
            </a:xfrm>
            <a:custGeom>
              <a:avLst/>
              <a:gdLst/>
              <a:ahLst/>
              <a:cxnLst/>
              <a:rect r="r" b="b" t="t" l="l"/>
              <a:pathLst>
                <a:path h="14463546" w="17796310">
                  <a:moveTo>
                    <a:pt x="0" y="0"/>
                  </a:moveTo>
                  <a:lnTo>
                    <a:pt x="17796310" y="0"/>
                  </a:lnTo>
                  <a:lnTo>
                    <a:pt x="17796310" y="14463546"/>
                  </a:lnTo>
                  <a:lnTo>
                    <a:pt x="0" y="144635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true" rot="0">
              <a:off x="0" y="0"/>
              <a:ext cx="17796310" cy="14463546"/>
            </a:xfrm>
            <a:custGeom>
              <a:avLst/>
              <a:gdLst/>
              <a:ahLst/>
              <a:cxnLst/>
              <a:rect r="r" b="b" t="t" l="l"/>
              <a:pathLst>
                <a:path h="14463546" w="17796310">
                  <a:moveTo>
                    <a:pt x="0" y="14463546"/>
                  </a:moveTo>
                  <a:lnTo>
                    <a:pt x="17796310" y="14463546"/>
                  </a:lnTo>
                  <a:lnTo>
                    <a:pt x="17796310" y="0"/>
                  </a:lnTo>
                  <a:lnTo>
                    <a:pt x="0" y="0"/>
                  </a:lnTo>
                  <a:lnTo>
                    <a:pt x="0" y="14463546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4890071" y="8840540"/>
            <a:ext cx="3397929" cy="417760"/>
            <a:chOff x="0" y="0"/>
            <a:chExt cx="1239574" cy="152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39574" cy="152400"/>
            </a:xfrm>
            <a:custGeom>
              <a:avLst/>
              <a:gdLst/>
              <a:ahLst/>
              <a:cxnLst/>
              <a:rect r="r" b="b" t="t" l="l"/>
              <a:pathLst>
                <a:path h="152400" w="1239574">
                  <a:moveTo>
                    <a:pt x="0" y="0"/>
                  </a:moveTo>
                  <a:lnTo>
                    <a:pt x="1239574" y="0"/>
                  </a:lnTo>
                  <a:lnTo>
                    <a:pt x="1239574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71C1C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2781573" y="1028700"/>
            <a:ext cx="4477727" cy="1307012"/>
          </a:xfrm>
          <a:custGeom>
            <a:avLst/>
            <a:gdLst/>
            <a:ahLst/>
            <a:cxnLst/>
            <a:rect r="r" b="b" t="t" l="l"/>
            <a:pathLst>
              <a:path h="1307012" w="4477727">
                <a:moveTo>
                  <a:pt x="0" y="0"/>
                </a:moveTo>
                <a:lnTo>
                  <a:pt x="4477727" y="0"/>
                </a:lnTo>
                <a:lnTo>
                  <a:pt x="4477727" y="1307012"/>
                </a:lnTo>
                <a:lnTo>
                  <a:pt x="0" y="13070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2825662"/>
            <a:ext cx="6201504" cy="404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73"/>
              </a:lnSpc>
            </a:pPr>
            <a:r>
              <a:rPr lang="en-US" sz="2266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Sistem Penjadwalan Ruangan Kampus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8890000"/>
            <a:ext cx="2104186" cy="36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11 Juni 2025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962025"/>
            <a:ext cx="2537978" cy="36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KELOMPOK 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1292564"/>
            <a:ext cx="4301411" cy="1475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86"/>
              </a:lnSpc>
              <a:spcBef>
                <a:spcPct val="0"/>
              </a:spcBef>
            </a:pPr>
            <a:r>
              <a:rPr lang="en-US" b="true" sz="8633">
                <a:solidFill>
                  <a:srgbClr val="B71C1C"/>
                </a:solidFill>
                <a:latin typeface="Lora Bold"/>
                <a:ea typeface="Lora Bold"/>
                <a:cs typeface="Lora Bold"/>
                <a:sym typeface="Lora Bold"/>
              </a:rPr>
              <a:t>SiRuang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3676510"/>
            <a:ext cx="6201504" cy="509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545454"/>
                </a:solidFill>
                <a:latin typeface="Poppins Bold"/>
                <a:ea typeface="Poppins Bold"/>
                <a:cs typeface="Poppins Bold"/>
                <a:sym typeface="Poppins Bold"/>
              </a:rPr>
              <a:t>Latar Belakang: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5795819"/>
            <a:ext cx="6201504" cy="509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545454"/>
                </a:solidFill>
                <a:latin typeface="Poppins Bold"/>
                <a:ea typeface="Poppins Bold"/>
                <a:cs typeface="Poppins Bold"/>
                <a:sym typeface="Poppins Bold"/>
              </a:rPr>
              <a:t>Tujuan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039438" y="3676510"/>
            <a:ext cx="6201504" cy="509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545454"/>
                </a:solidFill>
                <a:latin typeface="Poppins Bold"/>
                <a:ea typeface="Poppins Bold"/>
                <a:cs typeface="Poppins Bold"/>
                <a:sym typeface="Poppins Bold"/>
              </a:rPr>
              <a:t>Teknologi: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4243565"/>
            <a:ext cx="6201504" cy="1196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73"/>
              </a:lnSpc>
            </a:pPr>
            <a:r>
              <a:rPr lang="en-US" sz="2266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Sistem manajemen dan penjadwalan ruang masih dilakukan secara manual dan kurang efisien.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6362874"/>
            <a:ext cx="6201504" cy="800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73"/>
              </a:lnSpc>
            </a:pPr>
            <a:r>
              <a:rPr lang="en-US" sz="2266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Meningkatkan efisiensi dalam proses penjadwalan dan penggunaan ruang.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039438" y="4243565"/>
            <a:ext cx="6201504" cy="2384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9392" indent="-244696" lvl="1">
              <a:lnSpc>
                <a:spcPts val="3173"/>
              </a:lnSpc>
              <a:buFont typeface="Arial"/>
              <a:buChar char="•"/>
            </a:pPr>
            <a:r>
              <a:rPr lang="en-US" sz="2266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Java with ant</a:t>
            </a:r>
          </a:p>
          <a:p>
            <a:pPr algn="l" marL="489392" indent="-244696" lvl="1">
              <a:lnSpc>
                <a:spcPts val="3173"/>
              </a:lnSpc>
              <a:buFont typeface="Arial"/>
              <a:buChar char="•"/>
            </a:pPr>
            <a:r>
              <a:rPr lang="en-US" sz="2266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NetBeans IDE</a:t>
            </a:r>
          </a:p>
          <a:p>
            <a:pPr algn="l" marL="489392" indent="-244696" lvl="1">
              <a:lnSpc>
                <a:spcPts val="3173"/>
              </a:lnSpc>
              <a:buFont typeface="Arial"/>
              <a:buChar char="•"/>
            </a:pPr>
            <a:r>
              <a:rPr lang="en-US" sz="2266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Bcrypt</a:t>
            </a:r>
          </a:p>
          <a:p>
            <a:pPr algn="l" marL="489392" indent="-244696" lvl="1">
              <a:lnSpc>
                <a:spcPts val="3173"/>
              </a:lnSpc>
              <a:buFont typeface="Arial"/>
              <a:buChar char="•"/>
            </a:pPr>
            <a:r>
              <a:rPr lang="en-US" sz="2266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LGoodDatePicker</a:t>
            </a:r>
          </a:p>
          <a:p>
            <a:pPr algn="l" marL="489392" indent="-244696" lvl="1">
              <a:lnSpc>
                <a:spcPts val="3173"/>
              </a:lnSpc>
              <a:buFont typeface="Arial"/>
              <a:buChar char="•"/>
            </a:pPr>
            <a:r>
              <a:rPr lang="en-US" sz="2266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mysql connector</a:t>
            </a:r>
          </a:p>
          <a:p>
            <a:pPr algn="l" marL="489392" indent="-244696" lvl="1">
              <a:lnSpc>
                <a:spcPts val="3173"/>
              </a:lnSpc>
              <a:buFont typeface="Arial"/>
              <a:buChar char="•"/>
            </a:pPr>
            <a:r>
              <a:rPr lang="en-US" sz="2266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Git &amp; GitHub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213022" y="-6344329"/>
            <a:ext cx="25704255" cy="16911659"/>
            <a:chOff x="0" y="0"/>
            <a:chExt cx="34272340" cy="225488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6476030" y="8085332"/>
              <a:ext cx="17796310" cy="14463546"/>
            </a:xfrm>
            <a:custGeom>
              <a:avLst/>
              <a:gdLst/>
              <a:ahLst/>
              <a:cxnLst/>
              <a:rect r="r" b="b" t="t" l="l"/>
              <a:pathLst>
                <a:path h="14463546" w="17796310">
                  <a:moveTo>
                    <a:pt x="0" y="0"/>
                  </a:moveTo>
                  <a:lnTo>
                    <a:pt x="17796310" y="0"/>
                  </a:lnTo>
                  <a:lnTo>
                    <a:pt x="17796310" y="14463546"/>
                  </a:lnTo>
                  <a:lnTo>
                    <a:pt x="0" y="144635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true" rot="0">
              <a:off x="0" y="0"/>
              <a:ext cx="17796310" cy="14463546"/>
            </a:xfrm>
            <a:custGeom>
              <a:avLst/>
              <a:gdLst/>
              <a:ahLst/>
              <a:cxnLst/>
              <a:rect r="r" b="b" t="t" l="l"/>
              <a:pathLst>
                <a:path h="14463546" w="17796310">
                  <a:moveTo>
                    <a:pt x="0" y="14463546"/>
                  </a:moveTo>
                  <a:lnTo>
                    <a:pt x="17796310" y="14463546"/>
                  </a:lnTo>
                  <a:lnTo>
                    <a:pt x="17796310" y="0"/>
                  </a:lnTo>
                  <a:lnTo>
                    <a:pt x="0" y="0"/>
                  </a:lnTo>
                  <a:lnTo>
                    <a:pt x="0" y="14463546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4890071" y="8840540"/>
            <a:ext cx="3397929" cy="417760"/>
            <a:chOff x="0" y="0"/>
            <a:chExt cx="1239574" cy="152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39574" cy="152400"/>
            </a:xfrm>
            <a:custGeom>
              <a:avLst/>
              <a:gdLst/>
              <a:ahLst/>
              <a:cxnLst/>
              <a:rect r="r" b="b" t="t" l="l"/>
              <a:pathLst>
                <a:path h="152400" w="1239574">
                  <a:moveTo>
                    <a:pt x="0" y="0"/>
                  </a:moveTo>
                  <a:lnTo>
                    <a:pt x="1239574" y="0"/>
                  </a:lnTo>
                  <a:lnTo>
                    <a:pt x="1239574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71C1C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2781573" y="1028700"/>
            <a:ext cx="4477727" cy="1307012"/>
          </a:xfrm>
          <a:custGeom>
            <a:avLst/>
            <a:gdLst/>
            <a:ahLst/>
            <a:cxnLst/>
            <a:rect r="r" b="b" t="t" l="l"/>
            <a:pathLst>
              <a:path h="1307012" w="4477727">
                <a:moveTo>
                  <a:pt x="0" y="0"/>
                </a:moveTo>
                <a:lnTo>
                  <a:pt x="4477727" y="0"/>
                </a:lnTo>
                <a:lnTo>
                  <a:pt x="4477727" y="1307012"/>
                </a:lnTo>
                <a:lnTo>
                  <a:pt x="0" y="13070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476114" y="4687733"/>
            <a:ext cx="1182825" cy="1224140"/>
          </a:xfrm>
          <a:custGeom>
            <a:avLst/>
            <a:gdLst/>
            <a:ahLst/>
            <a:cxnLst/>
            <a:rect r="r" b="b" t="t" l="l"/>
            <a:pathLst>
              <a:path h="1224140" w="1182825">
                <a:moveTo>
                  <a:pt x="0" y="0"/>
                </a:moveTo>
                <a:lnTo>
                  <a:pt x="1182825" y="0"/>
                </a:lnTo>
                <a:lnTo>
                  <a:pt x="1182825" y="1224140"/>
                </a:lnTo>
                <a:lnTo>
                  <a:pt x="0" y="122414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2825662"/>
            <a:ext cx="6201504" cy="404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73"/>
              </a:lnSpc>
            </a:pPr>
            <a:r>
              <a:rPr lang="en-US" sz="2266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Sistem Penjadwalan Ruangan Kampus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8890000"/>
            <a:ext cx="2104186" cy="36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11 Juni 2025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962025"/>
            <a:ext cx="2537978" cy="36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KELOMPOK 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1292564"/>
            <a:ext cx="4301411" cy="1475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86"/>
              </a:lnSpc>
              <a:spcBef>
                <a:spcPct val="0"/>
              </a:spcBef>
            </a:pPr>
            <a:r>
              <a:rPr lang="en-US" b="true" sz="8633">
                <a:solidFill>
                  <a:srgbClr val="B71C1C"/>
                </a:solidFill>
                <a:latin typeface="Lora Bold"/>
                <a:ea typeface="Lora Bold"/>
                <a:cs typeface="Lora Bold"/>
                <a:sym typeface="Lora Bold"/>
              </a:rPr>
              <a:t>SiRuang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642878" y="3792568"/>
            <a:ext cx="6201504" cy="509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545454"/>
                </a:solidFill>
                <a:latin typeface="Poppins Bold"/>
                <a:ea typeface="Poppins Bold"/>
                <a:cs typeface="Poppins Bold"/>
                <a:sym typeface="Poppins Bold"/>
              </a:rPr>
              <a:t>Role: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642878" y="6859292"/>
            <a:ext cx="4849297" cy="800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9392" indent="-244696" lvl="1">
              <a:lnSpc>
                <a:spcPts val="3173"/>
              </a:lnSpc>
              <a:buFont typeface="Arial"/>
              <a:buChar char="•"/>
            </a:pPr>
            <a:r>
              <a:rPr lang="en-US" sz="2266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Mengelola data admin dan semua data terkait ruangan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1521380" y="4687733"/>
            <a:ext cx="1182825" cy="1224140"/>
          </a:xfrm>
          <a:custGeom>
            <a:avLst/>
            <a:gdLst/>
            <a:ahLst/>
            <a:cxnLst/>
            <a:rect r="r" b="b" t="t" l="l"/>
            <a:pathLst>
              <a:path h="1224140" w="1182825">
                <a:moveTo>
                  <a:pt x="0" y="0"/>
                </a:moveTo>
                <a:lnTo>
                  <a:pt x="1182825" y="0"/>
                </a:lnTo>
                <a:lnTo>
                  <a:pt x="1182825" y="1224140"/>
                </a:lnTo>
                <a:lnTo>
                  <a:pt x="0" y="122414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677731" y="6121423"/>
            <a:ext cx="2779592" cy="566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545454"/>
                </a:solidFill>
                <a:latin typeface="Poppins Bold"/>
                <a:ea typeface="Poppins Bold"/>
                <a:cs typeface="Poppins Bold"/>
                <a:sym typeface="Poppins Bold"/>
              </a:rPr>
              <a:t>Super admin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722996" y="6121423"/>
            <a:ext cx="2779592" cy="566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b="true" sz="3200">
                <a:solidFill>
                  <a:srgbClr val="545454"/>
                </a:solidFill>
                <a:latin typeface="Poppins Bold"/>
                <a:ea typeface="Poppins Bold"/>
                <a:cs typeface="Poppins Bold"/>
                <a:sym typeface="Poppins Bold"/>
              </a:rPr>
              <a:t>Admin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088287" y="6859292"/>
            <a:ext cx="4049011" cy="800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9392" indent="-244696" lvl="1">
              <a:lnSpc>
                <a:spcPts val="3173"/>
              </a:lnSpc>
              <a:buFont typeface="Arial"/>
              <a:buChar char="•"/>
            </a:pPr>
            <a:r>
              <a:rPr lang="en-US" sz="2266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Mengelola semua data terkait ruangan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213022" y="-6344329"/>
            <a:ext cx="25704255" cy="16911659"/>
            <a:chOff x="0" y="0"/>
            <a:chExt cx="34272340" cy="225488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6476030" y="8085332"/>
              <a:ext cx="17796310" cy="14463546"/>
            </a:xfrm>
            <a:custGeom>
              <a:avLst/>
              <a:gdLst/>
              <a:ahLst/>
              <a:cxnLst/>
              <a:rect r="r" b="b" t="t" l="l"/>
              <a:pathLst>
                <a:path h="14463546" w="17796310">
                  <a:moveTo>
                    <a:pt x="0" y="0"/>
                  </a:moveTo>
                  <a:lnTo>
                    <a:pt x="17796310" y="0"/>
                  </a:lnTo>
                  <a:lnTo>
                    <a:pt x="17796310" y="14463546"/>
                  </a:lnTo>
                  <a:lnTo>
                    <a:pt x="0" y="144635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true" rot="0">
              <a:off x="0" y="0"/>
              <a:ext cx="17796310" cy="14463546"/>
            </a:xfrm>
            <a:custGeom>
              <a:avLst/>
              <a:gdLst/>
              <a:ahLst/>
              <a:cxnLst/>
              <a:rect r="r" b="b" t="t" l="l"/>
              <a:pathLst>
                <a:path h="14463546" w="17796310">
                  <a:moveTo>
                    <a:pt x="0" y="14463546"/>
                  </a:moveTo>
                  <a:lnTo>
                    <a:pt x="17796310" y="14463546"/>
                  </a:lnTo>
                  <a:lnTo>
                    <a:pt x="17796310" y="0"/>
                  </a:lnTo>
                  <a:lnTo>
                    <a:pt x="0" y="0"/>
                  </a:lnTo>
                  <a:lnTo>
                    <a:pt x="0" y="14463546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4890071" y="8840540"/>
            <a:ext cx="3397929" cy="417760"/>
            <a:chOff x="0" y="0"/>
            <a:chExt cx="1239574" cy="152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39574" cy="152400"/>
            </a:xfrm>
            <a:custGeom>
              <a:avLst/>
              <a:gdLst/>
              <a:ahLst/>
              <a:cxnLst/>
              <a:rect r="r" b="b" t="t" l="l"/>
              <a:pathLst>
                <a:path h="152400" w="1239574">
                  <a:moveTo>
                    <a:pt x="0" y="0"/>
                  </a:moveTo>
                  <a:lnTo>
                    <a:pt x="1239574" y="0"/>
                  </a:lnTo>
                  <a:lnTo>
                    <a:pt x="1239574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71C1C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2781573" y="1028700"/>
            <a:ext cx="4477727" cy="1307012"/>
          </a:xfrm>
          <a:custGeom>
            <a:avLst/>
            <a:gdLst/>
            <a:ahLst/>
            <a:cxnLst/>
            <a:rect r="r" b="b" t="t" l="l"/>
            <a:pathLst>
              <a:path h="1307012" w="4477727">
                <a:moveTo>
                  <a:pt x="0" y="0"/>
                </a:moveTo>
                <a:lnTo>
                  <a:pt x="4477727" y="0"/>
                </a:lnTo>
                <a:lnTo>
                  <a:pt x="4477727" y="1307012"/>
                </a:lnTo>
                <a:lnTo>
                  <a:pt x="0" y="13070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2825662"/>
            <a:ext cx="6201504" cy="404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73"/>
              </a:lnSpc>
            </a:pPr>
            <a:r>
              <a:rPr lang="en-US" sz="2266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Sistem Penjadwalan Ruangan Kampus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8890000"/>
            <a:ext cx="2104186" cy="36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11 Juni 2025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962025"/>
            <a:ext cx="2537978" cy="36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KELOMPOK 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1292564"/>
            <a:ext cx="4301411" cy="1475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86"/>
              </a:lnSpc>
              <a:spcBef>
                <a:spcPct val="0"/>
              </a:spcBef>
            </a:pPr>
            <a:r>
              <a:rPr lang="en-US" b="true" sz="8633">
                <a:solidFill>
                  <a:srgbClr val="B71C1C"/>
                </a:solidFill>
                <a:latin typeface="Lora Bold"/>
                <a:ea typeface="Lora Bold"/>
                <a:cs typeface="Lora Bold"/>
                <a:sym typeface="Lora Bold"/>
              </a:rPr>
              <a:t>SiRuang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3416454"/>
            <a:ext cx="6201504" cy="509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545454"/>
                </a:solidFill>
                <a:latin typeface="Poppins Bold"/>
                <a:ea typeface="Poppins Bold"/>
                <a:cs typeface="Poppins Bold"/>
                <a:sym typeface="Poppins Bold"/>
              </a:rPr>
              <a:t>Fitur Utama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144000" y="3416454"/>
            <a:ext cx="6201504" cy="509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545454"/>
                </a:solidFill>
                <a:latin typeface="Poppins Bold"/>
                <a:ea typeface="Poppins Bold"/>
                <a:cs typeface="Poppins Bold"/>
                <a:sym typeface="Poppins Bold"/>
              </a:rPr>
              <a:t>Middleware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3983509"/>
            <a:ext cx="7388135" cy="2384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9392" indent="-244696" lvl="1">
              <a:lnSpc>
                <a:spcPts val="3173"/>
              </a:lnSpc>
              <a:buFont typeface="Arial"/>
              <a:buChar char="•"/>
            </a:pPr>
            <a:r>
              <a:rPr lang="en-US" sz="2266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Create, read, update, delete admin</a:t>
            </a:r>
          </a:p>
          <a:p>
            <a:pPr algn="l" marL="489392" indent="-244696" lvl="1">
              <a:lnSpc>
                <a:spcPts val="3173"/>
              </a:lnSpc>
              <a:buFont typeface="Arial"/>
              <a:buChar char="•"/>
            </a:pPr>
            <a:r>
              <a:rPr lang="en-US" sz="2266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Create, read, update, delete lokasi</a:t>
            </a:r>
          </a:p>
          <a:p>
            <a:pPr algn="l" marL="489392" indent="-244696" lvl="1">
              <a:lnSpc>
                <a:spcPts val="3173"/>
              </a:lnSpc>
              <a:buFont typeface="Arial"/>
              <a:buChar char="•"/>
            </a:pPr>
            <a:r>
              <a:rPr lang="en-US" sz="2266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Create, read, update, delete ruangan</a:t>
            </a:r>
          </a:p>
          <a:p>
            <a:pPr algn="l" marL="489392" indent="-244696" lvl="1">
              <a:lnSpc>
                <a:spcPts val="3173"/>
              </a:lnSpc>
              <a:buFont typeface="Arial"/>
              <a:buChar char="•"/>
            </a:pPr>
            <a:r>
              <a:rPr lang="en-US" sz="2266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Create, read, update, delete fasilitas/barang</a:t>
            </a:r>
          </a:p>
          <a:p>
            <a:pPr algn="l" marL="489392" indent="-244696" lvl="1">
              <a:lnSpc>
                <a:spcPts val="3173"/>
              </a:lnSpc>
              <a:buFont typeface="Arial"/>
              <a:buChar char="•"/>
            </a:pPr>
            <a:r>
              <a:rPr lang="en-US" sz="2266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Create, read, update, delete jadwal</a:t>
            </a:r>
          </a:p>
          <a:p>
            <a:pPr algn="l" marL="489392" indent="-244696" lvl="1">
              <a:lnSpc>
                <a:spcPts val="3173"/>
              </a:lnSpc>
              <a:buFont typeface="Arial"/>
              <a:buChar char="•"/>
            </a:pPr>
            <a:r>
              <a:rPr lang="en-US" sz="2266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Report PDF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6558101"/>
            <a:ext cx="6201504" cy="509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545454"/>
                </a:solidFill>
                <a:latin typeface="Poppins Bold"/>
                <a:ea typeface="Poppins Bold"/>
                <a:cs typeface="Poppins Bold"/>
                <a:sym typeface="Poppins Bold"/>
              </a:rPr>
              <a:t>Error Handling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144000" y="6077432"/>
            <a:ext cx="6201504" cy="509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545454"/>
                </a:solidFill>
                <a:latin typeface="Poppins Bold"/>
                <a:ea typeface="Poppins Bold"/>
                <a:cs typeface="Poppins Bold"/>
                <a:sym typeface="Poppins Bold"/>
              </a:rPr>
              <a:t>Reuse Component/Library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7208212"/>
            <a:ext cx="7605286" cy="1196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9392" indent="-244696" lvl="1">
              <a:lnSpc>
                <a:spcPts val="3173"/>
              </a:lnSpc>
              <a:buFont typeface="Arial"/>
              <a:buChar char="•"/>
            </a:pPr>
            <a:r>
              <a:rPr lang="en-US" sz="2266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Penanganan error dengan menggunakan blok try/catch</a:t>
            </a:r>
          </a:p>
          <a:p>
            <a:pPr algn="l" marL="489392" indent="-244696" lvl="1">
              <a:lnSpc>
                <a:spcPts val="3173"/>
              </a:lnSpc>
              <a:buFont typeface="Arial"/>
              <a:buChar char="•"/>
            </a:pPr>
            <a:r>
              <a:rPr lang="en-US" sz="2266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Menampilkan popup error dengan JOptionPane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124950" y="6727543"/>
            <a:ext cx="6201504" cy="1592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9392" indent="-244696" lvl="1">
              <a:lnSpc>
                <a:spcPts val="3173"/>
              </a:lnSpc>
              <a:buFont typeface="Arial"/>
              <a:buChar char="•"/>
            </a:pPr>
            <a:r>
              <a:rPr lang="en-US" sz="2266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Sidebar</a:t>
            </a:r>
          </a:p>
          <a:p>
            <a:pPr algn="l" marL="489392" indent="-244696" lvl="1">
              <a:lnSpc>
                <a:spcPts val="3173"/>
              </a:lnSpc>
              <a:buFont typeface="Arial"/>
              <a:buChar char="•"/>
            </a:pPr>
            <a:r>
              <a:rPr lang="en-US" sz="2266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LGoodDatePicker</a:t>
            </a:r>
          </a:p>
          <a:p>
            <a:pPr algn="l" marL="489392" indent="-244696" lvl="1">
              <a:lnSpc>
                <a:spcPts val="3173"/>
              </a:lnSpc>
              <a:buFont typeface="Arial"/>
              <a:buChar char="•"/>
            </a:pPr>
            <a:r>
              <a:rPr lang="en-US" sz="2266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Bcrypt</a:t>
            </a:r>
          </a:p>
          <a:p>
            <a:pPr algn="l" marL="489392" indent="-244696" lvl="1">
              <a:lnSpc>
                <a:spcPts val="3173"/>
              </a:lnSpc>
              <a:buFont typeface="Arial"/>
              <a:buChar char="•"/>
            </a:pPr>
            <a:r>
              <a:rPr lang="en-US" sz="2266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LibrePDF OpenPDF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144000" y="4052161"/>
            <a:ext cx="6201504" cy="1196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9392" indent="-244696" lvl="1">
              <a:lnSpc>
                <a:spcPts val="3173"/>
              </a:lnSpc>
              <a:buFont typeface="Arial"/>
              <a:buChar char="•"/>
            </a:pPr>
            <a:r>
              <a:rPr lang="en-US" sz="2266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Autentikasi Middleware</a:t>
            </a:r>
          </a:p>
          <a:p>
            <a:pPr algn="l" marL="489392" indent="-244696" lvl="1">
              <a:lnSpc>
                <a:spcPts val="3173"/>
              </a:lnSpc>
              <a:buFont typeface="Arial"/>
              <a:buChar char="•"/>
            </a:pPr>
            <a:r>
              <a:rPr lang="en-US" sz="2266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Otorisasi Middleware</a:t>
            </a:r>
          </a:p>
          <a:p>
            <a:pPr algn="l" marL="489392" indent="-244696" lvl="1">
              <a:lnSpc>
                <a:spcPts val="3173"/>
              </a:lnSpc>
              <a:buFont typeface="Arial"/>
              <a:buChar char="•"/>
            </a:pPr>
            <a:r>
              <a:rPr lang="en-US" sz="2266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Validasi Request Input Middleware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DAGqDIWCqE4</dc:identifier>
  <dcterms:modified xsi:type="dcterms:W3CDTF">2011-08-01T06:04:30Z</dcterms:modified>
  <cp:revision>1</cp:revision>
  <dc:title>White and Blue Creative Business Proposal Presentation</dc:title>
</cp:coreProperties>
</file>