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91" r:id="rId2"/>
  </p:sldMasterIdLst>
  <p:sldIdLst>
    <p:sldId id="256" r:id="rId3"/>
    <p:sldId id="257" r:id="rId4"/>
    <p:sldId id="264" r:id="rId5"/>
    <p:sldId id="265" r:id="rId6"/>
    <p:sldId id="271" r:id="rId7"/>
    <p:sldId id="270" r:id="rId8"/>
    <p:sldId id="280" r:id="rId9"/>
    <p:sldId id="281" r:id="rId10"/>
    <p:sldId id="283" r:id="rId11"/>
    <p:sldId id="266" r:id="rId12"/>
    <p:sldId id="267" r:id="rId13"/>
    <p:sldId id="268" r:id="rId14"/>
    <p:sldId id="258" r:id="rId15"/>
    <p:sldId id="259" r:id="rId16"/>
    <p:sldId id="260" r:id="rId17"/>
    <p:sldId id="261" r:id="rId18"/>
    <p:sldId id="26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79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1T05:57:55.498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FFC000"/>
      <inkml:brushProperty name="fitToCurve" value="1"/>
    </inkml:brush>
  </inkml:definitions>
  <inkml:trace contextRef="#ctx0" brushRef="#br0">12 0 762 0,'0'2'20'0,"0"0"7"15,0 0-3-15,2 0 5 0,-2 0 1 0,3 0-6 0,-3 0 0 0,2 0 5 0,-2 0-7 0,0 0 5 16,2 3 3-16,-2-1-9 0,0 0 5 0,-2 0-5 0,2 0-9 0,0 0 10 15,-2 0-11-15,2 1 1 0,0-1 5 0,-3 0-6 0,3-2 1 0,-2 2 4 16,2-2-8-16,0 2 0 0,-2-2 5 0,2 3-9 0,0-3 3 16,-2 0 1-16,2-2-7 0,0 2 4 0,0 0 2 0,0-2-11 15,0 2-2-15,-2 0-16 0,2 0-18 0,0 2-7 0,0-2-28 0,0 3-13 16,-2-1 0-16,2 0 7 0,-2 2 24 0,2 0 19 0,-2 3-464 0</inkml:trace>
  <inkml:trace contextRef="#ctx0" brushRef="#br0" timeOffset="188.9">39 373 780 0,'0'9'46'0,"-2"-3"4"0,0 2 9 0,2-2-9 0,0 0-7 0,0 1-5 16,2-3-15-16,-2 2-8 0,0-2 2 0,2 2-14 0,-2 1 1 0,2-3 4 15,-2 2-8-15,3-2 2 0,-3 0 4 0,2 3-8 0,0-5 4 16,-2 2 0-16,2-2-15 0,-2 0-4 0,2 2-15 0,-2 0-20 0,0 0-4 15,0 1-13-15,0-1 4 0,0 0 19 0,2 2 9 0,-2-2 12 16,-2 2-466-16</inkml:trace>
  <inkml:trace contextRef="#ctx0" brushRef="#br0" timeOffset="378.7">48 772 814 0,'-2'8'52'0,"0"2"7"0,-1 1-3 0,3-3-17 0,0 0-3 16,0-1-7-16,0-1-19 0,0 0 0 0,3 0-10 0,-3 0-5 0,2 1 11 16,0-3-8-16,0 2-3 0,-2-2-4 0,0 0-18 0,2 0-9 15,-2 1-9-15,0-1-11 0,2 0 0 0,-2 2 10 16,0 0 5-16,0-1 17 0,0 3 10 0,0-2-1 0,-2 0-54 0,2 3-391 0</inkml:trace>
  <inkml:trace contextRef="#ctx0" brushRef="#br0" timeOffset="555.85">44 1205 789 0,'-5'9'44'0,"1"1"12"15,2 2-15-15,0-1-4 0,0-3-6 0,2-2-16 0,0 3-6 0,0-1 4 16,2 0-12-16,-2 1 2 0,2-1 4 0,-2 0-9 0,2-2 3 16,-2 1 5-16,2-1-5 15,-2 0 3-15,0 0 2 0,2-2-16 0,-2 3-2 0,0-1-13 0,0-2-12 0,0 2 5 0,0-2-11 0,-2 1-6 0,2 1 9 16,0-2 1-16,0 0 12 0,0 0 15 0,0 0-3 0,-2 3-123 15,2-3-282-15</inkml:trace>
  <inkml:trace contextRef="#ctx0" brushRef="#br0" timeOffset="740.82">54 1612 724 0,'-2'6'40'0,"0"3"-5"16,0 1-1-16,0-2 10 0,2 1 3 0,0-3-14 0,0 2-2 0,0-2-11 0,2 1-15 0,-2-1 7 15,0 2-10-15,2-2 0 0,-2 1 4 0,0 1-7 0,2-2-2 16,-2 2 1-16,0-1-13 0,2-1 0 0,-2 0-3 0,0 0-14 0,0-2-1 16,0 1-6-16,0 1-9 0,0-2 10 0,0 0 9 0,0 0 3 0,0-2 17 15,0 2-4-15,0 1-217 0,0 1-141 0</inkml:trace>
  <inkml:trace contextRef="#ctx0" brushRef="#br0" timeOffset="934.63">54 2044 729 0,'-2'6'18'0,"2"2"3"0,0 3-4 16,0-3 2-16,0-2-7 0,0 0-4 0,0 1 2 0,0 1 0 0,0-2-6 0,0 0 1 0,2 1-5 0,-2-3-6 0,0 2 12 16,2-2-7-16,-2 2 1 0,0 1 3 0,0-3-5 0,0 2 0 15,0 0 0-15,-2 0-10 0,2 1-5 0,0-1-2 0,-2-2-9 16,2 2 11-1,0-2-3-15,0 3 7 0,2-3 8 0,-4 0-5 0,2 2-3 16,-2-2-292-16,2 0-16 0</inkml:trace>
  <inkml:trace contextRef="#ctx0" brushRef="#br0" timeOffset="1117.58">54 2448 750 0,'-2'9'39'0,"0"1"-3"0,0 0 4 0,0 1-3 0,2-1-17 0,-2-2-5 16,2 1-6-16,0-1-7 0,0 0 4 0,2 1 4 0,-2-3-11 16,0 2 5-16,2-2-4 0,-2 3-7 0,0-3 11 0,0 0-5 0,0 0-3 15,0 1 0-15,0-1-14 0,0 0-10 0,0 0-1 0,0-2-10 0,-2 1 1 16,2 1 9-16,-2-2 2 0,-1 0 12 0,3 0 4 0,-2 0-3 16,2 1-53-16,-2-1-379 0</inkml:trace>
  <inkml:trace contextRef="#ctx0" brushRef="#br0" timeOffset="1322.67">29 2888 720 0,'-2'9'38'0,"0"1"-11"0,0 0 10 16,0 1-2-16,0-3-3 0,2 0-7 0,0-1-9 0,0 1 4 0,2 0-8 15,-2 0 3-15,0 1 3 0,0-1-11 0,2 0 2 0,0-1 2 16,-2 1-13-16,2-2 8 0,-2 2-4 0,2-1-8 0,-2 1 9 0,0-2-7 15,2-2-4-15,-2 3 3 0,0-3-11 0,0 0-7 0,0 2-6 16,0-2-11-16,0 0-6 0,0 1 4 0,0-1 1 0,0 2 13 0,0-2 12 16,0 2 3-16,2 1 3 0,-2-1-264 0,2 0-70 0</inkml:trace>
  <inkml:trace contextRef="#ctx0" brushRef="#br0" timeOffset="1418.52">41 3218 724 0,'-2'6'39'16,"0"5"6"-16,0-1 15 0,-2 1 6 0,2-5-21 0,-2 0-10 0,2 0-18 15,0 1-18-15,0-3 6 0,0 2-18 0,-1 0-17 0,3 0-16 0,0 3-25 16,3-3 2-16,-3 4 16 0,0-1-461 0</inkml:trace>
  <inkml:trace contextRef="#ctx0" brushRef="#br0" timeOffset="9618.4">1357-1525 371 0,'0'0'323'0,"0"0"-287"15,0 0-24-15,0 0-1 0,0 0-8 0,0 0 0 0,0 0 2 0,0 0-6 0,0 0 3 16,0 0 1-16,0 0-4 0,0-2 5 0,0 2-1 0,0 0-5 0,0 0 8 15,0 0-8-15,0 0 0 0,0 0 6 0,0 0-4 0,0 0 0 0,0 0 3 16,0 2-5-16,0 0 4 0,0-2 2 0,0 2-7 0,-2-2 3 16,2 0 2-16,0 2-6 0,0-2 5 0,2 2-1 0,-2-2-6 0,0 2 6 15,-2-2-7-15,2 2-1 0,0-2 5 0,0 2-12 0,0-2-18 16,0 2-102-16,0 0-282 0</inkml:trace>
  <inkml:trace contextRef="#ctx0" brushRef="#br0" timeOffset="9838.56">1359-1494 694 0,'-2'-2'69'0,"2"2"-57"0,0 0-2 0,0 2-5 0,0-2 6 16,0 0 4-16,0 0-1 0,0 0 10 0,0 0-2 0,0 0 2 0,0 0 10 16,2 2-6-16,-2-2 0 0,0 0 7 0,0 2-8 0,0-2 3 0,2 2 8 15,-2 0-6-15,0-2 2 0,0 2 5 0,0 0-7 0,0 0 10 16,0 2-5-16,-2 1-4 0,2-3 6 0,0 2-10 0,0 0-2 0,0 0 2 15,-2 0-16-15,2 3-2 0,-2-3 4 0,2 2-14 0,0-2 2 0,-2 2 3 16,2-2-16-16,0 3-15 0,0-1-14 0,0-2-36 0,0 0-17 16,-2 2-16-16,2 1-12 0,0-3 11 0,0 0 21 0,0 0 25 0,0 0-9 15,0 3-432-15</inkml:trace>
  <inkml:trace contextRef="#ctx0" brushRef="#br0" timeOffset="10027.2">1357-1189 857 0,'-2'4'76'0,"0"3"4"0,0-1 0 0,2 0-5 0,0-2-23 0,0 0-6 15,0 3-7-15,0-3-15 0,0-2-1 0,0 2-4 0,2-2-14 16,-2 2 5-16,2-2-6 0,-2 0-8 0,2 0 8 0,-2 3-18 0,0-1-8 16,2-2-6-16,-2 2-20 0,0 0-11 0,0 0-7 0,0 0-15 0,0 1 2 15,0-1 5-15,0 2 8 0,0 0 22 0,-2-2 17 0,2 3-37 0,0-3-425 16</inkml:trace>
  <inkml:trace contextRef="#ctx0" brushRef="#br0" timeOffset="10201.16">1388-952 460 0,'-2'6'406'0,"0"0"-323"0,-2 5 3 0,2-3 1 16,2-2-15-16,-2 3-26 0,2-1-6 0,0-2-15 0,2 2-15 0,-2-1 5 15,0 1-11-15,2-2-2 0,-2 0 6 0,2 1-10 0,-2-1 2 16,0-2 6-16,2 0-7 0,-2 2-1 0,0 1 1 0,0-3-18 15,0 2-6-15,-2 0-7 0,2-2-20 0,0 1-3 0,0-1-13 0,-2 2-10 0,2-2 3 16,0 2 7-16,-2-1 16 0,2 1 21 0,0 0-111 0,0-2-317 16</inkml:trace>
  <inkml:trace contextRef="#ctx0" brushRef="#br0" timeOffset="10367.85">1370-611 862 0,'-5'10'93'0,"1"-2"22"16,2 3-1-16,0-3-27 0,0-2-11 0,2 2-30 0,0-1-15 0,2-1-4 15,-2 2-17-15,2-2-3 0,-2 3 4 0,2-3-11 0,-2 0 1 16,2 0 6-16,0 3-9 0,-2-3 3 0,2 2 1 0,-2-1-15 16,0 1 2-16,3-4-10 0,-3 2-19 0,0-2-5 0,0 1-23 15,0 1-15-15,-3-2 3 0,3 0-13 0,0-2 1 0,0 2 25 0,0 0 8 0,0 1 21 16,3-1-475-16</inkml:trace>
  <inkml:trace contextRef="#ctx0" brushRef="#br0" timeOffset="10515.28">1382-287 833 0,'-2'6'62'0,"0"2"20"0,0 0-3 16,2 1-6-16,0-3-9 0,0 2-19 0,0-2-8 0,0 1-6 0,0 1-15 0,2-2-4 15,-2 0 2-15,2 1-12 0,-2-1 8 0,0 0-2 0,2-2-9 16,-2 0 5-16,0 1-19 0,2-1-18 0,-2-2-17 0,0 0-33 0,0-2-23 16,0 0-6-16,2 0 15 0,-2-2 16 0,2-2-455 0</inkml:trace>
  <inkml:trace contextRef="#ctx0" brushRef="#br0" timeOffset="11756.06">950-1563 903 0,'-2'4'101'0,"2"1"1"0,0-1-5 15,2-2-19-15,0 0-19 0,3 0-3 0,-1 0-19 0,0 0-14 0,2 0 2 0,-2 0-13 0,3-2-2 0,-3 2 5 16,0-2-8-16,0 0-4 0,2 0 8 0,-2 2-10 0,0-4 2 16,1 2 3-16,1 0-16 0,-4-2-3 0,2 2-7 0,0-2-21 0,0 0-1 15,3 2-17-15,-3-2-20 0,0 0-6 0,0 2-16 0,0-2-1 0,0 0 19 16,1 0 17-16,1 0 23 0,-2 0 11 0,2-1-484 0</inkml:trace>
  <inkml:trace contextRef="#ctx0" brushRef="#br0" timeOffset="11914.35">1195-1554 829 0,'2'2'62'0,"0"0"10"0,0 0-4 0,1 0 2 15,-1-2-25-15,2 0-12 0,0 0-1 0,0 0-15 0,0 0-4 16,0 0 3-16,1-2-13 0,1 2 2 0,-2-2 3 0,2 2-8 0,-2-2 3 16,3 0 2-16,-3-1-10 0,2 3-2 0,-2-2-12 0,0 2-25 0,0-2-10 15,0 0-22-15,1 2-10 0,-1 0 11 0,0-2 11 0,2 2 21 0,0-2 20 16,-1 0 5-16,1 2-40 0,0 0-424 0</inkml:trace>
  <inkml:trace contextRef="#ctx0" brushRef="#br0" timeOffset="13726.57">1525 228 789 0,'-2'0'62'0,"-2"2"20"0,0 0 10 0,2-2 7 0,-2 0 0 0,2 0-19 0,-1 0-6 0,3-2-5 15,-2 2-15-15,0-2-5 0,0 0 1 0,0 2-13 0,-2 0 3 0,2-2 1 31,-2-1-10-31,-2 1 9 0,1 0 1 0,-1 0-10 0,0 0 7 0,0-2-7 0,-1 2-9 0,-1-2 11 0,2 2-7 0,-2-2-7 16,1-1 9-16,-1 3-12 0,2-2 0 0,0 0 5 0,-1 2-11 0,1 0 3 0,0 0 6 16,0-2-12-16,0 2 5 0,1 2 3 0,-1-3-14 15,2 6 14-15,0-3-8 0,2 0-10 0,-2 0 13 0,2 2-13 0,0 0 2 0,-3 0 8 16,3 2-11-16,0-2 2 0,-2 4 8 0,2-2-10 0,-2 3 4 16,2-1 6-16,0 0-11 0,0 2 8 0,2-1 3 0,-2 1-10 0,2 0 10 15,-3-2 0-15,3 3-9 0,0-3 10 0,0 2-10 0,3-1-6 0,-3-1 18 16,0 2-10-16,2 0 4 0,-2-1 7 0,2-1-10 0,0 0 4 15,2-2 10-15,-2 0-11 0,2 3 4 0,2-3 5 0,-1-2-15 0,-1 2 12 16,2 0 3 0,2-2-15-16,-2 2 15 0,3 1-10 0,-3-1-14 0,0-2 21 0,2 2-15 0,-1-2 1 0,-1 2 16 0,2 0-16 0,-2 0 5 15,3 1 8-15,-3-1-13 0,0 0 5 0,-2 2 8 0,3-2-11 0,-1 0 6 16,-2 1 6-16,-2 1-12 0,2 0 16 0,-2-2 1 0,0 2-10 0,-2 1 19 16,0-3-8-16,0 2 2 0,0-2 11 0,-2 2-11 0,0-1 3 0,2-1 7 15,-4 2-15-15,2 0 2 0,-2-2 5 0,0 3-9 0,-1-1-2 16,1-2 6-1,-2 2-17-15,2-2 11 0,-2 1 4 0,2-3-18 0,-3 2 17 16,1 0-16-16,2-2-4 0,0 0 17 0,0 2-27 0,0-2-7 0,1 0-8 16,1-2-32-16,0 2-20 0,2-2-19 0,-2 0-48 0,2 0-36 0,0 0-42 15,0 0-28-15,0 0-2 0,2 0 58 0,-2 0-449 0</inkml:trace>
  <inkml:trace contextRef="#ctx0" brushRef="#br0" timeOffset="12970.33">1033 224 844 0,'-4'0'74'0,"0"2"22"0,0 2 10 0,0-2-11 0,0 2-3 16,-1-2-20-16,3 0-13 0,-2 0-3 0,2 0-14 0,-2 2-5 0,2-1-1 16,-2 1-16-16,2 2-1 0,-2 0 0 0,2 0-11 0,-3 3 0 0,3-1 4 15,-2 0-9-15,2 3 7 0,0 1 8 0,0-1-13 0,0 1 15 0,0 3-6 16,2-1-8-16,0 1 16 0,0-1-11 0,0-1-1 0,2 1 10 15,0-3-13-15,2 1 1 0,-2 0 7 0,2-1-11 0,0-1 3 16,3-1 5-16,-3-1-11 0,0-2 2 0,2-2 2 0,-2 0-7 0,3-2 11 16,-3-2-1-16,2 0-8 0,-2 0 10 0,2 0-10 0,1-2-3 0,1 0 17 15,-2-4-13-15,0 0 3 0,1-2 9 0,-1-5-13 0,-2 3 4 0,2-3 3 16,-2 1-7-16,2-1 3 0,-1 1 4 0,-1-1 1 16,-2 1 9-16,0-1 5 0,0 1 0 0,0 0 13 0,-2 1-5 0,0-1 1 0,0-1 11 15,-2 3-9-15,2-3-1 0,-2 3 8 0,0 0-16 0,-2-1 0 0,0 3 8 16,-1-2-15-16,1 1 3 0,-2 1 1 0,2 2-15 0,-2-1 7 0,-1 1-7 15,1 2-11-15,2 2 17 0,-2 2-12 0,0 0-1 0,1 0 10 16,-1 2-24-16,2 0-5 0,0 2-10 0,-2 3-29 0,2-1-19 0,-3 0-17 16,3 0-37-16,0 0-24 0,2 3-30 0,0-3-39 0,2 2-4 0,0 1 28 15,0-3 48-15,0 0-449 0</inkml:trace>
  <inkml:trace contextRef="#ctx0" brushRef="#br0" timeOffset="13159.09">1181 460 1067 0,'-2'9'227'0,"2"-3"5"16,-2 2-68-16,2-2-49 0,2-1-28 0,0-1-39 0,-2 0-20 0,2-2-6 0,0 2-14 0,-2 0-1 0,2-2 5 15,0-2-12-15,0 2 2 0,0-2 5 0,0 2-12 0,0-2-6 16,0 0-6-16,0 3-28 0,1-3-9 0,-3 0-14 0,2 0-20 0,0 0-2 16,-2 0-20-16,2 0-25 0,-2 0-1 0,2 0-23 0,-2 0 12 0,2 0 45 15,0-3-31-15,0 3-374 0</inkml:trace>
  <inkml:trace contextRef="#ctx0" brushRef="#br0" timeOffset="11568.65">726-1561 836 0,'0'-2'66'0,"0"4"10"0,2 0 27 0,-2 0-1 0,2 1-9 0,0-1 3 0,1 2-12 16,-1-2-8-16,0 0 1 0,0 0-22 0,0 2-6 0,0-2-1 16,0 2-19-16,0-2-3 0,0 1-2 0,0-1-15 0,0 2 3 15,0-2 2-15,3 0-13 0,-3 0 11 0,0 0-2 0,2-2-10 0,-2 0 12 16,2-2-15-16,0 2-4 0,-2 0-1 0,2-2-26 0,1 0-18 0,-3 0-15 15,2-2-33-15,0 2-24 0,2-3-19 0,0 3-24 0,-1 0 6 16,1 0 40-16,-2 0 27 0,0-2-463 0</inkml:trace>
  <inkml:trace contextRef="#ctx0" brushRef="#br1" timeOffset="-210819.28">639-1330 644 0,'0'-3'53'0,"-2"3"-36"16,2 0-9-16,0-2-8 0,0 2 3 0,0-2-2 0,0 0-5 0,0 2 7 15,0-2-5-15,0-2-1 0,0 2 7 0,-2 0-7 0,2-2 2 16,0 2 5-1,0 0-1-15,0-1 5 0,0 1 4 0,0 2-5 0,0-2 1 0,0 0 0 0,0 0-5 0,0 2 4 0,0-2 1 0,0 2-6 0,0-2 5 16,0 2-6-16,0 0-4 0,0 0 8 0,2-2-6 0,0 0 2 16,-2 2 2-16,0-2-5 0,2 2 1 0,-2-2 4 0,2 0-5 15,0 0 2-15,0-1 3 0,-2 1-6 0,2 2 6 0,1-2 2 0,-1 0-7 16,0 0 5 0,0 0-4-16,0-2-4 0,0 2 10 0,0 0-6 0,-2 0 1 0,2 0 5 0,-2 0-5 0,0-1 2 15,2 1 4-15,-2 0-5 0,0 0 1 16,0 0 7-16,2 0-8 0,-2 0 8 0,0 0 1 0,0 0-4 0,2 2 7 15,-2-2-3-15,0 0-3 0,2 0 11 0,-2 0-5 0,2 0-1 0,-2-1 8 16,3 3-5-16,-1-2 1 0,0 0 9 0,0 0-5 0,0 0 5 16,0 0 9-16,-2 0-3 0,2 0 9 0,0 0 6 0,-2 0-4 0,2 2 10 15,0-4 2-15,-2 4-3 0,0-2 14 0,0 2-4 0,0 0 0 16,0-3 15-16,0 3-11 0,0 0 4 0,-2-2 4 0,2 2-7 0,0 0-2 16,-2 0 3-16,2 0-14 0,-2 0 1 0,2 0 2 0,-2 0-15 0,0 0 9 15,0 2-3-15,0-2-18 0,0 3 12 0,0-1-13 0,-1 0-9 16,-1 0 15-16,2 0-15 0,-2 2 0 0,0 0 9 0,0 2-13 0,-2 3 1 15,1-3 9-15,-1 2-12 0,2 0 8 0,0 3 2 0,-2 1-12 0,2 1 9 16,-3 1 0-16,3 1-16 0,0-1 13 0,-2-1-9 0,2 1-5 16,-3 1 19-16,1-1-15 0,2 3 1 0,0-2 8 0,0 1-11 0,0 3 5 15,-1-1 9-15,1 3-14 0,2-2 2 0,-2 2 8 0,2-1-15 0,0 1 11 16,0 0 8-16,-2 0-21 0,2 1 16 0,0 1-6 0,2 4-14 0,0 0 17 16,0 0-11-16,0 0-5 0,0 0 19 0,2-2-14 0,-2 0 3 15,2-2 11-15,-2 2-11 0,0-2-1 0,2-1 14 0,0 1-15 0,-2-2 3 16,2 2 6-16,0 0-15 0,0-3 13 0,0 3 4 0,2-2-13 0,-2 0 16 15,2-1-18-15,-1 1-4 0,1-2 17 0,0-3-12 0,-2 1 6 16,2 0 8-16,0-3-14 0,0 3 6 0,1-3 6 0,-3-1-12 0,2 1 4 16,0-1 7-16,-2-3-14 0,0 3 13 0,2-3-8 0,0 0-3 0,-2 1 13 15,3 1-12-15,-1-1 4 0,-2 1 9 0,2-2-17 0,-2 1 3 16,2-3 13-16,-2 2-17 0,0-1 7 0,0-1 11 0,0 0-16 0,1 1 5 16,-1-1 10-16,0-2-13 0,0 0 10 0,0-1 12 0,2-1-28 0,-2-2 16 15,0 0-9-15,-2 0-15 0,2 0 29 0,-2-2-15 0,2 0 1 0,-2 0 12 16,0 0-11-16,0 0 2 0,0 0 13 0,0-2-14 15,0 2 7-15,0 0 11 0,-2 0-18 0,2-2 9 0,-2 0 8 0,2 0-18 0,0 0 13 16,-4 0-5-16,2-1-16 0,0-1 22 0,-2-2-17 0,2 0 0 0,-3 0 17 16,3-3-18-16,0 1 5 0,-2-2 5 0,0-1-9 0,0 1 4 15,0-3 9-15,0-1-11 0,-3-1 4 0,3 1 9 0,-2 1-18 0,2-3 14 16,-2 1 5-16,-1-3-17 0,1-1 16 0,0 0-18 0,0-2-8 0,-1 3 26 16,1-3-16-16,0-2 3 0,0-2 11 0,0 0-15 0,-3-2 5 0,3-2 13 15,0 2-17-15,-2 0 7 0,1 0 6 0,3 1-16 0,-2 1 16 16,4 2-11-16,-2 2-10 0,2 0 19 0,0 1-17 0,-1 1 8 0,3 0 11 15,0 0-15-15,0 3 4 0,0-3 12 0,3 1-15 0,-3-1 5 0,0 2 9 16,0 1-13-16,0 1 5 0,2-1 9 0,-2 1-13 0,2 0 8 16,-2 1-2-16,2-1-11 0,0 3 16 0,-2 0-7 0,2-1-4 0,0 3 13 15,0-1-16-15,0 1-2 0,0 0 16 0,2-1-14 0,-2-1 6 0,3 1 8 16,-1 3-13-16,-2-2 6 0,2 3 6 0,0-1-12 0,0 2 6 16,0 0 7-16,-1-1-15 0,1 1 16 0,0 0-8 0,0 0-8 0,-2 2 16 15,2-3-13-15,-2 3 0 0,0 0 15 0,0 0-17 0,0 2 4 0,1 0 10 16,-3 0-14-16,2 2 9 0,-2-2 5 0,0 2-11 0,2 0 2 15,-2-2 8-15,0 2-13 0,0 0 12 0,0 0-2 0,0 0-10 0,0 0 16 16,-2 0-14-16,2 2 0 0,0-4 13 0,-2 2-11 0,2 0 1 16,0 0 9-16,-3 0-12 0,3-2 1 0,0 2 13 0,-2 0-14 15,2 0 5-15,-2 0 9 0,2 0-16 0,-2 0 14 0,0 0 0 0,0 0-12 0,-2 0 13 16,2 0-13-16,2-3-6 0,-4 3 20 0,2 3-14 0,-2-3 3 16,-1 0 9-16,1 2-16 0,0 0 6 0,0 2 14 0,-2 2-19 0,2 0 10 15,-1 1 5-15,1 3-16 0,0 0 15 0,0 1-6 0,0 1-6 0,0 3 14 16,-1-1-7-16,1 1-8 0,0 3 16 0,0 1-16 0,2 0 2 0,-2 1 12 15,2 1-16-15,0 2 5 0,0 2 11 0,-1 0-14 0,3 2 7 16,-2 0 7-16,2 0-12 0,2 0 7 0,-2-2 5 0,3 4-14 0,-1-2 16 16,0 0 7-16,2 4-22 0,0-4 17 0,-2 4-18 0,2-4-9 0,0 0 27 15,3-2-17-15,-3 0 3 0,0-3 12 0,2 3-18 0,-2-4 5 0,0 0 13 16,1-2-12-16,-1-1 4 16,0-1 8-16,0-1-14 0,0 1 10 0,2 0 11 0,-1-1-23 0,-3 1 14 0,2-3-16 0,0-1-8 0,0-3 25 15,0 1-15-15,0-1 9 0,-2 0 7 0,3-1-16 0,-1-1 3 0,-2-2 10 16,2 2-12-16,-2-1 8 0,2-1 7 15,-2-2-16-15,0 0 10 0,0-2 13 0,1 2-23 0,-1-4 13 0,0 2-12 0,-2 1-11 0,2-3 25 16,-2 0-13-16,0 0 3 0,0 0 11 0,0 0-16 0,0 0 7 0,0-3 11 16,0 1-15-16,0 0 6 0,0-2 10 0,-2 0-17 0,2-4 10 15,-2 2 3-15,-3-3-17 0,3-1 18 0,0 2-6 0,0-5-10 0,-2 3 18 16,2-1-17-16,-2-1-1 0,0-3 18 0,2-1-18 0,-3-3 1 16,-1 0 17-16,2 1-16 0,0-1 8 0,-2 0 8 0,0 1-14 15,-1-3 4-15,3-2 7 0,-2 0-17 0,0 0 18 0,2 1 5 0,-1-1-19 0,1 0 14 16,0 0-18-16,4-2-4 0,-4 2 18 0,4 1-8 0,-2-1-4 0,0 2 12 15,2 0-16-15,0 3 4 0,2-1 14 0,-2 0-10 0,2 3 3 16,0-3 9-16,0 0-17 0,0 1 14 0,0 1 5 0,0-2-20 0,0 3 18 16,0-1-13-16,1-2-12 0,1 3 27 0,0-3-20 0,0 3 5 0,0 1 17 15,0 1-21-15,-2-3 7 0,3 4 8 0,-1-3-14 0,-2 3 8 16,2 1 7-16,0 0-16 0,-2 1 10 0,2 3 0 0,-2-3-7 0,2 5 14 16,1-2-8-16,-3 2-6 0,2-3 14 0,0 3-16 0,-2 2-2 0,2-2 16 15,-2 0-14-15,0-1 3 0,3 1 11 0,-3 0-10 0,0 0-1 0,2 2 11 16,-2-3-8-16,0 1 2 0,0 0 7 0,0 2-16 0,0-3 14 15,0 3 3-15,0 0-16 0,0 0 16 0,1 0-17 0,-1 0-6 0,0 0 21 16,0 2-12-16,0-3-1 0,0 3 15 0,-2-2-16 0,2 2 5 0,-2 0 13 16,2 0-16-16,-2 0 8 0,0 0 3 15,2 2-13-15,-2-2 16 0,0 2-4 0,0-2-10 0,0 2 12 0,0 0-14 0,0-2-4 0,0 2 18 16,0 0-12-16,0 0 3 0,0 0 9 0,-2 0-14 0,2 0 3 0,-2 2 11 16,0 0-12-16,0 2 7 0,0-2 5 0,-2 2-14 0,2 0 12 15,-3 0 1-15,1 1-14 0,2 1 17 0,-2 0-9 0,-2 0-7 0,2 0 16 16,-1 3-16-16,-1-3-2 0,2 0 20 0,0 2-17 0,0 1 3 0,0-1 12 15,-1 0-16-15,1 3 5 0,-2-1 13 0,2-2-19 0,0 3 12 16,0 1-2-16,0 1-13 16,-1 1 20-16,-1 3-7 0,2-3-6 0,-2 3 15 0,2 0-20 0,-1-3 2 0,-1 5 14 0,2-1-16 0,0 3 11 0,0 2 3 15,2 2-10 1,0 0 7-16,2 4 5 0,0-2-9 0,0 0 4 0,0 2 5 0,2-2-14 0,-2-2 14 0,2 2 9 0,2 0-21 0,-2-2 16 16,2 2-19-16,0-3-6 0,0 1 23 0,1-2-14 0,-1 0-1 0,0-2 15 15,2-3-20-15,-2 1 6 0,3-2 0 0,-3-3-33 0,2 1-13 0,0-3-18 16,-2-1-38-1,2-1-19-15,1 0-30 0,1 1-60 0,0-3-31 0,-1 0-70 0,1 3-55 0,0-5 46 0,0 2-416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1T05:57:58.238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 contextRef="#ctx0" brushRef="#br0">270 31 816 0,'-2'2'149'0,"2"2"-11"0,0 1-17 0,0-3-24 15,2 0-15-15,0 0-29 0,2-2-4 0,0 2-6 0,2-2-18 16,1 2 6-16,-3-2-11 0,4 0-6 0,-2 0 12 0,0 0-12 0,-1 2-2 0,1 0 5 15,-2 0-12-15,0 0 0 0,0-2 5 0,0 0-8 0,1 2 2 0,-3-2 5 16,2 0-11-16,0 0 5 0,0 0-12 0,2 0-20 0,-2-2-7 0,1 2-23 16,1-2-20-16,-2 2-16 0,2-2-33 0,-4 2-15 0,5-2 3 15,-3 2 12-15,0-2 37 0,0 0-7 0,0 0-392 0</inkml:trace>
  <inkml:trace contextRef="#ctx0" brushRef="#br0" timeOffset="157.43">525 50 879 0,'0'4'94'0,"0"0"8"0,0-2-30 0,0 0-15 0,2 0-14 16,0-2-21 0,2 0-6-16,0 3-1 0,1-3-11 0,-1 2 0 0,0-2 4 0,-2 0-7 0,2 2 2 0,0-2 2 0,0 2-6 0,-2-2 0 31,3 2-15-31,-1-2-10 0,-2 2-5 0,2-2-20 0,0 0-11 0,-2 2-13 16,2-2-13-16,-2 0 1 0,1 0 20 0,1 0 15 0,-2 0 19 0,2-2-6 15,-2 2-436-15</inkml:trace>
  <inkml:trace contextRef="#ctx0" brushRef="#br0" timeOffset="220.93">672 116 585 0,'0'4'192'0,"2"3"-135"0,0-1 7 0,1 0 1 0,-1-2-14 16,0 3-26-16,0-3-7 0,2-2-15 0,0 0-10 0,0-2-11 0,0 2-36 15,3-4-25-15,-3 2 1 0,0-4-484 0</inkml:trace>
  <inkml:trace contextRef="#ctx0" brushRef="#br0" timeOffset="-170.68">2 0 719 0,'0'0'62'0,"0"2"-9"0,0-2 25 0,-2 2 22 16,2 0 0-16,0-2 0 0,0 2-2 0,0-2-16 0,2 0 5 0,-2 3-8 16,2-3-13-16,0 0 13 0,-2 2-13 0,2 0-6 0,2 0 2 15,1 0-16-15,-1 0-3 0,0 0 2 0,-2-2-15 0,2 2-5 0,2 0 1 16,-2 0-13-16,1 0 0 0,-1 0 3 0,0-2-15 0,0 2 11 16,0 0 4-16,2 1-18 0,-1-1 13 0,-1-2-13 0,2 4-8 0,-2-4 11 15,2 0-27-15,1 0-17 0,-1-2-21 0,-2 2-31 0,2-2-18 0,0 2-12 16,-1-2-25-16,1-1-12 0,0 3 0 0,-2-2 0 0,2-2 26 15,1 4 36-15,-1-2 30 0,-2 2-448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1T05:58:02.866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 contextRef="#ctx0" brushRef="#br0">24 10 959 0,'-9'4'171'0,"3"0"16"0,0 0-21 0,4-1-15 0,0-1-34 0,2-2-26 16,0 0-22-16,2 2-29 0,0-2 0 0,2 0-2 0,0 2-10 15,2-2 15-15,1 0-13 0,-1-2-8 0,2 0 4 0,2 0-13 0,-1 2-2 16,1-3 6-16,-2 1-12 0,1 0-1 0,-1 0 7 0,2-2-11 16,-1 2 4-16,-1 0 3 0,0 0-7 0,1 0 9 0,-3 0-6 0,0 2-12 15,0-2-7-15,0 2-32 0,1 0-31 0,-1 0-19 0,0 0-39 0,0 2-25 16,1-2-19-16,-3 2-25 0,2-2 0 0,-2 2 43 0,0 2 31 16,0-2-435-16</inkml:trace>
  <inkml:trace contextRef="#ctx0" brushRef="#br0" timeOffset="408.19">383-79 895 0,'-5'-2'176'0,"3"2"-1"0,0 0-15 15,0 0-13-15,0 2-33 0,0-2-16 0,2 0-21 0,-2 2-25 16,2-2 0-16,-2 2-16 0,2 0-7 0,-2 0 3 0,0 2-15 0,0 0 2 15,0 3 5-15,-3 1-15 0,1-2-1 0,2 4 10 0,-2 1-14 0,0-1 5 16,0 5 10-16,0-1-12 0,-1 1 6 0,3-1 6 0,-2 3-13 16,2-3 9-16,0 1-6 0,2 0-9 0,0-3 13 0,0 0-9 0,2 1-1 15,0-1 9-15,0-1-13 0,0-3 1 0,3 0 7 0,-1 1-8 0,0-3-2 16,0-2 10-16,0 2-8 0,0-4 2 0,2 0 7 0,1-2-16 16,-1 0 11-16,-2-4-1 0,2 2-8 0,-2-2 15 0,1 0-9 0,1-2 0 15,0-3 9-15,0 3-9 0,1-4-3 0,-1-1 13 0,0 1-13 0,-2-3 5 16,2 3 7-16,-2 0-11 0,1-1 4 0,1 1 7 0,-4-2-12 15,2-1 6-15,0 1 4 0,-2-1-10 0,0 1 11 0,0-1 8 0,-2-1-17 16,0 1 16-16,3-1-10 0,-3 1-7 0,-3 3 28 0,3 0-9 0,-2-1 3 16,0 1 9-16,0-1-18 0,0 3 5 0,-2 2 4 0,0 0-12 15,0 2 4-15,-3-1 5 0,3 3-13 0,0 0 8 0,0-2 4 0,-2 4-17 16,2 0 10-16,0 2-12 0,-3 0-11 0,3 0 17 0,0 2-17 0,0-1-15 16,0 3-7-16,0-2-33 0,1 2-23 0,-1 2-20 0,2-1-35 15,2 1-26-15,-2 0-24 0,4 1-35 0,-2-3 3 0,2 2 22 0,0 0 54 16,0 3-205-16,1-3-51 0</inkml:trace>
  <inkml:trace contextRef="#ctx0" brushRef="#br0" timeOffset="565.78">555 145 1155 0,'0'8'231'16,"-2"0"-30"-16,0 3-33 0,2-3-46 0,0-2-31 0,0 1-23 0,0-3-29 16,0 0-8-16,0-2-14 0,2 2-12 0,-2-2 6 0,0 0-9 15,2 0 2-15,0 0 2 0,-2 1-22 0,2-3-12 0,0 2-12 0,-2-2-30 16,2 2-17-16,0 0-6 0,-2-2-23 0,2 2-9 0,0-2-7 0,0 0-18 15,0 0 4-15,1-2 10 0,-1 2 21 0,0-2 39 0,0 0-31 16,0 0-389-16</inkml:trace>
  <inkml:trace contextRef="#ctx0" brushRef="#br0" timeOffset="1053.96">976-131 1101 0,'-4'0'207'0,"2"0"-22"0,0-2-35 0,-2 0-20 0,4 0-34 0,-2 0-25 15,-1-1-1-15,3 3-20 0,-2-2 0 0,0 2 8 0,0-2-17 16,0 0-1-16,-2 2 3 0,2-2-16 0,-4 0 3 0,2 0 5 0,-3-2-12 16,1 2 14-16,2 0 0 0,-4 2-13 0,1-2 13 0,1 0-14 15,-2 0-4-15,0-1 13 0,-3-1-20 0,3 2 3 0,0 0 9 0,-1 0-18 16,1 0 6-16,2 0 6 0,-3 0-14 0,3 0 3 15,-2 2 4-15,2 0-16 0,2 0 12 0,-3-2-1 0,3 4-12 0,0 0 16 0,0 0-17 0,0 2 2 16,0-2 12-16,-1 2-12 0,1-2 0 0,2 3 10 0,0-1-12 0,0 0 6 16,0 2 6-16,0 2-12 0,0 1 6 0,2-3 5 0,-2 2-10 15,0 0 11-15,2 1 9 0,-2-1-20 0,2-2 17 0,2 3-7 0,0-1-19 16,-2-2 21-16,2 0-12 0,-2 1-2 0,2-1 16 0,2 0-15 16,0 0 6-16,-2-2 7 0,2 3-12 0,1-3 6 0,-1 0 6 0,2 0-14 15,-2 0 5-15,2-2 8 0,1 2-15 0,3 1 15 0,-2-3 3 0,1 2-18 16,1-2 18-16,0 2-14 0,-1-2-5 0,-1 2 20 0,2 0-15 0,-1-1 4 15,-1-1 9-15,0 0-14 0,-2 0 6 0,1 0 10 0,-1 0-12 16,-2 0 1-16,-2 0 11 0,2 0-16 0,-2 0 12 0,-2 2-3 0,0 0-7 16,0-1 14-16,0 3-9 0,0-4 2 0,-2 4 11 0,-2-2-15 15,2 2 2-15,-4 1 12 0,2-1-15 0,-3 2 3 0,-1 1 10 0,-2-1-12 16,-1 0 7-16,1 0 6 0,0-1-14 0,1 1 10 0,-1-2-1 0,0 0-6 16,-1-1 10-16,3-1-7 0,0-2-6 0,-1 0 6 0,5 0-9 0,-2 0-9 15,2-2 3-15,0 0-33 16,-1-2-36-16,3 2-44 0,2-2-82 0,0-2-63 0,0 0-66 0,5-5-32 0,-1 3 81 0,0-4-436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79" units="cm"/>
          <inkml:channel name="Y" type="integer" max="1919" units="cm"/>
          <inkml:channel name="T" type="integer" max="2.14748E9" units="dev"/>
        </inkml:traceFormat>
        <inkml:channelProperties>
          <inkml:channelProperty channel="X" name="resolution" value="36.4527" units="1/cm"/>
          <inkml:channelProperty channel="Y" name="resolution" value="114.22619" units="1/cm"/>
          <inkml:channelProperty channel="T" name="resolution" value="1" units="1/dev"/>
        </inkml:channelProperties>
      </inkml:inkSource>
      <inkml:timestamp xml:id="ts0" timeString="2023-04-01T05:58:52.792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0,'113'90'0,"-113"-90"0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79" units="cm"/>
          <inkml:channel name="Y" type="integer" max="1919" units="cm"/>
          <inkml:channel name="T" type="integer" max="2.14748E9" units="dev"/>
        </inkml:traceFormat>
        <inkml:channelProperties>
          <inkml:channelProperty channel="X" name="resolution" value="36.4527" units="1/cm"/>
          <inkml:channelProperty channel="Y" name="resolution" value="114.22619" units="1/cm"/>
          <inkml:channelProperty channel="T" name="resolution" value="1" units="1/dev"/>
        </inkml:channelProperties>
      </inkml:inkSource>
      <inkml:timestamp xml:id="ts0" timeString="2023-04-01T06:01:31.716"/>
    </inkml:context>
    <inkml:brush xml:id="br0">
      <inkml:brushProperty name="width" value="0.05833" units="cm"/>
      <inkml:brushProperty name="height" value="0.05833" units="cm"/>
      <inkml:brushProperty name="color" value="#FFC000"/>
      <inkml:brushProperty name="fitToCurve" value="1"/>
    </inkml:brush>
  </inkml:definitions>
  <inkml:trace contextRef="#ctx0" brushRef="#br0">0 0 0,'0'0'0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1T06:01:54.96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 2 774 0,'0'0'21'0,"0"0"-19"0,0 0 10 0,-2 0 0 15,2 0 5-15,0 0 20 0,2 0 8 16,-2 0 13-16,2-2 16 0,-2 2-3 0,0 0 1 0,3 0 10 0,-3 2-4 0,0-2 10 0,2 3 11 16,-2-1-15-16,0 0 2 0,2 0-5 0,-2 2-24 0,0-2 13 15,2 0-14-15,-2 2-7 0,2-2 12 0,-2 2-14 0,2-1-2 0,0 1 7 16,0 0-14-16,2-2-2 0,-2 2 9 0,2-2-14 0,1 2 4 0,-1 0 5 15,0 1-15-15,2-1 14 0,0 0-11 0,1 0-6 0,-1 0 15 0,0 2-18 16,0 1 5 0,3 1 8-16,-3-2-15 0,0 2 4 0,0 1 8 0,3-1-16 0,-3 2 4 0,2-1 4 0,0 1-11 0,-1-2 8 0,-1 3 1 15,0-1-13-15,2 1 9 0,-1-3 2 0,-1 2-15 0,0 1 16 0,2-1-13 16,-1 0-8-16,-1 1 22 0,0-1-16 0,0-2 4 0,0 1 6 0,1 1-11 16,-1-2 3-16,0 1 12 0,0-1-12 0,1 2 2 0,-3-1 9 15,2 1-18 1,-2-2 9-16,0 3 13 0,2-1-23 0,-1 0 17 0,-1-1-6 0,0 1-20 0,0 0 26 0,0-1-14 0,0 1-4 0,-2-2 15 15,3 1-13-15,-1-1 4 16,0 2 10-16,-2-1-16 0,0 1 10 0,0 0 4 0,2 1-10 0,-2 1 5 0,3 1 6 0,-3-3-13 0,0 3 16 0,0-3-14 16,-2 2-5-16,2-1 17 0,0-1-17 0,2 3 15 0,-2-1 2 0,0 1-13 15,0-1 2-15,0 0 8 0,0 1-12 0,-2 1 1 0,2-1 12 16,1 1-13-16,-3 3 6 0,2 0 10 0,2-1-20 0,-2-1 14 0,0 1 14 31,0-3-30-31,0-1 19 0,-2 1-15 0,0-1-16 0,2-2 33 0,-2 3-15 16,0-1 3-16,0-1 12 0,0 1-17 0,0 1 1 0,2 1 15 15,-2 1-18-15,2-3 7 0,-2 3 10 0,0-5-15 0,0 3 10 0,0-1-13 16,0-2-1-16,0 3 18 0,0-1-4 0,0 3 5 0,0-3 1 0,-2 3-14 16,2-1-5-16,0 1 17 0,0-3-12 0,0 1 1 0,0-3 11 15,-2 3-14-15,2 1 5 0,-2-1 8 0,2 1-13 0,-2-2 9 0,0 1 15 16,0-1-24-16,2 3 15 0,-2-3-1 0,0 1-16 0,0 1 13 0,0 1-14 16,-1-1 8-16,1-1-5 0,0 1 10 0,0-1 1 0,0 1-3 15,0 1 1-15,-2-3-11 0,2-1 14 0,-2-1-11 0,2 0 13 0,0 3-2 16,-3-1-16-16,1 1 17 0,2-1-17 0,-2 1 5 0,2-1 11 0,-2 1-12 15,2-1 1-15,-2 5 13 0,-1-3-9 0,3 1-2 0,-2-1 11 16,2 1-16-16,0-1 13 0,-2 1-24 0,0-1 11 0,2 3 17 0,-2 0-15 16,1-1 21-16,1 3-7 0,0-5-13 0,-2 3 3 0,0-5 9 15,0 1-15-15,2-3 6 0,-2 1 9 0,0-1-13 0,-1 2 9 0,3-1 3 16,-2-1-13-16,2 3 10 0,-2-3 12 0,2 0-21 0,-2 1 14 0,2-1-2 16,-3 1-29-16,3-1 31 0,-2 0-18 0,2 1-3 0,-2-1 21 0,0 0-15 15,2 1 3-15,-2-1 12 0,-1 1-15 0,3-1 6 0,-2 0 9 16,2 1-16-16,-2-1 11 0,0 2 1 0,2-1-16 0,-2-1 20 0,2 1-3 15,0-3-13-15,-1 0 17 0,1-2-17 0,0 1 0 0,0 1 14 16,0-2-14-16,0 0 3 0,0 3 12 0,0-3-16 0,0 0 8 0,2 0 9 16,-2 1-16-16,2-3 9 0,-2 2 2 0,0-2-13 0,2 0 18 0,-2-2 14 15,2 5-27-15,-3-5 15 0,1 2-16 0,0 0-24 0,0-2 36 0,2 0-12 16,-2 0 3-16,2 0 11 0,0-2-9 0,-2 2-2 0,2 0 7 16,0 3-10-16,0-3-4 0,0 2 16 0,0-2-5 0,0 2 2 0,0-2 23 15,0 2-35-15,0-2 8 0,0 0-3 0,0 0-31 0,0 1 41 16,0-1-16-16,0-2 6 0,0 2 19 0,0-4-25 0,2 2 0 0,-2 0 14 15,0-2-16-15,2-1 11 0,-2 1 15 0,2-2-22 0,2-2 14 0,-1-2-11 16,-1-1-8-16,0-1 21 0,2 0-13 0,-2-3 4 0,2 1 11 0,0-1-18 16,0-1 1-16,3-3 13 0,-3 1-12 0,2-5 3 0,0 0 8 15,0 2-14-15,1-1 8 0,1-1 9 0,-2 2-10 0,0-2 2 0,1 1 12 16,-3-1-24-16,2-2 18 0,-2 0-7 0,2 0-9 0,-1 1 16 0,-1 1-12 16,0-4 3-16,0 2 8 0,-2-2-12 0,2-2 3 0,-2 0 12 0,0 0-16 15,0 0 7-15,-2-2 8 0,0 0-11 0,0 0 10 0,0 0-5 16,0 0-2-16,-2-2-4 0,2 2 1 0,0 2 8 0,0 0-12 0,0 0 16 15,-2 0-4-15,2 0-14 0,-2-2 18 0,0 2-12 0,2-2-6 0,-2 2 18 16,0 2-17-16,0-2 5 0,0 2 10 0,0 0-14 0,-2 0 7 16,2 1 7-16,-3 1-7 0,3 0 2 0,-2-2 5 0,2 2-12 0,0 0 8 15,0 0 17-15,-2 1-26 0,2 1 12 0,0-2-13 0,-3 2-13 0,1-2 25 16,2 1-12-16,-2-3 4 0,2 0 12 0,-2 0-17 0,0 4 7 16,0 0 11-16,-1 1-19 0,1-1 9 0,-2 0 9 0,2 3-16 15,0-3 13-15,-2 0-8 0,-1 2-5 0,3 3 14 0,-2-1-4 0,0 1-3 0,2-1 11 16,-3-2-15-16,3 3-3 0,-2-3 18 0,2 2-18 0,0-1 2 15,-1-1 13-15,3 0-15 0,0 3 9 0,0 1 9 0,0 5-17 0,0 2 6 16,2-1 9-16,-2 1-14 0,0 0 12 0,0 1-12 0,0 1-4 0,0 0 14 16,-2 2-10-16,1 0 10 0,1 0 4 0,0 1-11 0,2-1 1 15,-2 2 11-15,0 0-11 0,2 2 4 0,-2 0 12 0,2-2-15 0,0 2 5 16,0 0 6-16,0 2-13 0,0-2 15 0,0 0-3 0,0 0-15 0,0 0 16 16,2 2-18-16,0 0-2 0,0 2 19 0,2-1-15 0,1 1 5 15,-3-2 13-15,2 2-13 0,2 2 3 0,-2 0 12 0,2 3-15 0,3-1 5 16,-3 2 8-16,2 1-15 0,3-1 13 0,-1 0-16 0,3 3 3 0,-1 1 15 15,0 3-13-15,3 2 12 0,-3 1 5 0,3 1-17 0,-1 2 2 16,-1 0 12-16,1 2-16 0,-1 0 4 0,-1 0 13 0,1 4-17 0,-1 0 8 16,1 0 7-16,-3 2-17 0,2 2 9 0,-3 2 1 0,-1 3-10 0,0-1 15 15,-3 0-11-15,1-1-2 0,0 1 14 0,0-2-14 0,-2 1 2 16,1-3 9-16,-1 0-18 0,-2 0 7 0,2-2 11 0,-2 3-9 0,0-1 4 16,-2 0 7-16,0 2-11 0,0-2 2 0,0 3 5 0,0-3-12 15,0 0 12-15,-2 0 2 0,0-2-18 0,0 1 18 0,2 1-18 0,-2-2 5 16,2 0 4-16,-2-2-2 0,0 2 2 0,0-2-9 0,-1 0 17 0,-1-2-10 15,0 2 4-15,0-2 7 0,0-2-18 0,0-2 5 0,0-2 13 16,1 0-11-16,-1-1 10 0,-2 1-1 0,2 0-9 0,-2 0 14 0,-3-3 10 0,3-1-24 16,-2-1 11-16,0 1-16 0,-1 0-8 0,1-3 24 0,0 5-14 15,-1-1 1-15,1 1 10 0,0 0-14 0,-1 0 4 0,1-5 14 0,2 3-16 16,0-3 6-16,0 1 8 0,-1-1-16 0,-1 1 12 0,2-1 9 0,0-1-21 16,-1 1 16-16,1-1-6 0,2-1-21 0,-2 1 25 0,2-1-12 15,-3-2-1-15,3 1 14 0,-2-1-14 0,0-2 3 0,2-1 10 0,-1 1-14 16,-1-2 6-16,2-2 10 0,0-2-16 0,0 3 10 0,2-3 2 0,-2 0-12 15,-1 0 16-15,3 0 9 0,-2-2-23 0,2 2 15 0,0-2-16 16,0 2-12-16,2-2 23 0,-2 0-10 0,0 0 3 0,0 0 8 0,2 0-10 16,0 0-1-16,2 0 15 0,-2 0-18 0,2-2 9 0,-2 2 6 0,0 0-19 15,2 0 20-15,-2-2-13 0,2 0-5 0,0 2 17 0,0-4-12 16,0 2 8-16,0 0 6 0,0-5-10 0,3 3 0 0,-3-2 13 0,2 0-17 16,-2-1 5-16,2 1 6 0,0 0-14 15,0-2 9-15,0 2 7 0,1-1-14 0,1-1 12 0,-2 0-10 0,2-3-4 0,-2 1 20 0,3 0-17 16,-1-1 12-16,0-1 3 0,0-1-18 0,0 1 5 0,3-5 13 0,-3 3-14 15,0-5 3-15,0 2 11 0,3 1-16 0,-3-3 7 0,2 0 9 0,1-1-13 16,-3-1 8-16,0 0-8 0,2 0-5 0,-1 1 15 0,-1-1-5 16,2-2 1-16,-2 2 8 0,-2-1-18 0,3-1 3 0,-3 0 16 0,0 0-17 15,0-2 12-15,0 2-6 0,-2-2 2 0,0 1-4 0,0-3-4 16,1-2 8-16,-1 2-19 0,0-3 12 0,-2-1 8 0,0-2-8 0,0 0 12 0,-2 2 6 16,0 0-15-16,-1-3 14 0,-1 1-1 0,2 2-19 0,0-2 16 15,0 2-16-15,-2 0-7 0,2 0 25 0,-2 2-18 0,2 2 8 0,-2-3 11 16,-1 4-16-16,1-4 3 0,2 6 11 0,-2-1-18 0,0 2 9 15,0-2 9-15,2 2-18 0,-3 2 18 0,3-1-11 0,0-1-5 0,-2 2 16 16,2-2-16-16,0 4 7 0,-2-1 7 0,2-1-14 0,-2 0 3 0,-3-2 12 16,3 1-16-16,0-3 6 0,0 2 10 0,-2-2-16 0,2 2 10 15,-3 0 7-15,1 0-14 0,0 3 10 0,0-3-5 0,-1 0-7 0,1 2 13 16,0 3-3-16,0-1-8 0,0 0 14 0,-1 3-13 0,1-1-5 0,0 3 18 16,2-3-18-16,0 2 7 0,-3 3 11 0,3-1-12 0,0 1 1 15,0 2 9-15,0-1-12 0,0 3 3 0,2 0-2 0,-3-1-1 0,1 3 10 16,2-2 10-16,0 2-11 0,-2-1 5 0,2-1-16 0,-2 2-12 15,2 0 26-15,0 1-20 0,-1-1 0 0,1 2 10 16,0 0-18-16,0 0-1 0,0 2 2 0,0 0-27 0,2 0-6 0,-2 2-16 0,2 0-39 0,0 0-19 16,0 0-52-16,0 2-55 0,0 2-45 0,2 2-111 0,2 2-53 0,0 3 88 15,-2 1-463-15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4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FBA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2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QUANTITATIVE FINANCE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2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5714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6619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skan Light" panose="02000503060000020004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58364-FBDE-479A-A937-10E991E78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kan Light" panose="02000503060000020004" pitchFamily="2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skan Light" panose="0200050306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80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45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FBA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26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QUANTITATIVE FINANCE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26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Contact	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fbaquant@gmail.com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Website	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277363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0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CA24D-FC40-4AFF-AC4E-8D4CC5BDD4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4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FBA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" b="0" i="0" u="none" strike="noStrike" kern="1200" cap="none" spc="226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QUANTITATIVE FINANCE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" b="0" i="0" u="none" strike="noStrike" kern="1200" cap="none" spc="226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|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74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ingalpha.com/article/2035813-a-look-inside-the-fama-french-3-factor-mode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ingalpha.com/article/2035813-a-look-inside-the-fama-french-3-factor-mode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4.xml"/><Relationship Id="rId1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AD9ADF-A32B-4C55-A1BA-03D46C381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DB6E4C-06FA-4F22-98E1-C4F75730FBB0}"/>
              </a:ext>
            </a:extLst>
          </p:cNvPr>
          <p:cNvSpPr/>
          <p:nvPr/>
        </p:nvSpPr>
        <p:spPr>
          <a:xfrm>
            <a:off x="251717" y="0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CC21C-1FC6-4F89-8EE0-A3CBBA26601D}"/>
              </a:ext>
            </a:extLst>
          </p:cNvPr>
          <p:cNvSpPr txBox="1"/>
          <p:nvPr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2A236-0264-44A9-8C11-534B8136D5C9}"/>
              </a:ext>
            </a:extLst>
          </p:cNvPr>
          <p:cNvSpPr txBox="1"/>
          <p:nvPr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EB447-AFC4-4DA6-89C7-AB730543F6F2}"/>
              </a:ext>
            </a:extLst>
          </p:cNvPr>
          <p:cNvSpPr txBox="1"/>
          <p:nvPr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7F499-B17D-44AA-961D-5E06C0E464C1}"/>
              </a:ext>
            </a:extLst>
          </p:cNvPr>
          <p:cNvSpPr txBox="1"/>
          <p:nvPr/>
        </p:nvSpPr>
        <p:spPr>
          <a:xfrm>
            <a:off x="1475729" y="4104474"/>
            <a:ext cx="1487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 1</a:t>
            </a:r>
            <a:r>
              <a:rPr lang="en-US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13D27-21D0-4AC7-9E22-57BDE95C52CD}"/>
              </a:ext>
            </a:extLst>
          </p:cNvPr>
          <p:cNvSpPr txBox="1"/>
          <p:nvPr/>
        </p:nvSpPr>
        <p:spPr>
          <a:xfrm>
            <a:off x="1475728" y="3428999"/>
            <a:ext cx="57124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Size Factor and Value Factor</a:t>
            </a:r>
          </a:p>
        </p:txBody>
      </p:sp>
    </p:spTree>
    <p:extLst>
      <p:ext uri="{BB962C8B-B14F-4D97-AF65-F5344CB8AC3E}">
        <p14:creationId xmlns:p14="http://schemas.microsoft.com/office/powerpoint/2010/main" val="2244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167438" cy="38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2.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Value Factor - Intuitiveness (Risk-based)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549" y="1053335"/>
            <a:ext cx="8530900" cy="486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Intuitive (Risk-based Explanation)</a:t>
            </a: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Cheap 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because they tend to be firms in </a:t>
            </a: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distress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, with </a:t>
            </a: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high leverage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, and that face </a:t>
            </a: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substantial earnings risk</a:t>
            </a:r>
            <a:endParaRPr lang="en-US" altLang="en-US" sz="14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3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    (</a:t>
            </a:r>
            <a:r>
              <a:rPr lang="en-US" altLang="en-US" sz="1300" dirty="0" err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Nai-fu</a:t>
            </a:r>
            <a:r>
              <a:rPr lang="en-US" altLang="en-US" sz="13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Chen and Feng Zhang, 1998, </a:t>
            </a:r>
            <a:r>
              <a:rPr lang="en-US" altLang="en-US" sz="1300" i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“Risk and Return of Value Stocks.”</a:t>
            </a:r>
            <a:r>
              <a:rPr lang="en-US" altLang="en-US" sz="13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)</a:t>
            </a:r>
            <a:endParaRPr lang="en-US" altLang="en-US" sz="14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Leverage (risk) effect </a:t>
            </a:r>
            <a:endParaRPr lang="en-US" altLang="en-US" sz="13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3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    (Robert F. </a:t>
            </a:r>
            <a:r>
              <a:rPr lang="en-US" altLang="en-US" sz="1300" dirty="0" err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Peterkort</a:t>
            </a:r>
            <a:r>
              <a:rPr lang="en-US" altLang="en-US" sz="13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and James F. Nielsen, 2005, </a:t>
            </a:r>
            <a:r>
              <a:rPr lang="en-US" altLang="en-US" sz="1300" i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“Is the Book-to-Market Ratio a Measure of Risk?”</a:t>
            </a:r>
            <a:r>
              <a:rPr lang="en-US" altLang="en-US" sz="13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)</a:t>
            </a:r>
          </a:p>
          <a:p>
            <a:pPr marL="1157160" lvl="2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Positive relationship between higher stock returns and market leverage</a:t>
            </a:r>
          </a:p>
          <a:p>
            <a:pPr marL="1157160" lvl="2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There was </a:t>
            </a: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NO </a:t>
            </a:r>
            <a:r>
              <a:rPr lang="en-US" altLang="en-US" sz="1700" b="1" dirty="0" err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BtM</a:t>
            </a: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effect at all to “all-equity” firms</a:t>
            </a: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Compensation for </a:t>
            </a: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higher vulnerability to financial distress</a:t>
            </a:r>
            <a:endParaRPr lang="en-US" altLang="en-US" sz="13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3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    (</a:t>
            </a:r>
            <a:r>
              <a:rPr lang="en-US" altLang="en-US" sz="1300" dirty="0" err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Motohiro</a:t>
            </a:r>
            <a:r>
              <a:rPr lang="en-US" altLang="en-US" sz="13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en-US" sz="1300" dirty="0" err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Yogo</a:t>
            </a:r>
            <a:r>
              <a:rPr lang="en-US" altLang="en-US" sz="13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, 2006, </a:t>
            </a:r>
            <a:r>
              <a:rPr lang="en-US" altLang="en-US" sz="1300" i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“A Consumption-Based Explanation of Expected Stock Returns”</a:t>
            </a:r>
            <a:r>
              <a:rPr lang="en-US" altLang="en-US" sz="13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)</a:t>
            </a:r>
          </a:p>
          <a:p>
            <a:pPr marL="1157160" lvl="2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Value stocks deliver </a:t>
            </a: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low returns during recessions</a:t>
            </a:r>
            <a:endParaRPr lang="en-US" altLang="en-US" sz="17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1157160" lvl="2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Returns of value stocks are more </a:t>
            </a: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pro-cyclical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than growth stocks</a:t>
            </a:r>
          </a:p>
          <a:p>
            <a:pPr marL="914400" lvl="2" indent="0">
              <a:lnSpc>
                <a:spcPct val="150000"/>
              </a:lnSpc>
              <a:buFont typeface="Arial"/>
              <a:buNone/>
              <a:defRPr/>
            </a:pPr>
            <a:endParaRPr lang="en-US" altLang="en-US" sz="17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54840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167438" cy="38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2.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Value Factor - Intuitiveness (Risk-based)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550" y="1053333"/>
            <a:ext cx="8721400" cy="4659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Intuitive (Risk-based Explanation)</a:t>
            </a: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Largely based on </a:t>
            </a: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fundamental risk factors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within the economy and arises through </a:t>
            </a: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macroeconomic risk</a:t>
            </a:r>
            <a:endParaRPr lang="en-US" altLang="en-US" sz="170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   </a:t>
            </a:r>
            <a:r>
              <a:rPr lang="en-US" altLang="en-US" sz="13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(Angela J. Black, Bin Mao, and David G. McMillan, </a:t>
            </a:r>
            <a:r>
              <a:rPr lang="en-US" altLang="en-US" sz="13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“The Value Premium and Economic Activity: 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3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      Long-Run Evidence from the United States.”</a:t>
            </a:r>
            <a:r>
              <a:rPr lang="en-US" altLang="en-US" sz="13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)</a:t>
            </a:r>
          </a:p>
          <a:p>
            <a:pPr marL="1157160" lvl="2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value stocks are more sensitive to bad economic news, whereas growth stocks are more sensitive to good economic conditions</a:t>
            </a:r>
          </a:p>
          <a:p>
            <a:pPr marL="1157160" lvl="2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When economic expands(industrial production, money supply rises) </a:t>
            </a:r>
          </a:p>
          <a:p>
            <a:pPr marL="1686100" lvl="3" indent="-314500">
              <a:lnSpc>
                <a:spcPct val="150000"/>
              </a:lnSpc>
              <a:buAutoNum type="arabicPeriod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Value stocks become less risky relative to growth stocks</a:t>
            </a:r>
          </a:p>
          <a:p>
            <a:pPr marL="1686100" lvl="3" indent="-314500">
              <a:lnSpc>
                <a:spcPct val="150000"/>
              </a:lnSpc>
              <a:buAutoNum type="arabicPeriod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Their price increase more</a:t>
            </a:r>
          </a:p>
          <a:p>
            <a:pPr marL="1686100" lvl="3" indent="-314500">
              <a:lnSpc>
                <a:spcPct val="150000"/>
              </a:lnSpc>
              <a:buAutoNum type="arabicPeriod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Spread between the high and low BtM stocks narrows</a:t>
            </a:r>
          </a:p>
          <a:p>
            <a:pPr marL="1686100" lvl="3" indent="-314500">
              <a:lnSpc>
                <a:spcPct val="150000"/>
              </a:lnSpc>
              <a:buAutoNum type="arabicPeriod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Value premium declines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4757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167438" cy="38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2.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Value Factor - Intuitiveness (Risk-based)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7621" y="1268317"/>
            <a:ext cx="6528757" cy="416896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18259" y="5458776"/>
            <a:ext cx="6898004" cy="6734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300" b="0" i="1" strike="noStrike">
                <a:solidFill>
                  <a:srgbClr val="000000">
                    <a:alpha val="100000"/>
                  </a:srgbClr>
                </a:solidFill>
                <a:latin typeface="Arial"/>
                <a:ea typeface="-apple-system"/>
              </a:rPr>
              <a:t>&lt;&lt;</a:t>
            </a:r>
            <a:r>
              <a:rPr sz="1300" b="0" i="1" strike="noStrike">
                <a:solidFill>
                  <a:srgbClr val="000000">
                    <a:alpha val="100000"/>
                  </a:srgbClr>
                </a:solidFill>
                <a:latin typeface="Arial"/>
                <a:ea typeface="-apple-system"/>
              </a:rPr>
              <a:t>A Look Inside The Fama-French 3-Factor Model</a:t>
            </a:r>
            <a:r>
              <a:rPr lang="en-US" altLang="en-US" sz="1300" b="0" i="1" strike="noStrike">
                <a:solidFill>
                  <a:srgbClr val="000000">
                    <a:alpha val="100000"/>
                  </a:srgbClr>
                </a:solidFill>
                <a:latin typeface="Arial"/>
                <a:ea typeface="-apple-system"/>
              </a:rPr>
              <a:t>&gt;&gt;,</a:t>
            </a:r>
            <a:r>
              <a:rPr lang="en-US" altLang="en-US" sz="1300" b="0" i="0" strike="noStrike">
                <a:solidFill>
                  <a:srgbClr val="000000">
                    <a:alpha val="100000"/>
                  </a:srgbClr>
                </a:solidFill>
                <a:latin typeface="Arial"/>
                <a:ea typeface="-apple-system"/>
              </a:rPr>
              <a:t> Kevin Wrotenbery, Feb. 20, 2014.</a:t>
            </a:r>
          </a:p>
          <a:p>
            <a:pPr algn="l">
              <a:defRPr/>
            </a:pPr>
            <a:r>
              <a:rPr lang="en-US" sz="1300" b="0" i="0" strike="noStrike">
                <a:solidFill>
                  <a:srgbClr val="000000">
                    <a:alpha val="100000"/>
                  </a:srgbClr>
                </a:solidFill>
                <a:latin typeface="Arial"/>
                <a:ea typeface="-apple-system"/>
                <a:hlinkClick r:id="rId3"/>
              </a:rPr>
              <a:t>https://seekingalpha.com/article/2035813-a-look-inside-the-fama-french-3-factor-model</a:t>
            </a:r>
            <a:endParaRPr lang="en-US" sz="1300" b="0" i="0" strike="noStrike">
              <a:solidFill>
                <a:srgbClr val="000000">
                  <a:alpha val="100000"/>
                </a:srgbClr>
              </a:solidFill>
              <a:latin typeface="Arial"/>
              <a:ea typeface="-apple-system"/>
            </a:endParaRPr>
          </a:p>
          <a:p>
            <a:pPr algn="l">
              <a:defRPr/>
            </a:pPr>
            <a:endParaRPr lang="en-US" sz="1300" b="0" i="0" strike="noStrike">
              <a:solidFill>
                <a:srgbClr val="000000">
                  <a:alpha val="100000"/>
                </a:srgbClr>
              </a:solidFill>
              <a:latin typeface="Arial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3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996113" cy="38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2.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Value Factor - Introduction, Persistency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549" y="958090"/>
            <a:ext cx="8530900" cy="5145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760" lvl="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“The Cross-Section of Expected Stock Returns”</a:t>
            </a:r>
            <a:r>
              <a:rPr lang="en-US" altLang="en-US" sz="17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(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Eugene Fama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,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Kenneth French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)</a:t>
            </a: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Development of the </a:t>
            </a: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Fama–French three-factor model</a:t>
            </a:r>
            <a:endParaRPr lang="en-US" altLang="en-US" sz="170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Added the size and value factors to the market beta factor</a:t>
            </a:r>
          </a:p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Value Factor</a:t>
            </a:r>
            <a:endParaRPr lang="en-US" altLang="en-US" sz="170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Tendency for </a:t>
            </a: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relatively cheap assets to outperform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relatively expensive ones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e.g.) HML : High(H) 30% BtM stocks </a:t>
            </a: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-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Low(L) 30% BtM stocks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	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*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BtM :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book-to-market</a:t>
            </a: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Value premium 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4.8 % (1927 ~ 2015, U.S.)</a:t>
            </a:r>
          </a:p>
          <a:p>
            <a:pPr marL="242760" lvl="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Persistent</a:t>
            </a: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endParaRPr lang="en-US" altLang="en-US" sz="1700" b="1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lang="en-US" altLang="en-US" sz="1700" b="1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endParaRPr lang="en-US" altLang="en-US" sz="170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The recent performance is respectively bad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1860" y="4548465"/>
            <a:ext cx="5966406" cy="113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538913" cy="38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2.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Value Factor - Pervasvieness, Inbestiablity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549" y="1005710"/>
            <a:ext cx="8530900" cy="4688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Pervasive</a:t>
            </a: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Can be found also in developed and emerging equity markets around the world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	e.g.) </a:t>
            </a:r>
            <a:r>
              <a:rPr lang="en-US" altLang="en-US" sz="17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Fama-French Emerging Growth Index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8.6% annaul avg return (1989 ~ 2015)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		 </a:t>
            </a:r>
            <a:r>
              <a:rPr lang="en-US" altLang="en-US" sz="17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Fama-French Emerging Value Index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13.8% annual avg return (1989 ~ 2015)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	e.g.) Significant return premium to value in 18 developed market countries with 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		the strongest performance in Japan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		</a:t>
            </a:r>
            <a:r>
              <a:rPr lang="en-US" altLang="en-US" sz="13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(Clifford Asness, Tobias Moskowitz, and Lasse Pedersen, 2013, “</a:t>
            </a:r>
            <a:r>
              <a:rPr lang="en-US" altLang="en-US" sz="13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Value and Momentum Everywhere"</a:t>
            </a:r>
            <a:r>
              <a:rPr lang="en-US" altLang="en-US" sz="13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)</a:t>
            </a:r>
          </a:p>
          <a:p>
            <a:pPr marL="242760" indent="-24276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Arial"/>
              <a:buChar char="•"/>
              <a:defRPr/>
            </a:pP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Investiable</a:t>
            </a:r>
          </a:p>
          <a:p>
            <a:pPr marL="699960" lvl="1" indent="-24276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Value index funds have typically outperformed their growth counterparts</a:t>
            </a:r>
          </a:p>
          <a:p>
            <a:pPr marL="699960" lvl="1" indent="-24276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Value premium certainly can be captured by live funds</a:t>
            </a:r>
          </a:p>
          <a:p>
            <a:pPr marL="457200" lvl="1" indent="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Arial"/>
              <a:buNone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e.g.) </a:t>
            </a:r>
            <a:r>
              <a:rPr lang="en-US" altLang="en-US" sz="17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DFA U.S. Large Cap Value Portfolio Institutional Class fund (DFLVX)</a:t>
            </a:r>
            <a:endParaRPr lang="en-US" altLang="en-US" sz="170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457200" lvl="1" indent="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Arial"/>
              <a:buNone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	outperformed </a:t>
            </a:r>
            <a:r>
              <a:rPr lang="en-US" altLang="en-US" sz="17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MSCI US Prime Market Value Index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, </a:t>
            </a:r>
            <a:r>
              <a:rPr lang="en-US" altLang="en-US" sz="17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Russell 1000 Value Index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167438" cy="38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2.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Value Factor - Intuitiveness (Risk-based)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549" y="1053335"/>
            <a:ext cx="8530900" cy="486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Intuitive (Risk-based Explanation)</a:t>
            </a: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Cheap 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because they tend to be firms in </a:t>
            </a: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distress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, with </a:t>
            </a: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high leverage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, and that face </a:t>
            </a: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substantial earnings risk</a:t>
            </a:r>
            <a:endParaRPr lang="en-US" altLang="en-US" sz="140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3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    (Nai-fu Chen and Feng Zhang, 1998, </a:t>
            </a:r>
            <a:r>
              <a:rPr lang="en-US" altLang="en-US" sz="13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“Risk and Return of Value Stocks.”</a:t>
            </a:r>
            <a:r>
              <a:rPr lang="en-US" altLang="en-US" sz="13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)</a:t>
            </a:r>
            <a:endParaRPr lang="en-US" altLang="en-US" sz="140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Leverage (risk) effect </a:t>
            </a:r>
            <a:endParaRPr lang="en-US" altLang="en-US" sz="130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3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    (Robert F. Peterkort and James F. Nielsen, 2005, </a:t>
            </a:r>
            <a:r>
              <a:rPr lang="en-US" altLang="en-US" sz="13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“Is the Book-to-Market Ratio a Measure of Risk?”</a:t>
            </a:r>
            <a:r>
              <a:rPr lang="en-US" altLang="en-US" sz="13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)</a:t>
            </a:r>
          </a:p>
          <a:p>
            <a:pPr marL="1157160" lvl="2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Positive relationship between higher stock returns and market leverage</a:t>
            </a:r>
          </a:p>
          <a:p>
            <a:pPr marL="1157160" lvl="2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There was </a:t>
            </a: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NO BtM effect at all to “all-equity” firms</a:t>
            </a: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Compensation for </a:t>
            </a: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higher vulnerability to financial distress</a:t>
            </a:r>
            <a:endParaRPr lang="en-US" altLang="en-US" sz="130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3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    (Motohiro Yogo, 2006, </a:t>
            </a:r>
            <a:r>
              <a:rPr lang="en-US" altLang="en-US" sz="13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“A Consumption-Based Explanation of Expected Stock Returns”</a:t>
            </a:r>
            <a:r>
              <a:rPr lang="en-US" altLang="en-US" sz="13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)</a:t>
            </a:r>
          </a:p>
          <a:p>
            <a:pPr marL="1157160" lvl="2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Value stocks deliver </a:t>
            </a: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low returns during recessions</a:t>
            </a:r>
            <a:endParaRPr lang="en-US" altLang="en-US" sz="170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1157160" lvl="2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Returns of value stocks are more </a:t>
            </a: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pro-cyclical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than growth stocks</a:t>
            </a:r>
          </a:p>
          <a:p>
            <a:pPr marL="914400" lvl="2" indent="0">
              <a:lnSpc>
                <a:spcPct val="150000"/>
              </a:lnSpc>
              <a:buFont typeface="Arial"/>
              <a:buNone/>
              <a:defRPr/>
            </a:pPr>
            <a:endParaRPr lang="en-US" altLang="en-US" sz="170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167438" cy="38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2.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Value Factor - Intuitiveness (Risk-based)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550" y="1053333"/>
            <a:ext cx="8721400" cy="4659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Intuitive (Risk-based Explanation)</a:t>
            </a: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Largely based on </a:t>
            </a: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fundamental risk factors</a:t>
            </a: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within the economy and arises through </a:t>
            </a:r>
            <a:r>
              <a:rPr lang="en-US" altLang="en-US" sz="1700" b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macroeconomic risk</a:t>
            </a:r>
            <a:endParaRPr lang="en-US" altLang="en-US" sz="170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   </a:t>
            </a:r>
            <a:r>
              <a:rPr lang="en-US" altLang="en-US" sz="13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(Angela J. Black, Bin Mao, and David G. McMillan, </a:t>
            </a:r>
            <a:r>
              <a:rPr lang="en-US" altLang="en-US" sz="13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“The Value Premium and Economic Activity: 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300" i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      Long-Run Evidence from the United States.”</a:t>
            </a:r>
            <a:r>
              <a:rPr lang="en-US" altLang="en-US" sz="13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)</a:t>
            </a:r>
          </a:p>
          <a:p>
            <a:pPr marL="1157160" lvl="2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value stocks are more sensitive to bad economic news, whereas growth stocks are more sensitive to good economic conditions</a:t>
            </a:r>
          </a:p>
          <a:p>
            <a:pPr marL="1157160" lvl="2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When economic expands(industrial production, money supply rises) </a:t>
            </a:r>
          </a:p>
          <a:p>
            <a:pPr marL="1686100" lvl="3" indent="-314500">
              <a:lnSpc>
                <a:spcPct val="150000"/>
              </a:lnSpc>
              <a:buAutoNum type="arabicPeriod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Value stocks become less risky relative to growth stocks</a:t>
            </a:r>
          </a:p>
          <a:p>
            <a:pPr marL="1686100" lvl="3" indent="-314500">
              <a:lnSpc>
                <a:spcPct val="150000"/>
              </a:lnSpc>
              <a:buAutoNum type="arabicPeriod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Their price increase more</a:t>
            </a:r>
          </a:p>
          <a:p>
            <a:pPr marL="1686100" lvl="3" indent="-314500">
              <a:lnSpc>
                <a:spcPct val="150000"/>
              </a:lnSpc>
              <a:buAutoNum type="arabicPeriod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Spread between the high and low BtM stocks narrows</a:t>
            </a:r>
          </a:p>
          <a:p>
            <a:pPr marL="1686100" lvl="3" indent="-314500">
              <a:lnSpc>
                <a:spcPct val="150000"/>
              </a:lnSpc>
              <a:buAutoNum type="arabicPeriod"/>
              <a:defRPr/>
            </a:pPr>
            <a:r>
              <a:rPr lang="en-US" altLang="en-US" sz="170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Value premium declines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167438" cy="38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2.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Value Factor - Intuitiveness (Risk-based)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7621" y="1268317"/>
            <a:ext cx="6528757" cy="416896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18259" y="5458776"/>
            <a:ext cx="6898004" cy="6734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300" b="0" i="1" strike="noStrike">
                <a:solidFill>
                  <a:srgbClr val="000000">
                    <a:alpha val="100000"/>
                  </a:srgbClr>
                </a:solidFill>
                <a:latin typeface="Arial"/>
                <a:ea typeface="-apple-system"/>
              </a:rPr>
              <a:t>&lt;&lt;</a:t>
            </a:r>
            <a:r>
              <a:rPr sz="1300" b="0" i="1" strike="noStrike">
                <a:solidFill>
                  <a:srgbClr val="000000">
                    <a:alpha val="100000"/>
                  </a:srgbClr>
                </a:solidFill>
                <a:latin typeface="Arial"/>
                <a:ea typeface="-apple-system"/>
              </a:rPr>
              <a:t>A Look Inside The Fama-French 3-Factor Model</a:t>
            </a:r>
            <a:r>
              <a:rPr lang="en-US" altLang="en-US" sz="1300" b="0" i="1" strike="noStrike">
                <a:solidFill>
                  <a:srgbClr val="000000">
                    <a:alpha val="100000"/>
                  </a:srgbClr>
                </a:solidFill>
                <a:latin typeface="Arial"/>
                <a:ea typeface="-apple-system"/>
              </a:rPr>
              <a:t>&gt;&gt;,</a:t>
            </a:r>
            <a:r>
              <a:rPr lang="en-US" altLang="en-US" sz="1300" b="0" i="0" strike="noStrike">
                <a:solidFill>
                  <a:srgbClr val="000000">
                    <a:alpha val="100000"/>
                  </a:srgbClr>
                </a:solidFill>
                <a:latin typeface="Arial"/>
                <a:ea typeface="-apple-system"/>
              </a:rPr>
              <a:t> Kevin Wrotenbery, Feb. 20, 2014.</a:t>
            </a:r>
          </a:p>
          <a:p>
            <a:pPr algn="l">
              <a:defRPr/>
            </a:pPr>
            <a:r>
              <a:rPr lang="en-US" sz="1300" b="0" i="0" strike="noStrike">
                <a:solidFill>
                  <a:srgbClr val="000000">
                    <a:alpha val="100000"/>
                  </a:srgbClr>
                </a:solidFill>
                <a:latin typeface="Arial"/>
                <a:ea typeface="-apple-system"/>
                <a:hlinkClick r:id="rId3"/>
              </a:rPr>
              <a:t>https://seekingalpha.com/article/2035813-a-look-inside-the-fama-french-3-factor-model</a:t>
            </a:r>
            <a:endParaRPr lang="en-US" sz="1300" b="0" i="0" strike="noStrike">
              <a:solidFill>
                <a:srgbClr val="000000">
                  <a:alpha val="100000"/>
                </a:srgbClr>
              </a:solidFill>
              <a:latin typeface="Arial"/>
              <a:ea typeface="-apple-system"/>
            </a:endParaRPr>
          </a:p>
          <a:p>
            <a:pPr algn="l">
              <a:defRPr/>
            </a:pPr>
            <a:endParaRPr lang="en-US" sz="1300" b="0" i="0" strike="noStrike">
              <a:solidFill>
                <a:srgbClr val="000000">
                  <a:alpha val="100000"/>
                </a:srgbClr>
              </a:solidFill>
              <a:latin typeface="Arial"/>
              <a:ea typeface="-apple-syste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2. Value Factor – Intuitiveness (Behavioral-based)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109" y="1213355"/>
            <a:ext cx="80030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760" marR="0" lvl="0" indent="-24276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BEHAVIORAL BASED Explanation</a:t>
            </a:r>
          </a:p>
          <a:p>
            <a:pPr marL="242760" marR="0" lvl="0" indent="-24276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“Mispricing”</a:t>
            </a:r>
          </a:p>
          <a:p>
            <a:pPr marL="242760" marR="0" lvl="0" indent="-24276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Testing the mispricing hypothesis</a:t>
            </a:r>
          </a:p>
          <a:p>
            <a:pPr marL="800100" marR="0" lvl="1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Incongruent value/glamour strategy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Anchoring</a:t>
            </a:r>
          </a:p>
          <a:p>
            <a:pPr marL="800100" marR="0" lvl="1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Anchoring on the P/E Ratio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Loss-Aversion</a:t>
            </a:r>
          </a:p>
          <a:p>
            <a:pPr marL="800100" marR="0" lvl="1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“A loss that comes after prior gains is less painful than usual, because it is cushioned by those earlier gains”</a:t>
            </a:r>
          </a:p>
        </p:txBody>
      </p:sp>
    </p:spTree>
    <p:extLst>
      <p:ext uri="{BB962C8B-B14F-4D97-AF65-F5344CB8AC3E}">
        <p14:creationId xmlns:p14="http://schemas.microsoft.com/office/powerpoint/2010/main" val="79015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108" y="1053335"/>
            <a:ext cx="8003061" cy="468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Mispricing Hypothesis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en-US" sz="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en-US" sz="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Identify potential ex-ante bias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Compare 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expectations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(implied by price multiples) &amp; 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fundamentals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Successful value strategy if expectations ≠ fundamentals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altLang="en-US" sz="9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VALUE / GLAMOUR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BtM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ratio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⇒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market’s </a:t>
            </a:r>
            <a:r>
              <a:rPr lang="en-US" altLang="en-US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Expectations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Low </a:t>
            </a: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BtM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(value), High </a:t>
            </a: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BtM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(glamour)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FSCORE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Financial strength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⇒ </a:t>
            </a:r>
            <a:r>
              <a:rPr lang="en-US" altLang="en-US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Fundamentals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Low FSCORE (high fundamental)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2. Value Factor – Intuitiveness (Behavioral-based)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6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Outline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856E7E-FCDE-4620-ADA9-80253461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04711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Size Factor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Value Factor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065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108" y="1053335"/>
            <a:ext cx="8003061" cy="487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Mispricing Hypothesis</a:t>
            </a:r>
          </a:p>
          <a:p>
            <a:pPr algn="ctr">
              <a:lnSpc>
                <a:spcPct val="150000"/>
              </a:lnSpc>
              <a:defRPr/>
            </a:pPr>
            <a:endParaRPr lang="en-US" altLang="en-US" sz="500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en-US" sz="1900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 = Fund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⇒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0 value/glamour effect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 </a:t>
            </a:r>
            <a:r>
              <a:rPr lang="en-US" altLang="en-US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≠ Fund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⇒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robust &amp; larger&amp; more frequent positive return</a:t>
            </a:r>
            <a:endParaRPr lang="en-US" alt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en-US" sz="1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Strongest Pricing Errors in…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	High </a:t>
            </a: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BtM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(value) + High FSCORE(strong)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Low </a:t>
            </a: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BtM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(growth) + Low FSCORE(weak)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⇒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INCONGRUENT value/glamour strategy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⇒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Existence of MISPRICING</a:t>
            </a:r>
          </a:p>
          <a:p>
            <a:pPr>
              <a:lnSpc>
                <a:spcPct val="150000"/>
              </a:lnSpc>
              <a:defRPr/>
            </a:pPr>
            <a:endParaRPr lang="en-US" altLang="en-US" sz="7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Optimism for Growth Stocks? Anchoring? Confirmation Bias?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2. Value Factor – Intuitiveness (Behavioral-based)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91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108" y="1053335"/>
            <a:ext cx="800306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  <a:defRPr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Anchoring</a:t>
            </a:r>
          </a:p>
          <a:p>
            <a:pPr marL="457200" indent="-457200">
              <a:lnSpc>
                <a:spcPct val="150000"/>
              </a:lnSpc>
              <a:buAutoNum type="arabicPeriod" startAt="2"/>
              <a:defRPr/>
            </a:pPr>
            <a:endParaRPr lang="en-US" alt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Cognitive bias,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putting too much importance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on the i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nitial assessment &amp;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thinking of it as a reference point </a:t>
            </a:r>
          </a:p>
          <a:p>
            <a:pPr>
              <a:lnSpc>
                <a:spcPct val="150000"/>
              </a:lnSpc>
              <a:defRPr/>
            </a:pPr>
            <a:endParaRPr lang="en-US" altLang="en-US" sz="1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19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! Anchoring on the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9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P/E ratio !</a:t>
            </a:r>
          </a:p>
          <a:p>
            <a:pPr>
              <a:lnSpc>
                <a:spcPct val="150000"/>
              </a:lnSpc>
              <a:defRPr/>
            </a:pPr>
            <a:endParaRPr lang="en-US" altLang="en-US" sz="1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Fail to adjust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future expectations of the asset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2. Value Factor – Intuitiveness (Behavioral-based)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[Image taken from http://blog.kameleoon.com/en/cognitive-biases/]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3"/>
          <a:stretch/>
        </p:blipFill>
        <p:spPr bwMode="auto">
          <a:xfrm>
            <a:off x="3829050" y="1501205"/>
            <a:ext cx="4939299" cy="439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51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108" y="1053335"/>
            <a:ext cx="800306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  <a:defRPr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stocks by P/E,  put into 15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bins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⇒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track their movement &amp; examine returns</a:t>
            </a:r>
            <a:endParaRPr lang="en-US" alt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en-US" sz="1700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two extremes with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(+) returns, VALUE &gt; GLAMOUR. (similar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s.d.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Superior VALUE returns in longer-run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en-US" altLang="ko-KR" sz="1700" baseline="30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yr: 5% </a:t>
            </a:r>
            <a:r>
              <a:rPr lang="ko-KR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700" baseline="30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yr: 21% </a:t>
            </a:r>
            <a:r>
              <a:rPr lang="ko-KR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yr: 15%</a:t>
            </a:r>
            <a:r>
              <a:rPr lang="ko-KR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ko-KR" sz="17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↓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little more than GLAMOUR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year Loss maker: GLAMOUR 34%, VALUE 25%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GLAMOUR that remains (1/6) 36% return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that moves (5/6) have very poor return, up to 41% loss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typically remains near the value P/E range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Loss makers cannot break out of the spiral, 27% delisted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⇒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GLAMOUR investors anchor on the high P/E of growth shares,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ignoring the future change of the bin 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2. Value Factor – Intuitiveness (Behavioral-based)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94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109" y="1053335"/>
            <a:ext cx="4663962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  <a:defRPr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Aversion</a:t>
            </a:r>
          </a:p>
          <a:p>
            <a:pPr marL="457200" indent="-457200">
              <a:lnSpc>
                <a:spcPct val="150000"/>
              </a:lnSpc>
              <a:buAutoNum type="arabicPeriod" startAt="3"/>
              <a:defRPr/>
            </a:pPr>
            <a:endParaRPr lang="en-US" altLang="en-US" sz="1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more sensitive on loss than on gains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the individual has recently experienced gains/ losses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⇒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cushioned!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GROWTH- good recent performance,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willing to accept more risk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VALUE- poor recent performance,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require more risk premium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Cf. Momentum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2. Value Factor – Intuitiveness (Behavioral-based)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1610" t="-70" r="22298"/>
          <a:stretch/>
        </p:blipFill>
        <p:spPr>
          <a:xfrm>
            <a:off x="5280660" y="1425307"/>
            <a:ext cx="3337560" cy="4674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/>
              <p14:cNvContentPartPr/>
              <p14:nvPr/>
            </p14:nvContentPartPr>
            <p14:xfrm>
              <a:off x="6663780" y="3323790"/>
              <a:ext cx="549360" cy="176652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8380" y="3318390"/>
                <a:ext cx="560520" cy="17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잉크 20"/>
              <p14:cNvContentPartPr/>
              <p14:nvPr/>
            </p14:nvContentPartPr>
            <p14:xfrm>
              <a:off x="6703380" y="5035950"/>
              <a:ext cx="257760" cy="5760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5460" y="5030190"/>
                <a:ext cx="2700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잉크 29"/>
              <p14:cNvContentPartPr/>
              <p14:nvPr/>
            </p14:nvContentPartPr>
            <p14:xfrm>
              <a:off x="6442380" y="3590550"/>
              <a:ext cx="351720" cy="15012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32300" y="3577590"/>
                <a:ext cx="3686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잉크 50"/>
              <p14:cNvContentPartPr/>
              <p14:nvPr/>
            </p14:nvContentPartPr>
            <p14:xfrm>
              <a:off x="8423100" y="3830310"/>
              <a:ext cx="41040" cy="33480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15900" y="3816270"/>
                <a:ext cx="554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잉크 67"/>
              <p14:cNvContentPartPr/>
              <p14:nvPr/>
            </p14:nvContentPartPr>
            <p14:xfrm>
              <a:off x="9155340" y="3586230"/>
              <a:ext cx="360" cy="360"/>
            </p14:xfrm>
          </p:contentPart>
        </mc:Choice>
        <mc:Fallback xmlns="">
          <p:pic>
            <p:nvPicPr>
              <p:cNvPr id="68" name="잉크 6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44900" y="3575790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1" name="잉크 70"/>
              <p14:cNvContentPartPr/>
              <p14:nvPr/>
            </p14:nvContentPartPr>
            <p14:xfrm>
              <a:off x="6926220" y="4998510"/>
              <a:ext cx="156600" cy="852120"/>
            </p14:xfrm>
          </p:contentPart>
        </mc:Choice>
        <mc:Fallback xmlns="">
          <p:pic>
            <p:nvPicPr>
              <p:cNvPr id="71" name="잉크 7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20100" y="4990950"/>
                <a:ext cx="178920" cy="8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6627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108" y="1053335"/>
            <a:ext cx="80030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	Robust to Various Definitions</a:t>
            </a:r>
          </a:p>
          <a:p>
            <a:pPr algn="ctr">
              <a:lnSpc>
                <a:spcPct val="150000"/>
              </a:lnSpc>
              <a:defRPr/>
            </a:pPr>
            <a:endParaRPr lang="en-US" altLang="en-US" sz="500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en-US" sz="1900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METRICS?</a:t>
            </a:r>
            <a:endParaRPr lang="en-US" alt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en-US" sz="1900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en-US" sz="1900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en-US" sz="1900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en-US" sz="1900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Value Premium Exists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across all market caps 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(though greater in small cap and smaller in large cap)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 non-US developed markets,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and in Emerging markets 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(largest value premium)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2. Value Factor – Intuitiveness (Behavioral-based)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58954" y="2199190"/>
          <a:ext cx="7421368" cy="1381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62120">
                  <a:extLst>
                    <a:ext uri="{9D8B030D-6E8A-4147-A177-3AD203B41FA5}">
                      <a16:colId xmlns:a16="http://schemas.microsoft.com/office/drawing/2014/main" val="1237154117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626674744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678980112"/>
                    </a:ext>
                  </a:extLst>
                </a:gridCol>
                <a:gridCol w="2233168">
                  <a:extLst>
                    <a:ext uri="{9D8B030D-6E8A-4147-A177-3AD203B41FA5}">
                      <a16:colId xmlns:a16="http://schemas.microsoft.com/office/drawing/2014/main" val="111815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BtM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CF-to-Price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Earnings-to-Price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4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1952-2015 US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1980-2014</a:t>
                      </a:r>
                      <a:endParaRPr lang="en-US" altLang="ko-KR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markets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0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041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108" y="1053335"/>
            <a:ext cx="8003061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4"/>
              <a:defRPr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to Various Definitions</a:t>
            </a:r>
          </a:p>
          <a:p>
            <a:pPr marL="457200" indent="-457200">
              <a:lnSpc>
                <a:spcPct val="150000"/>
              </a:lnSpc>
              <a:buAutoNum type="arabicPeriod" startAt="4"/>
              <a:defRPr/>
            </a:pPr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en-US" sz="500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2. Value Factor – Intuitiveness (Behavioral-based)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83" y="1664594"/>
            <a:ext cx="5574309" cy="45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1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4235C-0050-4604-BEC6-1F1B0C88AA51}"/>
              </a:ext>
            </a:extLst>
          </p:cNvPr>
          <p:cNvSpPr txBox="1"/>
          <p:nvPr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8F0DD8-E72D-4A5F-A8A6-4D10698C7D5A}"/>
              </a:ext>
            </a:extLst>
          </p:cNvPr>
          <p:cNvSpPr txBox="1"/>
          <p:nvPr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4936C-579F-4884-B15E-524F41A65EF1}"/>
              </a:ext>
            </a:extLst>
          </p:cNvPr>
          <p:cNvSpPr txBox="1"/>
          <p:nvPr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F2A00-36CA-4BC9-9855-05B06073ECA4}"/>
              </a:ext>
            </a:extLst>
          </p:cNvPr>
          <p:cNvSpPr txBox="1"/>
          <p:nvPr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6474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9961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1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.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Size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Factor - Introduction, Persistency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549" y="958090"/>
            <a:ext cx="8530900" cy="5145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760" lvl="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sz="1700" i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“The Cross-Section of Expected Stock Returns”</a:t>
            </a:r>
            <a:r>
              <a:rPr lang="en-US" altLang="en-US" sz="1700" i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(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Eugene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Fama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,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Kenneth French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)</a:t>
            </a: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Development of the </a:t>
            </a:r>
            <a:r>
              <a:rPr lang="en-US" altLang="en-US" sz="1700" b="1" dirty="0" err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Fama</a:t>
            </a: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–French three-factor model</a:t>
            </a:r>
            <a:endParaRPr lang="en-US" altLang="en-US" sz="17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Added the size and value factors to the market beta factor</a:t>
            </a:r>
          </a:p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Size Factor</a:t>
            </a:r>
            <a:endParaRPr lang="en-US" altLang="en-US" sz="17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Tendency for </a:t>
            </a: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small-cap stocks to outperform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large-cap ones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e.g.) SMB : Small(S) 50% CRSP stocks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-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Big(B) 30% CRSP stocks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	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*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CRSP Index: US Total Market index </a:t>
            </a:r>
            <a:endParaRPr lang="ko-KR" altLang="en-US" sz="17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Size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ko-KR" altLang="en-US" sz="1700" dirty="0" err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premium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3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.3 % (1927 ~ 2015, U.S.)</a:t>
            </a:r>
          </a:p>
          <a:p>
            <a:pPr marL="242760" lvl="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Persistent</a:t>
            </a: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endParaRPr lang="en-US" altLang="en-US" sz="1700" b="1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lang="en-US" altLang="en-US" sz="1700" b="1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endParaRPr lang="en-US" altLang="en-US" sz="17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Sharpe ratio of the size premium 0.24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25A471C-4ADE-C129-755F-CB250656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87" y="4580692"/>
            <a:ext cx="5965200" cy="114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538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1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.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Size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Factor –Pervasiveness, </a:t>
            </a:r>
            <a:r>
              <a:rPr lang="en-US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Investability</a:t>
            </a:r>
            <a:endParaRPr lang="en-US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skan Light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549" y="1005710"/>
            <a:ext cx="8530900" cy="3975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Pervasive</a:t>
            </a:r>
          </a:p>
          <a:p>
            <a:pPr marL="699960" lvl="1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Can be found also in developed and emerging equity markets around the world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	e.g.) MSCI EAFE Small Cap Index 8.4% return(1999 ~ 2015) 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	         MSCI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EAFE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Index 4.1% return (1999 ~ 2015)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        e.g.)  </a:t>
            </a:r>
            <a:r>
              <a:rPr lang="en-US" altLang="en-US" sz="1700" dirty="0" err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Fama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-French Emerging Markets Small Cap Index 11.7% return (1989~2015)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                  </a:t>
            </a:r>
            <a:r>
              <a:rPr lang="en-US" altLang="en-US" sz="1700" dirty="0" err="1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Fama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-French Emerging Markets Index 10.4% return (1989 ~ 2015)	</a:t>
            </a:r>
            <a:endParaRPr lang="en-US" altLang="en-US" sz="13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242760" indent="-24276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Arial"/>
              <a:buChar char="•"/>
              <a:defRPr/>
            </a:pP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Investable</a:t>
            </a:r>
          </a:p>
          <a:p>
            <a:pPr marL="699960" lvl="1" indent="-24276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Arial"/>
              <a:buChar char="•"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Size premium certainly can be captured by live funds</a:t>
            </a:r>
          </a:p>
          <a:p>
            <a:pPr marL="457200" lvl="1" indent="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Arial"/>
              <a:buNone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e.g.)  BRISX 10.3% return which outperforms CRSP 9-10 Index(Smallest 20% stocks)</a:t>
            </a:r>
          </a:p>
          <a:p>
            <a:pPr marL="457200" lvl="1" indent="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Arial"/>
              <a:buNone/>
              <a:defRPr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         *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BRISX Index: Bridgeway Ultra-Small Company Market Fund(BRSIX)</a:t>
            </a:r>
            <a:endParaRPr lang="en-US" altLang="en-US" sz="1700" i="1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49832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538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1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.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Size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Factor –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Example1</a:t>
            </a:r>
            <a:endParaRPr lang="en-US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skan Light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549" y="1005710"/>
            <a:ext cx="8530900" cy="183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KOSPI 200 Small-Mid Cap Index VS KOSPI 200 Index</a:t>
            </a:r>
            <a:b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</a:b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*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KOSPI200 Small-Mid Cap (Cumulative Return) 25.3% (2013-04~2023-03)</a:t>
            </a:r>
            <a:b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</a:b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*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KOSPI200 Cumulative Return (Cumulative Return) 22.8% (2013-04~2023-03)</a:t>
            </a:r>
            <a:endParaRPr lang="en-US" altLang="en-US" sz="17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endParaRPr lang="en-US" altLang="en-US" sz="13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endParaRPr lang="en-US" altLang="en-US" sz="13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FDD0AA-2034-1A1C-742B-1C6278737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348202"/>
            <a:ext cx="5257801" cy="33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538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1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.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Size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Factor –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Example2</a:t>
            </a:r>
            <a:endParaRPr lang="en-US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skan Light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549" y="1005710"/>
            <a:ext cx="8530900" cy="2554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  <a:t>Market Small-Mid Cap Fund Vs KOSPI Index</a:t>
            </a:r>
            <a:b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Askan Light"/>
                <a:cs typeface="Times New Roman"/>
              </a:rPr>
            </a:b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*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미래에셋성장유망중소형주증권자투자신탁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1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호</a:t>
            </a:r>
            <a:b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</a:b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   (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중형주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80%+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소형주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20%,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총보수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1.5%, 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설정일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:2013.04.18)</a:t>
            </a:r>
            <a:b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</a:b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*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NH-</a:t>
            </a:r>
            <a:r>
              <a:rPr lang="en-US" altLang="ko-KR" sz="13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Amundi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성장중소형주증권투자신탁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[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주식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]</a:t>
            </a:r>
            <a:b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</a:b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   (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중소형주에 최소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50%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이상 투자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,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총보수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1.48%, 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설정일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Askan Light" panose="02000503060000020004"/>
                <a:cs typeface="Times New Roman"/>
              </a:rPr>
              <a:t>:2011.06.22)</a:t>
            </a:r>
          </a:p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endParaRPr lang="en-US" altLang="en-US" sz="13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endParaRPr lang="en-US" altLang="en-US" sz="13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endParaRPr lang="en-US" altLang="en-US" sz="1300" dirty="0">
              <a:solidFill>
                <a:schemeClr val="bg2">
                  <a:lumMod val="25000"/>
                </a:schemeClr>
              </a:solidFill>
              <a:latin typeface="Askan Light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145EA89-31C1-A957-2AA7-B1A519F06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54968"/>
              </p:ext>
            </p:extLst>
          </p:nvPr>
        </p:nvGraphicFramePr>
        <p:xfrm>
          <a:off x="628121" y="2997335"/>
          <a:ext cx="6949544" cy="146459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02125">
                  <a:extLst>
                    <a:ext uri="{9D8B030D-6E8A-4147-A177-3AD203B41FA5}">
                      <a16:colId xmlns:a16="http://schemas.microsoft.com/office/drawing/2014/main" val="2436273587"/>
                    </a:ext>
                  </a:extLst>
                </a:gridCol>
                <a:gridCol w="804684">
                  <a:extLst>
                    <a:ext uri="{9D8B030D-6E8A-4147-A177-3AD203B41FA5}">
                      <a16:colId xmlns:a16="http://schemas.microsoft.com/office/drawing/2014/main" val="1143000402"/>
                    </a:ext>
                  </a:extLst>
                </a:gridCol>
                <a:gridCol w="804684">
                  <a:extLst>
                    <a:ext uri="{9D8B030D-6E8A-4147-A177-3AD203B41FA5}">
                      <a16:colId xmlns:a16="http://schemas.microsoft.com/office/drawing/2014/main" val="1283064809"/>
                    </a:ext>
                  </a:extLst>
                </a:gridCol>
                <a:gridCol w="804684">
                  <a:extLst>
                    <a:ext uri="{9D8B030D-6E8A-4147-A177-3AD203B41FA5}">
                      <a16:colId xmlns:a16="http://schemas.microsoft.com/office/drawing/2014/main" val="2264078553"/>
                    </a:ext>
                  </a:extLst>
                </a:gridCol>
                <a:gridCol w="819315">
                  <a:extLst>
                    <a:ext uri="{9D8B030D-6E8A-4147-A177-3AD203B41FA5}">
                      <a16:colId xmlns:a16="http://schemas.microsoft.com/office/drawing/2014/main" val="1149852259"/>
                    </a:ext>
                  </a:extLst>
                </a:gridCol>
                <a:gridCol w="804684">
                  <a:extLst>
                    <a:ext uri="{9D8B030D-6E8A-4147-A177-3AD203B41FA5}">
                      <a16:colId xmlns:a16="http://schemas.microsoft.com/office/drawing/2014/main" val="1981903073"/>
                    </a:ext>
                  </a:extLst>
                </a:gridCol>
                <a:gridCol w="804684">
                  <a:extLst>
                    <a:ext uri="{9D8B030D-6E8A-4147-A177-3AD203B41FA5}">
                      <a16:colId xmlns:a16="http://schemas.microsoft.com/office/drawing/2014/main" val="434126070"/>
                    </a:ext>
                  </a:extLst>
                </a:gridCol>
                <a:gridCol w="804684">
                  <a:extLst>
                    <a:ext uri="{9D8B030D-6E8A-4147-A177-3AD203B41FA5}">
                      <a16:colId xmlns:a16="http://schemas.microsoft.com/office/drawing/2014/main" val="1842665139"/>
                    </a:ext>
                  </a:extLst>
                </a:gridCol>
              </a:tblGrid>
              <a:tr h="366149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6M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5Y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YTD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124911"/>
                  </a:ext>
                </a:extLst>
              </a:tr>
              <a:tr h="366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미래에셋중소형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6.6%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8.0%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9.0%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-11.9%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95.5%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10.6%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8.0%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7657705"/>
                  </a:ext>
                </a:extLst>
              </a:tr>
              <a:tr h="3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NH</a:t>
                      </a:r>
                      <a:r>
                        <a:rPr lang="ko-KR" altLang="en-US" sz="1200" b="1" u="none" strike="noStrike">
                          <a:effectLst/>
                        </a:rPr>
                        <a:t>중소형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5.1%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12.7%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17.5%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-5.9%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102.4%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19.5%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12.7%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8758559"/>
                  </a:ext>
                </a:extLst>
              </a:tr>
              <a:tr h="3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KOSPI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1.7%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9.3%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12.6%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-10.8%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42.3%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0.3%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9.3%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149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575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538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2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.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Size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Factor – Intuitive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549" y="1005710"/>
            <a:ext cx="8530900" cy="504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600" b="1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Small-cap stocks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600" b="1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   - 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small-cap stocks are more </a:t>
            </a:r>
            <a:r>
              <a:rPr lang="en-US" altLang="en-US" sz="1600" b="1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volatile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than large-cap stocks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   - tends to perform better in good times, and perform worse in bad times</a:t>
            </a:r>
            <a:r>
              <a:rPr lang="en-US" altLang="en-US" sz="1600" b="1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(frequent bankruptcy)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600" b="1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         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</a:t>
            </a:r>
            <a:r>
              <a:rPr lang="en-US" altLang="en-US" sz="12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(</a:t>
            </a:r>
            <a:r>
              <a:rPr lang="en-US" sz="1200" dirty="0"/>
              <a:t>Moon K. Kim and David A. Burnie, authors of the 2002 paper “The Firm Size Effect and the Economic Cycle)</a:t>
            </a:r>
            <a:endParaRPr lang="en-US" altLang="en-US" sz="1600" dirty="0">
              <a:solidFill>
                <a:schemeClr val="bg2">
                  <a:lumMod val="25000"/>
                </a:schemeClr>
              </a:solidFill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  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-</a:t>
            </a:r>
            <a:r>
              <a:rPr lang="en-US" sz="1600" dirty="0"/>
              <a:t>there is a significant small-firm premium only in periods of expansionary monetary policy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/>
              </a:rPr>
              <a:t>      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/>
              </a:rPr>
              <a:t>(</a:t>
            </a:r>
            <a:r>
              <a:rPr lang="en-US" sz="1200" dirty="0">
                <a:latin typeface="+mj-lt"/>
              </a:rPr>
              <a:t>Gerald Jensen and Jeffrey Mercer, authors of the 2002 paper “Monetary Policy and the Cross-Section of Expected Stock Returns,”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endParaRPr lang="en-US" altLang="en-US" sz="1600" b="1" dirty="0">
              <a:solidFill>
                <a:schemeClr val="bg2">
                  <a:lumMod val="25000"/>
                </a:schemeClr>
              </a:solidFill>
              <a:cs typeface="Times New Roman"/>
            </a:endParaRPr>
          </a:p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600" b="1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Small-cap growth anomaly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600" b="1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   -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produces low returns, high volatility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   - </a:t>
            </a:r>
            <a:r>
              <a:rPr lang="en-US" sz="1600" dirty="0"/>
              <a:t>Investors have a preference for securities that exhibit </a:t>
            </a:r>
            <a:r>
              <a:rPr lang="en-US" sz="1600" b="1" dirty="0"/>
              <a:t>positive skewness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, hence overpriced.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     (</a:t>
            </a:r>
            <a:r>
              <a:rPr lang="en-US" sz="1200" dirty="0"/>
              <a:t>Nicholas </a:t>
            </a:r>
            <a:r>
              <a:rPr lang="en-US" sz="1200" dirty="0" err="1"/>
              <a:t>Barberis</a:t>
            </a:r>
            <a:r>
              <a:rPr lang="en-US" sz="1200" dirty="0"/>
              <a:t> and Ming Huang, “Stocks as Lotteries: The Implications of Probability Weighting for  Security Prices,” )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2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    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- These anomalies cannot be arbitraged due to the limits of short positions, and liquidity 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/>
              </a:rPr>
              <a:t>   </a:t>
            </a:r>
            <a:endParaRPr lang="en-US" sz="120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 dirty="0">
                <a:latin typeface="+mj-lt"/>
              </a:rPr>
              <a:t> </a:t>
            </a:r>
            <a:endParaRPr lang="en-US" altLang="en-US" sz="1200" b="1" dirty="0">
              <a:solidFill>
                <a:schemeClr val="bg2">
                  <a:lumMod val="25000"/>
                </a:schemeClr>
              </a:solidFill>
              <a:latin typeface="+mj-lt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39861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575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538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2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.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Size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Factor – Intuitive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219C40A-A28C-79C7-3B11-007FB7328A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9065"/>
            <a:ext cx="7772400" cy="25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0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575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381" y="429697"/>
            <a:ext cx="6538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Topic 2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.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Size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/>
                <a:cs typeface="Times New Roman"/>
              </a:rPr>
              <a:t> Factor – Intuitive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549" y="1005710"/>
            <a:ext cx="8530900" cy="2926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760" indent="-24276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en-US" sz="1600" b="1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Size Factor &amp; Quality factor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600" b="1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   -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stocks with low-quality have mostly small sizes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   -</a:t>
            </a:r>
            <a:r>
              <a:rPr lang="en-US" sz="1600" dirty="0"/>
              <a:t>These characteristics drive the strong negative relation between size and quality</a:t>
            </a:r>
            <a:endParaRPr lang="en-US" altLang="en-US" sz="1600" dirty="0">
              <a:solidFill>
                <a:schemeClr val="bg2">
                  <a:lumMod val="25000"/>
                </a:schemeClr>
              </a:solidFill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    </a:t>
            </a:r>
            <a:r>
              <a:rPr lang="en-US" altLang="en-US" sz="12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(</a:t>
            </a:r>
            <a:r>
              <a:rPr lang="en-US" sz="1200" dirty="0"/>
              <a:t>2015 study “Size Matters, If You Control Your Junk)</a:t>
            </a:r>
          </a:p>
          <a:p>
            <a:pPr>
              <a:lnSpc>
                <a:spcPct val="150000"/>
              </a:lnSpc>
              <a:defRPr/>
            </a:pPr>
            <a:r>
              <a:rPr lang="en-US" sz="1200" dirty="0"/>
              <a:t>     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-</a:t>
            </a:r>
            <a:r>
              <a:rPr lang="en-US" sz="1600" dirty="0"/>
              <a:t>small quality stocks outperform large quality stocks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600" b="1" dirty="0">
                <a:solidFill>
                  <a:schemeClr val="bg2">
                    <a:lumMod val="25000"/>
                  </a:schemeClr>
                </a:solidFill>
                <a:cs typeface="Times New Roman"/>
              </a:rPr>
              <a:t>  </a:t>
            </a:r>
            <a:endParaRPr lang="en-US" altLang="en-US" sz="1600" dirty="0">
              <a:solidFill>
                <a:schemeClr val="bg2">
                  <a:lumMod val="25000"/>
                </a:schemeClr>
              </a:solidFill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/>
              </a:rPr>
              <a:t>   </a:t>
            </a:r>
            <a:endParaRPr lang="en-US" sz="120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 dirty="0">
                <a:latin typeface="+mj-lt"/>
              </a:rPr>
              <a:t> </a:t>
            </a:r>
            <a:endParaRPr lang="en-US" altLang="en-US" sz="1200" b="1" dirty="0">
              <a:solidFill>
                <a:schemeClr val="bg2">
                  <a:lumMod val="25000"/>
                </a:schemeClr>
              </a:solidFill>
              <a:latin typeface="+mj-lt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/>
            <p:cNvSpPr txBox="1"/>
            <p:nvPr/>
          </p:nvSpPr>
          <p:spPr>
            <a:xfrm>
              <a:off x="310287" y="6243337"/>
              <a:ext cx="994636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500" spc="450">
                  <a:latin typeface="Times New Roman"/>
                  <a:cs typeface="Times New Roman"/>
                </a:rPr>
                <a:t>FBA</a:t>
              </a:r>
              <a:endParaRPr lang="en-US" sz="150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998" y="6257572"/>
              <a:ext cx="1995589" cy="391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QUANTITATIVE FINANCE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sz="450" spc="226">
                  <a:latin typeface="Times New Roman"/>
                  <a:cs typeface="Times New Roman"/>
                </a:rPr>
                <a:t>RESEARCH GROUP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3926" y="6257572"/>
              <a:ext cx="370870" cy="35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>
                  <a:latin typeface="Times New Roman"/>
                  <a:cs typeface="Times New Roman"/>
                </a:rPr>
                <a:t>|</a:t>
              </a:r>
              <a:endParaRPr lang="en-US" sz="1200"/>
            </a:p>
          </p:txBody>
        </p:sp>
      </p:grp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2A44A97-4B87-40B1-3BA3-333FFE200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85" y="3357072"/>
            <a:ext cx="3563151" cy="249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3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2182</Words>
  <Application>Microsoft Office PowerPoint</Application>
  <PresentationFormat>화면 슬라이드 쇼(4:3)</PresentationFormat>
  <Paragraphs>350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Askan Light</vt:lpstr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Topic 2. Value Factor – Intuitiveness (Behavioral-based)</vt:lpstr>
      <vt:lpstr>Topic 2. Value Factor – Intuitiveness (Behavioral-based)</vt:lpstr>
      <vt:lpstr>Topic 2. Value Factor – Intuitiveness (Behavioral-based)</vt:lpstr>
      <vt:lpstr>Topic 2. Value Factor – Intuitiveness (Behavioral-based)</vt:lpstr>
      <vt:lpstr>Topic 2. Value Factor – Intuitiveness (Behavioral-based)</vt:lpstr>
      <vt:lpstr>Topic 2. Value Factor – Intuitiveness (Behavioral-based)</vt:lpstr>
      <vt:lpstr>Topic 2. Value Factor – Intuitiveness (Behavioral-based)</vt:lpstr>
      <vt:lpstr>Topic 2. Value Factor – Intuitiveness (Behavioral-based)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Hwang Jeongmin</cp:lastModifiedBy>
  <cp:revision>61</cp:revision>
  <dcterms:created xsi:type="dcterms:W3CDTF">2021-05-31T23:36:21Z</dcterms:created>
  <dcterms:modified xsi:type="dcterms:W3CDTF">2023-04-01T10:57:38Z</dcterms:modified>
  <cp:version>1000.0000.01</cp:version>
</cp:coreProperties>
</file>