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90" r:id="rId2"/>
    <p:sldId id="335" r:id="rId3"/>
    <p:sldId id="324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01" r:id="rId14"/>
    <p:sldId id="292" r:id="rId15"/>
    <p:sldId id="291" r:id="rId16"/>
    <p:sldId id="303" r:id="rId17"/>
    <p:sldId id="294" r:id="rId18"/>
    <p:sldId id="295" r:id="rId19"/>
    <p:sldId id="304" r:id="rId20"/>
    <p:sldId id="296" r:id="rId21"/>
    <p:sldId id="297" r:id="rId22"/>
    <p:sldId id="298" r:id="rId23"/>
    <p:sldId id="299" r:id="rId24"/>
    <p:sldId id="300" r:id="rId25"/>
    <p:sldId id="305" r:id="rId26"/>
    <p:sldId id="306" r:id="rId27"/>
    <p:sldId id="308" r:id="rId28"/>
    <p:sldId id="319" r:id="rId29"/>
    <p:sldId id="309" r:id="rId30"/>
    <p:sldId id="310" r:id="rId31"/>
    <p:sldId id="312" r:id="rId32"/>
    <p:sldId id="313" r:id="rId33"/>
    <p:sldId id="322" r:id="rId34"/>
    <p:sldId id="321" r:id="rId35"/>
    <p:sldId id="287" r:id="rId36"/>
    <p:sldId id="315" r:id="rId37"/>
    <p:sldId id="316" r:id="rId38"/>
    <p:sldId id="258" r:id="rId39"/>
    <p:sldId id="288" r:id="rId40"/>
    <p:sldId id="289" r:id="rId41"/>
    <p:sldId id="317" r:id="rId42"/>
    <p:sldId id="318" r:id="rId43"/>
    <p:sldId id="342" r:id="rId44"/>
    <p:sldId id="336" r:id="rId45"/>
    <p:sldId id="320" r:id="rId46"/>
    <p:sldId id="337" r:id="rId47"/>
    <p:sldId id="338" r:id="rId48"/>
    <p:sldId id="323" r:id="rId49"/>
    <p:sldId id="339" r:id="rId50"/>
    <p:sldId id="340" r:id="rId51"/>
    <p:sldId id="341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335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01"/>
            <p14:sldId id="292"/>
            <p14:sldId id="291"/>
            <p14:sldId id="303"/>
            <p14:sldId id="294"/>
            <p14:sldId id="295"/>
            <p14:sldId id="304"/>
            <p14:sldId id="296"/>
            <p14:sldId id="297"/>
            <p14:sldId id="298"/>
            <p14:sldId id="299"/>
            <p14:sldId id="300"/>
            <p14:sldId id="305"/>
            <p14:sldId id="306"/>
            <p14:sldId id="308"/>
            <p14:sldId id="319"/>
            <p14:sldId id="309"/>
            <p14:sldId id="310"/>
            <p14:sldId id="312"/>
            <p14:sldId id="313"/>
            <p14:sldId id="322"/>
            <p14:sldId id="321"/>
            <p14:sldId id="287"/>
            <p14:sldId id="315"/>
            <p14:sldId id="316"/>
            <p14:sldId id="258"/>
            <p14:sldId id="288"/>
            <p14:sldId id="289"/>
            <p14:sldId id="317"/>
            <p14:sldId id="318"/>
            <p14:sldId id="342"/>
            <p14:sldId id="336"/>
            <p14:sldId id="320"/>
            <p14:sldId id="337"/>
            <p14:sldId id="338"/>
            <p14:sldId id="323"/>
            <p14:sldId id="339"/>
            <p14:sldId id="340"/>
            <p14:sldId id="34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2023. 3. 11.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data.krx.co.kr/contents/MDC/MDI/mdiLoader/index.cmd?menuId=MDC0201020101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 dirty="0" err="1"/>
              <a:t>Fama</a:t>
            </a:r>
            <a:r>
              <a:rPr lang="en-US" altLang="ko-Kore-KR" dirty="0"/>
              <a:t>  French 3 Factor model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2</a:t>
            </a:r>
            <a:r>
              <a:rPr lang="en-US" altLang="ko-KR" dirty="0"/>
              <a:t>023</a:t>
            </a:r>
            <a:r>
              <a:rPr lang="ko-KR" altLang="en-US" dirty="0"/>
              <a:t> </a:t>
            </a:r>
            <a:r>
              <a:rPr lang="en-US" altLang="ko-KR" dirty="0"/>
              <a:t>Mar. 11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3085971" cy="317500"/>
          </a:xfrm>
        </p:spPr>
        <p:txBody>
          <a:bodyPr/>
          <a:lstStyle/>
          <a:p>
            <a:r>
              <a:rPr lang="en-US" altLang="ko-Kore-KR" dirty="0"/>
              <a:t>Team. 1 </a:t>
            </a:r>
            <a:r>
              <a:rPr lang="ko-KR" altLang="en-US" dirty="0"/>
              <a:t>양준영 강동화 허준 </a:t>
            </a:r>
            <a:r>
              <a:rPr lang="ko-KR" altLang="en-US" dirty="0" err="1"/>
              <a:t>최재필</a:t>
            </a:r>
            <a:r>
              <a:rPr lang="en-US" altLang="ko-Kore-KR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15930" y="1591485"/>
            <a:ext cx="8585958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&lt;ln(ME), ln(BE/ME)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또는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(b)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베타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ln(ME), ln(BE/ME)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월별 횡단면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FM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회귀분석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9F3AD9-A434-1B02-F206-C7796FF2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0" y="2087193"/>
            <a:ext cx="8303419" cy="34531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8B09A1-BB96-3959-13CD-65862763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C3F05-9417-8602-68AB-99A087F8E9E7}"/>
              </a:ext>
            </a:extLst>
          </p:cNvPr>
          <p:cNvSpPr txBox="1"/>
          <p:nvPr/>
        </p:nvSpPr>
        <p:spPr>
          <a:xfrm>
            <a:off x="354838" y="1019119"/>
            <a:ext cx="8229600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 </a:t>
            </a:r>
            <a:r>
              <a:rPr lang="en-US" altLang="ko-KR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Fama·MacBeth</a:t>
            </a: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(1973)</a:t>
            </a:r>
            <a:r>
              <a:rPr lang="ko-KR" altLang="en-US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횡단면 회귀분석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E0D8B-0CE4-BB02-4B3D-70120412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D49339-9922-3BA4-5425-C67C5B6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56031"/>
              </p:ext>
            </p:extLst>
          </p:nvPr>
        </p:nvGraphicFramePr>
        <p:xfrm>
          <a:off x="1353877" y="1613042"/>
          <a:ext cx="6231523" cy="427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245">
                  <a:extLst>
                    <a:ext uri="{9D8B030D-6E8A-4147-A177-3AD203B41FA5}">
                      <a16:colId xmlns:a16="http://schemas.microsoft.com/office/drawing/2014/main" val="3346668606"/>
                    </a:ext>
                  </a:extLst>
                </a:gridCol>
                <a:gridCol w="639600">
                  <a:extLst>
                    <a:ext uri="{9D8B030D-6E8A-4147-A177-3AD203B41FA5}">
                      <a16:colId xmlns:a16="http://schemas.microsoft.com/office/drawing/2014/main" val="981573295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736485088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2076510104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3768537246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2303653453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2599791515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3555597653"/>
                    </a:ext>
                  </a:extLst>
                </a:gridCol>
              </a:tblGrid>
              <a:tr h="1656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OVERALL FIT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3955343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Multiple 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0.064812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AIC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-11024.1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00381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R Square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0.004201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AICc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-11024.1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274778481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Adjusted R Square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0.003563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SBC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-10998.3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155003257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Standard 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0.308525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202643626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4689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015161701"/>
                  </a:ext>
                </a:extLst>
              </a:tr>
              <a:tr h="16013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08874097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ANOVA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Alpha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27330995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p-value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sig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195290498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1.881183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0.627061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6.587646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0.000194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954187172"/>
                  </a:ext>
                </a:extLst>
              </a:tr>
              <a:tr h="160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Residual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4685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445.9531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0.095187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67982293"/>
                  </a:ext>
                </a:extLst>
              </a:tr>
              <a:tr h="160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4688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447.8343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611679498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35105389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coeff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std err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t stat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p-value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lower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upper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vif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134986554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Intercept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0.163703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0.004506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36.32994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7.7E-255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0.154869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0.172537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16159684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Rm-Rf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1.055304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0.407268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2.591176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0.009595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0.256866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1.853742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1.789634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25059029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SMB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0.678888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0.585057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1.160378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0.245954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-0.4681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1.825876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1.505918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902350739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HML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1.316246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0.622653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2.113933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0.034574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0.095554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2.536938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1.234477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219365509"/>
                  </a:ext>
                </a:extLst>
              </a:tr>
              <a:tr h="16013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171948813"/>
                  </a:ext>
                </a:extLst>
              </a:tr>
              <a:tr h="16013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62744150"/>
                  </a:ext>
                </a:extLst>
              </a:tr>
              <a:tr h="16013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Rsamsung</a:t>
                      </a:r>
                      <a:r>
                        <a:rPr lang="en-US" sz="800" b="0" i="0" u="none" strike="noStrike" dirty="0"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=Rf+0.163703+1.055(Rm-Rf)+0.679SMB+1.316HML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29087121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331B743D-8CB4-EAC3-0626-1EDBE1FE2E25}"/>
              </a:ext>
            </a:extLst>
          </p:cNvPr>
          <p:cNvSpPr txBox="1">
            <a:spLocks/>
          </p:cNvSpPr>
          <p:nvPr/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6870-2B14-F3E2-557F-54D1BCA037B6}"/>
              </a:ext>
            </a:extLst>
          </p:cNvPr>
          <p:cNvSpPr txBox="1"/>
          <p:nvPr/>
        </p:nvSpPr>
        <p:spPr>
          <a:xfrm>
            <a:off x="538598" y="1113771"/>
            <a:ext cx="6231523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실제 분석 사례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–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엑셀 데이터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8A5DB0-571B-1C56-C8F8-686106E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4EF2CA-EB9D-5C1D-DA3E-1FF963DA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9" y="1609998"/>
            <a:ext cx="7772400" cy="326813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6DAEE8A-4F16-B9A8-121B-00A73580A0E2}"/>
              </a:ext>
            </a:extLst>
          </p:cNvPr>
          <p:cNvSpPr txBox="1">
            <a:spLocks/>
          </p:cNvSpPr>
          <p:nvPr/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2. </a:t>
            </a:r>
            <a:r>
              <a:rPr lang="ko-KR" altLang="en-US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한국시장 분석</a:t>
            </a:r>
            <a:endParaRPr kumimoji="1" lang="en-US" altLang="ko-KR" sz="18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1DFA-1344-E37C-D01F-4FA241BAF982}"/>
              </a:ext>
            </a:extLst>
          </p:cNvPr>
          <p:cNvSpPr txBox="1"/>
          <p:nvPr/>
        </p:nvSpPr>
        <p:spPr>
          <a:xfrm>
            <a:off x="583439" y="1189498"/>
            <a:ext cx="1861810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한국시장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BC1EE9-8D6A-2A35-6565-B3BF5D6B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81E1D0-9D51-AE92-870F-A12F019A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26" y="1630547"/>
            <a:ext cx="7765425" cy="32652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3E6BA11-9BBD-4DAD-382E-7E2B84CC59B6}"/>
              </a:ext>
            </a:extLst>
          </p:cNvPr>
          <p:cNvSpPr txBox="1">
            <a:spLocks/>
          </p:cNvSpPr>
          <p:nvPr/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2. </a:t>
            </a:r>
            <a:r>
              <a:rPr lang="ko-KR" altLang="en-US" sz="18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한국시장 분석</a:t>
            </a:r>
            <a:endParaRPr kumimoji="1" lang="en-US" altLang="ko-KR" sz="18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79C43-5343-3CDB-6E5B-5434C51AB952}"/>
              </a:ext>
            </a:extLst>
          </p:cNvPr>
          <p:cNvSpPr txBox="1"/>
          <p:nvPr/>
        </p:nvSpPr>
        <p:spPr>
          <a:xfrm>
            <a:off x="583439" y="1189498"/>
            <a:ext cx="1861810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한국시장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.2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6C0B87-27D2-0A63-4178-17E558A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후편</a:t>
            </a:r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59249"/>
              </p:ext>
            </p:extLst>
          </p:nvPr>
        </p:nvGraphicFramePr>
        <p:xfrm>
          <a:off x="383381" y="1607861"/>
          <a:ext cx="8303419" cy="271707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절 </a:t>
                      </a:r>
                      <a:r>
                        <a:rPr kumimoji="1" lang="ko-KR" altLang="en-US" sz="1800" b="0" i="0" dirty="0">
                          <a:solidFill>
                            <a:srgbClr val="3B3838"/>
                          </a:solidFill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시계열 회귀분석에 들어가는 </a:t>
                      </a:r>
                      <a:r>
                        <a:rPr kumimoji="1" lang="ko-KR" altLang="en-US" sz="1800" b="0" i="0" dirty="0" err="1">
                          <a:solidFill>
                            <a:srgbClr val="3B3838"/>
                          </a:solidFill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입력값</a:t>
                      </a:r>
                      <a:endParaRPr kumimoji="1" lang="en-US" altLang="ko-KR" sz="1800" b="0" i="0" dirty="0">
                        <a:solidFill>
                          <a:srgbClr val="3B3838"/>
                        </a:solidFill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월별 수익률 데이터 계산방법</a:t>
                      </a:r>
                      <a:endParaRPr lang="en-US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절 </a:t>
                      </a:r>
                      <a:r>
                        <a:rPr kumimoji="1" lang="en-US" altLang="ko-Kore-KR" sz="1800" b="0" i="0" dirty="0">
                          <a:solidFill>
                            <a:srgbClr val="3B3838"/>
                          </a:solidFill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The Playing Field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dirty="0" err="1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팩터</a:t>
                      </a:r>
                      <a:r>
                        <a:rPr kumimoji="1"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 별 월 수익률 데이터 계산</a:t>
                      </a:r>
                      <a:r>
                        <a:rPr kumimoji="1" lang="en-US" altLang="ko-KR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1"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분석</a:t>
                      </a:r>
                      <a:endParaRPr lang="en-US" altLang="ko-Kore-KR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절 </a:t>
                      </a:r>
                      <a:r>
                        <a:rPr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수익률에서 공통 변동</a:t>
                      </a:r>
                      <a:endParaRPr lang="en-US" altLang="ko-KR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dirty="0" err="1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팩터의</a:t>
                      </a:r>
                      <a:r>
                        <a:rPr lang="ko-KR" altLang="en-US" sz="1800" b="0" i="0" dirty="0">
                          <a:solidFill>
                            <a:srgbClr val="3B3838"/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 결합</a:t>
                      </a:r>
                      <a:endParaRPr lang="en-US" sz="1800" b="0" i="0" dirty="0">
                        <a:solidFill>
                          <a:srgbClr val="3B3838"/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설명변수 수익률</a:t>
            </a:r>
            <a:endParaRPr kumimoji="1" lang="en-US" altLang="ko-KR" sz="20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3054627"/>
          </a:xfrm>
        </p:spPr>
        <p:txBody>
          <a:bodyPr/>
          <a:lstStyle/>
          <a:p>
            <a:r>
              <a: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2.1.1</a:t>
            </a:r>
            <a:r>
              <a:rPr kumimoji="1" lang="ko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채권시장 </a:t>
            </a:r>
            <a:r>
              <a:rPr kumimoji="1" lang="ko-KR" altLang="en-US" sz="1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endParaRPr kumimoji="1" lang="en-US" altLang="ko-KR" sz="1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(1) TERM (LTG – TB)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채권수익률 리스크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‘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이자율 변화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’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발생한 수익률 차이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장기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 수익률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전월 말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개월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T-bill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금리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 (CB – LTG)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회사채의 경우 경제적 상황 변화는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Default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가능성에 영향을 미친다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장기 회사채 월별 수익률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장기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 수익률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endParaRPr kumimoji="1" lang="ko-Kore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3998C-9C42-9D50-085E-0F82D52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설명변수 수익률</a:t>
            </a:r>
            <a:endParaRPr kumimoji="1" lang="ko-Kore-KR" altLang="en-US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4776204"/>
          </a:xfrm>
        </p:spPr>
        <p:txBody>
          <a:bodyPr/>
          <a:lstStyle/>
          <a:p>
            <a:r>
              <a:rPr kumimoji="1" lang="en-US" altLang="ko-Kore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.1.2</a:t>
            </a:r>
            <a:r>
              <a:rPr kumimoji="1" lang="ko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주식시장 </a:t>
            </a:r>
            <a:r>
              <a:rPr kumimoji="1" lang="ko-KR" altLang="en-US" sz="18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endParaRPr kumimoji="1" lang="en-US" altLang="ko-KR" sz="1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457200" indent="-457200">
              <a:buAutoNum type="arabicParenBoth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Building Block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–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구성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(NYSE, Amex, NASDAQ)</a:t>
            </a: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시가총액 기준으로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Size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구분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정렬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30%(Low), 40%(Middle), 30%(High)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계산 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7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월부터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t+1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월까지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월별수익률 계산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i="1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lang="ko-KR" altLang="en-US" sz="1600" i="1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요소를 사용하는</a:t>
            </a:r>
            <a:r>
              <a:rPr lang="en-US" altLang="ko-KR" sz="1600" i="1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i="1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이유</a:t>
            </a:r>
            <a:r>
              <a:rPr lang="ko-KR" altLang="en-US" sz="1600" i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수익률의 분산이 사이즈와 음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(-)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상관관계에 있기 때문에 분산을 최소화하기 위함이다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2D3E419-D673-BD09-EC67-6456BC70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7810"/>
              </p:ext>
            </p:extLst>
          </p:nvPr>
        </p:nvGraphicFramePr>
        <p:xfrm>
          <a:off x="2094087" y="2029182"/>
          <a:ext cx="49558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42">
                  <a:extLst>
                    <a:ext uri="{9D8B030D-6E8A-4147-A177-3AD203B41FA5}">
                      <a16:colId xmlns:a16="http://schemas.microsoft.com/office/drawing/2014/main" val="391039536"/>
                    </a:ext>
                  </a:extLst>
                </a:gridCol>
                <a:gridCol w="1651942">
                  <a:extLst>
                    <a:ext uri="{9D8B030D-6E8A-4147-A177-3AD203B41FA5}">
                      <a16:colId xmlns:a16="http://schemas.microsoft.com/office/drawing/2014/main" val="316850361"/>
                    </a:ext>
                  </a:extLst>
                </a:gridCol>
                <a:gridCol w="1651942">
                  <a:extLst>
                    <a:ext uri="{9D8B030D-6E8A-4147-A177-3AD203B41FA5}">
                      <a16:colId xmlns:a16="http://schemas.microsoft.com/office/drawing/2014/main" val="2705771468"/>
                    </a:ext>
                  </a:extLst>
                </a:gridCol>
              </a:tblGrid>
              <a:tr h="31953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BE/ME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Size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55554"/>
                  </a:ext>
                </a:extLst>
              </a:tr>
              <a:tr h="3195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Small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Big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609943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High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S/H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B/H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951937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Middle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S/</a:t>
                      </a:r>
                      <a:r>
                        <a:rPr lang="en-US" altLang="ko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M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B/M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291745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Low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S/L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B/L</a:t>
                      </a:r>
                      <a:endParaRPr lang="ko-Kore-KR" altLang="en-US" b="0" i="0" dirty="0"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256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203D9B-B4B0-BE45-CF42-7209AC9C3FC9}"/>
              </a:ext>
            </a:extLst>
          </p:cNvPr>
          <p:cNvSpPr txBox="1"/>
          <p:nvPr/>
        </p:nvSpPr>
        <p:spPr>
          <a:xfrm>
            <a:off x="6074966" y="1788178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30CC7-A77E-3A1F-167A-A93ABFD9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0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FD82823A-1CD7-7F15-5824-966923F53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930" y="1141637"/>
                <a:ext cx="8091418" cy="1909788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ore-KR" sz="18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kumimoji="1" lang="en-US" altLang="ko-KR" sz="18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.1.2</a:t>
                </a:r>
                <a:r>
                  <a:rPr kumimoji="1" lang="ko-KR" altLang="en-US" sz="18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주식시장 </a:t>
                </a:r>
                <a:r>
                  <a:rPr kumimoji="1" lang="ko-KR" altLang="en-US" sz="18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endParaRPr kumimoji="1" lang="en-US" altLang="ko-KR" sz="18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(2)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Size : SMB(Small minus Big)</a:t>
                </a:r>
              </a:p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소형주 </a:t>
                </a:r>
                <a:r>
                  <a:rPr kumimoji="1" lang="en-US" altLang="ko-KR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Pf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월별 단순평균 수익률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대형주 </a:t>
                </a:r>
                <a:r>
                  <a:rPr kumimoji="1" lang="en-US" altLang="ko-KR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Pf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월별 단순평균 수익률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</a:p>
              <a:p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algn="ctr"/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SMB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FD82823A-1CD7-7F15-5824-966923F5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30" y="1141637"/>
                <a:ext cx="8091418" cy="1909788"/>
              </a:xfrm>
              <a:prstGeom prst="rect">
                <a:avLst/>
              </a:prstGeom>
              <a:blipFill>
                <a:blip r:embed="rId2"/>
                <a:stretch>
                  <a:fillRect l="-627" t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D6968D5-1F45-6A18-5E1E-8F9459B15E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929" y="3316638"/>
                <a:ext cx="8545409" cy="1625232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(3)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 </a:t>
                </a:r>
                <a:r>
                  <a:rPr kumimoji="1"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BE/ME : HML(High minus Low)</a:t>
                </a:r>
              </a:p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고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-BE/ME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Pf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월별 단순평균 수익률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저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-BE/ME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Pf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월별 단순평균 수익률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</a:p>
              <a:p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algn="ctr"/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HML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4D6968D5-1F45-6A18-5E1E-8F9459B1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9" y="3316638"/>
                <a:ext cx="8545409" cy="1625232"/>
              </a:xfrm>
              <a:prstGeom prst="rect">
                <a:avLst/>
              </a:prstGeom>
              <a:blipFill>
                <a:blip r:embed="rId3"/>
                <a:stretch>
                  <a:fillRect l="-445" t="-31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4A4A4E-F84D-ED78-8214-C1B65C745CF8}"/>
              </a:ext>
            </a:extLst>
          </p:cNvPr>
          <p:cNvSpPr txBox="1">
            <a:spLocks/>
          </p:cNvSpPr>
          <p:nvPr/>
        </p:nvSpPr>
        <p:spPr>
          <a:xfrm>
            <a:off x="423930" y="5021451"/>
            <a:ext cx="8091418" cy="11276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Makret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: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시장초과수익률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(RM – 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RM :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포함된 주식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 수익률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RF : 1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개월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T-bill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금리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1F4ADF-B0FF-CB9F-6026-8B11CAE6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설명변수 수익률</a:t>
            </a:r>
            <a:endParaRPr kumimoji="1" lang="en-US" altLang="ko-KR" sz="20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6CE2FB-83C3-4562-9C14-8C0A4F1F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4C43F2-0B0B-51BB-B163-D78225A43BC7}"/>
              </a:ext>
            </a:extLst>
          </p:cNvPr>
          <p:cNvSpPr txBox="1">
            <a:spLocks/>
          </p:cNvSpPr>
          <p:nvPr/>
        </p:nvSpPr>
        <p:spPr>
          <a:xfrm>
            <a:off x="423930" y="1144150"/>
            <a:ext cx="8091418" cy="2017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7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종류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초과수익률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(7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X 1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형태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구성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+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회사채 포트폴리오 초과수익률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만기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1-5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6-10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회사채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등급별 구분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Aaa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Aa, A, Baa, LG(Low-grade, Baa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미만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9B04DAD-DB25-DA53-DBCF-D125AF574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16025"/>
              </p:ext>
            </p:extLst>
          </p:nvPr>
        </p:nvGraphicFramePr>
        <p:xfrm>
          <a:off x="1157208" y="3688599"/>
          <a:ext cx="6829584" cy="12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98">
                  <a:extLst>
                    <a:ext uri="{9D8B030D-6E8A-4147-A177-3AD203B41FA5}">
                      <a16:colId xmlns:a16="http://schemas.microsoft.com/office/drawing/2014/main" val="2726593978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2537533450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3864380565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3133722083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3438322948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862129584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3534265483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3463528368"/>
                    </a:ext>
                  </a:extLst>
                </a:gridCol>
              </a:tblGrid>
              <a:tr h="62660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-5G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6-10G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Baa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465406"/>
                  </a:ext>
                </a:extLst>
              </a:tr>
              <a:tr h="6266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54215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C992854A-F564-3BDB-1FF0-2B371E9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종속변수 수익률</a:t>
            </a:r>
            <a:endParaRPr kumimoji="1" lang="en-US" altLang="ko-KR" sz="20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34145-28EE-06E2-710D-353D36188951}"/>
              </a:ext>
            </a:extLst>
          </p:cNvPr>
          <p:cNvSpPr txBox="1"/>
          <p:nvPr/>
        </p:nvSpPr>
        <p:spPr>
          <a:xfrm>
            <a:off x="7011845" y="343896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2&gt;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08C8DE-2CBF-EBFE-C2AD-3ED972A6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종속변수 수익률</a:t>
            </a: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423AF7-EE0A-4B1C-5E5B-D879B8DBBFE9}"/>
              </a:ext>
            </a:extLst>
          </p:cNvPr>
          <p:cNvSpPr txBox="1">
            <a:spLocks/>
          </p:cNvSpPr>
          <p:nvPr/>
        </p:nvSpPr>
        <p:spPr>
          <a:xfrm>
            <a:off x="526291" y="1196756"/>
            <a:ext cx="8091418" cy="15929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주식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종류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초과수익률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X 5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형태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기준점 사용해서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Size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 분할 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Amex, NQSDAQ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주식들을 할당한다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7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월부터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t+1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월까지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kumimoji="1"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Pf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월별수익률 계산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37EC08D-5176-4207-3D1E-07AAAA2A2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6221"/>
              </p:ext>
            </p:extLst>
          </p:nvPr>
        </p:nvGraphicFramePr>
        <p:xfrm>
          <a:off x="1524000" y="287668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20522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03993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353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7274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967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76000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Size</a:t>
                      </a:r>
                      <a:endParaRPr lang="ko-Kore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BE/ME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52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Low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Big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5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Small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24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2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62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87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Big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248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9DB3CE-CD1D-08B1-CB26-92D500DB4CEE}"/>
              </a:ext>
            </a:extLst>
          </p:cNvPr>
          <p:cNvSpPr txBox="1"/>
          <p:nvPr/>
        </p:nvSpPr>
        <p:spPr>
          <a:xfrm>
            <a:off x="6645053" y="265119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3&gt;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CDD2F2-CA02-D9F4-F363-402F6C66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전편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79306"/>
              </p:ext>
            </p:extLst>
          </p:nvPr>
        </p:nvGraphicFramePr>
        <p:xfrm>
          <a:off x="383381" y="2347600"/>
          <a:ext cx="8303419" cy="1811384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The Cross-Section of Expected Stock Returns</a:t>
                      </a:r>
                      <a:endParaRPr lang="en-US" sz="15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dirty="0">
                          <a:latin typeface="S-Core Dream 4 Regular" panose="020B0203030302020204" pitchFamily="34" charset="-127"/>
                          <a:ea typeface="S-Core Dream 4 Regular" panose="020B0203030302020204" pitchFamily="34" charset="-127"/>
                        </a:rPr>
                        <a:t>한국시장 분석</a:t>
                      </a:r>
                      <a:endParaRPr lang="en-US" sz="15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S-Core Dream 4 Regular" panose="020B0203030302020204" pitchFamily="34" charset="-127"/>
                        <a:ea typeface="S-Core Dream 4 Regular" panose="020B02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5F9D1D-22BA-B432-954D-D3954A02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종속변수 수익률</a:t>
            </a: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50"/>
            <a:ext cx="8091418" cy="1547679"/>
          </a:xfrm>
        </p:spPr>
        <p:txBody>
          <a:bodyPr/>
          <a:lstStyle/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(1) 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 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0.32%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1.05%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까지 넓은 범위의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월평균초과수익률을 만들어낸다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사이즈와 평균수익률 간에 음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(-)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관계 가 있으며</a:t>
            </a:r>
            <a:endParaRPr lang="en-US" altLang="ko-KR" sz="1600" dirty="0"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와는 더욱 강한 양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(+)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관계가 있다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</a:t>
            </a:r>
            <a:r>
              <a:rPr lang="en-US" altLang="ko-Kore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ama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-French(1992a))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88A7A-B211-246A-87D7-B86E9BD9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2958687"/>
            <a:ext cx="5575300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AE152B-69CF-9999-9A25-B23AC0F237AB}"/>
              </a:ext>
            </a:extLst>
          </p:cNvPr>
          <p:cNvSpPr txBox="1"/>
          <p:nvPr/>
        </p:nvSpPr>
        <p:spPr>
          <a:xfrm>
            <a:off x="6461176" y="272797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4&gt;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360B3-3602-C1DC-6F2A-2B6DEEFA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종속변수 수익률</a:t>
            </a: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1516858"/>
          </a:xfrm>
        </p:spPr>
        <p:txBody>
          <a:bodyPr/>
          <a:lstStyle/>
          <a:p>
            <a:r>
              <a:rPr kumimoji="1" lang="en-US" altLang="ko-KR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 </a:t>
            </a:r>
            <a:r>
              <a:rPr kumimoji="1" lang="ko-KR" altLang="en-US" sz="18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</a:t>
            </a:r>
            <a:endParaRPr kumimoji="1" lang="en-US" altLang="ko-KR" sz="18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모든 평균초과채권수익률은 한 달에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0.15%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미만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정부채의 평균수익률이 만기에 따라 증가한다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장기 회사채가 정부채보다 더 높은 평균수익률을 가진다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52D60-0628-6C66-5D3D-C0A13DDE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97" y="2848039"/>
            <a:ext cx="3636083" cy="2344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D63DB-92E1-4265-13AB-6CEB8A70126A}"/>
              </a:ext>
            </a:extLst>
          </p:cNvPr>
          <p:cNvSpPr txBox="1"/>
          <p:nvPr/>
        </p:nvSpPr>
        <p:spPr>
          <a:xfrm>
            <a:off x="5413212" y="2616024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E0BB7-AE61-D804-0E2A-05844FA4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1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설명변수 수익률</a:t>
            </a: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2739482"/>
          </a:xfrm>
        </p:spPr>
        <p:txBody>
          <a:bodyPr/>
          <a:lstStyle/>
          <a:p>
            <a:pPr marL="342900" indent="-342900">
              <a:buAutoNum type="arabicParenBoth"/>
            </a:pP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Market :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RM-RF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베타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단위 당 평균 프리미엄은 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0.43%(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연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5%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정도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투자 관점에서 보면 크지만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RMSE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값은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1.76</a:t>
            </a: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Size :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 관련 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팩터의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평균 프리미엄은 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0.27%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기울기 범위가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1.7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을 초과 </a:t>
            </a:r>
            <a:endParaRPr lang="en-US" altLang="ko-KR" sz="1600" dirty="0"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기대수익률의 스프레드가 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0.46%[=0.27%×1.7]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추정할 수 있다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(3)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 :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en-US" altLang="ko-Kore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평균 프리미엄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0.40%(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 = 2.91),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실용적인 관점에서도 통계적인 관점에서도 높다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B77E95-7F36-71F7-E69D-49AF0C09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77" y="4176577"/>
            <a:ext cx="4112645" cy="178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F4818-39F0-A104-236D-7AF5C71C925C}"/>
              </a:ext>
            </a:extLst>
          </p:cNvPr>
          <p:cNvSpPr txBox="1"/>
          <p:nvPr/>
        </p:nvSpPr>
        <p:spPr>
          <a:xfrm>
            <a:off x="5755018" y="396082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C18D1-BE3B-01DC-7338-38498C7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설명변수 수익률</a:t>
            </a: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F4BCB97-F572-7534-9814-EED6ED6F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2284851"/>
          </a:xfrm>
        </p:spPr>
        <p:txBody>
          <a:bodyPr/>
          <a:lstStyle/>
          <a:p>
            <a:r>
              <a:rPr lang="en-US" altLang="ko-Kore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TERM(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기간 프리미엄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DEF(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디폴트 프리미엄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0.06%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0.02%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;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모두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0.4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표준오차 내에 있다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 주식시장 수익률의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만큼 변동성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Std)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있다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높은 변동성은 두 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팩터가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채권수익률의 공통 변동 중 상당 부분을 포착한다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채권수익률의 설명력 높다</a:t>
            </a:r>
            <a:endParaRPr lang="en-US" altLang="ko-KR" sz="1600" dirty="0"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평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균주식수익률의 강한 횡단면 변동은 주식시장 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MKT, SMB, HML)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채권수익률은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시계열 변동으로 설명할 수 있다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ADAAF6-1B54-105E-BDB7-384E9FA8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45" y="3644757"/>
            <a:ext cx="4112645" cy="1787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30C466-E4D9-9217-9BB8-56113FC3A174}"/>
              </a:ext>
            </a:extLst>
          </p:cNvPr>
          <p:cNvSpPr txBox="1"/>
          <p:nvPr/>
        </p:nvSpPr>
        <p:spPr>
          <a:xfrm>
            <a:off x="5528986" y="342900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095D93-46EB-1B2C-93A0-E0119567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6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30" y="1144149"/>
                <a:ext cx="8091418" cy="4931188"/>
              </a:xfrm>
            </p:spPr>
            <p:txBody>
              <a:bodyPr/>
              <a:lstStyle/>
              <a:p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RF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a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mTERM</m:t>
                      </m:r>
                      <m: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dDEF</m:t>
                      </m:r>
                      <m: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e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시계열 회귀분석에서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기울기와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으로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다양한 리스크 팩터들이 채권 및 주식 수익률의 공통 변동을 설명할 수 있다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</a:p>
              <a:p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수익률의 공통 변동을 설명하기 위해채권시장 팩터들과 주식시장 팩터들의 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결합설명력을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조사한다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(1) 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개요</a:t>
                </a:r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시계열 회귀분석에서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TERM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과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DEF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만 설명변수로 사용될 경우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 및 채권 수익률의 공통 변동을 포착한다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기울기 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값이 대체적으로 높게 형성 되어 있다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TERM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과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DEF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에 의해 포착되는 공통 변동은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오히려 채권보다 주식에 더 강하게 나타난다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</a:p>
              <a:p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주식에서 대체적으로 기울기가 높게 형성되어 있다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주식과 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저등급채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LG)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에 대해서는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주식시장의 팩터들에 의해 설명되어야 할 많은 변동들이 남아있다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 낮다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ko-Kore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30" y="1144149"/>
                <a:ext cx="8091418" cy="4931188"/>
              </a:xfrm>
              <a:blipFill>
                <a:blip r:embed="rId2"/>
                <a:stretch>
                  <a:fillRect l="-470" r="-7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A0E8-4FA8-540D-7D21-68E03843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0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1300815"/>
          </a:xfrm>
        </p:spPr>
        <p:txBody>
          <a:bodyPr/>
          <a:lstStyle/>
          <a:p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 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해석</a:t>
            </a:r>
            <a:endParaRPr lang="en-US" altLang="ko-Kore-KR" sz="1600" dirty="0"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기울기가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0.45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0.72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증가</a:t>
            </a: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회사채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포트폴리오 중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개가 거의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가까운 값 </a:t>
            </a:r>
            <a:endParaRPr lang="en-US" altLang="ko-KR" sz="1600" dirty="0"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	-&gt;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의해 측정된 금리 변화에 단기채보다는 장기채가 더욱 민감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625C2-4B6D-6349-87C1-0A7833E0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2761909"/>
            <a:ext cx="76454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ED4FD-DE15-A897-FD45-8552378BE047}"/>
              </a:ext>
            </a:extLst>
          </p:cNvPr>
          <p:cNvSpPr txBox="1"/>
          <p:nvPr/>
        </p:nvSpPr>
        <p:spPr>
          <a:xfrm>
            <a:off x="423931" y="3797234"/>
            <a:ext cx="782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주식 포트폴리오는 장 기채와 유사한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기울기를 가진다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lang="en-US" altLang="ko-KR" sz="1600" dirty="0">
              <a:solidFill>
                <a:srgbClr val="3B3838"/>
              </a:solidFill>
              <a:effectLst/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-&gt;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포착하는 리스크가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장기 증권인 채권과 주식에 같은 방식으로 영향을 주는 할인율에 대한 </a:t>
            </a:r>
            <a:r>
              <a:rPr lang="ko-KR" altLang="en-US" sz="1600" dirty="0" err="1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충격으로부터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발생한다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ko-KR" alt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8F63E-0C28-8467-D773-58288C28A1BA}"/>
              </a:ext>
            </a:extLst>
          </p:cNvPr>
          <p:cNvSpPr txBox="1"/>
          <p:nvPr/>
        </p:nvSpPr>
        <p:spPr>
          <a:xfrm>
            <a:off x="7094383" y="248899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7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6F07E-A2C9-476D-0B40-ABC7A95F5040}"/>
              </a:ext>
            </a:extLst>
          </p:cNvPr>
          <p:cNvSpPr txBox="1"/>
          <p:nvPr/>
        </p:nvSpPr>
        <p:spPr>
          <a:xfrm>
            <a:off x="7182267" y="4490617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8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10263-59EF-5A5C-E0C2-BE78C58B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98862"/>
            <a:ext cx="7535930" cy="9271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46168-BBE9-B9AE-CB53-1FFD3618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4.1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1614549"/>
          </a:xfrm>
        </p:spPr>
        <p:txBody>
          <a:bodyPr/>
          <a:lstStyle/>
          <a:p>
            <a:r>
              <a:rPr kumimoji="1" lang="en-US" altLang="ko-Kore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(3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해석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소형주 수익률은 대형주 수익률보다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의해 포착된 리스크에 더 민감하다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주식의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기울기는 회사채보다 높고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또 회사채 기울기는 정부채보다 높다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kumimoji="1"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는 정부채에서 회사채로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채권에서 주식으로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대형주에서 소형주 로 갈수록 높아지는 공통의 ‘디폴트’ 리스크를 포착한다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599E8-426B-5E2D-5891-CD1E3286F9E6}"/>
              </a:ext>
            </a:extLst>
          </p:cNvPr>
          <p:cNvSpPr txBox="1"/>
          <p:nvPr/>
        </p:nvSpPr>
        <p:spPr>
          <a:xfrm>
            <a:off x="7094383" y="2552858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9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1E0865-DA09-C351-6B7F-6D0F0F43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82" y="2829857"/>
            <a:ext cx="7248747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872BF7-2A31-62E3-03FA-83DDC7A4EC62}"/>
              </a:ext>
            </a:extLst>
          </p:cNvPr>
          <p:cNvSpPr txBox="1"/>
          <p:nvPr/>
        </p:nvSpPr>
        <p:spPr>
          <a:xfrm>
            <a:off x="423930" y="4636633"/>
            <a:ext cx="76453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6&gt;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TERM,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기울기 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단위 당 평균 프리미엄은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 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0.02%,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0.06%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이다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주식수익률을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TERM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DEF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대해 회귀분석 한 절편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-&gt;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평균수익률에 있어서 강한 사이즈 효과와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 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효과를 검토할 필요가 있다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  <a:endParaRPr lang="ko-KR" alt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468F1-0A5B-1316-360C-6B416A7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8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29" y="1144149"/>
                <a:ext cx="8305734" cy="2467917"/>
              </a:xfrm>
            </p:spPr>
            <p:txBody>
              <a:bodyPr/>
              <a:lstStyle/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(1)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1 - </a:t>
                </a:r>
                <a:r>
                  <a:rPr kumimoji="1"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(Rm-RF)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𝑅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𝑡</m:t>
                          </m:r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𝑅𝐹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𝑡</m:t>
                          </m:r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𝑎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𝑅𝑀</m:t>
                          </m:r>
                          <m:d>
                            <m:d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−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𝑅𝐹</m:t>
                          </m:r>
                          <m:d>
                            <m:d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𝑡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주식시장 포트폴리오의 초과수익률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RM-RF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기간구조 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TERM, DEF)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보다 주식수익률의 공통 변동을 더 잘 포착한다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(Table.10 vs Table.11)</a:t>
                </a:r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소형주와 고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BE/ME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포트폴리오에서는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값이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0.8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이나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0.7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보다 낮은 것이 일반적이다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-&gt;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사이즈와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BE/ME 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팩터인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SMB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와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HML</a:t>
                </a:r>
                <a:r>
                  <a:rPr lang="ko-Kore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로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ko-Kore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설명할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수 있다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ko-Kore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29" y="1144149"/>
                <a:ext cx="8305734" cy="2467917"/>
              </a:xfrm>
              <a:blipFill>
                <a:blip r:embed="rId2"/>
                <a:stretch>
                  <a:fillRect l="-458" t="-2051" r="-18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263B89F-B5C3-29C0-0FE6-66BFC705FC04}"/>
              </a:ext>
            </a:extLst>
          </p:cNvPr>
          <p:cNvSpPr txBox="1"/>
          <p:nvPr/>
        </p:nvSpPr>
        <p:spPr>
          <a:xfrm>
            <a:off x="3192167" y="358090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10&gt;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2019B-B2E9-1A4B-967D-C4FBC190600C}"/>
              </a:ext>
            </a:extLst>
          </p:cNvPr>
          <p:cNvSpPr txBox="1"/>
          <p:nvPr/>
        </p:nvSpPr>
        <p:spPr>
          <a:xfrm>
            <a:off x="7134996" y="360699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11&gt;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7A2110-3878-A83F-EC9D-03627588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97" y="3883040"/>
            <a:ext cx="3403600" cy="20605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BBEA0A-376A-E377-ACE7-B7E1BA95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826" y="3878922"/>
            <a:ext cx="3390900" cy="20646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7A96F-2295-BAFA-4072-222AC2CE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29" y="1144150"/>
                <a:ext cx="8305734" cy="2734774"/>
              </a:xfrm>
            </p:spPr>
            <p:txBody>
              <a:bodyPr/>
              <a:lstStyle/>
              <a:p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(1)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1 - </a:t>
                </a:r>
                <a:r>
                  <a:rPr kumimoji="1"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(MKT)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𝑅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𝑡</m:t>
                          </m:r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𝑅𝐹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𝑡</m:t>
                          </m:r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𝑎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𝑅𝑀</m:t>
                          </m:r>
                          <m:d>
                            <m:d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−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𝑅𝐹</m:t>
                          </m:r>
                          <m:d>
                            <m:d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𝑡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주식의 시장 포트폴리오는 채권수익률에서의 공통 변동도 포착한다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시장 베타가 주식보다 채권 에서 훨씬 작지만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0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으로부터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5~12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표준오차의 범위에 있다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베타는 정부채보 다 회사채가 더 높고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고등급채보다 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저등급채가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더 높다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저등급채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LG)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의 베타는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0.30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이고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(</a:t>
                </a:r>
                <a:r>
                  <a:rPr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RM- RF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는 수익률 분산 중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29%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를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설명한다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ko-Kore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29" y="1144150"/>
                <a:ext cx="8305734" cy="2734774"/>
              </a:xfrm>
              <a:blipFill>
                <a:blip r:embed="rId2"/>
                <a:stretch>
                  <a:fillRect l="-458" t="-18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432019B-B2E9-1A4B-967D-C4FBC190600C}"/>
              </a:ext>
            </a:extLst>
          </p:cNvPr>
          <p:cNvSpPr txBox="1"/>
          <p:nvPr/>
        </p:nvSpPr>
        <p:spPr>
          <a:xfrm>
            <a:off x="7385470" y="387892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3B2A9-9ECE-9D58-5954-624E489F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0851"/>
            <a:ext cx="7772400" cy="138623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660E5-71A7-45A7-0414-4920CF7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30" y="1144149"/>
                <a:ext cx="8091418" cy="2284851"/>
              </a:xfrm>
            </p:spPr>
            <p:txBody>
              <a:bodyPr/>
              <a:lstStyle/>
              <a:p>
                <a:r>
                  <a:rPr kumimoji="1"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(SMB,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HML)</a:t>
                </a: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RF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a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sSMB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hHML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e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시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장 포트폴리오가 없을 때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SMB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와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HML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 전형적으로 주식수익률의 시계열 변동을 상당 부분 포착한다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;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25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중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20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개의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R2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값이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0.2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이상이고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8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개는 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0.5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이상 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더 큰 사이즈 분위의 포트폴리오 주식수익률의 공통 변동을 설명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하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지 못</a:t>
                </a:r>
                <a:r>
                  <a:rPr lang="ko-Kore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􏰀하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고 있다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kumimoji="1" lang="ko-Kore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30" y="1144149"/>
                <a:ext cx="8091418" cy="2284851"/>
              </a:xfrm>
              <a:blipFill>
                <a:blip r:embed="rId2"/>
                <a:stretch>
                  <a:fillRect l="-470" t="-22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C2D15ED-4254-23A7-571C-464A74AA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60" y="3482861"/>
            <a:ext cx="3568700" cy="124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C21A-39CB-E2BE-3289-CE98D7FA3E35}"/>
              </a:ext>
            </a:extLst>
          </p:cNvPr>
          <p:cNvSpPr txBox="1"/>
          <p:nvPr/>
        </p:nvSpPr>
        <p:spPr>
          <a:xfrm>
            <a:off x="4915130" y="3205862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2B59E-43A9-75BE-1169-7878F89FDF08}"/>
              </a:ext>
            </a:extLst>
          </p:cNvPr>
          <p:cNvSpPr txBox="1"/>
          <p:nvPr/>
        </p:nvSpPr>
        <p:spPr>
          <a:xfrm>
            <a:off x="423930" y="4990083"/>
            <a:ext cx="655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만 사용할 경우 채권수익률을 거의 설명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하</a:t>
            </a:r>
            <a:r>
              <a:rPr lang="ko-KR" altLang="en-US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지 못 한다</a:t>
            </a:r>
            <a:r>
              <a:rPr lang="en-US" altLang="ko-KR" sz="1600" dirty="0">
                <a:solidFill>
                  <a:srgbClr val="3B3838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8D94F5-CEEB-336F-DFCE-25EED853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99" y="5544574"/>
            <a:ext cx="6814880" cy="27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83D6DC-A217-3D19-9EA8-4A608590429F}"/>
              </a:ext>
            </a:extLst>
          </p:cNvPr>
          <p:cNvSpPr txBox="1"/>
          <p:nvPr/>
        </p:nvSpPr>
        <p:spPr>
          <a:xfrm>
            <a:off x="6804349" y="5254912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D6EF9-FA7A-40AC-5C39-BCEBB761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57051"/>
            <a:ext cx="8229600" cy="2313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(1)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요약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CAPM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의 베타는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주가결정력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없음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사이즈와 가치가 주가수익률을 더 잘 설명함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사이즈 변수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(Market Equity):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시가총액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작을수록 주가수익률 커짐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가치 변수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(BE/ME):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장부가치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시장가치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=PBR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역수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클수록 주가수익률 커짐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DE18EA2-4080-54FD-8EE2-19352C0D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749048-CA91-41EB-36E9-BE72D740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5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30" y="1144149"/>
                <a:ext cx="8091418" cy="2284851"/>
              </a:xfrm>
            </p:spPr>
            <p:txBody>
              <a:bodyPr/>
              <a:lstStyle/>
              <a:p>
                <a:r>
                  <a:rPr kumimoji="1"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3)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3 -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kumimoji="1"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(MKT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SMB, HML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</a:p>
              <a:p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RF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a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b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RM</m:t>
                          </m:r>
                          <m:d>
                            <m:dPr>
                              <m:ctrlPr>
                                <a:rPr kumimoji="1" lang="en-US" altLang="ko-KR" sz="160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sz="1600" b="0" i="0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t</m:t>
                              </m:r>
                            </m:e>
                          </m:d>
                          <m: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RF</m:t>
                          </m:r>
                          <m:d>
                            <m:dPr>
                              <m:ctrlPr>
                                <a:rPr kumimoji="1" lang="en-US" altLang="ko-KR" sz="1600" i="1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sz="1600" b="0" i="0" smtClean="0">
                                  <a:latin typeface="Cambria Math" panose="02040503050406030204" pitchFamily="18" charset="0"/>
                                  <a:ea typeface="S-Core Dream 4 Regular" panose="020B0203030302020204" pitchFamily="34" charset="-127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sSMB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hHML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e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시장초과수익률이 회귀분석에 같이 들어가면</a:t>
                </a:r>
                <a:r>
                  <a:rPr lang="en-US" altLang="ko-KR" sz="1600" dirty="0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3</a:t>
                </a:r>
                <a:r>
                  <a:rPr lang="ko-KR" altLang="en-US" sz="1600" dirty="0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개의 주식시장 </a:t>
                </a:r>
                <a:r>
                  <a:rPr lang="ko-KR" altLang="en-US" sz="1600" dirty="0" err="1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팩터들</a:t>
                </a:r>
                <a:r>
                  <a:rPr lang="ko-KR" altLang="en-US" sz="1600" dirty="0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각각이 채권수익률의 변동을 포착한다 </a:t>
                </a:r>
                <a:r>
                  <a:rPr lang="en-US" altLang="ko-KR" sz="1600" dirty="0">
                    <a:solidFill>
                      <a:srgbClr val="3B3838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cf. Table .14)</a:t>
                </a:r>
                <a:endParaRPr lang="en-US" altLang="ko-KR" sz="1600" dirty="0">
                  <a:solidFill>
                    <a:srgbClr val="3B3838"/>
                  </a:solidFill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ore-KR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30" y="1144149"/>
                <a:ext cx="8091418" cy="2284851"/>
              </a:xfrm>
              <a:blipFill>
                <a:blip r:embed="rId2"/>
                <a:stretch>
                  <a:fillRect l="-470" t="-22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2465958-4FAD-B755-8287-E89CC8F4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0" y="3053958"/>
            <a:ext cx="7001301" cy="247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E78AC-E0A9-69CF-291A-67D0C7EA2D44}"/>
              </a:ext>
            </a:extLst>
          </p:cNvPr>
          <p:cNvSpPr txBox="1"/>
          <p:nvPr/>
        </p:nvSpPr>
        <p:spPr>
          <a:xfrm>
            <a:off x="6761085" y="277695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15&gt;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947A850A-355E-A275-D824-FAD0E6A5E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930" y="3429001"/>
                <a:ext cx="8091418" cy="1257768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개의 주식시장 팩터들은 주식수익률의 강력한 공통 변동을 포착한다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-&gt;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값 증가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b="0" i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R</m:t>
                        </m:r>
                      </m:e>
                      <m:sup>
                        <m:r>
                          <a:rPr lang="en-US" altLang="ko-KR" sz="1600" b="0" i="0"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S-Core Dream 4 Regular" panose="020B0203030302020204" pitchFamily="34" charset="-127"/>
                      </a:rPr>
                      <m:t>&gt;</m:t>
                    </m:r>
                  </m:oMath>
                </a14:m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0.9 :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1- 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(25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중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),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ore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3-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(25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 중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21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개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  <a:endParaRPr kumimoji="1" lang="ko-Kore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947A850A-355E-A275-D824-FAD0E6A5E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30" y="3429001"/>
                <a:ext cx="8091418" cy="1257768"/>
              </a:xfrm>
              <a:prstGeom prst="rect">
                <a:avLst/>
              </a:prstGeom>
              <a:blipFill>
                <a:blip r:embed="rId4"/>
                <a:stretch>
                  <a:fillRect l="-313" t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C046CB16-CB20-EAF0-EAF7-45364CF39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86" y="4411317"/>
            <a:ext cx="3272049" cy="1104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D6790-DC5F-9405-B2C1-4620F10D7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80" y="4406778"/>
            <a:ext cx="3263900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CA285C-8F00-A1AF-261B-7EB88E9830F4}"/>
              </a:ext>
            </a:extLst>
          </p:cNvPr>
          <p:cNvSpPr txBox="1"/>
          <p:nvPr/>
        </p:nvSpPr>
        <p:spPr>
          <a:xfrm>
            <a:off x="2928150" y="41610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16&gt;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8A6D0-9372-BB10-E57C-289C182759F3}"/>
              </a:ext>
            </a:extLst>
          </p:cNvPr>
          <p:cNvSpPr txBox="1"/>
          <p:nvPr/>
        </p:nvSpPr>
        <p:spPr>
          <a:xfrm>
            <a:off x="6950805" y="413938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17&gt;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D9F6D-D5F3-540B-47B7-4063BD38BB05}"/>
                  </a:ext>
                </a:extLst>
              </p:cNvPr>
              <p:cNvSpPr txBox="1"/>
              <p:nvPr/>
            </p:nvSpPr>
            <p:spPr>
              <a:xfrm>
                <a:off x="1241467" y="5522179"/>
                <a:ext cx="2215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&lt;1-</a:t>
                </a:r>
                <a:r>
                  <a:rPr kumimoji="1" lang="ko-KR" altLang="en-US" sz="1200" dirty="0" err="1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(MKT)</a:t>
                </a:r>
                <a:r>
                  <a:rPr kumimoji="1" lang="ko-KR" altLang="en-US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회귀분석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&gt; </a:t>
                </a:r>
                <a:endParaRPr kumimoji="1" lang="ko-Kore-KR" altLang="en-US" sz="12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D9F6D-D5F3-540B-47B7-4063BD38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67" y="5522179"/>
                <a:ext cx="2215855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D5DF92-837C-5D5E-315F-D6DB17D09B85}"/>
                  </a:ext>
                </a:extLst>
              </p:cNvPr>
              <p:cNvSpPr txBox="1"/>
              <p:nvPr/>
            </p:nvSpPr>
            <p:spPr>
              <a:xfrm>
                <a:off x="4751486" y="5511678"/>
                <a:ext cx="3023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&lt;3-</a:t>
                </a:r>
                <a:r>
                  <a:rPr kumimoji="1" lang="ko-KR" altLang="en-US" sz="1200" dirty="0" err="1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(MKT, SMB, HML)</a:t>
                </a:r>
                <a:r>
                  <a:rPr kumimoji="1" lang="ko-KR" altLang="en-US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회귀분석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effectLst/>
                            <a:latin typeface="Cambria Math" panose="02040503050406030204" pitchFamily="18" charset="0"/>
                            <a:ea typeface="S-Core Dream 4 Regular" panose="020B02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sz="12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&gt; </a:t>
                </a:r>
                <a:endParaRPr kumimoji="1" lang="ko-Kore-KR" altLang="en-US" sz="12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D5DF92-837C-5D5E-315F-D6DB17D0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86" y="5511678"/>
                <a:ext cx="3023732" cy="276999"/>
              </a:xfrm>
              <a:prstGeom prst="rect">
                <a:avLst/>
              </a:prstGeom>
              <a:blipFill>
                <a:blip r:embed="rId8"/>
                <a:stretch>
                  <a:fillRect r="-1674"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9148C-2DB6-DA09-3B55-3B15418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2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4.2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44149"/>
            <a:ext cx="8091418" cy="2395299"/>
          </a:xfrm>
        </p:spPr>
        <p:txBody>
          <a:bodyPr/>
          <a:lstStyle/>
          <a:p>
            <a:r>
              <a:rPr kumimoji="1" lang="en-US" altLang="ko-Kore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3)</a:t>
            </a:r>
            <a:r>
              <a:rPr kumimoji="1"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3 - </a:t>
            </a:r>
            <a:r>
              <a:rPr kumimoji="1"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(MKT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SMB, HML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일반적으로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회귀분석에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을 넣으면 주식 베타는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1.0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쪽으로 압축된다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;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낮은 베타는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1.0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을 향해 올라가고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높은 베타는 내려온다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	1-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베타가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1.40(S-</a:t>
            </a:r>
            <a:r>
              <a:rPr lang="en-US" altLang="ko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lowBE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/ME)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0.89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(B-</a:t>
            </a:r>
            <a:r>
              <a:rPr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high</a:t>
            </a:r>
            <a:r>
              <a:rPr lang="en-US" altLang="ko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/ME)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변한다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	3-</a:t>
            </a:r>
            <a:r>
              <a:rPr lang="ko-KR" altLang="en-US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베타가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1.04(S-</a:t>
            </a:r>
            <a:r>
              <a:rPr lang="en-US" altLang="ko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lowBE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/ME)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1.06 (B-</a:t>
            </a:r>
            <a:r>
              <a:rPr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high</a:t>
            </a:r>
            <a:r>
              <a:rPr lang="en-US" altLang="ko-KR" sz="1600" dirty="0" err="1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/ME)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변한다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시장과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또는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 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사이에 있는 상관관계 때문이다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거의 상관이 없다고 해도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(- 0.08),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RM-RF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SMB, RM-RF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ore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상관관계는 각각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0.32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0.38</a:t>
            </a:r>
            <a:r>
              <a:rPr lang="ko-KR" altLang="en-US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이다</a:t>
            </a:r>
            <a:r>
              <a:rPr lang="en-US" altLang="ko-KR" sz="1600" dirty="0"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F0C41-4B46-5A1F-275A-22085E8B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3" y="3705999"/>
            <a:ext cx="3225800" cy="1085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CE65CC-D4C3-70D2-0434-E24F4A86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5" y="3705999"/>
            <a:ext cx="3225800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D38E2-7A4D-44FB-7F7A-D1F79593F66E}"/>
              </a:ext>
            </a:extLst>
          </p:cNvPr>
          <p:cNvSpPr txBox="1"/>
          <p:nvPr/>
        </p:nvSpPr>
        <p:spPr>
          <a:xfrm>
            <a:off x="3013735" y="342900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8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DCC72-0A13-51A6-C59C-B86291A75617}"/>
              </a:ext>
            </a:extLst>
          </p:cNvPr>
          <p:cNvSpPr txBox="1"/>
          <p:nvPr/>
        </p:nvSpPr>
        <p:spPr>
          <a:xfrm>
            <a:off x="6957083" y="342900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1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9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0ABFE-DE58-DA4C-9FB2-CAFDC844EED3}"/>
              </a:ext>
            </a:extLst>
          </p:cNvPr>
          <p:cNvSpPr txBox="1"/>
          <p:nvPr/>
        </p:nvSpPr>
        <p:spPr>
          <a:xfrm>
            <a:off x="572593" y="4993302"/>
            <a:ext cx="7710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</a:t>
            </a:r>
            <a:r>
              <a:rPr lang="ko-KR" altLang="en-US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채권 </a:t>
            </a:r>
            <a:r>
              <a:rPr lang="en-US" altLang="ko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lang="ko-KR" altLang="en-US" sz="16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&amp;</a:t>
            </a:r>
            <a:r>
              <a:rPr lang="ko-KR" altLang="en-US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주식 </a:t>
            </a:r>
            <a:r>
              <a:rPr lang="en-US" altLang="ko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lang="ko-KR" altLang="en-US" sz="1600" dirty="0" err="1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en-US" altLang="ko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모델의 결론</a:t>
            </a:r>
            <a:endParaRPr lang="en-US" altLang="ko-KR" sz="1600" dirty="0">
              <a:solidFill>
                <a:schemeClr val="accent1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채권시장 팩터들은 주식수익률의 공통 변동도 설명한다</a:t>
            </a:r>
            <a:r>
              <a:rPr lang="en-US" altLang="ko-KR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Table 8&amp;9) </a:t>
            </a:r>
            <a:endParaRPr lang="en-US" altLang="ko-Kore-KR" sz="1600" dirty="0">
              <a:solidFill>
                <a:schemeClr val="accent1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주식시장 팩터들은 채권수익률의 공통 변동도 설명한다 </a:t>
            </a:r>
            <a:r>
              <a:rPr lang="en-US" altLang="ko-KR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Table </a:t>
            </a:r>
            <a:r>
              <a:rPr lang="en-US" altLang="ko-Kore-KR" sz="1600" dirty="0">
                <a:solidFill>
                  <a:schemeClr val="accent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15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 </a:t>
            </a:r>
            <a:endParaRPr lang="en-US" altLang="ko-Kore-KR" sz="1600" dirty="0">
              <a:solidFill>
                <a:schemeClr val="accent1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5681F-3CA2-50CD-B6EE-92FE58D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4.3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채권시장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930" y="1144148"/>
                <a:ext cx="8091418" cy="3277727"/>
              </a:xfrm>
            </p:spPr>
            <p:txBody>
              <a:bodyPr/>
              <a:lstStyle/>
              <a:p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RF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a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bMKT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sSMB</m:t>
                      </m:r>
                      <m:d>
                        <m:d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hHML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mTERM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dDEF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1600" b="0" i="0" smtClean="0"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</a:rPr>
                            <m:t>t</m:t>
                          </m:r>
                        </m:e>
                      </m:d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e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t</m:t>
                      </m:r>
                      <m:r>
                        <a:rPr kumimoji="1" lang="en-US" altLang="ko-KR" sz="1600" b="0" i="0" smtClean="0">
                          <a:latin typeface="Cambria Math" panose="02040503050406030204" pitchFamily="18" charset="0"/>
                          <a:ea typeface="S-Core Dream 4 Regular" panose="020B0203030302020204" pitchFamily="34" charset="-127"/>
                        </a:rPr>
                        <m:t>)</m:t>
                      </m:r>
                    </m:oMath>
                  </m:oMathPara>
                </a14:m>
                <a:endParaRPr kumimoji="1"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(1)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5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-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: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채권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2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+</a:t>
                </a:r>
                <a:r>
                  <a:rPr lang="ko-KR" altLang="en-US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주식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3</a:t>
                </a:r>
                <a:r>
                  <a:rPr lang="ko-KR" altLang="en-US" sz="1600" dirty="0" err="1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팩터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(MKT, SMB, HML, TERM, DEF)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수익률을 설명하기 위해 함께 사용해도</a:t>
                </a:r>
                <a:r>
                  <a:rPr lang="en-US" altLang="ko-KR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채권시장 팩터들은 채권수익률에서 여전히 강한 역할을 하고</a:t>
                </a:r>
                <a:r>
                  <a:rPr lang="en-US" altLang="ko-KR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ko-KR" altLang="en-US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주식시장 팩터들은 주식수익률에 강한 역할을 한다는 것을 보 여준다</a:t>
                </a:r>
                <a:r>
                  <a:rPr lang="en-US" altLang="ko-KR" sz="1600" dirty="0">
                    <a:solidFill>
                      <a:schemeClr val="accent1"/>
                    </a:solidFill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주식에 대해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,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TERM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과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DEF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를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회귀분석에 추가</a:t>
                </a:r>
                <a:r>
                  <a:rPr lang="ko-Kore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􏰀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는 것은 주식시장 팩터들의 기울기에는 거의 영향을 끼치지 않는다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(Table. 20 vs Table. 21)</a:t>
                </a:r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채권 회귀분석에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RM-RF, SMB, HML</a:t>
                </a:r>
                <a:r>
                  <a:rPr lang="ko-KR" altLang="en-US" sz="1600" dirty="0" err="1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를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 추가</a:t>
                </a:r>
                <a:r>
                  <a:rPr lang="ko-Kore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􏰀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는 것은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TERM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과 </a:t>
                </a:r>
                <a:r>
                  <a:rPr lang="en-US" altLang="ko-Kore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DEF </a:t>
                </a:r>
                <a:r>
                  <a:rPr lang="ko-KR" altLang="en-US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기울기에 거의 영향을 끼치지 않는다</a:t>
                </a:r>
                <a:r>
                  <a:rPr lang="en-US" altLang="ko-KR" sz="1600" dirty="0">
                    <a:effectLst/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 </a:t>
                </a:r>
                <a:r>
                  <a:rPr lang="en-US" altLang="ko-KR" sz="1600" dirty="0"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(Table. 22 vs Table. 23)</a:t>
                </a:r>
                <a:endParaRPr lang="en-US" altLang="ko-KR" sz="1600" dirty="0">
                  <a:effectLst/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  <a:p>
                <a:endParaRPr lang="ko-KR" altLang="en-US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pPr marL="342900" indent="-342900">
                  <a:buAutoNum type="arabicParenBoth"/>
                </a:pPr>
                <a:endParaRPr lang="en-US" altLang="ko-KR" sz="1600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en-US" altLang="ko-KR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  <a:p>
                <a:endParaRPr lang="ko-KR" altLang="en-US" dirty="0">
                  <a:latin typeface="S-Core Dream 4 Regular" panose="020B0203030302020204" pitchFamily="34" charset="-127"/>
                  <a:ea typeface="S-Core Dream 4 Regular" panose="020B0203030302020204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930" y="1144148"/>
                <a:ext cx="8091418" cy="3277727"/>
              </a:xfrm>
              <a:blipFill>
                <a:blip r:embed="rId2"/>
                <a:stretch>
                  <a:fillRect l="-470" r="-3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D0EC4-E995-5CFF-D5B0-28301CA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83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4.3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채권시장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A75517-A955-7DDC-75E1-2C8923FA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17" y="1526279"/>
            <a:ext cx="4371353" cy="44323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A931B1-D308-6C05-C91B-4DE257B8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526280"/>
            <a:ext cx="3505200" cy="443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574D9-0815-60F0-0104-BC5DDF9D338D}"/>
              </a:ext>
            </a:extLst>
          </p:cNvPr>
          <p:cNvSpPr txBox="1"/>
          <p:nvPr/>
        </p:nvSpPr>
        <p:spPr>
          <a:xfrm>
            <a:off x="968592" y="1231765"/>
            <a:ext cx="264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20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 </a:t>
            </a:r>
            <a:r>
              <a:rPr kumimoji="1" lang="ko-Kore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2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45563-6B22-3ED6-2935-AF45B7B6D124}"/>
              </a:ext>
            </a:extLst>
          </p:cNvPr>
          <p:cNvSpPr txBox="1"/>
          <p:nvPr/>
        </p:nvSpPr>
        <p:spPr>
          <a:xfrm>
            <a:off x="5213639" y="1231764"/>
            <a:ext cx="264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21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 5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2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6DFDD-B636-BD33-5DF1-51DD50532390}"/>
              </a:ext>
            </a:extLst>
          </p:cNvPr>
          <p:cNvSpPr/>
          <p:nvPr/>
        </p:nvSpPr>
        <p:spPr>
          <a:xfrm>
            <a:off x="4348717" y="1508763"/>
            <a:ext cx="2194587" cy="44498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05B51EC-8949-8051-75ED-A5562222D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9" y="1231764"/>
            <a:ext cx="442969" cy="371988"/>
          </a:xfrm>
        </p:spPr>
        <p:txBody>
          <a:bodyPr/>
          <a:lstStyle/>
          <a:p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(2)</a:t>
            </a:r>
            <a:endParaRPr lang="ko-KR" altLang="en-US" sz="1400" dirty="0"/>
          </a:p>
          <a:p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AutoNum type="arabicParenBoth"/>
            </a:pP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23EAE-27D3-FB03-CA92-DE01B198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85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4.3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</a:t>
            </a:r>
            <a:r>
              <a:rPr kumimoji="1" lang="ko-KR" altLang="en-US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채권시장</a:t>
            </a:r>
            <a:r>
              <a:rPr kumimoji="1" lang="ko-KR" altLang="en-US" sz="20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b="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br>
              <a:rPr lang="ko-KR" altLang="en-US" b="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</a:br>
            <a:endParaRPr kumimoji="1" lang="ko-Kore-KR" altLang="en-US" b="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0ED15-7C19-73D4-A33A-7DA76763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4" y="1603738"/>
            <a:ext cx="7772400" cy="1568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3B0BE-5436-361E-ACA4-53C44A5D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4" y="3544501"/>
            <a:ext cx="7772400" cy="2305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40490-E731-F469-9E56-97AEC5BEC1AC}"/>
              </a:ext>
            </a:extLst>
          </p:cNvPr>
          <p:cNvSpPr txBox="1"/>
          <p:nvPr/>
        </p:nvSpPr>
        <p:spPr>
          <a:xfrm>
            <a:off x="3223661" y="1326739"/>
            <a:ext cx="264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22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 </a:t>
            </a:r>
            <a:r>
              <a:rPr kumimoji="1" lang="ko-Kore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채권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2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112F5-D076-6BA0-AFAB-191D4A788348}"/>
              </a:ext>
            </a:extLst>
          </p:cNvPr>
          <p:cNvSpPr txBox="1"/>
          <p:nvPr/>
        </p:nvSpPr>
        <p:spPr>
          <a:xfrm>
            <a:off x="3251246" y="3267502"/>
            <a:ext cx="264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&lt;Table.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23</a:t>
            </a:r>
            <a:r>
              <a:rPr kumimoji="1" lang="en-US" altLang="ko-Kore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 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ko-KR" altLang="en-US" sz="12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kumimoji="1"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</a:t>
            </a:r>
            <a:endParaRPr kumimoji="1" lang="ko-Kore-KR" altLang="en-US" sz="12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A8645F-A91E-64EA-1381-66728966186F}"/>
              </a:ext>
            </a:extLst>
          </p:cNvPr>
          <p:cNvSpPr/>
          <p:nvPr/>
        </p:nvSpPr>
        <p:spPr>
          <a:xfrm>
            <a:off x="555854" y="4866380"/>
            <a:ext cx="7772400" cy="6648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65E5A87-047F-718D-678D-F1378F1F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9" y="1231764"/>
            <a:ext cx="442969" cy="371988"/>
          </a:xfrm>
        </p:spPr>
        <p:txBody>
          <a:bodyPr/>
          <a:lstStyle/>
          <a:p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(3)</a:t>
            </a:r>
            <a:endParaRPr lang="ko-KR" altLang="en-US" sz="1400" dirty="0"/>
          </a:p>
          <a:p>
            <a:endParaRPr lang="ko-KR" altLang="en-US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AutoNum type="arabicParenBoth"/>
            </a:pPr>
            <a:endParaRPr lang="en-US" altLang="ko-KR" sz="16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endParaRPr lang="ko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6C9C16-23BB-35DC-B43E-722DCCDF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2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후편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63381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절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절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절</a:t>
                      </a:r>
                      <a:endParaRPr lang="en-US" altLang="ko-KR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HYGothic-Medium" panose="02030600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Ⅳ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한국 시장</a:t>
                      </a:r>
                      <a:endParaRPr lang="en-US" altLang="ko-KR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HYGothic-Medium" panose="02030600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6976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9C914A-6C88-A327-F29B-508BDD4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식 요소 설명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45372"/>
            <a:ext cx="822960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RM: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모든 주식들의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시총가중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월별수익률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RF: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개월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t-bill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금리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SMB: 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가지 소형주 포트폴리오들의 퍼센트 수익률 단순평균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– 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가지 대형주 포트폴리오의 수익률 단순평균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HML: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가지 고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BE/ME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 수익률 단순 평균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가지 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BE/ME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 수익률 단순 평균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TERM: LTG(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장기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정부채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월별 수익률 퍼센트 값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)-RF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DEF:CB(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회사채 시장 포트폴리오의 대용치 수익률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F374D2-DA49-34C4-7086-FD40D769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4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대상 포트폴리오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919627"/>
            <a:ext cx="8229600" cy="411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7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채권 포트폴리오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년까지의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및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년까지의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(1-5G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6-10G),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그리고 무디스에 의한 채권등급 </a:t>
            </a:r>
            <a:r>
              <a:rPr lang="en-US" altLang="ko-KR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Aaa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Aa, A, Baa,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그리고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Baa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미만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(LG).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25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사이즈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-BE/ME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1963-1991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기간의 매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년에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(ME,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주가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×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주식수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 5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 기준점이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월말에 측정되고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이를 가지고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NYSE, Amex, NASDSAQ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주식들을 사이즈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분위에 할당한다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비슷하게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BE/ME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 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 기준점을 사용해서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NYSE, Amex, NASDAQ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주식들을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 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분위에 할당한다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BE/ME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BE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는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t-1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년에 종료되는 결산기의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보통주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장부가치이고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ME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는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t-1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12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월말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기준값이다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25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사이즈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-BE/ME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포트폴리오는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사이즈 그룹과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그룹을 교차해서 형성한다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포트폴리오들의 월별 </a:t>
            </a:r>
            <a:r>
              <a:rPr lang="ko-KR" altLang="en-US" sz="16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퍼센트 수익률은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월부터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t+1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월까지 산출된다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EEBCC-F730-1758-D111-0EE5F35A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48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절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074280"/>
            <a:ext cx="8229600" cy="4853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모델에서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25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주식 포트폴리오에서 회귀 절편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(const)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에 가깝게 나온다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즉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3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개의 요소들이 수익률을 잘 설명한다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(TERM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과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DEF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라는 요소는 넣어도 거의 변동이 없다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이 요소들은 채권수익률에 있어서 지배적인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변수므로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둘을 같이 설명하는 하나의 모델을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만들때는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이를 포함한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5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주식 포트폴리오의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RM-RF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의 기울기는 대부분에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에 가깝다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즉 주식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포트폴리오끼리의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수익률 차이를 잘 설명하지는 못한다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대신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시계열 상에서 수익률 변동을 설명해 준다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또한 시장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주식수익률이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개월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t-bill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금리보다 높은 수익률을 내는 이유를 설명해준다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모델을 사용했을 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25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주식 포트폴리오와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7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채권 포트폴리오의 모든 절편이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따라서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모델이 모든 수익률 잘 설명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인지 확인하는 결합 테스트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(F-test)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0.95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수준에서 근소하게 기각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주로 주식의 최저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-BE/ME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분위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즉 성장주에서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하지만 주식 포트폴리오에 대해서 절편이 대부분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에 가까우므로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모델이 주식의 횡단면 변동 잘 설명한다고 볼 수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C3FFC2-79BC-B7ED-14BC-A45E7115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7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6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절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963176"/>
            <a:ext cx="8229600" cy="425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 모델의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잔차를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몇 개의 변수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배당률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디폴트 스프레드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장기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정부채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금리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</a:t>
            </a:r>
            <a:r>
              <a:rPr lang="en-US" altLang="ko-KR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tbill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risk free)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분해하는 테스트에서 유의성이 없는 것으로 나왔다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매우 낮은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R2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값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즉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잔차는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예측 가능성이 없으며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이는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 모델의 설명력이 높다는 것을 의미한다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동시에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이로 인해 해당 기간에서 리스크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팩터에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대한 기울기가 상수임을 의미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주식 포트폴리오에서는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계절성이 존재한다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그러나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5-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회귀분석의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잔차를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대상으로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계절성을 테스트한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더미변수를 이용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결과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잔차에서는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계절성이 발견되지 않았다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따라서 주식들의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계절성은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팩터의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계절성에 의해서 잘 설명된다고 볼 수 있다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전체 주식들을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그룹으로 나누어 각각을 종속변수와 설명변수 생성에 사용하는 분할 표본 테스트에서도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주식에 대한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모델은 여전히 잘 작동했다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종속변수로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주식포트폴리오가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아닌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E/P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기준의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주식포트폴리오를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사용한 테스트에서도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3-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모델이 설명력이 높은 것으로 나온다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더불어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E/P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HML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는 양의 상관관계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종속변수로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D/P 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기준의 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5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 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주식포트폴리오를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사용한 테스트에서도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3-</a:t>
            </a:r>
            <a:r>
              <a:rPr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모델이 설명 력이 높은 것으로 나온다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(</a:t>
            </a:r>
            <a:r>
              <a:rPr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제로 배당금에서 절편이 유의미하지만 실용적 관점에서는 작다</a:t>
            </a:r>
            <a:r>
              <a:rPr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DAE579-1207-1FAC-AB8B-39E4F98A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57051"/>
            <a:ext cx="8229600" cy="350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(2)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NYSE, AMEX, NASDAQ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모든 주식 중에서 </a:t>
            </a:r>
            <a:r>
              <a:rPr lang="ko-KR" altLang="en-US" sz="16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비금융회사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sz="16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레버리지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변수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리밸런싱은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매년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말에 이루어짐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.(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회계 변수가 </a:t>
            </a:r>
            <a:r>
              <a:rPr lang="ko-KR" altLang="en-US" sz="16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입력기간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T-1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시점</a:t>
            </a:r>
            <a:endParaRPr lang="en-US" altLang="ko-KR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BE/ME, </a:t>
            </a:r>
            <a:r>
              <a:rPr lang="ko-KR" altLang="en-US" sz="1600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레버리지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E/P)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t-1 12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월 시가총액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E, BE, A(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자산총계</a:t>
            </a:r>
            <a:endParaRPr lang="en-US" altLang="ko-KR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사이즈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월의 시가총액</a:t>
            </a:r>
            <a:endParaRPr lang="en-US" altLang="ko-KR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수익률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)t-1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12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월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 t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6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월 주가</a:t>
            </a:r>
            <a:endParaRPr lang="en-US" altLang="ko-KR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베타 추정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 t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7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월 이전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60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개월 중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24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개월 이상 월별수익률</a:t>
            </a:r>
            <a:endParaRPr 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F214EA4-EA20-40FA-90F9-2A4320D5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97BB7-EE31-8A4E-2AD9-6B148FF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별첨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분할표본 테스트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57051"/>
            <a:ext cx="8229600" cy="465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사이즈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-BE/ME 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포트폴리오 각각에 있는 주식들을 동일한 두 그룹으로 쪼갠다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한 그룹은 시계열 회귀분석에서 종속변수에 해당하는 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25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</a:t>
            </a:r>
            <a:r>
              <a:rPr lang="ko-KR" altLang="en-US" sz="20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시총가중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포트폴리오 수익률을 만드 는 데 사용되고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다른 그룹은 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RM-RF, SMB, HML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해당하는 설명변수 수익률의 절반 표본 버전을 만드는 데 사용된다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두 그룹의 역할이 이후 뒤바뀌고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다시 회귀분석이 진행된다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(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두 개의 회귀분석 집합을 갖게 됨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각각의 집합에서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설명변수와 종속변수 수익률은 별개의 주식 그룹으로부터 나온다</a:t>
            </a:r>
            <a:r>
              <a:rPr lang="en-US" altLang="ko-KR" sz="20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A19D90-9CD8-4471-7B97-B4E47018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43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앞 중복 제외한 응용만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57051"/>
            <a:ext cx="8229600" cy="327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모델의 실제 응용방법 제시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 구성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투자 전략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): 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가지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팩터에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대한 노출도를 추정해 포트폴리오 짜기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성과 측정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단순히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조합해서 만들 수 있는 수익률보다 높은 수익률을 내는지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이벤트 연구에서 비정상 수익률 측정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기업 인수 등 이후의 수익률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자본비용 추정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D7C5A1-DFA3-4A30-5158-494F38F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5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한국 시장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968296"/>
            <a:ext cx="8229600" cy="549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임의의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25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주식 포트폴리오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(1991.7~2017.12)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사이즈와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Be/ME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를 이용해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5*5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포트폴리오 형태로 생성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RM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은 코스피와 코스닥 수익률 가중평균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SMB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는 전 종목을 사이즈 기준으로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HML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30/40/30%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씩 나눠서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high-low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결론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사이즈 효과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소형주가 대형주보다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아웃퍼폼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연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4.2%)),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가치주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효과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저밸류주가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고밸류주보다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아웃퍼폼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연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11.3%))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수정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값은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0.74~0.90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모델이 상당히 잘 설명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RM-RF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0.86~1.23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의 균등한 값으로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횡단면 변동은 마찬가지로 잘 설명 못하고 시계열 변동만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 SMB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HML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는 시계 및 횡단 모두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25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중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17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 포트폴리오에서는 절편이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과 유사했으나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개에서는 수치가 컸다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.(t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통계량도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따라서 아직 개선의 여지가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73CC7-A8A5-774D-4838-8995163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6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42658"/>
              </p:ext>
            </p:extLst>
          </p:nvPr>
        </p:nvGraphicFramePr>
        <p:xfrm>
          <a:off x="383381" y="1607861"/>
          <a:ext cx="8303419" cy="271707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수집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전처리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데이터 분석</a:t>
                      </a:r>
                      <a:endParaRPr lang="en-US" altLang="ko-KR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HYGothic-Medium" panose="02030600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00134C-5705-E312-163C-88BF869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88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[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전편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]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내용대로 한국 주식시장 데이터에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FF3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방법론 적용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(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시도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단계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</a:p>
          <a:p>
            <a:pPr marL="1028700" lvl="1" indent="-342900">
              <a:buAutoNum type="arabicPeriod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 수집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전처리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AutoNum type="arabicPeriod"/>
            </a:pP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리벨런싱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시기마다 사이즈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&amp; pre-ranking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10*10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포트폴리오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그룹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생성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AutoNum type="arabicPeriod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포트폴리오의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post-ranking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 전기간에 대해 구함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어디가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잘못된거지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…?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lvl="1" indent="0">
              <a:buNone/>
            </a:pP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B82D7-2ADB-5984-E356-AEAEB84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18F5E-6AD3-5685-9DDA-4CAC1002C097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개요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76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0563C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KRX(</a:t>
            </a:r>
            <a:r>
              <a:rPr lang="ko-KR" altLang="en-US" dirty="0">
                <a:solidFill>
                  <a:srgbClr val="0563C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한국거래소</a:t>
            </a:r>
            <a:r>
              <a:rPr lang="en-US" altLang="ko-KR" dirty="0">
                <a:solidFill>
                  <a:srgbClr val="0563C1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에서 데이터 가져오기 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전 종목 시세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&amp;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시세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표준산업분류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중분류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매일매일의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snapshot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 찍혀 있음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상장폐지된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 종목도 포함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한국은행에서 국채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년물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데이터 가져오기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4CD4B-AA49-F5DA-B385-A80AA362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23" y="2654534"/>
            <a:ext cx="4396032" cy="2823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25C2C-54AF-C7A0-61B6-07AB7DB16FF1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수집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DBE21-6F10-8C27-6F04-A704ED3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5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분석 편의를 위해 데이터프레임 형태 변경 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x: date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y: security id (</a:t>
            </a:r>
            <a:r>
              <a:rPr lang="en-US" altLang="ko-KR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sid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Survivorship Bias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방지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조회 기간 내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번이라도 존재했던 종목은 포함되어야 함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E6244-E846-EC27-A243-C9D1CB18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56" y="3008541"/>
            <a:ext cx="5175887" cy="2764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536A0-6F8E-9067-AC90-65A8E857A952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전처리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8C8D18A-8B2B-1597-60B5-4DBD517F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94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비금융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종목들만 남기기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금융 회사들은 레버리지 구조가 다르기 때문에 분석에 편향을 줄 수 있음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3,110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종목</a:t>
            </a: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 2,735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종목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tradingday</a:t>
            </a: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만 남기기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일별 수익률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월별 수익률로 변환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  <a:sym typeface="Wingdings" panose="05000000000000000000" pitchFamily="2" charset="2"/>
            </a:endParaRP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시가총액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, PBR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  <a:sym typeface="Wingdings" panose="05000000000000000000" pitchFamily="2" charset="2"/>
              </a:rPr>
              <a:t>은 월별 마지막 날 데이터 사용</a:t>
            </a: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3A7F-76D1-1AF4-6E76-41D91CED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99" y="2255793"/>
            <a:ext cx="1438476" cy="345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6E45A-938D-E0ED-5F86-D8AD38B7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83" y="4694534"/>
            <a:ext cx="1028844" cy="1019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C63AC-168C-1592-6513-D0AC2EE94B95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전처리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E3503-D0E0-F3C4-48E8-A61D0322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52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29" y="1144149"/>
            <a:ext cx="8091418" cy="462885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일 단위 시가총액 가중 수익률을 계산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KOSPI, KOSDAQ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등과 차이 있음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(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상폐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상장 등 이벤트 발생 시 보정 때문에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한국은행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년물을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월율화하여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월별 시장 수익률에서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빼줌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1028700" lvl="1" indent="-342900">
              <a:buFontTx/>
              <a:buChar char="-"/>
            </a:pPr>
            <a:r>
              <a:rPr 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=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시장초과수익률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(Rm-Rf)</a:t>
            </a: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A05F7-49B7-275F-9E5E-41BADC42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18" y="3597927"/>
            <a:ext cx="3644129" cy="217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CE83-4C81-E26F-E07E-28BCBBF2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9" y="3597927"/>
            <a:ext cx="3766916" cy="2175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1C777-497D-B851-07A6-6B78FF815FFE}"/>
              </a:ext>
            </a:extLst>
          </p:cNvPr>
          <p:cNvSpPr txBox="1"/>
          <p:nvPr/>
        </p:nvSpPr>
        <p:spPr>
          <a:xfrm>
            <a:off x="383380" y="429697"/>
            <a:ext cx="5257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팩터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–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시장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초과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수익률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EE903CF-A2CE-0A1E-D1AF-B2A33DA1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3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시가총액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개별 주식의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pre-ranking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10*10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그룹을 만들어 포트폴리오 생성</a:t>
            </a:r>
            <a:endParaRPr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포트폴리오를 통해 해당 그룹 내 종목들의 진짜 베타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 post-ranking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 구함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단계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매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리밸런싱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시기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(t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년도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6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사이즈를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분위로 나누고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분위 내에서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pre-ranking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 통해 다시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10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분위로 나눔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각 포트폴리오의 동일가중 수익률을 구해 시장 수익률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(Rm)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과의 민감도를 계산하여 최종적인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pre-ranking beta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 구한다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CBAE0-EBFD-889F-C4E6-13E75A9955ED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데이터 분석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 사이즈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rPr>
              <a:t>베타 그룹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56DAD-8A52-E045-482D-A8C5F1DA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54839" y="1010412"/>
                <a:ext cx="8229600" cy="418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(3)</a:t>
                </a:r>
                <a:r>
                  <a:rPr lang="ko-KR" altLang="en-US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Post ranking </a:t>
                </a:r>
                <a:r>
                  <a:rPr lang="ko-KR" altLang="en-US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베타</a:t>
                </a:r>
                <a:endParaRPr lang="en-US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시가총액 기준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10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분위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pre-ranking 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베타 기준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10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분위로 이루어진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10 X 10 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포트폴리오 구성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.(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매년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6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월 말 </a:t>
                </a:r>
                <a:r>
                  <a:rPr lang="ko-KR" altLang="en-US" sz="1600" dirty="0" err="1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리밸런싱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	* </a:t>
                </a:r>
                <a:r>
                  <a:rPr 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pre ranking 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베타는 최근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60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개월 중 이용 가능한  시기의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CAPM</a:t>
                </a:r>
                <a:r>
                  <a:rPr lang="ko-KR" altLang="en-US" sz="1600" dirty="0" err="1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으로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 err="1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얻어짐</a:t>
                </a:r>
                <a:endParaRPr lang="en-US" altLang="ko-KR" sz="16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10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X </a:t>
                </a:r>
                <a:r>
                  <a:rPr 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10 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포트폴리오의 전기간 월별수익률과 시장수익률 이용해 회귀분석</a:t>
                </a:r>
                <a:endParaRPr lang="en-US" altLang="ko-KR" sz="16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	(</a:t>
                </a: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각 포트폴리오 별로 도출</a:t>
                </a:r>
                <a:r>
                  <a:rPr lang="en-US" altLang="ko-KR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S-Core Dream 4 Regular" panose="020B02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  <a:ea typeface="S-Core Dream 4 Regular" panose="020B0203030302020204" pitchFamily="34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3B3838"/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개별주식들의 베타는 해당종목이 속한 포트폴리오의 베타로 가정</a:t>
                </a:r>
                <a:endParaRPr lang="en-US" altLang="ko-KR" sz="16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9" y="1010412"/>
                <a:ext cx="8229600" cy="4185120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3B3838"/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2AE6C20-BBED-C04D-6FC0-99DD9A70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A7FFF7-FEB9-8BAD-75A3-2E3C639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0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리서치에 따르면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CAPM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믿음과 달리 사이즈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밸류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lang="ko-KR" altLang="en-US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팩터가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추가되면 베타는 수익률을 설명하지 못함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하지만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… 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중간에 나오는 수치를 보면 베타의 전체 평균은 적어도 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</a:t>
            </a: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가까워야 함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그런데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38D8-BD95-F714-5928-AE65A96F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2780959"/>
            <a:ext cx="3135550" cy="1523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531DE-609A-505E-D88F-3017CFC2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98" y="2780958"/>
            <a:ext cx="3135550" cy="1523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E7120-7C81-1F6E-81C8-79EA6D5E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6" y="4437815"/>
            <a:ext cx="3135550" cy="1503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11065E-3679-5BB6-AC91-445CD217F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798" y="4437816"/>
            <a:ext cx="3135550" cy="1523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1F7599-F13F-CB85-FFBD-602818370FB4}"/>
                  </a:ext>
                </a:extLst>
              </p:cNvPr>
              <p:cNvSpPr txBox="1"/>
              <p:nvPr/>
            </p:nvSpPr>
            <p:spPr>
              <a:xfrm>
                <a:off x="383381" y="429697"/>
                <a:ext cx="4586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데이터 분석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Pre-ranking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1F7599-F13F-CB85-FFBD-602818370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429697"/>
                <a:ext cx="4586288" cy="400110"/>
              </a:xfrm>
              <a:prstGeom prst="rect">
                <a:avLst/>
              </a:prstGeom>
              <a:blipFill>
                <a:blip r:embed="rId6"/>
                <a:stretch>
                  <a:fillRect l="-1657" t="-6061" b="-242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040468-203B-349E-F993-AB9101A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5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어디가 문제인 것일까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</a:t>
            </a:r>
            <a:r>
              <a:rPr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? regression?  </a:t>
            </a:r>
            <a:endParaRPr 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985B-B8D9-8B0E-CD4A-516834B4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5" y="2097990"/>
            <a:ext cx="3622670" cy="36158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5AC76-A6FF-E21F-C6FD-B5A82932270F}"/>
                  </a:ext>
                </a:extLst>
              </p:cNvPr>
              <p:cNvSpPr txBox="1"/>
              <p:nvPr/>
            </p:nvSpPr>
            <p:spPr>
              <a:xfrm>
                <a:off x="383381" y="429697"/>
                <a:ext cx="4586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데이터 분석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-Core Dream 4 Regular" panose="020B0203030302020204" pitchFamily="34" charset="-127"/>
                    <a:ea typeface="S-Core Dream 4 Regular" panose="020B0203030302020204" pitchFamily="34" charset="-127"/>
                    <a:cs typeface="Times New Roman" panose="02020603050405020304" pitchFamily="18" charset="0"/>
                  </a:rPr>
                  <a:t>Pre-ranking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5AC76-A6FF-E21F-C6FD-B5A82932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429697"/>
                <a:ext cx="4586288" cy="400110"/>
              </a:xfrm>
              <a:prstGeom prst="rect">
                <a:avLst/>
              </a:prstGeom>
              <a:blipFill>
                <a:blip r:embed="rId3"/>
                <a:stretch>
                  <a:fillRect l="-1657" t="-6061" b="-242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86BAED8-1128-5685-A369-A93360B3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3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285749" y="1491364"/>
            <a:ext cx="8229600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베타 포트폴리오의 평균수익률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77E09D-4CE3-8C8A-9AC7-369A378B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2" y="1982102"/>
            <a:ext cx="8127573" cy="371169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C13AAC6-7361-C34D-D962-225237ED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EF4D6-8E56-2320-4859-89E253F018EE}"/>
              </a:ext>
            </a:extLst>
          </p:cNvPr>
          <p:cNvSpPr txBox="1"/>
          <p:nvPr/>
        </p:nvSpPr>
        <p:spPr>
          <a:xfrm>
            <a:off x="354838" y="1019119"/>
            <a:ext cx="8229600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 </a:t>
            </a:r>
            <a:r>
              <a:rPr lang="en-US" altLang="ko-KR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Fama·MacBeth</a:t>
            </a: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(1973)</a:t>
            </a:r>
            <a:r>
              <a:rPr lang="ko-KR" altLang="en-US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횡단면 회귀분석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D76272-0DFC-C2E7-02F2-D61FA14F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445917" y="1739878"/>
            <a:ext cx="8229600" cy="78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&lt;BE/ME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혹은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E/P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로만 구성한 포트폴리오의 특성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1963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7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~ 1990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12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월 </a:t>
            </a:r>
            <a:endParaRPr 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603547-66D3-7D30-8754-F88C7091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10" y="2540386"/>
            <a:ext cx="7461056" cy="339922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068F434-0470-3672-EE1F-FBB9B3F9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FA941-D907-C246-709D-821B09303EB7}"/>
              </a:ext>
            </a:extLst>
          </p:cNvPr>
          <p:cNvSpPr txBox="1"/>
          <p:nvPr/>
        </p:nvSpPr>
        <p:spPr>
          <a:xfrm>
            <a:off x="354838" y="1019119"/>
            <a:ext cx="8229600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 </a:t>
            </a:r>
            <a:r>
              <a:rPr lang="en-US" altLang="ko-KR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Fama·MacBeth</a:t>
            </a: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(1973)</a:t>
            </a:r>
            <a:r>
              <a:rPr lang="ko-KR" altLang="en-US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횡단면 회귀분석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9F40-AC7D-F055-422D-D1059667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542729" y="1729368"/>
            <a:ext cx="8229600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주가수익률을 베타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BE/ME,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레버리지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, E/P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월별 회귀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endParaRPr 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AEB6F8-5DCF-FF32-9378-E88F82D2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9" y="2240854"/>
            <a:ext cx="8144071" cy="322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01582-6EE4-53CA-5BC6-BEE522083AAB}"/>
              </a:ext>
            </a:extLst>
          </p:cNvPr>
          <p:cNvSpPr txBox="1"/>
          <p:nvPr/>
        </p:nvSpPr>
        <p:spPr>
          <a:xfrm>
            <a:off x="6125995" y="2788236"/>
            <a:ext cx="2267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</a:t>
            </a:r>
            <a:r>
              <a:rPr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 </a:t>
            </a:r>
            <a:r>
              <a:rPr lang="en-US" altLang="ko-KR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E/P</a:t>
            </a:r>
            <a:r>
              <a:rPr lang="ko-KR" altLang="en-US" sz="12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역할을 흡수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05145-C71F-F2D5-1EB5-5549E3F9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12525-316F-1B1E-81A9-F97F8C12BFBD}"/>
              </a:ext>
            </a:extLst>
          </p:cNvPr>
          <p:cNvSpPr txBox="1"/>
          <p:nvPr/>
        </p:nvSpPr>
        <p:spPr>
          <a:xfrm>
            <a:off x="354838" y="1019119"/>
            <a:ext cx="8229600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 </a:t>
            </a:r>
            <a:r>
              <a:rPr lang="en-US" altLang="ko-KR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Fama·MacBeth</a:t>
            </a: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(1973)</a:t>
            </a:r>
            <a:r>
              <a:rPr lang="ko-KR" altLang="en-US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횡단면 회귀분석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792AF-BE9E-B946-9CCD-EB8197A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54839" y="1689577"/>
            <a:ext cx="8229600" cy="78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&lt;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사이즈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-BE/ME 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포트폴리오의 월평균수익률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주식을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ME(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수직방향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정렬한 뒤 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BE/ME(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수평방향</a:t>
            </a:r>
            <a:r>
              <a:rPr lang="en-US" altLang="ko-KR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정렬</a:t>
            </a:r>
            <a:endParaRPr lang="en-US" sz="16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S-Core Dream 4 Regular" panose="020B0203030302020204" pitchFamily="34" charset="-127"/>
                <a:ea typeface="S-Core Dream 4 Regular" panose="020B02030303020202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-Core Dream 4 Regular" panose="020B0203030302020204" pitchFamily="34" charset="-127"/>
                  <a:ea typeface="S-Core Dream 4 Regular" panose="020B0203030302020204" pitchFamily="34" charset="-127"/>
                  <a:cs typeface="Times New Roman" panose="02020603050405020304" pitchFamily="18" charset="0"/>
                </a:rPr>
                <a:t>|</a:t>
              </a:r>
              <a:endParaRPr lang="en-US" sz="1200" dirty="0">
                <a:latin typeface="S-Core Dream 4 Regular" panose="020B0203030302020204" pitchFamily="34" charset="-127"/>
                <a:ea typeface="S-Core Dream 4 Regular" panose="020B0203030302020204" pitchFamily="34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74BE8E-4097-FEA8-65CE-168F1D91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" y="2554617"/>
            <a:ext cx="8365708" cy="3212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5601B1-DE83-055A-2275-0DEA2699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0" y="450848"/>
            <a:ext cx="8091419" cy="426444"/>
          </a:xfrm>
        </p:spPr>
        <p:txBody>
          <a:bodyPr/>
          <a:lstStyle/>
          <a:p>
            <a:r>
              <a:rPr kumimoji="1" lang="en-US" altLang="ko-KR" sz="1800" b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1. </a:t>
            </a:r>
            <a:r>
              <a:rPr lang="en-US" altLang="ko-KR" sz="1800" b="0" i="0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The Cross-Section of Expected Stock Returns </a:t>
            </a:r>
            <a:endParaRPr kumimoji="1" lang="en-US" altLang="ko-KR" sz="1800" b="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5BB67-A139-D231-4853-9488DC827B22}"/>
              </a:ext>
            </a:extLst>
          </p:cNvPr>
          <p:cNvSpPr txBox="1"/>
          <p:nvPr/>
        </p:nvSpPr>
        <p:spPr>
          <a:xfrm>
            <a:off x="354838" y="1019119"/>
            <a:ext cx="8229600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(4) </a:t>
            </a:r>
            <a:r>
              <a:rPr lang="en-US" altLang="ko-KR" dirty="0" err="1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Fama·MacBeth</a:t>
            </a:r>
            <a:r>
              <a:rPr lang="en-US" altLang="ko-KR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(1973)</a:t>
            </a:r>
            <a:r>
              <a:rPr lang="ko-KR" altLang="en-US" dirty="0">
                <a:solidFill>
                  <a:srgbClr val="3B3838"/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횡단면 회귀분석</a:t>
            </a:r>
            <a:endParaRPr lang="en-US" sz="2000" dirty="0">
              <a:solidFill>
                <a:srgbClr val="3B3838"/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54CD6-1915-DA06-E246-00B8257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7816</TotalTime>
  <Words>3872</Words>
  <Application>Microsoft Macintosh PowerPoint</Application>
  <PresentationFormat>화면 슬라이드 쇼(4:3)</PresentationFormat>
  <Paragraphs>606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Askan Light</vt:lpstr>
      <vt:lpstr>맑은 고딕</vt:lpstr>
      <vt:lpstr>S-Core Dream 4 Regular</vt:lpstr>
      <vt:lpstr>Arial</vt:lpstr>
      <vt:lpstr>Calibri</vt:lpstr>
      <vt:lpstr>Cambria Math</vt:lpstr>
      <vt:lpstr>Times New Roman</vt:lpstr>
      <vt:lpstr>Office Theme</vt:lpstr>
      <vt:lpstr>Fama  French 3 Factor model</vt:lpstr>
      <vt:lpstr>PowerPoint 프레젠테이션</vt:lpstr>
      <vt:lpstr>1. The Cross-Section of Expected Stock Returns </vt:lpstr>
      <vt:lpstr>1. The Cross-Section of Expected Stock Returns </vt:lpstr>
      <vt:lpstr>1. The Cross-Section of Expected Stock Returns </vt:lpstr>
      <vt:lpstr>1. The Cross-Section of Expected Stock Returns </vt:lpstr>
      <vt:lpstr>1. The Cross-Section of Expected Stock Returns </vt:lpstr>
      <vt:lpstr>1. The Cross-Section of Expected Stock Returns </vt:lpstr>
      <vt:lpstr>1. The Cross-Section of Expected Stock Returns </vt:lpstr>
      <vt:lpstr>1. The Cross-Section of Expected Stock Returns </vt:lpstr>
      <vt:lpstr>PowerPoint 프레젠테이션</vt:lpstr>
      <vt:lpstr>PowerPoint 프레젠테이션</vt:lpstr>
      <vt:lpstr>PowerPoint 프레젠테이션</vt:lpstr>
      <vt:lpstr>후편</vt:lpstr>
      <vt:lpstr>2.1 설명변수 수익률</vt:lpstr>
      <vt:lpstr>2.1 설명변수 수익률</vt:lpstr>
      <vt:lpstr>2.1 설명변수 수익률</vt:lpstr>
      <vt:lpstr>2.2 종속변수 수익률</vt:lpstr>
      <vt:lpstr>2.2 종속변수 수익률</vt:lpstr>
      <vt:lpstr>3.1 종속변수 수익률</vt:lpstr>
      <vt:lpstr>3.1 종속변수 수익률</vt:lpstr>
      <vt:lpstr>3.2 설명변수 수익률</vt:lpstr>
      <vt:lpstr>3.2 설명변수 수익률</vt:lpstr>
      <vt:lpstr>4.1 채권시장 팩터 </vt:lpstr>
      <vt:lpstr>4.1 채권시장 팩터 </vt:lpstr>
      <vt:lpstr>4.1 채권시장 팩터 </vt:lpstr>
      <vt:lpstr>4.2 주식시장 팩터 </vt:lpstr>
      <vt:lpstr>4.2 주식시장 팩터 </vt:lpstr>
      <vt:lpstr>4.2 주식시장 팩터 </vt:lpstr>
      <vt:lpstr>4.2 주식시장 팩터 </vt:lpstr>
      <vt:lpstr>4.2 주식시장 팩터 </vt:lpstr>
      <vt:lpstr>4.3 주식시장과 채권시장 팩터 </vt:lpstr>
      <vt:lpstr>4.3 주식시장과 채권시장 팩터 </vt:lpstr>
      <vt:lpstr>4.3 주식시장과 채권시장 팩터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Kang Donghwa</cp:lastModifiedBy>
  <cp:revision>52</cp:revision>
  <dcterms:created xsi:type="dcterms:W3CDTF">2021-05-31T23:36:21Z</dcterms:created>
  <dcterms:modified xsi:type="dcterms:W3CDTF">2023-03-11T04:37:41Z</dcterms:modified>
</cp:coreProperties>
</file>