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72317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78601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3960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24460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22503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201121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36426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12639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18576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61511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C490CEE-E72F-4D4B-B47E-6E93187AF15C}"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88980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90CEE-E72F-4D4B-B47E-6E93187AF15C}" type="datetimeFigureOut">
              <a:rPr lang="zh-CN" altLang="en-US" smtClean="0"/>
              <a:t>2018/11/25</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F02A2-AC2D-404F-9D8A-E9C0638C62C6}" type="slidenum">
              <a:rPr lang="zh-CN" altLang="en-US" smtClean="0"/>
              <a:t>‹#›</a:t>
            </a:fld>
            <a:endParaRPr lang="zh-CN" altLang="en-US"/>
          </a:p>
        </p:txBody>
      </p:sp>
    </p:spTree>
    <p:extLst>
      <p:ext uri="{BB962C8B-B14F-4D97-AF65-F5344CB8AC3E}">
        <p14:creationId xmlns:p14="http://schemas.microsoft.com/office/powerpoint/2010/main" val="182840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65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p:txBody>
          <a:bodyPr/>
          <a:lstStyle/>
          <a:p>
            <a:r>
              <a:rPr lang="en-US" altLang="zh-CN" b="1" dirty="0" smtClean="0"/>
              <a:t>Neighborhood Similarity Between NYC and Chicago</a:t>
            </a:r>
            <a:endParaRPr lang="zh-CN" altLang="en-US" b="1" dirty="0"/>
          </a:p>
        </p:txBody>
      </p:sp>
      <p:sp>
        <p:nvSpPr>
          <p:cNvPr id="3" name="Subtitle 2"/>
          <p:cNvSpPr>
            <a:spLocks noGrp="1"/>
          </p:cNvSpPr>
          <p:nvPr>
            <p:ph type="subTitle" idx="1"/>
          </p:nvPr>
        </p:nvSpPr>
        <p:spPr/>
        <p:txBody>
          <a:bodyPr/>
          <a:lstStyle/>
          <a:p>
            <a:r>
              <a:rPr lang="en-US" altLang="zh-CN" b="1" dirty="0" err="1" smtClean="0"/>
              <a:t>Wansu</a:t>
            </a:r>
            <a:r>
              <a:rPr lang="en-US" altLang="zh-CN" b="1" dirty="0" smtClean="0"/>
              <a:t> Zhan</a:t>
            </a:r>
          </a:p>
          <a:p>
            <a:r>
              <a:rPr lang="en-US" altLang="zh-CN" b="1" dirty="0" smtClean="0"/>
              <a:t>11/25/2018</a:t>
            </a:r>
            <a:endParaRPr lang="zh-CN" altLang="en-US" b="1" dirty="0"/>
          </a:p>
        </p:txBody>
      </p:sp>
    </p:spTree>
    <p:extLst>
      <p:ext uri="{BB962C8B-B14F-4D97-AF65-F5344CB8AC3E}">
        <p14:creationId xmlns:p14="http://schemas.microsoft.com/office/powerpoint/2010/main" val="1474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Methodology</a:t>
            </a:r>
            <a:endParaRPr lang="zh-CN" altLang="en-US" dirty="0"/>
          </a:p>
        </p:txBody>
      </p:sp>
      <p:sp>
        <p:nvSpPr>
          <p:cNvPr id="3" name="Content Placeholder 2"/>
          <p:cNvSpPr>
            <a:spLocks noGrp="1"/>
          </p:cNvSpPr>
          <p:nvPr>
            <p:ph idx="1"/>
          </p:nvPr>
        </p:nvSpPr>
        <p:spPr>
          <a:xfrm>
            <a:off x="457200" y="1340768"/>
            <a:ext cx="8229600" cy="4525963"/>
          </a:xfrm>
        </p:spPr>
        <p:txBody>
          <a:bodyPr>
            <a:normAutofit fontScale="85000" lnSpcReduction="20000"/>
          </a:bodyPr>
          <a:lstStyle/>
          <a:p>
            <a:r>
              <a:rPr lang="en-US" altLang="zh-CN" dirty="0" smtClean="0"/>
              <a:t>Clustering</a:t>
            </a:r>
          </a:p>
          <a:p>
            <a:pPr lvl="1"/>
            <a:r>
              <a:rPr lang="en-US" altLang="zh-CN" dirty="0"/>
              <a:t>Cluster analysis or clustering is the task of grouping a set of objects in such a way that objects in the same group (called a cluster) are more similar (in some sense) to each other than to those in other groups (clusters</a:t>
            </a:r>
            <a:r>
              <a:rPr lang="en-US" altLang="zh-CN" dirty="0" smtClean="0"/>
              <a:t>).</a:t>
            </a:r>
          </a:p>
          <a:p>
            <a:pPr lvl="1"/>
            <a:endParaRPr lang="en-US" altLang="zh-CN" dirty="0"/>
          </a:p>
          <a:p>
            <a:pPr lvl="1"/>
            <a:r>
              <a:rPr lang="en-US" altLang="zh-CN" dirty="0"/>
              <a:t>One of the simplest models among clustering approaches is K </a:t>
            </a:r>
            <a:r>
              <a:rPr lang="en-US" altLang="zh-CN" dirty="0" smtClean="0"/>
              <a:t>means</a:t>
            </a:r>
          </a:p>
          <a:p>
            <a:pPr lvl="1"/>
            <a:endParaRPr lang="en-US" altLang="zh-CN" dirty="0"/>
          </a:p>
          <a:p>
            <a:pPr lvl="1"/>
            <a:r>
              <a:rPr lang="en-US" altLang="zh-CN" dirty="0"/>
              <a:t>We will first perform cluster analysis for all neighborhoods of New York and Chicago. Then we will perform cluster analysis for only the downtown area of New York and Chicago</a:t>
            </a:r>
            <a:endParaRPr lang="en-US" altLang="zh-CN" dirty="0" smtClean="0"/>
          </a:p>
        </p:txBody>
      </p:sp>
    </p:spTree>
    <p:extLst>
      <p:ext uri="{BB962C8B-B14F-4D97-AF65-F5344CB8AC3E}">
        <p14:creationId xmlns:p14="http://schemas.microsoft.com/office/powerpoint/2010/main" val="180506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All Neighborhoods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7" y="2060848"/>
            <a:ext cx="7362825"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08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fontScale="92500" lnSpcReduction="10000"/>
          </a:bodyPr>
          <a:lstStyle/>
          <a:p>
            <a:r>
              <a:rPr lang="en-US" altLang="zh-CN" dirty="0" smtClean="0"/>
              <a:t>Using All Neighborhoods</a:t>
            </a:r>
          </a:p>
          <a:p>
            <a:pPr lvl="1"/>
            <a:r>
              <a:rPr lang="en-US" altLang="zh-CN" dirty="0" smtClean="0"/>
              <a:t>There </a:t>
            </a:r>
            <a:r>
              <a:rPr lang="en-US" altLang="zh-CN" dirty="0"/>
              <a:t>are indeed similarities between New York and Chicago </a:t>
            </a:r>
            <a:r>
              <a:rPr lang="en-US" altLang="zh-CN" dirty="0" smtClean="0"/>
              <a:t>neighborhoods</a:t>
            </a:r>
          </a:p>
          <a:p>
            <a:pPr lvl="2"/>
            <a:r>
              <a:rPr lang="en-US" altLang="zh-CN" dirty="0"/>
              <a:t>Manhattan area is very similar to Chicago downtown area, as indicated by </a:t>
            </a:r>
            <a:r>
              <a:rPr lang="en-US" altLang="zh-CN" dirty="0">
                <a:solidFill>
                  <a:srgbClr val="00B0F0"/>
                </a:solidFill>
              </a:rPr>
              <a:t>blue dots </a:t>
            </a:r>
            <a:r>
              <a:rPr lang="en-US" altLang="zh-CN" dirty="0"/>
              <a:t>in the </a:t>
            </a:r>
            <a:r>
              <a:rPr lang="en-US" altLang="zh-CN" dirty="0" smtClean="0"/>
              <a:t>graphs</a:t>
            </a:r>
          </a:p>
          <a:p>
            <a:pPr lvl="2"/>
            <a:r>
              <a:rPr lang="en-US" altLang="zh-CN" dirty="0" smtClean="0"/>
              <a:t>Some </a:t>
            </a:r>
            <a:r>
              <a:rPr lang="en-US" altLang="zh-CN" dirty="0"/>
              <a:t>New York neighborhoods in Bronx, Staten Island, Brooklyn and Queens are similar to neighborhoods in Chicago suburbs in the south and west, indicating by </a:t>
            </a:r>
            <a:r>
              <a:rPr lang="en-US" altLang="zh-CN" dirty="0">
                <a:solidFill>
                  <a:srgbClr val="FF0000"/>
                </a:solidFill>
              </a:rPr>
              <a:t>red dots </a:t>
            </a:r>
            <a:r>
              <a:rPr lang="en-US" altLang="zh-CN" dirty="0"/>
              <a:t>and </a:t>
            </a:r>
            <a:r>
              <a:rPr lang="en-US" altLang="zh-CN" dirty="0">
                <a:solidFill>
                  <a:srgbClr val="99FF99"/>
                </a:solidFill>
              </a:rPr>
              <a:t>green </a:t>
            </a:r>
            <a:r>
              <a:rPr lang="en-US" altLang="zh-CN" dirty="0" smtClean="0">
                <a:solidFill>
                  <a:srgbClr val="99FF99"/>
                </a:solidFill>
              </a:rPr>
              <a:t>dots</a:t>
            </a:r>
          </a:p>
          <a:p>
            <a:pPr lvl="1"/>
            <a:r>
              <a:rPr lang="en-US" altLang="zh-CN" dirty="0" smtClean="0"/>
              <a:t>Some </a:t>
            </a:r>
            <a:r>
              <a:rPr lang="en-US" altLang="zh-CN" dirty="0"/>
              <a:t>neighborhoods in Staten Island at New York is not similar to any Chicago neighborhoods, as indicated by </a:t>
            </a:r>
            <a:r>
              <a:rPr lang="en-US" altLang="zh-CN" dirty="0">
                <a:solidFill>
                  <a:srgbClr val="7030A0"/>
                </a:solidFill>
              </a:rPr>
              <a:t>purple dots</a:t>
            </a:r>
            <a:endParaRPr lang="en-US" altLang="zh-CN" dirty="0" smtClean="0">
              <a:solidFill>
                <a:srgbClr val="7030A0"/>
              </a:solidFill>
            </a:endParaRPr>
          </a:p>
        </p:txBody>
      </p:sp>
    </p:spTree>
    <p:extLst>
      <p:ext uri="{BB962C8B-B14F-4D97-AF65-F5344CB8AC3E}">
        <p14:creationId xmlns:p14="http://schemas.microsoft.com/office/powerpoint/2010/main" val="409937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098" y="1988840"/>
            <a:ext cx="6947804" cy="42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89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endParaRPr lang="en-US" altLang="zh-CN" dirty="0" smtClean="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18" y="2420888"/>
            <a:ext cx="7631764" cy="140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19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endParaRPr lang="en-US" altLang="zh-CN" dirty="0" smtClean="0"/>
          </a:p>
          <a:p>
            <a:pPr lvl="1"/>
            <a:r>
              <a:rPr lang="en-US" altLang="zh-CN" dirty="0" smtClean="0"/>
              <a:t>Explore Cluster2 Further</a:t>
            </a:r>
          </a:p>
          <a:p>
            <a:pPr lvl="2"/>
            <a:r>
              <a:rPr lang="en-US" altLang="zh-CN" dirty="0" smtClean="0"/>
              <a:t>As indicated by </a:t>
            </a:r>
            <a:r>
              <a:rPr lang="en-US" altLang="zh-CN" dirty="0" smtClean="0">
                <a:solidFill>
                  <a:srgbClr val="7030A0"/>
                </a:solidFill>
              </a:rPr>
              <a:t>purple dots</a:t>
            </a:r>
            <a:r>
              <a:rPr lang="en-US" altLang="zh-CN" dirty="0" smtClean="0"/>
              <a:t>, </a:t>
            </a:r>
          </a:p>
          <a:p>
            <a:pPr lvl="3"/>
            <a:r>
              <a:rPr lang="en-US" altLang="zh-CN" dirty="0" smtClean="0"/>
              <a:t>New </a:t>
            </a:r>
            <a:r>
              <a:rPr lang="en-US" altLang="zh-CN" dirty="0"/>
              <a:t>York neighborhoods in lower Manhattan, such as </a:t>
            </a:r>
            <a:r>
              <a:rPr lang="en-US" altLang="zh-CN" dirty="0" err="1"/>
              <a:t>Soho</a:t>
            </a:r>
            <a:r>
              <a:rPr lang="en-US" altLang="zh-CN" dirty="0"/>
              <a:t> and Little Italy, as well as some neighborhoods in the middle of Manhattan, such as Lincoln Square and Upper East Side, are similar to Chicago neighborhoods in the near north, such as Magnificent Mile and Gold </a:t>
            </a:r>
            <a:r>
              <a:rPr lang="en-US" altLang="zh-CN" dirty="0" smtClean="0"/>
              <a:t>Coast</a:t>
            </a:r>
            <a:endParaRPr lang="en-US" altLang="zh-CN" dirty="0"/>
          </a:p>
          <a:p>
            <a:pPr lvl="2"/>
            <a:endParaRPr lang="en-US" altLang="zh-CN" dirty="0" smtClean="0"/>
          </a:p>
          <a:p>
            <a:pPr marL="0" indent="0">
              <a:buNone/>
            </a:pPr>
            <a:r>
              <a:rPr lang="en-US" altLang="zh-CN" sz="1600" i="1" dirty="0" smtClean="0"/>
              <a:t>* One can find further examination of each cluster in the Word report. In this presentation we will only use Cluster2 as an illustration example</a:t>
            </a:r>
          </a:p>
        </p:txBody>
      </p:sp>
    </p:spTree>
    <p:extLst>
      <p:ext uri="{BB962C8B-B14F-4D97-AF65-F5344CB8AC3E}">
        <p14:creationId xmlns:p14="http://schemas.microsoft.com/office/powerpoint/2010/main" val="132486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endParaRPr lang="en-US" altLang="zh-CN" dirty="0" smtClean="0"/>
          </a:p>
          <a:p>
            <a:pPr lvl="1"/>
            <a:r>
              <a:rPr lang="en-US" altLang="zh-CN" dirty="0" smtClean="0"/>
              <a:t>Explore Cluster2 Further</a:t>
            </a:r>
          </a:p>
          <a:p>
            <a:pPr lvl="2"/>
            <a:r>
              <a:rPr lang="en-US" altLang="zh-CN" dirty="0" smtClean="0"/>
              <a:t>Top </a:t>
            </a:r>
            <a:r>
              <a:rPr lang="en-US" altLang="zh-CN" dirty="0"/>
              <a:t>10 common venues for neighborhoods that belong to this </a:t>
            </a:r>
            <a:r>
              <a:rPr lang="en-US" altLang="zh-CN" dirty="0" smtClean="0"/>
              <a:t>cluster:</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3284984"/>
            <a:ext cx="83343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36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endParaRPr lang="en-US" altLang="zh-CN" dirty="0" smtClean="0"/>
          </a:p>
          <a:p>
            <a:pPr lvl="1"/>
            <a:r>
              <a:rPr lang="en-US" altLang="zh-CN" dirty="0" smtClean="0"/>
              <a:t>Explore Cluster2 Further</a:t>
            </a:r>
          </a:p>
          <a:p>
            <a:pPr lvl="2"/>
            <a:r>
              <a:rPr lang="en-US" altLang="zh-CN" dirty="0" smtClean="0"/>
              <a:t>Venues that </a:t>
            </a:r>
            <a:r>
              <a:rPr lang="en-US" altLang="zh-CN" dirty="0"/>
              <a:t>appear in the top 10 categories by frequency for this cluster </a:t>
            </a:r>
            <a:r>
              <a:rPr lang="en-US" altLang="zh-CN" dirty="0" smtClean="0"/>
              <a:t>:</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630" y="3273219"/>
            <a:ext cx="2528739" cy="3276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09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Results</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Using Downtown Neighborhoods Only</a:t>
            </a:r>
            <a:endParaRPr lang="en-US" altLang="zh-CN" dirty="0" smtClean="0"/>
          </a:p>
          <a:p>
            <a:pPr lvl="1"/>
            <a:r>
              <a:rPr lang="en-US" altLang="zh-CN" dirty="0" smtClean="0"/>
              <a:t>Explore Cluster2 Further</a:t>
            </a:r>
          </a:p>
          <a:p>
            <a:pPr lvl="2"/>
            <a:r>
              <a:rPr lang="en-US" altLang="zh-CN" dirty="0"/>
              <a:t>Full list of the 17 neighborhoods belong to this </a:t>
            </a:r>
            <a:r>
              <a:rPr lang="en-US" altLang="zh-CN" dirty="0" smtClean="0"/>
              <a:t>cluster:</a:t>
            </a:r>
          </a:p>
          <a:p>
            <a:pPr lvl="3"/>
            <a:r>
              <a:rPr lang="en-US" altLang="zh-CN" dirty="0" smtClean="0"/>
              <a:t>New York:</a:t>
            </a:r>
          </a:p>
          <a:p>
            <a:pPr lvl="4"/>
            <a:r>
              <a:rPr lang="en-US" altLang="zh-CN" dirty="0"/>
              <a:t>Chelsea, Chinatown, Civic Center, Greenwich Village, Lenox Hill, Lincoln Square, Little Italy, Lower East Side, </a:t>
            </a:r>
            <a:r>
              <a:rPr lang="en-US" altLang="zh-CN" dirty="0" err="1"/>
              <a:t>Noho</a:t>
            </a:r>
            <a:r>
              <a:rPr lang="en-US" altLang="zh-CN" dirty="0"/>
              <a:t>, </a:t>
            </a:r>
            <a:r>
              <a:rPr lang="en-US" altLang="zh-CN" dirty="0" err="1"/>
              <a:t>Soho</a:t>
            </a:r>
            <a:r>
              <a:rPr lang="en-US" altLang="zh-CN" dirty="0"/>
              <a:t>, Sutton Place, Tribeca, Upper East Side, West </a:t>
            </a:r>
            <a:r>
              <a:rPr lang="en-US" altLang="zh-CN" dirty="0" smtClean="0"/>
              <a:t>Village</a:t>
            </a:r>
          </a:p>
          <a:p>
            <a:pPr lvl="3"/>
            <a:r>
              <a:rPr lang="en-US" altLang="zh-CN" dirty="0" smtClean="0"/>
              <a:t>Chicago:</a:t>
            </a:r>
          </a:p>
          <a:p>
            <a:pPr lvl="4"/>
            <a:r>
              <a:rPr lang="en-US" altLang="zh-CN" dirty="0"/>
              <a:t>Gold Coast, Magnificent Mile, Near North Side</a:t>
            </a:r>
            <a:endParaRPr lang="en-US" altLang="zh-CN" dirty="0" smtClean="0"/>
          </a:p>
        </p:txBody>
      </p:sp>
    </p:spTree>
    <p:extLst>
      <p:ext uri="{BB962C8B-B14F-4D97-AF65-F5344CB8AC3E}">
        <p14:creationId xmlns:p14="http://schemas.microsoft.com/office/powerpoint/2010/main" val="395830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Discussion</a:t>
            </a:r>
            <a:endParaRPr lang="zh-CN" altLang="en-US" dirty="0"/>
          </a:p>
        </p:txBody>
      </p:sp>
      <p:sp>
        <p:nvSpPr>
          <p:cNvPr id="3" name="Content Placeholder 2"/>
          <p:cNvSpPr>
            <a:spLocks noGrp="1"/>
          </p:cNvSpPr>
          <p:nvPr>
            <p:ph idx="1"/>
          </p:nvPr>
        </p:nvSpPr>
        <p:spPr>
          <a:xfrm>
            <a:off x="457200" y="1340768"/>
            <a:ext cx="8229600" cy="4525963"/>
          </a:xfrm>
        </p:spPr>
        <p:txBody>
          <a:bodyPr>
            <a:normAutofit fontScale="85000" lnSpcReduction="20000"/>
          </a:bodyPr>
          <a:lstStyle/>
          <a:p>
            <a:r>
              <a:rPr lang="en-US" altLang="zh-CN" dirty="0" smtClean="0"/>
              <a:t>The </a:t>
            </a:r>
            <a:r>
              <a:rPr lang="en-US" altLang="zh-CN" dirty="0"/>
              <a:t>similarity in this analysis is all based on the proportion of nearby venues categories. </a:t>
            </a:r>
            <a:endParaRPr lang="en-US" altLang="zh-CN" dirty="0" smtClean="0"/>
          </a:p>
          <a:p>
            <a:endParaRPr lang="en-US" altLang="zh-CN" dirty="0"/>
          </a:p>
          <a:p>
            <a:r>
              <a:rPr lang="en-US" altLang="zh-CN" dirty="0" smtClean="0"/>
              <a:t>If </a:t>
            </a:r>
            <a:r>
              <a:rPr lang="en-US" altLang="zh-CN" dirty="0"/>
              <a:t>one has more time, we can further investigate the similarity between neighborhoods of the two cities from different angles. </a:t>
            </a:r>
            <a:endParaRPr lang="en-US" altLang="zh-CN" dirty="0" smtClean="0"/>
          </a:p>
          <a:p>
            <a:pPr lvl="1"/>
            <a:r>
              <a:rPr lang="en-US" altLang="zh-CN" dirty="0" smtClean="0"/>
              <a:t>Using </a:t>
            </a:r>
            <a:r>
              <a:rPr lang="en-US" altLang="zh-CN" dirty="0"/>
              <a:t>similar venue dataset, we can explore similarity using convenience score, or focusing on specific venues, like restaurants. </a:t>
            </a:r>
            <a:endParaRPr lang="en-US" altLang="zh-CN" dirty="0" smtClean="0"/>
          </a:p>
          <a:p>
            <a:pPr lvl="1"/>
            <a:r>
              <a:rPr lang="en-US" altLang="zh-CN" dirty="0" smtClean="0"/>
              <a:t>Using </a:t>
            </a:r>
            <a:r>
              <a:rPr lang="en-US" altLang="zh-CN" dirty="0"/>
              <a:t>different dataset, we can explore similarity of neighborhoods from other perspectives, such as weather, relative house prices, lifestyle of people, etc.</a:t>
            </a:r>
            <a:endParaRPr lang="en-US" altLang="zh-CN" dirty="0" smtClean="0"/>
          </a:p>
        </p:txBody>
      </p:sp>
    </p:spTree>
    <p:extLst>
      <p:ext uri="{BB962C8B-B14F-4D97-AF65-F5344CB8AC3E}">
        <p14:creationId xmlns:p14="http://schemas.microsoft.com/office/powerpoint/2010/main" val="57333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smtClean="0"/>
              <a:t>Contents</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Data Description</a:t>
            </a:r>
          </a:p>
          <a:p>
            <a:r>
              <a:rPr lang="en-US" altLang="zh-CN" dirty="0" smtClean="0"/>
              <a:t>Methodology</a:t>
            </a:r>
          </a:p>
          <a:p>
            <a:r>
              <a:rPr lang="en-US" altLang="zh-CN" dirty="0" smtClean="0"/>
              <a:t>Results</a:t>
            </a:r>
          </a:p>
          <a:p>
            <a:r>
              <a:rPr lang="en-US" altLang="zh-CN" dirty="0" smtClean="0"/>
              <a:t>Discussion</a:t>
            </a:r>
          </a:p>
          <a:p>
            <a:r>
              <a:rPr lang="en-US" altLang="zh-CN" dirty="0" smtClean="0"/>
              <a:t>Conclusion</a:t>
            </a:r>
            <a:endParaRPr lang="zh-CN" altLang="en-US" dirty="0"/>
          </a:p>
        </p:txBody>
      </p:sp>
    </p:spTree>
    <p:extLst>
      <p:ext uri="{BB962C8B-B14F-4D97-AF65-F5344CB8AC3E}">
        <p14:creationId xmlns:p14="http://schemas.microsoft.com/office/powerpoint/2010/main" val="111869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Conclusion</a:t>
            </a:r>
            <a:endParaRPr lang="zh-CN" altLang="en-US" dirty="0"/>
          </a:p>
        </p:txBody>
      </p:sp>
      <p:sp>
        <p:nvSpPr>
          <p:cNvPr id="3" name="Content Placeholder 2"/>
          <p:cNvSpPr>
            <a:spLocks noGrp="1"/>
          </p:cNvSpPr>
          <p:nvPr>
            <p:ph idx="1"/>
          </p:nvPr>
        </p:nvSpPr>
        <p:spPr>
          <a:xfrm>
            <a:off x="457200" y="1340768"/>
            <a:ext cx="8229600" cy="4525963"/>
          </a:xfrm>
        </p:spPr>
        <p:txBody>
          <a:bodyPr>
            <a:normAutofit fontScale="62500" lnSpcReduction="20000"/>
          </a:bodyPr>
          <a:lstStyle/>
          <a:p>
            <a:r>
              <a:rPr lang="en-US" altLang="zh-CN" dirty="0"/>
              <a:t>In this paper, we use K means to perform cluster analysis to help us understand the similarity of neighborhoods of New York and Chicago. </a:t>
            </a:r>
            <a:endParaRPr lang="en-US" altLang="zh-CN" dirty="0" smtClean="0"/>
          </a:p>
          <a:p>
            <a:endParaRPr lang="en-US" altLang="zh-CN" dirty="0"/>
          </a:p>
          <a:p>
            <a:r>
              <a:rPr lang="en-US" altLang="zh-CN" dirty="0" smtClean="0"/>
              <a:t>The </a:t>
            </a:r>
            <a:r>
              <a:rPr lang="en-US" altLang="zh-CN" dirty="0"/>
              <a:t>data shows that there are indeed similarities among neighborhoods of these two cities. </a:t>
            </a:r>
            <a:endParaRPr lang="en-US" altLang="zh-CN" dirty="0" smtClean="0"/>
          </a:p>
          <a:p>
            <a:pPr lvl="1"/>
            <a:r>
              <a:rPr lang="en-US" altLang="zh-CN" dirty="0" smtClean="0"/>
              <a:t>When </a:t>
            </a:r>
            <a:r>
              <a:rPr lang="en-US" altLang="zh-CN" dirty="0"/>
              <a:t>using all neighborhoods </a:t>
            </a:r>
            <a:r>
              <a:rPr lang="en-US" altLang="zh-CN" dirty="0" smtClean="0"/>
              <a:t>data</a:t>
            </a:r>
          </a:p>
          <a:p>
            <a:pPr lvl="2"/>
            <a:r>
              <a:rPr lang="en-US" altLang="zh-CN" dirty="0" smtClean="0"/>
              <a:t>Manhattan </a:t>
            </a:r>
            <a:r>
              <a:rPr lang="en-US" altLang="zh-CN" dirty="0"/>
              <a:t>is very similar to Chicago downtown area. </a:t>
            </a:r>
            <a:endParaRPr lang="en-US" altLang="zh-CN" dirty="0" smtClean="0"/>
          </a:p>
          <a:p>
            <a:pPr lvl="2"/>
            <a:r>
              <a:rPr lang="en-US" altLang="zh-CN" dirty="0" smtClean="0"/>
              <a:t>In </a:t>
            </a:r>
            <a:r>
              <a:rPr lang="en-US" altLang="zh-CN" dirty="0"/>
              <a:t>addition, some New York neighborhoods in Bronx, Staten Island, Brooklyn and Queens are similar to neighborhoods in Chicago suburbs in the south and west. That being said, some New York neighborhoods, such as those in Staten Island, are not similar to any Chicago neighborhoods.</a:t>
            </a:r>
            <a:r>
              <a:rPr lang="en-US" altLang="zh-CN" dirty="0" smtClean="0"/>
              <a:t> </a:t>
            </a:r>
          </a:p>
          <a:p>
            <a:pPr lvl="2"/>
            <a:endParaRPr lang="en-US" altLang="zh-CN" dirty="0"/>
          </a:p>
          <a:p>
            <a:pPr lvl="1"/>
            <a:r>
              <a:rPr lang="en-US" altLang="zh-CN" dirty="0"/>
              <a:t>When using only downtown area </a:t>
            </a:r>
            <a:r>
              <a:rPr lang="en-US" altLang="zh-CN" dirty="0" smtClean="0"/>
              <a:t>data</a:t>
            </a:r>
          </a:p>
          <a:p>
            <a:pPr lvl="2"/>
            <a:r>
              <a:rPr lang="en-US" altLang="zh-CN" dirty="0"/>
              <a:t>W</a:t>
            </a:r>
            <a:r>
              <a:rPr lang="en-US" altLang="zh-CN" dirty="0" smtClean="0"/>
              <a:t>e further identified the similarity between New York and Chicago neighborhoods. </a:t>
            </a:r>
          </a:p>
          <a:p>
            <a:pPr lvl="2"/>
            <a:r>
              <a:rPr lang="en-US" altLang="zh-CN" dirty="0" smtClean="0"/>
              <a:t>For example, New </a:t>
            </a:r>
            <a:r>
              <a:rPr lang="en-US" altLang="zh-CN" dirty="0"/>
              <a:t>York neighborhoods in lower Manhattan, such as </a:t>
            </a:r>
            <a:r>
              <a:rPr lang="en-US" altLang="zh-CN" dirty="0" err="1"/>
              <a:t>Soho</a:t>
            </a:r>
            <a:r>
              <a:rPr lang="en-US" altLang="zh-CN" dirty="0"/>
              <a:t> and Little Italy, as well as some neighborhoods in the middle of Manhattan, such as Lincoln Square and Upper East Side, are similar to Chicago neighborhoods in the near north, such as Magnificent Mile and Gold Coast.</a:t>
            </a:r>
            <a:endParaRPr lang="en-US" altLang="zh-CN" dirty="0" smtClean="0"/>
          </a:p>
        </p:txBody>
      </p:sp>
    </p:spTree>
    <p:extLst>
      <p:ext uri="{BB962C8B-B14F-4D97-AF65-F5344CB8AC3E}">
        <p14:creationId xmlns:p14="http://schemas.microsoft.com/office/powerpoint/2010/main" val="361456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Conclusion</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a:t>The </a:t>
            </a:r>
            <a:r>
              <a:rPr lang="en-US" altLang="zh-CN" dirty="0" smtClean="0"/>
              <a:t>work should </a:t>
            </a:r>
            <a:r>
              <a:rPr lang="en-US" altLang="zh-CN" dirty="0"/>
              <a:t>help interested readers to understand the neighborhood similarity between New York and Chicago from nearby venue categories perspective. </a:t>
            </a:r>
            <a:endParaRPr lang="en-US" altLang="zh-CN" dirty="0" smtClean="0"/>
          </a:p>
          <a:p>
            <a:endParaRPr lang="en-US" altLang="zh-CN" dirty="0"/>
          </a:p>
          <a:p>
            <a:r>
              <a:rPr lang="en-US" altLang="zh-CN" dirty="0" smtClean="0"/>
              <a:t>Given </a:t>
            </a:r>
            <a:r>
              <a:rPr lang="en-US" altLang="zh-CN" dirty="0"/>
              <a:t>more time, one can further explore the similarities from different perspectives, as mentioned in the Discussion section above.</a:t>
            </a:r>
            <a:endParaRPr lang="en-US" altLang="zh-CN" dirty="0" smtClean="0"/>
          </a:p>
        </p:txBody>
      </p:sp>
    </p:spTree>
    <p:extLst>
      <p:ext uri="{BB962C8B-B14F-4D97-AF65-F5344CB8AC3E}">
        <p14:creationId xmlns:p14="http://schemas.microsoft.com/office/powerpoint/2010/main" val="207780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52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title"/>
          </p:nvPr>
        </p:nvSpPr>
        <p:spPr>
          <a:xfrm>
            <a:off x="457200" y="2492896"/>
            <a:ext cx="8229600" cy="1143000"/>
          </a:xfrm>
        </p:spPr>
        <p:txBody>
          <a:bodyPr/>
          <a:lstStyle/>
          <a:p>
            <a:r>
              <a:rPr lang="en-US" altLang="zh-CN" b="1" dirty="0" smtClean="0"/>
              <a:t>Thank you!</a:t>
            </a:r>
            <a:endParaRPr lang="zh-CN" altLang="en-US" b="1" dirty="0"/>
          </a:p>
        </p:txBody>
      </p:sp>
    </p:spTree>
    <p:extLst>
      <p:ext uri="{BB962C8B-B14F-4D97-AF65-F5344CB8AC3E}">
        <p14:creationId xmlns:p14="http://schemas.microsoft.com/office/powerpoint/2010/main" val="206246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Introduction</a:t>
            </a:r>
            <a:endParaRPr lang="zh-CN" altLang="en-US" dirty="0"/>
          </a:p>
        </p:txBody>
      </p:sp>
      <p:sp>
        <p:nvSpPr>
          <p:cNvPr id="3" name="Content Placeholder 2"/>
          <p:cNvSpPr>
            <a:spLocks noGrp="1"/>
          </p:cNvSpPr>
          <p:nvPr>
            <p:ph idx="1"/>
          </p:nvPr>
        </p:nvSpPr>
        <p:spPr/>
        <p:txBody>
          <a:bodyPr>
            <a:normAutofit/>
          </a:bodyPr>
          <a:lstStyle/>
          <a:p>
            <a:r>
              <a:rPr lang="en-US" altLang="zh-CN" dirty="0" smtClean="0"/>
              <a:t>One common question Chicago based firms are asked by candidates from New York is that how Chicago compared to New York, or vice versa.</a:t>
            </a:r>
          </a:p>
          <a:p>
            <a:endParaRPr lang="en-US" altLang="zh-CN" dirty="0" smtClean="0"/>
          </a:p>
          <a:p>
            <a:r>
              <a:rPr lang="en-US" altLang="zh-CN" dirty="0"/>
              <a:t>This project tries to </a:t>
            </a:r>
            <a:r>
              <a:rPr lang="en-US" altLang="zh-CN" dirty="0" smtClean="0"/>
              <a:t>approach this problem </a:t>
            </a:r>
            <a:r>
              <a:rPr lang="en-US" altLang="zh-CN" dirty="0"/>
              <a:t>from the neighborhood similarity </a:t>
            </a:r>
            <a:r>
              <a:rPr lang="en-US" altLang="zh-CN" dirty="0" smtClean="0"/>
              <a:t>perspective</a:t>
            </a:r>
          </a:p>
        </p:txBody>
      </p:sp>
    </p:spTree>
    <p:extLst>
      <p:ext uri="{BB962C8B-B14F-4D97-AF65-F5344CB8AC3E}">
        <p14:creationId xmlns:p14="http://schemas.microsoft.com/office/powerpoint/2010/main" val="47928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Introduction</a:t>
            </a:r>
            <a:endParaRPr lang="zh-CN" altLang="en-US" dirty="0"/>
          </a:p>
        </p:txBody>
      </p:sp>
      <p:sp>
        <p:nvSpPr>
          <p:cNvPr id="3" name="Content Placeholder 2"/>
          <p:cNvSpPr>
            <a:spLocks noGrp="1"/>
          </p:cNvSpPr>
          <p:nvPr>
            <p:ph idx="1"/>
          </p:nvPr>
        </p:nvSpPr>
        <p:spPr/>
        <p:txBody>
          <a:bodyPr>
            <a:normAutofit/>
          </a:bodyPr>
          <a:lstStyle/>
          <a:p>
            <a:r>
              <a:rPr lang="en-US" altLang="zh-CN" dirty="0" smtClean="0"/>
              <a:t>Two questions we would like to answer:</a:t>
            </a:r>
          </a:p>
          <a:p>
            <a:r>
              <a:rPr lang="en-US" altLang="zh-CN" dirty="0" smtClean="0"/>
              <a:t>(1) Is there similarity at all between New York and Chicago neighborhoods?</a:t>
            </a:r>
          </a:p>
          <a:p>
            <a:r>
              <a:rPr lang="en-US" altLang="zh-CN" dirty="0" smtClean="0"/>
              <a:t>(2) If there is, </a:t>
            </a:r>
            <a:r>
              <a:rPr lang="en-US" altLang="zh-CN" dirty="0"/>
              <a:t>which neighborhoods between New York City and Chicago are similar to each </a:t>
            </a:r>
            <a:r>
              <a:rPr lang="en-US" altLang="zh-CN" dirty="0" smtClean="0"/>
              <a:t>other?</a:t>
            </a:r>
            <a:endParaRPr lang="zh-CN" altLang="en-US" dirty="0"/>
          </a:p>
        </p:txBody>
      </p:sp>
    </p:spTree>
    <p:extLst>
      <p:ext uri="{BB962C8B-B14F-4D97-AF65-F5344CB8AC3E}">
        <p14:creationId xmlns:p14="http://schemas.microsoft.com/office/powerpoint/2010/main" val="199705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Data Description</a:t>
            </a:r>
            <a:endParaRPr lang="zh-CN" altLang="en-US" dirty="0"/>
          </a:p>
        </p:txBody>
      </p:sp>
      <p:sp>
        <p:nvSpPr>
          <p:cNvPr id="3" name="Content Placeholder 2"/>
          <p:cNvSpPr>
            <a:spLocks noGrp="1"/>
          </p:cNvSpPr>
          <p:nvPr>
            <p:ph idx="1"/>
          </p:nvPr>
        </p:nvSpPr>
        <p:spPr/>
        <p:txBody>
          <a:bodyPr>
            <a:normAutofit/>
          </a:bodyPr>
          <a:lstStyle/>
          <a:p>
            <a:r>
              <a:rPr lang="en-US" altLang="zh-CN" dirty="0" smtClean="0"/>
              <a:t>Two types of data used in this project</a:t>
            </a:r>
          </a:p>
          <a:p>
            <a:pPr lvl="1"/>
            <a:r>
              <a:rPr lang="en-US" altLang="zh-CN" dirty="0" smtClean="0"/>
              <a:t>(1) Neighborhoods and their coordinates for New York and Chicago</a:t>
            </a:r>
          </a:p>
          <a:p>
            <a:pPr lvl="2"/>
            <a:r>
              <a:rPr lang="en-US" altLang="zh-CN" dirty="0" smtClean="0"/>
              <a:t>The total numbers of distinct neighborhoods for New York and Chicago are 302 and 119 respectively</a:t>
            </a:r>
          </a:p>
          <a:p>
            <a:pPr marL="0" indent="0">
              <a:buNone/>
            </a:pPr>
            <a:endParaRPr lang="en-US" altLang="zh-CN" dirty="0" smtClean="0"/>
          </a:p>
          <a:p>
            <a:pPr lvl="1"/>
            <a:r>
              <a:rPr lang="en-US" altLang="zh-CN" dirty="0" smtClean="0"/>
              <a:t>(2) Nearby venues information for each neighborhoods (via Foursquare API)</a:t>
            </a:r>
            <a:endParaRPr lang="zh-CN" altLang="en-US" dirty="0"/>
          </a:p>
        </p:txBody>
      </p:sp>
    </p:spTree>
    <p:extLst>
      <p:ext uri="{BB962C8B-B14F-4D97-AF65-F5344CB8AC3E}">
        <p14:creationId xmlns:p14="http://schemas.microsoft.com/office/powerpoint/2010/main" val="267582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Methodology</a:t>
            </a:r>
            <a:endParaRPr lang="zh-CN" altLang="en-US" dirty="0"/>
          </a:p>
        </p:txBody>
      </p:sp>
      <p:sp>
        <p:nvSpPr>
          <p:cNvPr id="3" name="Content Placeholder 2"/>
          <p:cNvSpPr>
            <a:spLocks noGrp="1"/>
          </p:cNvSpPr>
          <p:nvPr>
            <p:ph idx="1"/>
          </p:nvPr>
        </p:nvSpPr>
        <p:spPr>
          <a:xfrm>
            <a:off x="457200" y="1279301"/>
            <a:ext cx="8229600" cy="4525963"/>
          </a:xfrm>
        </p:spPr>
        <p:txBody>
          <a:bodyPr>
            <a:normAutofit/>
          </a:bodyPr>
          <a:lstStyle/>
          <a:p>
            <a:r>
              <a:rPr lang="en-US" altLang="zh-CN" dirty="0" smtClean="0"/>
              <a:t>Neighborhood Exploration</a:t>
            </a:r>
          </a:p>
          <a:p>
            <a:pPr lvl="1"/>
            <a:r>
              <a:rPr lang="en-US" altLang="zh-CN" dirty="0" smtClean="0"/>
              <a:t>New York</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6972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89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Methodology</a:t>
            </a:r>
            <a:endParaRPr lang="zh-CN" altLang="en-US" dirty="0"/>
          </a:p>
        </p:txBody>
      </p:sp>
      <p:sp>
        <p:nvSpPr>
          <p:cNvPr id="3" name="Content Placeholder 2"/>
          <p:cNvSpPr>
            <a:spLocks noGrp="1"/>
          </p:cNvSpPr>
          <p:nvPr>
            <p:ph idx="1"/>
          </p:nvPr>
        </p:nvSpPr>
        <p:spPr>
          <a:xfrm>
            <a:off x="457200" y="1279301"/>
            <a:ext cx="8229600" cy="4525963"/>
          </a:xfrm>
        </p:spPr>
        <p:txBody>
          <a:bodyPr>
            <a:normAutofit/>
          </a:bodyPr>
          <a:lstStyle/>
          <a:p>
            <a:r>
              <a:rPr lang="en-US" altLang="zh-CN" dirty="0" smtClean="0"/>
              <a:t>Neighborhood Exploration</a:t>
            </a:r>
          </a:p>
          <a:p>
            <a:pPr lvl="1"/>
            <a:r>
              <a:rPr lang="en-US" altLang="zh-CN" dirty="0" smtClean="0"/>
              <a:t>Chicago</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799" y="2420888"/>
            <a:ext cx="7472401"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02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Methodology</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Venues Exploration</a:t>
            </a:r>
          </a:p>
        </p:txBody>
      </p:sp>
      <p:pic>
        <p:nvPicPr>
          <p:cNvPr id="5" name="Picture 4"/>
          <p:cNvPicPr/>
          <p:nvPr/>
        </p:nvPicPr>
        <p:blipFill>
          <a:blip r:embed="rId4"/>
          <a:stretch>
            <a:fillRect/>
          </a:stretch>
        </p:blipFill>
        <p:spPr>
          <a:xfrm>
            <a:off x="503548" y="2060848"/>
            <a:ext cx="8136904" cy="3816424"/>
          </a:xfrm>
          <a:prstGeom prst="rect">
            <a:avLst/>
          </a:prstGeom>
        </p:spPr>
      </p:pic>
    </p:spTree>
    <p:extLst>
      <p:ext uri="{BB962C8B-B14F-4D97-AF65-F5344CB8AC3E}">
        <p14:creationId xmlns:p14="http://schemas.microsoft.com/office/powerpoint/2010/main" val="117982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2">
              <a:alphaModFix amt="20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Times New Roman"/>
              </a:rPr>
              <a:t>This project tries to answer such question from the neighborhood similarity perspective</a:t>
            </a:r>
            <a:endParaRPr lang="zh-CN" altLang="en-US" dirty="0"/>
          </a:p>
        </p:txBody>
      </p:sp>
      <p:sp>
        <p:nvSpPr>
          <p:cNvPr id="2" name="Title 1"/>
          <p:cNvSpPr>
            <a:spLocks noGrp="1"/>
          </p:cNvSpPr>
          <p:nvPr>
            <p:ph type="title"/>
          </p:nvPr>
        </p:nvSpPr>
        <p:spPr/>
        <p:txBody>
          <a:bodyPr/>
          <a:lstStyle/>
          <a:p>
            <a:r>
              <a:rPr lang="en-US" altLang="zh-CN" dirty="0" smtClean="0"/>
              <a:t>Methodology</a:t>
            </a:r>
            <a:endParaRPr lang="zh-CN" altLang="en-US"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CN" dirty="0" smtClean="0"/>
              <a:t>Venues Exploration</a:t>
            </a:r>
          </a:p>
        </p:txBody>
      </p:sp>
      <p:pic>
        <p:nvPicPr>
          <p:cNvPr id="6" name="Picture 5"/>
          <p:cNvPicPr/>
          <p:nvPr/>
        </p:nvPicPr>
        <p:blipFill>
          <a:blip r:embed="rId4"/>
          <a:stretch>
            <a:fillRect/>
          </a:stretch>
        </p:blipFill>
        <p:spPr>
          <a:xfrm>
            <a:off x="616427" y="2420888"/>
            <a:ext cx="7882341" cy="2160240"/>
          </a:xfrm>
          <a:prstGeom prst="rect">
            <a:avLst/>
          </a:prstGeom>
        </p:spPr>
      </p:pic>
    </p:spTree>
    <p:extLst>
      <p:ext uri="{BB962C8B-B14F-4D97-AF65-F5344CB8AC3E}">
        <p14:creationId xmlns:p14="http://schemas.microsoft.com/office/powerpoint/2010/main" val="304481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1111</Words>
  <Application>Microsoft Office PowerPoint</Application>
  <PresentationFormat>On-screen Show (4:3)</PresentationFormat>
  <Paragraphs>117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Neighborhood Similarity Between NYC and Chicago</vt:lpstr>
      <vt:lpstr>Contents</vt:lpstr>
      <vt:lpstr>Introduction</vt:lpstr>
      <vt:lpstr>Introduction</vt:lpstr>
      <vt:lpstr>Data Description</vt:lpstr>
      <vt:lpstr>Methodology</vt:lpstr>
      <vt:lpstr>Methodology</vt:lpstr>
      <vt:lpstr>Methodology</vt:lpstr>
      <vt:lpstr>Methodology</vt:lpstr>
      <vt:lpstr>Methodology</vt:lpstr>
      <vt:lpstr>Results</vt:lpstr>
      <vt:lpstr>Results</vt:lpstr>
      <vt:lpstr>Results</vt:lpstr>
      <vt:lpstr>Results</vt:lpstr>
      <vt:lpstr>Results</vt:lpstr>
      <vt:lpstr>Results</vt:lpstr>
      <vt:lpstr>Results</vt:lpstr>
      <vt:lpstr>Results</vt:lpstr>
      <vt:lpstr>Discussion</vt:lpstr>
      <vt:lpstr>Conclusion</vt:lpstr>
      <vt:lpstr>Conclusion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Similarity Between NYC and Chicago</dc:title>
  <dc:creator>lenovo</dc:creator>
  <cp:lastModifiedBy>lenovo</cp:lastModifiedBy>
  <cp:revision>20</cp:revision>
  <dcterms:created xsi:type="dcterms:W3CDTF">2018-11-25T15:10:28Z</dcterms:created>
  <dcterms:modified xsi:type="dcterms:W3CDTF">2018-11-26T00:59:10Z</dcterms:modified>
</cp:coreProperties>
</file>