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65" r:id="rId5"/>
    <p:sldId id="257" r:id="rId6"/>
    <p:sldId id="259" r:id="rId7"/>
    <p:sldId id="260" r:id="rId8"/>
    <p:sldId id="261" r:id="rId9"/>
    <p:sldId id="262" r:id="rId10"/>
    <p:sldId id="264" r:id="rId11"/>
    <p:sldId id="267" r:id="rId12"/>
    <p:sldId id="266" r:id="rId13"/>
    <p:sldId id="270" r:id="rId14"/>
    <p:sldId id="271" r:id="rId15"/>
    <p:sldId id="272" r:id="rId16"/>
    <p:sldId id="273" r:id="rId17"/>
    <p:sldId id="275" r:id="rId18"/>
    <p:sldId id="274" r:id="rId19"/>
    <p:sldId id="276" r:id="rId20"/>
    <p:sldId id="277" r:id="rId21"/>
    <p:sldId id="289" r:id="rId22"/>
    <p:sldId id="279" r:id="rId23"/>
    <p:sldId id="280" r:id="rId24"/>
    <p:sldId id="281" r:id="rId25"/>
    <p:sldId id="282" r:id="rId26"/>
    <p:sldId id="283" r:id="rId27"/>
    <p:sldId id="285" r:id="rId28"/>
    <p:sldId id="286" r:id="rId29"/>
    <p:sldId id="287" r:id="rId30"/>
    <p:sldId id="288"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tags" Target="../tags/tag9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3" Type="http://schemas.openxmlformats.org/officeDocument/2006/relationships/tags" Target="../tags/tag140.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1" name="任意多边形: 形状 20"/>
          <p:cNvSpPr/>
          <p:nvPr>
            <p:custDataLst>
              <p:tags r:id="rId2"/>
            </p:custDataLst>
          </p:nvPr>
        </p:nvSpPr>
        <p:spPr>
          <a:xfrm>
            <a:off x="7868920" y="0"/>
            <a:ext cx="4321810" cy="6857365"/>
          </a:xfrm>
          <a:custGeom>
            <a:avLst/>
            <a:gdLst>
              <a:gd name="connsiteX0" fmla="*/ 2552450 w 4322051"/>
              <a:gd name="connsiteY0" fmla="*/ 0 h 6863893"/>
              <a:gd name="connsiteX1" fmla="*/ 4322051 w 4322051"/>
              <a:gd name="connsiteY1" fmla="*/ 0 h 6863893"/>
              <a:gd name="connsiteX2" fmla="*/ 4322051 w 4322051"/>
              <a:gd name="connsiteY2" fmla="*/ 6863893 h 6863893"/>
              <a:gd name="connsiteX3" fmla="*/ 2588638 w 4322051"/>
              <a:gd name="connsiteY3" fmla="*/ 6863893 h 6863893"/>
              <a:gd name="connsiteX4" fmla="*/ 2655512 w 4322051"/>
              <a:gd name="connsiteY4" fmla="*/ 6782842 h 6863893"/>
              <a:gd name="connsiteX5" fmla="*/ 2852255 w 4322051"/>
              <a:gd name="connsiteY5" fmla="*/ 6138748 h 6863893"/>
              <a:gd name="connsiteX6" fmla="*/ 1932423 w 4322051"/>
              <a:gd name="connsiteY6" fmla="*/ 5010153 h 6863893"/>
              <a:gd name="connsiteX7" fmla="*/ 1890917 w 4322051"/>
              <a:gd name="connsiteY7" fmla="*/ 5003818 h 6863893"/>
              <a:gd name="connsiteX8" fmla="*/ 495300 w 4322051"/>
              <a:gd name="connsiteY8" fmla="*/ 5003818 h 6863893"/>
              <a:gd name="connsiteX9" fmla="*/ 0 w 4322051"/>
              <a:gd name="connsiteY9" fmla="*/ 4508518 h 6863893"/>
              <a:gd name="connsiteX10" fmla="*/ 495300 w 4322051"/>
              <a:gd name="connsiteY10" fmla="*/ 4013218 h 6863893"/>
              <a:gd name="connsiteX11" fmla="*/ 532130 w 4322051"/>
              <a:gd name="connsiteY11" fmla="*/ 4013218 h 6863893"/>
              <a:gd name="connsiteX12" fmla="*/ 532130 w 4322051"/>
              <a:gd name="connsiteY12" fmla="*/ 4006797 h 6863893"/>
              <a:gd name="connsiteX13" fmla="*/ 1569167 w 4322051"/>
              <a:gd name="connsiteY13" fmla="*/ 4006797 h 6863893"/>
              <a:gd name="connsiteX14" fmla="*/ 2865167 w 4322051"/>
              <a:gd name="connsiteY14" fmla="*/ 2710798 h 6863893"/>
              <a:gd name="connsiteX15" fmla="*/ 1701675 w 4322051"/>
              <a:gd name="connsiteY15" fmla="*/ 1421488 h 6863893"/>
              <a:gd name="connsiteX16" fmla="*/ 1569188 w 4322051"/>
              <a:gd name="connsiteY16" fmla="*/ 1414799 h 6863893"/>
              <a:gd name="connsiteX17" fmla="*/ 870268 w 4322051"/>
              <a:gd name="connsiteY17" fmla="*/ 1414799 h 6863893"/>
              <a:gd name="connsiteX18" fmla="*/ 613093 w 4322051"/>
              <a:gd name="connsiteY18" fmla="*/ 1157624 h 6863893"/>
              <a:gd name="connsiteX19" fmla="*/ 870268 w 4322051"/>
              <a:gd name="connsiteY19" fmla="*/ 900448 h 6863893"/>
              <a:gd name="connsiteX20" fmla="*/ 989330 w 4322051"/>
              <a:gd name="connsiteY20" fmla="*/ 900448 h 6863893"/>
              <a:gd name="connsiteX21" fmla="*/ 1699555 w 4322051"/>
              <a:gd name="connsiteY21" fmla="*/ 900448 h 6863893"/>
              <a:gd name="connsiteX22" fmla="*/ 2556805 w 4322051"/>
              <a:gd name="connsiteY22" fmla="*/ 43199 h 686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22051" h="6863893">
                <a:moveTo>
                  <a:pt x="2552450" y="0"/>
                </a:moveTo>
                <a:lnTo>
                  <a:pt x="4322051" y="0"/>
                </a:lnTo>
                <a:lnTo>
                  <a:pt x="4322051" y="6863893"/>
                </a:lnTo>
                <a:lnTo>
                  <a:pt x="2588638" y="6863893"/>
                </a:lnTo>
                <a:lnTo>
                  <a:pt x="2655512" y="6782842"/>
                </a:lnTo>
                <a:cubicBezTo>
                  <a:pt x="2779725" y="6598982"/>
                  <a:pt x="2852255" y="6377335"/>
                  <a:pt x="2852255" y="6138748"/>
                </a:cubicBezTo>
                <a:cubicBezTo>
                  <a:pt x="2852255" y="5582045"/>
                  <a:pt x="2457370" y="5117572"/>
                  <a:pt x="1932423" y="5010153"/>
                </a:cubicBezTo>
                <a:lnTo>
                  <a:pt x="1890917" y="5003818"/>
                </a:lnTo>
                <a:lnTo>
                  <a:pt x="495300" y="5003818"/>
                </a:lnTo>
                <a:cubicBezTo>
                  <a:pt x="221753" y="5003818"/>
                  <a:pt x="0" y="4782065"/>
                  <a:pt x="0" y="4508518"/>
                </a:cubicBezTo>
                <a:cubicBezTo>
                  <a:pt x="0" y="4234971"/>
                  <a:pt x="221753" y="4013218"/>
                  <a:pt x="495300" y="4013218"/>
                </a:cubicBezTo>
                <a:lnTo>
                  <a:pt x="532130" y="4013218"/>
                </a:lnTo>
                <a:lnTo>
                  <a:pt x="532130" y="4006797"/>
                </a:lnTo>
                <a:lnTo>
                  <a:pt x="1569167" y="4006797"/>
                </a:lnTo>
                <a:cubicBezTo>
                  <a:pt x="2284928" y="4006797"/>
                  <a:pt x="2865167" y="3426558"/>
                  <a:pt x="2865167" y="2710798"/>
                </a:cubicBezTo>
                <a:cubicBezTo>
                  <a:pt x="2865167" y="2039771"/>
                  <a:pt x="2355191" y="1487857"/>
                  <a:pt x="1701675" y="1421488"/>
                </a:cubicBezTo>
                <a:lnTo>
                  <a:pt x="1569188" y="1414799"/>
                </a:lnTo>
                <a:lnTo>
                  <a:pt x="870268" y="1414799"/>
                </a:lnTo>
                <a:cubicBezTo>
                  <a:pt x="728234" y="1414799"/>
                  <a:pt x="613093" y="1299658"/>
                  <a:pt x="613093" y="1157624"/>
                </a:cubicBezTo>
                <a:cubicBezTo>
                  <a:pt x="613093" y="1015590"/>
                  <a:pt x="728234" y="900448"/>
                  <a:pt x="870268" y="900448"/>
                </a:cubicBezTo>
                <a:lnTo>
                  <a:pt x="989330" y="900448"/>
                </a:lnTo>
                <a:lnTo>
                  <a:pt x="1699555" y="900448"/>
                </a:lnTo>
                <a:cubicBezTo>
                  <a:pt x="2173001" y="900448"/>
                  <a:pt x="2556805" y="516645"/>
                  <a:pt x="2556805" y="43199"/>
                </a:cubicBezTo>
                <a:close/>
              </a:path>
            </a:pathLst>
          </a:custGeom>
          <a:solidFill>
            <a:schemeClr val="accent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p:cNvSpPr/>
          <p:nvPr>
            <p:custDataLst>
              <p:tags r:id="rId3"/>
            </p:custDataLst>
          </p:nvPr>
        </p:nvSpPr>
        <p:spPr>
          <a:xfrm>
            <a:off x="7507287" y="921544"/>
            <a:ext cx="500063" cy="500063"/>
          </a:xfrm>
          <a:prstGeom prst="ellipse">
            <a:avLst/>
          </a:prstGeom>
          <a:solidFill>
            <a:schemeClr val="accent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9" name="矩形: 圆角 8"/>
          <p:cNvSpPr/>
          <p:nvPr>
            <p:custDataLst>
              <p:tags r:id="rId4"/>
            </p:custDataLst>
          </p:nvPr>
        </p:nvSpPr>
        <p:spPr>
          <a:xfrm>
            <a:off x="5943603" y="5143501"/>
            <a:ext cx="1197766" cy="311944"/>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custDataLst>
              <p:tags r:id="rId5"/>
            </p:custDataLst>
          </p:nvPr>
        </p:nvSpPr>
        <p:spPr>
          <a:xfrm>
            <a:off x="2847974" y="6291262"/>
            <a:ext cx="2767013" cy="566738"/>
          </a:xfrm>
          <a:custGeom>
            <a:avLst/>
            <a:gdLst>
              <a:gd name="connsiteX0" fmla="*/ 373703 w 2767013"/>
              <a:gd name="connsiteY0" fmla="*/ 0 h 566738"/>
              <a:gd name="connsiteX1" fmla="*/ 2393310 w 2767013"/>
              <a:gd name="connsiteY1" fmla="*/ 0 h 566738"/>
              <a:gd name="connsiteX2" fmla="*/ 2767013 w 2767013"/>
              <a:gd name="connsiteY2" fmla="*/ 373703 h 566738"/>
              <a:gd name="connsiteX3" fmla="*/ 2737646 w 2767013"/>
              <a:gd name="connsiteY3" fmla="*/ 519165 h 566738"/>
              <a:gd name="connsiteX4" fmla="*/ 2711824 w 2767013"/>
              <a:gd name="connsiteY4" fmla="*/ 566738 h 566738"/>
              <a:gd name="connsiteX5" fmla="*/ 55190 w 2767013"/>
              <a:gd name="connsiteY5" fmla="*/ 566738 h 566738"/>
              <a:gd name="connsiteX6" fmla="*/ 29368 w 2767013"/>
              <a:gd name="connsiteY6" fmla="*/ 519165 h 566738"/>
              <a:gd name="connsiteX7" fmla="*/ 0 w 2767013"/>
              <a:gd name="connsiteY7" fmla="*/ 373703 h 566738"/>
              <a:gd name="connsiteX8" fmla="*/ 373703 w 2767013"/>
              <a:gd name="connsiteY8" fmla="*/ 0 h 56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7013" h="566738">
                <a:moveTo>
                  <a:pt x="373703" y="0"/>
                </a:moveTo>
                <a:lnTo>
                  <a:pt x="2393310" y="0"/>
                </a:lnTo>
                <a:cubicBezTo>
                  <a:pt x="2599701" y="0"/>
                  <a:pt x="2767013" y="167313"/>
                  <a:pt x="2767013" y="373703"/>
                </a:cubicBezTo>
                <a:cubicBezTo>
                  <a:pt x="2767013" y="425301"/>
                  <a:pt x="2756556" y="474456"/>
                  <a:pt x="2737646" y="519165"/>
                </a:cubicBezTo>
                <a:lnTo>
                  <a:pt x="2711824" y="566738"/>
                </a:lnTo>
                <a:lnTo>
                  <a:pt x="55190" y="566738"/>
                </a:lnTo>
                <a:lnTo>
                  <a:pt x="29368" y="519165"/>
                </a:lnTo>
                <a:cubicBezTo>
                  <a:pt x="10457" y="474456"/>
                  <a:pt x="0" y="425301"/>
                  <a:pt x="0" y="373703"/>
                </a:cubicBezTo>
                <a:cubicBezTo>
                  <a:pt x="0" y="167313"/>
                  <a:pt x="167313" y="0"/>
                  <a:pt x="373703" y="0"/>
                </a:cubicBezTo>
                <a:close/>
              </a:path>
            </a:pathLst>
          </a:cu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矩形: 圆角 11"/>
          <p:cNvSpPr/>
          <p:nvPr>
            <p:custDataLst>
              <p:tags r:id="rId6"/>
            </p:custDataLst>
          </p:nvPr>
        </p:nvSpPr>
        <p:spPr>
          <a:xfrm>
            <a:off x="919719" y="1421607"/>
            <a:ext cx="550068" cy="176212"/>
          </a:xfrm>
          <a:prstGeom prst="roundRect">
            <a:avLst>
              <a:gd name="adj" fmla="val 50000"/>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7"/>
            </p:custDataLst>
          </p:nvPr>
        </p:nvSpPr>
        <p:spPr>
          <a:xfrm>
            <a:off x="8622576" y="1911385"/>
            <a:ext cx="1580515" cy="1580515"/>
          </a:xfrm>
          <a:prstGeom prst="ellipse">
            <a:avLst/>
          </a:prstGeom>
          <a:solidFill>
            <a:schemeClr val="tx1">
              <a:lumMod val="75000"/>
              <a:lumOff val="25000"/>
            </a:schemeClr>
          </a:solidFill>
          <a:ln>
            <a:noFill/>
          </a:ln>
          <a:effectLst>
            <a:outerShdw blurRad="177800" dist="38100" dir="5400000" sx="105000" sy="105000" algn="t" rotWithShape="0">
              <a:prstClr val="black">
                <a:alpha val="2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878400" y="1627200"/>
            <a:ext cx="7128950" cy="1598400"/>
          </a:xfrm>
        </p:spPr>
        <p:txBody>
          <a:bodyPr wrap="square" anchor="b">
            <a:normAutofit/>
          </a:bodyPr>
          <a:lstStyle>
            <a:lvl1pPr algn="l">
              <a:lnSpc>
                <a:spcPct val="100000"/>
              </a:lnSpc>
              <a:defRPr sz="6000"/>
            </a:lvl1pPr>
          </a:lstStyle>
          <a:p>
            <a:r>
              <a:rPr lang="zh-CN" altLang="en-US" dirty="0"/>
              <a:t>单击编辑母版标题</a:t>
            </a:r>
            <a:endParaRPr lang="zh-CN" altLang="en-US" dirty="0"/>
          </a:p>
        </p:txBody>
      </p:sp>
      <p:sp>
        <p:nvSpPr>
          <p:cNvPr id="3" name="副标题 2"/>
          <p:cNvSpPr>
            <a:spLocks noGrp="1"/>
          </p:cNvSpPr>
          <p:nvPr>
            <p:ph type="subTitle" idx="1" hasCustomPrompt="1"/>
            <p:custDataLst>
              <p:tags r:id="rId9"/>
            </p:custDataLst>
          </p:nvPr>
        </p:nvSpPr>
        <p:spPr>
          <a:xfrm>
            <a:off x="878205" y="3387725"/>
            <a:ext cx="7129145" cy="1108075"/>
          </a:xfrm>
        </p:spPr>
        <p:txBody>
          <a:bodyPr wrap="square">
            <a:norm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2"/>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13"/>
            </p:custDataLst>
          </p:nvPr>
        </p:nvSpPr>
        <p:spPr>
          <a:xfrm>
            <a:off x="878400" y="5162400"/>
            <a:ext cx="2423600" cy="273993"/>
          </a:xfrm>
        </p:spPr>
        <p:txBody>
          <a:bodyPr wrap="square" anchor="ctr">
            <a:normAutofit/>
          </a:bodyPr>
          <a:lstStyle>
            <a:lvl1pPr marL="0" indent="0" algn="l">
              <a:lnSpc>
                <a:spcPct val="100000"/>
              </a:lnSpc>
              <a:buNone/>
              <a:defRPr sz="1800"/>
            </a:lvl1pPr>
          </a:lstStyle>
          <a:p>
            <a:pPr lvl="0"/>
            <a:r>
              <a:rPr lang="zh-CN" altLang="en-US" dirty="0"/>
              <a:t>署名</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2386965" y="0"/>
            <a:ext cx="9804400" cy="6858000"/>
          </a:xfrm>
          <a:custGeom>
            <a:avLst/>
            <a:gdLst>
              <a:gd name="connsiteX0" fmla="*/ 2594802 w 9804093"/>
              <a:gd name="connsiteY0" fmla="*/ 0 h 6863893"/>
              <a:gd name="connsiteX1" fmla="*/ 9573980 w 9804093"/>
              <a:gd name="connsiteY1" fmla="*/ 0 h 6863893"/>
              <a:gd name="connsiteX2" fmla="*/ 9573980 w 9804093"/>
              <a:gd name="connsiteY2" fmla="*/ 4463 h 6863893"/>
              <a:gd name="connsiteX3" fmla="*/ 9804093 w 9804093"/>
              <a:gd name="connsiteY3" fmla="*/ 4463 h 6863893"/>
              <a:gd name="connsiteX4" fmla="*/ 9804093 w 9804093"/>
              <a:gd name="connsiteY4" fmla="*/ 6863893 h 6863893"/>
              <a:gd name="connsiteX5" fmla="*/ 2837430 w 9804093"/>
              <a:gd name="connsiteY5" fmla="*/ 6863893 h 6863893"/>
              <a:gd name="connsiteX6" fmla="*/ 2834448 w 9804093"/>
              <a:gd name="connsiteY6" fmla="*/ 6830122 h 6863893"/>
              <a:gd name="connsiteX7" fmla="*/ 1932322 w 9804093"/>
              <a:gd name="connsiteY7" fmla="*/ 5905518 h 6863893"/>
              <a:gd name="connsiteX8" fmla="*/ 1891047 w 9804093"/>
              <a:gd name="connsiteY8" fmla="*/ 5899168 h 6863893"/>
              <a:gd name="connsiteX9" fmla="*/ 495304 w 9804093"/>
              <a:gd name="connsiteY9" fmla="*/ 5899168 h 6863893"/>
              <a:gd name="connsiteX10" fmla="*/ 0 w 9804093"/>
              <a:gd name="connsiteY10" fmla="*/ 5403868 h 6863893"/>
              <a:gd name="connsiteX11" fmla="*/ 495304 w 9804093"/>
              <a:gd name="connsiteY11" fmla="*/ 4908568 h 6863893"/>
              <a:gd name="connsiteX12" fmla="*/ 532134 w 9804093"/>
              <a:gd name="connsiteY12" fmla="*/ 4908568 h 6863893"/>
              <a:gd name="connsiteX13" fmla="*/ 532134 w 9804093"/>
              <a:gd name="connsiteY13" fmla="*/ 4902218 h 6863893"/>
              <a:gd name="connsiteX14" fmla="*/ 1569099 w 9804093"/>
              <a:gd name="connsiteY14" fmla="*/ 4902218 h 6863893"/>
              <a:gd name="connsiteX15" fmla="*/ 2865146 w 9804093"/>
              <a:gd name="connsiteY15" fmla="*/ 3606183 h 6863893"/>
              <a:gd name="connsiteX16" fmla="*/ 1701815 w 9804093"/>
              <a:gd name="connsiteY16" fmla="*/ 2317133 h 6863893"/>
              <a:gd name="connsiteX17" fmla="*/ 1569099 w 9804093"/>
              <a:gd name="connsiteY17" fmla="*/ 2310148 h 6863893"/>
              <a:gd name="connsiteX18" fmla="*/ 870593 w 9804093"/>
              <a:gd name="connsiteY18" fmla="*/ 2310148 h 6863893"/>
              <a:gd name="connsiteX19" fmla="*/ 613415 w 9804093"/>
              <a:gd name="connsiteY19" fmla="*/ 2052973 h 6863893"/>
              <a:gd name="connsiteX20" fmla="*/ 870593 w 9804093"/>
              <a:gd name="connsiteY20" fmla="*/ 1795798 h 6863893"/>
              <a:gd name="connsiteX21" fmla="*/ 989339 w 9804093"/>
              <a:gd name="connsiteY21" fmla="*/ 1795798 h 6863893"/>
              <a:gd name="connsiteX22" fmla="*/ 1699275 w 9804093"/>
              <a:gd name="connsiteY22" fmla="*/ 1795798 h 6863893"/>
              <a:gd name="connsiteX23" fmla="*/ 1954547 w 9804093"/>
              <a:gd name="connsiteY23" fmla="*/ 1757063 h 6863893"/>
              <a:gd name="connsiteX24" fmla="*/ 1985028 w 9804093"/>
              <a:gd name="connsiteY24" fmla="*/ 1746268 h 6863893"/>
              <a:gd name="connsiteX25" fmla="*/ 2010428 w 9804093"/>
              <a:gd name="connsiteY25" fmla="*/ 1739283 h 6863893"/>
              <a:gd name="connsiteX26" fmla="*/ 2806090 w 9804093"/>
              <a:gd name="connsiteY26" fmla="*/ 658513 h 6863893"/>
              <a:gd name="connsiteX27" fmla="*/ 2597170 w 9804093"/>
              <a:gd name="connsiteY27" fmla="*/ 2943 h 686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804093" h="6863893">
                <a:moveTo>
                  <a:pt x="2594802" y="0"/>
                </a:moveTo>
                <a:lnTo>
                  <a:pt x="9573980" y="0"/>
                </a:lnTo>
                <a:lnTo>
                  <a:pt x="9573980" y="4463"/>
                </a:lnTo>
                <a:lnTo>
                  <a:pt x="9804093" y="4463"/>
                </a:lnTo>
                <a:lnTo>
                  <a:pt x="9804093" y="6863893"/>
                </a:lnTo>
                <a:lnTo>
                  <a:pt x="2837430" y="6863893"/>
                </a:lnTo>
                <a:lnTo>
                  <a:pt x="2834448" y="6830122"/>
                </a:lnTo>
                <a:cubicBezTo>
                  <a:pt x="2751668" y="6367034"/>
                  <a:pt x="2391828" y="5999419"/>
                  <a:pt x="1932322" y="5905518"/>
                </a:cubicBezTo>
                <a:lnTo>
                  <a:pt x="1891047" y="5899168"/>
                </a:lnTo>
                <a:lnTo>
                  <a:pt x="495304" y="5899168"/>
                </a:lnTo>
                <a:cubicBezTo>
                  <a:pt x="221617" y="5899168"/>
                  <a:pt x="0" y="5677553"/>
                  <a:pt x="0" y="5403868"/>
                </a:cubicBezTo>
                <a:cubicBezTo>
                  <a:pt x="0" y="5130183"/>
                  <a:pt x="221617" y="4908568"/>
                  <a:pt x="495304" y="4908568"/>
                </a:cubicBezTo>
                <a:lnTo>
                  <a:pt x="532134" y="4908568"/>
                </a:lnTo>
                <a:lnTo>
                  <a:pt x="532134" y="4902218"/>
                </a:lnTo>
                <a:lnTo>
                  <a:pt x="1569099" y="4902218"/>
                </a:lnTo>
                <a:cubicBezTo>
                  <a:pt x="2284750" y="4902218"/>
                  <a:pt x="2865146" y="4321828"/>
                  <a:pt x="2865146" y="3606183"/>
                </a:cubicBezTo>
                <a:cubicBezTo>
                  <a:pt x="2865146" y="2934988"/>
                  <a:pt x="2355235" y="2383173"/>
                  <a:pt x="1701815" y="2317133"/>
                </a:cubicBezTo>
                <a:lnTo>
                  <a:pt x="1569099" y="2310148"/>
                </a:lnTo>
                <a:lnTo>
                  <a:pt x="870593" y="2310148"/>
                </a:lnTo>
                <a:cubicBezTo>
                  <a:pt x="728351" y="2310148"/>
                  <a:pt x="613415" y="2195213"/>
                  <a:pt x="613415" y="2052973"/>
                </a:cubicBezTo>
                <a:cubicBezTo>
                  <a:pt x="613415" y="1910733"/>
                  <a:pt x="728351" y="1795798"/>
                  <a:pt x="870593" y="1795798"/>
                </a:cubicBezTo>
                <a:lnTo>
                  <a:pt x="989339" y="1795798"/>
                </a:lnTo>
                <a:lnTo>
                  <a:pt x="1699275" y="1795798"/>
                </a:lnTo>
                <a:cubicBezTo>
                  <a:pt x="1788176" y="1795798"/>
                  <a:pt x="1873902" y="1782463"/>
                  <a:pt x="1954547" y="1757063"/>
                </a:cubicBezTo>
                <a:lnTo>
                  <a:pt x="1985028" y="1746268"/>
                </a:lnTo>
                <a:lnTo>
                  <a:pt x="2010428" y="1739283"/>
                </a:lnTo>
                <a:cubicBezTo>
                  <a:pt x="2471442" y="1596408"/>
                  <a:pt x="2806090" y="1166513"/>
                  <a:pt x="2806090" y="658513"/>
                </a:cubicBezTo>
                <a:cubicBezTo>
                  <a:pt x="2806090" y="414038"/>
                  <a:pt x="2728699" y="187918"/>
                  <a:pt x="2597170" y="2943"/>
                </a:cubicBezTo>
                <a:close/>
              </a:path>
            </a:pathLst>
          </a:custGeom>
          <a:solidFill>
            <a:schemeClr val="accent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4" name="椭圆 3"/>
          <p:cNvSpPr/>
          <p:nvPr>
            <p:custDataLst>
              <p:tags r:id="rId3"/>
            </p:custDataLst>
          </p:nvPr>
        </p:nvSpPr>
        <p:spPr>
          <a:xfrm>
            <a:off x="2232094" y="1788243"/>
            <a:ext cx="500063" cy="500063"/>
          </a:xfrm>
          <a:prstGeom prst="ellipse">
            <a:avLst/>
          </a:prstGeom>
          <a:solidFill>
            <a:schemeClr val="accent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7" name="任意多边形: 形状 16"/>
          <p:cNvSpPr/>
          <p:nvPr>
            <p:custDataLst>
              <p:tags r:id="rId4"/>
            </p:custDataLst>
          </p:nvPr>
        </p:nvSpPr>
        <p:spPr>
          <a:xfrm>
            <a:off x="0" y="4067479"/>
            <a:ext cx="107292" cy="292288"/>
          </a:xfrm>
          <a:custGeom>
            <a:avLst/>
            <a:gdLst>
              <a:gd name="connsiteX0" fmla="*/ 0 w 107292"/>
              <a:gd name="connsiteY0" fmla="*/ 0 h 292288"/>
              <a:gd name="connsiteX1" fmla="*/ 12031 w 107292"/>
              <a:gd name="connsiteY1" fmla="*/ 2429 h 292288"/>
              <a:gd name="connsiteX2" fmla="*/ 107292 w 107292"/>
              <a:gd name="connsiteY2" fmla="*/ 146144 h 292288"/>
              <a:gd name="connsiteX3" fmla="*/ 12031 w 107292"/>
              <a:gd name="connsiteY3" fmla="*/ 289859 h 292288"/>
              <a:gd name="connsiteX4" fmla="*/ 0 w 107292"/>
              <a:gd name="connsiteY4" fmla="*/ 292288 h 292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292" h="292288">
                <a:moveTo>
                  <a:pt x="0" y="0"/>
                </a:moveTo>
                <a:lnTo>
                  <a:pt x="12031" y="2429"/>
                </a:lnTo>
                <a:cubicBezTo>
                  <a:pt x="68012" y="26107"/>
                  <a:pt x="107292" y="81538"/>
                  <a:pt x="107292" y="146144"/>
                </a:cubicBezTo>
                <a:cubicBezTo>
                  <a:pt x="107292" y="210750"/>
                  <a:pt x="68012" y="266181"/>
                  <a:pt x="12031" y="289859"/>
                </a:cubicBezTo>
                <a:lnTo>
                  <a:pt x="0" y="292288"/>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p:custDataLst>
              <p:tags r:id="rId5"/>
            </p:custDataLst>
          </p:nvPr>
        </p:nvSpPr>
        <p:spPr>
          <a:xfrm>
            <a:off x="0" y="4705350"/>
            <a:ext cx="853816" cy="967826"/>
          </a:xfrm>
          <a:custGeom>
            <a:avLst/>
            <a:gdLst>
              <a:gd name="connsiteX0" fmla="*/ 0 w 853816"/>
              <a:gd name="connsiteY0" fmla="*/ 0 h 967826"/>
              <a:gd name="connsiteX1" fmla="*/ 369903 w 853816"/>
              <a:gd name="connsiteY1" fmla="*/ 0 h 967826"/>
              <a:gd name="connsiteX2" fmla="*/ 853816 w 853816"/>
              <a:gd name="connsiteY2" fmla="*/ 483913 h 967826"/>
              <a:gd name="connsiteX3" fmla="*/ 369903 w 853816"/>
              <a:gd name="connsiteY3" fmla="*/ 967826 h 967826"/>
              <a:gd name="connsiteX4" fmla="*/ 0 w 853816"/>
              <a:gd name="connsiteY4" fmla="*/ 967826 h 967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3816" h="967826">
                <a:moveTo>
                  <a:pt x="0" y="0"/>
                </a:moveTo>
                <a:lnTo>
                  <a:pt x="369903" y="0"/>
                </a:lnTo>
                <a:cubicBezTo>
                  <a:pt x="637161" y="0"/>
                  <a:pt x="853816" y="216655"/>
                  <a:pt x="853816" y="483913"/>
                </a:cubicBezTo>
                <a:cubicBezTo>
                  <a:pt x="853816" y="751171"/>
                  <a:pt x="637161" y="967826"/>
                  <a:pt x="369903" y="967826"/>
                </a:cubicBezTo>
                <a:lnTo>
                  <a:pt x="0" y="967826"/>
                </a:lnTo>
                <a:close/>
              </a:path>
            </a:pathLst>
          </a:cu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0" name="矩形: 圆角 9"/>
          <p:cNvSpPr/>
          <p:nvPr>
            <p:custDataLst>
              <p:tags r:id="rId6"/>
            </p:custDataLst>
          </p:nvPr>
        </p:nvSpPr>
        <p:spPr>
          <a:xfrm>
            <a:off x="182012" y="2050182"/>
            <a:ext cx="550068" cy="176212"/>
          </a:xfrm>
          <a:prstGeom prst="roundRect">
            <a:avLst>
              <a:gd name="adj" fmla="val 50000"/>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custDataLst>
              <p:tags r:id="rId7"/>
            </p:custDataLst>
          </p:nvPr>
        </p:nvSpPr>
        <p:spPr>
          <a:xfrm>
            <a:off x="1828104" y="6107832"/>
            <a:ext cx="504000" cy="176212"/>
          </a:xfrm>
          <a:prstGeom prst="roundRect">
            <a:avLst>
              <a:gd name="adj" fmla="val 50000"/>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noChangeAspect="1"/>
          </p:cNvSpPr>
          <p:nvPr>
            <p:ph type="title" hasCustomPrompt="1"/>
            <p:custDataLst>
              <p:tags r:id="rId8"/>
            </p:custDataLst>
          </p:nvPr>
        </p:nvSpPr>
        <p:spPr>
          <a:xfrm>
            <a:off x="666000" y="2379600"/>
            <a:ext cx="2408400" cy="2408400"/>
          </a:xfrm>
          <a:prstGeom prst="ellipse">
            <a:avLst/>
          </a:prstGeom>
          <a:solidFill>
            <a:schemeClr val="tx1">
              <a:lumMod val="75000"/>
              <a:lumOff val="25000"/>
            </a:schemeClr>
          </a:solidFill>
          <a:effectLst>
            <a:outerShdw blurRad="228600" dist="38100" dir="5400000" sx="105000" sy="105000" algn="ctr" rotWithShape="0">
              <a:schemeClr val="tx1">
                <a:alpha val="15000"/>
              </a:schemeClr>
            </a:outerShdw>
          </a:effectLst>
        </p:spPr>
        <p:txBody>
          <a:bodyPr wrap="square" anchor="ctr">
            <a:normAutofit/>
          </a:bodyPr>
          <a:lstStyle>
            <a:lvl1pPr algn="ctr">
              <a:defRPr sz="5400">
                <a:solidFill>
                  <a:schemeClr val="bg1"/>
                </a:solidFill>
              </a:defRPr>
            </a:lvl1pPr>
          </a:lstStyle>
          <a:p>
            <a:r>
              <a:rPr lang="zh-CN" altLang="en-US" dirty="0"/>
              <a:t>标题</a:t>
            </a:r>
            <a:endParaRPr lang="zh-CN" altLang="en-US" dirty="0"/>
          </a:p>
        </p:txBody>
      </p:sp>
      <p:sp>
        <p:nvSpPr>
          <p:cNvPr id="7"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10"/>
            </p:custDataLst>
          </p:nvPr>
        </p:nvSpPr>
        <p:spPr/>
        <p:txBody>
          <a:bodyPr/>
          <a:lstStyle/>
          <a:p>
            <a:endParaRPr lang="zh-CN" alt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7" name="椭圆 6"/>
          <p:cNvSpPr>
            <a:spLocks noChangeAspect="1"/>
          </p:cNvSpPr>
          <p:nvPr>
            <p:custDataLst>
              <p:tags r:id="rId2"/>
            </p:custDataLst>
          </p:nvPr>
        </p:nvSpPr>
        <p:spPr>
          <a:xfrm>
            <a:off x="9345449" y="4189419"/>
            <a:ext cx="1224000" cy="1224000"/>
          </a:xfrm>
          <a:prstGeom prst="ellipse">
            <a:avLst/>
          </a:prstGeom>
          <a:solidFill>
            <a:schemeClr val="tx1">
              <a:lumMod val="75000"/>
              <a:lumOff val="25000"/>
            </a:schemeClr>
          </a:solidFill>
          <a:ln>
            <a:noFill/>
          </a:ln>
          <a:effectLst>
            <a:outerShdw blurRad="177800" dist="38100" dir="5400000" sx="105000" sy="105000" algn="t" rotWithShape="0">
              <a:prstClr val="black">
                <a:alpha val="2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a:spLocks noChangeAspect="1"/>
          </p:cNvSpPr>
          <p:nvPr>
            <p:custDataLst>
              <p:tags r:id="rId3"/>
            </p:custDataLst>
          </p:nvPr>
        </p:nvSpPr>
        <p:spPr>
          <a:xfrm rot="16200000" flipV="1">
            <a:off x="10864169" y="5502560"/>
            <a:ext cx="576000" cy="576000"/>
          </a:xfrm>
          <a:prstGeom prst="ellipse">
            <a:avLst/>
          </a:prstGeom>
          <a:solidFill>
            <a:schemeClr val="accent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6" name="任意多边形: 形状 15"/>
          <p:cNvSpPr/>
          <p:nvPr>
            <p:custDataLst>
              <p:tags r:id="rId4"/>
            </p:custDataLst>
          </p:nvPr>
        </p:nvSpPr>
        <p:spPr>
          <a:xfrm rot="16200000">
            <a:off x="3669665" y="-3668712"/>
            <a:ext cx="4853305" cy="12190730"/>
          </a:xfrm>
          <a:custGeom>
            <a:avLst/>
            <a:gdLst>
              <a:gd name="connsiteX0" fmla="*/ 4852643 w 4852643"/>
              <a:gd name="connsiteY0" fmla="*/ 0 h 12198491"/>
              <a:gd name="connsiteX1" fmla="*/ 4852643 w 4852643"/>
              <a:gd name="connsiteY1" fmla="*/ 12198491 h 12198491"/>
              <a:gd name="connsiteX2" fmla="*/ 2028721 w 4852643"/>
              <a:gd name="connsiteY2" fmla="*/ 12198491 h 12198491"/>
              <a:gd name="connsiteX3" fmla="*/ 2003449 w 4852643"/>
              <a:gd name="connsiteY3" fmla="*/ 12146030 h 12198491"/>
              <a:gd name="connsiteX4" fmla="*/ 805770 w 4852643"/>
              <a:gd name="connsiteY4" fmla="*/ 11433201 h 12198491"/>
              <a:gd name="connsiteX5" fmla="*/ 290492 w 4852643"/>
              <a:gd name="connsiteY5" fmla="*/ 11431611 h 12198491"/>
              <a:gd name="connsiteX6" fmla="*/ 51677 w 4852643"/>
              <a:gd name="connsiteY6" fmla="*/ 11304635 h 12198491"/>
              <a:gd name="connsiteX7" fmla="*/ 49471 w 4852643"/>
              <a:gd name="connsiteY7" fmla="*/ 11300570 h 12198491"/>
              <a:gd name="connsiteX8" fmla="*/ 49187 w 4852643"/>
              <a:gd name="connsiteY8" fmla="*/ 11300225 h 12198491"/>
              <a:gd name="connsiteX9" fmla="*/ 0 w 4852643"/>
              <a:gd name="connsiteY9" fmla="*/ 11139201 h 12198491"/>
              <a:gd name="connsiteX10" fmla="*/ 1 w 4852643"/>
              <a:gd name="connsiteY10" fmla="*/ 11139202 h 12198491"/>
              <a:gd name="connsiteX11" fmla="*/ 437293 w 4852643"/>
              <a:gd name="connsiteY11" fmla="*/ 10851201 h 12198491"/>
              <a:gd name="connsiteX12" fmla="*/ 3313866 w 4852643"/>
              <a:gd name="connsiteY12" fmla="*/ 10851732 h 12198491"/>
              <a:gd name="connsiteX13" fmla="*/ 3531750 w 4852643"/>
              <a:gd name="connsiteY13" fmla="*/ 10633848 h 12198491"/>
              <a:gd name="connsiteX14" fmla="*/ 3313866 w 4852643"/>
              <a:gd name="connsiteY14" fmla="*/ 10415964 h 12198491"/>
              <a:gd name="connsiteX15" fmla="*/ 1690009 w 4852643"/>
              <a:gd name="connsiteY15" fmla="*/ 10413582 h 12198491"/>
              <a:gd name="connsiteX16" fmla="*/ 1223284 w 4852643"/>
              <a:gd name="connsiteY16" fmla="*/ 9946857 h 12198491"/>
              <a:gd name="connsiteX17" fmla="*/ 1690009 w 4852643"/>
              <a:gd name="connsiteY17" fmla="*/ 9480132 h 12198491"/>
              <a:gd name="connsiteX18" fmla="*/ 1969454 w 4852643"/>
              <a:gd name="connsiteY18" fmla="*/ 9472077 h 12198491"/>
              <a:gd name="connsiteX19" fmla="*/ 2449415 w 4852643"/>
              <a:gd name="connsiteY19" fmla="*/ 8883184 h 12198491"/>
              <a:gd name="connsiteX20" fmla="*/ 1848310 w 4852643"/>
              <a:gd name="connsiteY20" fmla="*/ 8282079 h 12198491"/>
              <a:gd name="connsiteX21" fmla="*/ 1077339 w 4852643"/>
              <a:gd name="connsiteY21" fmla="*/ 8282079 h 12198491"/>
              <a:gd name="connsiteX22" fmla="*/ 845384 w 4852643"/>
              <a:gd name="connsiteY22" fmla="*/ 8239973 h 12198491"/>
              <a:gd name="connsiteX23" fmla="*/ 839168 w 4852643"/>
              <a:gd name="connsiteY23" fmla="*/ 8236599 h 12198491"/>
              <a:gd name="connsiteX24" fmla="*/ 828952 w 4852643"/>
              <a:gd name="connsiteY24" fmla="*/ 8233428 h 12198491"/>
              <a:gd name="connsiteX25" fmla="*/ 504145 w 4852643"/>
              <a:gd name="connsiteY25" fmla="*/ 7743407 h 12198491"/>
              <a:gd name="connsiteX26" fmla="*/ 504146 w 4852643"/>
              <a:gd name="connsiteY26" fmla="*/ 7743408 h 12198491"/>
              <a:gd name="connsiteX27" fmla="*/ 1035959 w 4852643"/>
              <a:gd name="connsiteY27" fmla="*/ 7211595 h 12198491"/>
              <a:gd name="connsiteX28" fmla="*/ 1042827 w 4852643"/>
              <a:gd name="connsiteY28" fmla="*/ 7211595 h 12198491"/>
              <a:gd name="connsiteX29" fmla="*/ 2490462 w 4852643"/>
              <a:gd name="connsiteY29" fmla="*/ 7212880 h 12198491"/>
              <a:gd name="connsiteX30" fmla="*/ 2490462 w 4852643"/>
              <a:gd name="connsiteY30" fmla="*/ 7209612 h 12198491"/>
              <a:gd name="connsiteX31" fmla="*/ 2501844 w 4852643"/>
              <a:gd name="connsiteY31" fmla="*/ 7209612 h 12198491"/>
              <a:gd name="connsiteX32" fmla="*/ 3607934 w 4852643"/>
              <a:gd name="connsiteY32" fmla="*/ 6103521 h 12198491"/>
              <a:gd name="connsiteX33" fmla="*/ 2501844 w 4852643"/>
              <a:gd name="connsiteY33" fmla="*/ 4997430 h 12198491"/>
              <a:gd name="connsiteX34" fmla="*/ 2248540 w 4852643"/>
              <a:gd name="connsiteY34" fmla="*/ 4997429 h 12198491"/>
              <a:gd name="connsiteX35" fmla="*/ 2163766 w 4852643"/>
              <a:gd name="connsiteY35" fmla="*/ 4988643 h 12198491"/>
              <a:gd name="connsiteX36" fmla="*/ 1765571 w 4852643"/>
              <a:gd name="connsiteY36" fmla="*/ 4486306 h 12198491"/>
              <a:gd name="connsiteX37" fmla="*/ 2264271 w 4852643"/>
              <a:gd name="connsiteY37" fmla="*/ 3973551 h 12198491"/>
              <a:gd name="connsiteX38" fmla="*/ 2635267 w 4852643"/>
              <a:gd name="connsiteY38" fmla="*/ 3969042 h 12198491"/>
              <a:gd name="connsiteX39" fmla="*/ 3931267 w 4852643"/>
              <a:gd name="connsiteY39" fmla="*/ 2636517 h 12198491"/>
              <a:gd name="connsiteX40" fmla="*/ 2767775 w 4852643"/>
              <a:gd name="connsiteY40" fmla="*/ 1310870 h 12198491"/>
              <a:gd name="connsiteX41" fmla="*/ 2298843 w 4852643"/>
              <a:gd name="connsiteY41" fmla="*/ 1312086 h 12198491"/>
              <a:gd name="connsiteX42" fmla="*/ 2030416 w 4852643"/>
              <a:gd name="connsiteY42" fmla="*/ 1043659 h 12198491"/>
              <a:gd name="connsiteX43" fmla="*/ 2298843 w 4852643"/>
              <a:gd name="connsiteY43" fmla="*/ 775231 h 12198491"/>
              <a:gd name="connsiteX44" fmla="*/ 2765655 w 4852643"/>
              <a:gd name="connsiteY44" fmla="*/ 775146 h 12198491"/>
              <a:gd name="connsiteX45" fmla="*/ 3605488 w 4852643"/>
              <a:gd name="connsiteY45" fmla="*/ 71371 h 12198491"/>
              <a:gd name="connsiteX46" fmla="*/ 3616082 w 4852643"/>
              <a:gd name="connsiteY46" fmla="*/ 0 h 1219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852643" h="12198491">
                <a:moveTo>
                  <a:pt x="4852643" y="0"/>
                </a:moveTo>
                <a:lnTo>
                  <a:pt x="4852643" y="12198491"/>
                </a:lnTo>
                <a:lnTo>
                  <a:pt x="2028721" y="12198491"/>
                </a:lnTo>
                <a:lnTo>
                  <a:pt x="2003449" y="12146030"/>
                </a:lnTo>
                <a:cubicBezTo>
                  <a:pt x="1772796" y="11721437"/>
                  <a:pt x="1322943" y="11433201"/>
                  <a:pt x="805770" y="11433201"/>
                </a:cubicBezTo>
                <a:lnTo>
                  <a:pt x="290492" y="11431611"/>
                </a:lnTo>
                <a:cubicBezTo>
                  <a:pt x="191080" y="11431611"/>
                  <a:pt x="103433" y="11381243"/>
                  <a:pt x="51677" y="11304635"/>
                </a:cubicBezTo>
                <a:lnTo>
                  <a:pt x="49471" y="11300570"/>
                </a:lnTo>
                <a:lnTo>
                  <a:pt x="49187" y="11300225"/>
                </a:lnTo>
                <a:cubicBezTo>
                  <a:pt x="18133" y="11254260"/>
                  <a:pt x="0" y="11198848"/>
                  <a:pt x="0" y="11139201"/>
                </a:cubicBezTo>
                <a:lnTo>
                  <a:pt x="1" y="11139202"/>
                </a:lnTo>
                <a:cubicBezTo>
                  <a:pt x="1" y="10980143"/>
                  <a:pt x="166267" y="10813879"/>
                  <a:pt x="437293" y="10851201"/>
                </a:cubicBezTo>
                <a:lnTo>
                  <a:pt x="3313866" y="10851732"/>
                </a:lnTo>
                <a:cubicBezTo>
                  <a:pt x="3434199" y="10851732"/>
                  <a:pt x="3531750" y="10754182"/>
                  <a:pt x="3531750" y="10633848"/>
                </a:cubicBezTo>
                <a:cubicBezTo>
                  <a:pt x="3531750" y="10513514"/>
                  <a:pt x="3434199" y="10415964"/>
                  <a:pt x="3313866" y="10415964"/>
                </a:cubicBezTo>
                <a:lnTo>
                  <a:pt x="1690009" y="10413582"/>
                </a:lnTo>
                <a:cubicBezTo>
                  <a:pt x="1432244" y="10413582"/>
                  <a:pt x="1223284" y="10204622"/>
                  <a:pt x="1223284" y="9946857"/>
                </a:cubicBezTo>
                <a:cubicBezTo>
                  <a:pt x="1223284" y="9689092"/>
                  <a:pt x="1432244" y="9480132"/>
                  <a:pt x="1690009" y="9480132"/>
                </a:cubicBezTo>
                <a:lnTo>
                  <a:pt x="1969454" y="9472077"/>
                </a:lnTo>
                <a:cubicBezTo>
                  <a:pt x="2243367" y="9416026"/>
                  <a:pt x="2449415" y="9173667"/>
                  <a:pt x="2449415" y="8883184"/>
                </a:cubicBezTo>
                <a:cubicBezTo>
                  <a:pt x="2449415" y="8551203"/>
                  <a:pt x="2180291" y="8282079"/>
                  <a:pt x="1848310" y="8282079"/>
                </a:cubicBezTo>
                <a:lnTo>
                  <a:pt x="1077339" y="8282079"/>
                </a:lnTo>
                <a:lnTo>
                  <a:pt x="845384" y="8239973"/>
                </a:lnTo>
                <a:lnTo>
                  <a:pt x="839168" y="8236599"/>
                </a:lnTo>
                <a:lnTo>
                  <a:pt x="828952" y="8233428"/>
                </a:lnTo>
                <a:cubicBezTo>
                  <a:pt x="638077" y="8152694"/>
                  <a:pt x="504145" y="7963691"/>
                  <a:pt x="504145" y="7743407"/>
                </a:cubicBezTo>
                <a:lnTo>
                  <a:pt x="504146" y="7743408"/>
                </a:lnTo>
                <a:cubicBezTo>
                  <a:pt x="504146" y="7449696"/>
                  <a:pt x="742247" y="7211595"/>
                  <a:pt x="1035959" y="7211595"/>
                </a:cubicBezTo>
                <a:lnTo>
                  <a:pt x="1042827" y="7211595"/>
                </a:lnTo>
                <a:cubicBezTo>
                  <a:pt x="1469388" y="7240014"/>
                  <a:pt x="2007917" y="7212451"/>
                  <a:pt x="2490462" y="7212880"/>
                </a:cubicBezTo>
                <a:lnTo>
                  <a:pt x="2490462" y="7209612"/>
                </a:lnTo>
                <a:lnTo>
                  <a:pt x="2501844" y="7209612"/>
                </a:lnTo>
                <a:cubicBezTo>
                  <a:pt x="3112720" y="7209612"/>
                  <a:pt x="3607934" y="6714398"/>
                  <a:pt x="3607934" y="6103521"/>
                </a:cubicBezTo>
                <a:cubicBezTo>
                  <a:pt x="3607934" y="5492644"/>
                  <a:pt x="3112720" y="4997430"/>
                  <a:pt x="2501844" y="4997430"/>
                </a:cubicBezTo>
                <a:lnTo>
                  <a:pt x="2248540" y="4997429"/>
                </a:lnTo>
                <a:lnTo>
                  <a:pt x="2163766" y="4988643"/>
                </a:lnTo>
                <a:cubicBezTo>
                  <a:pt x="1936517" y="4940830"/>
                  <a:pt x="1765571" y="4734093"/>
                  <a:pt x="1765571" y="4486306"/>
                </a:cubicBezTo>
                <a:cubicBezTo>
                  <a:pt x="1765571" y="4203119"/>
                  <a:pt x="1988847" y="3973551"/>
                  <a:pt x="2264271" y="3973551"/>
                </a:cubicBezTo>
                <a:lnTo>
                  <a:pt x="2635267" y="3969042"/>
                </a:lnTo>
                <a:cubicBezTo>
                  <a:pt x="3351029" y="3969042"/>
                  <a:pt x="3931267" y="3372450"/>
                  <a:pt x="3931267" y="2636517"/>
                </a:cubicBezTo>
                <a:cubicBezTo>
                  <a:pt x="3931267" y="1946579"/>
                  <a:pt x="3421291" y="1379109"/>
                  <a:pt x="2767775" y="1310870"/>
                </a:cubicBezTo>
                <a:lnTo>
                  <a:pt x="2298843" y="1312086"/>
                </a:lnTo>
                <a:cubicBezTo>
                  <a:pt x="2150595" y="1312086"/>
                  <a:pt x="2030416" y="1191907"/>
                  <a:pt x="2030416" y="1043659"/>
                </a:cubicBezTo>
                <a:cubicBezTo>
                  <a:pt x="2030416" y="895410"/>
                  <a:pt x="2150595" y="775231"/>
                  <a:pt x="2298843" y="775231"/>
                </a:cubicBezTo>
                <a:lnTo>
                  <a:pt x="2765655" y="775146"/>
                </a:lnTo>
                <a:cubicBezTo>
                  <a:pt x="3179920" y="775146"/>
                  <a:pt x="3525553" y="473014"/>
                  <a:pt x="3605488" y="71371"/>
                </a:cubicBezTo>
                <a:lnTo>
                  <a:pt x="3616082" y="0"/>
                </a:lnTo>
                <a:close/>
              </a:path>
            </a:pathLst>
          </a:custGeom>
          <a:solidFill>
            <a:schemeClr val="accent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1" name="椭圆 10"/>
          <p:cNvSpPr>
            <a:spLocks noChangeAspect="1"/>
          </p:cNvSpPr>
          <p:nvPr>
            <p:custDataLst>
              <p:tags r:id="rId5"/>
            </p:custDataLst>
          </p:nvPr>
        </p:nvSpPr>
        <p:spPr>
          <a:xfrm rot="16200000">
            <a:off x="752035" y="3194206"/>
            <a:ext cx="576000" cy="576000"/>
          </a:xfrm>
          <a:prstGeom prst="ellipse">
            <a:avLst/>
          </a:prstGeom>
          <a:solidFill>
            <a:schemeClr val="accent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2" name="标题 1"/>
          <p:cNvSpPr>
            <a:spLocks noGrp="1"/>
          </p:cNvSpPr>
          <p:nvPr>
            <p:ph type="title"/>
            <p:custDataLst>
              <p:tags r:id="rId6"/>
            </p:custDataLst>
          </p:nvPr>
        </p:nvSpPr>
        <p:spPr>
          <a:xfrm>
            <a:off x="1897200" y="3646800"/>
            <a:ext cx="5824400" cy="2182500"/>
          </a:xfrm>
        </p:spPr>
        <p:txBody>
          <a:bodyPr wrap="square" anchor="t">
            <a:normAutofit/>
          </a:bodyPr>
          <a:lstStyle>
            <a:lvl1pPr algn="l">
              <a:defRPr sz="5400"/>
            </a:lvl1pPr>
          </a:lstStyle>
          <a:p>
            <a:r>
              <a:rPr lang="zh-CN" altLang="en-US" dirty="0"/>
              <a:t>单击此处编辑母版标题样式</a:t>
            </a:r>
            <a:endParaRPr lang="zh-CN" altLang="en-US" dirty="0"/>
          </a:p>
        </p:txBody>
      </p:sp>
      <p:sp>
        <p:nvSpPr>
          <p:cNvPr id="8" name="节编号 3"/>
          <p:cNvSpPr>
            <a:spLocks noGrp="1"/>
          </p:cNvSpPr>
          <p:nvPr>
            <p:ph type="body" sz="quarter" idx="13" hasCustomPrompt="1"/>
            <p:custDataLst>
              <p:tags r:id="rId7"/>
            </p:custDataLst>
          </p:nvPr>
        </p:nvSpPr>
        <p:spPr>
          <a:xfrm>
            <a:off x="1897380" y="2552700"/>
            <a:ext cx="5824220" cy="925195"/>
          </a:xfrm>
        </p:spPr>
        <p:txBody>
          <a:bodyPr wrap="none" anchor="ctr">
            <a:normAutofit/>
          </a:bodyPr>
          <a:lstStyle>
            <a:lvl1pPr marL="0" indent="0" algn="l">
              <a:buNone/>
              <a:defRPr sz="5400" b="1">
                <a:solidFill>
                  <a:schemeClr val="tx1">
                    <a:alpha val="50000"/>
                  </a:schemeClr>
                </a:solidFill>
              </a:defRPr>
            </a:lvl1pPr>
          </a:lstStyle>
          <a:p>
            <a:pPr lvl="0"/>
            <a:r>
              <a:rPr lang="zh-CN" altLang="en-US" dirty="0"/>
              <a:t>节编号</a:t>
            </a:r>
            <a:endParaRPr lang="zh-CN" altLang="en-US" dirty="0"/>
          </a:p>
        </p:txBody>
      </p:sp>
      <p:sp>
        <p:nvSpPr>
          <p:cNvPr id="4" name="日期占位符 4"/>
          <p:cNvSpPr>
            <a:spLocks noGrp="1"/>
          </p:cNvSpPr>
          <p:nvPr>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9"/>
            </p:custDataLst>
          </p:nvPr>
        </p:nvSpPr>
        <p:spPr/>
        <p:txBody>
          <a:bodyPr/>
          <a:lstStyle/>
          <a:p>
            <a:endParaRPr lang="zh-CN" altLang="en-US"/>
          </a:p>
        </p:txBody>
      </p:sp>
      <p:sp>
        <p:nvSpPr>
          <p:cNvPr id="6" name="灯片编号占位符 6"/>
          <p:cNvSpPr>
            <a:spLocks noGrp="1"/>
          </p:cNvSpPr>
          <p:nvPr>
            <p:ph type="sldNum" sz="quarter" idx="12"/>
            <p:custDataLst>
              <p:tags r:id="rId10"/>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21" name="任意多边形: 形状 20"/>
          <p:cNvSpPr/>
          <p:nvPr>
            <p:custDataLst>
              <p:tags r:id="rId2"/>
            </p:custDataLst>
          </p:nvPr>
        </p:nvSpPr>
        <p:spPr>
          <a:xfrm flipH="1">
            <a:off x="0" y="0"/>
            <a:ext cx="4418330" cy="6858000"/>
          </a:xfrm>
          <a:custGeom>
            <a:avLst/>
            <a:gdLst>
              <a:gd name="connsiteX0" fmla="*/ 4418481 w 4418481"/>
              <a:gd name="connsiteY0" fmla="*/ 0 h 6863893"/>
              <a:gd name="connsiteX1" fmla="*/ 2552450 w 4418481"/>
              <a:gd name="connsiteY1" fmla="*/ 0 h 6863893"/>
              <a:gd name="connsiteX2" fmla="*/ 2556805 w 4418481"/>
              <a:gd name="connsiteY2" fmla="*/ 43199 h 6863893"/>
              <a:gd name="connsiteX3" fmla="*/ 1699555 w 4418481"/>
              <a:gd name="connsiteY3" fmla="*/ 900449 h 6863893"/>
              <a:gd name="connsiteX4" fmla="*/ 989330 w 4418481"/>
              <a:gd name="connsiteY4" fmla="*/ 900449 h 6863893"/>
              <a:gd name="connsiteX5" fmla="*/ 870268 w 4418481"/>
              <a:gd name="connsiteY5" fmla="*/ 900449 h 6863893"/>
              <a:gd name="connsiteX6" fmla="*/ 613093 w 4418481"/>
              <a:gd name="connsiteY6" fmla="*/ 1157624 h 6863893"/>
              <a:gd name="connsiteX7" fmla="*/ 870268 w 4418481"/>
              <a:gd name="connsiteY7" fmla="*/ 1414798 h 6863893"/>
              <a:gd name="connsiteX8" fmla="*/ 1569188 w 4418481"/>
              <a:gd name="connsiteY8" fmla="*/ 1414798 h 6863893"/>
              <a:gd name="connsiteX9" fmla="*/ 1701675 w 4418481"/>
              <a:gd name="connsiteY9" fmla="*/ 1421488 h 6863893"/>
              <a:gd name="connsiteX10" fmla="*/ 2865167 w 4418481"/>
              <a:gd name="connsiteY10" fmla="*/ 2710798 h 6863893"/>
              <a:gd name="connsiteX11" fmla="*/ 1569167 w 4418481"/>
              <a:gd name="connsiteY11" fmla="*/ 4006797 h 6863893"/>
              <a:gd name="connsiteX12" fmla="*/ 532130 w 4418481"/>
              <a:gd name="connsiteY12" fmla="*/ 4006797 h 6863893"/>
              <a:gd name="connsiteX13" fmla="*/ 532130 w 4418481"/>
              <a:gd name="connsiteY13" fmla="*/ 4013218 h 6863893"/>
              <a:gd name="connsiteX14" fmla="*/ 495300 w 4418481"/>
              <a:gd name="connsiteY14" fmla="*/ 4013218 h 6863893"/>
              <a:gd name="connsiteX15" fmla="*/ 0 w 4418481"/>
              <a:gd name="connsiteY15" fmla="*/ 4508518 h 6863893"/>
              <a:gd name="connsiteX16" fmla="*/ 495300 w 4418481"/>
              <a:gd name="connsiteY16" fmla="*/ 5003818 h 6863893"/>
              <a:gd name="connsiteX17" fmla="*/ 1890917 w 4418481"/>
              <a:gd name="connsiteY17" fmla="*/ 5003818 h 6863893"/>
              <a:gd name="connsiteX18" fmla="*/ 1932423 w 4418481"/>
              <a:gd name="connsiteY18" fmla="*/ 5010153 h 6863893"/>
              <a:gd name="connsiteX19" fmla="*/ 2852255 w 4418481"/>
              <a:gd name="connsiteY19" fmla="*/ 6138748 h 6863893"/>
              <a:gd name="connsiteX20" fmla="*/ 2655511 w 4418481"/>
              <a:gd name="connsiteY20" fmla="*/ 6782842 h 6863893"/>
              <a:gd name="connsiteX21" fmla="*/ 2588638 w 4418481"/>
              <a:gd name="connsiteY21" fmla="*/ 6863893 h 6863893"/>
              <a:gd name="connsiteX22" fmla="*/ 4418481 w 4418481"/>
              <a:gd name="connsiteY22" fmla="*/ 6863893 h 686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418481" h="6863893">
                <a:moveTo>
                  <a:pt x="4418481" y="0"/>
                </a:moveTo>
                <a:lnTo>
                  <a:pt x="2552450" y="0"/>
                </a:lnTo>
                <a:lnTo>
                  <a:pt x="2556805" y="43199"/>
                </a:lnTo>
                <a:cubicBezTo>
                  <a:pt x="2556805" y="516645"/>
                  <a:pt x="2173001" y="900449"/>
                  <a:pt x="1699555" y="900449"/>
                </a:cubicBezTo>
                <a:lnTo>
                  <a:pt x="989330" y="900449"/>
                </a:lnTo>
                <a:lnTo>
                  <a:pt x="870268" y="900449"/>
                </a:lnTo>
                <a:cubicBezTo>
                  <a:pt x="728234" y="900449"/>
                  <a:pt x="613093" y="1015590"/>
                  <a:pt x="613093" y="1157624"/>
                </a:cubicBezTo>
                <a:cubicBezTo>
                  <a:pt x="613093" y="1299658"/>
                  <a:pt x="728234" y="1414798"/>
                  <a:pt x="870268" y="1414798"/>
                </a:cubicBezTo>
                <a:lnTo>
                  <a:pt x="1569188" y="1414798"/>
                </a:lnTo>
                <a:lnTo>
                  <a:pt x="1701675" y="1421488"/>
                </a:lnTo>
                <a:cubicBezTo>
                  <a:pt x="2355191" y="1487857"/>
                  <a:pt x="2865167" y="2039771"/>
                  <a:pt x="2865167" y="2710798"/>
                </a:cubicBezTo>
                <a:cubicBezTo>
                  <a:pt x="2865167" y="3426559"/>
                  <a:pt x="2284928" y="4006797"/>
                  <a:pt x="1569167" y="4006797"/>
                </a:cubicBezTo>
                <a:lnTo>
                  <a:pt x="532130" y="4006797"/>
                </a:lnTo>
                <a:lnTo>
                  <a:pt x="532130" y="4013218"/>
                </a:lnTo>
                <a:lnTo>
                  <a:pt x="495300" y="4013218"/>
                </a:lnTo>
                <a:cubicBezTo>
                  <a:pt x="221753" y="4013218"/>
                  <a:pt x="0" y="4234971"/>
                  <a:pt x="0" y="4508518"/>
                </a:cubicBezTo>
                <a:cubicBezTo>
                  <a:pt x="0" y="4782065"/>
                  <a:pt x="221753" y="5003818"/>
                  <a:pt x="495300" y="5003818"/>
                </a:cubicBezTo>
                <a:lnTo>
                  <a:pt x="1890917" y="5003818"/>
                </a:lnTo>
                <a:lnTo>
                  <a:pt x="1932423" y="5010153"/>
                </a:lnTo>
                <a:cubicBezTo>
                  <a:pt x="2457370" y="5117572"/>
                  <a:pt x="2852255" y="5582045"/>
                  <a:pt x="2852255" y="6138748"/>
                </a:cubicBezTo>
                <a:cubicBezTo>
                  <a:pt x="2852255" y="6377335"/>
                  <a:pt x="2779725" y="6598982"/>
                  <a:pt x="2655511" y="6782842"/>
                </a:cubicBezTo>
                <a:lnTo>
                  <a:pt x="2588638" y="6863893"/>
                </a:lnTo>
                <a:lnTo>
                  <a:pt x="4418481" y="6863893"/>
                </a:lnTo>
                <a:close/>
              </a:path>
            </a:pathLst>
          </a:custGeom>
          <a:solidFill>
            <a:schemeClr val="accent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8" name="椭圆 7"/>
          <p:cNvSpPr/>
          <p:nvPr>
            <p:custDataLst>
              <p:tags r:id="rId3"/>
            </p:custDataLst>
          </p:nvPr>
        </p:nvSpPr>
        <p:spPr>
          <a:xfrm flipH="1">
            <a:off x="4272531" y="921544"/>
            <a:ext cx="500063" cy="500063"/>
          </a:xfrm>
          <a:prstGeom prst="ellipse">
            <a:avLst/>
          </a:prstGeom>
          <a:solidFill>
            <a:schemeClr val="accent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9" name="矩形: 圆角 8"/>
          <p:cNvSpPr/>
          <p:nvPr>
            <p:custDataLst>
              <p:tags r:id="rId4"/>
            </p:custDataLst>
          </p:nvPr>
        </p:nvSpPr>
        <p:spPr>
          <a:xfrm flipH="1">
            <a:off x="5138512" y="5143501"/>
            <a:ext cx="1197766" cy="311944"/>
          </a:xfrm>
          <a:prstGeom prst="round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p:cNvSpPr/>
          <p:nvPr>
            <p:custDataLst>
              <p:tags r:id="rId5"/>
            </p:custDataLst>
          </p:nvPr>
        </p:nvSpPr>
        <p:spPr>
          <a:xfrm flipH="1">
            <a:off x="6664115" y="6291262"/>
            <a:ext cx="2767013" cy="566738"/>
          </a:xfrm>
          <a:custGeom>
            <a:avLst/>
            <a:gdLst>
              <a:gd name="connsiteX0" fmla="*/ 2393310 w 2767013"/>
              <a:gd name="connsiteY0" fmla="*/ 0 h 566738"/>
              <a:gd name="connsiteX1" fmla="*/ 373703 w 2767013"/>
              <a:gd name="connsiteY1" fmla="*/ 0 h 566738"/>
              <a:gd name="connsiteX2" fmla="*/ 0 w 2767013"/>
              <a:gd name="connsiteY2" fmla="*/ 373703 h 566738"/>
              <a:gd name="connsiteX3" fmla="*/ 29368 w 2767013"/>
              <a:gd name="connsiteY3" fmla="*/ 519165 h 566738"/>
              <a:gd name="connsiteX4" fmla="*/ 55189 w 2767013"/>
              <a:gd name="connsiteY4" fmla="*/ 566738 h 566738"/>
              <a:gd name="connsiteX5" fmla="*/ 2711824 w 2767013"/>
              <a:gd name="connsiteY5" fmla="*/ 566738 h 566738"/>
              <a:gd name="connsiteX6" fmla="*/ 2737646 w 2767013"/>
              <a:gd name="connsiteY6" fmla="*/ 519165 h 566738"/>
              <a:gd name="connsiteX7" fmla="*/ 2767013 w 2767013"/>
              <a:gd name="connsiteY7" fmla="*/ 373703 h 566738"/>
              <a:gd name="connsiteX8" fmla="*/ 2393310 w 2767013"/>
              <a:gd name="connsiteY8" fmla="*/ 0 h 56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7013" h="566738">
                <a:moveTo>
                  <a:pt x="2393310" y="0"/>
                </a:moveTo>
                <a:lnTo>
                  <a:pt x="373703" y="0"/>
                </a:lnTo>
                <a:cubicBezTo>
                  <a:pt x="167313" y="0"/>
                  <a:pt x="0" y="167313"/>
                  <a:pt x="0" y="373703"/>
                </a:cubicBezTo>
                <a:cubicBezTo>
                  <a:pt x="0" y="425301"/>
                  <a:pt x="10457" y="474456"/>
                  <a:pt x="29368" y="519165"/>
                </a:cubicBezTo>
                <a:lnTo>
                  <a:pt x="55189" y="566738"/>
                </a:lnTo>
                <a:lnTo>
                  <a:pt x="2711824" y="566738"/>
                </a:lnTo>
                <a:lnTo>
                  <a:pt x="2737646" y="519165"/>
                </a:lnTo>
                <a:cubicBezTo>
                  <a:pt x="2756556" y="474456"/>
                  <a:pt x="2767013" y="425301"/>
                  <a:pt x="2767013" y="373703"/>
                </a:cubicBezTo>
                <a:cubicBezTo>
                  <a:pt x="2767013" y="167313"/>
                  <a:pt x="2599700" y="0"/>
                  <a:pt x="2393310" y="0"/>
                </a:cubicBezTo>
                <a:close/>
              </a:path>
            </a:pathLst>
          </a:cu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2" name="矩形: 圆角 11"/>
          <p:cNvSpPr/>
          <p:nvPr>
            <p:custDataLst>
              <p:tags r:id="rId6"/>
            </p:custDataLst>
          </p:nvPr>
        </p:nvSpPr>
        <p:spPr>
          <a:xfrm flipH="1">
            <a:off x="10720638" y="1421607"/>
            <a:ext cx="550068" cy="176212"/>
          </a:xfrm>
          <a:prstGeom prst="roundRect">
            <a:avLst>
              <a:gd name="adj" fmla="val 50000"/>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7"/>
            </p:custDataLst>
          </p:nvPr>
        </p:nvSpPr>
        <p:spPr>
          <a:xfrm flipH="1">
            <a:off x="2105818" y="1925899"/>
            <a:ext cx="1580515" cy="1580515"/>
          </a:xfrm>
          <a:prstGeom prst="ellipse">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4363200" y="2322000"/>
            <a:ext cx="6904800" cy="1015200"/>
          </a:xfrm>
        </p:spPr>
        <p:txBody>
          <a:bodyPr wrap="square" anchor="b">
            <a:normAutofit/>
          </a:bodyPr>
          <a:lstStyle>
            <a:lvl1pPr algn="r">
              <a:lnSpc>
                <a:spcPct val="100000"/>
              </a:lnSpc>
              <a:defRPr sz="6000"/>
            </a:lvl1pPr>
          </a:lstStyle>
          <a:p>
            <a:r>
              <a:rPr lang="zh-CN" altLang="en-US" dirty="0"/>
              <a:t>单击编辑母版标题</a:t>
            </a:r>
            <a:endParaRPr lang="zh-CN" altLang="en-US" dirty="0"/>
          </a:p>
        </p:txBody>
      </p:sp>
      <p:sp>
        <p:nvSpPr>
          <p:cNvPr id="3" name="副标题 2"/>
          <p:cNvSpPr>
            <a:spLocks noGrp="1"/>
          </p:cNvSpPr>
          <p:nvPr>
            <p:ph type="subTitle" idx="1" hasCustomPrompt="1"/>
            <p:custDataLst>
              <p:tags r:id="rId9"/>
            </p:custDataLst>
          </p:nvPr>
        </p:nvSpPr>
        <p:spPr>
          <a:xfrm>
            <a:off x="4362450" y="3459480"/>
            <a:ext cx="6905625" cy="461010"/>
          </a:xfrm>
        </p:spPr>
        <p:txBody>
          <a:bodyPr wrap="square">
            <a:normAutofit/>
          </a:bodyPr>
          <a:lstStyle>
            <a:lvl1pPr marL="0" indent="0" algn="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p>
            <a:endParaRPr lang="zh-CN" altLang="en-US"/>
          </a:p>
        </p:txBody>
      </p:sp>
      <p:sp>
        <p:nvSpPr>
          <p:cNvPr id="6" name="灯片编号占位符 5"/>
          <p:cNvSpPr>
            <a:spLocks noGrp="1"/>
          </p:cNvSpPr>
          <p:nvPr>
            <p:ph type="sldNum" sz="quarter" idx="12"/>
            <p:custDataLst>
              <p:tags r:id="rId12"/>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13"/>
            </p:custDataLst>
          </p:nvPr>
        </p:nvSpPr>
        <p:spPr>
          <a:xfrm>
            <a:off x="9075600" y="4438800"/>
            <a:ext cx="2196000" cy="367200"/>
          </a:xfrm>
        </p:spPr>
        <p:txBody>
          <a:bodyPr wrap="square" anchor="ctr">
            <a:normAutofit/>
          </a:bodyPr>
          <a:lstStyle>
            <a:lvl1pPr marL="0" indent="0" algn="r">
              <a:lnSpc>
                <a:spcPct val="100000"/>
              </a:lnSpc>
              <a:buNone/>
              <a:defRPr sz="1800"/>
            </a:lvl1pPr>
          </a:lstStyle>
          <a:p>
            <a:pPr lvl="0"/>
            <a:r>
              <a:rPr lang="zh-CN" altLang="en-US" dirty="0"/>
              <a:t>署名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0" Type="http://schemas.openxmlformats.org/officeDocument/2006/relationships/theme" Target="../theme/theme2.xml"/><Relationship Id="rId2" Type="http://schemas.openxmlformats.org/officeDocument/2006/relationships/slideLayout" Target="../slideLayouts/slideLayout13.xml"/><Relationship Id="rId19" Type="http://schemas.openxmlformats.org/officeDocument/2006/relationships/tags" Target="../tags/tag148.xml"/><Relationship Id="rId18" Type="http://schemas.openxmlformats.org/officeDocument/2006/relationships/tags" Target="../tags/tag147.xml"/><Relationship Id="rId17" Type="http://schemas.openxmlformats.org/officeDocument/2006/relationships/tags" Target="../tags/tag146.xml"/><Relationship Id="rId16" Type="http://schemas.openxmlformats.org/officeDocument/2006/relationships/tags" Target="../tags/tag145.xml"/><Relationship Id="rId15" Type="http://schemas.openxmlformats.org/officeDocument/2006/relationships/tags" Target="../tags/tag144.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任意多边形: 形状 13"/>
          <p:cNvSpPr/>
          <p:nvPr>
            <p:custDataLst>
              <p:tags r:id="rId12"/>
            </p:custDataLst>
          </p:nvPr>
        </p:nvSpPr>
        <p:spPr>
          <a:xfrm>
            <a:off x="7868920" y="0"/>
            <a:ext cx="4321810" cy="6858000"/>
          </a:xfrm>
          <a:custGeom>
            <a:avLst/>
            <a:gdLst>
              <a:gd name="connsiteX0" fmla="*/ 2552450 w 4322051"/>
              <a:gd name="connsiteY0" fmla="*/ 0 h 6863893"/>
              <a:gd name="connsiteX1" fmla="*/ 4322051 w 4322051"/>
              <a:gd name="connsiteY1" fmla="*/ 0 h 6863893"/>
              <a:gd name="connsiteX2" fmla="*/ 4322051 w 4322051"/>
              <a:gd name="connsiteY2" fmla="*/ 6863893 h 6863893"/>
              <a:gd name="connsiteX3" fmla="*/ 2588638 w 4322051"/>
              <a:gd name="connsiteY3" fmla="*/ 6863893 h 6863893"/>
              <a:gd name="connsiteX4" fmla="*/ 2655512 w 4322051"/>
              <a:gd name="connsiteY4" fmla="*/ 6782842 h 6863893"/>
              <a:gd name="connsiteX5" fmla="*/ 2852255 w 4322051"/>
              <a:gd name="connsiteY5" fmla="*/ 6138748 h 6863893"/>
              <a:gd name="connsiteX6" fmla="*/ 1932423 w 4322051"/>
              <a:gd name="connsiteY6" fmla="*/ 5010153 h 6863893"/>
              <a:gd name="connsiteX7" fmla="*/ 1890917 w 4322051"/>
              <a:gd name="connsiteY7" fmla="*/ 5003818 h 6863893"/>
              <a:gd name="connsiteX8" fmla="*/ 495300 w 4322051"/>
              <a:gd name="connsiteY8" fmla="*/ 5003818 h 6863893"/>
              <a:gd name="connsiteX9" fmla="*/ 0 w 4322051"/>
              <a:gd name="connsiteY9" fmla="*/ 4508518 h 6863893"/>
              <a:gd name="connsiteX10" fmla="*/ 495300 w 4322051"/>
              <a:gd name="connsiteY10" fmla="*/ 4013218 h 6863893"/>
              <a:gd name="connsiteX11" fmla="*/ 532130 w 4322051"/>
              <a:gd name="connsiteY11" fmla="*/ 4013218 h 6863893"/>
              <a:gd name="connsiteX12" fmla="*/ 532130 w 4322051"/>
              <a:gd name="connsiteY12" fmla="*/ 4006797 h 6863893"/>
              <a:gd name="connsiteX13" fmla="*/ 1569167 w 4322051"/>
              <a:gd name="connsiteY13" fmla="*/ 4006797 h 6863893"/>
              <a:gd name="connsiteX14" fmla="*/ 2865167 w 4322051"/>
              <a:gd name="connsiteY14" fmla="*/ 2710798 h 6863893"/>
              <a:gd name="connsiteX15" fmla="*/ 1701675 w 4322051"/>
              <a:gd name="connsiteY15" fmla="*/ 1421488 h 6863893"/>
              <a:gd name="connsiteX16" fmla="*/ 1569188 w 4322051"/>
              <a:gd name="connsiteY16" fmla="*/ 1414799 h 6863893"/>
              <a:gd name="connsiteX17" fmla="*/ 870268 w 4322051"/>
              <a:gd name="connsiteY17" fmla="*/ 1414799 h 6863893"/>
              <a:gd name="connsiteX18" fmla="*/ 613093 w 4322051"/>
              <a:gd name="connsiteY18" fmla="*/ 1157624 h 6863893"/>
              <a:gd name="connsiteX19" fmla="*/ 870268 w 4322051"/>
              <a:gd name="connsiteY19" fmla="*/ 900448 h 6863893"/>
              <a:gd name="connsiteX20" fmla="*/ 989330 w 4322051"/>
              <a:gd name="connsiteY20" fmla="*/ 900448 h 6863893"/>
              <a:gd name="connsiteX21" fmla="*/ 1699555 w 4322051"/>
              <a:gd name="connsiteY21" fmla="*/ 900448 h 6863893"/>
              <a:gd name="connsiteX22" fmla="*/ 2556805 w 4322051"/>
              <a:gd name="connsiteY22" fmla="*/ 43199 h 6863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22051" h="6863893">
                <a:moveTo>
                  <a:pt x="2552450" y="0"/>
                </a:moveTo>
                <a:lnTo>
                  <a:pt x="4322051" y="0"/>
                </a:lnTo>
                <a:lnTo>
                  <a:pt x="4322051" y="6863893"/>
                </a:lnTo>
                <a:lnTo>
                  <a:pt x="2588638" y="6863893"/>
                </a:lnTo>
                <a:lnTo>
                  <a:pt x="2655512" y="6782842"/>
                </a:lnTo>
                <a:cubicBezTo>
                  <a:pt x="2779725" y="6598982"/>
                  <a:pt x="2852255" y="6377335"/>
                  <a:pt x="2852255" y="6138748"/>
                </a:cubicBezTo>
                <a:cubicBezTo>
                  <a:pt x="2852255" y="5582045"/>
                  <a:pt x="2457370" y="5117572"/>
                  <a:pt x="1932423" y="5010153"/>
                </a:cubicBezTo>
                <a:lnTo>
                  <a:pt x="1890917" y="5003818"/>
                </a:lnTo>
                <a:lnTo>
                  <a:pt x="495300" y="5003818"/>
                </a:lnTo>
                <a:cubicBezTo>
                  <a:pt x="221753" y="5003818"/>
                  <a:pt x="0" y="4782065"/>
                  <a:pt x="0" y="4508518"/>
                </a:cubicBezTo>
                <a:cubicBezTo>
                  <a:pt x="0" y="4234971"/>
                  <a:pt x="221753" y="4013218"/>
                  <a:pt x="495300" y="4013218"/>
                </a:cubicBezTo>
                <a:lnTo>
                  <a:pt x="532130" y="4013218"/>
                </a:lnTo>
                <a:lnTo>
                  <a:pt x="532130" y="4006797"/>
                </a:lnTo>
                <a:lnTo>
                  <a:pt x="1569167" y="4006797"/>
                </a:lnTo>
                <a:cubicBezTo>
                  <a:pt x="2284928" y="4006797"/>
                  <a:pt x="2865167" y="3426558"/>
                  <a:pt x="2865167" y="2710798"/>
                </a:cubicBezTo>
                <a:cubicBezTo>
                  <a:pt x="2865167" y="2039771"/>
                  <a:pt x="2355191" y="1487857"/>
                  <a:pt x="1701675" y="1421488"/>
                </a:cubicBezTo>
                <a:lnTo>
                  <a:pt x="1569188" y="1414799"/>
                </a:lnTo>
                <a:lnTo>
                  <a:pt x="870268" y="1414799"/>
                </a:lnTo>
                <a:cubicBezTo>
                  <a:pt x="728234" y="1414799"/>
                  <a:pt x="613093" y="1299658"/>
                  <a:pt x="613093" y="1157624"/>
                </a:cubicBezTo>
                <a:cubicBezTo>
                  <a:pt x="613093" y="1015590"/>
                  <a:pt x="728234" y="900448"/>
                  <a:pt x="870268" y="900448"/>
                </a:cubicBezTo>
                <a:lnTo>
                  <a:pt x="989330" y="900448"/>
                </a:lnTo>
                <a:lnTo>
                  <a:pt x="1699555" y="900448"/>
                </a:lnTo>
                <a:cubicBezTo>
                  <a:pt x="2173001" y="900448"/>
                  <a:pt x="2556805" y="516645"/>
                  <a:pt x="2556805" y="43199"/>
                </a:cubicBezTo>
                <a:close/>
              </a:path>
            </a:pathLst>
          </a:cu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椭圆 12"/>
          <p:cNvSpPr/>
          <p:nvPr>
            <p:custDataLst>
              <p:tags r:id="rId13"/>
            </p:custDataLst>
          </p:nvPr>
        </p:nvSpPr>
        <p:spPr>
          <a:xfrm>
            <a:off x="8622576" y="1911385"/>
            <a:ext cx="1580515" cy="1580515"/>
          </a:xfrm>
          <a:prstGeom prst="ellipse">
            <a:avLst/>
          </a:prstGeom>
          <a:solidFill>
            <a:schemeClr val="tx1">
              <a:lumMod val="75000"/>
              <a:lumOff val="25000"/>
              <a:alpha val="5000"/>
            </a:schemeClr>
          </a:solidFill>
          <a:ln>
            <a:noFill/>
          </a:ln>
          <a:effectLst>
            <a:outerShdw blurRad="177800" dist="38100" dir="5400000" sx="105000" sy="105000" algn="t" rotWithShape="0">
              <a:prstClr val="black">
                <a:alpha val="2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4"/>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image" Target="../media/image1.png"/><Relationship Id="rId2" Type="http://schemas.openxmlformats.org/officeDocument/2006/relationships/tags" Target="../tags/tag184.xml"/><Relationship Id="rId1" Type="http://schemas.openxmlformats.org/officeDocument/2006/relationships/tags" Target="../tags/tag183.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image" Target="../media/image3.png"/><Relationship Id="rId4" Type="http://schemas.openxmlformats.org/officeDocument/2006/relationships/tags" Target="../tags/tag189.xml"/><Relationship Id="rId3" Type="http://schemas.openxmlformats.org/officeDocument/2006/relationships/image" Target="../media/image2.png"/><Relationship Id="rId2" Type="http://schemas.openxmlformats.org/officeDocument/2006/relationships/tags" Target="../tags/tag188.xml"/><Relationship Id="rId1" Type="http://schemas.openxmlformats.org/officeDocument/2006/relationships/tags" Target="../tags/tag187.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image" Target="../media/image4.png"/><Relationship Id="rId1" Type="http://schemas.openxmlformats.org/officeDocument/2006/relationships/tags" Target="../tags/tag19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image" Target="../media/image5.png"/><Relationship Id="rId2" Type="http://schemas.openxmlformats.org/officeDocument/2006/relationships/tags" Target="../tags/tag200.xml"/><Relationship Id="rId1" Type="http://schemas.openxmlformats.org/officeDocument/2006/relationships/tags" Target="../tags/tag199.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2.xml.rels><?xml version="1.0" encoding="UTF-8" standalone="yes"?>
<Relationships xmlns="http://schemas.openxmlformats.org/package/2006/relationships"><Relationship Id="rId9" Type="http://schemas.openxmlformats.org/officeDocument/2006/relationships/slide" Target="slide31.xml"/><Relationship Id="rId8" Type="http://schemas.openxmlformats.org/officeDocument/2006/relationships/slide" Target="slide30.xml"/><Relationship Id="rId7" Type="http://schemas.openxmlformats.org/officeDocument/2006/relationships/slide" Target="slide29.xml"/><Relationship Id="rId6" Type="http://schemas.openxmlformats.org/officeDocument/2006/relationships/slide" Target="slide19.xml"/><Relationship Id="rId5" Type="http://schemas.openxmlformats.org/officeDocument/2006/relationships/slide" Target="slide12.xml"/><Relationship Id="rId4" Type="http://schemas.openxmlformats.org/officeDocument/2006/relationships/slide" Target="slide9.xml"/><Relationship Id="rId3" Type="http://schemas.openxmlformats.org/officeDocument/2006/relationships/slide" Target="slide3.xml"/><Relationship Id="rId2" Type="http://schemas.openxmlformats.org/officeDocument/2006/relationships/tags" Target="../tags/tag153.xml"/><Relationship Id="rId14" Type="http://schemas.openxmlformats.org/officeDocument/2006/relationships/slideLayout" Target="../slideLayouts/slideLayout13.xml"/><Relationship Id="rId13" Type="http://schemas.openxmlformats.org/officeDocument/2006/relationships/tags" Target="../tags/tag154.xml"/><Relationship Id="rId12" Type="http://schemas.openxmlformats.org/officeDocument/2006/relationships/slide" Target="slide45.xml"/><Relationship Id="rId11" Type="http://schemas.openxmlformats.org/officeDocument/2006/relationships/slide" Target="slide44.xml"/><Relationship Id="rId10" Type="http://schemas.openxmlformats.org/officeDocument/2006/relationships/slide" Target="slide42.xml"/><Relationship Id="rId1" Type="http://schemas.openxmlformats.org/officeDocument/2006/relationships/tags" Target="../tags/tag15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image" Target="../media/image7.png"/><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image" Target="../media/image6.png"/><Relationship Id="rId1" Type="http://schemas.openxmlformats.org/officeDocument/2006/relationships/tags" Target="../tags/tag21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image" Target="../media/image9.png"/><Relationship Id="rId4" Type="http://schemas.openxmlformats.org/officeDocument/2006/relationships/tags" Target="../tags/tag219.xml"/><Relationship Id="rId3" Type="http://schemas.openxmlformats.org/officeDocument/2006/relationships/image" Target="../media/image8.png"/><Relationship Id="rId2" Type="http://schemas.openxmlformats.org/officeDocument/2006/relationships/tags" Target="../tags/tag218.xml"/><Relationship Id="rId1" Type="http://schemas.openxmlformats.org/officeDocument/2006/relationships/tags" Target="../tags/tag217.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image" Target="../media/image11.png"/><Relationship Id="rId4" Type="http://schemas.openxmlformats.org/officeDocument/2006/relationships/tags" Target="../tags/tag224.xml"/><Relationship Id="rId3" Type="http://schemas.openxmlformats.org/officeDocument/2006/relationships/image" Target="../media/image10.png"/><Relationship Id="rId2" Type="http://schemas.openxmlformats.org/officeDocument/2006/relationships/tags" Target="../tags/tag223.xml"/><Relationship Id="rId1" Type="http://schemas.openxmlformats.org/officeDocument/2006/relationships/tags" Target="../tags/tag22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235.xml"/><Relationship Id="rId7" Type="http://schemas.openxmlformats.org/officeDocument/2006/relationships/tags" Target="../tags/tag234.xml"/><Relationship Id="rId6" Type="http://schemas.openxmlformats.org/officeDocument/2006/relationships/tags" Target="../tags/tag233.xml"/><Relationship Id="rId5" Type="http://schemas.openxmlformats.org/officeDocument/2006/relationships/image" Target="../media/image13.png"/><Relationship Id="rId4" Type="http://schemas.openxmlformats.org/officeDocument/2006/relationships/tags" Target="../tags/tag232.xml"/><Relationship Id="rId3" Type="http://schemas.openxmlformats.org/officeDocument/2006/relationships/image" Target="../media/image12.png"/><Relationship Id="rId2" Type="http://schemas.openxmlformats.org/officeDocument/2006/relationships/tags" Target="../tags/tag231.xml"/><Relationship Id="rId1" Type="http://schemas.openxmlformats.org/officeDocument/2006/relationships/tags" Target="../tags/tag230.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image" Target="../media/image15.png"/><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image" Target="../media/image14.png"/><Relationship Id="rId2" Type="http://schemas.openxmlformats.org/officeDocument/2006/relationships/tags" Target="../tags/tag237.xml"/><Relationship Id="rId1" Type="http://schemas.openxmlformats.org/officeDocument/2006/relationships/tags" Target="../tags/tag236.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image" Target="../media/image16.png"/><Relationship Id="rId2" Type="http://schemas.openxmlformats.org/officeDocument/2006/relationships/tags" Target="../tags/tag243.xml"/><Relationship Id="rId1" Type="http://schemas.openxmlformats.org/officeDocument/2006/relationships/tags" Target="../tags/tag242.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image" Target="../media/image17.png"/><Relationship Id="rId1" Type="http://schemas.openxmlformats.org/officeDocument/2006/relationships/tags" Target="../tags/tag246.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51.xml"/><Relationship Id="rId3" Type="http://schemas.openxmlformats.org/officeDocument/2006/relationships/tags" Target="../tags/tag250.xml"/><Relationship Id="rId2" Type="http://schemas.openxmlformats.org/officeDocument/2006/relationships/image" Target="../media/image18.png"/><Relationship Id="rId1" Type="http://schemas.openxmlformats.org/officeDocument/2006/relationships/tags" Target="../tags/tag249.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tags" Target="../tags/tag25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259.xml"/><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image" Target="../media/image19.png"/><Relationship Id="rId1" Type="http://schemas.openxmlformats.org/officeDocument/2006/relationships/tags" Target="../tags/tag256.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image" Target="../media/image20.png"/><Relationship Id="rId1" Type="http://schemas.openxmlformats.org/officeDocument/2006/relationships/tags" Target="../tags/tag263.xml"/></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image" Target="../media/image22.png"/><Relationship Id="rId3" Type="http://schemas.openxmlformats.org/officeDocument/2006/relationships/tags" Target="../tags/tag268.xml"/><Relationship Id="rId2" Type="http://schemas.openxmlformats.org/officeDocument/2006/relationships/image" Target="../media/image21.png"/><Relationship Id="rId1" Type="http://schemas.openxmlformats.org/officeDocument/2006/relationships/tags" Target="../tags/tag267.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image" Target="../media/image23.png"/><Relationship Id="rId1" Type="http://schemas.openxmlformats.org/officeDocument/2006/relationships/tags" Target="../tags/tag274.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280.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image" Target="../media/image24.png"/><Relationship Id="rId1" Type="http://schemas.openxmlformats.org/officeDocument/2006/relationships/tags" Target="../tags/tag277.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83.xml"/><Relationship Id="rId3" Type="http://schemas.openxmlformats.org/officeDocument/2006/relationships/tags" Target="../tags/tag282.xml"/><Relationship Id="rId2" Type="http://schemas.openxmlformats.org/officeDocument/2006/relationships/image" Target="../media/image25.png"/><Relationship Id="rId1" Type="http://schemas.openxmlformats.org/officeDocument/2006/relationships/tags" Target="../tags/tag281.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image" Target="../media/image26.png"/><Relationship Id="rId1" Type="http://schemas.openxmlformats.org/officeDocument/2006/relationships/tags" Target="../tags/tag284.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image" Target="../media/image27.png"/><Relationship Id="rId1" Type="http://schemas.openxmlformats.org/officeDocument/2006/relationships/tags" Target="../tags/tag28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295.xml"/><Relationship Id="rId4" Type="http://schemas.openxmlformats.org/officeDocument/2006/relationships/tags" Target="../tags/tag294.xml"/><Relationship Id="rId3" Type="http://schemas.openxmlformats.org/officeDocument/2006/relationships/image" Target="../media/image28.png"/><Relationship Id="rId2" Type="http://schemas.openxmlformats.org/officeDocument/2006/relationships/tags" Target="../tags/tag293.xml"/><Relationship Id="rId1" Type="http://schemas.openxmlformats.org/officeDocument/2006/relationships/tags" Target="../tags/tag292.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image" Target="../media/image29.png"/><Relationship Id="rId1" Type="http://schemas.openxmlformats.org/officeDocument/2006/relationships/tags" Target="../tags/tag296.xml"/></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304.xml"/><Relationship Id="rId6" Type="http://schemas.openxmlformats.org/officeDocument/2006/relationships/tags" Target="../tags/tag303.xml"/><Relationship Id="rId5" Type="http://schemas.openxmlformats.org/officeDocument/2006/relationships/image" Target="../media/image31.png"/><Relationship Id="rId4" Type="http://schemas.openxmlformats.org/officeDocument/2006/relationships/tags" Target="../tags/tag302.xml"/><Relationship Id="rId3" Type="http://schemas.openxmlformats.org/officeDocument/2006/relationships/image" Target="../media/image30.png"/><Relationship Id="rId2" Type="http://schemas.openxmlformats.org/officeDocument/2006/relationships/tags" Target="../tags/tag301.xml"/><Relationship Id="rId1" Type="http://schemas.openxmlformats.org/officeDocument/2006/relationships/tags" Target="../tags/tag300.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image" Target="../media/image32.png"/><Relationship Id="rId1" Type="http://schemas.openxmlformats.org/officeDocument/2006/relationships/tags" Target="../tags/tag305.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315.xml"/><Relationship Id="rId1" Type="http://schemas.openxmlformats.org/officeDocument/2006/relationships/tags" Target="../tags/tag314.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p:cNvSpPr>
            <a:spLocks noGrp="1"/>
          </p:cNvSpPr>
          <p:nvPr>
            <p:ph type="ctrTitle"/>
            <p:custDataLst>
              <p:tags r:id="rId1"/>
            </p:custDataLst>
          </p:nvPr>
        </p:nvSpPr>
        <p:spPr/>
        <p:txBody>
          <a:bodyPr>
            <a:normAutofit/>
          </a:bodyPr>
          <a:p>
            <a:pPr marL="0" indent="0" algn="ctr">
              <a:lnSpc>
                <a:spcPct val="100000"/>
              </a:lnSpc>
              <a:spcBef>
                <a:spcPts val="0"/>
              </a:spcBef>
              <a:spcAft>
                <a:spcPts val="0"/>
              </a:spcAft>
              <a:buSzPct val="100000"/>
            </a:pPr>
            <a:r>
              <a:rPr altLang="en-US" sz="6000" b="1"/>
              <a:t>Final Presentation</a:t>
            </a:r>
            <a:endParaRPr altLang="en-US" sz="6000" b="1"/>
          </a:p>
        </p:txBody>
      </p:sp>
      <p:sp>
        <p:nvSpPr>
          <p:cNvPr id="9" name="副标题"/>
          <p:cNvSpPr>
            <a:spLocks noGrp="1"/>
          </p:cNvSpPr>
          <p:nvPr>
            <p:ph type="subTitle" idx="1"/>
            <p:custDataLst>
              <p:tags r:id="rId2"/>
            </p:custDataLst>
          </p:nvPr>
        </p:nvSpPr>
        <p:spPr/>
        <p:txBody>
          <a:bodyPr>
            <a:normAutofit lnSpcReduction="10000"/>
          </a:bodyPr>
          <a:p>
            <a:pPr marL="0" indent="0" algn="ctr">
              <a:lnSpc>
                <a:spcPct val="100000"/>
              </a:lnSpc>
              <a:spcBef>
                <a:spcPts val="1000"/>
              </a:spcBef>
              <a:spcAft>
                <a:spcPts val="0"/>
              </a:spcAft>
              <a:buSzPct val="100000"/>
            </a:pPr>
            <a:r>
              <a:rPr altLang="en-US" sz="2400">
                <a:latin typeface="+mj-ea"/>
                <a:ea typeface="+mj-ea"/>
              </a:rPr>
              <a:t>Vivian Lin(vivianl5) 
Cheng Ai(chengai2)
Haoyu Liu(haoyul11)</a:t>
            </a:r>
            <a:endParaRPr altLang="en-US" sz="2400">
              <a:latin typeface="+mj-ea"/>
              <a:ea typeface="+mj-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Source</a:t>
            </a:r>
            <a:endParaRPr lang="zh-CN" altLang="en-US" dirty="0">
              <a:sym typeface="+mn-ea"/>
            </a:endParaRPr>
          </a:p>
        </p:txBody>
      </p:sp>
      <p:sp>
        <p:nvSpPr>
          <p:cNvPr id="4" name="内容占位符 2"/>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spc="0">
                <a:solidFill>
                  <a:schemeClr val="tx1"/>
                </a:solidFill>
                <a:cs typeface="Times New Roman" panose="02020603050405020304" charset="0"/>
              </a:rPr>
              <a:t>The dataset used in this study comes from Kaggle (https://www.kaggle.com/datasets/taweilo/loan-approval-classification-data) and was created using computer techniques based on real patterns found in public datasets like the Credit Risk dataset on Kaggle. It shows information from 45000 loan applications, with each row represents one person's application information such as age, gender, education level, etc. </a:t>
            </a:r>
            <a:endParaRPr lang="en-US" altLang="zh-CN" sz="2000" spc="0">
              <a:solidFill>
                <a:schemeClr val="tx1"/>
              </a:solidFill>
              <a:cs typeface="Times New Roman" panose="02020603050405020304" charset="0"/>
            </a:endParaRPr>
          </a:p>
          <a:p>
            <a:r>
              <a:rPr lang="en-US" altLang="zh-CN" sz="2000" spc="0">
                <a:solidFill>
                  <a:schemeClr val="tx1"/>
                </a:solidFill>
                <a:cs typeface="Times New Roman" panose="02020603050405020304" charset="0"/>
              </a:rPr>
              <a:t>While the dataset covers many common loan situations, it doesn’t include every possible case, like people with unusual income sources or very complex financial histories. It is important to remember that though this dataset is useful for us to create a model; however, the results are not guaranteed.</a:t>
            </a:r>
            <a:endParaRPr lang="en-US" altLang="zh-CN" sz="2000" spc="0">
              <a:solidFill>
                <a:schemeClr val="tx1"/>
              </a:solidFill>
              <a:cs typeface="Times New Roman" panose="02020603050405020304" charset="0"/>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内容占位符 2"/>
          <p:cNvSpPr>
            <a:spLocks noGrp="1"/>
          </p:cNvSpPr>
          <p:nvPr>
            <p:custDataLst>
              <p:tags r:id="rId1"/>
            </p:custDataLst>
          </p:nvPr>
        </p:nvSpPr>
        <p:spPr>
          <a:xfrm>
            <a:off x="608400" y="1501200"/>
            <a:ext cx="5176800" cy="4748400"/>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rabicPeriod"/>
            </a:pPr>
            <a:r>
              <a:rPr lang="en-US" altLang="zh-CN" spc="0">
                <a:solidFill>
                  <a:schemeClr val="tx1"/>
                </a:solidFill>
                <a:cs typeface="Times New Roman" panose="02020603050405020304" charset="0"/>
                <a:sym typeface="+mn-ea"/>
              </a:rPr>
              <a:t>person_age: Age of the person.</a:t>
            </a:r>
            <a:endParaRPr lang="en-US" altLang="zh-CN" spc="0">
              <a:solidFill>
                <a:schemeClr val="tx1"/>
              </a:solidFill>
              <a:cs typeface="Times New Roman" panose="02020603050405020304" charset="0"/>
            </a:endParaRPr>
          </a:p>
          <a:p>
            <a:pPr>
              <a:buAutoNum type="arabicPeriod"/>
            </a:pPr>
            <a:r>
              <a:rPr lang="en-US" altLang="zh-CN" spc="0">
                <a:solidFill>
                  <a:schemeClr val="tx1"/>
                </a:solidFill>
                <a:cs typeface="Times New Roman" panose="02020603050405020304" charset="0"/>
                <a:sym typeface="+mn-ea"/>
              </a:rPr>
              <a:t>person_gender: Gender of the person.</a:t>
            </a:r>
            <a:endParaRPr lang="en-US" altLang="zh-CN" spc="0">
              <a:solidFill>
                <a:schemeClr val="tx1"/>
              </a:solidFill>
              <a:cs typeface="Times New Roman" panose="02020603050405020304" charset="0"/>
            </a:endParaRPr>
          </a:p>
          <a:p>
            <a:pPr>
              <a:buAutoNum type="arabicPeriod"/>
            </a:pPr>
            <a:r>
              <a:rPr lang="en-US" altLang="zh-CN" spc="0">
                <a:solidFill>
                  <a:schemeClr val="tx1"/>
                </a:solidFill>
                <a:cs typeface="Times New Roman" panose="02020603050405020304" charset="0"/>
                <a:sym typeface="+mn-ea"/>
              </a:rPr>
              <a:t>person_education: Highest education level.</a:t>
            </a:r>
            <a:endParaRPr lang="en-US" altLang="zh-CN" spc="0">
              <a:solidFill>
                <a:schemeClr val="tx1"/>
              </a:solidFill>
              <a:cs typeface="Times New Roman" panose="02020603050405020304" charset="0"/>
            </a:endParaRPr>
          </a:p>
          <a:p>
            <a:pPr>
              <a:buAutoNum type="arabicPeriod"/>
            </a:pPr>
            <a:r>
              <a:rPr lang="en-US" altLang="zh-CN" spc="0">
                <a:solidFill>
                  <a:schemeClr val="tx1"/>
                </a:solidFill>
                <a:cs typeface="Times New Roman" panose="02020603050405020304" charset="0"/>
                <a:sym typeface="+mn-ea"/>
              </a:rPr>
              <a:t>person_income: Annual income.</a:t>
            </a:r>
            <a:endParaRPr lang="en-US" altLang="zh-CN" spc="0">
              <a:solidFill>
                <a:schemeClr val="tx1"/>
              </a:solidFill>
              <a:cs typeface="Times New Roman" panose="02020603050405020304" charset="0"/>
            </a:endParaRPr>
          </a:p>
          <a:p>
            <a:pPr>
              <a:buAutoNum type="arabicPeriod"/>
            </a:pPr>
            <a:r>
              <a:rPr lang="en-US" altLang="zh-CN" spc="0">
                <a:solidFill>
                  <a:schemeClr val="tx1"/>
                </a:solidFill>
                <a:cs typeface="Times New Roman" panose="02020603050405020304" charset="0"/>
                <a:sym typeface="+mn-ea"/>
              </a:rPr>
              <a:t>person_emp_exp: Years of employment experience.</a:t>
            </a:r>
            <a:endParaRPr lang="en-US" altLang="zh-CN" spc="0">
              <a:solidFill>
                <a:schemeClr val="tx1"/>
              </a:solidFill>
              <a:cs typeface="Times New Roman" panose="02020603050405020304" charset="0"/>
            </a:endParaRPr>
          </a:p>
          <a:p>
            <a:pPr>
              <a:buAutoNum type="arabicPeriod"/>
            </a:pPr>
            <a:r>
              <a:rPr lang="en-US" altLang="zh-CN" spc="0">
                <a:solidFill>
                  <a:schemeClr val="tx1"/>
                </a:solidFill>
                <a:cs typeface="Times New Roman" panose="02020603050405020304" charset="0"/>
                <a:sym typeface="+mn-ea"/>
              </a:rPr>
              <a:t>person_home_ownership: Home ownership status (e.g., rent, own, mortgage).</a:t>
            </a:r>
            <a:endParaRPr lang="en-US" altLang="zh-CN" spc="0">
              <a:solidFill>
                <a:schemeClr val="tx1"/>
              </a:solidFill>
              <a:cs typeface="Times New Roman" panose="02020603050405020304" charset="0"/>
            </a:endParaRPr>
          </a:p>
          <a:p>
            <a:pPr>
              <a:buAutoNum type="arabicPeriod"/>
            </a:pPr>
            <a:r>
              <a:rPr lang="en-US" altLang="zh-CN" spc="0">
                <a:solidFill>
                  <a:schemeClr val="tx1"/>
                </a:solidFill>
                <a:cs typeface="Times New Roman" panose="02020603050405020304" charset="0"/>
                <a:sym typeface="+mn-ea"/>
              </a:rPr>
              <a:t>loan_amnt: Loan amount requested.</a:t>
            </a:r>
            <a:endParaRPr lang="en-US" altLang="zh-CN" spc="0">
              <a:solidFill>
                <a:schemeClr val="tx1"/>
              </a:solidFill>
              <a:cs typeface="Times New Roman" panose="02020603050405020304" charset="0"/>
              <a:sym typeface="+mn-ea"/>
            </a:endParaRPr>
          </a:p>
        </p:txBody>
      </p:sp>
      <p:sp>
        <p:nvSpPr>
          <p:cNvPr id="6" name="内容占位符 3"/>
          <p:cNvSpPr>
            <a:spLocks noGrp="1"/>
          </p:cNvSpPr>
          <p:nvPr>
            <p:custDataLst>
              <p:tags r:id="rId2"/>
            </p:custDataLst>
          </p:nvPr>
        </p:nvSpPr>
        <p:spPr>
          <a:xfrm>
            <a:off x="6411600" y="1501200"/>
            <a:ext cx="5176800" cy="4748400"/>
          </a:xfrm>
          <a:prstGeom prst="rect">
            <a:avLst/>
          </a:prstGeom>
        </p:spPr>
        <p:txBody>
          <a:bodyPr vert="horz" lIns="90000" tIns="46800" rIns="90000" bIns="46800" rtlCol="0">
            <a:normAutofit fontScale="9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lnSpc>
                <a:spcPct val="130000"/>
              </a:lnSpc>
              <a:spcBef>
                <a:spcPts val="0"/>
              </a:spcBef>
              <a:spcAft>
                <a:spcPts val="1000"/>
              </a:spcAft>
              <a:buClrTx/>
              <a:buSzTx/>
              <a:buFont typeface="+mj-lt"/>
              <a:buAutoNum type="arabicPeriod" startAt="8"/>
            </a:pPr>
            <a:r>
              <a:rPr lang="en-US" altLang="zh-CN" spc="0">
                <a:solidFill>
                  <a:schemeClr val="tx1"/>
                </a:solidFill>
                <a:cs typeface="Times New Roman" panose="02020603050405020304" charset="0"/>
                <a:sym typeface="+mn-ea"/>
              </a:rPr>
              <a:t>loan_intent: Purpose of the loan.</a:t>
            </a:r>
            <a:endParaRPr lang="en-US" altLang="zh-CN" spc="0">
              <a:solidFill>
                <a:schemeClr val="tx1"/>
              </a:solidFill>
              <a:uFillTx/>
              <a:cs typeface="Times New Roman" panose="02020603050405020304" charset="0"/>
            </a:endParaRPr>
          </a:p>
          <a:p>
            <a:pPr marL="457200" indent="-457200" algn="l">
              <a:lnSpc>
                <a:spcPct val="130000"/>
              </a:lnSpc>
              <a:spcBef>
                <a:spcPts val="0"/>
              </a:spcBef>
              <a:spcAft>
                <a:spcPts val="1000"/>
              </a:spcAft>
              <a:buClrTx/>
              <a:buSzTx/>
              <a:buFont typeface="+mj-lt"/>
              <a:buAutoNum type="arabicPeriod" startAt="8"/>
            </a:pPr>
            <a:r>
              <a:rPr lang="en-US" altLang="zh-CN" spc="0">
                <a:solidFill>
                  <a:schemeClr val="tx1"/>
                </a:solidFill>
                <a:cs typeface="Times New Roman" panose="02020603050405020304" charset="0"/>
                <a:sym typeface="+mn-ea"/>
              </a:rPr>
              <a:t>loan_int_rate: Loan interest rate.</a:t>
            </a:r>
            <a:endParaRPr lang="en-US" altLang="zh-CN" spc="0">
              <a:solidFill>
                <a:schemeClr val="tx1"/>
              </a:solidFill>
              <a:uFillTx/>
              <a:cs typeface="Times New Roman" panose="02020603050405020304" charset="0"/>
            </a:endParaRPr>
          </a:p>
          <a:p>
            <a:pPr marL="457200" indent="-457200" algn="l">
              <a:lnSpc>
                <a:spcPct val="130000"/>
              </a:lnSpc>
              <a:spcBef>
                <a:spcPts val="0"/>
              </a:spcBef>
              <a:spcAft>
                <a:spcPts val="1000"/>
              </a:spcAft>
              <a:buClrTx/>
              <a:buSzTx/>
              <a:buFont typeface="+mj-lt"/>
              <a:buAutoNum type="arabicPeriod" startAt="8"/>
            </a:pPr>
            <a:r>
              <a:rPr lang="en-US" altLang="zh-CN" spc="0">
                <a:solidFill>
                  <a:schemeClr val="tx1"/>
                </a:solidFill>
                <a:cs typeface="Times New Roman" panose="02020603050405020304" charset="0"/>
                <a:sym typeface="+mn-ea"/>
              </a:rPr>
              <a:t>loan_percent_income: Loan amount as a percentage of annual income.</a:t>
            </a:r>
            <a:endParaRPr lang="en-US" altLang="zh-CN" spc="0">
              <a:solidFill>
                <a:schemeClr val="tx1"/>
              </a:solidFill>
              <a:uFillTx/>
              <a:cs typeface="Times New Roman" panose="02020603050405020304" charset="0"/>
            </a:endParaRPr>
          </a:p>
          <a:p>
            <a:pPr marL="457200" indent="-457200" algn="l">
              <a:lnSpc>
                <a:spcPct val="130000"/>
              </a:lnSpc>
              <a:spcBef>
                <a:spcPts val="0"/>
              </a:spcBef>
              <a:spcAft>
                <a:spcPts val="1000"/>
              </a:spcAft>
              <a:buClrTx/>
              <a:buSzTx/>
              <a:buFont typeface="+mj-lt"/>
              <a:buAutoNum type="arabicPeriod" startAt="8"/>
            </a:pPr>
            <a:r>
              <a:rPr lang="en-US" altLang="zh-CN" spc="0">
                <a:solidFill>
                  <a:schemeClr val="tx1"/>
                </a:solidFill>
                <a:cs typeface="Times New Roman" panose="02020603050405020304" charset="0"/>
                <a:sym typeface="+mn-ea"/>
              </a:rPr>
              <a:t>cb_person_cred_hist_length: Length of credit history in years.</a:t>
            </a:r>
            <a:endParaRPr lang="en-US" altLang="zh-CN" spc="0">
              <a:solidFill>
                <a:schemeClr val="tx1"/>
              </a:solidFill>
              <a:uFillTx/>
              <a:cs typeface="Times New Roman" panose="02020603050405020304" charset="0"/>
            </a:endParaRPr>
          </a:p>
          <a:p>
            <a:pPr marL="457200" indent="-457200" algn="l">
              <a:lnSpc>
                <a:spcPct val="130000"/>
              </a:lnSpc>
              <a:spcBef>
                <a:spcPts val="0"/>
              </a:spcBef>
              <a:spcAft>
                <a:spcPts val="1000"/>
              </a:spcAft>
              <a:buClrTx/>
              <a:buSzTx/>
              <a:buFont typeface="+mj-lt"/>
              <a:buAutoNum type="arabicPeriod" startAt="8"/>
            </a:pPr>
            <a:r>
              <a:rPr lang="en-US" altLang="zh-CN" spc="0">
                <a:solidFill>
                  <a:schemeClr val="tx1"/>
                </a:solidFill>
                <a:cs typeface="Times New Roman" panose="02020603050405020304" charset="0"/>
                <a:sym typeface="+mn-ea"/>
              </a:rPr>
              <a:t>credit_score: Credit score of the person.</a:t>
            </a:r>
            <a:endParaRPr lang="en-US" altLang="zh-CN" spc="0">
              <a:solidFill>
                <a:schemeClr val="tx1"/>
              </a:solidFill>
              <a:uFillTx/>
              <a:cs typeface="Times New Roman" panose="02020603050405020304" charset="0"/>
            </a:endParaRPr>
          </a:p>
          <a:p>
            <a:pPr marL="457200" indent="-457200" algn="l">
              <a:lnSpc>
                <a:spcPct val="130000"/>
              </a:lnSpc>
              <a:spcBef>
                <a:spcPts val="0"/>
              </a:spcBef>
              <a:spcAft>
                <a:spcPts val="1000"/>
              </a:spcAft>
              <a:buClrTx/>
              <a:buSzTx/>
              <a:buFont typeface="+mj-lt"/>
              <a:buAutoNum type="arabicPeriod" startAt="8"/>
            </a:pPr>
            <a:r>
              <a:rPr lang="en-US" altLang="zh-CN" spc="0">
                <a:solidFill>
                  <a:schemeClr val="tx1"/>
                </a:solidFill>
                <a:cs typeface="Times New Roman" panose="02020603050405020304" charset="0"/>
                <a:sym typeface="+mn-ea"/>
              </a:rPr>
              <a:t>previous_loan_defaults_on_file: Indicator of previous loan defaults.</a:t>
            </a:r>
            <a:endParaRPr lang="en-US" altLang="zh-CN" spc="0">
              <a:solidFill>
                <a:schemeClr val="tx1"/>
              </a:solidFill>
              <a:uFillTx/>
              <a:cs typeface="Times New Roman" panose="02020603050405020304" charset="0"/>
            </a:endParaRPr>
          </a:p>
          <a:p>
            <a:pPr marL="457200" indent="-457200" algn="l">
              <a:lnSpc>
                <a:spcPct val="130000"/>
              </a:lnSpc>
              <a:spcBef>
                <a:spcPts val="0"/>
              </a:spcBef>
              <a:spcAft>
                <a:spcPts val="1000"/>
              </a:spcAft>
              <a:buClrTx/>
              <a:buSzTx/>
              <a:buFont typeface="+mj-lt"/>
              <a:buAutoNum type="arabicPeriod" startAt="8"/>
            </a:pPr>
            <a:r>
              <a:rPr lang="en-US" altLang="zh-CN" spc="0">
                <a:solidFill>
                  <a:schemeClr val="tx1"/>
                </a:solidFill>
                <a:cs typeface="Times New Roman" panose="02020603050405020304" charset="0"/>
                <a:sym typeface="+mn-ea"/>
              </a:rPr>
              <a:t>loan_status (target variable): Loan approval status: 1 = approved; 0 = rejected.</a:t>
            </a:r>
            <a:endParaRPr lang="en-US" altLang="zh-CN" spc="0">
              <a:solidFill>
                <a:schemeClr val="tx1"/>
              </a:solidFill>
              <a:uFillTx/>
              <a:cs typeface="Times New Roman" panose="02020603050405020304" charset="0"/>
            </a:endParaRPr>
          </a:p>
          <a:p>
            <a:endParaRPr lang="en-US" altLang="zh-CN" spc="0">
              <a:solidFill>
                <a:schemeClr val="tx1"/>
              </a:solidFill>
              <a:uFillTx/>
              <a:cs typeface="Times New Roman" panose="02020603050405020304" charset="0"/>
            </a:endParaRPr>
          </a:p>
        </p:txBody>
      </p:sp>
      <p:sp>
        <p:nvSpPr>
          <p:cNvPr id="10" name="标题 9"/>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Features</a:t>
            </a:r>
            <a:endParaRPr lang="zh-CN" altLang="en-US" dirty="0">
              <a:sym typeface="+mn-ea"/>
            </a:endParaRPr>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占位符 4"/>
          <p:cNvSpPr>
            <a:spLocks noGrp="1"/>
          </p:cNvSpPr>
          <p:nvPr>
            <p:custDataLst>
              <p:tags r:id="rId1"/>
            </p:custDataLst>
          </p:nvPr>
        </p:nvSpPr>
        <p:spPr>
          <a:xfrm>
            <a:off x="6350400" y="1555200"/>
            <a:ext cx="5227200" cy="4608000"/>
          </a:xfrm>
          <a:prstGeom prst="rect">
            <a:avLst/>
          </a:prstGeom>
        </p:spPr>
        <p:txBody>
          <a:bodyPr vert="horz" wrap="square" lIns="90000" tIns="46800" rIns="90000" bIns="46800" rtlCol="0">
            <a:normAutofit fontScale="90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Font typeface="+mj-lt"/>
            </a:pPr>
            <a:r>
              <a:rPr lang="en-US" altLang="zh-CN" sz="1800" spc="0">
                <a:solidFill>
                  <a:schemeClr val="tx1"/>
                </a:solidFill>
                <a:cs typeface="Times New Roman" panose="02020603050405020304" charset="0"/>
              </a:rPr>
              <a:t>1. Read the csv file into a dataframe and convert all implicit missing values in the columns that I intend to use to "NaN".</a:t>
            </a:r>
            <a:endParaRPr lang="en-US" altLang="zh-CN" sz="1800" spc="0">
              <a:solidFill>
                <a:schemeClr val="tx1"/>
              </a:solidFill>
              <a:cs typeface="Times New Roman" panose="02020603050405020304" charset="0"/>
            </a:endParaRPr>
          </a:p>
          <a:p>
            <a:pPr marL="0" indent="0" algn="l">
              <a:buClrTx/>
              <a:buSzTx/>
              <a:buFont typeface="+mj-lt"/>
            </a:pPr>
            <a:r>
              <a:rPr lang="en-US" altLang="zh-CN" sz="1800" spc="0">
                <a:solidFill>
                  <a:schemeClr val="tx1"/>
                </a:solidFill>
                <a:cs typeface="Times New Roman" panose="02020603050405020304" charset="0"/>
              </a:rPr>
              <a:t>2. Show the number of rows and columns in the dataframe.</a:t>
            </a:r>
            <a:endParaRPr lang="en-US" altLang="zh-CN" sz="1800" spc="0">
              <a:solidFill>
                <a:schemeClr val="tx1"/>
              </a:solidFill>
              <a:cs typeface="Times New Roman" panose="02020603050405020304" charset="0"/>
            </a:endParaRPr>
          </a:p>
          <a:p>
            <a:pPr marL="0" indent="0" algn="l">
              <a:buClrTx/>
              <a:buSzTx/>
              <a:buFont typeface="+mj-lt"/>
            </a:pPr>
            <a:r>
              <a:rPr lang="en-US" altLang="zh-CN" sz="1800" spc="0">
                <a:solidFill>
                  <a:schemeClr val="tx1"/>
                </a:solidFill>
                <a:cs typeface="Times New Roman" panose="02020603050405020304" charset="0"/>
              </a:rPr>
              <a:t># Load the dataframe and deal with the missing values.</a:t>
            </a:r>
            <a:endParaRPr lang="en-US" altLang="zh-CN" sz="1800" spc="0">
              <a:solidFill>
                <a:schemeClr val="tx1"/>
              </a:solidFill>
              <a:cs typeface="Times New Roman" panose="02020603050405020304" charset="0"/>
            </a:endParaRPr>
          </a:p>
          <a:p>
            <a:pPr marL="0" indent="0" algn="l">
              <a:buClrTx/>
              <a:buSzTx/>
              <a:buFont typeface="+mj-lt"/>
            </a:pPr>
            <a:r>
              <a:rPr lang="en-US" altLang="zh-CN" sz="1800" spc="0">
                <a:solidFill>
                  <a:schemeClr val="accent6"/>
                </a:solidFill>
                <a:cs typeface="Times New Roman" panose="02020603050405020304" charset="0"/>
              </a:rPr>
              <a:t>df = pd.read_csv('loan_data.csv', na_values=[" "])</a:t>
            </a:r>
            <a:endParaRPr lang="en-US" altLang="zh-CN" sz="1800" spc="0">
              <a:solidFill>
                <a:schemeClr val="accent6"/>
              </a:solidFill>
              <a:cs typeface="Times New Roman" panose="02020603050405020304" charset="0"/>
            </a:endParaRPr>
          </a:p>
          <a:p>
            <a:pPr marL="0" indent="0" algn="l">
              <a:buClrTx/>
              <a:buSzTx/>
              <a:buFont typeface="+mj-lt"/>
            </a:pPr>
            <a:r>
              <a:rPr lang="en-US" altLang="zh-CN" sz="1800" spc="0">
                <a:solidFill>
                  <a:schemeClr val="tx1"/>
                </a:solidFill>
                <a:cs typeface="Times New Roman" panose="02020603050405020304" charset="0"/>
              </a:rPr>
              <a:t># Test code.</a:t>
            </a:r>
            <a:endParaRPr lang="en-US" altLang="zh-CN" sz="1800" spc="0">
              <a:solidFill>
                <a:schemeClr val="tx1"/>
              </a:solidFill>
              <a:cs typeface="Times New Roman" panose="02020603050405020304" charset="0"/>
            </a:endParaRPr>
          </a:p>
          <a:p>
            <a:pPr marL="0" indent="0" algn="l">
              <a:buClrTx/>
              <a:buSzTx/>
              <a:buFont typeface="+mj-lt"/>
            </a:pPr>
            <a:r>
              <a:rPr lang="en-US" altLang="zh-CN" sz="1800" spc="0">
                <a:solidFill>
                  <a:schemeClr val="accent6"/>
                </a:solidFill>
                <a:cs typeface="Times New Roman" panose="02020603050405020304" charset="0"/>
              </a:rPr>
              <a:t>df.head(5)</a:t>
            </a:r>
            <a:endParaRPr lang="en-US" altLang="zh-CN" sz="1800" spc="0">
              <a:solidFill>
                <a:schemeClr val="accent6"/>
              </a:solidFill>
              <a:cs typeface="Times New Roman" panose="02020603050405020304" charset="0"/>
            </a:endParaRPr>
          </a:p>
          <a:p>
            <a:pPr marL="0" indent="0" algn="l">
              <a:buClrTx/>
              <a:buSzTx/>
              <a:buFont typeface="+mj-lt"/>
            </a:pPr>
            <a:r>
              <a:rPr lang="en-US" altLang="zh-CN" sz="1800" spc="0">
                <a:solidFill>
                  <a:schemeClr val="tx1"/>
                </a:solidFill>
                <a:cs typeface="Times New Roman" panose="02020603050405020304" charset="0"/>
              </a:rPr>
              <a:t># Show how many rows and columns are there in our dataframe.</a:t>
            </a:r>
            <a:endParaRPr lang="en-US" altLang="zh-CN" sz="1800" spc="0">
              <a:solidFill>
                <a:schemeClr val="tx1"/>
              </a:solidFill>
              <a:cs typeface="Times New Roman" panose="02020603050405020304" charset="0"/>
            </a:endParaRPr>
          </a:p>
          <a:p>
            <a:pPr marL="0" indent="0" algn="l">
              <a:buClrTx/>
              <a:buSzTx/>
              <a:buFont typeface="+mj-lt"/>
            </a:pPr>
            <a:r>
              <a:rPr lang="en-US" altLang="zh-CN" sz="1800" spc="0">
                <a:solidFill>
                  <a:schemeClr val="accent6"/>
                </a:solidFill>
                <a:cs typeface="Times New Roman" panose="02020603050405020304" charset="0"/>
              </a:rPr>
              <a:t>df.shape</a:t>
            </a:r>
            <a:endParaRPr lang="en-US" altLang="zh-CN" sz="1800" spc="0">
              <a:solidFill>
                <a:schemeClr val="accent6"/>
              </a:solidFill>
              <a:cs typeface="Times New Roman" panose="02020603050405020304" charset="0"/>
            </a:endParaRPr>
          </a:p>
        </p:txBody>
      </p:sp>
      <p:pic>
        <p:nvPicPr>
          <p:cNvPr id="3" name="图片占位符 7" descr="1"/>
          <p:cNvPicPr>
            <a:picLocks noChangeAspect="1"/>
          </p:cNvPicPr>
          <p:nvPr>
            <p:custDataLst>
              <p:tags r:id="rId2"/>
            </p:custDataLst>
          </p:nvPr>
        </p:nvPicPr>
        <p:blipFill>
          <a:blip r:embed="rId3"/>
          <a:stretch>
            <a:fillRect/>
          </a:stretch>
        </p:blipFill>
        <p:spPr>
          <a:xfrm>
            <a:off x="608330" y="2936240"/>
            <a:ext cx="5233035" cy="1845945"/>
          </a:xfrm>
          <a:prstGeom prst="rect">
            <a:avLst/>
          </a:prstGeom>
        </p:spPr>
      </p:pic>
      <p:sp>
        <p:nvSpPr>
          <p:cNvPr id="9" name="标题 8"/>
          <p:cNvSpPr>
            <a:spLocks noGrp="1"/>
          </p:cNvSpPr>
          <p:nvPr>
            <p:ph type="title"/>
            <p:custDataLst>
              <p:tags r:id="rId4"/>
            </p:custDataLst>
          </p:nvPr>
        </p:nvSpPr>
        <p:spPr/>
        <p:txBody>
          <a:bodyPr vert="horz" wrap="square" lIns="0" tIns="0" rIns="0" bIns="0" rtlCol="0" anchor="b">
            <a:normAutofit/>
          </a:bodyPr>
          <a:lstStyle/>
          <a:p>
            <a:pPr lvl="0" algn="l">
              <a:buClrTx/>
              <a:buSzTx/>
              <a:buFontTx/>
            </a:pPr>
            <a:r>
              <a:rPr lang="zh-CN" altLang="en-US" dirty="0">
                <a:sym typeface="+mn-ea"/>
              </a:rPr>
              <a:t>Load Dataset</a:t>
            </a:r>
            <a:endParaRPr lang="zh-CN" altLang="en-US" dirty="0">
              <a:sym typeface="+mn-ea"/>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占位符 4"/>
          <p:cNvSpPr>
            <a:spLocks noGrp="1"/>
          </p:cNvSpPr>
          <p:nvPr>
            <p:custDataLst>
              <p:tags r:id="rId1"/>
            </p:custDataLst>
          </p:nvPr>
        </p:nvSpPr>
        <p:spPr>
          <a:xfrm>
            <a:off x="5709285" y="1266825"/>
            <a:ext cx="5227320" cy="3428365"/>
          </a:xfrm>
          <a:prstGeom prst="rect">
            <a:avLst/>
          </a:prstGeom>
        </p:spPr>
        <p:txBody>
          <a:bodyPr vert="horz" wrap="square"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Font typeface="+mj-lt"/>
            </a:pPr>
            <a:r>
              <a:rPr lang="en-US" altLang="zh-CN" sz="1800" spc="0">
                <a:solidFill>
                  <a:schemeClr val="tx1"/>
                </a:solidFill>
                <a:cs typeface="Times New Roman" panose="02020603050405020304" charset="0"/>
              </a:rPr>
              <a:t>1. Check for NaN values</a:t>
            </a:r>
            <a:endParaRPr lang="en-US" altLang="zh-CN" sz="1800" spc="0">
              <a:solidFill>
                <a:schemeClr val="tx1"/>
              </a:solidFill>
              <a:cs typeface="Times New Roman" panose="02020603050405020304" charset="0"/>
            </a:endParaRPr>
          </a:p>
          <a:p>
            <a:pPr marL="0" indent="0" algn="l">
              <a:buClrTx/>
              <a:buSzTx/>
              <a:buFont typeface="+mj-lt"/>
            </a:pPr>
            <a:r>
              <a:rPr lang="en-US" altLang="zh-CN" sz="1800" spc="0">
                <a:solidFill>
                  <a:schemeClr val="tx1"/>
                </a:solidFill>
                <a:cs typeface="Times New Roman" panose="02020603050405020304" charset="0"/>
              </a:rPr>
              <a:t>After checking the NaN value, we found out there is no implicit and explicit value in our dataset. So, for now we didn't drop any value.</a:t>
            </a:r>
            <a:endParaRPr lang="en-US" altLang="zh-CN" sz="1800" spc="0">
              <a:solidFill>
                <a:schemeClr val="tx1"/>
              </a:solidFill>
              <a:cs typeface="Times New Roman" panose="02020603050405020304" charset="0"/>
            </a:endParaRPr>
          </a:p>
          <a:p>
            <a:pPr marL="0" indent="0" algn="l">
              <a:buClrTx/>
              <a:buSzTx/>
              <a:buFont typeface="+mj-lt"/>
            </a:pPr>
            <a:r>
              <a:rPr lang="en-US" altLang="zh-CN" sz="1800" spc="0">
                <a:solidFill>
                  <a:schemeClr val="tx1"/>
                </a:solidFill>
                <a:cs typeface="Times New Roman" panose="02020603050405020304" charset="0"/>
              </a:rPr>
              <a:t>Furthermore, we verified that no categorical variable contains levels with fewer than 30 observations.We confirmed that our dataset doesn't have the issue with categorical explanatory variable has some levels that only have a few observations.</a:t>
            </a:r>
            <a:endParaRPr lang="en-US" altLang="zh-CN" sz="1800" spc="0">
              <a:solidFill>
                <a:schemeClr val="tx1"/>
              </a:solidFill>
              <a:cs typeface="Times New Roman" panose="02020603050405020304" charset="0"/>
            </a:endParaRPr>
          </a:p>
        </p:txBody>
      </p:sp>
      <p:pic>
        <p:nvPicPr>
          <p:cNvPr id="3" name="图片占位符 3" descr="2"/>
          <p:cNvPicPr>
            <a:picLocks noChangeAspect="1"/>
          </p:cNvPicPr>
          <p:nvPr>
            <p:custDataLst>
              <p:tags r:id="rId2"/>
            </p:custDataLst>
          </p:nvPr>
        </p:nvPicPr>
        <p:blipFill>
          <a:blip r:embed="rId3"/>
          <a:stretch>
            <a:fillRect/>
          </a:stretch>
        </p:blipFill>
        <p:spPr>
          <a:xfrm>
            <a:off x="716280" y="1313815"/>
            <a:ext cx="4262755" cy="5426710"/>
          </a:xfrm>
          <a:prstGeom prst="rect">
            <a:avLst/>
          </a:prstGeom>
        </p:spPr>
      </p:pic>
      <p:pic>
        <p:nvPicPr>
          <p:cNvPr id="6" name="图片 5" descr="3"/>
          <p:cNvPicPr>
            <a:picLocks noChangeAspect="1"/>
          </p:cNvPicPr>
          <p:nvPr>
            <p:custDataLst>
              <p:tags r:id="rId4"/>
            </p:custDataLst>
          </p:nvPr>
        </p:nvPicPr>
        <p:blipFill>
          <a:blip r:embed="rId5"/>
          <a:stretch>
            <a:fillRect/>
          </a:stretch>
        </p:blipFill>
        <p:spPr>
          <a:xfrm>
            <a:off x="6658610" y="4613275"/>
            <a:ext cx="3467100" cy="2127250"/>
          </a:xfrm>
          <a:prstGeom prst="rect">
            <a:avLst/>
          </a:prstGeom>
        </p:spPr>
      </p:pic>
      <p:sp>
        <p:nvSpPr>
          <p:cNvPr id="10" name="标题 9"/>
          <p:cNvSpPr>
            <a:spLocks noGrp="1"/>
          </p:cNvSpPr>
          <p:nvPr>
            <p:ph type="title"/>
            <p:custDataLst>
              <p:tags r:id="rId6"/>
            </p:custDataLst>
          </p:nvPr>
        </p:nvSpPr>
        <p:spPr/>
        <p:txBody>
          <a:bodyPr vert="horz" wrap="square" lIns="0" tIns="0" rIns="0" bIns="0" rtlCol="0" anchor="b">
            <a:normAutofit/>
          </a:bodyPr>
          <a:lstStyle/>
          <a:p>
            <a:pPr lvl="0" algn="l">
              <a:buClrTx/>
              <a:buSzTx/>
              <a:buFontTx/>
            </a:pPr>
            <a:r>
              <a:rPr lang="zh-CN" altLang="en-US" dirty="0">
                <a:sym typeface="+mn-ea"/>
              </a:rPr>
              <a:t>Dataset Cleaning</a:t>
            </a:r>
            <a:endParaRPr lang="zh-CN" altLang="en-US" dirty="0">
              <a:sym typeface="+mn-ea"/>
            </a:endParaRPr>
          </a:p>
        </p:txBody>
      </p:sp>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占位符 4" descr="4"/>
          <p:cNvPicPr>
            <a:picLocks noChangeAspect="1"/>
          </p:cNvPicPr>
          <p:nvPr>
            <p:custDataLst>
              <p:tags r:id="rId1"/>
            </p:custDataLst>
          </p:nvPr>
        </p:nvPicPr>
        <p:blipFill>
          <a:blip r:embed="rId2"/>
          <a:stretch>
            <a:fillRect/>
          </a:stretch>
        </p:blipFill>
        <p:spPr>
          <a:xfrm>
            <a:off x="920750" y="1555115"/>
            <a:ext cx="4608195" cy="4608195"/>
          </a:xfrm>
          <a:prstGeom prst="rect">
            <a:avLst/>
          </a:prstGeom>
        </p:spPr>
      </p:pic>
      <p:sp>
        <p:nvSpPr>
          <p:cNvPr id="6" name="文本占位符 2"/>
          <p:cNvSpPr>
            <a:spLocks noGrp="1"/>
          </p:cNvSpPr>
          <p:nvPr>
            <p:custDataLst>
              <p:tags r:id="rId3"/>
            </p:custDataLst>
          </p:nvPr>
        </p:nvSpPr>
        <p:spPr>
          <a:xfrm>
            <a:off x="6350400" y="1555200"/>
            <a:ext cx="5227200" cy="4608000"/>
          </a:xfrm>
          <a:prstGeom prst="rect">
            <a:avLst/>
          </a:prstGeom>
        </p:spPr>
        <p:txBody>
          <a:bodyPr vert="horz" lIns="90000" tIns="46800" rIns="90000" bIns="46800" rtlCol="0">
            <a:normAutofit fontScale="7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spc="0">
                <a:solidFill>
                  <a:schemeClr val="tx1"/>
                </a:solidFill>
                <a:cs typeface="Times New Roman" panose="02020603050405020304" charset="0"/>
              </a:rPr>
              <a:t>2. Outliers observation</a:t>
            </a:r>
            <a:endParaRPr lang="en-US" altLang="zh-CN" sz="1800" spc="0">
              <a:solidFill>
                <a:schemeClr val="tx1"/>
              </a:solidFill>
              <a:cs typeface="Times New Roman" panose="02020603050405020304" charset="0"/>
            </a:endParaRPr>
          </a:p>
          <a:p>
            <a:r>
              <a:rPr lang="en-US" altLang="zh-CN" sz="1800" spc="0">
                <a:solidFill>
                  <a:schemeClr val="tx1"/>
                </a:solidFill>
                <a:cs typeface="Times New Roman" panose="02020603050405020304" charset="0"/>
              </a:rPr>
              <a:t>The pair plot reveals outliers, but we’re postponing any removal until a systematic cleaning phase rather than relying on ad‑hoc eyeballing.</a:t>
            </a:r>
            <a:endParaRPr lang="en-US" altLang="zh-CN" sz="1800" spc="0">
              <a:solidFill>
                <a:schemeClr val="tx1"/>
              </a:solidFill>
              <a:cs typeface="Times New Roman" panose="02020603050405020304" charset="0"/>
            </a:endParaRPr>
          </a:p>
          <a:p>
            <a:r>
              <a:rPr lang="en-US" altLang="zh-CN" sz="1800" spc="0">
                <a:solidFill>
                  <a:schemeClr val="tx1"/>
                </a:solidFill>
                <a:cs typeface="Times New Roman" panose="02020603050405020304" charset="0"/>
              </a:rPr>
              <a:t>Outlier cleaning pros and cons evaluation</a:t>
            </a:r>
            <a:endParaRPr lang="en-US" altLang="zh-CN" sz="1800" spc="0">
              <a:solidFill>
                <a:schemeClr val="tx1"/>
              </a:solidFill>
              <a:cs typeface="Times New Roman" panose="02020603050405020304" charset="0"/>
            </a:endParaRPr>
          </a:p>
          <a:p>
            <a:r>
              <a:rPr lang="en-US" altLang="zh-CN" sz="1800" spc="0">
                <a:solidFill>
                  <a:schemeClr val="tx1"/>
                </a:solidFill>
                <a:cs typeface="Times New Roman" panose="02020603050405020304" charset="0"/>
              </a:rPr>
              <a:t>Removing those outliers could improve logistic‑regression accuracy for the broader, non‑outlier applicant population.</a:t>
            </a:r>
            <a:endParaRPr lang="en-US" altLang="zh-CN" sz="1800" spc="0">
              <a:solidFill>
                <a:schemeClr val="tx1"/>
              </a:solidFill>
              <a:cs typeface="Times New Roman" panose="02020603050405020304" charset="0"/>
            </a:endParaRPr>
          </a:p>
          <a:p>
            <a:r>
              <a:rPr lang="en-US" altLang="zh-CN" sz="1800" spc="0">
                <a:solidFill>
                  <a:schemeClr val="tx1"/>
                </a:solidFill>
                <a:cs typeface="Times New Roman" panose="02020603050405020304" charset="0"/>
              </a:rPr>
              <a:t>Keeping them preserves real‑world edge cases, ensuring the model reflects the full spectrum of applicants and their approval odds.</a:t>
            </a:r>
            <a:endParaRPr lang="en-US" altLang="zh-CN" sz="1800" spc="0">
              <a:solidFill>
                <a:schemeClr val="tx1"/>
              </a:solidFill>
              <a:cs typeface="Times New Roman" panose="02020603050405020304" charset="0"/>
            </a:endParaRPr>
          </a:p>
          <a:p>
            <a:r>
              <a:rPr lang="en-US" altLang="zh-CN" sz="1800" spc="0">
                <a:solidFill>
                  <a:schemeClr val="tx1"/>
                </a:solidFill>
                <a:cs typeface="Times New Roman" panose="02020603050405020304" charset="0"/>
                <a:sym typeface="+mn-ea"/>
              </a:rPr>
              <a:t># Plot the pair plot to find out the outliers.</a:t>
            </a:r>
            <a:endParaRPr lang="en-US" altLang="zh-CN" sz="1800" spc="0">
              <a:solidFill>
                <a:schemeClr val="tx1"/>
              </a:solidFill>
              <a:cs typeface="Times New Roman" panose="02020603050405020304" charset="0"/>
            </a:endParaRPr>
          </a:p>
          <a:p>
            <a:pPr marL="0" algn="l">
              <a:buClrTx/>
              <a:buSzTx/>
              <a:buFont typeface="+mj-lt"/>
            </a:pPr>
            <a:r>
              <a:rPr lang="en-US" altLang="zh-CN" sz="1800" spc="0">
                <a:solidFill>
                  <a:schemeClr val="accent6"/>
                </a:solidFill>
                <a:cs typeface="Times New Roman" panose="02020603050405020304" charset="0"/>
                <a:sym typeface="+mn-ea"/>
              </a:rPr>
              <a:t>num_cols = df.select_dtypes(include = [np.number]).columns</a:t>
            </a:r>
            <a:endParaRPr lang="en-US" altLang="zh-CN" sz="1800" spc="0">
              <a:solidFill>
                <a:schemeClr val="accent6"/>
              </a:solidFill>
              <a:cs typeface="Times New Roman" panose="02020603050405020304" charset="0"/>
            </a:endParaRPr>
          </a:p>
          <a:p>
            <a:pPr marL="0" algn="l">
              <a:buClrTx/>
              <a:buSzTx/>
              <a:buFont typeface="+mj-lt"/>
            </a:pPr>
            <a:r>
              <a:rPr lang="en-US" altLang="zh-CN" sz="1800" spc="0">
                <a:solidFill>
                  <a:schemeClr val="accent6"/>
                </a:solidFill>
                <a:cs typeface="Times New Roman" panose="02020603050405020304" charset="0"/>
                <a:sym typeface="+mn-ea"/>
              </a:rPr>
              <a:t>sns.pairplot(df[num_cols])</a:t>
            </a:r>
            <a:endParaRPr lang="en-US" altLang="zh-CN" sz="1800" spc="0">
              <a:solidFill>
                <a:schemeClr val="accent6"/>
              </a:solidFill>
              <a:cs typeface="Times New Roman" panose="02020603050405020304" charset="0"/>
            </a:endParaRPr>
          </a:p>
          <a:p>
            <a:endParaRPr lang="en-US" altLang="zh-CN" sz="1800" spc="0">
              <a:solidFill>
                <a:schemeClr val="accent1"/>
              </a:solidFill>
              <a:cs typeface="Times New Roman" panose="02020603050405020304" charset="0"/>
            </a:endParaRPr>
          </a:p>
        </p:txBody>
      </p:sp>
      <p:sp>
        <p:nvSpPr>
          <p:cNvPr id="9" name="标题 8"/>
          <p:cNvSpPr>
            <a:spLocks noGrp="1"/>
          </p:cNvSpPr>
          <p:nvPr>
            <p:ph type="title"/>
            <p:custDataLst>
              <p:tags r:id="rId4"/>
            </p:custDataLst>
          </p:nvPr>
        </p:nvSpPr>
        <p:spPr/>
        <p:txBody>
          <a:bodyPr vert="horz" wrap="square" lIns="0" tIns="0" rIns="0" bIns="0" rtlCol="0" anchor="b">
            <a:normAutofit/>
          </a:bodyPr>
          <a:lstStyle/>
          <a:p>
            <a:pPr lvl="0" algn="l">
              <a:buClrTx/>
              <a:buSzTx/>
              <a:buFontTx/>
            </a:pPr>
            <a:r>
              <a:rPr lang="zh-CN" altLang="en-US" dirty="0">
                <a:sym typeface="+mn-ea"/>
              </a:rPr>
              <a:t>Dataset Cleaning</a:t>
            </a:r>
            <a:endParaRPr lang="zh-CN" altLang="en-US" dirty="0">
              <a:sym typeface="+mn-ea"/>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Dataset Cleaning</a:t>
            </a:r>
            <a:endParaRPr lang="zh-CN" altLang="en-US" dirty="0">
              <a:sym typeface="+mn-ea"/>
            </a:endParaRPr>
          </a:p>
        </p:txBody>
      </p:sp>
      <p:sp>
        <p:nvSpPr>
          <p:cNvPr id="4" name="内容占位符 2"/>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spc="0">
                <a:solidFill>
                  <a:schemeClr val="tx1"/>
                </a:solidFill>
                <a:cs typeface="Times New Roman" panose="02020603050405020304" charset="0"/>
              </a:rPr>
              <a:t>The dataset used in this study comes from Kaggle (https://www.kaggle.com/datasets/taweilo/loan-approval-classification-data) and was created using computer techniques based on real patterns found in public datasets like the Credit Risk dataset on Kaggle. It shows information from 45000 loan applications, with each row represents one person's application information such as age, gender, education level, etc. </a:t>
            </a:r>
            <a:endParaRPr lang="en-US" altLang="zh-CN" sz="2000" spc="0">
              <a:solidFill>
                <a:schemeClr val="tx1"/>
              </a:solidFill>
              <a:cs typeface="Times New Roman" panose="02020603050405020304" charset="0"/>
            </a:endParaRPr>
          </a:p>
          <a:p>
            <a:r>
              <a:rPr lang="en-US" altLang="zh-CN" sz="2000" spc="0">
                <a:solidFill>
                  <a:schemeClr val="tx1"/>
                </a:solidFill>
                <a:cs typeface="Times New Roman" panose="02020603050405020304" charset="0"/>
              </a:rPr>
              <a:t>While the dataset covers many common loan situations, it doesn’t include every possible case, like people with unusual income sources or very complex financial histories. It is important to remember that though this dataset is useful for us to create a model; however, the results are not guaranteed.</a:t>
            </a:r>
            <a:endParaRPr lang="en-US" altLang="zh-CN" sz="2000" spc="0">
              <a:solidFill>
                <a:schemeClr val="tx1"/>
              </a:solidFill>
              <a:cs typeface="Times New Roman" panose="02020603050405020304" charset="0"/>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占位符 2"/>
          <p:cNvSpPr>
            <a:spLocks noGrp="1"/>
          </p:cNvSpPr>
          <p:nvPr>
            <p:custDataLst>
              <p:tags r:id="rId1"/>
            </p:custDataLst>
          </p:nvPr>
        </p:nvSpPr>
        <p:spPr>
          <a:xfrm>
            <a:off x="6350635" y="2790825"/>
            <a:ext cx="5227320" cy="213550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spc="0">
                <a:solidFill>
                  <a:schemeClr val="tx1"/>
                </a:solidFill>
                <a:cs typeface="Times New Roman" panose="02020603050405020304" charset="0"/>
              </a:rPr>
              <a:t>3. Other data cleaning: Whole dataset outliers dropping</a:t>
            </a:r>
            <a:endParaRPr lang="en-US" altLang="zh-CN" sz="1800" spc="0">
              <a:solidFill>
                <a:schemeClr val="tx1"/>
              </a:solidFill>
              <a:cs typeface="Times New Roman" panose="02020603050405020304" charset="0"/>
            </a:endParaRPr>
          </a:p>
          <a:p>
            <a:r>
              <a:rPr lang="en-US" altLang="zh-CN" sz="1800" spc="0">
                <a:solidFill>
                  <a:schemeClr val="tx1"/>
                </a:solidFill>
                <a:cs typeface="Times New Roman" panose="02020603050405020304" charset="0"/>
              </a:rPr>
              <a:t>To perfom a more rigorous data cleaning, we drop the data points that are outside the lower bound and upper bound as below.</a:t>
            </a:r>
            <a:endParaRPr lang="en-US" altLang="zh-CN" sz="1800" spc="0">
              <a:solidFill>
                <a:schemeClr val="tx1"/>
              </a:solidFill>
              <a:cs typeface="Times New Roman" panose="02020603050405020304" charset="0"/>
            </a:endParaRPr>
          </a:p>
        </p:txBody>
      </p:sp>
      <p:pic>
        <p:nvPicPr>
          <p:cNvPr id="2" name="图片占位符 5" descr="5"/>
          <p:cNvPicPr>
            <a:picLocks noChangeAspect="1"/>
          </p:cNvPicPr>
          <p:nvPr>
            <p:custDataLst>
              <p:tags r:id="rId2"/>
            </p:custDataLst>
          </p:nvPr>
        </p:nvPicPr>
        <p:blipFill>
          <a:blip r:embed="rId3"/>
          <a:stretch>
            <a:fillRect/>
          </a:stretch>
        </p:blipFill>
        <p:spPr>
          <a:xfrm>
            <a:off x="608330" y="3081655"/>
            <a:ext cx="5233035" cy="1553845"/>
          </a:xfrm>
          <a:prstGeom prst="rect">
            <a:avLst/>
          </a:prstGeom>
        </p:spPr>
      </p:pic>
      <p:sp>
        <p:nvSpPr>
          <p:cNvPr id="9" name="标题 8"/>
          <p:cNvSpPr>
            <a:spLocks noGrp="1"/>
          </p:cNvSpPr>
          <p:nvPr>
            <p:ph type="title"/>
            <p:custDataLst>
              <p:tags r:id="rId4"/>
            </p:custDataLst>
          </p:nvPr>
        </p:nvSpPr>
        <p:spPr/>
        <p:txBody>
          <a:bodyPr vert="horz" wrap="square" lIns="0" tIns="0" rIns="0" bIns="0" rtlCol="0" anchor="b">
            <a:normAutofit/>
          </a:bodyPr>
          <a:lstStyle/>
          <a:p>
            <a:pPr lvl="0" algn="l">
              <a:buClrTx/>
              <a:buSzTx/>
              <a:buFontTx/>
            </a:pPr>
            <a:r>
              <a:rPr lang="zh-CN" altLang="en-US" dirty="0">
                <a:sym typeface="+mn-ea"/>
              </a:rPr>
              <a:t>Dataset Cleaning</a:t>
            </a:r>
            <a:endParaRPr lang="zh-CN" altLang="en-US" dirty="0">
              <a:sym typeface="+mn-ea"/>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Final Dataset</a:t>
            </a:r>
            <a:endParaRPr lang="zh-CN" altLang="en-US" dirty="0">
              <a:sym typeface="+mn-ea"/>
            </a:endParaRPr>
          </a:p>
        </p:txBody>
      </p:sp>
      <p:sp>
        <p:nvSpPr>
          <p:cNvPr id="2" name="内容占位符 4"/>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pc="0">
                <a:solidFill>
                  <a:schemeClr val="tx1"/>
                </a:solidFill>
                <a:cs typeface="Times New Roman" panose="02020603050405020304" charset="0"/>
              </a:rPr>
              <a:t>Combine the categoriacl part with the numerical part of our dataset back together after dropping the outliers:</a:t>
            </a:r>
            <a:endParaRPr lang="en-US" altLang="zh-CN" spc="0">
              <a:solidFill>
                <a:schemeClr val="tx1"/>
              </a:solidFill>
              <a:cs typeface="Times New Roman" panose="02020603050405020304" charset="0"/>
            </a:endParaRPr>
          </a:p>
          <a:p>
            <a:pPr marL="0" indent="0">
              <a:buNone/>
            </a:pPr>
            <a:r>
              <a:rPr lang="en-US" altLang="zh-CN" spc="0">
                <a:solidFill>
                  <a:schemeClr val="tx1"/>
                </a:solidFill>
                <a:cs typeface="Times New Roman" panose="02020603050405020304" charset="0"/>
              </a:rPr>
              <a:t># Categoriacl part of our dataset.</a:t>
            </a:r>
            <a:endParaRPr lang="en-US" altLang="zh-CN" spc="0">
              <a:solidFill>
                <a:schemeClr val="tx1"/>
              </a:solidFill>
              <a:cs typeface="Times New Roman" panose="02020603050405020304" charset="0"/>
            </a:endParaRPr>
          </a:p>
          <a:p>
            <a:pPr marL="0" algn="l">
              <a:buClrTx/>
              <a:buSzTx/>
              <a:buNone/>
            </a:pPr>
            <a:r>
              <a:rPr lang="en-US" altLang="zh-CN" spc="0">
                <a:solidFill>
                  <a:schemeClr val="accent6"/>
                </a:solidFill>
                <a:cs typeface="Times New Roman" panose="02020603050405020304" charset="0"/>
              </a:rPr>
              <a:t>df_cat = df.select_dtypes(include = 'object')</a:t>
            </a:r>
            <a:endParaRPr lang="en-US" altLang="zh-CN" spc="0">
              <a:solidFill>
                <a:schemeClr val="accent6"/>
              </a:solidFill>
              <a:cs typeface="Times New Roman" panose="02020603050405020304" charset="0"/>
            </a:endParaRPr>
          </a:p>
          <a:p>
            <a:pPr marL="0" indent="0">
              <a:buNone/>
            </a:pPr>
            <a:r>
              <a:rPr lang="en-US" altLang="zh-CN" spc="0">
                <a:solidFill>
                  <a:schemeClr val="tx1"/>
                </a:solidFill>
                <a:cs typeface="Times New Roman" panose="02020603050405020304" charset="0"/>
              </a:rPr>
              <a:t># Test code.</a:t>
            </a:r>
            <a:endParaRPr lang="en-US" altLang="zh-CN" spc="0">
              <a:solidFill>
                <a:schemeClr val="tx1"/>
              </a:solidFill>
              <a:cs typeface="Times New Roman" panose="02020603050405020304" charset="0"/>
            </a:endParaRPr>
          </a:p>
          <a:p>
            <a:pPr marL="0" indent="0">
              <a:buNone/>
            </a:pPr>
            <a:r>
              <a:rPr lang="en-US" altLang="zh-CN" spc="0">
                <a:solidFill>
                  <a:schemeClr val="tx1"/>
                </a:solidFill>
                <a:cs typeface="Times New Roman" panose="02020603050405020304" charset="0"/>
              </a:rPr>
              <a:t># df_cat.head(5)</a:t>
            </a:r>
            <a:endParaRPr lang="en-US" altLang="zh-CN" spc="0">
              <a:solidFill>
                <a:schemeClr val="tx1"/>
              </a:solidFill>
              <a:cs typeface="Times New Roman" panose="02020603050405020304" charset="0"/>
            </a:endParaRPr>
          </a:p>
          <a:p>
            <a:pPr marL="0" indent="0">
              <a:buNone/>
            </a:pPr>
            <a:r>
              <a:rPr lang="en-US" altLang="zh-CN" spc="0">
                <a:solidFill>
                  <a:schemeClr val="tx1"/>
                </a:solidFill>
                <a:cs typeface="Times New Roman" panose="02020603050405020304" charset="0"/>
              </a:rPr>
              <a:t># Combine the categoriacl part with the numerical part of our dataset back together after dropping the outliers.</a:t>
            </a:r>
            <a:endParaRPr lang="en-US" altLang="zh-CN" spc="0">
              <a:solidFill>
                <a:schemeClr val="tx1"/>
              </a:solidFill>
              <a:cs typeface="Times New Roman" panose="02020603050405020304" charset="0"/>
            </a:endParaRPr>
          </a:p>
          <a:p>
            <a:pPr marL="0" algn="l">
              <a:buClrTx/>
              <a:buSzTx/>
              <a:buNone/>
            </a:pPr>
            <a:r>
              <a:rPr lang="en-US" altLang="zh-CN" spc="0">
                <a:solidFill>
                  <a:schemeClr val="accent6"/>
                </a:solidFill>
                <a:cs typeface="Times New Roman" panose="02020603050405020304" charset="0"/>
              </a:rPr>
              <a:t>df_final = pd.concat([df_cat, df_num], axis = 1)</a:t>
            </a:r>
            <a:endParaRPr lang="en-US" altLang="zh-CN" spc="0">
              <a:solidFill>
                <a:schemeClr val="accent6"/>
              </a:solidFill>
              <a:cs typeface="Times New Roman" panose="02020603050405020304" charset="0"/>
            </a:endParaRPr>
          </a:p>
          <a:p>
            <a:pPr marL="0" indent="0">
              <a:buNone/>
            </a:pPr>
            <a:r>
              <a:rPr lang="en-US" altLang="zh-CN" spc="0">
                <a:solidFill>
                  <a:schemeClr val="tx1"/>
                </a:solidFill>
                <a:cs typeface="Times New Roman" panose="02020603050405020304" charset="0"/>
              </a:rPr>
              <a:t># Test code.</a:t>
            </a:r>
            <a:endParaRPr lang="en-US" altLang="zh-CN" spc="0">
              <a:solidFill>
                <a:schemeClr val="tx1"/>
              </a:solidFill>
              <a:cs typeface="Times New Roman" panose="02020603050405020304" charset="0"/>
            </a:endParaRPr>
          </a:p>
          <a:p>
            <a:pPr marL="0" indent="0">
              <a:buNone/>
            </a:pPr>
            <a:r>
              <a:rPr lang="en-US" altLang="zh-CN" spc="0">
                <a:solidFill>
                  <a:schemeClr val="tx1"/>
                </a:solidFill>
                <a:cs typeface="Times New Roman" panose="02020603050405020304" charset="0"/>
              </a:rPr>
              <a:t># df_final.head(5)</a:t>
            </a:r>
            <a:endParaRPr lang="en-US" altLang="zh-CN" spc="0">
              <a:solidFill>
                <a:schemeClr val="tx1"/>
              </a:solidFill>
              <a:cs typeface="Times New Roman" panose="02020603050405020304" charset="0"/>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Final Dataset</a:t>
            </a:r>
            <a:endParaRPr lang="zh-CN" altLang="en-US" dirty="0">
              <a:sym typeface="+mn-ea"/>
            </a:endParaRPr>
          </a:p>
        </p:txBody>
      </p:sp>
      <p:sp>
        <p:nvSpPr>
          <p:cNvPr id="3" name="内容占位符 4"/>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pc="0">
                <a:solidFill>
                  <a:schemeClr val="tx1"/>
                </a:solidFill>
                <a:cs typeface="Times New Roman" panose="02020603050405020304" charset="0"/>
              </a:rPr>
              <a:t>Drop the outliers and show how many rows that we dropped: </a:t>
            </a:r>
            <a:endParaRPr lang="en-US" altLang="zh-CN" spc="0">
              <a:solidFill>
                <a:schemeClr val="tx1"/>
              </a:solidFill>
              <a:cs typeface="Times New Roman" panose="02020603050405020304" charset="0"/>
            </a:endParaRPr>
          </a:p>
          <a:p>
            <a:pPr marL="0" indent="0">
              <a:buNone/>
            </a:pPr>
            <a:r>
              <a:rPr lang="en-US" altLang="zh-CN" spc="0">
                <a:solidFill>
                  <a:schemeClr val="tx1"/>
                </a:solidFill>
                <a:cs typeface="Times New Roman" panose="02020603050405020304" charset="0"/>
              </a:rPr>
              <a:t># Drop the outliers.</a:t>
            </a:r>
            <a:endParaRPr lang="en-US" altLang="zh-CN" spc="0">
              <a:solidFill>
                <a:schemeClr val="tx1"/>
              </a:solidFill>
              <a:cs typeface="Times New Roman" panose="02020603050405020304" charset="0"/>
            </a:endParaRPr>
          </a:p>
          <a:p>
            <a:pPr marL="0" algn="l">
              <a:buClrTx/>
              <a:buSzTx/>
              <a:buNone/>
            </a:pPr>
            <a:r>
              <a:rPr lang="en-US" altLang="zh-CN" spc="0">
                <a:solidFill>
                  <a:schemeClr val="accent6"/>
                </a:solidFill>
                <a:cs typeface="Times New Roman" panose="02020603050405020304" charset="0"/>
              </a:rPr>
              <a:t>df_final = df_final.dropna().reset_index(drop = True)</a:t>
            </a:r>
            <a:endParaRPr lang="en-US" altLang="zh-CN" spc="0">
              <a:solidFill>
                <a:schemeClr val="accent6"/>
              </a:solidFill>
              <a:cs typeface="Times New Roman" panose="02020603050405020304" charset="0"/>
            </a:endParaRPr>
          </a:p>
          <a:p>
            <a:pPr marL="0" indent="0">
              <a:buNone/>
            </a:pPr>
            <a:r>
              <a:rPr lang="en-US" altLang="zh-CN" spc="0">
                <a:solidFill>
                  <a:schemeClr val="tx1"/>
                </a:solidFill>
                <a:cs typeface="Times New Roman" panose="02020603050405020304" charset="0"/>
              </a:rPr>
              <a:t># Test code.</a:t>
            </a:r>
            <a:endParaRPr lang="en-US" altLang="zh-CN" spc="0">
              <a:solidFill>
                <a:schemeClr val="tx1"/>
              </a:solidFill>
              <a:cs typeface="Times New Roman" panose="02020603050405020304" charset="0"/>
            </a:endParaRPr>
          </a:p>
          <a:p>
            <a:pPr marL="0" indent="0">
              <a:buNone/>
            </a:pPr>
            <a:r>
              <a:rPr lang="en-US" altLang="zh-CN" spc="0">
                <a:solidFill>
                  <a:schemeClr val="tx1"/>
                </a:solidFill>
                <a:cs typeface="Times New Roman" panose="02020603050405020304" charset="0"/>
              </a:rPr>
              <a:t># df_final.head(5)</a:t>
            </a:r>
            <a:endParaRPr lang="en-US" altLang="zh-CN" spc="0">
              <a:solidFill>
                <a:schemeClr val="tx1"/>
              </a:solidFill>
              <a:cs typeface="Times New Roman" panose="02020603050405020304" charset="0"/>
            </a:endParaRPr>
          </a:p>
          <a:p>
            <a:pPr marL="0" indent="0">
              <a:buNone/>
            </a:pPr>
            <a:r>
              <a:rPr lang="en-US" altLang="zh-CN" spc="0">
                <a:solidFill>
                  <a:schemeClr val="tx1"/>
                </a:solidFill>
                <a:cs typeface="Times New Roman" panose="02020603050405020304" charset="0"/>
              </a:rPr>
              <a:t># Calculation of how many rows that we dropped.</a:t>
            </a:r>
            <a:endParaRPr lang="en-US" altLang="zh-CN" spc="0">
              <a:solidFill>
                <a:schemeClr val="tx1"/>
              </a:solidFill>
              <a:cs typeface="Times New Roman" panose="02020603050405020304" charset="0"/>
            </a:endParaRPr>
          </a:p>
          <a:p>
            <a:pPr marL="0" algn="l">
              <a:buClrTx/>
              <a:buSzTx/>
              <a:buNone/>
            </a:pPr>
            <a:r>
              <a:rPr lang="en-US" altLang="zh-CN" spc="0">
                <a:solidFill>
                  <a:schemeClr val="accent6"/>
                </a:solidFill>
                <a:cs typeface="Times New Roman" panose="02020603050405020304" charset="0"/>
              </a:rPr>
              <a:t>len(df) - len(df_final)</a:t>
            </a:r>
            <a:endParaRPr lang="en-US" altLang="zh-CN" spc="0">
              <a:solidFill>
                <a:schemeClr val="accent6"/>
              </a:solidFill>
              <a:cs typeface="Times New Roman" panose="02020603050405020304" charset="0"/>
            </a:endParaRPr>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标题 9"/>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Preliminary Analysis</a:t>
            </a:r>
            <a:endParaRPr lang="zh-CN" altLang="en-US" dirty="0">
              <a:sym typeface="+mn-ea"/>
            </a:endParaRPr>
          </a:p>
        </p:txBody>
      </p:sp>
      <p:sp>
        <p:nvSpPr>
          <p:cNvPr id="7" name="内容占位符 5"/>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spc="0">
                <a:solidFill>
                  <a:schemeClr val="tx1"/>
                </a:solidFill>
                <a:cs typeface="Times New Roman" panose="02020603050405020304" charset="0"/>
                <a:sym typeface="+mn-ea"/>
              </a:rPr>
              <a:t>Categorical Variable Relationships with Loan Status</a:t>
            </a:r>
            <a:endParaRPr lang="en-US" altLang="zh-CN" sz="2000" spc="0">
              <a:solidFill>
                <a:schemeClr val="tx1"/>
              </a:solidFill>
              <a:cs typeface="Times New Roman" panose="02020603050405020304" charset="0"/>
              <a:sym typeface="+mn-ea"/>
            </a:endParaRPr>
          </a:p>
          <a:p>
            <a:r>
              <a:rPr lang="en-US" altLang="zh-CN" sz="2000" spc="0">
                <a:solidFill>
                  <a:schemeClr val="tx1"/>
                </a:solidFill>
                <a:cs typeface="Times New Roman" panose="02020603050405020304" charset="0"/>
                <a:sym typeface="+mn-ea"/>
              </a:rPr>
              <a:t>Numerical Variable Relationships with Loan Status</a:t>
            </a:r>
            <a:endParaRPr lang="en-US" altLang="zh-CN" sz="2000" spc="0">
              <a:solidFill>
                <a:schemeClr val="tx1"/>
              </a:solidFill>
              <a:cs typeface="Times New Roman" panose="02020603050405020304" charset="0"/>
              <a:sym typeface="+mn-ea"/>
            </a:endParaRPr>
          </a:p>
          <a:p>
            <a:r>
              <a:rPr lang="en-US" altLang="zh-CN" sz="2000" spc="0">
                <a:solidFill>
                  <a:schemeClr val="tx1"/>
                </a:solidFill>
                <a:cs typeface="Times New Roman" panose="02020603050405020304" charset="0"/>
                <a:sym typeface="+mn-ea"/>
              </a:rPr>
              <a:t>Multicollinearlty Asscessment</a:t>
            </a:r>
            <a:endParaRPr lang="en-US" altLang="zh-CN" sz="2000" spc="0">
              <a:solidFill>
                <a:schemeClr val="tx1"/>
              </a:solidFill>
              <a:cs typeface="Times New Roman" panose="02020603050405020304" charset="0"/>
              <a:sym typeface="+mn-ea"/>
            </a:endParaRPr>
          </a:p>
          <a:p>
            <a:r>
              <a:rPr lang="en-US" altLang="zh-CN" sz="2000" spc="0">
                <a:solidFill>
                  <a:schemeClr val="tx1"/>
                </a:solidFill>
                <a:cs typeface="Times New Roman" panose="02020603050405020304" charset="0"/>
                <a:sym typeface="+mn-ea"/>
              </a:rPr>
              <a:t>Finding Interactions between Categorical and Numerical Explanatory Variable Pairs</a:t>
            </a:r>
            <a:endParaRPr lang="en-US" altLang="zh-CN" sz="2000" spc="0">
              <a:solidFill>
                <a:schemeClr val="tx1"/>
              </a:solidFill>
              <a:cs typeface="Times New Roman" panose="02020603050405020304" charset="0"/>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Project Outline</a:t>
            </a:r>
            <a:endParaRPr lang="zh-CN" altLang="en-US" dirty="0">
              <a:sym typeface="+mn-ea"/>
            </a:endParaRPr>
          </a:p>
        </p:txBody>
      </p:sp>
      <p:sp>
        <p:nvSpPr>
          <p:cNvPr id="4" name="内容占位符 2"/>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342900" algn="l">
              <a:buClrTx/>
              <a:buSzTx/>
            </a:pPr>
            <a:r>
              <a:rPr lang="en-US" altLang="zh-CN" spc="0">
                <a:solidFill>
                  <a:schemeClr val="tx1"/>
                </a:solidFill>
                <a:cs typeface="Times New Roman" panose="02020603050405020304" charset="0"/>
                <a:hlinkClick r:id="rId3" action="ppaction://hlinksldjump"/>
              </a:rPr>
              <a:t>Introduction</a:t>
            </a:r>
            <a:endParaRPr lang="en-US" altLang="zh-CN" spc="0">
              <a:solidFill>
                <a:schemeClr val="tx1"/>
              </a:solidFill>
              <a:cs typeface="Times New Roman" panose="02020603050405020304" charset="0"/>
            </a:endParaRPr>
          </a:p>
          <a:p>
            <a:pPr marL="114300" indent="-342900" algn="l">
              <a:buClrTx/>
              <a:buSzTx/>
            </a:pPr>
            <a:r>
              <a:rPr lang="en-US" altLang="zh-CN" spc="0">
                <a:solidFill>
                  <a:schemeClr val="tx1"/>
                </a:solidFill>
                <a:cs typeface="Times New Roman" panose="02020603050405020304" charset="0"/>
                <a:hlinkClick r:id="rId4" action="ppaction://hlinksldjump"/>
              </a:rPr>
              <a:t>Dataset Discussion</a:t>
            </a:r>
            <a:endParaRPr lang="en-US" altLang="zh-CN" spc="0">
              <a:solidFill>
                <a:schemeClr val="tx1"/>
              </a:solidFill>
              <a:cs typeface="Times New Roman" panose="02020603050405020304" charset="0"/>
            </a:endParaRPr>
          </a:p>
          <a:p>
            <a:pPr marL="114300" indent="-342900" algn="l">
              <a:buClrTx/>
              <a:buSzTx/>
            </a:pPr>
            <a:r>
              <a:rPr lang="en-US" altLang="zh-CN" spc="0">
                <a:solidFill>
                  <a:schemeClr val="tx1"/>
                </a:solidFill>
                <a:cs typeface="Times New Roman" panose="02020603050405020304" charset="0"/>
                <a:hlinkClick r:id="rId5" action="ppaction://hlinksldjump"/>
              </a:rPr>
              <a:t>Dataset</a:t>
            </a:r>
            <a:endParaRPr lang="en-US" altLang="zh-CN" spc="0">
              <a:solidFill>
                <a:schemeClr val="tx1"/>
              </a:solidFill>
              <a:cs typeface="Times New Roman" panose="02020603050405020304" charset="0"/>
            </a:endParaRPr>
          </a:p>
          <a:p>
            <a:pPr marL="114300" indent="-342900" algn="l">
              <a:buClrTx/>
              <a:buSzTx/>
            </a:pPr>
            <a:r>
              <a:rPr lang="en-US" altLang="zh-CN" spc="0">
                <a:solidFill>
                  <a:schemeClr val="tx1"/>
                </a:solidFill>
                <a:cs typeface="Times New Roman" panose="02020603050405020304" charset="0"/>
                <a:hlinkClick r:id="rId6" action="ppaction://hlinksldjump"/>
              </a:rPr>
              <a:t>Preliminary Analysis</a:t>
            </a:r>
            <a:endParaRPr lang="en-US" altLang="zh-CN" spc="0">
              <a:solidFill>
                <a:schemeClr val="tx1"/>
              </a:solidFill>
              <a:cs typeface="Times New Roman" panose="02020603050405020304" charset="0"/>
            </a:endParaRPr>
          </a:p>
          <a:p>
            <a:pPr marL="114300" indent="-342900" algn="l">
              <a:buClrTx/>
              <a:buSzTx/>
            </a:pPr>
            <a:r>
              <a:rPr lang="en-US" altLang="zh-CN" spc="0">
                <a:solidFill>
                  <a:schemeClr val="tx1"/>
                </a:solidFill>
                <a:cs typeface="Times New Roman" panose="02020603050405020304" charset="0"/>
                <a:hlinkClick r:id="rId7" action="ppaction://hlinksldjump"/>
              </a:rPr>
              <a:t>Model Data Preprocessing</a:t>
            </a:r>
            <a:endParaRPr lang="en-US" altLang="zh-CN" spc="0">
              <a:solidFill>
                <a:schemeClr val="tx1"/>
              </a:solidFill>
              <a:cs typeface="Times New Roman" panose="02020603050405020304" charset="0"/>
            </a:endParaRPr>
          </a:p>
          <a:p>
            <a:pPr marL="114300" indent="-342900" algn="l">
              <a:buClrTx/>
              <a:buSzTx/>
            </a:pPr>
            <a:r>
              <a:rPr lang="en-US" altLang="zh-CN" spc="0">
                <a:solidFill>
                  <a:schemeClr val="tx1"/>
                </a:solidFill>
                <a:cs typeface="Times New Roman" panose="02020603050405020304" charset="0"/>
                <a:hlinkClick r:id="rId8" action="ppaction://hlinksldjump"/>
              </a:rPr>
              <a:t>Feature Selection with k-Fold Cross-Validation</a:t>
            </a:r>
            <a:endParaRPr lang="en-US" altLang="zh-CN" spc="0">
              <a:solidFill>
                <a:schemeClr val="tx1"/>
              </a:solidFill>
              <a:cs typeface="Times New Roman" panose="02020603050405020304" charset="0"/>
            </a:endParaRPr>
          </a:p>
          <a:p>
            <a:pPr marL="114300" indent="-342900" algn="l">
              <a:buClrTx/>
              <a:buSzTx/>
            </a:pPr>
            <a:r>
              <a:rPr lang="en-US" altLang="zh-CN" spc="0">
                <a:solidFill>
                  <a:schemeClr val="tx1"/>
                </a:solidFill>
                <a:cs typeface="Times New Roman" panose="02020603050405020304" charset="0"/>
                <a:hlinkClick r:id="rId9" action="ppaction://hlinksldjump"/>
              </a:rPr>
              <a:t>Best Model Discussion</a:t>
            </a:r>
            <a:endParaRPr lang="en-US" altLang="zh-CN" spc="0">
              <a:solidFill>
                <a:schemeClr val="tx1"/>
              </a:solidFill>
              <a:cs typeface="Times New Roman" panose="02020603050405020304" charset="0"/>
            </a:endParaRPr>
          </a:p>
          <a:p>
            <a:pPr marL="114300" indent="-342900" algn="l">
              <a:buClrTx/>
              <a:buSzTx/>
            </a:pPr>
            <a:r>
              <a:rPr lang="en-US" altLang="zh-CN" spc="0">
                <a:solidFill>
                  <a:schemeClr val="tx1"/>
                </a:solidFill>
                <a:cs typeface="Times New Roman" panose="02020603050405020304" charset="0"/>
                <a:hlinkClick r:id="rId10" action="ppaction://hlinksldjump"/>
              </a:rPr>
              <a:t>Addition Analysis</a:t>
            </a:r>
            <a:endParaRPr lang="en-US" altLang="zh-CN" spc="0">
              <a:solidFill>
                <a:schemeClr val="tx1"/>
              </a:solidFill>
              <a:cs typeface="Times New Roman" panose="02020603050405020304" charset="0"/>
            </a:endParaRPr>
          </a:p>
          <a:p>
            <a:pPr marL="114300" indent="-342900" algn="l">
              <a:buClrTx/>
              <a:buSzTx/>
            </a:pPr>
            <a:r>
              <a:rPr lang="en-US" altLang="zh-CN" spc="0">
                <a:solidFill>
                  <a:schemeClr val="tx1"/>
                </a:solidFill>
                <a:cs typeface="Times New Roman" panose="02020603050405020304" charset="0"/>
                <a:hlinkClick r:id="rId11" action="ppaction://hlinksldjump"/>
              </a:rPr>
              <a:t>Conclusion</a:t>
            </a:r>
            <a:endParaRPr lang="en-US" altLang="zh-CN" spc="0">
              <a:solidFill>
                <a:schemeClr val="tx1"/>
              </a:solidFill>
              <a:cs typeface="Times New Roman" panose="02020603050405020304" charset="0"/>
            </a:endParaRPr>
          </a:p>
          <a:p>
            <a:pPr marL="114300" indent="-342900" algn="l">
              <a:buClrTx/>
              <a:buSzTx/>
            </a:pPr>
            <a:r>
              <a:rPr lang="en-US" altLang="zh-CN" spc="0">
                <a:solidFill>
                  <a:schemeClr val="tx1"/>
                </a:solidFill>
                <a:cs typeface="Times New Roman" panose="02020603050405020304" charset="0"/>
                <a:hlinkClick r:id="rId12" action="ppaction://hlinksldjump"/>
              </a:rPr>
              <a:t>Reference</a:t>
            </a:r>
            <a:endParaRPr lang="en-US" altLang="zh-CN" spc="0">
              <a:solidFill>
                <a:schemeClr val="tx1"/>
              </a:solidFill>
              <a:cs typeface="Times New Roman" panose="02020603050405020304" charset="0"/>
              <a:hlinkClick r:id="rId12" action="ppaction://hlinksldjump"/>
            </a:endParaRPr>
          </a:p>
        </p:txBody>
      </p:sp>
    </p:spTree>
    <p:custDataLst>
      <p:tags r:id="rId1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占位符 4" descr="6"/>
          <p:cNvPicPr>
            <a:picLocks noChangeAspect="1"/>
          </p:cNvPicPr>
          <p:nvPr>
            <p:custDataLst>
              <p:tags r:id="rId1"/>
            </p:custDataLst>
          </p:nvPr>
        </p:nvPicPr>
        <p:blipFill>
          <a:blip r:embed="rId2"/>
          <a:stretch>
            <a:fillRect/>
          </a:stretch>
        </p:blipFill>
        <p:spPr>
          <a:xfrm>
            <a:off x="608330" y="1743710"/>
            <a:ext cx="5233035" cy="3371215"/>
          </a:xfrm>
          <a:prstGeom prst="rect">
            <a:avLst/>
          </a:prstGeom>
        </p:spPr>
      </p:pic>
      <p:sp>
        <p:nvSpPr>
          <p:cNvPr id="7" name="文本占位符 2"/>
          <p:cNvSpPr>
            <a:spLocks noGrp="1"/>
          </p:cNvSpPr>
          <p:nvPr>
            <p:custDataLst>
              <p:tags r:id="rId3"/>
            </p:custDataLst>
          </p:nvPr>
        </p:nvSpPr>
        <p:spPr>
          <a:xfrm>
            <a:off x="5956300" y="1555115"/>
            <a:ext cx="5227320" cy="2479675"/>
          </a:xfrm>
          <a:prstGeom prst="rect">
            <a:avLst/>
          </a:prstGeom>
        </p:spPr>
        <p:txBody>
          <a:bodyPr vert="horz" wrap="square"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pc="0">
                <a:solidFill>
                  <a:schemeClr val="tx1"/>
                </a:solidFill>
                <a:cs typeface="Times New Roman" panose="02020603050405020304" charset="0"/>
              </a:rPr>
              <a:t>1. Categorical Variable Relationships with Loan Status</a:t>
            </a:r>
            <a:endParaRPr lang="en-US" altLang="zh-CN" spc="0">
              <a:solidFill>
                <a:schemeClr val="tx1"/>
              </a:solidFill>
              <a:cs typeface="Times New Roman" panose="02020603050405020304" charset="0"/>
            </a:endParaRPr>
          </a:p>
          <a:p>
            <a:pPr indent="0"/>
            <a:r>
              <a:rPr lang="en-US" altLang="zh-CN" spc="0">
                <a:solidFill>
                  <a:schemeClr val="tx1"/>
                </a:solidFill>
                <a:cs typeface="Times New Roman" panose="02020603050405020304" charset="0"/>
              </a:rPr>
              <a:t>Including every categorical predictor in the approval‑probability logistic model is computationally impractical, so we first discard those with minimal standalone power; for instance, “person_gender” and “person_education” show almost no difference in approval‑status distributions and add little value.</a:t>
            </a:r>
            <a:endParaRPr lang="en-US" altLang="zh-CN" spc="0">
              <a:solidFill>
                <a:schemeClr val="tx1"/>
              </a:solidFill>
              <a:cs typeface="Times New Roman" panose="02020603050405020304" charset="0"/>
            </a:endParaRPr>
          </a:p>
        </p:txBody>
      </p:sp>
      <p:pic>
        <p:nvPicPr>
          <p:cNvPr id="6" name="图片 5" descr="7"/>
          <p:cNvPicPr>
            <a:picLocks noChangeAspect="1"/>
          </p:cNvPicPr>
          <p:nvPr>
            <p:custDataLst>
              <p:tags r:id="rId4"/>
            </p:custDataLst>
          </p:nvPr>
        </p:nvPicPr>
        <p:blipFill>
          <a:blip r:embed="rId5"/>
          <a:stretch>
            <a:fillRect/>
          </a:stretch>
        </p:blipFill>
        <p:spPr>
          <a:xfrm>
            <a:off x="6267450" y="4034790"/>
            <a:ext cx="4604385" cy="2823210"/>
          </a:xfrm>
          <a:prstGeom prst="rect">
            <a:avLst/>
          </a:prstGeom>
        </p:spPr>
      </p:pic>
      <p:sp>
        <p:nvSpPr>
          <p:cNvPr id="10" name="标题 9"/>
          <p:cNvSpPr>
            <a:spLocks noGrp="1"/>
          </p:cNvSpPr>
          <p:nvPr>
            <p:ph type="title"/>
            <p:custDataLst>
              <p:tags r:id="rId6"/>
            </p:custDataLst>
          </p:nvPr>
        </p:nvSpPr>
        <p:spPr/>
        <p:txBody>
          <a:bodyPr vert="horz" wrap="square" lIns="0" tIns="0" rIns="0" bIns="0" rtlCol="0" anchor="b">
            <a:normAutofit/>
          </a:bodyPr>
          <a:lstStyle/>
          <a:p>
            <a:pPr lvl="0" algn="l">
              <a:buClrTx/>
              <a:buSzTx/>
              <a:buFontTx/>
            </a:pPr>
            <a:r>
              <a:rPr lang="zh-CN" altLang="en-US" dirty="0">
                <a:sym typeface="+mn-ea"/>
              </a:rPr>
              <a:t>Preliminary Analysis</a:t>
            </a:r>
            <a:endParaRPr lang="zh-CN" altLang="en-US" dirty="0">
              <a:sym typeface="+mn-ea"/>
            </a:endParaRPr>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占位符 2"/>
          <p:cNvSpPr>
            <a:spLocks noGrp="1"/>
          </p:cNvSpPr>
          <p:nvPr>
            <p:custDataLst>
              <p:tags r:id="rId1"/>
            </p:custDataLst>
          </p:nvPr>
        </p:nvSpPr>
        <p:spPr>
          <a:xfrm>
            <a:off x="5956300" y="1555115"/>
            <a:ext cx="5227320" cy="1991360"/>
          </a:xfrm>
          <a:prstGeom prst="rect">
            <a:avLst/>
          </a:prstGeom>
        </p:spPr>
        <p:txBody>
          <a:bodyPr vert="horz" wrap="square" lIns="90000" tIns="46800" rIns="90000" bIns="46800" rtlCol="0">
            <a:normAutofit fontScale="9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pc="0">
                <a:solidFill>
                  <a:schemeClr val="tx1"/>
                </a:solidFill>
                <a:cs typeface="Times New Roman" panose="02020603050405020304" charset="0"/>
              </a:rPr>
              <a:t>2. Numerical Variable Relationships with Loan Status</a:t>
            </a:r>
            <a:endParaRPr lang="en-US" altLang="zh-CN" spc="0">
              <a:solidFill>
                <a:schemeClr val="tx1"/>
              </a:solidFill>
              <a:cs typeface="Times New Roman" panose="02020603050405020304" charset="0"/>
            </a:endParaRPr>
          </a:p>
          <a:p>
            <a:pPr indent="0"/>
            <a:r>
              <a:rPr lang="en-US" altLang="zh-CN" spc="0">
                <a:solidFill>
                  <a:schemeClr val="tx1"/>
                </a:solidFill>
                <a:cs typeface="Times New Roman" panose="02020603050405020304" charset="0"/>
              </a:rPr>
              <a:t>To keep the logistic model tractable, we first drop numerical predictors with weak standalone power. Box plots reveal clear associations between loan_status and person_income, loan_int_rate, and loan_percent_income, so these three variables will be retained.</a:t>
            </a:r>
            <a:endParaRPr lang="en-US" altLang="zh-CN" spc="0">
              <a:solidFill>
                <a:schemeClr val="tx1"/>
              </a:solidFill>
              <a:cs typeface="Times New Roman" panose="02020603050405020304" charset="0"/>
            </a:endParaRPr>
          </a:p>
        </p:txBody>
      </p:sp>
      <p:pic>
        <p:nvPicPr>
          <p:cNvPr id="2" name="图片占位符 7" descr="9"/>
          <p:cNvPicPr>
            <a:picLocks noChangeAspect="1"/>
          </p:cNvPicPr>
          <p:nvPr>
            <p:custDataLst>
              <p:tags r:id="rId2"/>
            </p:custDataLst>
          </p:nvPr>
        </p:nvPicPr>
        <p:blipFill>
          <a:blip r:embed="rId3"/>
          <a:stretch>
            <a:fillRect/>
          </a:stretch>
        </p:blipFill>
        <p:spPr>
          <a:xfrm>
            <a:off x="205105" y="1527175"/>
            <a:ext cx="5751195" cy="3642995"/>
          </a:xfrm>
          <a:prstGeom prst="rect">
            <a:avLst/>
          </a:prstGeom>
        </p:spPr>
      </p:pic>
      <p:pic>
        <p:nvPicPr>
          <p:cNvPr id="9" name="图片 8" descr="8"/>
          <p:cNvPicPr>
            <a:picLocks noChangeAspect="1"/>
          </p:cNvPicPr>
          <p:nvPr>
            <p:custDataLst>
              <p:tags r:id="rId4"/>
            </p:custDataLst>
          </p:nvPr>
        </p:nvPicPr>
        <p:blipFill>
          <a:blip r:embed="rId5"/>
          <a:stretch>
            <a:fillRect/>
          </a:stretch>
        </p:blipFill>
        <p:spPr>
          <a:xfrm>
            <a:off x="6090285" y="3546475"/>
            <a:ext cx="5962650" cy="2966720"/>
          </a:xfrm>
          <a:prstGeom prst="rect">
            <a:avLst/>
          </a:prstGeom>
        </p:spPr>
      </p:pic>
      <p:sp>
        <p:nvSpPr>
          <p:cNvPr id="10" name="标题 9"/>
          <p:cNvSpPr>
            <a:spLocks noGrp="1"/>
          </p:cNvSpPr>
          <p:nvPr>
            <p:ph type="title"/>
            <p:custDataLst>
              <p:tags r:id="rId6"/>
            </p:custDataLst>
          </p:nvPr>
        </p:nvSpPr>
        <p:spPr/>
        <p:txBody>
          <a:bodyPr vert="horz" wrap="square" lIns="0" tIns="0" rIns="0" bIns="0" rtlCol="0" anchor="b">
            <a:normAutofit/>
          </a:bodyPr>
          <a:lstStyle/>
          <a:p>
            <a:pPr lvl="0" algn="l">
              <a:buClrTx/>
              <a:buSzTx/>
              <a:buFontTx/>
            </a:pPr>
            <a:r>
              <a:rPr lang="zh-CN" altLang="en-US" dirty="0">
                <a:sym typeface="+mn-ea"/>
              </a:rPr>
              <a:t>Preliminary Analysis</a:t>
            </a:r>
            <a:endParaRPr lang="zh-CN" altLang="en-US" dirty="0">
              <a:sym typeface="+mn-ea"/>
            </a:endParaRPr>
          </a:p>
        </p:txBody>
      </p:sp>
    </p:spTree>
    <p:custDataLst>
      <p:tags r:id="rId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占位符 2"/>
          <p:cNvSpPr>
            <a:spLocks noGrp="1"/>
          </p:cNvSpPr>
          <p:nvPr>
            <p:custDataLst>
              <p:tags r:id="rId1"/>
            </p:custDataLst>
          </p:nvPr>
        </p:nvSpPr>
        <p:spPr>
          <a:xfrm>
            <a:off x="5956300" y="1555115"/>
            <a:ext cx="5227320" cy="1718945"/>
          </a:xfrm>
          <a:prstGeom prst="rect">
            <a:avLst/>
          </a:prstGeom>
        </p:spPr>
        <p:txBody>
          <a:bodyPr vert="horz" wrap="square"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pc="0">
                <a:solidFill>
                  <a:schemeClr val="tx1"/>
                </a:solidFill>
                <a:cs typeface="Times New Roman" panose="02020603050405020304" charset="0"/>
              </a:rPr>
              <a:t>3. Multicollinearlty Asscessment</a:t>
            </a:r>
            <a:endParaRPr lang="en-US" altLang="zh-CN" spc="0">
              <a:solidFill>
                <a:schemeClr val="tx1"/>
              </a:solidFill>
              <a:cs typeface="Times New Roman" panose="02020603050405020304" charset="0"/>
            </a:endParaRPr>
          </a:p>
          <a:p>
            <a:pPr indent="0"/>
            <a:r>
              <a:rPr lang="en-US" altLang="zh-CN" spc="0">
                <a:solidFill>
                  <a:schemeClr val="tx1"/>
                </a:solidFill>
                <a:cs typeface="Times New Roman" panose="02020603050405020304" charset="0"/>
              </a:rPr>
              <a:t>Is there an association between the numerical variables pairs in this dataset? Yes, since we can see at least one pair of explanatory variables pair will have value greater than the threshold(0.7).</a:t>
            </a:r>
            <a:endParaRPr lang="en-US" altLang="zh-CN" spc="0">
              <a:solidFill>
                <a:schemeClr val="tx1"/>
              </a:solidFill>
              <a:cs typeface="Times New Roman" panose="02020603050405020304" charset="0"/>
            </a:endParaRPr>
          </a:p>
        </p:txBody>
      </p:sp>
      <p:pic>
        <p:nvPicPr>
          <p:cNvPr id="2" name="图片 1" descr="10"/>
          <p:cNvPicPr>
            <a:picLocks noChangeAspect="1"/>
          </p:cNvPicPr>
          <p:nvPr>
            <p:custDataLst>
              <p:tags r:id="rId2"/>
            </p:custDataLst>
          </p:nvPr>
        </p:nvPicPr>
        <p:blipFill>
          <a:blip r:embed="rId3"/>
          <a:stretch>
            <a:fillRect/>
          </a:stretch>
        </p:blipFill>
        <p:spPr>
          <a:xfrm>
            <a:off x="5579745" y="3445510"/>
            <a:ext cx="6544945" cy="2477135"/>
          </a:xfrm>
          <a:prstGeom prst="rect">
            <a:avLst/>
          </a:prstGeom>
        </p:spPr>
      </p:pic>
      <p:pic>
        <p:nvPicPr>
          <p:cNvPr id="5" name="图片占位符 5" descr="11"/>
          <p:cNvPicPr>
            <a:picLocks noChangeAspect="1"/>
          </p:cNvPicPr>
          <p:nvPr>
            <p:custDataLst>
              <p:tags r:id="rId4"/>
            </p:custDataLst>
          </p:nvPr>
        </p:nvPicPr>
        <p:blipFill>
          <a:blip r:embed="rId5"/>
          <a:stretch>
            <a:fillRect/>
          </a:stretch>
        </p:blipFill>
        <p:spPr>
          <a:xfrm>
            <a:off x="608330" y="1313815"/>
            <a:ext cx="4971415" cy="4156075"/>
          </a:xfrm>
          <a:prstGeom prst="rect">
            <a:avLst/>
          </a:prstGeom>
        </p:spPr>
      </p:pic>
      <p:sp>
        <p:nvSpPr>
          <p:cNvPr id="10" name="标题 9"/>
          <p:cNvSpPr>
            <a:spLocks noGrp="1"/>
          </p:cNvSpPr>
          <p:nvPr>
            <p:ph type="title"/>
            <p:custDataLst>
              <p:tags r:id="rId6"/>
            </p:custDataLst>
          </p:nvPr>
        </p:nvSpPr>
        <p:spPr/>
        <p:txBody>
          <a:bodyPr vert="horz" wrap="square" lIns="0" tIns="0" rIns="0" bIns="0" rtlCol="0" anchor="b">
            <a:normAutofit/>
          </a:bodyPr>
          <a:lstStyle/>
          <a:p>
            <a:pPr lvl="0" algn="l">
              <a:buClrTx/>
              <a:buSzTx/>
              <a:buFontTx/>
            </a:pPr>
            <a:r>
              <a:rPr lang="zh-CN" altLang="en-US" dirty="0">
                <a:sym typeface="+mn-ea"/>
              </a:rPr>
              <a:t>Preliminary Analysis</a:t>
            </a:r>
            <a:endParaRPr lang="zh-CN" altLang="en-US" dirty="0">
              <a:sym typeface="+mn-ea"/>
            </a:endParaRPr>
          </a:p>
        </p:txBody>
      </p:sp>
    </p:spTree>
    <p:custDataLst>
      <p:tags r:id="rId7"/>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2"/>
          <p:cNvSpPr>
            <a:spLocks noGrp="1"/>
          </p:cNvSpPr>
          <p:nvPr>
            <p:custDataLst>
              <p:tags r:id="rId1"/>
            </p:custDataLst>
          </p:nvPr>
        </p:nvSpPr>
        <p:spPr>
          <a:xfrm>
            <a:off x="695960" y="1301749"/>
            <a:ext cx="10800000" cy="4873625"/>
          </a:xfrm>
          <a:prstGeom prst="rect">
            <a:avLst/>
          </a:prstGeom>
        </p:spPr>
        <p:txBody>
          <a:bodyPr vert="horz" wrap="square" lIns="90000" tIns="46800" rIns="90000" bIns="46800" rtlCol="0">
            <a:normAutofit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pc="0">
                <a:solidFill>
                  <a:schemeClr val="tx1"/>
                </a:solidFill>
                <a:cs typeface="Times New Roman" panose="02020603050405020304" charset="0"/>
              </a:rPr>
              <a:t>4. Finding Interactions between Categorical and Numerical Explanatory Variable Pairs</a:t>
            </a:r>
            <a:endParaRPr lang="en-US" altLang="zh-CN" spc="0">
              <a:solidFill>
                <a:schemeClr val="tx1"/>
              </a:solidFill>
              <a:cs typeface="Times New Roman" panose="02020603050405020304" charset="0"/>
            </a:endParaRPr>
          </a:p>
          <a:p>
            <a:pPr marL="0" indent="0">
              <a:buNone/>
            </a:pPr>
            <a:r>
              <a:rPr lang="en-US" altLang="zh-CN" spc="0">
                <a:solidFill>
                  <a:schemeClr val="tx1"/>
                </a:solidFill>
                <a:cs typeface="Times New Roman" panose="02020603050405020304" charset="0"/>
              </a:rPr>
              <a:t>We examined all categorical‑numerical feature pairs for their influence on loan_status. The plots show the weakest interactions for (person_age, person_gender) and (person_age, previous_loan_defaults_on_file), evidenced by nearly parallel slopes. Generating all 40 plots would be slow and clutter the notebook, so we present only a representative subset.</a:t>
            </a:r>
            <a:endParaRPr lang="en-US" altLang="zh-CN" spc="0">
              <a:solidFill>
                <a:schemeClr val="tx1"/>
              </a:solidFill>
              <a:cs typeface="Times New Roman" panose="02020603050405020304" charset="0"/>
            </a:endParaRPr>
          </a:p>
        </p:txBody>
      </p:sp>
      <p:sp>
        <p:nvSpPr>
          <p:cNvPr id="7" name="标题 6"/>
          <p:cNvSpPr>
            <a:spLocks noGrp="1"/>
          </p:cNvSpPr>
          <p:nvPr>
            <p:ph type="title"/>
            <p:custDataLst>
              <p:tags r:id="rId2"/>
            </p:custDataLst>
          </p:nvPr>
        </p:nvSpPr>
        <p:spPr/>
        <p:txBody>
          <a:bodyPr vert="horz" wrap="square" lIns="0" tIns="0" rIns="0" bIns="0" rtlCol="0" anchor="b">
            <a:normAutofit/>
          </a:bodyPr>
          <a:lstStyle/>
          <a:p>
            <a:pPr lvl="0" algn="l">
              <a:buClrTx/>
              <a:buSzTx/>
              <a:buFontTx/>
            </a:pPr>
            <a:r>
              <a:rPr lang="zh-CN" altLang="en-US" dirty="0">
                <a:sym typeface="+mn-ea"/>
              </a:rPr>
              <a:t>Preliminary Analysis</a:t>
            </a:r>
            <a:endParaRPr lang="zh-CN" altLang="en-US" dirty="0">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占位符 2"/>
          <p:cNvSpPr>
            <a:spLocks noGrp="1"/>
          </p:cNvSpPr>
          <p:nvPr>
            <p:custDataLst>
              <p:tags r:id="rId1"/>
            </p:custDataLst>
          </p:nvPr>
        </p:nvSpPr>
        <p:spPr>
          <a:xfrm>
            <a:off x="608330" y="1429385"/>
            <a:ext cx="5342255" cy="1938655"/>
          </a:xfrm>
          <a:prstGeom prst="rect">
            <a:avLst/>
          </a:prstGeom>
        </p:spPr>
        <p:txBody>
          <a:bodyPr vert="horz" wrap="square" lIns="101600" tIns="38100" rIns="76200" bIns="38100" rtlCol="0" anchor="t" anchorCtr="0">
            <a:normAutofit fontScale="75000"/>
          </a:bodyPr>
          <a:lstStyle>
            <a:lvl1pPr marL="0" indent="0" algn="l" defTabSz="914400" rtl="0" eaLnBrk="1" fontAlgn="auto" latinLnBrk="0" hangingPunct="1">
              <a:lnSpc>
                <a:spcPct val="100000"/>
              </a:lnSpc>
              <a:spcBef>
                <a:spcPts val="0"/>
              </a:spcBef>
              <a:spcAft>
                <a:spcPts val="1000"/>
              </a:spcAft>
              <a:buFont typeface="Arial" panose="020B0604020202020204" pitchFamily="34" charset="0"/>
              <a:buNone/>
              <a:defRPr sz="2000" b="1" u="none" strike="noStrike" kern="1200" cap="none" spc="200" normalizeH="0" baseline="0">
                <a:solidFill>
                  <a:schemeClr val="tx1">
                    <a:lumMod val="75000"/>
                    <a:lumOff val="25000"/>
                  </a:schemeClr>
                </a:solidFill>
                <a:uFillTx/>
                <a:latin typeface="+mn-lt"/>
                <a:ea typeface="+mn-ea"/>
                <a:cs typeface="+mn-cs"/>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b="1" u="none" strike="noStrike" kern="1200" cap="none" spc="150" normalizeH="0" baseline="0">
                <a:solidFill>
                  <a:schemeClr val="tx1">
                    <a:lumMod val="65000"/>
                    <a:lumOff val="35000"/>
                  </a:schemeClr>
                </a:solidFill>
                <a:uFillTx/>
                <a:latin typeface="+mn-lt"/>
                <a:ea typeface="+mn-ea"/>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b="1" u="none" strike="noStrike" kern="1200" cap="none" spc="150" normalizeH="0" baseline="0">
                <a:solidFill>
                  <a:schemeClr val="tx1">
                    <a:lumMod val="65000"/>
                    <a:lumOff val="35000"/>
                  </a:schemeClr>
                </a:solidFill>
                <a:uFillTx/>
                <a:latin typeface="+mn-lt"/>
                <a:ea typeface="+mn-ea"/>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b="1" u="none" strike="noStrike" kern="1200" cap="none" spc="150" normalizeH="0" baseline="0">
                <a:solidFill>
                  <a:schemeClr val="tx1">
                    <a:lumMod val="65000"/>
                    <a:lumOff val="35000"/>
                  </a:schemeClr>
                </a:solidFill>
                <a:uFillTx/>
                <a:latin typeface="+mn-lt"/>
                <a:ea typeface="+mn-ea"/>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b="1" u="none" strike="noStrike" kern="1200" cap="none" spc="150" normalizeH="0" baseline="0">
                <a:solidFill>
                  <a:schemeClr val="tx1">
                    <a:lumMod val="65000"/>
                    <a:lumOff val="3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zh-CN" sz="1800" b="0" spc="0">
                <a:solidFill>
                  <a:schemeClr val="tx1"/>
                </a:solidFill>
                <a:cs typeface="Times New Roman" panose="02020603050405020304" charset="0"/>
              </a:rPr>
              <a:t># Plot 1</a:t>
            </a:r>
            <a:endParaRPr lang="en-US" altLang="zh-CN" sz="1800" b="0" spc="0">
              <a:solidFill>
                <a:schemeClr val="tx1"/>
              </a:solidFill>
              <a:cs typeface="Times New Roman" panose="02020603050405020304" charset="0"/>
            </a:endParaRPr>
          </a:p>
          <a:p>
            <a:r>
              <a:rPr lang="en-US" altLang="zh-CN" sz="1800" b="0" spc="0">
                <a:solidFill>
                  <a:schemeClr val="accent6"/>
                </a:solidFill>
                <a:cs typeface="Times New Roman" panose="02020603050405020304" charset="0"/>
              </a:rPr>
              <a:t>sns.lmplot(x="person_age", y="loan_status", hue="person_gender", data=df_final, logistic=True, ci=False)</a:t>
            </a:r>
            <a:endParaRPr lang="en-US" altLang="zh-CN" sz="1800" b="0" spc="0">
              <a:solidFill>
                <a:schemeClr val="accent6"/>
              </a:solidFill>
              <a:cs typeface="Times New Roman" panose="02020603050405020304" charset="0"/>
            </a:endParaRPr>
          </a:p>
          <a:p>
            <a:r>
              <a:rPr lang="en-US" altLang="zh-CN" sz="1800" b="0" spc="0">
                <a:solidFill>
                  <a:schemeClr val="tx1"/>
                </a:solidFill>
                <a:cs typeface="Times New Roman" panose="02020603050405020304" charset="0"/>
              </a:rPr>
              <a:t># Plot the label properly</a:t>
            </a:r>
            <a:endParaRPr lang="en-US" altLang="zh-CN" sz="1800" b="0" spc="0">
              <a:solidFill>
                <a:schemeClr val="tx1"/>
              </a:solidFill>
              <a:cs typeface="Times New Roman" panose="02020603050405020304" charset="0"/>
            </a:endParaRPr>
          </a:p>
          <a:p>
            <a:r>
              <a:rPr lang="en-US" altLang="zh-CN" sz="1800" b="0" spc="0">
                <a:solidFill>
                  <a:schemeClr val="accent6"/>
                </a:solidFill>
                <a:cs typeface="Times New Roman" panose="02020603050405020304" charset="0"/>
              </a:rPr>
              <a:t>plt.title("Interaction between Age and Loan Status by Gender")</a:t>
            </a:r>
            <a:endParaRPr lang="en-US" altLang="zh-CN" sz="1800" b="0" spc="0">
              <a:solidFill>
                <a:schemeClr val="accent6"/>
              </a:solidFill>
              <a:cs typeface="Times New Roman" panose="02020603050405020304" charset="0"/>
            </a:endParaRPr>
          </a:p>
          <a:p>
            <a:r>
              <a:rPr lang="en-US" altLang="zh-CN" sz="1800" b="0" spc="0">
                <a:solidFill>
                  <a:schemeClr val="accent6"/>
                </a:solidFill>
                <a:cs typeface="Times New Roman" panose="02020603050405020304" charset="0"/>
              </a:rPr>
              <a:t>plt.show()</a:t>
            </a:r>
            <a:endParaRPr lang="en-US" altLang="zh-CN" sz="1800" b="0" spc="0">
              <a:solidFill>
                <a:schemeClr val="accent6"/>
              </a:solidFill>
              <a:cs typeface="Times New Roman" panose="02020603050405020304" charset="0"/>
            </a:endParaRPr>
          </a:p>
        </p:txBody>
      </p:sp>
      <p:pic>
        <p:nvPicPr>
          <p:cNvPr id="11" name="内容占位符 6" descr="12"/>
          <p:cNvPicPr>
            <a:picLocks noChangeAspect="1"/>
          </p:cNvPicPr>
          <p:nvPr>
            <p:custDataLst>
              <p:tags r:id="rId2"/>
            </p:custDataLst>
          </p:nvPr>
        </p:nvPicPr>
        <p:blipFill>
          <a:blip r:embed="rId3"/>
          <a:stretch>
            <a:fillRect/>
          </a:stretch>
        </p:blipFill>
        <p:spPr>
          <a:xfrm>
            <a:off x="1384300" y="3429000"/>
            <a:ext cx="3790950" cy="3251200"/>
          </a:xfrm>
          <a:prstGeom prst="rect">
            <a:avLst/>
          </a:prstGeom>
        </p:spPr>
      </p:pic>
      <p:pic>
        <p:nvPicPr>
          <p:cNvPr id="10" name="内容占位符 7" descr="13"/>
          <p:cNvPicPr>
            <a:picLocks noChangeAspect="1"/>
          </p:cNvPicPr>
          <p:nvPr>
            <p:custDataLst>
              <p:tags r:id="rId4"/>
            </p:custDataLst>
          </p:nvPr>
        </p:nvPicPr>
        <p:blipFill>
          <a:blip r:embed="rId5"/>
          <a:stretch>
            <a:fillRect/>
          </a:stretch>
        </p:blipFill>
        <p:spPr>
          <a:xfrm>
            <a:off x="6957060" y="3368040"/>
            <a:ext cx="3898900" cy="3251200"/>
          </a:xfrm>
          <a:prstGeom prst="rect">
            <a:avLst/>
          </a:prstGeom>
        </p:spPr>
      </p:pic>
      <p:sp>
        <p:nvSpPr>
          <p:cNvPr id="6" name="文本占位符 2"/>
          <p:cNvSpPr>
            <a:spLocks noGrp="1"/>
          </p:cNvSpPr>
          <p:nvPr>
            <p:custDataLst>
              <p:tags r:id="rId6"/>
            </p:custDataLst>
          </p:nvPr>
        </p:nvSpPr>
        <p:spPr>
          <a:xfrm>
            <a:off x="6235700" y="1429385"/>
            <a:ext cx="5342255" cy="1938655"/>
          </a:xfrm>
          <a:prstGeom prst="rect">
            <a:avLst/>
          </a:prstGeom>
        </p:spPr>
        <p:txBody>
          <a:bodyPr vert="horz" wrap="square" lIns="101600" tIns="38100" rIns="76200" bIns="38100" rtlCol="0" anchor="t" anchorCtr="0">
            <a:normAutofit fontScale="70000"/>
          </a:bodyPr>
          <a:lstStyle>
            <a:lvl1pPr marL="0" indent="0" algn="l" defTabSz="914400" rtl="0" eaLnBrk="1" fontAlgn="auto" latinLnBrk="0" hangingPunct="1">
              <a:lnSpc>
                <a:spcPct val="100000"/>
              </a:lnSpc>
              <a:spcBef>
                <a:spcPts val="0"/>
              </a:spcBef>
              <a:spcAft>
                <a:spcPts val="1000"/>
              </a:spcAft>
              <a:buFont typeface="Arial" panose="020B0604020202020204" pitchFamily="34" charset="0"/>
              <a:buNone/>
              <a:defRPr sz="2000" b="1" u="none" strike="noStrike" kern="1200" cap="none" spc="200" normalizeH="0" baseline="0">
                <a:solidFill>
                  <a:schemeClr val="tx1">
                    <a:lumMod val="75000"/>
                    <a:lumOff val="25000"/>
                  </a:schemeClr>
                </a:solidFill>
                <a:uFillTx/>
                <a:latin typeface="+mn-lt"/>
                <a:ea typeface="+mn-ea"/>
                <a:cs typeface="+mn-cs"/>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b="1" u="none" strike="noStrike" kern="1200" cap="none" spc="150" normalizeH="0" baseline="0">
                <a:solidFill>
                  <a:schemeClr val="tx1">
                    <a:lumMod val="65000"/>
                    <a:lumOff val="35000"/>
                  </a:schemeClr>
                </a:solidFill>
                <a:uFillTx/>
                <a:latin typeface="+mn-lt"/>
                <a:ea typeface="+mn-ea"/>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b="1" u="none" strike="noStrike" kern="1200" cap="none" spc="150" normalizeH="0" baseline="0">
                <a:solidFill>
                  <a:schemeClr val="tx1">
                    <a:lumMod val="65000"/>
                    <a:lumOff val="35000"/>
                  </a:schemeClr>
                </a:solidFill>
                <a:uFillTx/>
                <a:latin typeface="+mn-lt"/>
                <a:ea typeface="+mn-ea"/>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b="1" u="none" strike="noStrike" kern="1200" cap="none" spc="150" normalizeH="0" baseline="0">
                <a:solidFill>
                  <a:schemeClr val="tx1">
                    <a:lumMod val="65000"/>
                    <a:lumOff val="35000"/>
                  </a:schemeClr>
                </a:solidFill>
                <a:uFillTx/>
                <a:latin typeface="+mn-lt"/>
                <a:ea typeface="+mn-ea"/>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b="1" u="none" strike="noStrike" kern="1200" cap="none" spc="150" normalizeH="0" baseline="0">
                <a:solidFill>
                  <a:schemeClr val="tx1">
                    <a:lumMod val="65000"/>
                    <a:lumOff val="3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zh-CN" sz="1800" b="0" spc="0">
                <a:solidFill>
                  <a:schemeClr val="tx1"/>
                </a:solidFill>
                <a:cs typeface="Times New Roman" panose="02020603050405020304" charset="0"/>
              </a:rPr>
              <a:t># Plot 2</a:t>
            </a:r>
            <a:endParaRPr lang="en-US" altLang="zh-CN" sz="1800" b="0" spc="0">
              <a:solidFill>
                <a:schemeClr val="tx1"/>
              </a:solidFill>
              <a:cs typeface="Times New Roman" panose="02020603050405020304" charset="0"/>
            </a:endParaRPr>
          </a:p>
          <a:p>
            <a:r>
              <a:rPr lang="en-US" altLang="zh-CN" sz="1800" b="0" spc="0">
                <a:solidFill>
                  <a:schemeClr val="accent6"/>
                </a:solidFill>
                <a:cs typeface="Times New Roman" panose="02020603050405020304" charset="0"/>
              </a:rPr>
              <a:t>sns.lmplot(x="person_age", y="loan_status", hue="person_education", data=df_final, logistic=True, ci=False)</a:t>
            </a:r>
            <a:endParaRPr lang="en-US" altLang="zh-CN" sz="1800" b="0" spc="0">
              <a:solidFill>
                <a:schemeClr val="accent6"/>
              </a:solidFill>
              <a:cs typeface="Times New Roman" panose="02020603050405020304" charset="0"/>
            </a:endParaRPr>
          </a:p>
          <a:p>
            <a:pPr algn="l">
              <a:buClrTx/>
              <a:buSzTx/>
            </a:pPr>
            <a:r>
              <a:rPr lang="en-US" altLang="zh-CN" sz="1800" b="0" spc="0">
                <a:solidFill>
                  <a:schemeClr val="tx1"/>
                </a:solidFill>
                <a:cs typeface="Times New Roman" panose="02020603050405020304" charset="0"/>
              </a:rPr>
              <a:t># Plot the label properly</a:t>
            </a:r>
            <a:endParaRPr lang="en-US" altLang="zh-CN" sz="1800" b="0" spc="0">
              <a:solidFill>
                <a:schemeClr val="tx1"/>
              </a:solidFill>
              <a:cs typeface="Times New Roman" panose="02020603050405020304" charset="0"/>
            </a:endParaRPr>
          </a:p>
          <a:p>
            <a:r>
              <a:rPr lang="en-US" altLang="zh-CN" sz="1800" b="0" spc="0">
                <a:solidFill>
                  <a:schemeClr val="accent6"/>
                </a:solidFill>
                <a:cs typeface="Times New Roman" panose="02020603050405020304" charset="0"/>
              </a:rPr>
              <a:t>plt.title("Interaction between Age and Loan Status by Education Level")</a:t>
            </a:r>
            <a:endParaRPr lang="en-US" altLang="zh-CN" sz="1800" b="0" spc="0">
              <a:solidFill>
                <a:schemeClr val="accent6"/>
              </a:solidFill>
              <a:cs typeface="Times New Roman" panose="02020603050405020304" charset="0"/>
            </a:endParaRPr>
          </a:p>
          <a:p>
            <a:r>
              <a:rPr lang="en-US" altLang="zh-CN" sz="1800" b="0" spc="0">
                <a:solidFill>
                  <a:schemeClr val="accent6"/>
                </a:solidFill>
                <a:cs typeface="Times New Roman" panose="02020603050405020304" charset="0"/>
              </a:rPr>
              <a:t>plt.show()</a:t>
            </a:r>
            <a:endParaRPr lang="en-US" altLang="zh-CN" sz="1800" b="0" spc="0">
              <a:solidFill>
                <a:schemeClr val="accent6"/>
              </a:solidFill>
              <a:cs typeface="Times New Roman" panose="02020603050405020304" charset="0"/>
            </a:endParaRPr>
          </a:p>
        </p:txBody>
      </p:sp>
      <p:sp>
        <p:nvSpPr>
          <p:cNvPr id="15" name="标题 14"/>
          <p:cNvSpPr>
            <a:spLocks noGrp="1"/>
          </p:cNvSpPr>
          <p:nvPr>
            <p:ph type="title"/>
            <p:custDataLst>
              <p:tags r:id="rId7"/>
            </p:custDataLst>
          </p:nvPr>
        </p:nvSpPr>
        <p:spPr/>
        <p:txBody>
          <a:bodyPr vert="horz" wrap="square" lIns="0" tIns="0" rIns="0" bIns="0" rtlCol="0" anchor="b">
            <a:normAutofit/>
          </a:bodyPr>
          <a:lstStyle/>
          <a:p>
            <a:pPr lvl="0" algn="l">
              <a:buClrTx/>
              <a:buSzTx/>
              <a:buFontTx/>
            </a:pPr>
            <a:r>
              <a:rPr lang="zh-CN" altLang="en-US" dirty="0">
                <a:sym typeface="+mn-ea"/>
              </a:rPr>
              <a:t>Plot 1 &amp; 2</a:t>
            </a:r>
            <a:endParaRPr lang="zh-CN" altLang="en-US" dirty="0">
              <a:sym typeface="+mn-ea"/>
            </a:endParaRPr>
          </a:p>
        </p:txBody>
      </p:sp>
    </p:spTree>
    <p:custDataLst>
      <p:tags r:id="rId8"/>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占位符 2"/>
          <p:cNvSpPr>
            <a:spLocks noGrp="1"/>
          </p:cNvSpPr>
          <p:nvPr>
            <p:custDataLst>
              <p:tags r:id="rId1"/>
            </p:custDataLst>
          </p:nvPr>
        </p:nvSpPr>
        <p:spPr>
          <a:xfrm>
            <a:off x="608330" y="1429385"/>
            <a:ext cx="5342255" cy="1938655"/>
          </a:xfrm>
          <a:prstGeom prst="rect">
            <a:avLst/>
          </a:prstGeom>
        </p:spPr>
        <p:txBody>
          <a:bodyPr vert="horz" lIns="101600" tIns="38100" rIns="76200" bIns="38100" rtlCol="0" anchor="t" anchorCtr="0">
            <a:noAutofit/>
          </a:bodyPr>
          <a:lstStyle>
            <a:lvl1pPr marL="0" indent="0" algn="l" defTabSz="914400" rtl="0" eaLnBrk="1" fontAlgn="auto" latinLnBrk="0" hangingPunct="1">
              <a:lnSpc>
                <a:spcPct val="100000"/>
              </a:lnSpc>
              <a:spcBef>
                <a:spcPts val="0"/>
              </a:spcBef>
              <a:spcAft>
                <a:spcPts val="1000"/>
              </a:spcAft>
              <a:buFont typeface="Arial" panose="020B0604020202020204" pitchFamily="34" charset="0"/>
              <a:buNone/>
              <a:defRPr sz="2000" b="1" u="none" strike="noStrike" kern="1200" cap="none" spc="200" normalizeH="0" baseline="0">
                <a:solidFill>
                  <a:schemeClr val="tx1">
                    <a:lumMod val="75000"/>
                    <a:lumOff val="25000"/>
                  </a:schemeClr>
                </a:solidFill>
                <a:uFillTx/>
                <a:latin typeface="+mn-lt"/>
                <a:ea typeface="+mn-ea"/>
                <a:cs typeface="+mn-cs"/>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b="1" u="none" strike="noStrike" kern="1200" cap="none" spc="150" normalizeH="0" baseline="0">
                <a:solidFill>
                  <a:schemeClr val="tx1">
                    <a:lumMod val="65000"/>
                    <a:lumOff val="35000"/>
                  </a:schemeClr>
                </a:solidFill>
                <a:uFillTx/>
                <a:latin typeface="+mn-lt"/>
                <a:ea typeface="+mn-ea"/>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b="1" u="none" strike="noStrike" kern="1200" cap="none" spc="150" normalizeH="0" baseline="0">
                <a:solidFill>
                  <a:schemeClr val="tx1">
                    <a:lumMod val="65000"/>
                    <a:lumOff val="35000"/>
                  </a:schemeClr>
                </a:solidFill>
                <a:uFillTx/>
                <a:latin typeface="+mn-lt"/>
                <a:ea typeface="+mn-ea"/>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b="1" u="none" strike="noStrike" kern="1200" cap="none" spc="150" normalizeH="0" baseline="0">
                <a:solidFill>
                  <a:schemeClr val="tx1">
                    <a:lumMod val="65000"/>
                    <a:lumOff val="35000"/>
                  </a:schemeClr>
                </a:solidFill>
                <a:uFillTx/>
                <a:latin typeface="+mn-lt"/>
                <a:ea typeface="+mn-ea"/>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b="1" u="none" strike="noStrike" kern="1200" cap="none" spc="150" normalizeH="0" baseline="0">
                <a:solidFill>
                  <a:schemeClr val="tx1">
                    <a:lumMod val="65000"/>
                    <a:lumOff val="3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buClrTx/>
              <a:buSzTx/>
            </a:pPr>
            <a:r>
              <a:rPr lang="en-US" altLang="zh-CN" sz="1300" b="0" spc="0">
                <a:solidFill>
                  <a:schemeClr val="tx1"/>
                </a:solidFill>
                <a:cs typeface="Times New Roman" panose="02020603050405020304" charset="0"/>
              </a:rPr>
              <a:t># Plot 3</a:t>
            </a:r>
            <a:endParaRPr lang="en-US" altLang="zh-CN" sz="1300" b="0" spc="0">
              <a:solidFill>
                <a:schemeClr val="tx1"/>
              </a:solidFill>
              <a:cs typeface="Times New Roman" panose="02020603050405020304" charset="0"/>
            </a:endParaRPr>
          </a:p>
          <a:p>
            <a:r>
              <a:rPr lang="en-US" altLang="zh-CN" sz="1300" b="0" spc="0">
                <a:solidFill>
                  <a:schemeClr val="accent6"/>
                </a:solidFill>
                <a:cs typeface="Times New Roman" panose="02020603050405020304" charset="0"/>
              </a:rPr>
              <a:t>sns.lmplot(x="person_age", y="loan_status", hue="person_home_ownership", data=df_final, logistic=True, ci=False)</a:t>
            </a:r>
            <a:endParaRPr lang="en-US" altLang="zh-CN" sz="1300" b="0" spc="0">
              <a:solidFill>
                <a:schemeClr val="accent6"/>
              </a:solidFill>
              <a:cs typeface="Times New Roman" panose="02020603050405020304" charset="0"/>
            </a:endParaRPr>
          </a:p>
          <a:p>
            <a:r>
              <a:rPr lang="en-US" altLang="zh-CN" sz="1300" b="0" spc="0">
                <a:solidFill>
                  <a:schemeClr val="tx1"/>
                </a:solidFill>
                <a:cs typeface="Times New Roman" panose="02020603050405020304" charset="0"/>
              </a:rPr>
              <a:t># Plot the label properly</a:t>
            </a:r>
            <a:endParaRPr lang="en-US" altLang="zh-CN" sz="1300" b="0" spc="0">
              <a:solidFill>
                <a:schemeClr val="tx1"/>
              </a:solidFill>
              <a:cs typeface="Times New Roman" panose="02020603050405020304" charset="0"/>
            </a:endParaRPr>
          </a:p>
          <a:p>
            <a:r>
              <a:rPr lang="en-US" altLang="zh-CN" sz="1300" b="0" spc="0">
                <a:solidFill>
                  <a:schemeClr val="accent6"/>
                </a:solidFill>
                <a:cs typeface="Times New Roman" panose="02020603050405020304" charset="0"/>
              </a:rPr>
              <a:t>plt.title("Interaction between Age and Loan Status by Home Ownership")</a:t>
            </a:r>
            <a:endParaRPr lang="en-US" altLang="zh-CN" sz="1300" b="0" spc="0">
              <a:solidFill>
                <a:schemeClr val="accent6"/>
              </a:solidFill>
              <a:cs typeface="Times New Roman" panose="02020603050405020304" charset="0"/>
            </a:endParaRPr>
          </a:p>
          <a:p>
            <a:r>
              <a:rPr lang="en-US" altLang="zh-CN" sz="1300" b="0" spc="0">
                <a:solidFill>
                  <a:schemeClr val="accent6"/>
                </a:solidFill>
                <a:cs typeface="Times New Roman" panose="02020603050405020304" charset="0"/>
              </a:rPr>
              <a:t>plt.show()</a:t>
            </a:r>
            <a:endParaRPr lang="en-US" altLang="zh-CN" sz="1300" b="0" spc="0">
              <a:solidFill>
                <a:schemeClr val="accent6"/>
              </a:solidFill>
              <a:cs typeface="Times New Roman" panose="02020603050405020304" charset="0"/>
            </a:endParaRPr>
          </a:p>
        </p:txBody>
      </p:sp>
      <p:pic>
        <p:nvPicPr>
          <p:cNvPr id="10" name="内容占位符 7" descr="C:/Users/Liuhy/Desktop/Final Project 图片/15.png15"/>
          <p:cNvPicPr>
            <a:picLocks noChangeAspect="1"/>
          </p:cNvPicPr>
          <p:nvPr>
            <p:custDataLst>
              <p:tags r:id="rId2"/>
            </p:custDataLst>
          </p:nvPr>
        </p:nvPicPr>
        <p:blipFill>
          <a:blip r:embed="rId3"/>
          <a:srcRect l="4383" r="4383"/>
          <a:stretch>
            <a:fillRect/>
          </a:stretch>
        </p:blipFill>
        <p:spPr>
          <a:xfrm>
            <a:off x="6957060" y="3368040"/>
            <a:ext cx="3898900" cy="3251200"/>
          </a:xfrm>
          <a:prstGeom prst="rect">
            <a:avLst/>
          </a:prstGeom>
        </p:spPr>
      </p:pic>
      <p:sp>
        <p:nvSpPr>
          <p:cNvPr id="6" name="文本占位符 2"/>
          <p:cNvSpPr>
            <a:spLocks noGrp="1"/>
          </p:cNvSpPr>
          <p:nvPr>
            <p:custDataLst>
              <p:tags r:id="rId4"/>
            </p:custDataLst>
          </p:nvPr>
        </p:nvSpPr>
        <p:spPr>
          <a:xfrm>
            <a:off x="6235700" y="1429385"/>
            <a:ext cx="5342255" cy="1938655"/>
          </a:xfrm>
          <a:prstGeom prst="rect">
            <a:avLst/>
          </a:prstGeom>
        </p:spPr>
        <p:txBody>
          <a:bodyPr vert="horz" wrap="square" lIns="101600" tIns="38100" rIns="76200" bIns="38100" rtlCol="0" anchor="t" anchorCtr="0">
            <a:normAutofit fontScale="80000"/>
          </a:bodyPr>
          <a:lstStyle>
            <a:lvl1pPr marL="0" indent="0" algn="l" defTabSz="914400" rtl="0" eaLnBrk="1" fontAlgn="auto" latinLnBrk="0" hangingPunct="1">
              <a:lnSpc>
                <a:spcPct val="100000"/>
              </a:lnSpc>
              <a:spcBef>
                <a:spcPts val="0"/>
              </a:spcBef>
              <a:spcAft>
                <a:spcPts val="1000"/>
              </a:spcAft>
              <a:buFont typeface="Arial" panose="020B0604020202020204" pitchFamily="34" charset="0"/>
              <a:buNone/>
              <a:defRPr sz="2000" b="1" u="none" strike="noStrike" kern="1200" cap="none" spc="200" normalizeH="0" baseline="0">
                <a:solidFill>
                  <a:schemeClr val="tx1">
                    <a:lumMod val="75000"/>
                    <a:lumOff val="25000"/>
                  </a:schemeClr>
                </a:solidFill>
                <a:uFillTx/>
                <a:latin typeface="+mn-lt"/>
                <a:ea typeface="+mn-ea"/>
                <a:cs typeface="+mn-cs"/>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b="1" u="none" strike="noStrike" kern="1200" cap="none" spc="150" normalizeH="0" baseline="0">
                <a:solidFill>
                  <a:schemeClr val="tx1">
                    <a:lumMod val="65000"/>
                    <a:lumOff val="35000"/>
                  </a:schemeClr>
                </a:solidFill>
                <a:uFillTx/>
                <a:latin typeface="+mn-lt"/>
                <a:ea typeface="+mn-ea"/>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b="1" u="none" strike="noStrike" kern="1200" cap="none" spc="150" normalizeH="0" baseline="0">
                <a:solidFill>
                  <a:schemeClr val="tx1">
                    <a:lumMod val="65000"/>
                    <a:lumOff val="35000"/>
                  </a:schemeClr>
                </a:solidFill>
                <a:uFillTx/>
                <a:latin typeface="+mn-lt"/>
                <a:ea typeface="+mn-ea"/>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b="1" u="none" strike="noStrike" kern="1200" cap="none" spc="150" normalizeH="0" baseline="0">
                <a:solidFill>
                  <a:schemeClr val="tx1">
                    <a:lumMod val="65000"/>
                    <a:lumOff val="35000"/>
                  </a:schemeClr>
                </a:solidFill>
                <a:uFillTx/>
                <a:latin typeface="+mn-lt"/>
                <a:ea typeface="+mn-ea"/>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b="1" u="none" strike="noStrike" kern="1200" cap="none" spc="150" normalizeH="0" baseline="0">
                <a:solidFill>
                  <a:schemeClr val="tx1">
                    <a:lumMod val="65000"/>
                    <a:lumOff val="3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zh-CN" sz="1800" b="0" spc="0">
                <a:solidFill>
                  <a:schemeClr val="tx1"/>
                </a:solidFill>
                <a:cs typeface="Times New Roman" panose="02020603050405020304" charset="0"/>
              </a:rPr>
              <a:t># Plot 4</a:t>
            </a:r>
            <a:endParaRPr lang="en-US" altLang="zh-CN" sz="1800" b="0" spc="0">
              <a:solidFill>
                <a:schemeClr val="tx1"/>
              </a:solidFill>
              <a:cs typeface="Times New Roman" panose="02020603050405020304" charset="0"/>
            </a:endParaRPr>
          </a:p>
          <a:p>
            <a:r>
              <a:rPr lang="en-US" altLang="zh-CN" sz="1800" b="0" spc="0">
                <a:solidFill>
                  <a:schemeClr val="accent6"/>
                </a:solidFill>
                <a:cs typeface="Times New Roman" panose="02020603050405020304" charset="0"/>
              </a:rPr>
              <a:t>sns.lmplot(x="person_age", y="loan_status", hue="loan_intent", data=df_final, logistic=True, ci=False)</a:t>
            </a:r>
            <a:endParaRPr lang="en-US" altLang="zh-CN" sz="1800" b="0" spc="0">
              <a:solidFill>
                <a:schemeClr val="accent6"/>
              </a:solidFill>
              <a:cs typeface="Times New Roman" panose="02020603050405020304" charset="0"/>
            </a:endParaRPr>
          </a:p>
          <a:p>
            <a:pPr algn="l">
              <a:buClrTx/>
              <a:buSzTx/>
            </a:pPr>
            <a:r>
              <a:rPr lang="en-US" altLang="zh-CN" sz="1800" b="0" spc="0">
                <a:solidFill>
                  <a:schemeClr val="tx1"/>
                </a:solidFill>
                <a:cs typeface="Times New Roman" panose="02020603050405020304" charset="0"/>
              </a:rPr>
              <a:t># Plot the label properly</a:t>
            </a:r>
            <a:endParaRPr lang="en-US" altLang="zh-CN" sz="1800" b="0" spc="0">
              <a:solidFill>
                <a:schemeClr val="tx1"/>
              </a:solidFill>
              <a:cs typeface="Times New Roman" panose="02020603050405020304" charset="0"/>
            </a:endParaRPr>
          </a:p>
          <a:p>
            <a:r>
              <a:rPr lang="en-US" altLang="zh-CN" sz="1800" b="0" spc="0">
                <a:solidFill>
                  <a:schemeClr val="accent6"/>
                </a:solidFill>
                <a:cs typeface="Times New Roman" panose="02020603050405020304" charset="0"/>
              </a:rPr>
              <a:t>plt.title("Interaction between Age and Loan Status by Loan Intent")</a:t>
            </a:r>
            <a:endParaRPr lang="en-US" altLang="zh-CN" sz="1800" b="0" spc="0">
              <a:solidFill>
                <a:schemeClr val="accent6"/>
              </a:solidFill>
              <a:cs typeface="Times New Roman" panose="02020603050405020304" charset="0"/>
            </a:endParaRPr>
          </a:p>
          <a:p>
            <a:r>
              <a:rPr lang="en-US" altLang="zh-CN" sz="1800" b="0" spc="0">
                <a:solidFill>
                  <a:schemeClr val="accent6"/>
                </a:solidFill>
                <a:cs typeface="Times New Roman" panose="02020603050405020304" charset="0"/>
              </a:rPr>
              <a:t>plt.show()</a:t>
            </a:r>
            <a:endParaRPr lang="en-US" altLang="zh-CN" sz="1800" b="0" spc="0">
              <a:solidFill>
                <a:schemeClr val="accent6"/>
              </a:solidFill>
              <a:cs typeface="Times New Roman" panose="02020603050405020304" charset="0"/>
            </a:endParaRPr>
          </a:p>
        </p:txBody>
      </p:sp>
      <p:pic>
        <p:nvPicPr>
          <p:cNvPr id="9" name="内容占位符 4" descr="14"/>
          <p:cNvPicPr>
            <a:picLocks noChangeAspect="1"/>
          </p:cNvPicPr>
          <p:nvPr>
            <p:custDataLst>
              <p:tags r:id="rId5"/>
            </p:custDataLst>
          </p:nvPr>
        </p:nvPicPr>
        <p:blipFill>
          <a:blip r:embed="rId6"/>
          <a:stretch>
            <a:fillRect/>
          </a:stretch>
        </p:blipFill>
        <p:spPr>
          <a:xfrm>
            <a:off x="1174115" y="3368040"/>
            <a:ext cx="4210050" cy="3251200"/>
          </a:xfrm>
          <a:prstGeom prst="rect">
            <a:avLst/>
          </a:prstGeom>
        </p:spPr>
      </p:pic>
      <p:sp>
        <p:nvSpPr>
          <p:cNvPr id="14" name="标题 13"/>
          <p:cNvSpPr>
            <a:spLocks noGrp="1"/>
          </p:cNvSpPr>
          <p:nvPr>
            <p:ph type="title"/>
            <p:custDataLst>
              <p:tags r:id="rId7"/>
            </p:custDataLst>
          </p:nvPr>
        </p:nvSpPr>
        <p:spPr/>
        <p:txBody>
          <a:bodyPr vert="horz" wrap="square" lIns="0" tIns="0" rIns="0" bIns="0" rtlCol="0" anchor="b">
            <a:normAutofit/>
          </a:bodyPr>
          <a:lstStyle/>
          <a:p>
            <a:pPr lvl="0" algn="l">
              <a:buClrTx/>
              <a:buSzTx/>
              <a:buFontTx/>
            </a:pPr>
            <a:r>
              <a:rPr lang="zh-CN" altLang="en-US" dirty="0">
                <a:sym typeface="+mn-ea"/>
              </a:rPr>
              <a:t>Plot 3 &amp; 4</a:t>
            </a:r>
            <a:endParaRPr lang="zh-CN" altLang="en-US" dirty="0">
              <a:sym typeface="+mn-ea"/>
            </a:endParaRPr>
          </a:p>
        </p:txBody>
      </p:sp>
    </p:spTree>
    <p:custDataLst>
      <p:tags r:id="rId8"/>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文本占位符 2"/>
          <p:cNvSpPr>
            <a:spLocks noGrp="1"/>
          </p:cNvSpPr>
          <p:nvPr>
            <p:custDataLst>
              <p:tags r:id="rId1"/>
            </p:custDataLst>
          </p:nvPr>
        </p:nvSpPr>
        <p:spPr>
          <a:xfrm>
            <a:off x="6350635" y="1671955"/>
            <a:ext cx="5227320" cy="3514090"/>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buSzTx/>
            </a:pPr>
            <a:r>
              <a:rPr lang="en-US" altLang="zh-CN" sz="1800" b="0" spc="0">
                <a:solidFill>
                  <a:schemeClr val="tx1"/>
                </a:solidFill>
                <a:cs typeface="Times New Roman" panose="02020603050405020304" charset="0"/>
              </a:rPr>
              <a:t># Plot 5</a:t>
            </a:r>
            <a:endParaRPr lang="en-US" altLang="zh-CN" sz="1800" b="0" spc="0">
              <a:solidFill>
                <a:schemeClr val="tx1"/>
              </a:solidFill>
              <a:cs typeface="Times New Roman" panose="02020603050405020304" charset="0"/>
            </a:endParaRPr>
          </a:p>
          <a:p>
            <a:pPr algn="l">
              <a:buClrTx/>
              <a:buSzTx/>
            </a:pPr>
            <a:r>
              <a:rPr lang="en-US" altLang="zh-CN" sz="1800" b="0" spc="0">
                <a:solidFill>
                  <a:schemeClr val="accent6"/>
                </a:solidFill>
                <a:cs typeface="Times New Roman" panose="02020603050405020304" charset="0"/>
              </a:rPr>
              <a:t>sns.lmplot(x="person_age", y="loan_status", hue="previous_loan_defaults_on_file", data=df_final, logistic=True, ci=False)</a:t>
            </a:r>
            <a:endParaRPr lang="en-US" altLang="zh-CN" sz="1800" b="0" spc="0">
              <a:solidFill>
                <a:schemeClr val="accent6"/>
              </a:solidFill>
              <a:cs typeface="Times New Roman" panose="02020603050405020304" charset="0"/>
            </a:endParaRPr>
          </a:p>
          <a:p>
            <a:pPr algn="l">
              <a:buClrTx/>
              <a:buSzTx/>
            </a:pPr>
            <a:r>
              <a:rPr lang="en-US" altLang="zh-CN" sz="1800" b="0" spc="0">
                <a:solidFill>
                  <a:schemeClr val="tx1"/>
                </a:solidFill>
                <a:cs typeface="Times New Roman" panose="02020603050405020304" charset="0"/>
              </a:rPr>
              <a:t># Plot the label properly</a:t>
            </a:r>
            <a:endParaRPr lang="en-US" altLang="zh-CN" sz="1800" b="0" spc="0">
              <a:solidFill>
                <a:schemeClr val="tx1"/>
              </a:solidFill>
              <a:cs typeface="Times New Roman" panose="02020603050405020304" charset="0"/>
            </a:endParaRPr>
          </a:p>
          <a:p>
            <a:pPr algn="l">
              <a:buClrTx/>
              <a:buSzTx/>
            </a:pPr>
            <a:r>
              <a:rPr lang="en-US" altLang="zh-CN" sz="1800" b="0" spc="0">
                <a:solidFill>
                  <a:schemeClr val="accent6"/>
                </a:solidFill>
                <a:cs typeface="Times New Roman" panose="02020603050405020304" charset="0"/>
              </a:rPr>
              <a:t>plt.title("Interaction between Age and Loan Status by Previous Loan Status on File")</a:t>
            </a:r>
            <a:endParaRPr lang="en-US" altLang="zh-CN" sz="1800" b="0" spc="0">
              <a:solidFill>
                <a:schemeClr val="accent6"/>
              </a:solidFill>
              <a:cs typeface="Times New Roman" panose="02020603050405020304" charset="0"/>
            </a:endParaRPr>
          </a:p>
          <a:p>
            <a:pPr algn="l">
              <a:buClrTx/>
              <a:buSzTx/>
            </a:pPr>
            <a:r>
              <a:rPr lang="en-US" altLang="zh-CN" sz="1800" b="0" spc="0">
                <a:solidFill>
                  <a:schemeClr val="accent6"/>
                </a:solidFill>
                <a:cs typeface="Times New Roman" panose="02020603050405020304" charset="0"/>
              </a:rPr>
              <a:t>plt.show()</a:t>
            </a:r>
            <a:endParaRPr lang="en-US" altLang="zh-CN" sz="1800" b="0" spc="0">
              <a:solidFill>
                <a:schemeClr val="accent6"/>
              </a:solidFill>
              <a:cs typeface="Times New Roman" panose="02020603050405020304" charset="0"/>
            </a:endParaRPr>
          </a:p>
        </p:txBody>
      </p:sp>
      <p:pic>
        <p:nvPicPr>
          <p:cNvPr id="7" name="图片占位符 4" descr="C:/Users/Liuhy/Desktop/Final Project 图片/16.png16"/>
          <p:cNvPicPr>
            <a:picLocks noChangeAspect="1"/>
          </p:cNvPicPr>
          <p:nvPr>
            <p:custDataLst>
              <p:tags r:id="rId2"/>
            </p:custDataLst>
          </p:nvPr>
        </p:nvPicPr>
        <p:blipFill>
          <a:blip r:embed="rId3"/>
          <a:srcRect l="5503" r="5503"/>
          <a:stretch>
            <a:fillRect/>
          </a:stretch>
        </p:blipFill>
        <p:spPr>
          <a:xfrm>
            <a:off x="608330" y="1313815"/>
            <a:ext cx="5514340" cy="4258945"/>
          </a:xfrm>
          <a:prstGeom prst="rect">
            <a:avLst/>
          </a:prstGeom>
        </p:spPr>
      </p:pic>
      <p:sp>
        <p:nvSpPr>
          <p:cNvPr id="12" name="标题 11"/>
          <p:cNvSpPr>
            <a:spLocks noGrp="1"/>
          </p:cNvSpPr>
          <p:nvPr>
            <p:ph type="title"/>
            <p:custDataLst>
              <p:tags r:id="rId4"/>
            </p:custDataLst>
          </p:nvPr>
        </p:nvSpPr>
        <p:spPr/>
        <p:txBody>
          <a:bodyPr vert="horz" wrap="square" lIns="0" tIns="0" rIns="0" bIns="0" rtlCol="0" anchor="b">
            <a:normAutofit/>
          </a:bodyPr>
          <a:lstStyle/>
          <a:p>
            <a:pPr lvl="0" algn="l">
              <a:buClrTx/>
              <a:buSzTx/>
              <a:buFontTx/>
            </a:pPr>
            <a:r>
              <a:rPr lang="zh-CN" altLang="en-US" dirty="0">
                <a:sym typeface="+mn-ea"/>
              </a:rPr>
              <a:t>Plot 5</a:t>
            </a:r>
            <a:endParaRPr lang="zh-CN" altLang="en-US" dirty="0">
              <a:sym typeface="+mn-ea"/>
            </a:endParaRPr>
          </a:p>
        </p:txBody>
      </p:sp>
    </p:spTree>
    <p:custDataLst>
      <p:tags r:id="rId5"/>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4" descr="17"/>
          <p:cNvPicPr>
            <a:picLocks noChangeAspect="1"/>
          </p:cNvPicPr>
          <p:nvPr>
            <p:custDataLst>
              <p:tags r:id="rId1"/>
            </p:custDataLst>
          </p:nvPr>
        </p:nvPicPr>
        <p:blipFill>
          <a:blip r:embed="rId2"/>
          <a:stretch>
            <a:fillRect/>
          </a:stretch>
        </p:blipFill>
        <p:spPr>
          <a:xfrm>
            <a:off x="1969770" y="891540"/>
            <a:ext cx="8252460" cy="5966460"/>
          </a:xfrm>
          <a:prstGeom prst="rect">
            <a:avLst/>
          </a:prstGeom>
        </p:spPr>
      </p:pic>
      <p:sp>
        <p:nvSpPr>
          <p:cNvPr id="8" name="标题 7"/>
          <p:cNvSpPr>
            <a:spLocks noGrp="1"/>
          </p:cNvSpPr>
          <p:nvPr>
            <p:ph type="title"/>
            <p:custDataLst>
              <p:tags r:id="rId3"/>
            </p:custDataLst>
          </p:nvPr>
        </p:nvSpPr>
        <p:spPr>
          <a:xfrm>
            <a:off x="695960" y="171405"/>
            <a:ext cx="10800000" cy="720000"/>
          </a:xfrm>
        </p:spPr>
        <p:txBody>
          <a:bodyPr vert="horz" wrap="square" lIns="0" tIns="0" rIns="0" bIns="0" rtlCol="0" anchor="b">
            <a:normAutofit/>
          </a:bodyPr>
          <a:lstStyle/>
          <a:p>
            <a:pPr lvl="0" algn="l">
              <a:buClrTx/>
              <a:buSzTx/>
              <a:buFontTx/>
            </a:pPr>
            <a:r>
              <a:rPr lang="zh-CN" altLang="en-US" dirty="0">
                <a:sym typeface="+mn-ea"/>
              </a:rPr>
              <a:t>The Rest of the Plots</a:t>
            </a:r>
            <a:endParaRPr lang="zh-CN" altLang="en-US" dirty="0">
              <a:sym typeface="+mn-ea"/>
            </a:endParaRPr>
          </a:p>
        </p:txBody>
      </p:sp>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3" descr="18"/>
          <p:cNvPicPr>
            <a:picLocks noChangeAspect="1"/>
          </p:cNvPicPr>
          <p:nvPr>
            <p:custDataLst>
              <p:tags r:id="rId1"/>
            </p:custDataLst>
          </p:nvPr>
        </p:nvPicPr>
        <p:blipFill>
          <a:blip r:embed="rId2"/>
          <a:stretch>
            <a:fillRect/>
          </a:stretch>
        </p:blipFill>
        <p:spPr>
          <a:xfrm>
            <a:off x="826770" y="1666875"/>
            <a:ext cx="10532110" cy="3524885"/>
          </a:xfrm>
          <a:prstGeom prst="rect">
            <a:avLst/>
          </a:prstGeom>
        </p:spPr>
      </p:pic>
      <p:sp>
        <p:nvSpPr>
          <p:cNvPr id="8" name="标题 7"/>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The Rest of the Plots</a:t>
            </a:r>
            <a:endParaRPr lang="zh-CN" altLang="en-US" dirty="0">
              <a:sym typeface="+mn-ea"/>
            </a:endParaRPr>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内容占位符 2"/>
          <p:cNvSpPr>
            <a:spLocks noGrp="1"/>
          </p:cNvSpPr>
          <p:nvPr>
            <p:custDataLst>
              <p:tags r:id="rId1"/>
            </p:custDataLst>
          </p:nvPr>
        </p:nvSpPr>
        <p:spPr>
          <a:xfrm>
            <a:off x="608400" y="1854000"/>
            <a:ext cx="5342400" cy="4395600"/>
          </a:xfrm>
          <a:prstGeom prst="rect">
            <a:avLst/>
          </a:prstGeom>
        </p:spPr>
        <p:txBody>
          <a:bodyPr vert="horz" lIns="101600" tIns="0" rIns="82550" bIns="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pc="0">
                <a:solidFill>
                  <a:schemeClr val="tx1"/>
                </a:solidFill>
                <a:cs typeface="Times New Roman" panose="02020603050405020304" charset="0"/>
              </a:rPr>
              <a:t># Check the form of our response variable</a:t>
            </a:r>
            <a:endParaRPr lang="en-US" altLang="zh-CN" spc="0">
              <a:solidFill>
                <a:schemeClr val="tx1"/>
              </a:solidFill>
              <a:cs typeface="Times New Roman" panose="02020603050405020304" charset="0"/>
            </a:endParaRPr>
          </a:p>
          <a:p>
            <a:pPr marL="0" indent="0">
              <a:buNone/>
            </a:pPr>
            <a:r>
              <a:rPr lang="en-US" altLang="zh-CN" spc="0">
                <a:solidFill>
                  <a:schemeClr val="accent6"/>
                </a:solidFill>
                <a:cs typeface="Times New Roman" panose="02020603050405020304" charset="0"/>
              </a:rPr>
              <a:t>df_final["loan_status"]</a:t>
            </a:r>
            <a:endParaRPr lang="en-US" altLang="zh-CN" spc="0">
              <a:solidFill>
                <a:schemeClr val="accent6"/>
              </a:solidFill>
              <a:cs typeface="Times New Roman" panose="02020603050405020304" charset="0"/>
            </a:endParaRPr>
          </a:p>
          <a:p>
            <a:pPr marL="0" indent="0">
              <a:buNone/>
            </a:pPr>
            <a:r>
              <a:rPr lang="en-US" altLang="zh-CN" spc="0">
                <a:solidFill>
                  <a:schemeClr val="tx1"/>
                </a:solidFill>
                <a:cs typeface="Times New Roman" panose="02020603050405020304" charset="0"/>
              </a:rPr>
              <a:t># Create the feature matrix and target array</a:t>
            </a:r>
            <a:endParaRPr lang="en-US" altLang="zh-CN" spc="0">
              <a:solidFill>
                <a:schemeClr val="tx1"/>
              </a:solidFill>
              <a:cs typeface="Times New Roman" panose="02020603050405020304" charset="0"/>
            </a:endParaRPr>
          </a:p>
          <a:p>
            <a:pPr marL="0" indent="0">
              <a:buNone/>
            </a:pPr>
            <a:r>
              <a:rPr lang="en-US" altLang="zh-CN" spc="0">
                <a:solidFill>
                  <a:schemeClr val="accent6"/>
                </a:solidFill>
                <a:cs typeface="Times New Roman" panose="02020603050405020304" charset="0"/>
              </a:rPr>
              <a:t>df_feature = df_final.drop(columns = ['loan_status'], axis = 1)</a:t>
            </a:r>
            <a:endParaRPr lang="en-US" altLang="zh-CN" spc="0">
              <a:solidFill>
                <a:schemeClr val="accent6"/>
              </a:solidFill>
              <a:cs typeface="Times New Roman" panose="02020603050405020304" charset="0"/>
            </a:endParaRPr>
          </a:p>
          <a:p>
            <a:pPr marL="0" algn="l">
              <a:buClrTx/>
              <a:buSzTx/>
              <a:buNone/>
            </a:pPr>
            <a:r>
              <a:rPr lang="en-US" altLang="zh-CN" spc="0">
                <a:solidFill>
                  <a:schemeClr val="accent6"/>
                </a:solidFill>
                <a:cs typeface="Times New Roman" panose="02020603050405020304" charset="0"/>
              </a:rPr>
              <a:t>df_target = df_final['loan_status']</a:t>
            </a:r>
            <a:endParaRPr lang="en-US" altLang="zh-CN" spc="0">
              <a:solidFill>
                <a:schemeClr val="accent6"/>
              </a:solidFill>
              <a:cs typeface="Times New Roman" panose="02020603050405020304" charset="0"/>
            </a:endParaRPr>
          </a:p>
          <a:p>
            <a:pPr marL="0" indent="0">
              <a:buNone/>
            </a:pPr>
            <a:r>
              <a:rPr lang="en-US" altLang="zh-CN" spc="0">
                <a:solidFill>
                  <a:schemeClr val="tx1"/>
                </a:solidFill>
                <a:cs typeface="Times New Roman" panose="02020603050405020304" charset="0"/>
              </a:rPr>
              <a:t># Test code.</a:t>
            </a:r>
            <a:endParaRPr lang="en-US" altLang="zh-CN" spc="0">
              <a:solidFill>
                <a:schemeClr val="tx1"/>
              </a:solidFill>
              <a:cs typeface="Times New Roman" panose="02020603050405020304" charset="0"/>
            </a:endParaRPr>
          </a:p>
          <a:p>
            <a:pPr marL="0" indent="0">
              <a:buNone/>
            </a:pPr>
            <a:r>
              <a:rPr lang="en-US" altLang="zh-CN" spc="0">
                <a:solidFill>
                  <a:schemeClr val="tx1"/>
                </a:solidFill>
                <a:cs typeface="Times New Roman" panose="02020603050405020304" charset="0"/>
              </a:rPr>
              <a:t># df_feature</a:t>
            </a:r>
            <a:endParaRPr lang="en-US" altLang="zh-CN" spc="0">
              <a:solidFill>
                <a:schemeClr val="tx1"/>
              </a:solidFill>
              <a:cs typeface="Times New Roman" panose="02020603050405020304" charset="0"/>
            </a:endParaRPr>
          </a:p>
          <a:p>
            <a:pPr marL="0" indent="0">
              <a:buNone/>
            </a:pPr>
            <a:r>
              <a:rPr lang="en-US" altLang="zh-CN" spc="0">
                <a:solidFill>
                  <a:schemeClr val="tx1"/>
                </a:solidFill>
                <a:cs typeface="Times New Roman" panose="02020603050405020304" charset="0"/>
              </a:rPr>
              <a:t># df_target</a:t>
            </a:r>
            <a:endParaRPr lang="en-US" altLang="zh-CN" spc="0">
              <a:solidFill>
                <a:schemeClr val="tx1"/>
              </a:solidFill>
              <a:cs typeface="Times New Roman" panose="02020603050405020304" charset="0"/>
            </a:endParaRPr>
          </a:p>
          <a:p>
            <a:pPr marL="0" indent="0">
              <a:buNone/>
            </a:pPr>
            <a:endParaRPr lang="en-US" altLang="zh-CN" spc="0">
              <a:solidFill>
                <a:schemeClr val="tx1"/>
              </a:solidFill>
              <a:cs typeface="Times New Roman" panose="02020603050405020304" charset="0"/>
            </a:endParaRPr>
          </a:p>
        </p:txBody>
      </p:sp>
      <p:sp>
        <p:nvSpPr>
          <p:cNvPr id="8" name="内容占位符 5"/>
          <p:cNvSpPr>
            <a:spLocks noGrp="1"/>
          </p:cNvSpPr>
          <p:nvPr>
            <p:custDataLst>
              <p:tags r:id="rId2"/>
            </p:custDataLst>
          </p:nvPr>
        </p:nvSpPr>
        <p:spPr>
          <a:xfrm>
            <a:off x="6235750" y="1854000"/>
            <a:ext cx="5342400" cy="4395600"/>
          </a:xfrm>
          <a:prstGeom prst="rect">
            <a:avLst/>
          </a:prstGeom>
        </p:spPr>
        <p:txBody>
          <a:bodyPr vert="horz" wrap="square" lIns="101600" tIns="0" rIns="82550" bIns="0" rtlCol="0">
            <a:normAutofit fontScale="7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buClrTx/>
              <a:buSzTx/>
              <a:buNone/>
            </a:pPr>
            <a:r>
              <a:rPr lang="en-US" altLang="zh-CN" spc="0">
                <a:solidFill>
                  <a:schemeClr val="tx1"/>
                </a:solidFill>
                <a:cs typeface="Times New Roman" panose="02020603050405020304" charset="0"/>
                <a:sym typeface="+mn-ea"/>
              </a:rPr>
              <a:t># Scaling</a:t>
            </a:r>
            <a:endParaRPr lang="en-US" altLang="zh-CN" spc="0">
              <a:solidFill>
                <a:schemeClr val="tx1"/>
              </a:solidFill>
              <a:cs typeface="Times New Roman" panose="02020603050405020304" charset="0"/>
            </a:endParaRPr>
          </a:p>
          <a:p>
            <a:pPr marL="0" algn="l">
              <a:buClrTx/>
              <a:buSzTx/>
              <a:buNone/>
            </a:pPr>
            <a:r>
              <a:rPr lang="en-US" altLang="zh-CN" spc="0">
                <a:solidFill>
                  <a:schemeClr val="accent6"/>
                </a:solidFill>
                <a:cs typeface="Times New Roman" panose="02020603050405020304" charset="0"/>
                <a:sym typeface="+mn-ea"/>
              </a:rPr>
              <a:t>scaler = StandardScaler()</a:t>
            </a:r>
            <a:endParaRPr lang="en-US" altLang="zh-CN" spc="0">
              <a:solidFill>
                <a:schemeClr val="accent6"/>
              </a:solidFill>
              <a:cs typeface="Times New Roman" panose="02020603050405020304" charset="0"/>
            </a:endParaRPr>
          </a:p>
          <a:p>
            <a:pPr marL="0" algn="l">
              <a:buClrTx/>
              <a:buSzTx/>
              <a:buNone/>
            </a:pPr>
            <a:r>
              <a:rPr lang="en-US" altLang="zh-CN" spc="0">
                <a:solidFill>
                  <a:schemeClr val="accent6"/>
                </a:solidFill>
                <a:cs typeface="Times New Roman" panose="02020603050405020304" charset="0"/>
                <a:sym typeface="+mn-ea"/>
              </a:rPr>
              <a:t>num_vars = df_feature.select_dtypes(include = 'number').columns</a:t>
            </a:r>
            <a:endParaRPr lang="en-US" altLang="zh-CN" spc="0">
              <a:solidFill>
                <a:schemeClr val="accent6"/>
              </a:solidFill>
              <a:cs typeface="Times New Roman" panose="02020603050405020304" charset="0"/>
            </a:endParaRPr>
          </a:p>
          <a:p>
            <a:pPr marL="0" algn="l">
              <a:buClrTx/>
              <a:buSzTx/>
              <a:buNone/>
            </a:pPr>
            <a:r>
              <a:rPr lang="en-US" altLang="zh-CN" spc="0">
                <a:solidFill>
                  <a:schemeClr val="accent6"/>
                </a:solidFill>
                <a:cs typeface="Times New Roman" panose="02020603050405020304" charset="0"/>
                <a:sym typeface="+mn-ea"/>
              </a:rPr>
              <a:t>df_feature[num_vars] = scaler.fit_transform(df_feature[num_vars])</a:t>
            </a:r>
            <a:endParaRPr lang="en-US" altLang="zh-CN" spc="0">
              <a:solidFill>
                <a:schemeClr val="accent6"/>
              </a:solidFill>
              <a:cs typeface="Times New Roman" panose="02020603050405020304" charset="0"/>
            </a:endParaRPr>
          </a:p>
          <a:p>
            <a:pPr marL="0" algn="l">
              <a:buClrTx/>
              <a:buSzTx/>
              <a:buNone/>
            </a:pPr>
            <a:r>
              <a:rPr lang="en-US" altLang="zh-CN" spc="0">
                <a:solidFill>
                  <a:schemeClr val="tx1"/>
                </a:solidFill>
                <a:cs typeface="Times New Roman" panose="02020603050405020304" charset="0"/>
                <a:sym typeface="+mn-ea"/>
              </a:rPr>
              <a:t># Test code</a:t>
            </a:r>
            <a:endParaRPr lang="en-US" altLang="zh-CN" spc="0">
              <a:solidFill>
                <a:schemeClr val="tx1"/>
              </a:solidFill>
              <a:cs typeface="Times New Roman" panose="02020603050405020304" charset="0"/>
              <a:sym typeface="+mn-ea"/>
            </a:endParaRPr>
          </a:p>
          <a:p>
            <a:pPr marL="0" algn="l">
              <a:buClrTx/>
              <a:buSzTx/>
              <a:buNone/>
            </a:pPr>
            <a:r>
              <a:rPr lang="en-US" altLang="zh-CN" spc="0">
                <a:solidFill>
                  <a:schemeClr val="tx1"/>
                </a:solidFill>
                <a:cs typeface="Times New Roman" panose="02020603050405020304" charset="0"/>
                <a:sym typeface="+mn-ea"/>
              </a:rPr>
              <a:t># df_feature.head(5)</a:t>
            </a:r>
            <a:endParaRPr lang="en-US" altLang="zh-CN" spc="0">
              <a:solidFill>
                <a:schemeClr val="tx1"/>
              </a:solidFill>
              <a:cs typeface="Times New Roman" panose="02020603050405020304" charset="0"/>
            </a:endParaRPr>
          </a:p>
          <a:p>
            <a:pPr marL="0" algn="l">
              <a:buClrTx/>
              <a:buSzTx/>
              <a:buNone/>
            </a:pPr>
            <a:r>
              <a:rPr lang="en-US" altLang="zh-CN" spc="0">
                <a:solidFill>
                  <a:schemeClr val="tx1"/>
                </a:solidFill>
                <a:cs typeface="Times New Roman" panose="02020603050405020304" charset="0"/>
                <a:sym typeface="+mn-ea"/>
              </a:rPr>
              <a:t># df_feature[num_vars].std()</a:t>
            </a:r>
            <a:endParaRPr lang="en-US" altLang="zh-CN" spc="0">
              <a:solidFill>
                <a:schemeClr val="tx1"/>
              </a:solidFill>
              <a:cs typeface="Times New Roman" panose="02020603050405020304" charset="0"/>
            </a:endParaRPr>
          </a:p>
          <a:p>
            <a:pPr marL="0" algn="l">
              <a:buClrTx/>
              <a:buSzTx/>
              <a:buNone/>
            </a:pPr>
            <a:r>
              <a:rPr lang="en-US" altLang="zh-CN" spc="0">
                <a:solidFill>
                  <a:schemeClr val="tx1"/>
                </a:solidFill>
                <a:cs typeface="Times New Roman" panose="02020603050405020304" charset="0"/>
              </a:rPr>
              <a:t># Convert the indicator variable to the correct form.</a:t>
            </a:r>
            <a:endParaRPr lang="en-US" altLang="zh-CN" spc="0">
              <a:solidFill>
                <a:schemeClr val="tx1"/>
              </a:solidFill>
              <a:cs typeface="Times New Roman" panose="02020603050405020304" charset="0"/>
            </a:endParaRPr>
          </a:p>
          <a:p>
            <a:pPr marL="0" algn="l">
              <a:buClrTx/>
              <a:buSzTx/>
              <a:buNone/>
            </a:pPr>
            <a:r>
              <a:rPr lang="en-US" altLang="zh-CN" spc="0">
                <a:solidFill>
                  <a:schemeClr val="accent6"/>
                </a:solidFill>
                <a:cs typeface="Times New Roman" panose="02020603050405020304" charset="0"/>
              </a:rPr>
              <a:t>df_feature = pd.get_dummies(df_feature, drop_first = True) * 1</a:t>
            </a:r>
            <a:endParaRPr lang="en-US" altLang="zh-CN" spc="0">
              <a:solidFill>
                <a:schemeClr val="accent6"/>
              </a:solidFill>
              <a:cs typeface="Times New Roman" panose="02020603050405020304" charset="0"/>
            </a:endParaRPr>
          </a:p>
          <a:p>
            <a:pPr marL="0" algn="l">
              <a:buClrTx/>
              <a:buSzTx/>
              <a:buNone/>
            </a:pPr>
            <a:r>
              <a:rPr lang="en-US" altLang="zh-CN" spc="0">
                <a:solidFill>
                  <a:schemeClr val="tx1"/>
                </a:solidFill>
                <a:cs typeface="Times New Roman" panose="02020603050405020304" charset="0"/>
              </a:rPr>
              <a:t># Test code.</a:t>
            </a:r>
            <a:endParaRPr lang="en-US" altLang="zh-CN" spc="0">
              <a:solidFill>
                <a:schemeClr val="tx1"/>
              </a:solidFill>
              <a:cs typeface="Times New Roman" panose="02020603050405020304" charset="0"/>
            </a:endParaRPr>
          </a:p>
          <a:p>
            <a:pPr marL="0" algn="l">
              <a:buClrTx/>
              <a:buSzTx/>
              <a:buNone/>
            </a:pPr>
            <a:r>
              <a:rPr lang="en-US" altLang="zh-CN" spc="0">
                <a:solidFill>
                  <a:schemeClr val="tx1"/>
                </a:solidFill>
                <a:cs typeface="Times New Roman" panose="02020603050405020304" charset="0"/>
              </a:rPr>
              <a:t># df_feature.head(5)</a:t>
            </a:r>
            <a:endParaRPr lang="en-US" altLang="zh-CN" spc="0">
              <a:solidFill>
                <a:schemeClr val="tx1"/>
              </a:solidFill>
              <a:cs typeface="Times New Roman" panose="02020603050405020304" charset="0"/>
            </a:endParaRPr>
          </a:p>
        </p:txBody>
      </p:sp>
      <p:sp>
        <p:nvSpPr>
          <p:cNvPr id="12" name="标题 11"/>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Model Data Preprocessing</a:t>
            </a:r>
            <a:endParaRPr lang="zh-CN" altLang="en-US" dirty="0">
              <a:sym typeface="+mn-ea"/>
            </a:endParaRPr>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Introduction</a:t>
            </a:r>
            <a:endParaRPr lang="zh-CN" altLang="en-US" dirty="0">
              <a:sym typeface="+mn-ea"/>
            </a:endParaRPr>
          </a:p>
        </p:txBody>
      </p:sp>
      <p:sp>
        <p:nvSpPr>
          <p:cNvPr id="4" name="内容占位符 2"/>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342900" algn="l">
              <a:buClrTx/>
              <a:buSzTx/>
            </a:pPr>
            <a:r>
              <a:rPr lang="en-US" altLang="zh-CN" sz="2000" spc="0">
                <a:solidFill>
                  <a:schemeClr val="tx1"/>
                </a:solidFill>
                <a:cs typeface="Times New Roman" panose="02020603050405020304" charset="0"/>
              </a:rPr>
              <a:t>Motivation</a:t>
            </a:r>
            <a:endParaRPr lang="en-US" altLang="zh-CN" sz="2000" spc="0">
              <a:solidFill>
                <a:schemeClr val="tx1"/>
              </a:solidFill>
              <a:cs typeface="Times New Roman" panose="02020603050405020304" charset="0"/>
            </a:endParaRPr>
          </a:p>
          <a:p>
            <a:pPr marL="114300" indent="-342900" algn="l">
              <a:buClrTx/>
              <a:buSzTx/>
            </a:pPr>
            <a:r>
              <a:rPr lang="en-US" altLang="zh-CN" sz="2000" spc="0">
                <a:solidFill>
                  <a:schemeClr val="tx1"/>
                </a:solidFill>
                <a:cs typeface="Times New Roman" panose="02020603050405020304" charset="0"/>
              </a:rPr>
              <a:t>Target users</a:t>
            </a:r>
            <a:endParaRPr lang="en-US" altLang="zh-CN" sz="2000" spc="0">
              <a:solidFill>
                <a:schemeClr val="tx1"/>
              </a:solidFill>
              <a:cs typeface="Times New Roman" panose="02020603050405020304" charset="0"/>
            </a:endParaRPr>
          </a:p>
          <a:p>
            <a:pPr marL="114300" indent="-342900" algn="l">
              <a:buClrTx/>
              <a:buSzTx/>
            </a:pPr>
            <a:r>
              <a:rPr lang="en-US" altLang="zh-CN" sz="2000" spc="0">
                <a:solidFill>
                  <a:schemeClr val="tx1"/>
                </a:solidFill>
                <a:cs typeface="Times New Roman" panose="02020603050405020304" charset="0"/>
              </a:rPr>
              <a:t>Classifier Preference for Our Target Users</a:t>
            </a:r>
            <a:endParaRPr lang="en-US" altLang="zh-CN" sz="2000" spc="0">
              <a:solidFill>
                <a:schemeClr val="tx1"/>
              </a:solidFill>
              <a:cs typeface="Times New Roman" panose="02020603050405020304" charset="0"/>
            </a:endParaRPr>
          </a:p>
          <a:p>
            <a:pPr marL="114300" indent="-342900" algn="l">
              <a:buClrTx/>
              <a:buSzTx/>
            </a:pPr>
            <a:r>
              <a:rPr lang="en-US" altLang="zh-CN" sz="2000" spc="0">
                <a:solidFill>
                  <a:schemeClr val="tx1"/>
                </a:solidFill>
                <a:cs typeface="Times New Roman" panose="02020603050405020304" charset="0"/>
              </a:rPr>
              <a:t>Primary Research Goal of Analysis: Prediction</a:t>
            </a:r>
            <a:endParaRPr lang="en-US" altLang="zh-CN" sz="2000" spc="0">
              <a:solidFill>
                <a:schemeClr val="tx1"/>
              </a:solidFill>
              <a:cs typeface="Times New Roman" panose="02020603050405020304" charset="0"/>
            </a:endParaRPr>
          </a:p>
          <a:p>
            <a:pPr marL="114300" indent="-342900" algn="l">
              <a:buClrTx/>
              <a:buSzTx/>
            </a:pPr>
            <a:r>
              <a:rPr lang="en-US" altLang="zh-CN" sz="2000" spc="0">
                <a:solidFill>
                  <a:schemeClr val="tx1"/>
                </a:solidFill>
                <a:cs typeface="Times New Roman" panose="02020603050405020304" charset="0"/>
              </a:rPr>
              <a:t>Secondary Research Goal of Analysis: Interpretation + Descriptive Analytics</a:t>
            </a:r>
            <a:endParaRPr lang="en-US" altLang="zh-CN" sz="2000" spc="0">
              <a:solidFill>
                <a:schemeClr val="tx1"/>
              </a:solidFill>
              <a:cs typeface="Times New Roman" panose="02020603050405020304" charset="0"/>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占位符 4" descr="19"/>
          <p:cNvPicPr>
            <a:picLocks noChangeAspect="1"/>
          </p:cNvPicPr>
          <p:nvPr>
            <p:custDataLst>
              <p:tags r:id="rId1"/>
            </p:custDataLst>
          </p:nvPr>
        </p:nvPicPr>
        <p:blipFill>
          <a:blip r:embed="rId2"/>
          <a:stretch>
            <a:fillRect/>
          </a:stretch>
        </p:blipFill>
        <p:spPr>
          <a:xfrm>
            <a:off x="664210" y="1706245"/>
            <a:ext cx="10871200" cy="5126355"/>
          </a:xfrm>
          <a:prstGeom prst="rect">
            <a:avLst/>
          </a:prstGeom>
        </p:spPr>
      </p:pic>
      <p:sp>
        <p:nvSpPr>
          <p:cNvPr id="9" name="文本占位符 5"/>
          <p:cNvSpPr>
            <a:spLocks noGrp="1"/>
          </p:cNvSpPr>
          <p:nvPr>
            <p:custDataLst>
              <p:tags r:id="rId3"/>
            </p:custDataLst>
          </p:nvPr>
        </p:nvSpPr>
        <p:spPr>
          <a:xfrm>
            <a:off x="651510" y="1060450"/>
            <a:ext cx="10968990" cy="39243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l">
              <a:buClrTx/>
              <a:buSzTx/>
              <a:buNone/>
            </a:pPr>
            <a:r>
              <a:rPr lang="en-US" altLang="zh-CN" sz="1400" spc="0">
                <a:solidFill>
                  <a:schemeClr val="tx1"/>
                </a:solidFill>
                <a:cs typeface="Times New Roman" panose="02020603050405020304" charset="0"/>
              </a:rPr>
              <a:t>To gauge performance on unseen data, we’ll run backward elimination and select the logistic‑regression model with the highest average test AUC from 5‑fold cross‑validation.</a:t>
            </a:r>
            <a:endParaRPr lang="en-US" altLang="zh-CN" sz="1400" spc="0">
              <a:solidFill>
                <a:schemeClr val="tx1"/>
              </a:solidFill>
              <a:cs typeface="Times New Roman" panose="02020603050405020304" charset="0"/>
            </a:endParaRPr>
          </a:p>
        </p:txBody>
      </p:sp>
      <p:sp>
        <p:nvSpPr>
          <p:cNvPr id="13" name="标题 12"/>
          <p:cNvSpPr>
            <a:spLocks noGrp="1"/>
          </p:cNvSpPr>
          <p:nvPr>
            <p:ph type="title"/>
            <p:custDataLst>
              <p:tags r:id="rId4"/>
            </p:custDataLst>
          </p:nvPr>
        </p:nvSpPr>
        <p:spPr/>
        <p:txBody>
          <a:bodyPr vert="horz" wrap="square" lIns="0" tIns="0" rIns="0" bIns="0" rtlCol="0" anchor="b">
            <a:normAutofit/>
          </a:bodyPr>
          <a:lstStyle/>
          <a:p>
            <a:pPr lvl="0" algn="l">
              <a:buClrTx/>
              <a:buSzTx/>
              <a:buFontTx/>
            </a:pPr>
            <a:r>
              <a:rPr lang="zh-CN" altLang="en-US" dirty="0">
                <a:sym typeface="+mn-ea"/>
              </a:rPr>
              <a:t>Feature Selection with k-Fold Cross-Validation</a:t>
            </a:r>
            <a:endParaRPr lang="zh-CN" altLang="en-US" dirty="0">
              <a:sym typeface="+mn-ea"/>
            </a:endParaRPr>
          </a:p>
        </p:txBody>
      </p:sp>
    </p:spTree>
    <p:custDataLst>
      <p:tags r:id="rId5"/>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Best Model Discussion</a:t>
            </a:r>
            <a:endParaRPr lang="zh-CN" altLang="en-US" dirty="0">
              <a:sym typeface="+mn-ea"/>
            </a:endParaRPr>
          </a:p>
        </p:txBody>
      </p:sp>
      <p:sp>
        <p:nvSpPr>
          <p:cNvPr id="4" name="内容占位符 2"/>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buSzTx/>
            </a:pPr>
            <a:r>
              <a:rPr lang="en-US" altLang="zh-CN" sz="2000" spc="0">
                <a:solidFill>
                  <a:schemeClr val="tx1"/>
                </a:solidFill>
                <a:cs typeface="Times New Roman" panose="02020603050405020304" charset="0"/>
              </a:rPr>
              <a:t>Best Model Equation</a:t>
            </a:r>
            <a:endParaRPr lang="en-US" altLang="zh-CN" sz="2000" spc="0">
              <a:solidFill>
                <a:schemeClr val="tx1"/>
              </a:solidFill>
              <a:cs typeface="Times New Roman" panose="02020603050405020304" charset="0"/>
            </a:endParaRPr>
          </a:p>
          <a:p>
            <a:pPr algn="l">
              <a:buClrTx/>
              <a:buSzTx/>
            </a:pPr>
            <a:r>
              <a:rPr lang="en-US" altLang="zh-CN" sz="2000" spc="0">
                <a:solidFill>
                  <a:schemeClr val="tx1"/>
                </a:solidFill>
                <a:cs typeface="Times New Roman" panose="02020603050405020304" charset="0"/>
              </a:rPr>
              <a:t>Test Dataset ROC Curve</a:t>
            </a:r>
            <a:endParaRPr lang="en-US" altLang="zh-CN" sz="2000" spc="0">
              <a:solidFill>
                <a:schemeClr val="tx1"/>
              </a:solidFill>
              <a:cs typeface="Times New Roman" panose="02020603050405020304" charset="0"/>
            </a:endParaRPr>
          </a:p>
          <a:p>
            <a:pPr algn="l">
              <a:buClrTx/>
              <a:buSzTx/>
            </a:pPr>
            <a:r>
              <a:rPr lang="en-US" altLang="zh-CN" sz="2000" spc="0">
                <a:solidFill>
                  <a:schemeClr val="tx1"/>
                </a:solidFill>
                <a:cs typeface="Times New Roman" panose="02020603050405020304" charset="0"/>
              </a:rPr>
              <a:t>Multicollinearity Asscessment</a:t>
            </a:r>
            <a:endParaRPr lang="en-US" altLang="zh-CN" sz="2000" spc="0">
              <a:solidFill>
                <a:schemeClr val="tx1"/>
              </a:solidFill>
              <a:cs typeface="Times New Roman" panose="02020603050405020304" charset="0"/>
            </a:endParaRPr>
          </a:p>
          <a:p>
            <a:pPr algn="l">
              <a:buClrTx/>
              <a:buSzTx/>
            </a:pPr>
            <a:r>
              <a:rPr lang="en-US" altLang="zh-CN" sz="2000" spc="0">
                <a:solidFill>
                  <a:schemeClr val="tx1"/>
                </a:solidFill>
                <a:cs typeface="Times New Roman" panose="02020603050405020304" charset="0"/>
              </a:rPr>
              <a:t>Overfitting Asscessment</a:t>
            </a:r>
            <a:endParaRPr lang="en-US" altLang="zh-CN" sz="2000" spc="0">
              <a:solidFill>
                <a:schemeClr val="tx1"/>
              </a:solidFill>
              <a:cs typeface="Times New Roman" panose="02020603050405020304" charset="0"/>
            </a:endParaRPr>
          </a:p>
          <a:p>
            <a:pPr algn="l">
              <a:buClrTx/>
              <a:buSzTx/>
            </a:pPr>
            <a:r>
              <a:rPr lang="en-US" altLang="zh-CN" sz="2000" spc="0">
                <a:solidFill>
                  <a:schemeClr val="tx1"/>
                </a:solidFill>
                <a:cs typeface="Times New Roman" panose="02020603050405020304" charset="0"/>
              </a:rPr>
              <a:t>Best Predictive Probability Threshold</a:t>
            </a:r>
            <a:endParaRPr lang="en-US" altLang="zh-CN" sz="2000" spc="0">
              <a:solidFill>
                <a:schemeClr val="tx1"/>
              </a:solidFill>
              <a:cs typeface="Times New Roman" panose="02020603050405020304" charset="0"/>
            </a:endParaRPr>
          </a:p>
        </p:txBody>
      </p:sp>
    </p:spTree>
    <p:custDataLst>
      <p:tags r:id="rId3"/>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占位符 5" descr="20"/>
          <p:cNvPicPr>
            <a:picLocks noChangeAspect="1"/>
          </p:cNvPicPr>
          <p:nvPr>
            <p:custDataLst>
              <p:tags r:id="rId1"/>
            </p:custDataLst>
          </p:nvPr>
        </p:nvPicPr>
        <p:blipFill>
          <a:blip r:embed="rId2"/>
          <a:stretch>
            <a:fillRect/>
          </a:stretch>
        </p:blipFill>
        <p:spPr>
          <a:xfrm>
            <a:off x="608330" y="1705610"/>
            <a:ext cx="11365230" cy="817880"/>
          </a:xfrm>
          <a:prstGeom prst="rect">
            <a:avLst/>
          </a:prstGeom>
        </p:spPr>
      </p:pic>
      <p:sp>
        <p:nvSpPr>
          <p:cNvPr id="8" name="文本占位符 2"/>
          <p:cNvSpPr>
            <a:spLocks noGrp="1"/>
          </p:cNvSpPr>
          <p:nvPr>
            <p:custDataLst>
              <p:tags r:id="rId3"/>
            </p:custDataLst>
          </p:nvPr>
        </p:nvSpPr>
        <p:spPr>
          <a:xfrm>
            <a:off x="608330" y="2730500"/>
            <a:ext cx="10885170" cy="2512695"/>
          </a:xfrm>
          <a:prstGeom prst="rect">
            <a:avLst/>
          </a:prstGeom>
        </p:spPr>
        <p:txBody>
          <a:bodyPr vert="horz" wrap="square"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r>
              <a:rPr lang="en-US" altLang="zh-CN" sz="2000" spc="0">
                <a:solidFill>
                  <a:schemeClr val="tx1"/>
                </a:solidFill>
                <a:cs typeface="Times New Roman" panose="02020603050405020304" charset="0"/>
              </a:rPr>
              <a:t>Backward-elimination with 5-fold crossvalidation identified the top model, AUC = 0.9522, built on eight predictors: loan_amnt, loan_int_rate, loan_percent_income, cb_person_cred_hist_length, credit_score, person_home_ownership, loan_intent, and previous_loan_defaults_on_file. Interaction terms were omitted to avoid overfitting and bias from test-set-driven selection. Because the data were standardized, coefficient magnitudes directly reflect variable importance, with previous_loan_defaults_on_file_Yes emerging as the most influential feature.</a:t>
            </a:r>
            <a:endParaRPr lang="en-US" altLang="zh-CN" sz="2000" spc="0">
              <a:solidFill>
                <a:schemeClr val="tx1"/>
              </a:solidFill>
              <a:cs typeface="Times New Roman" panose="02020603050405020304" charset="0"/>
            </a:endParaRPr>
          </a:p>
        </p:txBody>
      </p:sp>
      <p:sp>
        <p:nvSpPr>
          <p:cNvPr id="11" name="标题 10"/>
          <p:cNvSpPr>
            <a:spLocks noGrp="1"/>
          </p:cNvSpPr>
          <p:nvPr>
            <p:ph type="title"/>
            <p:custDataLst>
              <p:tags r:id="rId4"/>
            </p:custDataLst>
          </p:nvPr>
        </p:nvSpPr>
        <p:spPr/>
        <p:txBody>
          <a:bodyPr vert="horz" wrap="square" lIns="0" tIns="0" rIns="0" bIns="0" rtlCol="0" anchor="b">
            <a:normAutofit/>
          </a:bodyPr>
          <a:lstStyle/>
          <a:p>
            <a:pPr lvl="0" algn="l">
              <a:buClrTx/>
              <a:buSzTx/>
              <a:buFontTx/>
            </a:pPr>
            <a:r>
              <a:rPr lang="zh-CN" altLang="en-US" dirty="0">
                <a:sym typeface="+mn-ea"/>
              </a:rPr>
              <a:t>Best Model Equation</a:t>
            </a:r>
            <a:endParaRPr lang="zh-CN" altLang="en-US" dirty="0">
              <a:sym typeface="+mn-ea"/>
            </a:endParaRPr>
          </a:p>
        </p:txBody>
      </p:sp>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内容占位符 6" descr="21"/>
          <p:cNvPicPr>
            <a:picLocks noChangeAspect="1"/>
          </p:cNvPicPr>
          <p:nvPr>
            <p:custDataLst>
              <p:tags r:id="rId1"/>
            </p:custDataLst>
          </p:nvPr>
        </p:nvPicPr>
        <p:blipFill>
          <a:blip r:embed="rId2"/>
          <a:stretch>
            <a:fillRect/>
          </a:stretch>
        </p:blipFill>
        <p:spPr>
          <a:xfrm>
            <a:off x="608330" y="1761490"/>
            <a:ext cx="5342255" cy="4203065"/>
          </a:xfrm>
          <a:prstGeom prst="rect">
            <a:avLst/>
          </a:prstGeom>
        </p:spPr>
      </p:pic>
      <p:pic>
        <p:nvPicPr>
          <p:cNvPr id="9" name="内容占位符 7" descr="22"/>
          <p:cNvPicPr>
            <a:picLocks noChangeAspect="1"/>
          </p:cNvPicPr>
          <p:nvPr>
            <p:custDataLst>
              <p:tags r:id="rId3"/>
            </p:custDataLst>
          </p:nvPr>
        </p:nvPicPr>
        <p:blipFill>
          <a:blip r:embed="rId4"/>
          <a:stretch>
            <a:fillRect/>
          </a:stretch>
        </p:blipFill>
        <p:spPr>
          <a:xfrm>
            <a:off x="6102350" y="2400935"/>
            <a:ext cx="6029325" cy="2924810"/>
          </a:xfrm>
          <a:prstGeom prst="rect">
            <a:avLst/>
          </a:prstGeom>
        </p:spPr>
      </p:pic>
      <p:sp>
        <p:nvSpPr>
          <p:cNvPr id="12" name="标题 11"/>
          <p:cNvSpPr>
            <a:spLocks noGrp="1"/>
          </p:cNvSpPr>
          <p:nvPr>
            <p:ph type="title"/>
            <p:custDataLst>
              <p:tags r:id="rId5"/>
            </p:custDataLst>
          </p:nvPr>
        </p:nvSpPr>
        <p:spPr/>
        <p:txBody>
          <a:bodyPr vert="horz" wrap="square" lIns="0" tIns="0" rIns="0" bIns="0" rtlCol="0" anchor="b">
            <a:normAutofit/>
          </a:bodyPr>
          <a:lstStyle/>
          <a:p>
            <a:pPr lvl="0" algn="l">
              <a:buClrTx/>
              <a:buSzTx/>
              <a:buFontTx/>
            </a:pPr>
            <a:r>
              <a:rPr lang="zh-CN" altLang="en-US" dirty="0">
                <a:sym typeface="+mn-ea"/>
              </a:rPr>
              <a:t>Best Model Equation</a:t>
            </a:r>
            <a:endParaRPr lang="zh-CN" altLang="en-US" dirty="0">
              <a:sym typeface="+mn-ea"/>
            </a:endParaRPr>
          </a:p>
        </p:txBody>
      </p:sp>
    </p:spTree>
    <p:custDataLst>
      <p:tags r:id="rId6"/>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a:xfrm>
            <a:off x="695960" y="466680"/>
            <a:ext cx="10800000" cy="720000"/>
          </a:xfrm>
        </p:spPr>
        <p:txBody>
          <a:bodyPr vert="horz" wrap="square" lIns="0" tIns="0" rIns="0" bIns="0" rtlCol="0" anchor="b">
            <a:normAutofit/>
          </a:bodyPr>
          <a:lstStyle/>
          <a:p>
            <a:pPr lvl="0" algn="l">
              <a:buClrTx/>
              <a:buSzTx/>
              <a:buFontTx/>
            </a:pPr>
            <a:r>
              <a:rPr lang="zh-CN" altLang="en-US" dirty="0">
                <a:sym typeface="+mn-ea"/>
              </a:rPr>
              <a:t>Test Dataset ROC Curve</a:t>
            </a:r>
            <a:endParaRPr lang="zh-CN" altLang="en-US" dirty="0">
              <a:sym typeface="+mn-ea"/>
            </a:endParaRPr>
          </a:p>
        </p:txBody>
      </p:sp>
      <p:sp>
        <p:nvSpPr>
          <p:cNvPr id="4" name="内容占位符 2"/>
          <p:cNvSpPr>
            <a:spLocks noGrp="1"/>
          </p:cNvSpPr>
          <p:nvPr>
            <p:custDataLst>
              <p:tags r:id="rId2"/>
            </p:custDataLst>
          </p:nvPr>
        </p:nvSpPr>
        <p:spPr>
          <a:xfrm>
            <a:off x="695960" y="2287905"/>
            <a:ext cx="10800080" cy="1938020"/>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spc="0">
                <a:solidFill>
                  <a:schemeClr val="tx1"/>
                </a:solidFill>
                <a:cs typeface="Times New Roman" panose="02020603050405020304" charset="0"/>
              </a:rPr>
              <a:t>Now, we are going to create an ROC curve for this logistic regression model and the test dataset, and also calculate the AUC of this ROC curve.</a:t>
            </a:r>
            <a:endParaRPr lang="en-US" altLang="zh-CN" sz="2000" spc="0">
              <a:solidFill>
                <a:schemeClr val="tx1"/>
              </a:solidFill>
              <a:cs typeface="Times New Roman" panose="02020603050405020304" charset="0"/>
            </a:endParaRPr>
          </a:p>
          <a:p>
            <a:r>
              <a:rPr lang="en-US" altLang="zh-CN" sz="2000" spc="0">
                <a:solidFill>
                  <a:schemeClr val="tx1"/>
                </a:solidFill>
                <a:cs typeface="Times New Roman" panose="02020603050405020304" charset="0"/>
              </a:rPr>
              <a:t>By achieving the 0.8317 AUC value, we assume that our best model perform quite well since it is close to the ideal scenario AUC(1).</a:t>
            </a:r>
            <a:endParaRPr lang="en-US" altLang="zh-CN" sz="2000" spc="0">
              <a:solidFill>
                <a:schemeClr val="tx1"/>
              </a:solidFill>
              <a:cs typeface="Times New Roman" panose="02020603050405020304" charset="0"/>
            </a:endParaRPr>
          </a:p>
        </p:txBody>
      </p:sp>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内容占位符 6" descr="23"/>
          <p:cNvPicPr>
            <a:picLocks noChangeAspect="1"/>
          </p:cNvPicPr>
          <p:nvPr>
            <p:custDataLst>
              <p:tags r:id="rId1"/>
            </p:custDataLst>
          </p:nvPr>
        </p:nvPicPr>
        <p:blipFill>
          <a:blip r:embed="rId2"/>
          <a:stretch>
            <a:fillRect/>
          </a:stretch>
        </p:blipFill>
        <p:spPr>
          <a:xfrm>
            <a:off x="34925" y="2364740"/>
            <a:ext cx="12139295" cy="2685415"/>
          </a:xfrm>
          <a:prstGeom prst="rect">
            <a:avLst/>
          </a:prstGeom>
        </p:spPr>
      </p:pic>
      <p:sp>
        <p:nvSpPr>
          <p:cNvPr id="10" name="标题 9"/>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Test Dataset ROC Curve</a:t>
            </a:r>
            <a:endParaRPr lang="zh-CN" altLang="en-US" dirty="0">
              <a:sym typeface="+mn-ea"/>
            </a:endParaRPr>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占位符 4" descr="24"/>
          <p:cNvPicPr>
            <a:picLocks noChangeAspect="1"/>
          </p:cNvPicPr>
          <p:nvPr>
            <p:custDataLst>
              <p:tags r:id="rId1"/>
            </p:custDataLst>
          </p:nvPr>
        </p:nvPicPr>
        <p:blipFill>
          <a:blip r:embed="rId2"/>
          <a:stretch>
            <a:fillRect/>
          </a:stretch>
        </p:blipFill>
        <p:spPr>
          <a:xfrm>
            <a:off x="608330" y="1802765"/>
            <a:ext cx="5492115" cy="4407535"/>
          </a:xfrm>
          <a:prstGeom prst="rect">
            <a:avLst/>
          </a:prstGeom>
        </p:spPr>
      </p:pic>
      <p:sp>
        <p:nvSpPr>
          <p:cNvPr id="7" name="文本占位符 2"/>
          <p:cNvSpPr>
            <a:spLocks noGrp="1"/>
          </p:cNvSpPr>
          <p:nvPr>
            <p:custDataLst>
              <p:tags r:id="rId3"/>
            </p:custDataLst>
          </p:nvPr>
        </p:nvSpPr>
        <p:spPr>
          <a:xfrm>
            <a:off x="6350400" y="1331680"/>
            <a:ext cx="5227200" cy="460800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500" spc="0">
                <a:solidFill>
                  <a:schemeClr val="tx1"/>
                </a:solidFill>
                <a:cs typeface="Times New Roman" panose="02020603050405020304" charset="0"/>
              </a:rPr>
              <a:t># Plot the ROC curve.</a:t>
            </a:r>
            <a:endParaRPr lang="en-US" altLang="zh-CN" sz="1500" spc="0">
              <a:solidFill>
                <a:schemeClr val="tx1"/>
              </a:solidFill>
              <a:cs typeface="Times New Roman" panose="02020603050405020304" charset="0"/>
            </a:endParaRPr>
          </a:p>
          <a:p>
            <a:r>
              <a:rPr lang="en-US" altLang="zh-CN" sz="1500" spc="0">
                <a:solidFill>
                  <a:schemeClr val="accent6"/>
                </a:solidFill>
                <a:cs typeface="Times New Roman" panose="02020603050405020304" charset="0"/>
              </a:rPr>
              <a:t>def plot_roc(fpr, tpr, auc, lw=2):</a:t>
            </a:r>
            <a:endParaRPr lang="en-US" altLang="zh-CN" sz="1500" spc="0">
              <a:solidFill>
                <a:schemeClr val="accent6"/>
              </a:solidFill>
              <a:cs typeface="Times New Roman" panose="02020603050405020304" charset="0"/>
            </a:endParaRPr>
          </a:p>
          <a:p>
            <a:r>
              <a:rPr lang="en-US" altLang="zh-CN" sz="1500" spc="0">
                <a:solidFill>
                  <a:schemeClr val="accent6"/>
                </a:solidFill>
                <a:cs typeface="Times New Roman" panose="02020603050405020304" charset="0"/>
              </a:rPr>
              <a:t>    plt.plot(fpr, tpr, color="darkorange", lw=lw, label="ROC curve(area = " + str(round(roc_auc, 4)) + ")")</a:t>
            </a:r>
            <a:endParaRPr lang="en-US" altLang="zh-CN" sz="1500" spc="0">
              <a:solidFill>
                <a:schemeClr val="accent6"/>
              </a:solidFill>
              <a:cs typeface="Times New Roman" panose="02020603050405020304" charset="0"/>
            </a:endParaRPr>
          </a:p>
          <a:p>
            <a:r>
              <a:rPr lang="en-US" altLang="zh-CN" sz="1500" spc="0">
                <a:solidFill>
                  <a:schemeClr val="accent6"/>
                </a:solidFill>
                <a:cs typeface="Times New Roman" panose="02020603050405020304" charset="0"/>
              </a:rPr>
              <a:t>    plt.plot([0, 1], [0, 1], color="navy", lw=lw, linestyle="--")</a:t>
            </a:r>
            <a:endParaRPr lang="en-US" altLang="zh-CN" sz="1500" spc="0">
              <a:solidFill>
                <a:schemeClr val="accent6"/>
              </a:solidFill>
              <a:cs typeface="Times New Roman" panose="02020603050405020304" charset="0"/>
            </a:endParaRPr>
          </a:p>
          <a:p>
            <a:r>
              <a:rPr lang="en-US" altLang="zh-CN" sz="1500" spc="0">
                <a:solidFill>
                  <a:schemeClr val="accent6"/>
                </a:solidFill>
                <a:cs typeface="Times New Roman" panose="02020603050405020304" charset="0"/>
              </a:rPr>
              <a:t>    plt.title("ROC Curve")</a:t>
            </a:r>
            <a:endParaRPr lang="en-US" altLang="zh-CN" sz="1500" spc="0">
              <a:solidFill>
                <a:schemeClr val="accent6"/>
              </a:solidFill>
              <a:cs typeface="Times New Roman" panose="02020603050405020304" charset="0"/>
            </a:endParaRPr>
          </a:p>
          <a:p>
            <a:r>
              <a:rPr lang="en-US" altLang="zh-CN" sz="1500" spc="0">
                <a:solidFill>
                  <a:schemeClr val="accent6"/>
                </a:solidFill>
                <a:cs typeface="Times New Roman" panose="02020603050405020304" charset="0"/>
              </a:rPr>
              <a:t>    plt.xlabel("False Positive Rate")</a:t>
            </a:r>
            <a:endParaRPr lang="en-US" altLang="zh-CN" sz="1500" spc="0">
              <a:solidFill>
                <a:schemeClr val="accent6"/>
              </a:solidFill>
              <a:cs typeface="Times New Roman" panose="02020603050405020304" charset="0"/>
            </a:endParaRPr>
          </a:p>
          <a:p>
            <a:r>
              <a:rPr lang="en-US" altLang="zh-CN" sz="1500" spc="0">
                <a:solidFill>
                  <a:schemeClr val="accent6"/>
                </a:solidFill>
                <a:cs typeface="Times New Roman" panose="02020603050405020304" charset="0"/>
              </a:rPr>
              <a:t>    plt.ylabel("True Positive Rate")</a:t>
            </a:r>
            <a:endParaRPr lang="en-US" altLang="zh-CN" sz="1500" spc="0">
              <a:solidFill>
                <a:schemeClr val="accent6"/>
              </a:solidFill>
              <a:cs typeface="Times New Roman" panose="02020603050405020304" charset="0"/>
            </a:endParaRPr>
          </a:p>
          <a:p>
            <a:r>
              <a:rPr lang="en-US" altLang="zh-CN" sz="1500" spc="0">
                <a:solidFill>
                  <a:schemeClr val="accent6"/>
                </a:solidFill>
                <a:cs typeface="Times New Roman" panose="02020603050405020304" charset="0"/>
              </a:rPr>
              <a:t>    plt.legend(loc="lower right")</a:t>
            </a:r>
            <a:endParaRPr lang="en-US" altLang="zh-CN" sz="1500" spc="0">
              <a:solidFill>
                <a:schemeClr val="accent6"/>
              </a:solidFill>
              <a:cs typeface="Times New Roman" panose="02020603050405020304" charset="0"/>
            </a:endParaRPr>
          </a:p>
          <a:p>
            <a:r>
              <a:rPr lang="en-US" altLang="zh-CN" sz="1500" spc="0">
                <a:solidFill>
                  <a:schemeClr val="accent6"/>
                </a:solidFill>
                <a:cs typeface="Times New Roman" panose="02020603050405020304" charset="0"/>
              </a:rPr>
              <a:t>    plt.grid(True)</a:t>
            </a:r>
            <a:endParaRPr lang="en-US" altLang="zh-CN" sz="1500" spc="0">
              <a:solidFill>
                <a:schemeClr val="accent6"/>
              </a:solidFill>
              <a:cs typeface="Times New Roman" panose="02020603050405020304" charset="0"/>
            </a:endParaRPr>
          </a:p>
          <a:p>
            <a:r>
              <a:rPr lang="en-US" altLang="zh-CN" sz="1500" spc="0">
                <a:solidFill>
                  <a:schemeClr val="accent6"/>
                </a:solidFill>
                <a:cs typeface="Times New Roman" panose="02020603050405020304" charset="0"/>
              </a:rPr>
              <a:t>    plt.show()</a:t>
            </a:r>
            <a:endParaRPr lang="en-US" altLang="zh-CN" sz="1500" spc="0">
              <a:solidFill>
                <a:schemeClr val="accent6"/>
              </a:solidFill>
              <a:cs typeface="Times New Roman" panose="02020603050405020304" charset="0"/>
            </a:endParaRPr>
          </a:p>
          <a:p>
            <a:r>
              <a:rPr lang="en-US" altLang="zh-CN" sz="1500" spc="0">
                <a:solidFill>
                  <a:schemeClr val="tx1"/>
                </a:solidFill>
                <a:cs typeface="Times New Roman" panose="02020603050405020304" charset="0"/>
              </a:rPr>
              <a:t># Display the plot.</a:t>
            </a:r>
            <a:endParaRPr lang="en-US" altLang="zh-CN" sz="1500" spc="0">
              <a:solidFill>
                <a:schemeClr val="tx1"/>
              </a:solidFill>
              <a:cs typeface="Times New Roman" panose="02020603050405020304" charset="0"/>
            </a:endParaRPr>
          </a:p>
          <a:p>
            <a:r>
              <a:rPr lang="en-US" altLang="zh-CN" sz="1500" spc="0">
                <a:solidFill>
                  <a:schemeClr val="accent6"/>
                </a:solidFill>
                <a:cs typeface="Times New Roman" panose="02020603050405020304" charset="0"/>
              </a:rPr>
              <a:t>plot_roc(fpr, tpr, roc_auc)</a:t>
            </a:r>
            <a:endParaRPr lang="en-US" altLang="zh-CN" sz="1500" spc="0">
              <a:solidFill>
                <a:schemeClr val="accent6"/>
              </a:solidFill>
              <a:cs typeface="Times New Roman" panose="02020603050405020304" charset="0"/>
            </a:endParaRPr>
          </a:p>
        </p:txBody>
      </p:sp>
      <p:sp>
        <p:nvSpPr>
          <p:cNvPr id="10" name="标题 9"/>
          <p:cNvSpPr>
            <a:spLocks noGrp="1"/>
          </p:cNvSpPr>
          <p:nvPr>
            <p:ph type="title"/>
            <p:custDataLst>
              <p:tags r:id="rId4"/>
            </p:custDataLst>
          </p:nvPr>
        </p:nvSpPr>
        <p:spPr/>
        <p:txBody>
          <a:bodyPr vert="horz" wrap="square" lIns="0" tIns="0" rIns="0" bIns="0" rtlCol="0" anchor="b">
            <a:normAutofit/>
          </a:bodyPr>
          <a:lstStyle/>
          <a:p>
            <a:pPr lvl="0" algn="l">
              <a:buClrTx/>
              <a:buSzTx/>
              <a:buFontTx/>
            </a:pPr>
            <a:r>
              <a:rPr lang="zh-CN" altLang="en-US" dirty="0">
                <a:sym typeface="+mn-ea"/>
              </a:rPr>
              <a:t>Test Dataset ROC Curve</a:t>
            </a:r>
            <a:endParaRPr lang="zh-CN" altLang="en-US" dirty="0">
              <a:sym typeface="+mn-ea"/>
            </a:endParaRPr>
          </a:p>
        </p:txBody>
      </p:sp>
    </p:spTree>
    <p:custDataLst>
      <p:tags r:id="rId5"/>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3" descr="25"/>
          <p:cNvPicPr>
            <a:picLocks noChangeAspect="1"/>
          </p:cNvPicPr>
          <p:nvPr>
            <p:custDataLst>
              <p:tags r:id="rId1"/>
            </p:custDataLst>
          </p:nvPr>
        </p:nvPicPr>
        <p:blipFill>
          <a:blip r:embed="rId2"/>
          <a:stretch>
            <a:fillRect/>
          </a:stretch>
        </p:blipFill>
        <p:spPr>
          <a:xfrm>
            <a:off x="1425575" y="1740535"/>
            <a:ext cx="9341485" cy="4378325"/>
          </a:xfrm>
          <a:prstGeom prst="rect">
            <a:avLst/>
          </a:prstGeom>
        </p:spPr>
      </p:pic>
      <p:sp>
        <p:nvSpPr>
          <p:cNvPr id="7" name="标题 6"/>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Test Dataset ROC Curve</a:t>
            </a:r>
            <a:endParaRPr lang="zh-CN" altLang="en-US" dirty="0">
              <a:sym typeface="+mn-ea"/>
            </a:endParaRPr>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内容占位符 4" descr="26"/>
          <p:cNvPicPr>
            <a:picLocks noChangeAspect="1"/>
          </p:cNvPicPr>
          <p:nvPr>
            <p:custDataLst>
              <p:tags r:id="rId1"/>
            </p:custDataLst>
          </p:nvPr>
        </p:nvPicPr>
        <p:blipFill>
          <a:blip r:embed="rId2"/>
          <a:stretch>
            <a:fillRect/>
          </a:stretch>
        </p:blipFill>
        <p:spPr>
          <a:xfrm>
            <a:off x="1069975" y="3438525"/>
            <a:ext cx="10029825" cy="2936875"/>
          </a:xfrm>
          <a:prstGeom prst="rect">
            <a:avLst/>
          </a:prstGeom>
        </p:spPr>
      </p:pic>
      <p:sp>
        <p:nvSpPr>
          <p:cNvPr id="6" name="内容占位符 3"/>
          <p:cNvSpPr>
            <a:spLocks noGrp="1"/>
          </p:cNvSpPr>
          <p:nvPr>
            <p:custDataLst>
              <p:tags r:id="rId3"/>
            </p:custDataLst>
          </p:nvPr>
        </p:nvSpPr>
        <p:spPr>
          <a:xfrm>
            <a:off x="1069975" y="1781175"/>
            <a:ext cx="10351135" cy="1452245"/>
          </a:xfrm>
          <a:prstGeom prst="rect">
            <a:avLst/>
          </a:prstGeom>
        </p:spPr>
        <p:txBody>
          <a:bodyPr vert="horz" lIns="90000" tIns="46800" rIns="90000" bIns="46800" rtlCol="0">
            <a:normAutofit fontScale="9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spc="0">
                <a:solidFill>
                  <a:schemeClr val="tx1"/>
                </a:solidFill>
                <a:cs typeface="Times New Roman" panose="02020603050405020304" charset="0"/>
                <a:sym typeface="+mn-ea"/>
              </a:rPr>
              <a:t>Do the remaining explanatory variables in our model exhibit an issue with multicollinearity?</a:t>
            </a:r>
            <a:endParaRPr lang="en-US" altLang="zh-CN" sz="2000" spc="0">
              <a:solidFill>
                <a:schemeClr val="tx1"/>
              </a:solidFill>
              <a:cs typeface="Times New Roman" panose="02020603050405020304" charset="0"/>
            </a:endParaRPr>
          </a:p>
          <a:p>
            <a:r>
              <a:rPr lang="en-US" altLang="zh-CN" sz="2000" spc="0">
                <a:solidFill>
                  <a:schemeClr val="tx1"/>
                </a:solidFill>
                <a:cs typeface="Times New Roman" panose="02020603050405020304" charset="0"/>
                <a:sym typeface="+mn-ea"/>
              </a:rPr>
              <a:t>No, since we don't see any explanatory variables pair that have correlation value greater than the threshold(0.7).</a:t>
            </a:r>
            <a:endParaRPr lang="en-US" altLang="zh-CN" sz="2000" spc="0">
              <a:solidFill>
                <a:schemeClr val="tx1"/>
              </a:solidFill>
              <a:cs typeface="Times New Roman" panose="02020603050405020304" charset="0"/>
            </a:endParaRPr>
          </a:p>
          <a:p>
            <a:endParaRPr lang="en-US" altLang="zh-CN" sz="2000" spc="0">
              <a:solidFill>
                <a:schemeClr val="tx1"/>
              </a:solidFill>
              <a:cs typeface="Times New Roman" panose="02020603050405020304" charset="0"/>
            </a:endParaRPr>
          </a:p>
        </p:txBody>
      </p:sp>
      <p:sp>
        <p:nvSpPr>
          <p:cNvPr id="10" name="标题 9"/>
          <p:cNvSpPr>
            <a:spLocks noGrp="1"/>
          </p:cNvSpPr>
          <p:nvPr>
            <p:ph type="title"/>
            <p:custDataLst>
              <p:tags r:id="rId4"/>
            </p:custDataLst>
          </p:nvPr>
        </p:nvSpPr>
        <p:spPr/>
        <p:txBody>
          <a:bodyPr vert="horz" wrap="square" lIns="0" tIns="0" rIns="0" bIns="0" rtlCol="0" anchor="b">
            <a:normAutofit/>
          </a:bodyPr>
          <a:lstStyle/>
          <a:p>
            <a:pPr lvl="0" algn="l">
              <a:buClrTx/>
              <a:buSzTx/>
              <a:buFontTx/>
            </a:pPr>
            <a:r>
              <a:rPr lang="zh-CN" altLang="en-US" dirty="0">
                <a:sym typeface="+mn-ea"/>
              </a:rPr>
              <a:t>Multicollinearity Asscessment</a:t>
            </a:r>
            <a:endParaRPr lang="zh-CN" altLang="en-US" dirty="0">
              <a:sym typeface="+mn-ea"/>
            </a:endParaRPr>
          </a:p>
        </p:txBody>
      </p:sp>
    </p:spTree>
    <p:custDataLst>
      <p:tags r:id="rId5"/>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占位符 4" descr="27"/>
          <p:cNvPicPr>
            <a:picLocks noChangeAspect="1"/>
          </p:cNvPicPr>
          <p:nvPr>
            <p:custDataLst>
              <p:tags r:id="rId1"/>
            </p:custDataLst>
          </p:nvPr>
        </p:nvPicPr>
        <p:blipFill>
          <a:blip r:embed="rId2"/>
          <a:stretch>
            <a:fillRect/>
          </a:stretch>
        </p:blipFill>
        <p:spPr>
          <a:xfrm>
            <a:off x="608330" y="1555115"/>
            <a:ext cx="5164455" cy="4317365"/>
          </a:xfrm>
          <a:prstGeom prst="rect">
            <a:avLst/>
          </a:prstGeom>
        </p:spPr>
      </p:pic>
      <p:sp>
        <p:nvSpPr>
          <p:cNvPr id="7" name="文本占位符 2"/>
          <p:cNvSpPr>
            <a:spLocks noGrp="1"/>
          </p:cNvSpPr>
          <p:nvPr>
            <p:custDataLst>
              <p:tags r:id="rId3"/>
            </p:custDataLst>
          </p:nvPr>
        </p:nvSpPr>
        <p:spPr>
          <a:xfrm>
            <a:off x="6350000" y="2684145"/>
            <a:ext cx="5227320" cy="1489710"/>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spc="0">
                <a:solidFill>
                  <a:schemeClr val="tx1"/>
                </a:solidFill>
                <a:cs typeface="Times New Roman" panose="02020603050405020304" charset="0"/>
              </a:rPr>
              <a:t># Plot the heatmap.</a:t>
            </a:r>
            <a:endParaRPr lang="en-US" altLang="zh-CN" sz="2000" spc="0">
              <a:solidFill>
                <a:schemeClr val="tx1"/>
              </a:solidFill>
              <a:cs typeface="Times New Roman" panose="02020603050405020304" charset="0"/>
            </a:endParaRPr>
          </a:p>
          <a:p>
            <a:r>
              <a:rPr lang="en-US" altLang="zh-CN" sz="2000" spc="0">
                <a:solidFill>
                  <a:schemeClr val="accent6"/>
                </a:solidFill>
                <a:cs typeface="Times New Roman" panose="02020603050405020304" charset="0"/>
              </a:rPr>
              <a:t>sns.heatmap(df_feature[NUM_VAR2].corr(), vmin=-1, vmax=1, cmap="RdBu")</a:t>
            </a:r>
            <a:endParaRPr lang="en-US" altLang="zh-CN" sz="2000" spc="0">
              <a:solidFill>
                <a:schemeClr val="accent6"/>
              </a:solidFill>
              <a:cs typeface="Times New Roman" panose="02020603050405020304" charset="0"/>
            </a:endParaRPr>
          </a:p>
        </p:txBody>
      </p:sp>
      <p:sp>
        <p:nvSpPr>
          <p:cNvPr id="10" name="标题 9"/>
          <p:cNvSpPr>
            <a:spLocks noGrp="1"/>
          </p:cNvSpPr>
          <p:nvPr>
            <p:ph type="title"/>
            <p:custDataLst>
              <p:tags r:id="rId4"/>
            </p:custDataLst>
          </p:nvPr>
        </p:nvSpPr>
        <p:spPr/>
        <p:txBody>
          <a:bodyPr vert="horz" wrap="square" lIns="0" tIns="0" rIns="0" bIns="0" rtlCol="0" anchor="b">
            <a:normAutofit/>
          </a:bodyPr>
          <a:lstStyle/>
          <a:p>
            <a:pPr lvl="0" algn="l">
              <a:buClrTx/>
              <a:buSzTx/>
              <a:buFontTx/>
            </a:pPr>
            <a:r>
              <a:rPr lang="zh-CN" altLang="en-US" dirty="0">
                <a:sym typeface="+mn-ea"/>
              </a:rPr>
              <a:t>Multicollinearity Asscessment</a:t>
            </a:r>
            <a:endParaRPr lang="zh-CN" altLang="en-US" dirty="0">
              <a:sym typeface="+mn-ea"/>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Motivation</a:t>
            </a:r>
            <a:endParaRPr lang="zh-CN" altLang="en-US" dirty="0">
              <a:sym typeface="+mn-ea"/>
            </a:endParaRPr>
          </a:p>
        </p:txBody>
      </p:sp>
      <p:sp>
        <p:nvSpPr>
          <p:cNvPr id="4" name="内容占位符 2"/>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342900" algn="l">
              <a:buClrTx/>
              <a:buSzTx/>
            </a:pPr>
            <a:r>
              <a:rPr lang="en-US" altLang="zh-CN" sz="2000" spc="0">
                <a:solidFill>
                  <a:schemeClr val="tx1"/>
                </a:solidFill>
                <a:cs typeface="Times New Roman" panose="02020603050405020304" charset="0"/>
                <a:sym typeface="+mn-ea"/>
              </a:rPr>
              <a:t>Background</a:t>
            </a:r>
            <a:endParaRPr lang="en-US" altLang="zh-CN" sz="2000" spc="0">
              <a:solidFill>
                <a:schemeClr val="tx1"/>
              </a:solidFill>
              <a:cs typeface="Times New Roman" panose="02020603050405020304" charset="0"/>
            </a:endParaRPr>
          </a:p>
          <a:p>
            <a:pPr marL="114300" indent="-342900" algn="l">
              <a:buClrTx/>
              <a:buSzTx/>
            </a:pPr>
            <a:r>
              <a:rPr lang="en-US" altLang="zh-CN" sz="2000" spc="0">
                <a:solidFill>
                  <a:schemeClr val="tx1"/>
                </a:solidFill>
                <a:cs typeface="Times New Roman" panose="02020603050405020304" charset="0"/>
                <a:sym typeface="+mn-ea"/>
              </a:rPr>
              <a:t>Predictive</a:t>
            </a:r>
            <a:endParaRPr lang="en-US" altLang="zh-CN" sz="2000" spc="0">
              <a:solidFill>
                <a:schemeClr val="tx1"/>
              </a:solidFill>
              <a:cs typeface="Times New Roman" panose="02020603050405020304" charset="0"/>
            </a:endParaRPr>
          </a:p>
          <a:p>
            <a:pPr marL="114300" indent="-342900" algn="l">
              <a:buClrTx/>
              <a:buSzTx/>
            </a:pPr>
            <a:r>
              <a:rPr lang="en-US" altLang="zh-CN" sz="2000" spc="0">
                <a:solidFill>
                  <a:schemeClr val="tx1"/>
                </a:solidFill>
                <a:cs typeface="Times New Roman" panose="02020603050405020304" charset="0"/>
                <a:sym typeface="+mn-ea"/>
              </a:rPr>
              <a:t>Personal Experience</a:t>
            </a:r>
            <a:endParaRPr lang="en-US" altLang="zh-CN" sz="2000" spc="0">
              <a:solidFill>
                <a:schemeClr val="tx1"/>
              </a:solidFill>
              <a:cs typeface="Times New Roman" panose="02020603050405020304" charset="0"/>
            </a:endParaRPr>
          </a:p>
          <a:p>
            <a:pPr marL="114300" indent="-342900" algn="l">
              <a:buClrTx/>
              <a:buSzTx/>
            </a:pPr>
            <a:r>
              <a:rPr lang="en-US" altLang="zh-CN" sz="2000" spc="0">
                <a:solidFill>
                  <a:schemeClr val="tx1"/>
                </a:solidFill>
                <a:cs typeface="Times New Roman" panose="02020603050405020304" charset="0"/>
                <a:sym typeface="+mn-ea"/>
              </a:rPr>
              <a:t>Challenge</a:t>
            </a:r>
            <a:endParaRPr lang="en-US" altLang="zh-CN" sz="2000" spc="0">
              <a:solidFill>
                <a:schemeClr val="tx1"/>
              </a:solidFill>
              <a:cs typeface="Times New Roman" panose="02020603050405020304" charset="0"/>
            </a:endParaRPr>
          </a:p>
          <a:p>
            <a:pPr marL="114300" indent="-342900" algn="l">
              <a:buClrTx/>
              <a:buSzTx/>
            </a:pPr>
            <a:r>
              <a:rPr lang="en-US" altLang="zh-CN" sz="2000" spc="0">
                <a:solidFill>
                  <a:schemeClr val="tx1"/>
                </a:solidFill>
                <a:cs typeface="Times New Roman" panose="02020603050405020304" charset="0"/>
                <a:sym typeface="+mn-ea"/>
              </a:rPr>
              <a:t>Machine Learning Model</a:t>
            </a:r>
            <a:endParaRPr lang="en-US" altLang="zh-CN" sz="2000" spc="0">
              <a:solidFill>
                <a:schemeClr val="tx1"/>
              </a:solidFill>
              <a:cs typeface="Times New Roman" panose="02020603050405020304" charset="0"/>
              <a:sym typeface="+mn-ea"/>
            </a:endParaRPr>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内容占位符 3"/>
          <p:cNvSpPr>
            <a:spLocks noGrp="1"/>
          </p:cNvSpPr>
          <p:nvPr>
            <p:custDataLst>
              <p:tags r:id="rId1"/>
            </p:custDataLst>
          </p:nvPr>
        </p:nvSpPr>
        <p:spPr>
          <a:xfrm>
            <a:off x="1069975" y="1313815"/>
            <a:ext cx="10351135" cy="1348740"/>
          </a:xfrm>
          <a:prstGeom prst="rect">
            <a:avLst/>
          </a:prstGeom>
        </p:spPr>
        <p:txBody>
          <a:bodyPr vert="horz" lIns="90000" tIns="46800" rIns="90000" bIns="468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700" spc="0">
                <a:solidFill>
                  <a:schemeClr val="tx1"/>
                </a:solidFill>
                <a:cs typeface="Times New Roman" panose="02020603050405020304" charset="0"/>
              </a:rPr>
              <a:t>Does the fact that this is our "best model" suggest that some of our explanatory variables were overfitting the model?</a:t>
            </a:r>
            <a:endParaRPr lang="en-US" altLang="zh-CN" sz="1700" spc="0">
              <a:solidFill>
                <a:schemeClr val="tx1"/>
              </a:solidFill>
              <a:cs typeface="Times New Roman" panose="02020603050405020304" charset="0"/>
            </a:endParaRPr>
          </a:p>
          <a:p>
            <a:r>
              <a:rPr lang="en-US" altLang="zh-CN" sz="1700" spc="0">
                <a:solidFill>
                  <a:schemeClr val="tx1"/>
                </a:solidFill>
                <a:cs typeface="Times New Roman" panose="02020603050405020304" charset="0"/>
              </a:rPr>
              <a:t>We don't think some of our explanatory variables would result in our best model overfitting. This is because our best model is more parsimonious due to its lower AIC value.</a:t>
            </a:r>
            <a:endParaRPr lang="en-US" altLang="zh-CN" sz="1700" spc="0">
              <a:solidFill>
                <a:schemeClr val="tx1"/>
              </a:solidFill>
              <a:cs typeface="Times New Roman" panose="02020603050405020304" charset="0"/>
            </a:endParaRPr>
          </a:p>
        </p:txBody>
      </p:sp>
      <p:pic>
        <p:nvPicPr>
          <p:cNvPr id="7" name="内容占位符 5" descr="28"/>
          <p:cNvPicPr>
            <a:picLocks noChangeAspect="1"/>
          </p:cNvPicPr>
          <p:nvPr>
            <p:custDataLst>
              <p:tags r:id="rId2"/>
            </p:custDataLst>
          </p:nvPr>
        </p:nvPicPr>
        <p:blipFill>
          <a:blip r:embed="rId3"/>
          <a:stretch>
            <a:fillRect/>
          </a:stretch>
        </p:blipFill>
        <p:spPr>
          <a:xfrm>
            <a:off x="1472565" y="2834005"/>
            <a:ext cx="9546590" cy="3961130"/>
          </a:xfrm>
          <a:prstGeom prst="rect">
            <a:avLst/>
          </a:prstGeom>
        </p:spPr>
      </p:pic>
      <p:sp>
        <p:nvSpPr>
          <p:cNvPr id="11" name="标题 10"/>
          <p:cNvSpPr>
            <a:spLocks noGrp="1"/>
          </p:cNvSpPr>
          <p:nvPr>
            <p:ph type="title"/>
            <p:custDataLst>
              <p:tags r:id="rId4"/>
            </p:custDataLst>
          </p:nvPr>
        </p:nvSpPr>
        <p:spPr/>
        <p:txBody>
          <a:bodyPr vert="horz" wrap="square" lIns="0" tIns="0" rIns="0" bIns="0" rtlCol="0" anchor="b">
            <a:normAutofit/>
          </a:bodyPr>
          <a:lstStyle/>
          <a:p>
            <a:pPr lvl="0" algn="l">
              <a:buClrTx/>
              <a:buSzTx/>
              <a:buFontTx/>
            </a:pPr>
            <a:r>
              <a:rPr lang="zh-CN" altLang="en-US" dirty="0">
                <a:sym typeface="+mn-ea"/>
              </a:rPr>
              <a:t>Overfitting Asscessment</a:t>
            </a:r>
            <a:endParaRPr lang="zh-CN" altLang="en-US" dirty="0">
              <a:sym typeface="+mn-ea"/>
            </a:endParaRPr>
          </a:p>
        </p:txBody>
      </p:sp>
    </p:spTree>
    <p:custDataLst>
      <p:tags r:id="rId5"/>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占位符 4" descr="29"/>
          <p:cNvPicPr>
            <a:picLocks noChangeAspect="1"/>
          </p:cNvPicPr>
          <p:nvPr>
            <p:custDataLst>
              <p:tags r:id="rId1"/>
            </p:custDataLst>
          </p:nvPr>
        </p:nvPicPr>
        <p:blipFill>
          <a:blip r:embed="rId2"/>
          <a:stretch>
            <a:fillRect/>
          </a:stretch>
        </p:blipFill>
        <p:spPr>
          <a:xfrm>
            <a:off x="1692910" y="1313815"/>
            <a:ext cx="4187825" cy="5458460"/>
          </a:xfrm>
          <a:prstGeom prst="rect">
            <a:avLst/>
          </a:prstGeom>
        </p:spPr>
      </p:pic>
      <p:sp>
        <p:nvSpPr>
          <p:cNvPr id="8" name="文本占位符 2"/>
          <p:cNvSpPr>
            <a:spLocks noGrp="1"/>
          </p:cNvSpPr>
          <p:nvPr>
            <p:custDataLst>
              <p:tags r:id="rId3"/>
            </p:custDataLst>
          </p:nvPr>
        </p:nvSpPr>
        <p:spPr>
          <a:xfrm>
            <a:off x="6350000" y="2609215"/>
            <a:ext cx="5227320" cy="2867660"/>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r>
              <a:rPr lang="en-US" altLang="zh-CN" sz="2000" spc="0">
                <a:solidFill>
                  <a:schemeClr val="tx1"/>
                </a:solidFill>
                <a:cs typeface="Times New Roman" panose="02020603050405020304" charset="0"/>
              </a:rPr>
              <a:t>The ROC curve’s closest point to the ideal (TPR = 1, FPR = 0) is (TPR = 0.72, FPR = 0.06), corresponding to a threshold of 0.495—high recall with acceptably low false alarms. Lowering the threshold would boost TPR but also raise FPR, so the trade‑off merits careful consideration.</a:t>
            </a:r>
            <a:endParaRPr lang="en-US" altLang="zh-CN" sz="2000" spc="0">
              <a:solidFill>
                <a:schemeClr val="tx1"/>
              </a:solidFill>
              <a:cs typeface="Times New Roman" panose="02020603050405020304" charset="0"/>
            </a:endParaRPr>
          </a:p>
        </p:txBody>
      </p:sp>
      <p:sp>
        <p:nvSpPr>
          <p:cNvPr id="11" name="标题 10"/>
          <p:cNvSpPr>
            <a:spLocks noGrp="1"/>
          </p:cNvSpPr>
          <p:nvPr>
            <p:ph type="title"/>
            <p:custDataLst>
              <p:tags r:id="rId4"/>
            </p:custDataLst>
          </p:nvPr>
        </p:nvSpPr>
        <p:spPr/>
        <p:txBody>
          <a:bodyPr vert="horz" wrap="square" lIns="0" tIns="0" rIns="0" bIns="0" rtlCol="0" anchor="b">
            <a:normAutofit/>
          </a:bodyPr>
          <a:lstStyle/>
          <a:p>
            <a:pPr lvl="0" algn="l">
              <a:buClrTx/>
              <a:buSzTx/>
              <a:buFontTx/>
            </a:pPr>
            <a:r>
              <a:rPr lang="zh-CN" altLang="en-US" dirty="0">
                <a:sym typeface="+mn-ea"/>
              </a:rPr>
              <a:t>Best Predictive Probability Threshold</a:t>
            </a:r>
            <a:endParaRPr lang="zh-CN" altLang="en-US" dirty="0">
              <a:sym typeface="+mn-ea"/>
            </a:endParaRPr>
          </a:p>
        </p:txBody>
      </p:sp>
    </p:spTree>
    <p:custDataLst>
      <p:tags r:id="rId5"/>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占位符 2"/>
          <p:cNvSpPr>
            <a:spLocks noGrp="1"/>
          </p:cNvSpPr>
          <p:nvPr>
            <p:custDataLst>
              <p:tags r:id="rId1"/>
            </p:custDataLst>
          </p:nvPr>
        </p:nvSpPr>
        <p:spPr>
          <a:xfrm>
            <a:off x="608330" y="1429385"/>
            <a:ext cx="10968355" cy="751840"/>
          </a:xfrm>
          <a:prstGeom prst="rect">
            <a:avLst/>
          </a:prstGeom>
        </p:spPr>
        <p:txBody>
          <a:bodyPr vert="horz" lIns="101600" tIns="38100" rIns="76200" bIns="38100" rtlCol="0" anchor="t" anchorCtr="0">
            <a:noAutofit/>
          </a:bodyPr>
          <a:lstStyle>
            <a:lvl1pPr marL="0" indent="0" algn="l" defTabSz="914400" rtl="0" eaLnBrk="1" fontAlgn="auto" latinLnBrk="0" hangingPunct="1">
              <a:lnSpc>
                <a:spcPct val="100000"/>
              </a:lnSpc>
              <a:spcBef>
                <a:spcPts val="0"/>
              </a:spcBef>
              <a:spcAft>
                <a:spcPts val="1000"/>
              </a:spcAft>
              <a:buFont typeface="Arial" panose="020B0604020202020204" pitchFamily="34" charset="0"/>
              <a:buNone/>
              <a:defRPr sz="2000" b="1" u="none" strike="noStrike" kern="1200" cap="none" spc="200" normalizeH="0" baseline="0">
                <a:solidFill>
                  <a:schemeClr val="tx1">
                    <a:lumMod val="75000"/>
                    <a:lumOff val="25000"/>
                  </a:schemeClr>
                </a:solidFill>
                <a:uFillTx/>
                <a:latin typeface="+mn-lt"/>
                <a:ea typeface="+mn-ea"/>
                <a:cs typeface="+mn-cs"/>
              </a:defRPr>
            </a:lvl1pPr>
            <a:lvl2pPr marL="457200" indent="0" algn="l"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b="1" u="none" strike="noStrike" kern="1200" cap="none" spc="150" normalizeH="0" baseline="0">
                <a:solidFill>
                  <a:schemeClr val="tx1">
                    <a:lumMod val="65000"/>
                    <a:lumOff val="35000"/>
                  </a:schemeClr>
                </a:solidFill>
                <a:uFillTx/>
                <a:latin typeface="+mn-lt"/>
                <a:ea typeface="+mn-ea"/>
                <a:cs typeface="+mn-cs"/>
              </a:defRPr>
            </a:lvl2pPr>
            <a:lvl3pPr marL="914400" indent="0" algn="l" defTabSz="914400" rtl="0" eaLnBrk="1" fontAlgn="auto" latinLnBrk="0" hangingPunct="1">
              <a:lnSpc>
                <a:spcPct val="120000"/>
              </a:lnSpc>
              <a:spcBef>
                <a:spcPts val="0"/>
              </a:spcBef>
              <a:spcAft>
                <a:spcPts val="600"/>
              </a:spcAft>
              <a:buFont typeface="Arial" panose="020B0604020202020204" pitchFamily="34" charset="0"/>
              <a:buNone/>
              <a:defRPr sz="1800" b="1" u="none" strike="noStrike" kern="1200" cap="none" spc="150" normalizeH="0" baseline="0">
                <a:solidFill>
                  <a:schemeClr val="tx1">
                    <a:lumMod val="65000"/>
                    <a:lumOff val="35000"/>
                  </a:schemeClr>
                </a:solidFill>
                <a:uFillTx/>
                <a:latin typeface="+mn-lt"/>
                <a:ea typeface="+mn-ea"/>
                <a:cs typeface="+mn-cs"/>
              </a:defRPr>
            </a:lvl3pPr>
            <a:lvl4pPr marL="1371600" indent="0" algn="l" defTabSz="914400" rtl="0" eaLnBrk="1" fontAlgn="auto" latinLnBrk="0" hangingPunct="1">
              <a:lnSpc>
                <a:spcPct val="120000"/>
              </a:lnSpc>
              <a:spcBef>
                <a:spcPts val="0"/>
              </a:spcBef>
              <a:spcAft>
                <a:spcPts val="300"/>
              </a:spcAft>
              <a:buFont typeface="Wingdings" panose="05000000000000000000" charset="0"/>
              <a:buNone/>
              <a:defRPr sz="1600" b="1" u="none" strike="noStrike" kern="1200" cap="none" spc="150" normalizeH="0" baseline="0">
                <a:solidFill>
                  <a:schemeClr val="tx1">
                    <a:lumMod val="65000"/>
                    <a:lumOff val="35000"/>
                  </a:schemeClr>
                </a:solidFill>
                <a:uFillTx/>
                <a:latin typeface="+mn-lt"/>
                <a:ea typeface="+mn-ea"/>
                <a:cs typeface="+mn-cs"/>
              </a:defRPr>
            </a:lvl4pPr>
            <a:lvl5pPr marL="1828800" indent="0" algn="l" defTabSz="914400" rtl="0" eaLnBrk="1" fontAlgn="auto" latinLnBrk="0" hangingPunct="1">
              <a:lnSpc>
                <a:spcPct val="120000"/>
              </a:lnSpc>
              <a:spcBef>
                <a:spcPts val="0"/>
              </a:spcBef>
              <a:spcAft>
                <a:spcPts val="300"/>
              </a:spcAft>
              <a:buFont typeface="Arial" panose="020B0604020202020204" pitchFamily="34" charset="0"/>
              <a:buNone/>
              <a:defRPr sz="1600" b="1" u="none" strike="noStrike" kern="1200" cap="none" spc="150" normalizeH="0" baseline="0">
                <a:solidFill>
                  <a:schemeClr val="tx1">
                    <a:lumMod val="65000"/>
                    <a:lumOff val="35000"/>
                  </a:schemeClr>
                </a:solidFill>
                <a:uFillTx/>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ltLang="zh-CN" sz="1800" b="0" spc="0">
                <a:solidFill>
                  <a:schemeClr val="tx1"/>
                </a:solidFill>
                <a:cs typeface="Times New Roman" panose="02020603050405020304" charset="0"/>
              </a:rPr>
              <a:t>T-tests on person_income, loan_int_rate, and loan_percent_income confirmed significant differences between approved and rejected applicants, as suggested by the boxplots. Yet not all three appear in the final model—interactions or multicollinearity likely dilute their combined predictive value.</a:t>
            </a:r>
            <a:endParaRPr lang="en-US" altLang="zh-CN" sz="1800" b="0" spc="0">
              <a:solidFill>
                <a:schemeClr val="tx1"/>
              </a:solidFill>
              <a:cs typeface="Times New Roman" panose="02020603050405020304" charset="0"/>
            </a:endParaRPr>
          </a:p>
        </p:txBody>
      </p:sp>
      <p:pic>
        <p:nvPicPr>
          <p:cNvPr id="10" name="内容占位符 6" descr="30"/>
          <p:cNvPicPr>
            <a:picLocks noChangeAspect="1"/>
          </p:cNvPicPr>
          <p:nvPr>
            <p:custDataLst>
              <p:tags r:id="rId2"/>
            </p:custDataLst>
          </p:nvPr>
        </p:nvPicPr>
        <p:blipFill>
          <a:blip r:embed="rId3"/>
          <a:stretch>
            <a:fillRect/>
          </a:stretch>
        </p:blipFill>
        <p:spPr>
          <a:xfrm>
            <a:off x="135255" y="2759710"/>
            <a:ext cx="5960745" cy="2487295"/>
          </a:xfrm>
          <a:prstGeom prst="rect">
            <a:avLst/>
          </a:prstGeom>
        </p:spPr>
      </p:pic>
      <p:pic>
        <p:nvPicPr>
          <p:cNvPr id="9" name="内容占位符 7" descr="31"/>
          <p:cNvPicPr>
            <a:picLocks noChangeAspect="1"/>
          </p:cNvPicPr>
          <p:nvPr>
            <p:custDataLst>
              <p:tags r:id="rId4"/>
            </p:custDataLst>
          </p:nvPr>
        </p:nvPicPr>
        <p:blipFill>
          <a:blip r:embed="rId5"/>
          <a:stretch>
            <a:fillRect/>
          </a:stretch>
        </p:blipFill>
        <p:spPr>
          <a:xfrm>
            <a:off x="6235700" y="2397125"/>
            <a:ext cx="5342255" cy="3308350"/>
          </a:xfrm>
          <a:prstGeom prst="rect">
            <a:avLst/>
          </a:prstGeom>
        </p:spPr>
      </p:pic>
      <p:sp>
        <p:nvSpPr>
          <p:cNvPr id="14" name="标题 13"/>
          <p:cNvSpPr>
            <a:spLocks noGrp="1"/>
          </p:cNvSpPr>
          <p:nvPr>
            <p:ph type="title"/>
            <p:custDataLst>
              <p:tags r:id="rId6"/>
            </p:custDataLst>
          </p:nvPr>
        </p:nvSpPr>
        <p:spPr/>
        <p:txBody>
          <a:bodyPr vert="horz" wrap="square" lIns="0" tIns="0" rIns="0" bIns="0" rtlCol="0" anchor="b">
            <a:normAutofit/>
          </a:bodyPr>
          <a:lstStyle/>
          <a:p>
            <a:pPr lvl="0" algn="l">
              <a:buClrTx/>
              <a:buSzTx/>
              <a:buFontTx/>
            </a:pPr>
            <a:r>
              <a:rPr lang="zh-CN" altLang="en-US" dirty="0">
                <a:sym typeface="+mn-ea"/>
              </a:rPr>
              <a:t>Additional Analysis/Insight</a:t>
            </a:r>
            <a:endParaRPr lang="zh-CN" altLang="en-US" dirty="0">
              <a:sym typeface="+mn-ea"/>
            </a:endParaRPr>
          </a:p>
        </p:txBody>
      </p:sp>
    </p:spTree>
    <p:custDataLst>
      <p:tags r:id="rId7"/>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内容占位符 3" descr="32"/>
          <p:cNvPicPr>
            <a:picLocks noChangeAspect="1"/>
          </p:cNvPicPr>
          <p:nvPr>
            <p:custDataLst>
              <p:tags r:id="rId1"/>
            </p:custDataLst>
          </p:nvPr>
        </p:nvPicPr>
        <p:blipFill>
          <a:blip r:embed="rId2"/>
          <a:stretch>
            <a:fillRect/>
          </a:stretch>
        </p:blipFill>
        <p:spPr>
          <a:xfrm>
            <a:off x="3686175" y="1313815"/>
            <a:ext cx="4820285" cy="5493385"/>
          </a:xfrm>
          <a:prstGeom prst="rect">
            <a:avLst/>
          </a:prstGeom>
        </p:spPr>
      </p:pic>
      <p:sp>
        <p:nvSpPr>
          <p:cNvPr id="8" name="标题 7"/>
          <p:cNvSpPr>
            <a:spLocks noGrp="1"/>
          </p:cNvSpPr>
          <p:nvPr>
            <p:ph type="title"/>
            <p:custDataLst>
              <p:tags r:id="rId3"/>
            </p:custDataLst>
          </p:nvPr>
        </p:nvSpPr>
        <p:spPr/>
        <p:txBody>
          <a:bodyPr vert="horz" wrap="square" lIns="0" tIns="0" rIns="0" bIns="0" rtlCol="0" anchor="b">
            <a:normAutofit/>
          </a:bodyPr>
          <a:lstStyle/>
          <a:p>
            <a:pPr lvl="0" algn="l">
              <a:buClrTx/>
              <a:buSzTx/>
              <a:buFontTx/>
            </a:pPr>
            <a:r>
              <a:rPr lang="zh-CN" altLang="en-US" dirty="0">
                <a:sym typeface="+mn-ea"/>
              </a:rPr>
              <a:t>Additional Analysis/Insight</a:t>
            </a:r>
            <a:endParaRPr lang="zh-CN" altLang="en-US" dirty="0">
              <a:sym typeface="+mn-ea"/>
            </a:endParaRPr>
          </a:p>
        </p:txBody>
      </p:sp>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Conclusion</a:t>
            </a:r>
            <a:endParaRPr lang="zh-CN" altLang="en-US" dirty="0">
              <a:sym typeface="+mn-ea"/>
            </a:endParaRPr>
          </a:p>
        </p:txBody>
      </p:sp>
      <p:sp>
        <p:nvSpPr>
          <p:cNvPr id="5" name="内容占位符 2"/>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spc="0">
                <a:solidFill>
                  <a:schemeClr val="tx1"/>
                </a:solidFill>
                <a:cs typeface="Times New Roman" panose="02020603050405020304" charset="0"/>
              </a:rPr>
              <a:t>9.1 Recommendation</a:t>
            </a:r>
            <a:endParaRPr lang="en-US" altLang="zh-CN" sz="1600" spc="0">
              <a:solidFill>
                <a:schemeClr val="tx1"/>
              </a:solidFill>
              <a:cs typeface="Times New Roman" panose="02020603050405020304" charset="0"/>
            </a:endParaRPr>
          </a:p>
          <a:p>
            <a:pPr marL="0" indent="0">
              <a:buNone/>
            </a:pPr>
            <a:r>
              <a:rPr lang="en-US" altLang="zh-CN" sz="1600" spc="0">
                <a:solidFill>
                  <a:schemeClr val="tx1"/>
                </a:solidFill>
                <a:cs typeface="Times New Roman" panose="02020603050405020304" charset="0"/>
              </a:rPr>
              <a:t>We would recommend users to use our model as a pre-screening simulator for the loan application approval. We have a AUC of 0.8317, which indicates the robustness of our model.</a:t>
            </a:r>
            <a:endParaRPr lang="en-US" altLang="zh-CN" sz="1600" spc="0">
              <a:solidFill>
                <a:schemeClr val="tx1"/>
              </a:solidFill>
              <a:cs typeface="Times New Roman" panose="02020603050405020304" charset="0"/>
            </a:endParaRPr>
          </a:p>
          <a:p>
            <a:r>
              <a:rPr lang="en-US" altLang="zh-CN" sz="1600" spc="0">
                <a:solidFill>
                  <a:schemeClr val="tx1"/>
                </a:solidFill>
                <a:cs typeface="Times New Roman" panose="02020603050405020304" charset="0"/>
              </a:rPr>
              <a:t>9.2 Shortcomings</a:t>
            </a:r>
            <a:endParaRPr lang="en-US" altLang="zh-CN" sz="1600" spc="0">
              <a:solidFill>
                <a:schemeClr val="tx1"/>
              </a:solidFill>
              <a:cs typeface="Times New Roman" panose="02020603050405020304" charset="0"/>
            </a:endParaRPr>
          </a:p>
          <a:p>
            <a:pPr marL="0" indent="0">
              <a:buNone/>
            </a:pPr>
            <a:r>
              <a:rPr lang="en-US" altLang="zh-CN" sz="1600" spc="0">
                <a:solidFill>
                  <a:schemeClr val="tx1"/>
                </a:solidFill>
                <a:cs typeface="Times New Roman" panose="02020603050405020304" charset="0"/>
              </a:rPr>
              <a:t>The limitation of this model would be </a:t>
            </a:r>
            <a:endParaRPr lang="en-US" altLang="zh-CN" sz="1600" spc="0">
              <a:solidFill>
                <a:schemeClr val="tx1"/>
              </a:solidFill>
              <a:cs typeface="Times New Roman" panose="02020603050405020304" charset="0"/>
            </a:endParaRPr>
          </a:p>
          <a:p>
            <a:pPr marL="0" indent="0">
              <a:buNone/>
            </a:pPr>
            <a:r>
              <a:rPr lang="en-US" altLang="zh-CN" sz="1600" spc="0">
                <a:solidFill>
                  <a:schemeClr val="tx1"/>
                </a:solidFill>
                <a:cs typeface="Times New Roman" panose="02020603050405020304" charset="0"/>
              </a:rPr>
              <a:t>(1) The age range of the applicants is mostly between 20 to 30 years old, so the model might not be predictive if the user's age does not fall into this range. </a:t>
            </a:r>
            <a:endParaRPr lang="en-US" altLang="zh-CN" sz="1600" spc="0">
              <a:solidFill>
                <a:schemeClr val="tx1"/>
              </a:solidFill>
              <a:cs typeface="Times New Roman" panose="02020603050405020304" charset="0"/>
            </a:endParaRPr>
          </a:p>
          <a:p>
            <a:pPr marL="0" indent="0">
              <a:buNone/>
            </a:pPr>
            <a:r>
              <a:rPr lang="en-US" altLang="zh-CN" sz="1600" spc="0">
                <a:solidFill>
                  <a:schemeClr val="tx1"/>
                </a:solidFill>
                <a:cs typeface="Times New Roman" panose="02020603050405020304" charset="0"/>
              </a:rPr>
              <a:t>(2) The size of the training data could be expanded to ensure a more robust prediction. </a:t>
            </a:r>
            <a:endParaRPr lang="en-US" altLang="zh-CN" sz="1600" spc="0">
              <a:solidFill>
                <a:schemeClr val="tx1"/>
              </a:solidFill>
              <a:cs typeface="Times New Roman" panose="02020603050405020304" charset="0"/>
            </a:endParaRPr>
          </a:p>
          <a:p>
            <a:r>
              <a:rPr lang="en-US" altLang="zh-CN" sz="1600" spc="0">
                <a:solidFill>
                  <a:schemeClr val="tx1"/>
                </a:solidFill>
                <a:cs typeface="Times New Roman" panose="02020603050405020304" charset="0"/>
              </a:rPr>
              <a:t>9.3 Future Work</a:t>
            </a:r>
            <a:endParaRPr lang="en-US" altLang="zh-CN" sz="1600" spc="0">
              <a:solidFill>
                <a:schemeClr val="tx1"/>
              </a:solidFill>
              <a:cs typeface="Times New Roman" panose="02020603050405020304" charset="0"/>
            </a:endParaRPr>
          </a:p>
          <a:p>
            <a:pPr marL="0" indent="0">
              <a:buNone/>
            </a:pPr>
            <a:r>
              <a:rPr lang="en-US" altLang="zh-CN" sz="1600" spc="0">
                <a:solidFill>
                  <a:schemeClr val="tx1"/>
                </a:solidFill>
                <a:cs typeface="Times New Roman" panose="02020603050405020304" charset="0"/>
              </a:rPr>
              <a:t>Based on the above shortcomings, the future steps would be:</a:t>
            </a:r>
            <a:endParaRPr lang="en-US" altLang="zh-CN" sz="1600" spc="0">
              <a:solidFill>
                <a:schemeClr val="tx1"/>
              </a:solidFill>
              <a:cs typeface="Times New Roman" panose="02020603050405020304" charset="0"/>
            </a:endParaRPr>
          </a:p>
          <a:p>
            <a:pPr marL="0" indent="0">
              <a:buNone/>
            </a:pPr>
            <a:r>
              <a:rPr lang="en-US" altLang="zh-CN" sz="1600" spc="0">
                <a:solidFill>
                  <a:schemeClr val="tx1"/>
                </a:solidFill>
                <a:cs typeface="Times New Roman" panose="02020603050405020304" charset="0"/>
              </a:rPr>
              <a:t>(1) collect more data to make the model more robust</a:t>
            </a:r>
            <a:endParaRPr lang="en-US" altLang="zh-CN" sz="1600" spc="0">
              <a:solidFill>
                <a:schemeClr val="tx1"/>
              </a:solidFill>
              <a:cs typeface="Times New Roman" panose="02020603050405020304" charset="0"/>
            </a:endParaRPr>
          </a:p>
          <a:p>
            <a:pPr marL="0" indent="0">
              <a:buNone/>
            </a:pPr>
            <a:r>
              <a:rPr lang="en-US" altLang="zh-CN" sz="1600" spc="0">
                <a:solidFill>
                  <a:schemeClr val="tx1"/>
                </a:solidFill>
                <a:cs typeface="Times New Roman" panose="02020603050405020304" charset="0"/>
              </a:rPr>
              <a:t>(2) try out other models(such as decision tree, support vector machine, and neural network) besides logistice regression to improve the classification performance.</a:t>
            </a:r>
            <a:endParaRPr lang="en-US" altLang="zh-CN" sz="1600" spc="0">
              <a:solidFill>
                <a:schemeClr val="tx1"/>
              </a:solidFill>
              <a:cs typeface="Times New Roman" panose="02020603050405020304" charset="0"/>
            </a:endParaRPr>
          </a:p>
        </p:txBody>
      </p:sp>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Reference</a:t>
            </a:r>
            <a:endParaRPr lang="zh-CN" altLang="en-US" dirty="0">
              <a:sym typeface="+mn-ea"/>
            </a:endParaRPr>
          </a:p>
        </p:txBody>
      </p:sp>
      <p:sp>
        <p:nvSpPr>
          <p:cNvPr id="4" name="内容占位符 2"/>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altLang="zh-CN" sz="2000" spc="0">
                <a:solidFill>
                  <a:schemeClr val="tx1"/>
                </a:solidFill>
                <a:cs typeface="Times New Roman" panose="02020603050405020304" charset="0"/>
              </a:rPr>
              <a:t>Kim, H., &amp; DeVaney, S. A. (2020, January 31). The determinants of outstanding balances among credit card revolvers. AFCPE. https://www.afcpe.org/news-and-publications/journal-of-financial-counseling-and-planning/volume-12-1/the-determinants-of-outstanding-balances-among-credit-card-revolvers/ </a:t>
            </a:r>
            <a:endParaRPr lang="en-US" altLang="zh-CN" sz="2000" spc="0">
              <a:solidFill>
                <a:schemeClr val="tx1"/>
              </a:solidFill>
              <a:cs typeface="Times New Roman" panose="02020603050405020304" charset="0"/>
            </a:endParaRPr>
          </a:p>
          <a:p>
            <a:pPr marL="342900" indent="-342900">
              <a:buAutoNum type="arabicPeriod"/>
            </a:pPr>
            <a:r>
              <a:rPr lang="en-US" altLang="zh-CN" sz="2000" spc="0">
                <a:solidFill>
                  <a:schemeClr val="tx1"/>
                </a:solidFill>
                <a:cs typeface="Times New Roman" panose="02020603050405020304" charset="0"/>
              </a:rPr>
              <a:t>Ibm. (2025a, April 16). What is Artificial Intelligence in Finance?. IBM. https://www.ibm.com/think/topics/artificial-intelligence-finance </a:t>
            </a:r>
            <a:endParaRPr lang="en-US" altLang="zh-CN" sz="2000" spc="0">
              <a:solidFill>
                <a:schemeClr val="tx1"/>
              </a:solidFill>
              <a:cs typeface="Times New Roman" panose="02020603050405020304" charset="0"/>
            </a:endParaRPr>
          </a:p>
        </p:txBody>
      </p:sp>
    </p:spTree>
    <p:custDataLst>
      <p:tags r:id="rId3"/>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p:cNvSpPr>
            <a:spLocks noGrp="1"/>
          </p:cNvSpPr>
          <p:nvPr>
            <p:ph type="ctrTitle"/>
            <p:custDataLst>
              <p:tags r:id="rId1"/>
            </p:custDataLst>
          </p:nvPr>
        </p:nvSpPr>
        <p:spPr/>
        <p:txBody>
          <a:bodyPr/>
          <a:p>
            <a:pPr marL="0" indent="0" algn="r">
              <a:lnSpc>
                <a:spcPct val="100000"/>
              </a:lnSpc>
              <a:spcBef>
                <a:spcPts val="0"/>
              </a:spcBef>
              <a:spcAft>
                <a:spcPts val="0"/>
              </a:spcAft>
              <a:buSzPct val="100000"/>
            </a:pPr>
            <a:r>
              <a:rPr altLang="en-US"/>
              <a:t>Thank You!</a:t>
            </a:r>
            <a:endParaRPr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Target users</a:t>
            </a:r>
            <a:endParaRPr lang="zh-CN" altLang="en-US" dirty="0">
              <a:sym typeface="+mn-ea"/>
            </a:endParaRPr>
          </a:p>
        </p:txBody>
      </p:sp>
      <p:sp>
        <p:nvSpPr>
          <p:cNvPr id="4" name="内容占位符 2"/>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342900" algn="l">
              <a:buClrTx/>
              <a:buSzTx/>
            </a:pPr>
            <a:r>
              <a:rPr lang="en-US" altLang="zh-CN" sz="2000" spc="0">
                <a:solidFill>
                  <a:schemeClr val="tx1"/>
                </a:solidFill>
                <a:cs typeface="Times New Roman" panose="02020603050405020304" charset="0"/>
                <a:sym typeface="+mn-ea"/>
              </a:rPr>
              <a:t>People who are planning to make a large purchase that relies on loan approval.</a:t>
            </a:r>
            <a:endParaRPr lang="en-US" altLang="zh-CN" sz="2000" spc="0">
              <a:solidFill>
                <a:schemeClr val="tx1"/>
              </a:solidFill>
              <a:cs typeface="Times New Roman" panose="02020603050405020304" charset="0"/>
            </a:endParaRPr>
          </a:p>
          <a:p>
            <a:pPr marL="114300" indent="-342900" algn="l">
              <a:buClrTx/>
              <a:buSzTx/>
            </a:pPr>
            <a:endParaRPr lang="en-US" altLang="zh-CN" sz="2000" spc="0">
              <a:solidFill>
                <a:schemeClr val="tx1"/>
              </a:solidFill>
              <a:cs typeface="Times New Roman" panose="02020603050405020304" charset="0"/>
            </a:endParaRPr>
          </a:p>
          <a:p>
            <a:pPr marL="114300" indent="-342900" algn="l">
              <a:buClrTx/>
              <a:buSzTx/>
            </a:pPr>
            <a:r>
              <a:rPr lang="en-US" altLang="zh-CN" sz="2000" spc="0">
                <a:solidFill>
                  <a:schemeClr val="tx1"/>
                </a:solidFill>
                <a:cs typeface="Times New Roman" panose="02020603050405020304" charset="0"/>
              </a:rPr>
              <a:t>Financial and mortgage companies might also find this model useful for pre-assessing applications before detailed review.</a:t>
            </a:r>
            <a:endParaRPr lang="en-US" altLang="zh-CN" sz="2000" spc="0">
              <a:solidFill>
                <a:schemeClr val="tx1"/>
              </a:solidFill>
              <a:cs typeface="Times New Roman" panose="02020603050405020304" charset="0"/>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Classifier Preference for Our Target Users</a:t>
            </a:r>
            <a:endParaRPr lang="zh-CN" altLang="en-US" dirty="0">
              <a:sym typeface="+mn-ea"/>
            </a:endParaRPr>
          </a:p>
        </p:txBody>
      </p:sp>
      <p:sp>
        <p:nvSpPr>
          <p:cNvPr id="4" name="内容占位符 2"/>
          <p:cNvSpPr>
            <a:spLocks noGrp="1"/>
          </p:cNvSpPr>
          <p:nvPr>
            <p:custDataLst>
              <p:tags r:id="rId2"/>
            </p:custDataLst>
          </p:nvPr>
        </p:nvSpPr>
        <p:spPr>
          <a:xfrm>
            <a:off x="695960" y="2145665"/>
            <a:ext cx="10800080" cy="1379220"/>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zh-CN" sz="2000" spc="0">
                <a:solidFill>
                  <a:schemeClr val="tx1"/>
                </a:solidFill>
                <a:cs typeface="Times New Roman" panose="02020603050405020304" charset="0"/>
              </a:rPr>
              <a:t>Borrowers making big purchases favor classifiers with high true‑positive approval rates, which bolster confidence and aid financial planning. On the other hand, for financial companies, they might emphasis more on accurately identifying rejections to reduce risk.</a:t>
            </a:r>
            <a:endParaRPr lang="en-US" altLang="zh-CN" sz="2000" spc="0">
              <a:solidFill>
                <a:schemeClr val="tx1"/>
              </a:solidFill>
              <a:cs typeface="Times New Roman" panose="02020603050405020304" charset="0"/>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2"/>
          <p:cNvSpPr>
            <a:spLocks noGrp="1"/>
          </p:cNvSpPr>
          <p:nvPr>
            <p:custDataLst>
              <p:tags r:id="rId1"/>
            </p:custDataLst>
          </p:nvPr>
        </p:nvSpPr>
        <p:spPr>
          <a:xfrm>
            <a:off x="608330" y="1490345"/>
            <a:ext cx="10968990" cy="1729740"/>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spc="0">
                <a:solidFill>
                  <a:schemeClr val="tx1"/>
                </a:solidFill>
                <a:cs typeface="Times New Roman" panose="02020603050405020304" charset="0"/>
              </a:rPr>
              <a:t>The primary research goal of this project is to build a predictive model that will effectively predict loan_status (approved or rejected) for the new dataset. To achieve our goal, we will use a logistic regression model that incorporates at least five explanatory variables, including both categorical and numerical features as listed in the following:</a:t>
            </a:r>
            <a:endParaRPr lang="en-US" altLang="zh-CN" sz="2000" spc="0">
              <a:solidFill>
                <a:schemeClr val="tx1"/>
              </a:solidFill>
              <a:cs typeface="Times New Roman" panose="02020603050405020304" charset="0"/>
            </a:endParaRPr>
          </a:p>
        </p:txBody>
      </p:sp>
      <p:sp>
        <p:nvSpPr>
          <p:cNvPr id="4" name="文本框 3"/>
          <p:cNvSpPr txBox="1"/>
          <p:nvPr/>
        </p:nvSpPr>
        <p:spPr>
          <a:xfrm>
            <a:off x="2753360" y="3963035"/>
            <a:ext cx="3042285" cy="1753235"/>
          </a:xfrm>
          <a:prstGeom prst="rect">
            <a:avLst/>
          </a:prstGeom>
          <a:noFill/>
        </p:spPr>
        <p:txBody>
          <a:bodyPr wrap="square" rtlCol="0">
            <a:normAutofit/>
          </a:bodyPr>
          <a:p>
            <a:r>
              <a:rPr lang="en-US" altLang="zh-CN">
                <a:solidFill>
                  <a:schemeClr val="tx1"/>
                </a:solidFill>
                <a:cs typeface="Times New Roman" panose="02020603050405020304" charset="0"/>
              </a:rPr>
              <a:t>`person_age`</a:t>
            </a:r>
            <a:endParaRPr lang="en-US" altLang="zh-CN">
              <a:solidFill>
                <a:schemeClr val="tx1"/>
              </a:solidFill>
              <a:cs typeface="Times New Roman" panose="02020603050405020304" charset="0"/>
            </a:endParaRPr>
          </a:p>
          <a:p>
            <a:r>
              <a:rPr lang="en-US" altLang="zh-CN">
                <a:solidFill>
                  <a:schemeClr val="tx1"/>
                </a:solidFill>
                <a:cs typeface="Times New Roman" panose="02020603050405020304" charset="0"/>
              </a:rPr>
              <a:t>`person_gender`</a:t>
            </a:r>
            <a:endParaRPr lang="en-US" altLang="zh-CN">
              <a:solidFill>
                <a:schemeClr val="tx1"/>
              </a:solidFill>
              <a:cs typeface="Times New Roman" panose="02020603050405020304" charset="0"/>
            </a:endParaRPr>
          </a:p>
          <a:p>
            <a:r>
              <a:rPr lang="en-US" altLang="zh-CN">
                <a:solidFill>
                  <a:schemeClr val="tx1"/>
                </a:solidFill>
                <a:cs typeface="Times New Roman" panose="02020603050405020304" charset="0"/>
              </a:rPr>
              <a:t>`person_education`</a:t>
            </a:r>
            <a:endParaRPr lang="en-US" altLang="zh-CN">
              <a:solidFill>
                <a:schemeClr val="tx1"/>
              </a:solidFill>
              <a:cs typeface="Times New Roman" panose="02020603050405020304" charset="0"/>
            </a:endParaRPr>
          </a:p>
          <a:p>
            <a:r>
              <a:rPr lang="en-US" altLang="zh-CN">
                <a:solidFill>
                  <a:schemeClr val="tx1"/>
                </a:solidFill>
                <a:cs typeface="Times New Roman" panose="02020603050405020304" charset="0"/>
              </a:rPr>
              <a:t>`person_income`</a:t>
            </a:r>
            <a:endParaRPr lang="en-US" altLang="zh-CN">
              <a:solidFill>
                <a:schemeClr val="tx1"/>
              </a:solidFill>
              <a:cs typeface="Times New Roman" panose="02020603050405020304" charset="0"/>
            </a:endParaRPr>
          </a:p>
          <a:p>
            <a:r>
              <a:rPr lang="en-US" altLang="zh-CN">
                <a:solidFill>
                  <a:schemeClr val="tx1"/>
                </a:solidFill>
                <a:cs typeface="Times New Roman" panose="02020603050405020304" charset="0"/>
              </a:rPr>
              <a:t>`person_emp_exp`</a:t>
            </a:r>
            <a:endParaRPr lang="en-US" altLang="zh-CN">
              <a:solidFill>
                <a:schemeClr val="tx1"/>
              </a:solidFill>
              <a:cs typeface="Times New Roman" panose="02020603050405020304" charset="0"/>
            </a:endParaRPr>
          </a:p>
          <a:p>
            <a:r>
              <a:rPr lang="en-US" altLang="zh-CN">
                <a:solidFill>
                  <a:schemeClr val="tx1"/>
                </a:solidFill>
                <a:cs typeface="Times New Roman" panose="02020603050405020304" charset="0"/>
              </a:rPr>
              <a:t>`person_home_ownership`</a:t>
            </a:r>
            <a:endParaRPr lang="en-US" altLang="zh-CN">
              <a:solidFill>
                <a:schemeClr val="tx1"/>
              </a:solidFill>
              <a:cs typeface="Times New Roman" panose="02020603050405020304" charset="0"/>
            </a:endParaRPr>
          </a:p>
        </p:txBody>
      </p:sp>
      <p:sp>
        <p:nvSpPr>
          <p:cNvPr id="5" name="文本框 4"/>
          <p:cNvSpPr txBox="1"/>
          <p:nvPr/>
        </p:nvSpPr>
        <p:spPr>
          <a:xfrm>
            <a:off x="6095365" y="3797300"/>
            <a:ext cx="3548380" cy="2030095"/>
          </a:xfrm>
          <a:prstGeom prst="rect">
            <a:avLst/>
          </a:prstGeom>
          <a:noFill/>
        </p:spPr>
        <p:txBody>
          <a:bodyPr wrap="square" rtlCol="0">
            <a:normAutofit/>
          </a:bodyPr>
          <a:p>
            <a:r>
              <a:rPr lang="en-US" altLang="zh-CN">
                <a:solidFill>
                  <a:schemeClr val="tx1"/>
                </a:solidFill>
                <a:cs typeface="Times New Roman" panose="02020603050405020304" charset="0"/>
              </a:rPr>
              <a:t>`loan_amnt`</a:t>
            </a:r>
            <a:endParaRPr lang="en-US" altLang="zh-CN">
              <a:solidFill>
                <a:schemeClr val="tx1"/>
              </a:solidFill>
              <a:cs typeface="Times New Roman" panose="02020603050405020304" charset="0"/>
            </a:endParaRPr>
          </a:p>
          <a:p>
            <a:r>
              <a:rPr lang="en-US" altLang="zh-CN">
                <a:solidFill>
                  <a:schemeClr val="tx1"/>
                </a:solidFill>
                <a:cs typeface="Times New Roman" panose="02020603050405020304" charset="0"/>
              </a:rPr>
              <a:t>`loan_intent`</a:t>
            </a:r>
            <a:endParaRPr lang="en-US" altLang="zh-CN">
              <a:solidFill>
                <a:schemeClr val="tx1"/>
              </a:solidFill>
              <a:cs typeface="Times New Roman" panose="02020603050405020304" charset="0"/>
            </a:endParaRPr>
          </a:p>
          <a:p>
            <a:r>
              <a:rPr lang="en-US" altLang="zh-CN">
                <a:solidFill>
                  <a:schemeClr val="tx1"/>
                </a:solidFill>
                <a:cs typeface="Times New Roman" panose="02020603050405020304" charset="0"/>
              </a:rPr>
              <a:t>`loan_int_rate`</a:t>
            </a:r>
            <a:endParaRPr lang="en-US" altLang="zh-CN">
              <a:solidFill>
                <a:schemeClr val="tx1"/>
              </a:solidFill>
              <a:cs typeface="Times New Roman" panose="02020603050405020304" charset="0"/>
            </a:endParaRPr>
          </a:p>
          <a:p>
            <a:r>
              <a:rPr lang="en-US" altLang="zh-CN">
                <a:solidFill>
                  <a:schemeClr val="tx1"/>
                </a:solidFill>
                <a:cs typeface="Times New Roman" panose="02020603050405020304" charset="0"/>
              </a:rPr>
              <a:t>`loan_percent_income`</a:t>
            </a:r>
            <a:endParaRPr lang="en-US" altLang="zh-CN">
              <a:solidFill>
                <a:schemeClr val="tx1"/>
              </a:solidFill>
              <a:cs typeface="Times New Roman" panose="02020603050405020304" charset="0"/>
            </a:endParaRPr>
          </a:p>
          <a:p>
            <a:r>
              <a:rPr lang="en-US" altLang="zh-CN">
                <a:solidFill>
                  <a:schemeClr val="tx1"/>
                </a:solidFill>
                <a:cs typeface="Times New Roman" panose="02020603050405020304" charset="0"/>
              </a:rPr>
              <a:t>`cb_person_cred_hist_length`</a:t>
            </a:r>
            <a:endParaRPr lang="en-US" altLang="zh-CN">
              <a:solidFill>
                <a:schemeClr val="tx1"/>
              </a:solidFill>
              <a:cs typeface="Times New Roman" panose="02020603050405020304" charset="0"/>
            </a:endParaRPr>
          </a:p>
          <a:p>
            <a:r>
              <a:rPr lang="en-US" altLang="zh-CN">
                <a:solidFill>
                  <a:schemeClr val="tx1"/>
                </a:solidFill>
                <a:cs typeface="Times New Roman" panose="02020603050405020304" charset="0"/>
              </a:rPr>
              <a:t>`credit_score`</a:t>
            </a:r>
            <a:endParaRPr lang="en-US" altLang="zh-CN">
              <a:solidFill>
                <a:schemeClr val="tx1"/>
              </a:solidFill>
              <a:cs typeface="Times New Roman" panose="02020603050405020304" charset="0"/>
            </a:endParaRPr>
          </a:p>
          <a:p>
            <a:r>
              <a:rPr lang="en-US" altLang="zh-CN">
                <a:solidFill>
                  <a:schemeClr val="tx1"/>
                </a:solidFill>
                <a:cs typeface="Times New Roman" panose="02020603050405020304" charset="0"/>
              </a:rPr>
              <a:t>`previous_loan_defaults_on_file`</a:t>
            </a:r>
            <a:endParaRPr lang="en-US" altLang="zh-CN">
              <a:solidFill>
                <a:schemeClr val="tx1"/>
              </a:solidFill>
              <a:cs typeface="Times New Roman" panose="02020603050405020304" charset="0"/>
            </a:endParaRPr>
          </a:p>
        </p:txBody>
      </p:sp>
      <p:sp>
        <p:nvSpPr>
          <p:cNvPr id="9" name="标题 8"/>
          <p:cNvSpPr>
            <a:spLocks noGrp="1"/>
          </p:cNvSpPr>
          <p:nvPr>
            <p:ph type="title"/>
            <p:custDataLst>
              <p:tags r:id="rId2"/>
            </p:custDataLst>
          </p:nvPr>
        </p:nvSpPr>
        <p:spPr/>
        <p:txBody>
          <a:bodyPr vert="horz" wrap="square" lIns="0" tIns="0" rIns="0" bIns="0" rtlCol="0" anchor="b">
            <a:normAutofit/>
          </a:bodyPr>
          <a:lstStyle/>
          <a:p>
            <a:pPr lvl="0" algn="l">
              <a:buClrTx/>
              <a:buSzTx/>
              <a:buFontTx/>
            </a:pPr>
            <a:r>
              <a:rPr lang="zh-CN" altLang="en-US" dirty="0">
                <a:sym typeface="+mn-ea"/>
              </a:rPr>
              <a:t>Primary Research Goal of Analysis</a:t>
            </a:r>
            <a:endParaRPr lang="zh-CN" altLang="en-US" dirty="0">
              <a:sym typeface="+mn-ea"/>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标题 7"/>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Secondary Research Goal of Analysis</a:t>
            </a:r>
            <a:endParaRPr lang="zh-CN" altLang="en-US" dirty="0">
              <a:sym typeface="+mn-ea"/>
            </a:endParaRPr>
          </a:p>
        </p:txBody>
      </p:sp>
      <p:sp>
        <p:nvSpPr>
          <p:cNvPr id="4" name="内容占位符 2"/>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ClrTx/>
              <a:buSzTx/>
              <a:buNone/>
            </a:pPr>
            <a:r>
              <a:rPr lang="en-US" altLang="zh-CN" sz="2000" spc="0">
                <a:solidFill>
                  <a:schemeClr val="tx1"/>
                </a:solidFill>
                <a:cs typeface="Times New Roman" panose="02020603050405020304" charset="0"/>
                <a:sym typeface="+mn-ea"/>
              </a:rPr>
              <a:t>Beside building an accurate classifier for loan approval, we will first utilize data visualization to discover some data insights. We will also identify most predictive and important features that indicates whether to lend money to the applicants or not.</a:t>
            </a:r>
            <a:endParaRPr lang="en-US" altLang="zh-CN" sz="2000" spc="0">
              <a:solidFill>
                <a:schemeClr val="tx1"/>
              </a:solidFill>
              <a:cs typeface="Times New Roman" panose="02020603050405020304" charset="0"/>
              <a:sym typeface="+mn-ea"/>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dirty="0">
                <a:sym typeface="+mn-ea"/>
              </a:rPr>
              <a:t>Dataset Discussion</a:t>
            </a:r>
            <a:endParaRPr lang="zh-CN" altLang="en-US" dirty="0">
              <a:sym typeface="+mn-ea"/>
            </a:endParaRPr>
          </a:p>
        </p:txBody>
      </p:sp>
      <p:sp>
        <p:nvSpPr>
          <p:cNvPr id="4" name="内容占位符 2"/>
          <p:cNvSpPr>
            <a:spLocks noGrp="1"/>
          </p:cNvSpPr>
          <p:nvPr>
            <p:custDataLst>
              <p:tags r:id="rId2"/>
            </p:custDataLst>
          </p:nvPr>
        </p:nvSpPr>
        <p:spPr>
          <a:xfrm>
            <a:off x="695960" y="1301749"/>
            <a:ext cx="10800000" cy="4873625"/>
          </a:xfrm>
          <a:prstGeom prst="rect">
            <a:avLst/>
          </a:prstGeom>
        </p:spPr>
        <p:txBody>
          <a:bodyPr vert="horz" wrap="square"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spc="0">
                <a:solidFill>
                  <a:schemeClr val="tx1"/>
                </a:solidFill>
                <a:cs typeface="Times New Roman" panose="02020603050405020304" charset="0"/>
                <a:sym typeface="+mn-ea"/>
              </a:rPr>
              <a:t>Source</a:t>
            </a:r>
            <a:endParaRPr lang="en-US" altLang="zh-CN" sz="2000" spc="0">
              <a:solidFill>
                <a:schemeClr val="tx1"/>
              </a:solidFill>
              <a:cs typeface="Times New Roman" panose="02020603050405020304" charset="0"/>
            </a:endParaRPr>
          </a:p>
          <a:p>
            <a:r>
              <a:rPr lang="en-US" altLang="zh-CN" sz="2000" spc="0">
                <a:solidFill>
                  <a:schemeClr val="tx1"/>
                </a:solidFill>
                <a:cs typeface="Times New Roman" panose="02020603050405020304" charset="0"/>
                <a:sym typeface="+mn-ea"/>
              </a:rPr>
              <a:t>Features</a:t>
            </a:r>
            <a:endParaRPr lang="en-US" altLang="zh-CN" sz="2000" spc="0">
              <a:solidFill>
                <a:schemeClr val="tx1"/>
              </a:solidFill>
              <a:cs typeface="Times New Roman" panose="02020603050405020304" charset="0"/>
              <a:sym typeface="+mn-ea"/>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Lst>
</file>

<file path=ppt/tags/tag101.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Lst>
</file>

<file path=ppt/tags/tag102.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5.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106.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TEXT_LAYER_COUNT" val="1"/>
</p:tagLst>
</file>

<file path=ppt/tags/tag107.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108.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TEXT_LAYER_COUNT" val="1"/>
</p:tagLst>
</file>

<file path=ppt/tags/tag109.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1.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2.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13.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14.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5.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6.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7.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8.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9.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408"/>
</p:tagLst>
</file>

<file path=ppt/tags/tag121.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2.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3.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4.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1"/>
</p:tagLst>
</file>

<file path=ppt/tags/tag125.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6.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7.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8.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129.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1.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2.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3.xml><?xml version="1.0" encoding="utf-8"?>
<p:tagLst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4.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5.xml><?xml version="1.0" encoding="utf-8"?>
<p:tagLst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9"/>
</p:tagLst>
</file>

<file path=ppt/tags/tag136.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6"/>
</p:tagLst>
</file>

<file path=ppt/tags/tag137.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8.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9.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8"/>
</p:tagLst>
</file>

<file path=ppt/tags/tag141.xml><?xml version="1.0" encoding="utf-8"?>
<p:tagLst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2.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3.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TEMPLATE_CATEGORY" val="custom"/>
  <p:tag name="KSO_WM_TEMPLATE_INDEX" val="20238616"/>
</p:tagLst>
</file>

<file path=ppt/tags/tag144.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TEMPLATE_CATEGORY" val="custom"/>
  <p:tag name="KSO_WM_TEMPLATE_INDEX" val="20238616"/>
</p:tagLst>
</file>

<file path=ppt/tags/tag145.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6.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7.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8.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8616"/>
  <p:tag name="KSO_WM_TEMPLATE_CATEGORY" val="custom"/>
  <p:tag name="KSO_WM_TEMPLATE_MASTER_TYPE" val="0"/>
</p:tagLst>
</file>

<file path=ppt/tags/tag149.xml><?xml version="1.0" encoding="utf-8"?>
<p:tagLst xmlns:p="http://schemas.openxmlformats.org/presentationml/2006/main">
  <p:tag name="KSO_WM_UNIT_TYPE" val="a"/>
  <p:tag name="KSO_WM_UNIT_INDEX" val="1"/>
  <p:tag name="KSO_WM_BEAUTIFY_FLAG" val="#wm#"/>
  <p:tag name="KSO_WM_TAG_VERSION" val="3.0"/>
  <p:tag name="KSO_WM_UNIT_ID" val="custom20238616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16"/>
  <p:tag name="KSO_WM_TEMPLATE_CATEGORY" val="custom"/>
  <p:tag name="KSO_WM_UNIT_ISCONTENTSTITLE" val="0"/>
  <p:tag name="KSO_WM_UNIT_VALUE" val="10"/>
  <p:tag name="KSO_WM_UNIT_PRESET_TEXT" val="添加文档的标题"/>
  <p:tag name="KSO_WM_UNIT_TEXT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TYPE" val="b"/>
  <p:tag name="KSO_WM_UNIT_INDEX" val="1"/>
  <p:tag name="KSO_WM_BEAUTIFY_FLAG" val="#wm#"/>
  <p:tag name="KSO_WM_TAG_VERSION" val="3.0"/>
  <p:tag name="KSO_WM_UNIT_ID" val="custom20238616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16"/>
  <p:tag name="KSO_WM_TEMPLATE_CATEGORY" val="custom"/>
  <p:tag name="KSO_WM_UNIT_ISCONTENTSTITLE" val="0"/>
  <p:tag name="KSO_WM_UNIT_VALUE" val="54"/>
  <p:tag name="KSO_WM_UNIT_PRESET_TEXT" val="WPS,a click to unlimited possibilities"/>
  <p:tag name="KSO_WM_UNIT_TEXT_TYPE" val="1"/>
</p:tagLst>
</file>

<file path=ppt/tags/tag151.xml><?xml version="1.0" encoding="utf-8"?>
<p:tagLst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8616"/>
  <p:tag name="KSO_WM_TEMPLATE_CATEGORY" val="custom"/>
  <p:tag name="KSO_WM_SLIDE_INDEX" val="1"/>
  <p:tag name="KSO_WM_SLIDE_ID" val="custom20238616_1"/>
  <p:tag name="KSO_WM_TEMPLATE_MASTER_TYPE" val="0"/>
  <p:tag name="KSO_WM_SLIDE_LAYOUT" val="a_b_f"/>
  <p:tag name="KSO_WM_SLIDE_LAYOUT_CNT" val="1_1_1"/>
  <p:tag name="KSO_WM_SLIDE_THEME_ID" val="3402560"/>
  <p:tag name="KSO_WM_SLIDE_THEME_NAME" val="简约风灰黑色通用职场办公"/>
</p:tagLst>
</file>

<file path=ppt/tags/tag152.xml><?xml version="1.0" encoding="utf-8"?>
<p:tagLst xmlns:p="http://schemas.openxmlformats.org/presentationml/2006/main">
  <p:tag name="KSO_WM_UNIT_INDEX" val="1"/>
  <p:tag name="KSO_WM_UNIT_TYPE" val="a"/>
  <p:tag name="KSO_WM_BEAUTIFY_FLAG" val="#wm#"/>
</p:tagLst>
</file>

<file path=ppt/tags/tag153.xml><?xml version="1.0" encoding="utf-8"?>
<p:tagLst xmlns:p="http://schemas.openxmlformats.org/presentationml/2006/main">
  <p:tag name="KSO_WM_UNIT_INDEX" val="11"/>
  <p:tag name="KSO_WM_UNIT_TYPE" val="f"/>
  <p:tag name="KSO_WM_UNIT_SUBTYPE" val="a"/>
  <p:tag name="KSO_WM_BEAUTIFY_FLAG" val="#wm#"/>
</p:tagLst>
</file>

<file path=ppt/tags/tag154.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55.xml><?xml version="1.0" encoding="utf-8"?>
<p:tagLst xmlns:p="http://schemas.openxmlformats.org/presentationml/2006/main">
  <p:tag name="KSO_WM_UNIT_INDEX" val="1"/>
  <p:tag name="KSO_WM_UNIT_TYPE" val="a"/>
  <p:tag name="KSO_WM_BEAUTIFY_FLAG" val="#wm#"/>
</p:tagLst>
</file>

<file path=ppt/tags/tag156.xml><?xml version="1.0" encoding="utf-8"?>
<p:tagLst xmlns:p="http://schemas.openxmlformats.org/presentationml/2006/main">
  <p:tag name="KSO_WM_UNIT_INDEX" val="6"/>
  <p:tag name="KSO_WM_UNIT_TYPE" val="f"/>
  <p:tag name="KSO_WM_UNIT_SUBTYPE" val="a"/>
  <p:tag name="KSO_WM_BEAUTIFY_FLAG" val="#wm#"/>
</p:tagLst>
</file>

<file path=ppt/tags/tag157.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58.xml><?xml version="1.0" encoding="utf-8"?>
<p:tagLst xmlns:p="http://schemas.openxmlformats.org/presentationml/2006/main">
  <p:tag name="KSO_WM_UNIT_INDEX" val="1"/>
  <p:tag name="KSO_WM_UNIT_TYPE" val="a"/>
  <p:tag name="KSO_WM_BEAUTIFY_FLAG" val="#wm#"/>
</p:tagLst>
</file>

<file path=ppt/tags/tag159.xml><?xml version="1.0" encoding="utf-8"?>
<p:tagLst xmlns:p="http://schemas.openxmlformats.org/presentationml/2006/main">
  <p:tag name="KSO_WM_UNIT_INDEX" val="6"/>
  <p:tag name="KSO_WM_UNIT_TYPE" val="f"/>
  <p:tag name="KSO_WM_UNIT_SUBTYPE" val="a"/>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61.xml><?xml version="1.0" encoding="utf-8"?>
<p:tagLst xmlns:p="http://schemas.openxmlformats.org/presentationml/2006/main">
  <p:tag name="KSO_WM_UNIT_INDEX" val="1"/>
  <p:tag name="KSO_WM_UNIT_TYPE" val="a"/>
  <p:tag name="KSO_WM_BEAUTIFY_FLAG" val="#wm#"/>
</p:tagLst>
</file>

<file path=ppt/tags/tag162.xml><?xml version="1.0" encoding="utf-8"?>
<p:tagLst xmlns:p="http://schemas.openxmlformats.org/presentationml/2006/main">
  <p:tag name="KSO_WM_UNIT_INDEX" val="3"/>
  <p:tag name="KSO_WM_UNIT_TYPE" val="f"/>
  <p:tag name="KSO_WM_UNIT_SUBTYPE" val="a"/>
  <p:tag name="KSO_WM_BEAUTIFY_FLAG" val="#wm#"/>
</p:tagLst>
</file>

<file path=ppt/tags/tag163.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64.xml><?xml version="1.0" encoding="utf-8"?>
<p:tagLst xmlns:p="http://schemas.openxmlformats.org/presentationml/2006/main">
  <p:tag name="KSO_WM_UNIT_INDEX" val="1"/>
  <p:tag name="KSO_WM_UNIT_TYPE" val="a"/>
  <p:tag name="KSO_WM_BEAUTIFY_FLAG" val="#wm#"/>
</p:tagLst>
</file>

<file path=ppt/tags/tag165.xml><?xml version="1.0" encoding="utf-8"?>
<p:tagLst xmlns:p="http://schemas.openxmlformats.org/presentationml/2006/main">
  <p:tag name="KSO_WM_UNIT_INDEX" val="2"/>
  <p:tag name="KSO_WM_UNIT_TYPE" val="f"/>
  <p:tag name="KSO_WM_UNIT_SUBTYPE" val="a"/>
  <p:tag name="KSO_WM_BEAUTIFY_FLAG" val="#wm#"/>
</p:tagLst>
</file>

<file path=ppt/tags/tag166.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67.xml><?xml version="1.0" encoding="utf-8"?>
<p:tagLst xmlns:p="http://schemas.openxmlformats.org/presentationml/2006/main">
  <p:tag name="KSO_WM_UNIT_INDEX" val="2"/>
  <p:tag name="KSO_WM_UNIT_TYPE" val="f"/>
  <p:tag name="KSO_WM_UNIT_SUBTYPE" val="a"/>
  <p:tag name="KSO_WM_BEAUTIFY_FLAG" val="#wm#"/>
</p:tagLst>
</file>

<file path=ppt/tags/tag168.xml><?xml version="1.0" encoding="utf-8"?>
<p:tagLst xmlns:p="http://schemas.openxmlformats.org/presentationml/2006/main">
  <p:tag name="KSO_WM_UNIT_INDEX" val="1"/>
  <p:tag name="KSO_WM_UNIT_TYPE" val="a"/>
  <p:tag name="KSO_WM_BEAUTIFY_FLAG" val="#wm#"/>
</p:tagLst>
</file>

<file path=ppt/tags/tag169.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INDEX" val="2"/>
  <p:tag name="KSO_WM_UNIT_TYPE" val="a"/>
  <p:tag name="KSO_WM_BEAUTIFY_FLAG" val="#wm#"/>
</p:tagLst>
</file>

<file path=ppt/tags/tag171.xml><?xml version="1.0" encoding="utf-8"?>
<p:tagLst xmlns:p="http://schemas.openxmlformats.org/presentationml/2006/main">
  <p:tag name="KSO_WM_UNIT_INDEX" val="3"/>
  <p:tag name="KSO_WM_UNIT_TYPE" val="f"/>
  <p:tag name="KSO_WM_UNIT_SUBTYPE" val="a"/>
  <p:tag name="KSO_WM_BEAUTIFY_FLAG" val="#wm#"/>
</p:tagLst>
</file>

<file path=ppt/tags/tag172.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73.xml><?xml version="1.0" encoding="utf-8"?>
<p:tagLst xmlns:p="http://schemas.openxmlformats.org/presentationml/2006/main">
  <p:tag name="KSO_WM_UNIT_INDEX" val="1"/>
  <p:tag name="KSO_WM_UNIT_TYPE" val="a"/>
  <p:tag name="KSO_WM_BEAUTIFY_FLAG" val="#wm#"/>
</p:tagLst>
</file>

<file path=ppt/tags/tag174.xml><?xml version="1.0" encoding="utf-8"?>
<p:tagLst xmlns:p="http://schemas.openxmlformats.org/presentationml/2006/main">
  <p:tag name="KSO_WM_UNIT_INDEX" val="3"/>
  <p:tag name="KSO_WM_UNIT_TYPE" val="f"/>
  <p:tag name="KSO_WM_UNIT_SUBTYPE" val="a"/>
  <p:tag name="KSO_WM_BEAUTIFY_FLAG" val="#wm#"/>
</p:tagLst>
</file>

<file path=ppt/tags/tag175.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76.xml><?xml version="1.0" encoding="utf-8"?>
<p:tagLst xmlns:p="http://schemas.openxmlformats.org/presentationml/2006/main">
  <p:tag name="KSO_WM_UNIT_INDEX" val="1"/>
  <p:tag name="KSO_WM_UNIT_TYPE" val="a"/>
  <p:tag name="KSO_WM_BEAUTIFY_FLAG" val="#wm#"/>
</p:tagLst>
</file>

<file path=ppt/tags/tag177.xml><?xml version="1.0" encoding="utf-8"?>
<p:tagLst xmlns:p="http://schemas.openxmlformats.org/presentationml/2006/main">
  <p:tag name="KSO_WM_UNIT_INDEX" val="3"/>
  <p:tag name="KSO_WM_UNIT_TYPE" val="f"/>
  <p:tag name="KSO_WM_UNIT_SUBTYPE" val="a"/>
  <p:tag name="KSO_WM_BEAUTIFY_FLAG" val="#wm#"/>
</p:tagLst>
</file>

<file path=ppt/tags/tag178.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79.xml><?xml version="1.0" encoding="utf-8"?>
<p:tagLst xmlns:p="http://schemas.openxmlformats.org/presentationml/2006/main">
  <p:tag name="KSO_WM_UNIT_INDEX" val="16"/>
  <p:tag name="KSO_WM_UNIT_TYPE" val="f"/>
  <p:tag name="KSO_WM_UNIT_SUBTYPE" val="a"/>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NDEX" val="9"/>
  <p:tag name="KSO_WM_UNIT_TYPE" val="f"/>
  <p:tag name="KSO_WM_UNIT_SUBTYPE" val="a"/>
  <p:tag name="KSO_WM_BEAUTIFY_FLAG" val="#wm#"/>
</p:tagLst>
</file>

<file path=ppt/tags/tag181.xml><?xml version="1.0" encoding="utf-8"?>
<p:tagLst xmlns:p="http://schemas.openxmlformats.org/presentationml/2006/main">
  <p:tag name="KSO_WM_UNIT_INDEX" val="2"/>
  <p:tag name="KSO_WM_UNIT_TYPE" val="a"/>
  <p:tag name="KSO_WM_BEAUTIFY_FLAG" val="#wm#"/>
</p:tagLst>
</file>

<file path=ppt/tags/tag182.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83.xml><?xml version="1.0" encoding="utf-8"?>
<p:tagLst xmlns:p="http://schemas.openxmlformats.org/presentationml/2006/main">
  <p:tag name="KSO_WM_UNIT_INDEX" val="9"/>
  <p:tag name="KSO_WM_UNIT_TYPE" val="f"/>
  <p:tag name="KSO_WM_UNIT_SUBTYPE" val="a"/>
  <p:tag name="KSO_WM_BEAUTIFY_FLAG" val="#wm#"/>
</p:tagLst>
</file>

<file path=ppt/tags/tag184.xml><?xml version="1.0" encoding="utf-8"?>
<p:tagLst xmlns:p="http://schemas.openxmlformats.org/presentationml/2006/main">
  <p:tag name="KSO_WM_UNIT_INDEX" val="2"/>
  <p:tag name="KSO_WM_UNIT_TYPE" val="j"/>
  <p:tag name="KSO_WM_BEAUTIFY_FLAG" val="#wm#"/>
</p:tagLst>
</file>

<file path=ppt/tags/tag185.xml><?xml version="1.0" encoding="utf-8"?>
<p:tagLst xmlns:p="http://schemas.openxmlformats.org/presentationml/2006/main">
  <p:tag name="KSO_WM_UNIT_INDEX" val="1"/>
  <p:tag name="KSO_WM_UNIT_TYPE" val="a"/>
  <p:tag name="KSO_WM_BEAUTIFY_FLAG" val="#wm#"/>
</p:tagLst>
</file>

<file path=ppt/tags/tag186.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87.xml><?xml version="1.0" encoding="utf-8"?>
<p:tagLst xmlns:p="http://schemas.openxmlformats.org/presentationml/2006/main">
  <p:tag name="KSO_WM_UNIT_INDEX" val="6"/>
  <p:tag name="KSO_WM_UNIT_TYPE" val="f"/>
  <p:tag name="KSO_WM_UNIT_SUBTYPE" val="a"/>
  <p:tag name="KSO_WM_BEAUTIFY_FLAG" val="#wm#"/>
</p:tagLst>
</file>

<file path=ppt/tags/tag188.xml><?xml version="1.0" encoding="utf-8"?>
<p:tagLst xmlns:p="http://schemas.openxmlformats.org/presentationml/2006/main">
  <p:tag name="KSO_WM_UNIT_INDEX" val="2"/>
  <p:tag name="KSO_WM_UNIT_TYPE" val="j"/>
  <p:tag name="KSO_WM_BEAUTIFY_FLAG" val="#wm#"/>
</p:tagLst>
</file>

<file path=ppt/tags/tag189.xml><?xml version="1.0" encoding="utf-8"?>
<p:tagLst xmlns:p="http://schemas.openxmlformats.org/presentationml/2006/main">
  <p:tag name="KSO_WM_UNIT_INDEX" val="3"/>
  <p:tag name="KSO_WM_UNIT_TYPE" val="j"/>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INDEX" val="1"/>
  <p:tag name="KSO_WM_UNIT_TYPE" val="a"/>
  <p:tag name="KSO_WM_BEAUTIFY_FLAG" val="#wm#"/>
</p:tagLst>
</file>

<file path=ppt/tags/tag191.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92.xml><?xml version="1.0" encoding="utf-8"?>
<p:tagLst xmlns:p="http://schemas.openxmlformats.org/presentationml/2006/main">
  <p:tag name="KSO_WM_UNIT_INDEX" val="2"/>
  <p:tag name="KSO_WM_UNIT_TYPE" val="j"/>
  <p:tag name="KSO_WM_BEAUTIFY_FLAG" val="#wm#"/>
</p:tagLst>
</file>

<file path=ppt/tags/tag193.xml><?xml version="1.0" encoding="utf-8"?>
<p:tagLst xmlns:p="http://schemas.openxmlformats.org/presentationml/2006/main">
  <p:tag name="KSO_WM_UNIT_INDEX" val="9"/>
  <p:tag name="KSO_WM_UNIT_TYPE" val="f"/>
  <p:tag name="KSO_WM_UNIT_SUBTYPE" val="a"/>
  <p:tag name="KSO_WM_BEAUTIFY_FLAG" val="#wm#"/>
</p:tagLst>
</file>

<file path=ppt/tags/tag194.xml><?xml version="1.0" encoding="utf-8"?>
<p:tagLst xmlns:p="http://schemas.openxmlformats.org/presentationml/2006/main">
  <p:tag name="KSO_WM_UNIT_INDEX" val="1"/>
  <p:tag name="KSO_WM_UNIT_TYPE" val="a"/>
  <p:tag name="KSO_WM_BEAUTIFY_FLAG" val="#wm#"/>
</p:tagLst>
</file>

<file path=ppt/tags/tag195.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96.xml><?xml version="1.0" encoding="utf-8"?>
<p:tagLst xmlns:p="http://schemas.openxmlformats.org/presentationml/2006/main">
  <p:tag name="KSO_WM_UNIT_INDEX" val="1"/>
  <p:tag name="KSO_WM_UNIT_TYPE" val="a"/>
  <p:tag name="KSO_WM_BEAUTIFY_FLAG" val="#wm#"/>
</p:tagLst>
</file>

<file path=ppt/tags/tag197.xml><?xml version="1.0" encoding="utf-8"?>
<p:tagLst xmlns:p="http://schemas.openxmlformats.org/presentationml/2006/main">
  <p:tag name="KSO_WM_UNIT_INDEX" val="3"/>
  <p:tag name="KSO_WM_UNIT_TYPE" val="f"/>
  <p:tag name="KSO_WM_UNIT_SUBTYPE" val="a"/>
  <p:tag name="KSO_WM_BEAUTIFY_FLAG" val="#wm#"/>
</p:tagLst>
</file>

<file path=ppt/tags/tag198.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199.xml><?xml version="1.0" encoding="utf-8"?>
<p:tagLst xmlns:p="http://schemas.openxmlformats.org/presentationml/2006/main">
  <p:tag name="KSO_WM_UNIT_INDEX" val="4"/>
  <p:tag name="KSO_WM_UNIT_TYPE" val="f"/>
  <p:tag name="KSO_WM_UNIT_SUBTYPE" val="a"/>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INDEX" val="2"/>
  <p:tag name="KSO_WM_UNIT_TYPE" val="j"/>
  <p:tag name="KSO_WM_BEAUTIFY_FLAG" val="#wm#"/>
</p:tagLst>
</file>

<file path=ppt/tags/tag201.xml><?xml version="1.0" encoding="utf-8"?>
<p:tagLst xmlns:p="http://schemas.openxmlformats.org/presentationml/2006/main">
  <p:tag name="KSO_WM_UNIT_INDEX" val="1"/>
  <p:tag name="KSO_WM_UNIT_TYPE" val="a"/>
  <p:tag name="KSO_WM_BEAUTIFY_FLAG" val="#wm#"/>
</p:tagLst>
</file>

<file path=ppt/tags/tag202.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03.xml><?xml version="1.0" encoding="utf-8"?>
<p:tagLst xmlns:p="http://schemas.openxmlformats.org/presentationml/2006/main">
  <p:tag name="KSO_WM_UNIT_INDEX" val="1"/>
  <p:tag name="KSO_WM_UNIT_TYPE" val="a"/>
  <p:tag name="KSO_WM_BEAUTIFY_FLAG" val="#wm#"/>
</p:tagLst>
</file>

<file path=ppt/tags/tag204.xml><?xml version="1.0" encoding="utf-8"?>
<p:tagLst xmlns:p="http://schemas.openxmlformats.org/presentationml/2006/main">
  <p:tag name="KSO_WM_UNIT_INDEX" val="10"/>
  <p:tag name="KSO_WM_UNIT_TYPE" val="f"/>
  <p:tag name="KSO_WM_UNIT_SUBTYPE" val="a"/>
  <p:tag name="KSO_WM_BEAUTIFY_FLAG" val="#wm#"/>
</p:tagLst>
</file>

<file path=ppt/tags/tag205.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06.xml><?xml version="1.0" encoding="utf-8"?>
<p:tagLst xmlns:p="http://schemas.openxmlformats.org/presentationml/2006/main">
  <p:tag name="KSO_WM_UNIT_INDEX" val="1"/>
  <p:tag name="KSO_WM_UNIT_TYPE" val="a"/>
  <p:tag name="KSO_WM_BEAUTIFY_FLAG" val="#wm#"/>
</p:tagLst>
</file>

<file path=ppt/tags/tag207.xml><?xml version="1.0" encoding="utf-8"?>
<p:tagLst xmlns:p="http://schemas.openxmlformats.org/presentationml/2006/main">
  <p:tag name="KSO_WM_UNIT_INDEX" val="9"/>
  <p:tag name="KSO_WM_UNIT_TYPE" val="f"/>
  <p:tag name="KSO_WM_UNIT_SUBTYPE" val="a"/>
  <p:tag name="KSO_WM_BEAUTIFY_FLAG" val="#wm#"/>
</p:tagLst>
</file>

<file path=ppt/tags/tag208.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09.xml><?xml version="1.0" encoding="utf-8"?>
<p:tagLst xmlns:p="http://schemas.openxmlformats.org/presentationml/2006/main">
  <p:tag name="KSO_WM_UNIT_INDEX" val="1"/>
  <p:tag name="KSO_WM_UNIT_TYPE" val="a"/>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INDEX" val="5"/>
  <p:tag name="KSO_WM_UNIT_TYPE" val="f"/>
  <p:tag name="KSO_WM_UNIT_SUBTYPE" val="a"/>
  <p:tag name="KSO_WM_BEAUTIFY_FLAG" val="#wm#"/>
</p:tagLst>
</file>

<file path=ppt/tags/tag211.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12.xml><?xml version="1.0" encoding="utf-8"?>
<p:tagLst xmlns:p="http://schemas.openxmlformats.org/presentationml/2006/main">
  <p:tag name="KSO_WM_UNIT_INDEX" val="2"/>
  <p:tag name="KSO_WM_UNIT_TYPE" val="α"/>
  <p:tag name="KSO_WM_BEAUTIFY_FLAG" val="#wm#"/>
</p:tagLst>
</file>

<file path=ppt/tags/tag213.xml><?xml version="1.0" encoding="utf-8"?>
<p:tagLst xmlns:p="http://schemas.openxmlformats.org/presentationml/2006/main">
  <p:tag name="KSO_WM_UNIT_INDEX" val="5"/>
  <p:tag name="KSO_WM_UNIT_TYPE" val="f"/>
  <p:tag name="KSO_WM_UNIT_SUBTYPE" val="a"/>
  <p:tag name="KSO_WM_BEAUTIFY_FLAG" val="#wm#"/>
</p:tagLst>
</file>

<file path=ppt/tags/tag214.xml><?xml version="1.0" encoding="utf-8"?>
<p:tagLst xmlns:p="http://schemas.openxmlformats.org/presentationml/2006/main">
  <p:tag name="KSO_WM_UNIT_INDEX" val="3"/>
  <p:tag name="KSO_WM_UNIT_TYPE" val="j"/>
  <p:tag name="KSO_WM_BEAUTIFY_FLAG" val="#wm#"/>
</p:tagLst>
</file>

<file path=ppt/tags/tag215.xml><?xml version="1.0" encoding="utf-8"?>
<p:tagLst xmlns:p="http://schemas.openxmlformats.org/presentationml/2006/main">
  <p:tag name="KSO_WM_UNIT_INDEX" val="1"/>
  <p:tag name="KSO_WM_UNIT_TYPE" val="a"/>
  <p:tag name="KSO_WM_BEAUTIFY_FLAG" val="#wm#"/>
</p:tagLst>
</file>

<file path=ppt/tags/tag216.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17.xml><?xml version="1.0" encoding="utf-8"?>
<p:tagLst xmlns:p="http://schemas.openxmlformats.org/presentationml/2006/main">
  <p:tag name="KSO_WM_UNIT_INDEX" val="5"/>
  <p:tag name="KSO_WM_UNIT_TYPE" val="f"/>
  <p:tag name="KSO_WM_UNIT_SUBTYPE" val="a"/>
  <p:tag name="KSO_WM_BEAUTIFY_FLAG" val="#wm#"/>
</p:tagLst>
</file>

<file path=ppt/tags/tag218.xml><?xml version="1.0" encoding="utf-8"?>
<p:tagLst xmlns:p="http://schemas.openxmlformats.org/presentationml/2006/main">
  <p:tag name="KSO_WM_UNIT_INDEX" val="2"/>
  <p:tag name="KSO_WM_UNIT_TYPE" val="j"/>
  <p:tag name="KSO_WM_BEAUTIFY_FLAG" val="#wm#"/>
</p:tagLst>
</file>

<file path=ppt/tags/tag219.xml><?xml version="1.0" encoding="utf-8"?>
<p:tagLst xmlns:p="http://schemas.openxmlformats.org/presentationml/2006/main">
  <p:tag name="KSO_WM_UNIT_INDEX" val="3"/>
  <p:tag name="KSO_WM_UNIT_TYPE" val="j"/>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INDEX" val="1"/>
  <p:tag name="KSO_WM_UNIT_TYPE" val="a"/>
  <p:tag name="KSO_WM_BEAUTIFY_FLAG" val="#wm#"/>
</p:tagLst>
</file>

<file path=ppt/tags/tag221.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22.xml><?xml version="1.0" encoding="utf-8"?>
<p:tagLst xmlns:p="http://schemas.openxmlformats.org/presentationml/2006/main">
  <p:tag name="KSO_WM_UNIT_INDEX" val="5"/>
  <p:tag name="KSO_WM_UNIT_TYPE" val="f"/>
  <p:tag name="KSO_WM_UNIT_SUBTYPE" val="a"/>
  <p:tag name="KSO_WM_BEAUTIFY_FLAG" val="#wm#"/>
</p:tagLst>
</file>

<file path=ppt/tags/tag223.xml><?xml version="1.0" encoding="utf-8"?>
<p:tagLst xmlns:p="http://schemas.openxmlformats.org/presentationml/2006/main">
  <p:tag name="KSO_WM_UNIT_INDEX" val="3"/>
  <p:tag name="KSO_WM_UNIT_TYPE" val="j"/>
  <p:tag name="KSO_WM_BEAUTIFY_FLAG" val="#wm#"/>
</p:tagLst>
</file>

<file path=ppt/tags/tag224.xml><?xml version="1.0" encoding="utf-8"?>
<p:tagLst xmlns:p="http://schemas.openxmlformats.org/presentationml/2006/main">
  <p:tag name="KSO_WM_UNIT_INDEX" val="2"/>
  <p:tag name="KSO_WM_UNIT_TYPE" val="α"/>
  <p:tag name="KSO_WM_BEAUTIFY_FLAG" val="#wm#"/>
</p:tagLst>
</file>

<file path=ppt/tags/tag225.xml><?xml version="1.0" encoding="utf-8"?>
<p:tagLst xmlns:p="http://schemas.openxmlformats.org/presentationml/2006/main">
  <p:tag name="KSO_WM_UNIT_INDEX" val="1"/>
  <p:tag name="KSO_WM_UNIT_TYPE" val="a"/>
  <p:tag name="KSO_WM_BEAUTIFY_FLAG" val="#wm#"/>
</p:tagLst>
</file>

<file path=ppt/tags/tag226.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27.xml><?xml version="1.0" encoding="utf-8"?>
<p:tagLst xmlns:p="http://schemas.openxmlformats.org/presentationml/2006/main">
  <p:tag name="KSO_WM_UNIT_INDEX" val="3"/>
  <p:tag name="KSO_WM_UNIT_TYPE" val="f"/>
  <p:tag name="KSO_WM_UNIT_SUBTYPE" val="a"/>
  <p:tag name="KSO_WM_BEAUTIFY_FLAG" val="#wm#"/>
</p:tagLst>
</file>

<file path=ppt/tags/tag228.xml><?xml version="1.0" encoding="utf-8"?>
<p:tagLst xmlns:p="http://schemas.openxmlformats.org/presentationml/2006/main">
  <p:tag name="KSO_WM_UNIT_INDEX" val="1"/>
  <p:tag name="KSO_WM_UNIT_TYPE" val="a"/>
  <p:tag name="KSO_WM_BEAUTIFY_FLAG" val="#wm#"/>
</p:tagLst>
</file>

<file path=ppt/tags/tag229.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wm#"/>
  <p:tag name="KSO_WM_UNIT_TYPE" val="l_h_f"/>
  <p:tag name="KSO_WM_UNIT_INDEX" val="1_1_1"/>
  <p:tag name="KSO_WM_UNIT_ID" val="diagram19882022_2*l_h_f*1_1_1"/>
  <p:tag name="KSO_WM_TEMPLATE_INDEX" val="19882022"/>
  <p:tag name="KSO_WM_TAG_VERSION" val="2.0"/>
  <p:tag name="KSO_WM_DIAGRAM_GROUP_CODE" val="l1-1"/>
  <p:tag name="KSO_WM_DIAGRAM_VIRTUALLY_FRAME" val="{&quot;height&quot;:413.45,&quot;left&quot;:47.9,&quot;top&quot;:112.55,&quot;width&quot;:863.75}"/>
</p:tagLst>
</file>

<file path=ppt/tags/tag231.xml><?xml version="1.0" encoding="utf-8"?>
<p:tagLst xmlns:p="http://schemas.openxmlformats.org/presentationml/2006/main">
  <p:tag name="KSO_WM_BEAUTIFY_FLAG" val="#wm#"/>
  <p:tag name="KSO_WM_UNIT_TYPE" val="l_h_i"/>
  <p:tag name="KSO_WM_UNIT_INDEX" val="1_1_1"/>
  <p:tag name="KSO_WM_UNIT_ID" val="diagram19882022_2*l_h_i*1_1_1"/>
  <p:tag name="KSO_WM_TEMPLATE_INDEX" val="19882022"/>
  <p:tag name="KSO_WM_TAG_VERSION" val="2.0"/>
  <p:tag name="KSO_WM_DIAGRAM_GROUP_CODE" val="l1-1"/>
  <p:tag name="KSO_WM_DIAGRAM_VIRTUALLY_FRAME" val="{&quot;height&quot;:413.45,&quot;left&quot;:47.9,&quot;top&quot;:112.55,&quot;width&quot;:863.75}"/>
</p:tagLst>
</file>

<file path=ppt/tags/tag232.xml><?xml version="1.0" encoding="utf-8"?>
<p:tagLst xmlns:p="http://schemas.openxmlformats.org/presentationml/2006/main">
  <p:tag name="KSO_WM_BEAUTIFY_FLAG" val="#wm#"/>
  <p:tag name="KSO_WM_UNIT_TYPE" val="l_h_i"/>
  <p:tag name="KSO_WM_UNIT_INDEX" val="1_2_1"/>
  <p:tag name="KSO_WM_UNIT_ID" val="diagram19882022_2*l_h_i*1_2_1"/>
  <p:tag name="KSO_WM_TEMPLATE_INDEX" val="19882022"/>
  <p:tag name="KSO_WM_TAG_VERSION" val="2.0"/>
  <p:tag name="KSO_WM_DIAGRAM_GROUP_CODE" val="l1-1"/>
  <p:tag name="KSO_WM_DIAGRAM_VIRTUALLY_FRAME" val="{&quot;height&quot;:413.45,&quot;left&quot;:47.9,&quot;top&quot;:112.55,&quot;width&quot;:863.75}"/>
</p:tagLst>
</file>

<file path=ppt/tags/tag233.xml><?xml version="1.0" encoding="utf-8"?>
<p:tagLst xmlns:p="http://schemas.openxmlformats.org/presentationml/2006/main">
  <p:tag name="KSO_WM_BEAUTIFY_FLAG" val="#wm#"/>
  <p:tag name="KSO_WM_UNIT_TYPE" val="l_h_f"/>
  <p:tag name="KSO_WM_UNIT_INDEX" val="1_2_1"/>
  <p:tag name="KSO_WM_UNIT_ID" val="diagram19882022_2*l_h_f*1_2_1"/>
  <p:tag name="KSO_WM_TEMPLATE_INDEX" val="19882022"/>
  <p:tag name="KSO_WM_TAG_VERSION" val="2.0"/>
  <p:tag name="KSO_WM_DIAGRAM_GROUP_CODE" val="l1-1"/>
  <p:tag name="KSO_WM_DIAGRAM_VIRTUALLY_FRAME" val="{&quot;height&quot;:413.45,&quot;left&quot;:47.9,&quot;top&quot;:112.55,&quot;width&quot;:863.75}"/>
</p:tagLst>
</file>

<file path=ppt/tags/tag234.xml><?xml version="1.0" encoding="utf-8"?>
<p:tagLst xmlns:p="http://schemas.openxmlformats.org/presentationml/2006/main">
  <p:tag name="KSO_WM_UNIT_INDEX" val="1"/>
  <p:tag name="KSO_WM_UNIT_TYPE" val="a"/>
  <p:tag name="KSO_WM_BEAUTIFY_FLAG" val="#wm#"/>
</p:tagLst>
</file>

<file path=ppt/tags/tag235.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36.xml><?xml version="1.0" encoding="utf-8"?>
<p:tagLst xmlns:p="http://schemas.openxmlformats.org/presentationml/2006/main">
  <p:tag name="KSO_WM_BEAUTIFY_FLAG" val="#wm#"/>
  <p:tag name="KSO_WM_UNIT_TYPE" val="l_h_f"/>
  <p:tag name="KSO_WM_UNIT_INDEX" val="1_1_1"/>
  <p:tag name="KSO_WM_UNIT_ID" val="diagram19882022_2*l_h_f*1_1_1"/>
  <p:tag name="KSO_WM_TEMPLATE_INDEX" val="19882022"/>
  <p:tag name="KSO_WM_TAG_VERSION" val="2.0"/>
  <p:tag name="KSO_WM_DIAGRAM_GROUP_CODE" val="l1-1"/>
  <p:tag name="KSO_WM_DIAGRAM_VIRTUALLY_FRAME" val="{&quot;height&quot;:408.65,&quot;left&quot;:47.9,&quot;top&quot;:112.55,&quot;width&quot;:863.75}"/>
</p:tagLst>
</file>

<file path=ppt/tags/tag237.xml><?xml version="1.0" encoding="utf-8"?>
<p:tagLst xmlns:p="http://schemas.openxmlformats.org/presentationml/2006/main">
  <p:tag name="KSO_WM_BEAUTIFY_FLAG" val="#wm#"/>
  <p:tag name="KSO_WM_UNIT_TYPE" val="l_h_i"/>
  <p:tag name="KSO_WM_UNIT_INDEX" val="1_2_1"/>
  <p:tag name="KSO_WM_UNIT_ID" val="diagram19882022_2*l_h_i*1_2_1"/>
  <p:tag name="KSO_WM_TEMPLATE_INDEX" val="19882022"/>
  <p:tag name="KSO_WM_TAG_VERSION" val="2.0"/>
  <p:tag name="KSO_WM_DIAGRAM_GROUP_CODE" val="l1-1"/>
  <p:tag name="KSO_WM_DIAGRAM_VIRTUALLY_FRAME" val="{&quot;height&quot;:408.65,&quot;left&quot;:47.9,&quot;top&quot;:112.55,&quot;width&quot;:863.75}"/>
</p:tagLst>
</file>

<file path=ppt/tags/tag238.xml><?xml version="1.0" encoding="utf-8"?>
<p:tagLst xmlns:p="http://schemas.openxmlformats.org/presentationml/2006/main">
  <p:tag name="KSO_WM_BEAUTIFY_FLAG" val="#wm#"/>
  <p:tag name="KSO_WM_UNIT_TYPE" val="l_h_f"/>
  <p:tag name="KSO_WM_UNIT_INDEX" val="1_2_1"/>
  <p:tag name="KSO_WM_UNIT_ID" val="diagram19882022_2*l_h_f*1_2_1"/>
  <p:tag name="KSO_WM_TEMPLATE_INDEX" val="19882022"/>
  <p:tag name="KSO_WM_TAG_VERSION" val="2.0"/>
  <p:tag name="KSO_WM_DIAGRAM_GROUP_CODE" val="l1-1"/>
  <p:tag name="KSO_WM_DIAGRAM_VIRTUALLY_FRAME" val="{&quot;height&quot;:408.65,&quot;left&quot;:47.9,&quot;top&quot;:112.55,&quot;width&quot;:863.75}"/>
</p:tagLst>
</file>

<file path=ppt/tags/tag239.xml><?xml version="1.0" encoding="utf-8"?>
<p:tagLst xmlns:p="http://schemas.openxmlformats.org/presentationml/2006/main">
  <p:tag name="KSO_WM_BEAUTIFY_FLAG" val="#wm#"/>
  <p:tag name="KSO_WM_UNIT_TYPE" val="l_h_i"/>
  <p:tag name="KSO_WM_UNIT_INDEX" val="1_1_1"/>
  <p:tag name="KSO_WM_UNIT_ID" val="diagram19882022_2*l_h_i*1_1_1"/>
  <p:tag name="KSO_WM_TEMPLATE_INDEX" val="19882022"/>
  <p:tag name="KSO_WM_TAG_VERSION" val="2.0"/>
  <p:tag name="KSO_WM_DIAGRAM_GROUP_CODE" val="l1-1"/>
  <p:tag name="KSO_WM_DIAGRAM_VIRTUALLY_FRAME" val="{&quot;height&quot;:408.65,&quot;left&quot;:47.9,&quot;top&quot;:112.55,&quot;width&quot;:863.75}"/>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INDEX" val="1"/>
  <p:tag name="KSO_WM_UNIT_TYPE" val="a"/>
  <p:tag name="KSO_WM_BEAUTIFY_FLAG" val="#wm#"/>
</p:tagLst>
</file>

<file path=ppt/tags/tag241.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42.xml><?xml version="1.0" encoding="utf-8"?>
<p:tagLst xmlns:p="http://schemas.openxmlformats.org/presentationml/2006/main">
  <p:tag name="KSO_WM_UNIT_INDEX" val="7"/>
  <p:tag name="KSO_WM_UNIT_TYPE" val="f"/>
  <p:tag name="KSO_WM_UNIT_SUBTYPE" val="a"/>
  <p:tag name="KSO_WM_BEAUTIFY_FLAG" val="#wm#"/>
</p:tagLst>
</file>

<file path=ppt/tags/tag243.xml><?xml version="1.0" encoding="utf-8"?>
<p:tagLst xmlns:p="http://schemas.openxmlformats.org/presentationml/2006/main">
  <p:tag name="KSO_WM_UNIT_INDEX" val="2"/>
  <p:tag name="KSO_WM_UNIT_TYPE" val="α"/>
  <p:tag name="KSO_WM_BEAUTIFY_FLAG" val="#wm#"/>
</p:tagLst>
</file>

<file path=ppt/tags/tag244.xml><?xml version="1.0" encoding="utf-8"?>
<p:tagLst xmlns:p="http://schemas.openxmlformats.org/presentationml/2006/main">
  <p:tag name="KSO_WM_UNIT_INDEX" val="1"/>
  <p:tag name="KSO_WM_UNIT_TYPE" val="a"/>
  <p:tag name="KSO_WM_BEAUTIFY_FLAG" val="#wm#"/>
</p:tagLst>
</file>

<file path=ppt/tags/tag245.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46.xml><?xml version="1.0" encoding="utf-8"?>
<p:tagLst xmlns:p="http://schemas.openxmlformats.org/presentationml/2006/main">
  <p:tag name="KSO_WM_UNIT_INDEX" val="2"/>
  <p:tag name="KSO_WM_UNIT_TYPE" val="j"/>
  <p:tag name="KSO_WM_BEAUTIFY_FLAG" val="#wm#"/>
</p:tagLst>
</file>

<file path=ppt/tags/tag247.xml><?xml version="1.0" encoding="utf-8"?>
<p:tagLst xmlns:p="http://schemas.openxmlformats.org/presentationml/2006/main">
  <p:tag name="KSO_WM_UNIT_INDEX" val="1"/>
  <p:tag name="KSO_WM_UNIT_TYPE" val="a"/>
  <p:tag name="KSO_WM_BEAUTIFY_FLAG" val="#wm#"/>
</p:tagLst>
</file>

<file path=ppt/tags/tag248.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49.xml><?xml version="1.0" encoding="utf-8"?>
<p:tagLst xmlns:p="http://schemas.openxmlformats.org/presentationml/2006/main">
  <p:tag name="KSO_WM_UNIT_INDEX" val="3"/>
  <p:tag name="KSO_WM_UNIT_TYPE" val="j"/>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INDEX" val="2"/>
  <p:tag name="KSO_WM_UNIT_TYPE" val="a"/>
  <p:tag name="KSO_WM_BEAUTIFY_FLAG" val="#wm#"/>
</p:tagLst>
</file>

<file path=ppt/tags/tag251.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52.xml><?xml version="1.0" encoding="utf-8"?>
<p:tagLst xmlns:p="http://schemas.openxmlformats.org/presentationml/2006/main">
  <p:tag name="KSO_WM_UNIT_INDEX" val="21"/>
  <p:tag name="KSO_WM_UNIT_TYPE" val="f"/>
  <p:tag name="KSO_WM_UNIT_SUBTYPE" val="a"/>
  <p:tag name="KSO_WM_BEAUTIFY_FLAG" val="#wm#"/>
</p:tagLst>
</file>

<file path=ppt/tags/tag253.xml><?xml version="1.0" encoding="utf-8"?>
<p:tagLst xmlns:p="http://schemas.openxmlformats.org/presentationml/2006/main">
  <p:tag name="KSO_WM_UNIT_INDEX" val="13"/>
  <p:tag name="KSO_WM_UNIT_TYPE" val="f"/>
  <p:tag name="KSO_WM_UNIT_SUBTYPE" val="a"/>
  <p:tag name="KSO_WM_BEAUTIFY_FLAG" val="#wm#"/>
</p:tagLst>
</file>

<file path=ppt/tags/tag254.xml><?xml version="1.0" encoding="utf-8"?>
<p:tagLst xmlns:p="http://schemas.openxmlformats.org/presentationml/2006/main">
  <p:tag name="KSO_WM_UNIT_INDEX" val="1"/>
  <p:tag name="KSO_WM_UNIT_TYPE" val="a"/>
  <p:tag name="KSO_WM_BEAUTIFY_FLAG" val="#wm#"/>
</p:tagLst>
</file>

<file path=ppt/tags/tag255.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56.xml><?xml version="1.0" encoding="utf-8"?>
<p:tagLst xmlns:p="http://schemas.openxmlformats.org/presentationml/2006/main">
  <p:tag name="KSO_WM_UNIT_INDEX" val="4"/>
  <p:tag name="KSO_WM_UNIT_TYPE" val="j"/>
  <p:tag name="KSO_WM_BEAUTIFY_FLAG" val="#wm#"/>
</p:tagLst>
</file>

<file path=ppt/tags/tag257.xml><?xml version="1.0" encoding="utf-8"?>
<p:tagLst xmlns:p="http://schemas.openxmlformats.org/presentationml/2006/main">
  <p:tag name="KSO_WM_UNIT_INDEX" val="3"/>
  <p:tag name="KSO_WM_UNIT_TYPE" val="f"/>
  <p:tag name="KSO_WM_UNIT_SUBTYPE" val="a"/>
  <p:tag name="KSO_WM_BEAUTIFY_FLAG" val="#wm#"/>
</p:tagLst>
</file>

<file path=ppt/tags/tag258.xml><?xml version="1.0" encoding="utf-8"?>
<p:tagLst xmlns:p="http://schemas.openxmlformats.org/presentationml/2006/main">
  <p:tag name="KSO_WM_UNIT_INDEX" val="1"/>
  <p:tag name="KSO_WM_UNIT_TYPE" val="a"/>
  <p:tag name="KSO_WM_BEAUTIFY_FLAG" val="#wm#"/>
</p:tagLst>
</file>

<file path=ppt/tags/tag259.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INDEX" val="1"/>
  <p:tag name="KSO_WM_UNIT_TYPE" val="a"/>
  <p:tag name="KSO_WM_BEAUTIFY_FLAG" val="#wm#"/>
</p:tagLst>
</file>

<file path=ppt/tags/tag261.xml><?xml version="1.0" encoding="utf-8"?>
<p:tagLst xmlns:p="http://schemas.openxmlformats.org/presentationml/2006/main">
  <p:tag name="KSO_WM_UNIT_INDEX" val="6"/>
  <p:tag name="KSO_WM_UNIT_TYPE" val="f"/>
  <p:tag name="KSO_WM_UNIT_SUBTYPE" val="a"/>
  <p:tag name="KSO_WM_BEAUTIFY_FLAG" val="#wm#"/>
</p:tagLst>
</file>

<file path=ppt/tags/tag262.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63.xml><?xml version="1.0" encoding="utf-8"?>
<p:tagLst xmlns:p="http://schemas.openxmlformats.org/presentationml/2006/main">
  <p:tag name="KSO_WM_UNIT_INDEX" val="2"/>
  <p:tag name="KSO_WM_UNIT_TYPE" val="i"/>
  <p:tag name="KSO_WM_BEAUTIFY_FLAG" val="#wm#"/>
</p:tagLst>
</file>

<file path=ppt/tags/tag264.xml><?xml version="1.0" encoding="utf-8"?>
<p:tagLst xmlns:p="http://schemas.openxmlformats.org/presentationml/2006/main">
  <p:tag name="KSO_WM_UNIT_INDEX" val="3"/>
  <p:tag name="KSO_WM_UNIT_TYPE" val="f"/>
  <p:tag name="KSO_WM_UNIT_SUBTYPE" val="a"/>
  <p:tag name="KSO_WM_BEAUTIFY_FLAG" val="#wm#"/>
</p:tagLst>
</file>

<file path=ppt/tags/tag265.xml><?xml version="1.0" encoding="utf-8"?>
<p:tagLst xmlns:p="http://schemas.openxmlformats.org/presentationml/2006/main">
  <p:tag name="KSO_WM_UNIT_INDEX" val="1"/>
  <p:tag name="KSO_WM_UNIT_TYPE" val="a"/>
  <p:tag name="KSO_WM_BEAUTIFY_FLAG" val="#wm#"/>
</p:tagLst>
</file>

<file path=ppt/tags/tag266.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67.xml><?xml version="1.0" encoding="utf-8"?>
<p:tagLst xmlns:p="http://schemas.openxmlformats.org/presentationml/2006/main">
  <p:tag name="KSO_WM_UNIT_INDEX" val="2"/>
  <p:tag name="KSO_WM_UNIT_TYPE" val="j"/>
  <p:tag name="KSO_WM_BEAUTIFY_FLAG" val="#wm#"/>
</p:tagLst>
</file>

<file path=ppt/tags/tag268.xml><?xml version="1.0" encoding="utf-8"?>
<p:tagLst xmlns:p="http://schemas.openxmlformats.org/presentationml/2006/main">
  <p:tag name="KSO_WM_UNIT_INDEX" val="3"/>
  <p:tag name="KSO_WM_UNIT_TYPE" val="j"/>
  <p:tag name="KSO_WM_BEAUTIFY_FLAG" val="#wm#"/>
</p:tagLst>
</file>

<file path=ppt/tags/tag269.xml><?xml version="1.0" encoding="utf-8"?>
<p:tagLst xmlns:p="http://schemas.openxmlformats.org/presentationml/2006/main">
  <p:tag name="KSO_WM_UNIT_INDEX" val="1"/>
  <p:tag name="KSO_WM_UNIT_TYPE" val="a"/>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71.xml><?xml version="1.0" encoding="utf-8"?>
<p:tagLst xmlns:p="http://schemas.openxmlformats.org/presentationml/2006/main">
  <p:tag name="KSO_WM_UNIT_INDEX" val="1"/>
  <p:tag name="KSO_WM_UNIT_TYPE" val="a"/>
  <p:tag name="KSO_WM_BEAUTIFY_FLAG" val="#wm#"/>
</p:tagLst>
</file>

<file path=ppt/tags/tag272.xml><?xml version="1.0" encoding="utf-8"?>
<p:tagLst xmlns:p="http://schemas.openxmlformats.org/presentationml/2006/main">
  <p:tag name="KSO_WM_UNIT_INDEX" val="3"/>
  <p:tag name="KSO_WM_UNIT_TYPE" val="f"/>
  <p:tag name="KSO_WM_UNIT_SUBTYPE" val="a"/>
  <p:tag name="KSO_WM_BEAUTIFY_FLAG" val="#wm#"/>
</p:tagLst>
</file>

<file path=ppt/tags/tag273.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74.xml><?xml version="1.0" encoding="utf-8"?>
<p:tagLst xmlns:p="http://schemas.openxmlformats.org/presentationml/2006/main">
  <p:tag name="KSO_WM_UNIT_INDEX" val="2"/>
  <p:tag name="KSO_WM_UNIT_TYPE" val="j"/>
  <p:tag name="KSO_WM_BEAUTIFY_FLAG" val="#wm#"/>
</p:tagLst>
</file>

<file path=ppt/tags/tag275.xml><?xml version="1.0" encoding="utf-8"?>
<p:tagLst xmlns:p="http://schemas.openxmlformats.org/presentationml/2006/main">
  <p:tag name="KSO_WM_UNIT_INDEX" val="1"/>
  <p:tag name="KSO_WM_UNIT_TYPE" val="a"/>
  <p:tag name="KSO_WM_BEAUTIFY_FLAG" val="#wm#"/>
</p:tagLst>
</file>

<file path=ppt/tags/tag276.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77.xml><?xml version="1.0" encoding="utf-8"?>
<p:tagLst xmlns:p="http://schemas.openxmlformats.org/presentationml/2006/main">
  <p:tag name="KSO_WM_UNIT_INDEX" val="4"/>
  <p:tag name="KSO_WM_UNIT_TYPE" val="α"/>
  <p:tag name="KSO_WM_BEAUTIFY_FLAG" val="#wm#"/>
</p:tagLst>
</file>

<file path=ppt/tags/tag278.xml><?xml version="1.0" encoding="utf-8"?>
<p:tagLst xmlns:p="http://schemas.openxmlformats.org/presentationml/2006/main">
  <p:tag name="KSO_WM_UNIT_INDEX" val="14"/>
  <p:tag name="KSO_WM_UNIT_TYPE" val="f"/>
  <p:tag name="KSO_WM_UNIT_SUBTYPE" val="a"/>
  <p:tag name="KSO_WM_BEAUTIFY_FLAG" val="#wm#"/>
</p:tagLst>
</file>

<file path=ppt/tags/tag279.xml><?xml version="1.0" encoding="utf-8"?>
<p:tagLst xmlns:p="http://schemas.openxmlformats.org/presentationml/2006/main">
  <p:tag name="KSO_WM_UNIT_INDEX" val="1"/>
  <p:tag name="KSO_WM_UNIT_TYPE" val="a"/>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81.xml><?xml version="1.0" encoding="utf-8"?>
<p:tagLst xmlns:p="http://schemas.openxmlformats.org/presentationml/2006/main">
  <p:tag name="KSO_WM_UNIT_INDEX" val="2"/>
  <p:tag name="KSO_WM_UNIT_TYPE" val="j"/>
  <p:tag name="KSO_WM_BEAUTIFY_FLAG" val="#wm#"/>
</p:tagLst>
</file>

<file path=ppt/tags/tag282.xml><?xml version="1.0" encoding="utf-8"?>
<p:tagLst xmlns:p="http://schemas.openxmlformats.org/presentationml/2006/main">
  <p:tag name="KSO_WM_UNIT_INDEX" val="1"/>
  <p:tag name="KSO_WM_UNIT_TYPE" val="a"/>
  <p:tag name="KSO_WM_BEAUTIFY_FLAG" val="#wm#"/>
</p:tagLst>
</file>

<file path=ppt/tags/tag283.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84.xml><?xml version="1.0" encoding="utf-8"?>
<p:tagLst xmlns:p="http://schemas.openxmlformats.org/presentationml/2006/main">
  <p:tag name="KSO_WM_UNIT_INDEX" val="2"/>
  <p:tag name="KSO_WM_UNIT_TYPE" val="j"/>
  <p:tag name="KSO_WM_BEAUTIFY_FLAG" val="#wm#"/>
</p:tagLst>
</file>

<file path=ppt/tags/tag285.xml><?xml version="1.0" encoding="utf-8"?>
<p:tagLst xmlns:p="http://schemas.openxmlformats.org/presentationml/2006/main">
  <p:tag name="KSO_WM_UNIT_INDEX" val="4"/>
  <p:tag name="KSO_WM_UNIT_TYPE" val="f"/>
  <p:tag name="KSO_WM_UNIT_SUBTYPE" val="a"/>
  <p:tag name="KSO_WM_BEAUTIFY_FLAG" val="#wm#"/>
</p:tagLst>
</file>

<file path=ppt/tags/tag286.xml><?xml version="1.0" encoding="utf-8"?>
<p:tagLst xmlns:p="http://schemas.openxmlformats.org/presentationml/2006/main">
  <p:tag name="KSO_WM_UNIT_INDEX" val="1"/>
  <p:tag name="KSO_WM_UNIT_TYPE" val="a"/>
  <p:tag name="KSO_WM_BEAUTIFY_FLAG" val="#wm#"/>
</p:tagLst>
</file>

<file path=ppt/tags/tag287.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88.xml><?xml version="1.0" encoding="utf-8"?>
<p:tagLst xmlns:p="http://schemas.openxmlformats.org/presentationml/2006/main">
  <p:tag name="KSO_WM_UNIT_INDEX" val="2"/>
  <p:tag name="KSO_WM_UNIT_TYPE" val="α"/>
  <p:tag name="KSO_WM_BEAUTIFY_FLAG" val="#wm#"/>
</p:tagLst>
</file>

<file path=ppt/tags/tag289.xml><?xml version="1.0" encoding="utf-8"?>
<p:tagLst xmlns:p="http://schemas.openxmlformats.org/presentationml/2006/main">
  <p:tag name="KSO_WM_UNIT_INDEX" val="4"/>
  <p:tag name="KSO_WM_UNIT_TYPE" val="f"/>
  <p:tag name="KSO_WM_UNIT_SUBTYPE" val="a"/>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INDEX" val="1"/>
  <p:tag name="KSO_WM_UNIT_TYPE" val="a"/>
  <p:tag name="KSO_WM_BEAUTIFY_FLAG" val="#wm#"/>
</p:tagLst>
</file>

<file path=ppt/tags/tag291.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92.xml><?xml version="1.0" encoding="utf-8"?>
<p:tagLst xmlns:p="http://schemas.openxmlformats.org/presentationml/2006/main">
  <p:tag name="KSO_WM_UNIT_INDEX" val="4"/>
  <p:tag name="KSO_WM_UNIT_TYPE" val="f"/>
  <p:tag name="KSO_WM_UNIT_SUBTYPE" val="a"/>
  <p:tag name="KSO_WM_BEAUTIFY_FLAG" val="#wm#"/>
</p:tagLst>
</file>

<file path=ppt/tags/tag293.xml><?xml version="1.0" encoding="utf-8"?>
<p:tagLst xmlns:p="http://schemas.openxmlformats.org/presentationml/2006/main">
  <p:tag name="KSO_WM_UNIT_INDEX" val="2"/>
  <p:tag name="KSO_WM_UNIT_TYPE" val="j"/>
  <p:tag name="KSO_WM_BEAUTIFY_FLAG" val="#wm#"/>
</p:tagLst>
</file>

<file path=ppt/tags/tag294.xml><?xml version="1.0" encoding="utf-8"?>
<p:tagLst xmlns:p="http://schemas.openxmlformats.org/presentationml/2006/main">
  <p:tag name="KSO_WM_UNIT_INDEX" val="1"/>
  <p:tag name="KSO_WM_UNIT_TYPE" val="a"/>
  <p:tag name="KSO_WM_BEAUTIFY_FLAG" val="#wm#"/>
</p:tagLst>
</file>

<file path=ppt/tags/tag295.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296.xml><?xml version="1.0" encoding="utf-8"?>
<p:tagLst xmlns:p="http://schemas.openxmlformats.org/presentationml/2006/main">
  <p:tag name="KSO_WM_UNIT_INDEX" val="3"/>
  <p:tag name="KSO_WM_UNIT_TYPE" val="j"/>
  <p:tag name="KSO_WM_BEAUTIFY_FLAG" val="#wm#"/>
</p:tagLst>
</file>

<file path=ppt/tags/tag297.xml><?xml version="1.0" encoding="utf-8"?>
<p:tagLst xmlns:p="http://schemas.openxmlformats.org/presentationml/2006/main">
  <p:tag name="KSO_WM_UNIT_INDEX" val="4"/>
  <p:tag name="KSO_WM_UNIT_TYPE" val="f"/>
  <p:tag name="KSO_WM_UNIT_SUBTYPE" val="a"/>
  <p:tag name="KSO_WM_BEAUTIFY_FLAG" val="#wm#"/>
</p:tagLst>
</file>

<file path=ppt/tags/tag298.xml><?xml version="1.0" encoding="utf-8"?>
<p:tagLst xmlns:p="http://schemas.openxmlformats.org/presentationml/2006/main">
  <p:tag name="KSO_WM_UNIT_INDEX" val="1"/>
  <p:tag name="KSO_WM_UNIT_TYPE" val="a"/>
  <p:tag name="KSO_WM_BEAUTIFY_FLAG" val="#wm#"/>
</p:tagLst>
</file>

<file path=ppt/tags/tag299.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INDEX" val="2"/>
  <p:tag name="KSO_WM_UNIT_TYPE" val="f"/>
  <p:tag name="KSO_WM_UNIT_SUBTYPE" val="a"/>
  <p:tag name="KSO_WM_BEAUTIFY_FLAG" val="#wm#"/>
</p:tagLst>
</file>

<file path=ppt/tags/tag301.xml><?xml version="1.0" encoding="utf-8"?>
<p:tagLst xmlns:p="http://schemas.openxmlformats.org/presentationml/2006/main">
  <p:tag name="KSO_WM_UNIT_INDEX" val="4"/>
  <p:tag name="KSO_WM_UNIT_TYPE" val="j"/>
  <p:tag name="KSO_WM_BEAUTIFY_FLAG" val="#wm#"/>
</p:tagLst>
</file>

<file path=ppt/tags/tag302.xml><?xml version="1.0" encoding="utf-8"?>
<p:tagLst xmlns:p="http://schemas.openxmlformats.org/presentationml/2006/main">
  <p:tag name="KSO_WM_UNIT_INDEX" val="3"/>
  <p:tag name="KSO_WM_UNIT_TYPE" val="j"/>
  <p:tag name="KSO_WM_BEAUTIFY_FLAG" val="#wm#"/>
</p:tagLst>
</file>

<file path=ppt/tags/tag303.xml><?xml version="1.0" encoding="utf-8"?>
<p:tagLst xmlns:p="http://schemas.openxmlformats.org/presentationml/2006/main">
  <p:tag name="KSO_WM_UNIT_INDEX" val="1"/>
  <p:tag name="KSO_WM_UNIT_TYPE" val="a"/>
  <p:tag name="KSO_WM_BEAUTIFY_FLAG" val="#wm#"/>
</p:tagLst>
</file>

<file path=ppt/tags/tag304.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305.xml><?xml version="1.0" encoding="utf-8"?>
<p:tagLst xmlns:p="http://schemas.openxmlformats.org/presentationml/2006/main">
  <p:tag name="KSO_WM_UNIT_INDEX" val="3"/>
  <p:tag name="KSO_WM_UNIT_TYPE" val="j"/>
  <p:tag name="KSO_WM_BEAUTIFY_FLAG" val="#wm#"/>
</p:tagLst>
</file>

<file path=ppt/tags/tag306.xml><?xml version="1.0" encoding="utf-8"?>
<p:tagLst xmlns:p="http://schemas.openxmlformats.org/presentationml/2006/main">
  <p:tag name="KSO_WM_UNIT_INDEX" val="1"/>
  <p:tag name="KSO_WM_UNIT_TYPE" val="a"/>
  <p:tag name="KSO_WM_BEAUTIFY_FLAG" val="#wm#"/>
</p:tagLst>
</file>

<file path=ppt/tags/tag307.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308.xml><?xml version="1.0" encoding="utf-8"?>
<p:tagLst xmlns:p="http://schemas.openxmlformats.org/presentationml/2006/main">
  <p:tag name="KSO_WM_UNIT_INDEX" val="2"/>
  <p:tag name="KSO_WM_UNIT_TYPE" val="a"/>
  <p:tag name="KSO_WM_BEAUTIFY_FLAG" val="#wm#"/>
</p:tagLst>
</file>

<file path=ppt/tags/tag309.xml><?xml version="1.0" encoding="utf-8"?>
<p:tagLst xmlns:p="http://schemas.openxmlformats.org/presentationml/2006/main">
  <p:tag name="KSO_WM_UNIT_INDEX" val="12"/>
  <p:tag name="KSO_WM_UNIT_TYPE" val="f"/>
  <p:tag name="KSO_WM_UNIT_SUBTYPE" val="a"/>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311.xml><?xml version="1.0" encoding="utf-8"?>
<p:tagLst xmlns:p="http://schemas.openxmlformats.org/presentationml/2006/main">
  <p:tag name="KSO_WM_UNIT_INDEX" val="1"/>
  <p:tag name="KSO_WM_UNIT_TYPE" val="a"/>
  <p:tag name="KSO_WM_BEAUTIFY_FLAG" val="#wm#"/>
</p:tagLst>
</file>

<file path=ppt/tags/tag312.xml><?xml version="1.0" encoding="utf-8"?>
<p:tagLst xmlns:p="http://schemas.openxmlformats.org/presentationml/2006/main">
  <p:tag name="KSO_WM_UNIT_INDEX" val="3"/>
  <p:tag name="KSO_WM_UNIT_TYPE" val="f"/>
  <p:tag name="KSO_WM_UNIT_SUBTYPE" val="a"/>
  <p:tag name="KSO_WM_BEAUTIFY_FLAG" val="#wm#"/>
</p:tagLst>
</file>

<file path=ppt/tags/tag313.xml><?xml version="1.0" encoding="utf-8"?>
<p:tagLst xmlns:p="http://schemas.openxmlformats.org/presentationml/2006/main">
  <p:tag name="KSO_WM_BEAUTIFY_FLAG" val="#wm#"/>
  <p:tag name="KSO_WM_TEMPLATE_CATEGORY" val="custom"/>
  <p:tag name="KSO_WM_TEMPLATE_INDEX" val="20238616"/>
  <p:tag name="KSO_WM_SLIDE_TYPE" val="text"/>
  <p:tag name="KSO_WM_TEMPLATE_SUBCATEGORY" val="29"/>
  <p:tag name="KSO_WM_TEMPLATE_COLOR_TYPE" val="0"/>
  <p:tag name="KSO_WM_TAG_VERSION" val="3.0"/>
  <p:tag name="KSO_WM_SLIDE_SUBTYPE" val="pureTxt"/>
  <p:tag name="KSO_WM_SLIDE_ITEM_CNT" val="0"/>
  <p:tag name="KSO_WM_SLIDE_INDEX" val="8"/>
  <p:tag name="KSO_WM_SLIDE_ID" val="custom20238616_8"/>
  <p:tag name="KSO_WM_TEMPLATE_MASTER_TYPE" val="0"/>
  <p:tag name="KSO_WM_SLIDE_LAYOUT" val="a_f"/>
  <p:tag name="KSO_WM_SLIDE_LAYOUT_CNT" val="1_1"/>
  <p:tag name="KSO_WM_SLIDE_SIZE" val="850*457"/>
  <p:tag name="KSO_WM_SLIDE_POSITION" val="54*28"/>
</p:tagLst>
</file>

<file path=ppt/tags/tag314.xml><?xml version="1.0" encoding="utf-8"?>
<p:tagLst xmlns:p="http://schemas.openxmlformats.org/presentationml/2006/main">
  <p:tag name="KSO_WM_UNIT_TYPE" val="a"/>
  <p:tag name="KSO_WM_UNIT_INDEX" val="1"/>
  <p:tag name="KSO_WM_BEAUTIFY_FLAG" val="#wm#"/>
  <p:tag name="KSO_WM_TAG_VERSION" val="3.0"/>
  <p:tag name="KSO_WM_UNIT_ID" val="custom20238616_9*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16"/>
  <p:tag name="KSO_WM_TEMPLATE_CATEGORY" val="custom"/>
  <p:tag name="KSO_WM_UNIT_ISCONTENTSTITLE" val="0"/>
</p:tagLst>
</file>

<file path=ppt/tags/tag315.xml><?xml version="1.0" encoding="utf-8"?>
<p:tagLst xmlns:p="http://schemas.openxmlformats.org/presentationml/2006/main">
  <p:tag name="KSO_WM_SLIDE_TYPE" val="endPage"/>
  <p:tag name="KSO_WM_TEMPLATE_SUBCATEGORY" val="29"/>
  <p:tag name="KSO_WM_TEMPLATE_COLOR_TYPE" val="0"/>
  <p:tag name="KSO_WM_TAG_VERSION" val="3.0"/>
  <p:tag name="KSO_WM_SLIDE_SUBTYPE" val="pureTxt"/>
  <p:tag name="KSO_WM_SLIDE_ITEM_CNT" val="0"/>
  <p:tag name="KSO_WM_BEAUTIFY_FLAG" val="#wm#"/>
  <p:tag name="KSO_WM_TEMPLATE_INDEX" val="20238616"/>
  <p:tag name="KSO_WM_TEMPLATE_CATEGORY" val="custom"/>
  <p:tag name="KSO_WM_SLIDE_INDEX" val="9"/>
  <p:tag name="KSO_WM_SLIDE_ID" val="custom20238616_9"/>
  <p:tag name="KSO_WM_TEMPLATE_MASTER_TYPE" val="0"/>
  <p:tag name="KSO_WM_SLIDE_LAYOUT" val="a_b_f"/>
  <p:tag name="KSO_WM_SLIDE_LAYOUT_CNT" val="1_1_1"/>
  <p:tag name="KSO_WM_SLIDE_THEME_ID" val="3402560"/>
  <p:tag name="KSO_WM_SLIDE_THEME_NAME" val="简约风灰黑色通用职场办公"/>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54"/>
</p:tagLst>
</file>

<file path=ppt/tags/tag71.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9"/>
</p:tagLst>
</file>

<file path=ppt/tags/tag75.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6.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Lst>
</file>

<file path=ppt/tags/tag77.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YPE" val="i"/>
  <p:tag name="KSO_WM_UNIT_INDEX" val="6"/>
  <p:tag name="KSO_WM_BEAUTIFY_FLAG" val="#wm#"/>
  <p:tag name="KSO_WM_TAG_VERSION" val="3.0"/>
  <p:tag name="KSO_WM_UNIT_ID" val="_3*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9"/>
</p:tagLst>
</file>

<file path=ppt/tags/tag87.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4.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8"/>
</p:tagLst>
</file>

<file path=ppt/tags/tag95.xml><?xml version="1.0" encoding="utf-8"?>
<p:tagLst xmlns:p="http://schemas.openxmlformats.org/presentationml/2006/main">
  <p:tag name="KSO_WM_UNIT_TYPE" val="e"/>
  <p:tag name="KSO_WM_UNIT_INDEX" val="1"/>
  <p:tag name="KSO_WM_BEAUTIFY_FLAG" val="#wm#"/>
  <p:tag name="KSO_WM_TAG_VERSION" val="3.0"/>
  <p:tag name="KSO_WM_UNIT_PRESET_TEXT" val="节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9"/>
</p:tagLst>
</file>

<file path=ppt/tags/tag96.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简约风灰黑色通用职场办公">
  <a:themeElements>
    <a:clrScheme name="简约灰黑">
      <a:dk1>
        <a:srgbClr val="000000"/>
      </a:dk1>
      <a:lt1>
        <a:srgbClr val="FFFFFF"/>
      </a:lt1>
      <a:dk2>
        <a:srgbClr val="0A0A0A"/>
      </a:dk2>
      <a:lt2>
        <a:srgbClr val="F8F8F8"/>
      </a:lt2>
      <a:accent1>
        <a:srgbClr val="A59FAD"/>
      </a:accent1>
      <a:accent2>
        <a:srgbClr val="787BA2"/>
      </a:accent2>
      <a:accent3>
        <a:srgbClr val="BFADC8"/>
      </a:accent3>
      <a:accent4>
        <a:srgbClr val="A0927A"/>
      </a:accent4>
      <a:accent5>
        <a:srgbClr val="A68E74"/>
      </a:accent5>
      <a:accent6>
        <a:srgbClr val="A5A377"/>
      </a:accent6>
      <a:hlink>
        <a:srgbClr val="5F5F5F"/>
      </a:hlink>
      <a:folHlink>
        <a:srgbClr val="919191"/>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14183</Words>
  <Application>WPS 演示</Application>
  <PresentationFormat>宽屏</PresentationFormat>
  <Paragraphs>335</Paragraphs>
  <Slides>46</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46</vt:i4>
      </vt:variant>
    </vt:vector>
  </HeadingPairs>
  <TitlesOfParts>
    <vt:vector size="59" baseType="lpstr">
      <vt:lpstr>Arial</vt:lpstr>
      <vt:lpstr>宋体</vt:lpstr>
      <vt:lpstr>Wingdings</vt:lpstr>
      <vt:lpstr>Wingdings</vt:lpstr>
      <vt:lpstr>Times New Roman</vt:lpstr>
      <vt:lpstr>微软雅黑</vt:lpstr>
      <vt:lpstr>Arial Unicode MS</vt:lpstr>
      <vt:lpstr>Calibri</vt:lpstr>
      <vt:lpstr>Consolas</vt:lpstr>
      <vt:lpstr>汉仪旗黑-85S</vt:lpstr>
      <vt:lpstr>黑体</vt:lpstr>
      <vt:lpstr>WPS</vt:lpstr>
      <vt:lpstr>简约风灰黑色通用职场办公</vt:lpstr>
      <vt:lpstr>Final Presentation</vt:lpstr>
      <vt:lpstr>Project Outline</vt:lpstr>
      <vt:lpstr>Introduction</vt:lpstr>
      <vt:lpstr>Motivation</vt:lpstr>
      <vt:lpstr>Target users</vt:lpstr>
      <vt:lpstr>Classifier Preference for Our Target Users</vt:lpstr>
      <vt:lpstr>Primary Research Goal of Analysis</vt:lpstr>
      <vt:lpstr>Secondary Research Goal of Analysis</vt:lpstr>
      <vt:lpstr>Dataset Discussion</vt:lpstr>
      <vt:lpstr>Source</vt:lpstr>
      <vt:lpstr>Features</vt:lpstr>
      <vt:lpstr>Load Dataset</vt:lpstr>
      <vt:lpstr>Dataset Cleaning</vt:lpstr>
      <vt:lpstr>Dataset Cleaning</vt:lpstr>
      <vt:lpstr>Dataset Cleaning</vt:lpstr>
      <vt:lpstr>Dataset Cleaning</vt:lpstr>
      <vt:lpstr>Final Dataset</vt:lpstr>
      <vt:lpstr>Final Dataset</vt:lpstr>
      <vt:lpstr>Preliminary Analysis</vt:lpstr>
      <vt:lpstr>Preliminary Analysis</vt:lpstr>
      <vt:lpstr>Preliminary Analysis</vt:lpstr>
      <vt:lpstr>Preliminary Analysis</vt:lpstr>
      <vt:lpstr>Preliminary Analysis</vt:lpstr>
      <vt:lpstr>Plot 1 &amp; 2</vt:lpstr>
      <vt:lpstr>Plot 3 &amp; 4</vt:lpstr>
      <vt:lpstr>Plot 5</vt:lpstr>
      <vt:lpstr>The Rest of the Plots</vt:lpstr>
      <vt:lpstr>The Rest of the Plots</vt:lpstr>
      <vt:lpstr>Model Data Preprocessing</vt:lpstr>
      <vt:lpstr>Feature Selection with k-Fold Cross-Validation</vt:lpstr>
      <vt:lpstr>Best Model Discussion</vt:lpstr>
      <vt:lpstr>Best Model Equation</vt:lpstr>
      <vt:lpstr>Best Model Equation</vt:lpstr>
      <vt:lpstr>Test Dataset ROC Curve</vt:lpstr>
      <vt:lpstr>Test Dataset ROC Curve</vt:lpstr>
      <vt:lpstr>Test Dataset ROC Curve</vt:lpstr>
      <vt:lpstr>Test Dataset ROC Curve</vt:lpstr>
      <vt:lpstr>Multicollinearity Asscessment</vt:lpstr>
      <vt:lpstr>Multicollinearity Asscessment</vt:lpstr>
      <vt:lpstr>Overfitting Asscessment</vt:lpstr>
      <vt:lpstr>Best Predictive Probability Threshold</vt:lpstr>
      <vt:lpstr>Additional Analysis/Insight</vt:lpstr>
      <vt:lpstr>Additional Analysis/Insight</vt:lpstr>
      <vt:lpstr>Conclusion</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刘浩宇</cp:lastModifiedBy>
  <cp:revision>158</cp:revision>
  <dcterms:created xsi:type="dcterms:W3CDTF">2019-06-19T02:08:00Z</dcterms:created>
  <dcterms:modified xsi:type="dcterms:W3CDTF">2025-05-06T02:50:42Z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6689307CC4614D749B1ED77C7F8ACC30_11</vt:lpwstr>
  </property>
</Properties>
</file>