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1" Type="http://schemas.openxmlformats.org/officeDocument/2006/relationships/tags" Target="../tags/tag192.xml"/><Relationship Id="rId10" Type="http://schemas.openxmlformats.org/officeDocument/2006/relationships/tags" Target="../tags/tag19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tags" Target="../tags/tag202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3" Type="http://schemas.openxmlformats.org/officeDocument/2006/relationships/tags" Target="../tags/tag216.xml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84.xml"/><Relationship Id="rId6" Type="http://schemas.openxmlformats.org/officeDocument/2006/relationships/slide" Target="slide2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97.xml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image" Target="../media/image12.png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image" Target="../media/image13.png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image" Target="../media/image14.png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17.xml"/><Relationship Id="rId7" Type="http://schemas.openxmlformats.org/officeDocument/2006/relationships/slide" Target="slide2.xml"/><Relationship Id="rId6" Type="http://schemas.openxmlformats.org/officeDocument/2006/relationships/tags" Target="../tags/tag316.xml"/><Relationship Id="rId5" Type="http://schemas.openxmlformats.org/officeDocument/2006/relationships/image" Target="../media/image15.png"/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slide" Target="slide2.xml"/><Relationship Id="rId7" Type="http://schemas.openxmlformats.org/officeDocument/2006/relationships/tags" Target="../tags/tag323.xml"/><Relationship Id="rId6" Type="http://schemas.openxmlformats.org/officeDocument/2006/relationships/image" Target="../media/image16.png"/><Relationship Id="rId5" Type="http://schemas.openxmlformats.org/officeDocument/2006/relationships/tags" Target="../tags/tag322.xml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1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30.xml"/><Relationship Id="rId5" Type="http://schemas.openxmlformats.org/officeDocument/2006/relationships/tags" Target="../tags/tag329.xml"/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tags" Target="../tags/tag3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3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10.xml"/><Relationship Id="rId8" Type="http://schemas.openxmlformats.org/officeDocument/2006/relationships/slide" Target="slide5.xml"/><Relationship Id="rId7" Type="http://schemas.openxmlformats.org/officeDocument/2006/relationships/slide" Target="slide4.xml"/><Relationship Id="rId6" Type="http://schemas.openxmlformats.org/officeDocument/2006/relationships/slide" Target="slide3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31.xml"/><Relationship Id="rId12" Type="http://schemas.openxmlformats.org/officeDocument/2006/relationships/slide" Target="slide17.xml"/><Relationship Id="rId11" Type="http://schemas.openxmlformats.org/officeDocument/2006/relationships/slide" Target="slide16.xml"/><Relationship Id="rId10" Type="http://schemas.openxmlformats.org/officeDocument/2006/relationships/slide" Target="slide11.xml"/><Relationship Id="rId1" Type="http://schemas.openxmlformats.org/officeDocument/2006/relationships/tags" Target="../tags/tag2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37.xml"/><Relationship Id="rId6" Type="http://schemas.openxmlformats.org/officeDocument/2006/relationships/slide" Target="slide2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241.xml"/><Relationship Id="rId4" Type="http://schemas.openxmlformats.org/officeDocument/2006/relationships/image" Target="../media/image1.png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244.xml"/><Relationship Id="rId10" Type="http://schemas.openxmlformats.org/officeDocument/2006/relationships/slide" Target="slide2.xml"/><Relationship Id="rId1" Type="http://schemas.openxmlformats.org/officeDocument/2006/relationships/tags" Target="../tags/tag23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image" Target="../media/image4.png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image" Target="../media/image5.png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image" Target="../media/image6.png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274.xml"/><Relationship Id="rId7" Type="http://schemas.openxmlformats.org/officeDocument/2006/relationships/image" Target="../media/image8.png"/><Relationship Id="rId6" Type="http://schemas.openxmlformats.org/officeDocument/2006/relationships/tags" Target="../tags/tag273.xml"/><Relationship Id="rId5" Type="http://schemas.openxmlformats.org/officeDocument/2006/relationships/image" Target="../media/image7.png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78.xml"/><Relationship Id="rId15" Type="http://schemas.openxmlformats.org/officeDocument/2006/relationships/slide" Target="slide2.xml"/><Relationship Id="rId14" Type="http://schemas.openxmlformats.org/officeDocument/2006/relationships/tags" Target="../tags/tag277.xml"/><Relationship Id="rId13" Type="http://schemas.openxmlformats.org/officeDocument/2006/relationships/image" Target="../media/image11.png"/><Relationship Id="rId12" Type="http://schemas.openxmlformats.org/officeDocument/2006/relationships/tags" Target="../tags/tag276.xml"/><Relationship Id="rId11" Type="http://schemas.openxmlformats.org/officeDocument/2006/relationships/image" Target="../media/image10.png"/><Relationship Id="rId10" Type="http://schemas.openxmlformats.org/officeDocument/2006/relationships/tags" Target="../tags/tag275.xml"/><Relationship Id="rId1" Type="http://schemas.openxmlformats.org/officeDocument/2006/relationships/tags" Target="../tags/tag2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altLang="en-US" sz="5900">
                <a:solidFill>
                  <a:schemeClr val="accent1"/>
                </a:solidFill>
              </a:rPr>
              <a:t>Final Presentation</a:t>
            </a:r>
            <a:endParaRPr altLang="en-US" sz="5900">
              <a:solidFill>
                <a:schemeClr val="accent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altLang="en-US" sz="1500">
                <a:solidFill>
                  <a:schemeClr val="dk1">
                    <a:lumMod val="85000"/>
                    <a:lumOff val="15000"/>
                  </a:schemeClr>
                </a:solidFill>
              </a:rPr>
              <a:t>Vivian Lin(vivianl5) 
Cheng Ai(chengai2)
Haoyu Liu(haoyul11)</a:t>
            </a:r>
            <a:endParaRPr altLang="en-US" sz="15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Model Data Preprocessing</a:t>
            </a:r>
            <a:endParaRPr lang="zh-CN" altLang="en-US" dirty="0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08330" y="1793240"/>
            <a:ext cx="10968990" cy="31534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Check the form of our response variable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Create the feature matrix and target array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Test code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Scaling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Convert the indicator variable to the correct form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Test code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动作按钮: 开始 3">
            <a:hlinkClick r:id="rId6" action="ppaction://hlinksldjump"/>
          </p:cNvPr>
          <p:cNvSpPr/>
          <p:nvPr/>
        </p:nvSpPr>
        <p:spPr>
          <a:xfrm>
            <a:off x="10615930" y="801370"/>
            <a:ext cx="651510" cy="512445"/>
          </a:xfrm>
          <a:prstGeom prst="actionButtonBeginning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960" y="1751965"/>
            <a:ext cx="10800080" cy="2623185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Best Model Equation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Test Dataset ROC Curve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Multicollinearity Asscessment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Overfitting Asscessment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Best Predictive Probability Threshold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Best Model Discussion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3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9" name="图片占位符 5" descr="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330" y="1705610"/>
            <a:ext cx="11365230" cy="817880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330" y="2730500"/>
            <a:ext cx="10885170" cy="3745865"/>
          </a:xfrm>
          <a:prstGeom prst="rect">
            <a:avLst/>
          </a:prstGeom>
        </p:spPr>
        <p:txBody>
          <a:bodyPr vert="horz" wrap="square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CN" sz="18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Backward elimination</a:t>
            </a:r>
            <a:endParaRPr lang="en-US" altLang="zh-CN" sz="18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CN" sz="18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5-fold cross-validation</a:t>
            </a:r>
            <a:endParaRPr lang="en-US" altLang="zh-CN" sz="18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CN" sz="18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AUC = 0.9522</a:t>
            </a:r>
            <a:endParaRPr lang="en-US" altLang="zh-CN" sz="18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CN" sz="18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Eight key predictors: loan_amnt, loan_int_rate, loan_percent_income, cb_person_cred_hist_length, credit_score, person_home_ownership, loan_intent, previous_loan_defaults_on_file</a:t>
            </a:r>
            <a:endParaRPr lang="en-US" altLang="zh-CN" sz="18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CN" sz="18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Interaction terms excluded (to prevent overfitting and test‑set bias)</a:t>
            </a:r>
            <a:endParaRPr lang="en-US" altLang="zh-CN" sz="18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CN" sz="18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 standardized </a:t>
            </a:r>
            <a:r>
              <a:rPr lang="en-US" altLang="en-US" sz="18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en-US" altLang="zh-CN" sz="18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coefficient size reflects feature importance</a:t>
            </a:r>
            <a:endParaRPr lang="en-US" altLang="zh-CN" sz="18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altLang="zh-CN" sz="18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previous_loan_defaults_on_file_Yes is the most influential variable</a:t>
            </a:r>
            <a:endParaRPr lang="en-US" altLang="zh-CN" sz="18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Best Model Equation</a:t>
            </a:r>
            <a:endParaRPr lang="zh-CN" altLang="en-US" dirty="0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等腰三角形 3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占位符 4" descr="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330" y="1802765"/>
            <a:ext cx="5492115" cy="4407535"/>
          </a:xfrm>
          <a:prstGeom prst="rect">
            <a:avLst/>
          </a:prstGeom>
        </p:spPr>
      </p:pic>
      <p:sp>
        <p:nvSpPr>
          <p:cNvPr id="7" name="文本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412865" y="3038475"/>
            <a:ext cx="5227320" cy="8750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# Plot the ROC curve.</a:t>
            </a:r>
            <a:endParaRPr lang="en-US" altLang="zh-CN" sz="15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5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# Display the plot.</a:t>
            </a:r>
            <a:endParaRPr lang="en-US" altLang="zh-CN" sz="15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08400" y="626180"/>
            <a:ext cx="10969200" cy="705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Test Dataset ROC Curve</a:t>
            </a:r>
            <a:endParaRPr lang="zh-CN" altLang="en-US" dirty="0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等腰三角形 3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7" name="内容占位符 4" descr="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32151"/>
          <a:stretch>
            <a:fillRect/>
          </a:stretch>
        </p:blipFill>
        <p:spPr>
          <a:xfrm>
            <a:off x="1069975" y="3342640"/>
            <a:ext cx="10029825" cy="1992630"/>
          </a:xfrm>
          <a:prstGeom prst="rect">
            <a:avLst/>
          </a:prstGeom>
        </p:spPr>
      </p:pic>
      <p:sp>
        <p:nvSpPr>
          <p:cNvPr id="6" name="内容占位符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069975" y="1936115"/>
            <a:ext cx="10351135" cy="96329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No, since we don't see any explanatory variables pair that have correlation value greater than the threshold(0.7).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Multicollinearity Asscessment</a:t>
            </a:r>
            <a:endParaRPr lang="zh-CN" altLang="en-US" dirty="0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62345" y="2527935"/>
            <a:ext cx="5227320" cy="2867660"/>
          </a:xfrm>
          <a:prstGeom prst="rect">
            <a:avLst/>
          </a:prstGeom>
        </p:spPr>
        <p:txBody>
          <a:bodyPr vert="horz" wrap="square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The ROC curve’s closest point to the ideal (TPR = 1, FPR = 0) is (TPR = 0.72, FPR = 0.06), corresponding to a threshold of 0.495 —— high recall with acceptably low false alarms. Lowering the threshold would boost TPR but also raise FPR, so the trade-off merits careful consideration.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40" y="1313815"/>
            <a:ext cx="3914775" cy="5295900"/>
          </a:xfrm>
          <a:prstGeom prst="rect">
            <a:avLst/>
          </a:prstGeom>
        </p:spPr>
      </p:pic>
      <p:sp>
        <p:nvSpPr>
          <p:cNvPr id="11" name="标题 10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Best Predictive Probability Threshold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动作按钮: 开始 5">
            <a:hlinkClick r:id="rId7" action="ppaction://hlinksldjump"/>
          </p:cNvPr>
          <p:cNvSpPr/>
          <p:nvPr/>
        </p:nvSpPr>
        <p:spPr>
          <a:xfrm>
            <a:off x="10615930" y="801370"/>
            <a:ext cx="651510" cy="512445"/>
          </a:xfrm>
          <a:prstGeom prst="actionButtonBeginning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等腰三角形 1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8330" y="1429385"/>
            <a:ext cx="10968355" cy="751840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T-tests on person_income, loan_int_rate, and loan_percent_income confirmed significant differences between approved and rejected applicants, as suggested by the boxplots. </a:t>
            </a:r>
            <a:endParaRPr lang="en-US" altLang="zh-CN" sz="1800" b="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800" b="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Yet not all three appear in the final model—interactions or multicollinearity likely dilute their combined predictive value.</a:t>
            </a:r>
            <a:endParaRPr lang="en-US" altLang="zh-CN" sz="1800" b="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10" name="内容占位符 6" descr="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79245" y="2820670"/>
            <a:ext cx="9034145" cy="3769995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Additional Analysis/Insight</a:t>
            </a:r>
            <a:endParaRPr lang="zh-CN" altLang="en-US" dirty="0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6" name="动作按钮: 开始 5">
            <a:hlinkClick r:id="rId8" action="ppaction://hlinksldjump"/>
          </p:cNvPr>
          <p:cNvSpPr/>
          <p:nvPr/>
        </p:nvSpPr>
        <p:spPr>
          <a:xfrm>
            <a:off x="10925175" y="704850"/>
            <a:ext cx="651510" cy="512445"/>
          </a:xfrm>
          <a:prstGeom prst="actionButtonBeginning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960" y="1612264"/>
            <a:ext cx="10800000" cy="4873625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Recommendation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Shortcomings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Future Work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Conclusion</a:t>
            </a:r>
            <a:endParaRPr lang="zh-CN" altLang="en-US" dirty="0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6665"/>
              <a:t>Thank you</a:t>
            </a:r>
            <a:endParaRPr lang="en-US" altLang="zh-CN" sz="6665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Project Outline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6" tooltip="" action="ppaction://hlinksldjump"/>
              </a:rPr>
              <a:t>Introduction and Motivation</a:t>
            </a:r>
            <a:endParaRPr lang="en-US" altLang="zh-CN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hlinkClick r:id="rId7" tooltip="" action="ppaction://hlinksldjump"/>
              </a:rPr>
              <a:t>Data Cleaning Decision</a:t>
            </a:r>
            <a:endParaRPr lang="en-US" altLang="zh-CN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8" tooltip="" action="ppaction://hlinksldjump"/>
              </a:rPr>
              <a:t>Preliminary Analysis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9" tooltip="" action="ppaction://hlinksldjump"/>
              </a:rPr>
              <a:t>Model Data Preprocessing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10" tooltip="" action="ppaction://hlinksldjump"/>
              </a:rPr>
              <a:t>Best Model Discussion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  <a:hlinkClick r:id="rId10" tooltip="" action="ppaction://hlinksldjump"/>
            </a:endParaRPr>
          </a:p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sym typeface="+mn-ea"/>
                <a:hlinkClick r:id="rId11" tooltip="" action="ppaction://hlinksldjump"/>
              </a:rPr>
              <a:t>Additional Analysis/Insight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  <a:hlinkClick r:id="rId10" tooltip="" action="ppaction://hlinksldjump"/>
            </a:endParaRPr>
          </a:p>
          <a:p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12" tooltip="" action="ppaction://hlinksldjump"/>
              </a:rPr>
              <a:t>C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12" tooltip="" action="ppaction://hlinksldjump"/>
              </a:rPr>
              <a:t>onclusion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960" y="1478914"/>
            <a:ext cx="10800000" cy="4873625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342900"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Background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114300" indent="-342900"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Predictive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114300" indent="-342900"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Personal Experience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114300" indent="-342900"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Challenge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marL="114300" indent="-342900" algn="l">
              <a:buClrTx/>
              <a:buSzTx/>
            </a:pPr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Machine Learning Model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Motivation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动作按钮: 开始 5">
            <a:hlinkClick r:id="rId6" action="ppaction://hlinksldjump"/>
          </p:cNvPr>
          <p:cNvSpPr/>
          <p:nvPr/>
        </p:nvSpPr>
        <p:spPr>
          <a:xfrm>
            <a:off x="10615930" y="704850"/>
            <a:ext cx="651510" cy="512445"/>
          </a:xfrm>
          <a:prstGeom prst="actionButtonBeginning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0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195" y="2931160"/>
            <a:ext cx="1656715" cy="1724660"/>
          </a:xfrm>
          <a:prstGeom prst="rect">
            <a:avLst/>
          </a:prstGeom>
        </p:spPr>
      </p:pic>
      <p:pic>
        <p:nvPicPr>
          <p:cNvPr id="7" name="图片占位符 4" descr="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01790" y="1236980"/>
            <a:ext cx="5348605" cy="5348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30" y="4758690"/>
            <a:ext cx="5847080" cy="190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Data cleaning decisions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608330" y="1490345"/>
            <a:ext cx="10968990" cy="144081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Check for NaN values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Outliers observation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Other data cleaning: Whole dataset outliers dropping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动作按钮: 开始 5">
            <a:hlinkClick r:id="rId10" tooltip="" action="ppaction://hlinksldjump"/>
          </p:cNvPr>
          <p:cNvSpPr/>
          <p:nvPr/>
        </p:nvSpPr>
        <p:spPr>
          <a:xfrm>
            <a:off x="10615930" y="525780"/>
            <a:ext cx="651510" cy="512445"/>
          </a:xfrm>
          <a:prstGeom prst="actionButtonBeginning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等腰三角形 2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内容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87070" y="1433194"/>
            <a:ext cx="10800000" cy="4873625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Categorical Variable Relationships with Loan Status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Numerical Variable Relationships with Loan Status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Multicollinearlty Asscessment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0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Finding Interactions between Categorical and Numerical Explanatory Variable Pairs</a:t>
            </a:r>
            <a:endParaRPr lang="en-US" altLang="zh-CN" sz="20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Preliminary Analysis</a:t>
            </a:r>
            <a:endParaRPr lang="zh-CN" altLang="en-US" dirty="0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占位符 4" descr="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84400" y="1360170"/>
            <a:ext cx="7691755" cy="49555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Categorical Variable Relationships with Loan Status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3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9" name="图片 8" descr="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32205" y="1413510"/>
            <a:ext cx="9795510" cy="4873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Numerical Variable Relationships with Loan Status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" name="图片占位符 5" descr="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19985" y="1251585"/>
            <a:ext cx="6597015" cy="55156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48267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Multicollinearlty Asscessment</a:t>
            </a:r>
            <a:endParaRPr lang="en-US" altLang="zh-CN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等腰三角形 11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1" name="内容占位符 6" descr="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05435" y="1357630"/>
            <a:ext cx="2796540" cy="2398395"/>
          </a:xfrm>
          <a:prstGeom prst="rect">
            <a:avLst/>
          </a:prstGeom>
        </p:spPr>
      </p:pic>
      <p:pic>
        <p:nvPicPr>
          <p:cNvPr id="10" name="内容占位符 7" descr="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3261995" y="1313815"/>
            <a:ext cx="2928620" cy="2442210"/>
          </a:xfrm>
          <a:prstGeom prst="rect">
            <a:avLst/>
          </a:prstGeom>
        </p:spPr>
      </p:pic>
      <p:pic>
        <p:nvPicPr>
          <p:cNvPr id="9" name="内容占位符 4" descr="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70625" y="1272540"/>
            <a:ext cx="3215005" cy="2482850"/>
          </a:xfrm>
          <a:prstGeom prst="rect">
            <a:avLst/>
          </a:prstGeom>
        </p:spPr>
      </p:pic>
      <p:pic>
        <p:nvPicPr>
          <p:cNvPr id="4" name="内容占位符 7" descr="C:/Users/Liuhy/Desktop/Final Project 图片/15.png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4383" r="4383"/>
          <a:stretch>
            <a:fillRect/>
          </a:stretch>
        </p:blipFill>
        <p:spPr>
          <a:xfrm>
            <a:off x="2085975" y="3936365"/>
            <a:ext cx="3317240" cy="2767330"/>
          </a:xfrm>
          <a:prstGeom prst="rect">
            <a:avLst/>
          </a:prstGeom>
        </p:spPr>
      </p:pic>
      <p:pic>
        <p:nvPicPr>
          <p:cNvPr id="7" name="图片占位符 4" descr="C:/Users/Liuhy/Desktop/Final Project 图片/16.png1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5503" r="5503"/>
          <a:stretch>
            <a:fillRect/>
          </a:stretch>
        </p:blipFill>
        <p:spPr>
          <a:xfrm>
            <a:off x="5837555" y="3936365"/>
            <a:ext cx="3581400" cy="2766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305435" y="608330"/>
            <a:ext cx="11612245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6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3600" spc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Finding Interactions between Categorical and Numerical Explanatory Variable Pairs</a:t>
            </a:r>
            <a:endParaRPr lang="en-US" altLang="zh-CN" sz="3600" spc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动作按钮: 开始 5">
            <a:hlinkClick r:id="rId15" action="ppaction://hlinksldjump"/>
          </p:cNvPr>
          <p:cNvSpPr/>
          <p:nvPr/>
        </p:nvSpPr>
        <p:spPr>
          <a:xfrm>
            <a:off x="11267440" y="5063490"/>
            <a:ext cx="651510" cy="512445"/>
          </a:xfrm>
          <a:prstGeom prst="actionButtonBeginning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TYPE" val="titl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TEMPLATE_THUMBS_INDEX" val="1、2、6、7、9、11、14、15"/>
  <p:tag name="KSO_WM_BEAUTIFY_FLAG" val="#wm#"/>
  <p:tag name="KSO_WM_TEMPLATE_INDEX" val="20202545"/>
  <p:tag name="KSO_WM_TEMPLATE_CATEGORY" val="custom"/>
  <p:tag name="KSO_WM_SLIDE_INDEX" val="1"/>
  <p:tag name="KSO_WM_SLIDE_ID" val="custom20202545_1"/>
  <p:tag name="KSO_WM_TEMPLATE_MASTER_TYPE" val="1"/>
  <p:tag name="KSO_WM_SLIDE_LAYOUT" val="a_b"/>
  <p:tag name="KSO_WM_SLIDE_LAYOUT_CNT" val="1_3"/>
  <p:tag name="KSO_WM_SLIDE_THEME_ID" val="3402560"/>
  <p:tag name="KSO_WM_SLIDE_THEME_NAME" val="简约风灰黑色通用职场办公"/>
  <p:tag name="KSO_WM_TEMPLATE_MASTER_THUMB_INDEX" val="12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INDEX" val="6"/>
  <p:tag name="KSO_WM_UNIT_TYPE" val="f"/>
  <p:tag name="KSO_WM_UNIT_SUBTYPE" val="a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ACKGROUND_TYPE" val="general"/>
  <p:tag name="KSO_WM_SLIDE_BK_DARK_LIGHT" val="2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p="http://schemas.openxmlformats.org/presentationml/2006/main">
  <p:tag name="KSO_WM_UNIT_INDEX" val="2"/>
  <p:tag name="KSO_WM_UNIT_TYPE" val="j"/>
  <p:tag name="KSO_WM_BEAUTIFY_FLAG" val="#wm#"/>
</p:tagLst>
</file>

<file path=ppt/tags/tag24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BACKGROUND_TYPE" val="general"/>
  <p:tag name="KSO_WM_SLIDE_BK_DARK_LIGHT" val="2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INDEX" val="2"/>
  <p:tag name="KSO_WM_UNIT_TYPE" val="α"/>
  <p:tag name="KSO_WM_BEAUTIFY_FLAG" val="#wm#"/>
</p:tagLst>
</file>

<file path=ppt/tags/tag2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NDEX" val="3"/>
  <p:tag name="KSO_WM_UNIT_TYPE" val="j"/>
  <p:tag name="KSO_WM_BEAUTIFY_FLAG" val="#wm#"/>
</p:tagLst>
</file>

<file path=ppt/tags/tag2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BACKGROUND_TYPE" val="general"/>
  <p:tag name="KSO_WM_SLIDE_BK_DARK_LIGHT" val="2"/>
</p:tagLst>
</file>

<file path=ppt/tags/tag2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UNIT_INDEX" val="2"/>
  <p:tag name="KSO_WM_UNIT_TYPE" val="α"/>
  <p:tag name="KSO_WM_BEAUTIFY_FLAG" val="#wm#"/>
</p:tagLst>
</file>

<file path=ppt/tags/tag2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BACKGROUND_TYPE" val="general"/>
  <p:tag name="KSO_WM_SLIDE_BK_DARK_LIGHT" val="2"/>
</p:tagLst>
</file>

<file path=ppt/tags/tag26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UNIT_TYPE" val="l_h_i"/>
  <p:tag name="KSO_WM_UNIT_INDEX" val="1_1_1"/>
  <p:tag name="KSO_WM_UNIT_ID" val="diagram19882022_2*l_h_i*1_1_1"/>
  <p:tag name="KSO_WM_TEMPLATE_INDEX" val="19882022"/>
  <p:tag name="KSO_WM_TAG_VERSION" val="2.0"/>
  <p:tag name="KSO_WM_DIAGRAM_GROUP_CODE" val="l1-1"/>
  <p:tag name="KSO_WM_DIAGRAM_VIRTUALLY_FRAME" val="{&quot;height&quot;:413.45,&quot;left&quot;:47.9,&quot;top&quot;:112.55,&quot;width&quot;:863.75}"/>
</p:tagLst>
</file>

<file path=ppt/tags/tag273.xml><?xml version="1.0" encoding="utf-8"?>
<p:tagLst xmlns:p="http://schemas.openxmlformats.org/presentationml/2006/main">
  <p:tag name="KSO_WM_UNIT_TYPE" val="l_h_i"/>
  <p:tag name="KSO_WM_UNIT_INDEX" val="1_2_1"/>
  <p:tag name="KSO_WM_UNIT_ID" val="diagram19882022_2*l_h_i*1_2_1"/>
  <p:tag name="KSO_WM_TEMPLATE_INDEX" val="19882022"/>
  <p:tag name="KSO_WM_TAG_VERSION" val="2.0"/>
  <p:tag name="KSO_WM_DIAGRAM_GROUP_CODE" val="l1-1"/>
  <p:tag name="KSO_WM_DIAGRAM_VIRTUALLY_FRAME" val="{&quot;height&quot;:413.45,&quot;left&quot;:47.9,&quot;top&quot;:112.55,&quot;width&quot;:863.75}"/>
</p:tagLst>
</file>

<file path=ppt/tags/tag274.xml><?xml version="1.0" encoding="utf-8"?>
<p:tagLst xmlns:p="http://schemas.openxmlformats.org/presentationml/2006/main">
  <p:tag name="KSO_WM_UNIT_TYPE" val="l_h_i"/>
  <p:tag name="KSO_WM_UNIT_INDEX" val="1_1_1"/>
  <p:tag name="KSO_WM_UNIT_ID" val="diagram19882022_2*l_h_i*1_1_1"/>
  <p:tag name="KSO_WM_TEMPLATE_INDEX" val="19882022"/>
  <p:tag name="KSO_WM_TAG_VERSION" val="2.0"/>
  <p:tag name="KSO_WM_DIAGRAM_GROUP_CODE" val="l1-1"/>
  <p:tag name="KSO_WM_DIAGRAM_VIRTUALLY_FRAME" val="{&quot;height&quot;:408.65,&quot;left&quot;:47.9,&quot;top&quot;:112.55,&quot;width&quot;:863.75}"/>
</p:tagLst>
</file>

<file path=ppt/tags/tag275.xml><?xml version="1.0" encoding="utf-8"?>
<p:tagLst xmlns:p="http://schemas.openxmlformats.org/presentationml/2006/main">
  <p:tag name="KSO_WM_UNIT_TYPE" val="l_h_i"/>
  <p:tag name="KSO_WM_UNIT_INDEX" val="1_2_1"/>
  <p:tag name="KSO_WM_UNIT_ID" val="diagram19882022_2*l_h_i*1_2_1"/>
  <p:tag name="KSO_WM_TEMPLATE_INDEX" val="19882022"/>
  <p:tag name="KSO_WM_TAG_VERSION" val="2.0"/>
  <p:tag name="KSO_WM_DIAGRAM_GROUP_CODE" val="l1-1"/>
  <p:tag name="KSO_WM_DIAGRAM_VIRTUALLY_FRAME" val="{&quot;height&quot;:408.65,&quot;left&quot;:47.9,&quot;top&quot;:112.55,&quot;width&quot;:863.75}"/>
</p:tagLst>
</file>

<file path=ppt/tags/tag276.xml><?xml version="1.0" encoding="utf-8"?>
<p:tagLst xmlns:p="http://schemas.openxmlformats.org/presentationml/2006/main">
  <p:tag name="KSO_WM_UNIT_INDEX" val="2"/>
  <p:tag name="KSO_WM_UNIT_TYPE" val="α"/>
  <p:tag name="KSO_WM_BEAUTIFY_FLAG" val="#wm#"/>
</p:tagLst>
</file>

<file path=ppt/tags/tag2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BACKGROUND_TYPE" val="general"/>
  <p:tag name="KSO_WM_SLIDE_BK_DARK_LIGHT" val="2"/>
</p:tagLst>
</file>

<file path=ppt/tags/tag2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BACKGROUND_TYPE" val="general"/>
  <p:tag name="KSO_WM_SLIDE_BK_DARK_LIGHT" val="2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8.xml><?xml version="1.0" encoding="utf-8"?>
<p:tagLst xmlns:p="http://schemas.openxmlformats.org/presentationml/2006/main">
  <p:tag name="KSO_WM_UNIT_INDEX" val="6"/>
  <p:tag name="KSO_WM_UNIT_TYPE" val="f"/>
  <p:tag name="KSO_WM_UNIT_SUBTYPE" val="a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ACKGROUND_TYPE" val="general"/>
  <p:tag name="KSO_WM_SLIDE_BK_DARK_LIGHT" val="2"/>
</p:tagLst>
</file>

<file path=ppt/tags/tag2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4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95.xml><?xml version="1.0" encoding="utf-8"?>
<p:tagLst xmlns:p="http://schemas.openxmlformats.org/presentationml/2006/main">
  <p:tag name="KSO_WM_UNIT_INDEX" val="3"/>
  <p:tag name="KSO_WM_UNIT_TYPE" val="f"/>
  <p:tag name="KSO_WM_UNIT_SUBTYPE" val="a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ACKGROUND_TYPE" val="general"/>
  <p:tag name="KSO_WM_SLIDE_BK_DARK_LIGHT" val="2"/>
</p:tagLst>
</file>

<file path=ppt/tags/tag2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1.xml><?xml version="1.0" encoding="utf-8"?>
<p:tagLst xmlns:p="http://schemas.openxmlformats.org/presentationml/2006/main">
  <p:tag name="KSO_WM_UNIT_INDEX" val="4"/>
  <p:tag name="KSO_WM_UNIT_TYPE" val="α"/>
  <p:tag name="KSO_WM_BEAUTIFY_FLAG" val="#wm#"/>
</p:tagLst>
</file>

<file path=ppt/tags/tag302.xml><?xml version="1.0" encoding="utf-8"?>
<p:tagLst xmlns:p="http://schemas.openxmlformats.org/presentationml/2006/main">
  <p:tag name="KSO_WM_UNIT_INDEX" val="14"/>
  <p:tag name="KSO_WM_UNIT_TYPE" val="f"/>
  <p:tag name="KSO_WM_UNIT_SUBTYPE" val="a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304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ACKGROUND_TYPE" val="general"/>
  <p:tag name="KSO_WM_SLIDE_BK_DARK_LIGHT" val="2"/>
</p:tagLst>
</file>

<file path=ppt/tags/tag3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p="http://schemas.openxmlformats.org/presentationml/2006/main">
  <p:tag name="KSO_WM_UNIT_INDEX" val="2"/>
  <p:tag name="KSO_WM_UNIT_TYPE" val="j"/>
  <p:tag name="KSO_WM_BEAUTIFY_FLAG" val="#wm#"/>
</p:tagLst>
</file>

<file path=ppt/tags/tag309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311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ACKGROUND_TYPE" val="general"/>
  <p:tag name="KSO_WM_SLIDE_BK_DARK_LIGHT" val="2"/>
</p:tagLst>
</file>

<file path=ppt/tags/tag3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5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317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ACKGROUND_TYPE" val="general"/>
  <p:tag name="KSO_WM_SLIDE_BK_DARK_LIGHT" val="2"/>
</p:tagLst>
</file>

<file path=ppt/tags/tag3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1.xml><?xml version="1.0" encoding="utf-8"?>
<p:tagLst xmlns:p="http://schemas.openxmlformats.org/presentationml/2006/main">
  <p:tag name="KSO_WM_UNIT_INDEX" val="2"/>
  <p:tag name="KSO_WM_UNIT_TYPE" val="f"/>
  <p:tag name="KSO_WM_UNIT_SUBTYPE" val="a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2.xml><?xml version="1.0" encoding="utf-8"?>
<p:tagLst xmlns:p="http://schemas.openxmlformats.org/presentationml/2006/main">
  <p:tag name="KSO_WM_UNIT_INDEX" val="4"/>
  <p:tag name="KSO_WM_UNIT_TYPE" val="j"/>
  <p:tag name="KSO_WM_BEAUTIFY_FLAG" val="#wm#"/>
</p:tagLst>
</file>

<file path=ppt/tags/tag32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324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ACKGROUND_TYPE" val="general"/>
  <p:tag name="KSO_WM_SLIDE_BK_DARK_LIGHT" val="2"/>
</p:tagLst>
</file>

<file path=ppt/tags/tag3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9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ACKGROUND_TYPE" val="general"/>
  <p:tag name="KSO_WM_SLIDE_BK_DARK_LIGHT" val="2"/>
</p:tagLst>
</file>

<file path=ppt/tags/tag33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2564</Words>
  <Application>WPS 演示</Application>
  <PresentationFormat>宽屏</PresentationFormat>
  <Paragraphs>103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汉仪旗黑-85S</vt:lpstr>
      <vt:lpstr>黑体</vt:lpstr>
      <vt:lpstr>Viner Hand ITC</vt:lpstr>
      <vt:lpstr>汉仪旗黑-85S</vt:lpstr>
      <vt:lpstr>WPS</vt:lpstr>
      <vt:lpstr>2_Office 主题​​</vt:lpstr>
      <vt:lpstr>Final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刘浩宇</cp:lastModifiedBy>
  <cp:revision>155</cp:revision>
  <dcterms:created xsi:type="dcterms:W3CDTF">2019-06-19T02:08:00Z</dcterms:created>
  <dcterms:modified xsi:type="dcterms:W3CDTF">2025-05-06T03:58:17Z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E803DCFACB24458A913E602A33585D7E_11</vt:lpwstr>
  </property>
</Properties>
</file>