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Arial Narrow"/>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BD17C1-BEE8-4833-800C-4C9EFAE87CB4}">
  <a:tblStyle styleId="{71BD17C1-BEE8-4833-800C-4C9EFAE87C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bold.fntdata"/><Relationship Id="rId30" Type="http://schemas.openxmlformats.org/officeDocument/2006/relationships/font" Target="fonts/ArialNarrow-regular.fntdata"/><Relationship Id="rId11" Type="http://schemas.openxmlformats.org/officeDocument/2006/relationships/slide" Target="slides/slide6.xml"/><Relationship Id="rId33" Type="http://schemas.openxmlformats.org/officeDocument/2006/relationships/font" Target="fonts/ArialNarrow-boldItalic.fntdata"/><Relationship Id="rId10" Type="http://schemas.openxmlformats.org/officeDocument/2006/relationships/slide" Target="slides/slide5.xml"/><Relationship Id="rId32" Type="http://schemas.openxmlformats.org/officeDocument/2006/relationships/font" Target="fonts/ArialNarrow-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rialBlac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Welcome to our presentation on leveraging deep learning to predict course outcomes. </a:t>
            </a:r>
            <a:endParaRPr/>
          </a:p>
        </p:txBody>
      </p:sp>
      <p:sp>
        <p:nvSpPr>
          <p:cNvPr id="238" name="Google Shape;23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d0165d9aa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31d0165d9aa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d0165d9aa_2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d0165d9aa_2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31d0165d9aa_2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d0165d9aa_2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d0165d9aa_2_2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31d0165d9aa_2_2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1d0165d9aa_2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1d0165d9aa_2_2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1d0165d9aa_2_2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d0165d9aa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31d0165d9aa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d0165d9aa_2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31d0165d9aa_2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d0165d9aa_2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31d0165d9aa_2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d0165d9aa_2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31d0165d9aa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d0165d9aa_2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31d0165d9aa_2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d0165d9aa_2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31d0165d9aa_2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d0165d9aa_2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31d0165d9aa_2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d0165d9aa_2_2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31d0165d9aa_2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d0165d9aa_2_2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31d0165d9aa_2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1d0165d9aa_2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g31d0165d9aa_2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1d0165d9aa_2_3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31d0165d9aa_2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We are Group 28: Wanting Mao, Tianyun Yuan, Max Xu, and Wenqi Jia. Today, we’ll explore how we addressed the challenges students face when choosing courses and how our model can make their decisions more informed.</a:t>
            </a:r>
            <a:endParaRPr/>
          </a:p>
          <a:p>
            <a:pPr indent="0" lvl="0" marL="0" rtl="0" algn="l">
              <a:spcBef>
                <a:spcPts val="1200"/>
              </a:spcBef>
              <a:spcAft>
                <a:spcPts val="0"/>
              </a:spcAft>
              <a:buNone/>
            </a:pPr>
            <a:r>
              <a:t/>
            </a:r>
            <a:endParaRPr/>
          </a:p>
        </p:txBody>
      </p:sp>
      <p:sp>
        <p:nvSpPr>
          <p:cNvPr id="255" name="Google Shape;2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d0165d9aa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d0165d9aa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Choosing the right course is essential but often difficult for students. Misaligned goals, harsh grading curves, and a lack of predictive tools in existing course reviews create stress and uncertainty. We aim to solve this by predicting average GPAs using historical data, empowering students to select courses that best fit their needs while minimizing academic stress.</a:t>
            </a:r>
            <a:endParaRPr/>
          </a:p>
        </p:txBody>
      </p:sp>
      <p:sp>
        <p:nvSpPr>
          <p:cNvPr id="272" name="Google Shape;272;g31d0165d9aa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d0165d9a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d0165d9a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Our plan is to leverage deep learning and historical academic data to provide reliable GPA predictions. This will help students make better decisions, reduce stress, and create a more personalized academic experience. We want to foster an environment where students feel confident about their choices, leading to improved academic outcomes.</a:t>
            </a:r>
            <a:endParaRPr/>
          </a:p>
        </p:txBody>
      </p:sp>
      <p:sp>
        <p:nvSpPr>
          <p:cNvPr id="282" name="Google Shape;282;g31d0165d9aa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Wanting</a:t>
            </a:r>
            <a:endParaRPr/>
          </a:p>
        </p:txBody>
      </p:sp>
      <p:sp>
        <p:nvSpPr>
          <p:cNvPr id="291" name="Google Shape;2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d0165d9aa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d0165d9aa_2_2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Wanting</a:t>
            </a:r>
            <a:endParaRPr/>
          </a:p>
        </p:txBody>
      </p:sp>
      <p:sp>
        <p:nvSpPr>
          <p:cNvPr id="301" name="Google Shape;301;g31d0165d9aa_2_2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d0165d9aa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d0165d9aa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Wanting</a:t>
            </a:r>
            <a:endParaRPr/>
          </a:p>
        </p:txBody>
      </p:sp>
      <p:sp>
        <p:nvSpPr>
          <p:cNvPr id="315" name="Google Shape;315;g31d0165d9aa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d0165d9aa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d0165d9aa_2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31d0165d9aa_2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1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3" name="Shape 13"/>
        <p:cNvGrpSpPr/>
        <p:nvPr/>
      </p:nvGrpSpPr>
      <p:grpSpPr>
        <a:xfrm>
          <a:off x="0" y="0"/>
          <a:ext cx="0" cy="0"/>
          <a:chOff x="0" y="0"/>
          <a:chExt cx="0" cy="0"/>
        </a:xfrm>
      </p:grpSpPr>
      <p:sp>
        <p:nvSpPr>
          <p:cNvPr id="14" name="Google Shape;14;p2"/>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5" name="Google Shape;15;p2"/>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pic>
        <p:nvPicPr>
          <p:cNvPr id="16" name="Google Shape;16;p2"/>
          <p:cNvPicPr preferRelativeResize="0"/>
          <p:nvPr/>
        </p:nvPicPr>
        <p:blipFill rotWithShape="1">
          <a:blip r:embed="rId2">
            <a:alphaModFix/>
          </a:blip>
          <a:srcRect b="0" l="48949" r="0" t="27895"/>
          <a:stretch/>
        </p:blipFill>
        <p:spPr>
          <a:xfrm>
            <a:off x="-342900" y="-329352"/>
            <a:ext cx="3967840" cy="3153709"/>
          </a:xfrm>
          <a:prstGeom prst="rect">
            <a:avLst/>
          </a:prstGeom>
          <a:noFill/>
          <a:ln>
            <a:noFill/>
          </a:ln>
        </p:spPr>
      </p:pic>
      <p:pic>
        <p:nvPicPr>
          <p:cNvPr id="17" name="Google Shape;17;p2"/>
          <p:cNvPicPr preferRelativeResize="0"/>
          <p:nvPr/>
        </p:nvPicPr>
        <p:blipFill rotWithShape="1">
          <a:blip r:embed="rId3">
            <a:alphaModFix/>
          </a:blip>
          <a:srcRect b="0" l="0" r="43717" t="0"/>
          <a:stretch/>
        </p:blipFill>
        <p:spPr>
          <a:xfrm>
            <a:off x="10540341" y="528830"/>
            <a:ext cx="3523064" cy="3519163"/>
          </a:xfrm>
          <a:prstGeom prst="ellipse">
            <a:avLst/>
          </a:prstGeom>
          <a:noFill/>
          <a:ln>
            <a:noFill/>
          </a:ln>
        </p:spPr>
      </p:pic>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llinois Wordmark in orange and blue." id="19" name="Google Shape;19;p2"/>
          <p:cNvPicPr preferRelativeResize="0"/>
          <p:nvPr/>
        </p:nvPicPr>
        <p:blipFill rotWithShape="1">
          <a:blip r:embed="rId4">
            <a:alphaModFix/>
          </a:blip>
          <a:srcRect b="0" l="0" r="0" t="0"/>
          <a:stretch/>
        </p:blipFill>
        <p:spPr>
          <a:xfrm>
            <a:off x="3429711" y="4316363"/>
            <a:ext cx="2666289" cy="458309"/>
          </a:xfrm>
          <a:prstGeom prst="rect">
            <a:avLst/>
          </a:prstGeom>
          <a:noFill/>
          <a:ln>
            <a:noFill/>
          </a:ln>
        </p:spPr>
      </p:pic>
      <p:sp>
        <p:nvSpPr>
          <p:cNvPr id="20" name="Google Shape;20;p2"/>
          <p:cNvSpPr txBox="1"/>
          <p:nvPr>
            <p:ph type="ctrTitle"/>
          </p:nvPr>
        </p:nvSpPr>
        <p:spPr>
          <a:xfrm>
            <a:off x="2670053" y="1620963"/>
            <a:ext cx="6858877" cy="2427030"/>
          </a:xfrm>
          <a:prstGeom prst="rect">
            <a:avLst/>
          </a:prstGeom>
          <a:solidFill>
            <a:schemeClr val="lt1"/>
          </a:solid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FF5F03"/>
              </a:buClr>
              <a:buSzPts val="6000"/>
              <a:buFont typeface="Arial Black"/>
              <a:buNone/>
              <a:defRPr b="1" i="0" sz="6000">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2"/>
          <p:cNvPicPr preferRelativeResize="0"/>
          <p:nvPr/>
        </p:nvPicPr>
        <p:blipFill rotWithShape="1">
          <a:blip r:embed="rId5">
            <a:alphaModFix/>
          </a:blip>
          <a:srcRect b="0" l="0" r="0" t="0"/>
          <a:stretch/>
        </p:blipFill>
        <p:spPr>
          <a:xfrm rot="-8127736">
            <a:off x="9922312" y="1850965"/>
            <a:ext cx="4178152" cy="5575466"/>
          </a:xfrm>
          <a:prstGeom prst="rect">
            <a:avLst/>
          </a:prstGeom>
          <a:noFill/>
          <a:ln>
            <a:noFill/>
          </a:ln>
        </p:spPr>
      </p:pic>
      <p:sp>
        <p:nvSpPr>
          <p:cNvPr id="22" name="Google Shape;22;p2"/>
          <p:cNvSpPr txBox="1"/>
          <p:nvPr>
            <p:ph idx="1" type="body"/>
          </p:nvPr>
        </p:nvSpPr>
        <p:spPr>
          <a:xfrm>
            <a:off x="6669599" y="4316363"/>
            <a:ext cx="2006397" cy="4583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00"/>
              </a:spcBef>
              <a:spcAft>
                <a:spcPts val="0"/>
              </a:spcAft>
              <a:buClr>
                <a:srgbClr val="12284B"/>
              </a:buClr>
              <a:buSzPts val="1200"/>
              <a:buNone/>
              <a:defRPr b="0" i="1" sz="1200" u="none">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 name="Google Shape;23;p2"/>
          <p:cNvCxnSpPr/>
          <p:nvPr/>
        </p:nvCxnSpPr>
        <p:spPr>
          <a:xfrm>
            <a:off x="6382799" y="4316363"/>
            <a:ext cx="0" cy="458309"/>
          </a:xfrm>
          <a:prstGeom prst="straightConnector1">
            <a:avLst/>
          </a:prstGeom>
          <a:noFill/>
          <a:ln cap="flat" cmpd="sng" w="19050">
            <a:solidFill>
              <a:srgbClr val="12284B"/>
            </a:solidFill>
            <a:prstDash val="solid"/>
            <a:miter lim="800000"/>
            <a:headEnd len="sm" w="sm" type="none"/>
            <a:tailEnd len="sm" w="sm" type="none"/>
          </a:ln>
        </p:spPr>
      </p:cxnSp>
      <p:sp>
        <p:nvSpPr>
          <p:cNvPr id="24" name="Google Shape;24;p2"/>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25" name="Shape 125"/>
        <p:cNvGrpSpPr/>
        <p:nvPr/>
      </p:nvGrpSpPr>
      <p:grpSpPr>
        <a:xfrm>
          <a:off x="0" y="0"/>
          <a:ext cx="0" cy="0"/>
          <a:chOff x="0" y="0"/>
          <a:chExt cx="0" cy="0"/>
        </a:xfrm>
      </p:grpSpPr>
      <p:pic>
        <p:nvPicPr>
          <p:cNvPr id="126" name="Google Shape;126;p11"/>
          <p:cNvPicPr preferRelativeResize="0"/>
          <p:nvPr/>
        </p:nvPicPr>
        <p:blipFill rotWithShape="1">
          <a:blip r:embed="rId2">
            <a:alphaModFix/>
          </a:blip>
          <a:srcRect b="0" l="0" r="43717" t="0"/>
          <a:stretch/>
        </p:blipFill>
        <p:spPr>
          <a:xfrm>
            <a:off x="9982200" y="-1656341"/>
            <a:ext cx="3523064" cy="3519163"/>
          </a:xfrm>
          <a:prstGeom prst="ellipse">
            <a:avLst/>
          </a:prstGeom>
          <a:noFill/>
          <a:ln>
            <a:noFill/>
          </a:ln>
        </p:spPr>
      </p:pic>
      <p:sp>
        <p:nvSpPr>
          <p:cNvPr id="127" name="Google Shape;1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28" name="Google Shape;128;p11"/>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29" name="Google Shape;129;p11"/>
          <p:cNvSpPr txBox="1"/>
          <p:nvPr>
            <p:ph idx="1" type="body"/>
          </p:nvPr>
        </p:nvSpPr>
        <p:spPr>
          <a:xfrm>
            <a:off x="3327001" y="3554813"/>
            <a:ext cx="5525718" cy="6094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0" i="1" sz="2000">
                <a:latin typeface="Arial Narrow"/>
                <a:ea typeface="Arial Narrow"/>
                <a:cs typeface="Arial Narrow"/>
                <a:sym typeface="Arial Narrow"/>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1"/>
          <p:cNvSpPr txBox="1"/>
          <p:nvPr>
            <p:ph type="title"/>
          </p:nvPr>
        </p:nvSpPr>
        <p:spPr>
          <a:xfrm>
            <a:off x="3339280" y="2149138"/>
            <a:ext cx="5513439" cy="13102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1" name="Google Shape;131;p11"/>
          <p:cNvPicPr preferRelativeResize="0"/>
          <p:nvPr/>
        </p:nvPicPr>
        <p:blipFill rotWithShape="1">
          <a:blip r:embed="rId4">
            <a:alphaModFix/>
          </a:blip>
          <a:srcRect b="0" l="0" r="0" t="0"/>
          <a:stretch/>
        </p:blipFill>
        <p:spPr>
          <a:xfrm rot="-8127736">
            <a:off x="-530003" y="-1158770"/>
            <a:ext cx="4178152" cy="5575466"/>
          </a:xfrm>
          <a:prstGeom prst="rect">
            <a:avLst/>
          </a:prstGeom>
          <a:noFill/>
          <a:ln>
            <a:noFill/>
          </a:ln>
        </p:spPr>
      </p:pic>
      <p:sp>
        <p:nvSpPr>
          <p:cNvPr id="132" name="Google Shape;132;p11"/>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33" name="Google Shape;133;p11"/>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34" name="Google Shape;134;p11"/>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37" name="Google Shape;137;p12"/>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38" name="Google Shape;138;p12"/>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2"/>
          <p:cNvSpPr txBox="1"/>
          <p:nvPr>
            <p:ph idx="1"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red line on a black background&#10;&#10;Description automatically generated" id="140" name="Google Shape;140;p12"/>
          <p:cNvPicPr preferRelativeResize="0"/>
          <p:nvPr/>
        </p:nvPicPr>
        <p:blipFill rotWithShape="1">
          <a:blip r:embed="rId3">
            <a:alphaModFix/>
          </a:blip>
          <a:srcRect b="0" l="0" r="0" t="0"/>
          <a:stretch/>
        </p:blipFill>
        <p:spPr>
          <a:xfrm rot="-9242875">
            <a:off x="9727969" y="-1686194"/>
            <a:ext cx="3112030" cy="4152797"/>
          </a:xfrm>
          <a:prstGeom prst="rect">
            <a:avLst/>
          </a:prstGeom>
          <a:noFill/>
          <a:ln>
            <a:noFill/>
          </a:ln>
        </p:spPr>
      </p:pic>
      <p:sp>
        <p:nvSpPr>
          <p:cNvPr id="141" name="Google Shape;141;p12"/>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42" name="Google Shape;142;p12"/>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43" name="Google Shape;143;p12"/>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4" name="Shape 144"/>
        <p:cNvGrpSpPr/>
        <p:nvPr/>
      </p:nvGrpSpPr>
      <p:grpSpPr>
        <a:xfrm>
          <a:off x="0" y="0"/>
          <a:ext cx="0" cy="0"/>
          <a:chOff x="0" y="0"/>
          <a:chExt cx="0" cy="0"/>
        </a:xfrm>
      </p:grpSpPr>
      <p:sp>
        <p:nvSpPr>
          <p:cNvPr id="145" name="Google Shape;145;p13"/>
          <p:cNvSpPr/>
          <p:nvPr/>
        </p:nvSpPr>
        <p:spPr>
          <a:xfrm>
            <a:off x="838200" y="2122388"/>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6" name="Google Shape;146;p13"/>
          <p:cNvSpPr/>
          <p:nvPr/>
        </p:nvSpPr>
        <p:spPr>
          <a:xfrm>
            <a:off x="3106947" y="2108251"/>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7" name="Google Shape;147;p13"/>
          <p:cNvSpPr/>
          <p:nvPr/>
        </p:nvSpPr>
        <p:spPr>
          <a:xfrm>
            <a:off x="5401574" y="2108251"/>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8" name="Google Shape;148;p13"/>
          <p:cNvSpPr/>
          <p:nvPr/>
        </p:nvSpPr>
        <p:spPr>
          <a:xfrm>
            <a:off x="7670321" y="2116877"/>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cxnSp>
        <p:nvCxnSpPr>
          <p:cNvPr id="149" name="Google Shape;149;p13"/>
          <p:cNvCxnSpPr/>
          <p:nvPr/>
        </p:nvCxnSpPr>
        <p:spPr>
          <a:xfrm>
            <a:off x="1005367" y="2287638"/>
            <a:ext cx="6835715" cy="0"/>
          </a:xfrm>
          <a:prstGeom prst="straightConnector1">
            <a:avLst/>
          </a:prstGeom>
          <a:noFill/>
          <a:ln cap="flat" cmpd="sng" w="38100">
            <a:solidFill>
              <a:srgbClr val="12284B"/>
            </a:solidFill>
            <a:prstDash val="solid"/>
            <a:miter lim="800000"/>
            <a:headEnd len="sm" w="sm" type="none"/>
            <a:tailEnd len="sm" w="sm" type="none"/>
          </a:ln>
        </p:spPr>
      </p:cxnSp>
      <p:sp>
        <p:nvSpPr>
          <p:cNvPr id="150" name="Google Shape;15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51" name="Google Shape;151;p13"/>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52" name="Google Shape;152;p13"/>
          <p:cNvSpPr txBox="1"/>
          <p:nvPr>
            <p:ph idx="1" type="body"/>
          </p:nvPr>
        </p:nvSpPr>
        <p:spPr>
          <a:xfrm>
            <a:off x="7679675"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13"/>
          <p:cNvSpPr txBox="1"/>
          <p:nvPr>
            <p:ph idx="2" type="body"/>
          </p:nvPr>
        </p:nvSpPr>
        <p:spPr>
          <a:xfrm>
            <a:off x="7679675" y="2790664"/>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sz="2800">
                <a:solidFill>
                  <a:schemeClr val="dk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3"/>
          <p:cNvSpPr txBox="1"/>
          <p:nvPr>
            <p:ph idx="3" type="body"/>
          </p:nvPr>
        </p:nvSpPr>
        <p:spPr>
          <a:xfrm>
            <a:off x="5399183"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3"/>
          <p:cNvSpPr txBox="1"/>
          <p:nvPr>
            <p:ph idx="4" type="body"/>
          </p:nvPr>
        </p:nvSpPr>
        <p:spPr>
          <a:xfrm>
            <a:off x="5399184" y="2779648"/>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sz="2800">
                <a:solidFill>
                  <a:schemeClr val="dk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3"/>
          <p:cNvSpPr txBox="1"/>
          <p:nvPr>
            <p:ph idx="5" type="body"/>
          </p:nvPr>
        </p:nvSpPr>
        <p:spPr>
          <a:xfrm>
            <a:off x="3107675"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3"/>
          <p:cNvSpPr txBox="1"/>
          <p:nvPr>
            <p:ph idx="6" type="body"/>
          </p:nvPr>
        </p:nvSpPr>
        <p:spPr>
          <a:xfrm>
            <a:off x="3118692" y="2779131"/>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sz="2800">
                <a:solidFill>
                  <a:schemeClr val="dk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3"/>
          <p:cNvSpPr txBox="1"/>
          <p:nvPr>
            <p:ph idx="7" type="body"/>
          </p:nvPr>
        </p:nvSpPr>
        <p:spPr>
          <a:xfrm>
            <a:off x="838200"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3"/>
          <p:cNvSpPr txBox="1"/>
          <p:nvPr>
            <p:ph idx="8" type="body"/>
          </p:nvPr>
        </p:nvSpPr>
        <p:spPr>
          <a:xfrm>
            <a:off x="838200" y="2768114"/>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13"/>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13"/>
          <p:cNvSpPr txBox="1"/>
          <p:nvPr>
            <p:ph idx="9" type="body"/>
          </p:nvPr>
        </p:nvSpPr>
        <p:spPr>
          <a:xfrm>
            <a:off x="838201" y="257898"/>
            <a:ext cx="1805722" cy="264615"/>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b="1" i="1" sz="14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3"/>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63" name="Google Shape;163;p13"/>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64" name="Google Shape;164;p13"/>
          <p:cNvSpPr txBox="1"/>
          <p:nvPr>
            <p:ph idx="1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Right">
  <p:cSld name="Photo Right">
    <p:spTree>
      <p:nvGrpSpPr>
        <p:cNvPr id="165" name="Shape 165"/>
        <p:cNvGrpSpPr/>
        <p:nvPr/>
      </p:nvGrpSpPr>
      <p:grpSpPr>
        <a:xfrm>
          <a:off x="0" y="0"/>
          <a:ext cx="0" cy="0"/>
          <a:chOff x="0" y="0"/>
          <a:chExt cx="0" cy="0"/>
        </a:xfrm>
      </p:grpSpPr>
      <p:sp>
        <p:nvSpPr>
          <p:cNvPr id="166" name="Google Shape;166;p14"/>
          <p:cNvSpPr/>
          <p:nvPr/>
        </p:nvSpPr>
        <p:spPr>
          <a:xfrm>
            <a:off x="6377146" y="477334"/>
            <a:ext cx="5484598" cy="5410119"/>
          </a:xfrm>
          <a:prstGeom prst="rect">
            <a:avLst/>
          </a:prstGeom>
          <a:solidFill>
            <a:srgbClr val="1228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7" name="Google Shape;1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12284B"/>
                </a:solidFill>
                <a:latin typeface="Georgia"/>
                <a:ea typeface="Georgia"/>
                <a:cs typeface="Georgia"/>
                <a:sym typeface="Georgia"/>
              </a:defRPr>
            </a:lvl1pPr>
            <a:lvl2pPr indent="0" lvl="1" marL="0" algn="r">
              <a:spcBef>
                <a:spcPts val="0"/>
              </a:spcBef>
              <a:buNone/>
              <a:defRPr b="0" i="0" sz="1200" u="none" cap="none" strike="noStrike">
                <a:solidFill>
                  <a:srgbClr val="12284B"/>
                </a:solidFill>
                <a:latin typeface="Georgia"/>
                <a:ea typeface="Georgia"/>
                <a:cs typeface="Georgia"/>
                <a:sym typeface="Georgia"/>
              </a:defRPr>
            </a:lvl2pPr>
            <a:lvl3pPr indent="0" lvl="2" marL="0" algn="r">
              <a:spcBef>
                <a:spcPts val="0"/>
              </a:spcBef>
              <a:buNone/>
              <a:defRPr b="0" i="0" sz="1200" u="none" cap="none" strike="noStrike">
                <a:solidFill>
                  <a:srgbClr val="12284B"/>
                </a:solidFill>
                <a:latin typeface="Georgia"/>
                <a:ea typeface="Georgia"/>
                <a:cs typeface="Georgia"/>
                <a:sym typeface="Georgia"/>
              </a:defRPr>
            </a:lvl3pPr>
            <a:lvl4pPr indent="0" lvl="3" marL="0" algn="r">
              <a:spcBef>
                <a:spcPts val="0"/>
              </a:spcBef>
              <a:buNone/>
              <a:defRPr b="0" i="0" sz="1200" u="none" cap="none" strike="noStrike">
                <a:solidFill>
                  <a:srgbClr val="12284B"/>
                </a:solidFill>
                <a:latin typeface="Georgia"/>
                <a:ea typeface="Georgia"/>
                <a:cs typeface="Georgia"/>
                <a:sym typeface="Georgia"/>
              </a:defRPr>
            </a:lvl4pPr>
            <a:lvl5pPr indent="0" lvl="4" marL="0" algn="r">
              <a:spcBef>
                <a:spcPts val="0"/>
              </a:spcBef>
              <a:buNone/>
              <a:defRPr b="0" i="0" sz="1200" u="none" cap="none" strike="noStrike">
                <a:solidFill>
                  <a:srgbClr val="12284B"/>
                </a:solidFill>
                <a:latin typeface="Georgia"/>
                <a:ea typeface="Georgia"/>
                <a:cs typeface="Georgia"/>
                <a:sym typeface="Georgia"/>
              </a:defRPr>
            </a:lvl5pPr>
            <a:lvl6pPr indent="0" lvl="5" marL="0" algn="r">
              <a:spcBef>
                <a:spcPts val="0"/>
              </a:spcBef>
              <a:buNone/>
              <a:defRPr b="0" i="0" sz="1200" u="none" cap="none" strike="noStrike">
                <a:solidFill>
                  <a:srgbClr val="12284B"/>
                </a:solidFill>
                <a:latin typeface="Georgia"/>
                <a:ea typeface="Georgia"/>
                <a:cs typeface="Georgia"/>
                <a:sym typeface="Georgia"/>
              </a:defRPr>
            </a:lvl6pPr>
            <a:lvl7pPr indent="0" lvl="6" marL="0" algn="r">
              <a:spcBef>
                <a:spcPts val="0"/>
              </a:spcBef>
              <a:buNone/>
              <a:defRPr b="0" i="0" sz="1200" u="none" cap="none" strike="noStrike">
                <a:solidFill>
                  <a:srgbClr val="12284B"/>
                </a:solidFill>
                <a:latin typeface="Georgia"/>
                <a:ea typeface="Georgia"/>
                <a:cs typeface="Georgia"/>
                <a:sym typeface="Georgia"/>
              </a:defRPr>
            </a:lvl7pPr>
            <a:lvl8pPr indent="0" lvl="7" marL="0" algn="r">
              <a:spcBef>
                <a:spcPts val="0"/>
              </a:spcBef>
              <a:buNone/>
              <a:defRPr b="0" i="0" sz="1200" u="none" cap="none" strike="noStrike">
                <a:solidFill>
                  <a:srgbClr val="12284B"/>
                </a:solidFill>
                <a:latin typeface="Georgia"/>
                <a:ea typeface="Georgia"/>
                <a:cs typeface="Georgia"/>
                <a:sym typeface="Georgia"/>
              </a:defRPr>
            </a:lvl8pPr>
            <a:lvl9pPr indent="0" lvl="8" mar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68" name="Google Shape;168;p14"/>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69" name="Google Shape;169;p14"/>
          <p:cNvSpPr/>
          <p:nvPr>
            <p:ph idx="2" type="pic"/>
          </p:nvPr>
        </p:nvSpPr>
        <p:spPr>
          <a:xfrm>
            <a:off x="6136289" y="264290"/>
            <a:ext cx="5484812" cy="5410200"/>
          </a:xfrm>
          <a:prstGeom prst="rect">
            <a:avLst/>
          </a:prstGeom>
          <a:noFill/>
          <a:ln>
            <a:noFill/>
          </a:ln>
        </p:spPr>
      </p:sp>
      <p:sp>
        <p:nvSpPr>
          <p:cNvPr id="170" name="Google Shape;170;p14"/>
          <p:cNvSpPr txBox="1"/>
          <p:nvPr>
            <p:ph idx="1" type="body"/>
          </p:nvPr>
        </p:nvSpPr>
        <p:spPr>
          <a:xfrm>
            <a:off x="838200" y="1546361"/>
            <a:ext cx="4988065"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4"/>
          <p:cNvSpPr txBox="1"/>
          <p:nvPr>
            <p:ph type="title"/>
          </p:nvPr>
        </p:nvSpPr>
        <p:spPr>
          <a:xfrm>
            <a:off x="838200" y="734889"/>
            <a:ext cx="4988059"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4"/>
          <p:cNvSpPr txBox="1"/>
          <p:nvPr>
            <p:ph idx="3"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orange line on a black background&#10;&#10;Description automatically generated" id="173" name="Google Shape;173;p14"/>
          <p:cNvPicPr preferRelativeResize="0"/>
          <p:nvPr/>
        </p:nvPicPr>
        <p:blipFill rotWithShape="1">
          <a:blip r:embed="rId3">
            <a:alphaModFix/>
          </a:blip>
          <a:srcRect b="0" l="0" r="0" t="0"/>
          <a:stretch/>
        </p:blipFill>
        <p:spPr>
          <a:xfrm rot="226243">
            <a:off x="-1997056" y="1851308"/>
            <a:ext cx="2983738" cy="3981600"/>
          </a:xfrm>
          <a:prstGeom prst="rect">
            <a:avLst/>
          </a:prstGeom>
          <a:noFill/>
          <a:ln>
            <a:noFill/>
          </a:ln>
        </p:spPr>
      </p:pic>
      <p:sp>
        <p:nvSpPr>
          <p:cNvPr id="174" name="Google Shape;174;p14"/>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75" name="Google Shape;175;p14"/>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76" name="Google Shape;176;p14"/>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eft">
  <p:cSld name="Photo Left">
    <p:spTree>
      <p:nvGrpSpPr>
        <p:cNvPr id="177" name="Shape 177"/>
        <p:cNvGrpSpPr/>
        <p:nvPr/>
      </p:nvGrpSpPr>
      <p:grpSpPr>
        <a:xfrm>
          <a:off x="0" y="0"/>
          <a:ext cx="0" cy="0"/>
          <a:chOff x="0" y="0"/>
          <a:chExt cx="0" cy="0"/>
        </a:xfrm>
      </p:grpSpPr>
      <p:pic>
        <p:nvPicPr>
          <p:cNvPr descr="University of Illinois logo in orange and blue." id="178" name="Google Shape;178;p15"/>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79" name="Google Shape;1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12284B"/>
                </a:solidFill>
                <a:latin typeface="Georgia"/>
                <a:ea typeface="Georgia"/>
                <a:cs typeface="Georgia"/>
                <a:sym typeface="Georgia"/>
              </a:defRPr>
            </a:lvl1pPr>
            <a:lvl2pPr indent="0" lvl="1" marL="0" algn="r">
              <a:spcBef>
                <a:spcPts val="0"/>
              </a:spcBef>
              <a:buNone/>
              <a:defRPr b="0" i="0" sz="1200" u="none" cap="none" strike="noStrike">
                <a:solidFill>
                  <a:srgbClr val="12284B"/>
                </a:solidFill>
                <a:latin typeface="Georgia"/>
                <a:ea typeface="Georgia"/>
                <a:cs typeface="Georgia"/>
                <a:sym typeface="Georgia"/>
              </a:defRPr>
            </a:lvl2pPr>
            <a:lvl3pPr indent="0" lvl="2" marL="0" algn="r">
              <a:spcBef>
                <a:spcPts val="0"/>
              </a:spcBef>
              <a:buNone/>
              <a:defRPr b="0" i="0" sz="1200" u="none" cap="none" strike="noStrike">
                <a:solidFill>
                  <a:srgbClr val="12284B"/>
                </a:solidFill>
                <a:latin typeface="Georgia"/>
                <a:ea typeface="Georgia"/>
                <a:cs typeface="Georgia"/>
                <a:sym typeface="Georgia"/>
              </a:defRPr>
            </a:lvl3pPr>
            <a:lvl4pPr indent="0" lvl="3" marL="0" algn="r">
              <a:spcBef>
                <a:spcPts val="0"/>
              </a:spcBef>
              <a:buNone/>
              <a:defRPr b="0" i="0" sz="1200" u="none" cap="none" strike="noStrike">
                <a:solidFill>
                  <a:srgbClr val="12284B"/>
                </a:solidFill>
                <a:latin typeface="Georgia"/>
                <a:ea typeface="Georgia"/>
                <a:cs typeface="Georgia"/>
                <a:sym typeface="Georgia"/>
              </a:defRPr>
            </a:lvl4pPr>
            <a:lvl5pPr indent="0" lvl="4" marL="0" algn="r">
              <a:spcBef>
                <a:spcPts val="0"/>
              </a:spcBef>
              <a:buNone/>
              <a:defRPr b="0" i="0" sz="1200" u="none" cap="none" strike="noStrike">
                <a:solidFill>
                  <a:srgbClr val="12284B"/>
                </a:solidFill>
                <a:latin typeface="Georgia"/>
                <a:ea typeface="Georgia"/>
                <a:cs typeface="Georgia"/>
                <a:sym typeface="Georgia"/>
              </a:defRPr>
            </a:lvl5pPr>
            <a:lvl6pPr indent="0" lvl="5" marL="0" algn="r">
              <a:spcBef>
                <a:spcPts val="0"/>
              </a:spcBef>
              <a:buNone/>
              <a:defRPr b="0" i="0" sz="1200" u="none" cap="none" strike="noStrike">
                <a:solidFill>
                  <a:srgbClr val="12284B"/>
                </a:solidFill>
                <a:latin typeface="Georgia"/>
                <a:ea typeface="Georgia"/>
                <a:cs typeface="Georgia"/>
                <a:sym typeface="Georgia"/>
              </a:defRPr>
            </a:lvl6pPr>
            <a:lvl7pPr indent="0" lvl="6" marL="0" algn="r">
              <a:spcBef>
                <a:spcPts val="0"/>
              </a:spcBef>
              <a:buNone/>
              <a:defRPr b="0" i="0" sz="1200" u="none" cap="none" strike="noStrike">
                <a:solidFill>
                  <a:srgbClr val="12284B"/>
                </a:solidFill>
                <a:latin typeface="Georgia"/>
                <a:ea typeface="Georgia"/>
                <a:cs typeface="Georgia"/>
                <a:sym typeface="Georgia"/>
              </a:defRPr>
            </a:lvl7pPr>
            <a:lvl8pPr indent="0" lvl="7" marL="0" algn="r">
              <a:spcBef>
                <a:spcPts val="0"/>
              </a:spcBef>
              <a:buNone/>
              <a:defRPr b="0" i="0" sz="1200" u="none" cap="none" strike="noStrike">
                <a:solidFill>
                  <a:srgbClr val="12284B"/>
                </a:solidFill>
                <a:latin typeface="Georgia"/>
                <a:ea typeface="Georgia"/>
                <a:cs typeface="Georgia"/>
                <a:sym typeface="Georgia"/>
              </a:defRPr>
            </a:lvl8pPr>
            <a:lvl9pPr indent="0" lvl="8" mar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15"/>
          <p:cNvSpPr/>
          <p:nvPr>
            <p:ph idx="2" type="pic"/>
          </p:nvPr>
        </p:nvSpPr>
        <p:spPr>
          <a:xfrm>
            <a:off x="364831" y="283366"/>
            <a:ext cx="5354922" cy="5409448"/>
          </a:xfrm>
          <a:prstGeom prst="rect">
            <a:avLst/>
          </a:prstGeom>
          <a:noFill/>
          <a:ln>
            <a:noFill/>
          </a:ln>
        </p:spPr>
      </p:sp>
      <p:sp>
        <p:nvSpPr>
          <p:cNvPr id="181" name="Google Shape;181;p15"/>
          <p:cNvSpPr txBox="1"/>
          <p:nvPr>
            <p:ph idx="1" type="body"/>
          </p:nvPr>
        </p:nvSpPr>
        <p:spPr>
          <a:xfrm>
            <a:off x="6203344" y="1562173"/>
            <a:ext cx="5236506" cy="41306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5"/>
          <p:cNvSpPr txBox="1"/>
          <p:nvPr>
            <p:ph type="title"/>
          </p:nvPr>
        </p:nvSpPr>
        <p:spPr>
          <a:xfrm>
            <a:off x="6203344" y="706910"/>
            <a:ext cx="5236503"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15"/>
          <p:cNvSpPr txBox="1"/>
          <p:nvPr>
            <p:ph idx="3" type="body"/>
          </p:nvPr>
        </p:nvSpPr>
        <p:spPr>
          <a:xfrm>
            <a:off x="6175412" y="282409"/>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5"/>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85" name="Google Shape;185;p15"/>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86" name="Google Shape;186;p15"/>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1)">
  <p:cSld name="Photo (1)">
    <p:spTree>
      <p:nvGrpSpPr>
        <p:cNvPr id="187" name="Shape 187"/>
        <p:cNvGrpSpPr/>
        <p:nvPr/>
      </p:nvGrpSpPr>
      <p:grpSpPr>
        <a:xfrm>
          <a:off x="0" y="0"/>
          <a:ext cx="0" cy="0"/>
          <a:chOff x="0" y="0"/>
          <a:chExt cx="0" cy="0"/>
        </a:xfrm>
      </p:grpSpPr>
      <p:pic>
        <p:nvPicPr>
          <p:cNvPr id="188" name="Google Shape;188;p16"/>
          <p:cNvPicPr preferRelativeResize="0"/>
          <p:nvPr/>
        </p:nvPicPr>
        <p:blipFill rotWithShape="1">
          <a:blip r:embed="rId2">
            <a:alphaModFix/>
          </a:blip>
          <a:srcRect b="0" l="0" r="43717" t="0"/>
          <a:stretch/>
        </p:blipFill>
        <p:spPr>
          <a:xfrm>
            <a:off x="1822581" y="5807076"/>
            <a:ext cx="3523064" cy="3519163"/>
          </a:xfrm>
          <a:prstGeom prst="ellipse">
            <a:avLst/>
          </a:prstGeom>
          <a:noFill/>
          <a:ln>
            <a:noFill/>
          </a:ln>
        </p:spPr>
      </p:pic>
      <p:sp>
        <p:nvSpPr>
          <p:cNvPr id="189" name="Google Shape;18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90" name="Google Shape;190;p16"/>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91" name="Google Shape;191;p16"/>
          <p:cNvSpPr/>
          <p:nvPr>
            <p:ph idx="2" type="pic"/>
          </p:nvPr>
        </p:nvSpPr>
        <p:spPr>
          <a:xfrm>
            <a:off x="356643" y="377425"/>
            <a:ext cx="11505089" cy="5484896"/>
          </a:xfrm>
          <a:prstGeom prst="rect">
            <a:avLst/>
          </a:prstGeom>
          <a:noFill/>
          <a:ln>
            <a:noFill/>
          </a:ln>
        </p:spPr>
      </p:sp>
      <p:sp>
        <p:nvSpPr>
          <p:cNvPr id="192" name="Google Shape;192;p16"/>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93" name="Google Shape;193;p16"/>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94" name="Google Shape;194;p16"/>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2)">
  <p:cSld name="Photo (2)">
    <p:spTree>
      <p:nvGrpSpPr>
        <p:cNvPr id="195" name="Shape 195"/>
        <p:cNvGrpSpPr/>
        <p:nvPr/>
      </p:nvGrpSpPr>
      <p:grpSpPr>
        <a:xfrm>
          <a:off x="0" y="0"/>
          <a:ext cx="0" cy="0"/>
          <a:chOff x="0" y="0"/>
          <a:chExt cx="0" cy="0"/>
        </a:xfrm>
      </p:grpSpPr>
      <p:pic>
        <p:nvPicPr>
          <p:cNvPr id="196" name="Google Shape;196;p17"/>
          <p:cNvPicPr preferRelativeResize="0"/>
          <p:nvPr/>
        </p:nvPicPr>
        <p:blipFill rotWithShape="1">
          <a:blip r:embed="rId2">
            <a:alphaModFix/>
          </a:blip>
          <a:srcRect b="0" l="0" r="43717" t="0"/>
          <a:stretch/>
        </p:blipFill>
        <p:spPr>
          <a:xfrm>
            <a:off x="10284001" y="-1623057"/>
            <a:ext cx="3523064" cy="3519163"/>
          </a:xfrm>
          <a:prstGeom prst="ellipse">
            <a:avLst/>
          </a:prstGeom>
          <a:noFill/>
          <a:ln>
            <a:noFill/>
          </a:ln>
        </p:spPr>
      </p:pic>
      <p:sp>
        <p:nvSpPr>
          <p:cNvPr id="197" name="Google Shape;19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98" name="Google Shape;198;p17"/>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99" name="Google Shape;199;p17"/>
          <p:cNvSpPr/>
          <p:nvPr>
            <p:ph idx="2" type="pic"/>
          </p:nvPr>
        </p:nvSpPr>
        <p:spPr>
          <a:xfrm>
            <a:off x="356643" y="377425"/>
            <a:ext cx="11505089" cy="5484896"/>
          </a:xfrm>
          <a:prstGeom prst="rect">
            <a:avLst/>
          </a:prstGeom>
          <a:noFill/>
          <a:ln>
            <a:noFill/>
          </a:ln>
        </p:spPr>
      </p:sp>
      <p:sp>
        <p:nvSpPr>
          <p:cNvPr id="200" name="Google Shape;200;p17"/>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01" name="Google Shape;201;p17"/>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02" name="Google Shape;202;p17"/>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b Video">
  <p:cSld name="Web Video">
    <p:spTree>
      <p:nvGrpSpPr>
        <p:cNvPr id="203" name="Shape 203"/>
        <p:cNvGrpSpPr/>
        <p:nvPr/>
      </p:nvGrpSpPr>
      <p:grpSpPr>
        <a:xfrm>
          <a:off x="0" y="0"/>
          <a:ext cx="0" cy="0"/>
          <a:chOff x="0" y="0"/>
          <a:chExt cx="0" cy="0"/>
        </a:xfrm>
      </p:grpSpPr>
      <p:pic>
        <p:nvPicPr>
          <p:cNvPr id="204" name="Google Shape;204;p18"/>
          <p:cNvPicPr preferRelativeResize="0"/>
          <p:nvPr/>
        </p:nvPicPr>
        <p:blipFill rotWithShape="1">
          <a:blip r:embed="rId2">
            <a:alphaModFix/>
          </a:blip>
          <a:srcRect b="0" l="0" r="0" t="0"/>
          <a:stretch/>
        </p:blipFill>
        <p:spPr>
          <a:xfrm rot="9216731">
            <a:off x="8637564" y="-2104813"/>
            <a:ext cx="4178152" cy="5575466"/>
          </a:xfrm>
          <a:prstGeom prst="rect">
            <a:avLst/>
          </a:prstGeom>
          <a:noFill/>
          <a:ln>
            <a:noFill/>
          </a:ln>
        </p:spPr>
      </p:pic>
      <p:grpSp>
        <p:nvGrpSpPr>
          <p:cNvPr id="205" name="Google Shape;205;p18"/>
          <p:cNvGrpSpPr/>
          <p:nvPr/>
        </p:nvGrpSpPr>
        <p:grpSpPr>
          <a:xfrm>
            <a:off x="1822581" y="282409"/>
            <a:ext cx="8353076" cy="6073941"/>
            <a:chOff x="331763" y="414153"/>
            <a:chExt cx="6903246" cy="5019697"/>
          </a:xfrm>
        </p:grpSpPr>
        <p:sp>
          <p:nvSpPr>
            <p:cNvPr id="206" name="Google Shape;206;p18"/>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07" name="Google Shape;207;p18"/>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08" name="Google Shape;208;p18"/>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grpSp>
      <p:pic>
        <p:nvPicPr>
          <p:cNvPr id="209" name="Google Shape;209;p18"/>
          <p:cNvPicPr preferRelativeResize="0"/>
          <p:nvPr/>
        </p:nvPicPr>
        <p:blipFill rotWithShape="1">
          <a:blip r:embed="rId3">
            <a:alphaModFix/>
          </a:blip>
          <a:srcRect b="0" l="0" r="43717" t="0"/>
          <a:stretch/>
        </p:blipFill>
        <p:spPr>
          <a:xfrm>
            <a:off x="1385369" y="5687387"/>
            <a:ext cx="3523064" cy="3519163"/>
          </a:xfrm>
          <a:prstGeom prst="ellipse">
            <a:avLst/>
          </a:prstGeom>
          <a:noFill/>
          <a:ln>
            <a:noFill/>
          </a:ln>
        </p:spPr>
      </p:pic>
      <p:sp>
        <p:nvSpPr>
          <p:cNvPr id="210" name="Google Shape;2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11" name="Google Shape;211;p18"/>
          <p:cNvPicPr preferRelativeResize="0"/>
          <p:nvPr/>
        </p:nvPicPr>
        <p:blipFill rotWithShape="1">
          <a:blip r:embed="rId4">
            <a:alphaModFix/>
          </a:blip>
          <a:srcRect b="0" l="0" r="0" t="0"/>
          <a:stretch/>
        </p:blipFill>
        <p:spPr>
          <a:xfrm>
            <a:off x="11439852" y="5998310"/>
            <a:ext cx="421892" cy="609400"/>
          </a:xfrm>
          <a:prstGeom prst="rect">
            <a:avLst/>
          </a:prstGeom>
          <a:noFill/>
          <a:ln>
            <a:noFill/>
          </a:ln>
        </p:spPr>
      </p:pic>
      <p:sp>
        <p:nvSpPr>
          <p:cNvPr id="212" name="Google Shape;212;p18"/>
          <p:cNvSpPr/>
          <p:nvPr>
            <p:ph idx="2" type="media"/>
          </p:nvPr>
        </p:nvSpPr>
        <p:spPr>
          <a:xfrm>
            <a:off x="1969020" y="419100"/>
            <a:ext cx="8060805" cy="4902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213" name="Google Shape;213;p18"/>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14" name="Google Shape;214;p18"/>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15" name="Google Shape;215;p18"/>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216" name="Shape 216"/>
        <p:cNvGrpSpPr/>
        <p:nvPr/>
      </p:nvGrpSpPr>
      <p:grpSpPr>
        <a:xfrm>
          <a:off x="0" y="0"/>
          <a:ext cx="0" cy="0"/>
          <a:chOff x="0" y="0"/>
          <a:chExt cx="0" cy="0"/>
        </a:xfrm>
      </p:grpSpPr>
      <p:pic>
        <p:nvPicPr>
          <p:cNvPr descr="A orange line on a black background&#10;&#10;Description automatically generated" id="217" name="Google Shape;217;p19"/>
          <p:cNvPicPr preferRelativeResize="0"/>
          <p:nvPr/>
        </p:nvPicPr>
        <p:blipFill rotWithShape="1">
          <a:blip r:embed="rId2">
            <a:alphaModFix/>
          </a:blip>
          <a:srcRect b="0" l="0" r="0" t="0"/>
          <a:stretch/>
        </p:blipFill>
        <p:spPr>
          <a:xfrm>
            <a:off x="-2063301" y="2197769"/>
            <a:ext cx="4126602" cy="5506674"/>
          </a:xfrm>
          <a:prstGeom prst="rect">
            <a:avLst/>
          </a:prstGeom>
          <a:noFill/>
          <a:ln>
            <a:noFill/>
          </a:ln>
        </p:spPr>
      </p:pic>
      <p:pic>
        <p:nvPicPr>
          <p:cNvPr id="218" name="Google Shape;218;p19"/>
          <p:cNvPicPr preferRelativeResize="0"/>
          <p:nvPr/>
        </p:nvPicPr>
        <p:blipFill rotWithShape="1">
          <a:blip r:embed="rId3">
            <a:alphaModFix/>
          </a:blip>
          <a:srcRect b="0" l="0" r="43717" t="0"/>
          <a:stretch/>
        </p:blipFill>
        <p:spPr>
          <a:xfrm>
            <a:off x="10239138" y="-1814174"/>
            <a:ext cx="3905723" cy="3901398"/>
          </a:xfrm>
          <a:prstGeom prst="ellipse">
            <a:avLst/>
          </a:prstGeom>
          <a:noFill/>
          <a:ln>
            <a:noFill/>
          </a:ln>
        </p:spPr>
      </p:pic>
      <p:sp>
        <p:nvSpPr>
          <p:cNvPr id="219" name="Google Shape;21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llinois Wordmark in orange and blue." id="220" name="Google Shape;220;p19"/>
          <p:cNvPicPr preferRelativeResize="0"/>
          <p:nvPr/>
        </p:nvPicPr>
        <p:blipFill rotWithShape="1">
          <a:blip r:embed="rId4">
            <a:alphaModFix/>
          </a:blip>
          <a:srcRect b="0" l="0" r="0" t="0"/>
          <a:stretch/>
        </p:blipFill>
        <p:spPr>
          <a:xfrm>
            <a:off x="4624070" y="3647484"/>
            <a:ext cx="2943860" cy="710780"/>
          </a:xfrm>
          <a:prstGeom prst="rect">
            <a:avLst/>
          </a:prstGeom>
          <a:noFill/>
          <a:ln>
            <a:noFill/>
          </a:ln>
        </p:spPr>
      </p:pic>
      <p:sp>
        <p:nvSpPr>
          <p:cNvPr id="221" name="Google Shape;221;p19"/>
          <p:cNvSpPr txBox="1"/>
          <p:nvPr>
            <p:ph idx="1" type="body"/>
          </p:nvPr>
        </p:nvSpPr>
        <p:spPr>
          <a:xfrm>
            <a:off x="2494331" y="2479040"/>
            <a:ext cx="7203338" cy="949960"/>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7200"/>
              <a:buNone/>
              <a:defRPr b="1" i="1" sz="7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19"/>
          <p:cNvSpPr txBox="1"/>
          <p:nvPr>
            <p:ph idx="2" type="body"/>
          </p:nvPr>
        </p:nvSpPr>
        <p:spPr>
          <a:xfrm>
            <a:off x="5262000" y="4576748"/>
            <a:ext cx="1667999" cy="5208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200"/>
              </a:spcBef>
              <a:spcAft>
                <a:spcPts val="0"/>
              </a:spcAft>
              <a:buClr>
                <a:srgbClr val="12284B"/>
              </a:buClr>
              <a:buSzPts val="1000"/>
              <a:buNone/>
              <a:defRPr b="0" i="0" sz="1000" u="none">
                <a:solidFill>
                  <a:srgbClr val="12284B"/>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19"/>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24" name="Google Shape;224;p19"/>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25" name="Google Shape;225;p19"/>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6" name="Shape 2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25" name="Shape 25"/>
        <p:cNvGrpSpPr/>
        <p:nvPr/>
      </p:nvGrpSpPr>
      <p:grpSpPr>
        <a:xfrm>
          <a:off x="0" y="0"/>
          <a:ext cx="0" cy="0"/>
          <a:chOff x="0" y="0"/>
          <a:chExt cx="0" cy="0"/>
        </a:xfrm>
      </p:grpSpPr>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7" name="Google Shape;27;p3"/>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28" name="Google Shape;28;p3"/>
          <p:cNvSpPr txBox="1"/>
          <p:nvPr>
            <p:ph idx="1" type="body"/>
          </p:nvPr>
        </p:nvSpPr>
        <p:spPr>
          <a:xfrm>
            <a:off x="9448066" y="3924300"/>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2" type="body"/>
          </p:nvPr>
        </p:nvSpPr>
        <p:spPr>
          <a:xfrm>
            <a:off x="9448800" y="3497152"/>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nvSpPr>
        <p:spPr>
          <a:xfrm>
            <a:off x="981779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5</a:t>
            </a:r>
            <a:endParaRPr/>
          </a:p>
        </p:txBody>
      </p:sp>
      <p:sp>
        <p:nvSpPr>
          <p:cNvPr id="31" name="Google Shape;31;p3"/>
          <p:cNvSpPr txBox="1"/>
          <p:nvPr>
            <p:ph idx="3" type="body"/>
          </p:nvPr>
        </p:nvSpPr>
        <p:spPr>
          <a:xfrm>
            <a:off x="7296150" y="3497152"/>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4" type="body"/>
          </p:nvPr>
        </p:nvSpPr>
        <p:spPr>
          <a:xfrm>
            <a:off x="7295416" y="3914775"/>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nvSpPr>
        <p:spPr>
          <a:xfrm>
            <a:off x="766514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4</a:t>
            </a:r>
            <a:endParaRPr/>
          </a:p>
        </p:txBody>
      </p:sp>
      <p:sp>
        <p:nvSpPr>
          <p:cNvPr id="34" name="Google Shape;34;p3"/>
          <p:cNvSpPr txBox="1"/>
          <p:nvPr>
            <p:ph idx="5" type="body"/>
          </p:nvPr>
        </p:nvSpPr>
        <p:spPr>
          <a:xfrm>
            <a:off x="5142766" y="3905250"/>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txBox="1"/>
          <p:nvPr>
            <p:ph idx="6" type="body"/>
          </p:nvPr>
        </p:nvSpPr>
        <p:spPr>
          <a:xfrm>
            <a:off x="5143500" y="3506677"/>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
          <p:cNvSpPr txBox="1"/>
          <p:nvPr/>
        </p:nvSpPr>
        <p:spPr>
          <a:xfrm>
            <a:off x="551249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3</a:t>
            </a:r>
            <a:endParaRPr/>
          </a:p>
        </p:txBody>
      </p:sp>
      <p:sp>
        <p:nvSpPr>
          <p:cNvPr id="37" name="Google Shape;37;p3"/>
          <p:cNvSpPr txBox="1"/>
          <p:nvPr>
            <p:ph idx="7" type="body"/>
          </p:nvPr>
        </p:nvSpPr>
        <p:spPr>
          <a:xfrm>
            <a:off x="2990116" y="3895725"/>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2990850" y="3506677"/>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nvSpPr>
        <p:spPr>
          <a:xfrm>
            <a:off x="335984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2</a:t>
            </a:r>
            <a:endParaRPr/>
          </a:p>
        </p:txBody>
      </p:sp>
      <p:sp>
        <p:nvSpPr>
          <p:cNvPr id="40" name="Google Shape;40;p3"/>
          <p:cNvSpPr txBox="1"/>
          <p:nvPr>
            <p:ph idx="9" type="body"/>
          </p:nvPr>
        </p:nvSpPr>
        <p:spPr>
          <a:xfrm>
            <a:off x="837466" y="3895725"/>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
          <p:cNvSpPr txBox="1"/>
          <p:nvPr>
            <p:ph idx="13" type="body"/>
          </p:nvPr>
        </p:nvSpPr>
        <p:spPr>
          <a:xfrm>
            <a:off x="838200" y="3497152"/>
            <a:ext cx="1805722" cy="264615"/>
          </a:xfrm>
          <a:prstGeom prst="rect">
            <a:avLst/>
          </a:prstGeom>
          <a:solidFill>
            <a:srgbClr val="12284B"/>
          </a:solid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
          <p:cNvSpPr txBox="1"/>
          <p:nvPr/>
        </p:nvSpPr>
        <p:spPr>
          <a:xfrm>
            <a:off x="120719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1</a:t>
            </a:r>
            <a:endParaRPr/>
          </a:p>
        </p:txBody>
      </p:sp>
      <p:sp>
        <p:nvSpPr>
          <p:cNvPr id="43" name="Google Shape;43;p3"/>
          <p:cNvSpPr txBox="1"/>
          <p:nvPr>
            <p:ph type="title"/>
          </p:nvPr>
        </p:nvSpPr>
        <p:spPr>
          <a:xfrm>
            <a:off x="838200" y="734889"/>
            <a:ext cx="10415588"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b="1" i="0">
                <a:solidFill>
                  <a:srgbClr val="12284B"/>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4" name="Google Shape;44;p3"/>
          <p:cNvPicPr preferRelativeResize="0"/>
          <p:nvPr/>
        </p:nvPicPr>
        <p:blipFill rotWithShape="1">
          <a:blip r:embed="rId3">
            <a:alphaModFix/>
          </a:blip>
          <a:srcRect b="0" l="0" r="0" t="0"/>
          <a:stretch/>
        </p:blipFill>
        <p:spPr>
          <a:xfrm rot="-5400000">
            <a:off x="10799897" y="222680"/>
            <a:ext cx="1701802" cy="512521"/>
          </a:xfrm>
          <a:prstGeom prst="rect">
            <a:avLst/>
          </a:prstGeom>
          <a:noFill/>
          <a:ln>
            <a:noFill/>
          </a:ln>
        </p:spPr>
      </p:pic>
      <p:sp>
        <p:nvSpPr>
          <p:cNvPr id="45" name="Google Shape;45;p3"/>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46" name="Google Shape;46;p3"/>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47" name="Google Shape;47;p3"/>
          <p:cNvSpPr txBox="1"/>
          <p:nvPr>
            <p:ph idx="1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227" name="Shape 227"/>
        <p:cNvGrpSpPr/>
        <p:nvPr/>
      </p:nvGrpSpPr>
      <p:grpSpPr>
        <a:xfrm>
          <a:off x="0" y="0"/>
          <a:ext cx="0" cy="0"/>
          <a:chOff x="0" y="0"/>
          <a:chExt cx="0" cy="0"/>
        </a:xfrm>
      </p:grpSpPr>
      <p:pic>
        <p:nvPicPr>
          <p:cNvPr id="228" name="Google Shape;228;p21"/>
          <p:cNvPicPr preferRelativeResize="0"/>
          <p:nvPr/>
        </p:nvPicPr>
        <p:blipFill rotWithShape="1">
          <a:blip r:embed="rId2">
            <a:alphaModFix/>
          </a:blip>
          <a:srcRect b="0" l="0" r="43717" t="0"/>
          <a:stretch/>
        </p:blipFill>
        <p:spPr>
          <a:xfrm>
            <a:off x="1822581" y="5807076"/>
            <a:ext cx="3523064" cy="3519163"/>
          </a:xfrm>
          <a:prstGeom prst="ellipse">
            <a:avLst/>
          </a:prstGeom>
          <a:noFill/>
          <a:ln>
            <a:noFill/>
          </a:ln>
        </p:spPr>
      </p:pic>
      <p:sp>
        <p:nvSpPr>
          <p:cNvPr id="229" name="Google Shape;2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30" name="Google Shape;230;p21"/>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231" name="Google Shape;231;p21"/>
          <p:cNvSpPr/>
          <p:nvPr>
            <p:ph idx="2" type="media"/>
          </p:nvPr>
        </p:nvSpPr>
        <p:spPr>
          <a:xfrm>
            <a:off x="343421" y="352424"/>
            <a:ext cx="11505157" cy="545465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232" name="Google Shape;232;p21"/>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33" name="Google Shape;233;p21"/>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34" name="Google Shape;234;p21"/>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1)">
  <p:cSld name="Speaker (1)">
    <p:spTree>
      <p:nvGrpSpPr>
        <p:cNvPr id="48" name="Shape 48"/>
        <p:cNvGrpSpPr/>
        <p:nvPr/>
      </p:nvGrpSpPr>
      <p:grpSpPr>
        <a:xfrm>
          <a:off x="0" y="0"/>
          <a:ext cx="0" cy="0"/>
          <a:chOff x="0" y="0"/>
          <a:chExt cx="0" cy="0"/>
        </a:xfrm>
      </p:grpSpPr>
      <p:pic>
        <p:nvPicPr>
          <p:cNvPr id="49" name="Google Shape;49;p4"/>
          <p:cNvPicPr preferRelativeResize="0"/>
          <p:nvPr/>
        </p:nvPicPr>
        <p:blipFill rotWithShape="1">
          <a:blip r:embed="rId2">
            <a:alphaModFix/>
          </a:blip>
          <a:srcRect b="0" l="0" r="43717" t="0"/>
          <a:stretch/>
        </p:blipFill>
        <p:spPr>
          <a:xfrm>
            <a:off x="2132831" y="1873878"/>
            <a:ext cx="3905723" cy="3901398"/>
          </a:xfrm>
          <a:prstGeom prst="ellipse">
            <a:avLst/>
          </a:prstGeom>
          <a:noFill/>
          <a:ln>
            <a:noFill/>
          </a:ln>
        </p:spPr>
      </p:pic>
      <p:pic>
        <p:nvPicPr>
          <p:cNvPr descr="University of Illinois logo in orange and blue." id="50" name="Google Shape;50;p4"/>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51" name="Google Shape;5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4"/>
          <p:cNvSpPr/>
          <p:nvPr>
            <p:ph idx="2" type="pic"/>
          </p:nvPr>
        </p:nvSpPr>
        <p:spPr>
          <a:xfrm>
            <a:off x="1567705" y="1573752"/>
            <a:ext cx="4027389" cy="4027389"/>
          </a:xfrm>
          <a:prstGeom prst="ellipse">
            <a:avLst/>
          </a:prstGeom>
          <a:noFill/>
          <a:ln>
            <a:noFill/>
          </a:ln>
        </p:spPr>
      </p:sp>
      <p:sp>
        <p:nvSpPr>
          <p:cNvPr id="53" name="Google Shape;53;p4"/>
          <p:cNvSpPr txBox="1"/>
          <p:nvPr>
            <p:ph idx="1" type="body"/>
          </p:nvPr>
        </p:nvSpPr>
        <p:spPr>
          <a:xfrm>
            <a:off x="6451833" y="2931159"/>
            <a:ext cx="3597872" cy="2669982"/>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
          <p:cNvSpPr txBox="1"/>
          <p:nvPr>
            <p:ph idx="3" type="body"/>
          </p:nvPr>
        </p:nvSpPr>
        <p:spPr>
          <a:xfrm>
            <a:off x="6451834" y="2258030"/>
            <a:ext cx="3597871" cy="527241"/>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12284B"/>
              </a:buClr>
              <a:buSzPts val="2800"/>
              <a:buNone/>
              <a:defRPr b="1" i="1" sz="28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6" name="Google Shape;56;p4"/>
          <p:cNvPicPr preferRelativeResize="0"/>
          <p:nvPr/>
        </p:nvPicPr>
        <p:blipFill rotWithShape="1">
          <a:blip r:embed="rId4">
            <a:alphaModFix/>
          </a:blip>
          <a:srcRect b="0" l="0" r="0" t="0"/>
          <a:stretch/>
        </p:blipFill>
        <p:spPr>
          <a:xfrm rot="-5400000">
            <a:off x="10799897" y="222680"/>
            <a:ext cx="1701802" cy="512521"/>
          </a:xfrm>
          <a:prstGeom prst="rect">
            <a:avLst/>
          </a:prstGeom>
          <a:noFill/>
          <a:ln>
            <a:noFill/>
          </a:ln>
        </p:spPr>
      </p:pic>
      <p:sp>
        <p:nvSpPr>
          <p:cNvPr id="57" name="Google Shape;57;p4"/>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58" name="Google Shape;58;p4"/>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59" name="Google Shape;59;p4"/>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2)">
  <p:cSld name="Speakers (2)">
    <p:spTree>
      <p:nvGrpSpPr>
        <p:cNvPr id="60" name="Shape 60"/>
        <p:cNvGrpSpPr/>
        <p:nvPr/>
      </p:nvGrpSpPr>
      <p:grpSpPr>
        <a:xfrm>
          <a:off x="0" y="0"/>
          <a:ext cx="0" cy="0"/>
          <a:chOff x="0" y="0"/>
          <a:chExt cx="0" cy="0"/>
        </a:xfrm>
      </p:grpSpPr>
      <p:pic>
        <p:nvPicPr>
          <p:cNvPr id="61" name="Google Shape;61;p5"/>
          <p:cNvPicPr preferRelativeResize="0"/>
          <p:nvPr/>
        </p:nvPicPr>
        <p:blipFill rotWithShape="1">
          <a:blip r:embed="rId2">
            <a:alphaModFix/>
          </a:blip>
          <a:srcRect b="0" l="0" r="43717" t="0"/>
          <a:stretch/>
        </p:blipFill>
        <p:spPr>
          <a:xfrm>
            <a:off x="2499169" y="2062736"/>
            <a:ext cx="2805525" cy="2802418"/>
          </a:xfrm>
          <a:prstGeom prst="ellipse">
            <a:avLst/>
          </a:prstGeom>
          <a:noFill/>
          <a:ln>
            <a:noFill/>
          </a:ln>
        </p:spPr>
      </p:pic>
      <p:pic>
        <p:nvPicPr>
          <p:cNvPr descr="University of Illinois logo in orange and blue." id="62" name="Google Shape;62;p5"/>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63" name="Google Shape;6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5"/>
          <p:cNvSpPr/>
          <p:nvPr>
            <p:ph idx="2" type="pic"/>
          </p:nvPr>
        </p:nvSpPr>
        <p:spPr>
          <a:xfrm>
            <a:off x="1934043" y="1762610"/>
            <a:ext cx="2892919" cy="2892919"/>
          </a:xfrm>
          <a:prstGeom prst="ellipse">
            <a:avLst/>
          </a:prstGeom>
          <a:noFill/>
          <a:ln>
            <a:noFill/>
          </a:ln>
        </p:spPr>
      </p:sp>
      <p:sp>
        <p:nvSpPr>
          <p:cNvPr id="65" name="Google Shape;65;p5"/>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6" name="Google Shape;66;p5"/>
          <p:cNvPicPr preferRelativeResize="0"/>
          <p:nvPr/>
        </p:nvPicPr>
        <p:blipFill rotWithShape="1">
          <a:blip r:embed="rId2">
            <a:alphaModFix/>
          </a:blip>
          <a:srcRect b="0" l="0" r="43717" t="0"/>
          <a:stretch/>
        </p:blipFill>
        <p:spPr>
          <a:xfrm>
            <a:off x="6887307" y="2062736"/>
            <a:ext cx="2805525" cy="2802418"/>
          </a:xfrm>
          <a:prstGeom prst="ellipse">
            <a:avLst/>
          </a:prstGeom>
          <a:noFill/>
          <a:ln>
            <a:noFill/>
          </a:ln>
        </p:spPr>
      </p:pic>
      <p:sp>
        <p:nvSpPr>
          <p:cNvPr id="67" name="Google Shape;67;p5"/>
          <p:cNvSpPr/>
          <p:nvPr>
            <p:ph idx="3" type="pic"/>
          </p:nvPr>
        </p:nvSpPr>
        <p:spPr>
          <a:xfrm>
            <a:off x="6322181" y="1762610"/>
            <a:ext cx="2892919" cy="2892919"/>
          </a:xfrm>
          <a:prstGeom prst="ellipse">
            <a:avLst/>
          </a:prstGeom>
          <a:noFill/>
          <a:ln>
            <a:noFill/>
          </a:ln>
        </p:spPr>
      </p:sp>
      <p:sp>
        <p:nvSpPr>
          <p:cNvPr id="68" name="Google Shape;68;p5"/>
          <p:cNvSpPr txBox="1"/>
          <p:nvPr>
            <p:ph idx="1" type="body"/>
          </p:nvPr>
        </p:nvSpPr>
        <p:spPr>
          <a:xfrm>
            <a:off x="6605784" y="5084153"/>
            <a:ext cx="2892919" cy="476781"/>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12284B"/>
              </a:buClr>
              <a:buSzPts val="2000"/>
              <a:buNone/>
              <a:defRPr b="1" i="1" sz="20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5"/>
          <p:cNvSpPr txBox="1"/>
          <p:nvPr>
            <p:ph idx="4" type="body"/>
          </p:nvPr>
        </p:nvSpPr>
        <p:spPr>
          <a:xfrm>
            <a:off x="2134940" y="5084153"/>
            <a:ext cx="2892919" cy="476781"/>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12284B"/>
              </a:buClr>
              <a:buSzPts val="2000"/>
              <a:buNone/>
              <a:defRPr b="1" i="1" sz="20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0" name="Google Shape;70;p5"/>
          <p:cNvPicPr preferRelativeResize="0"/>
          <p:nvPr/>
        </p:nvPicPr>
        <p:blipFill rotWithShape="1">
          <a:blip r:embed="rId4">
            <a:alphaModFix/>
          </a:blip>
          <a:srcRect b="0" l="0" r="0" t="0"/>
          <a:stretch/>
        </p:blipFill>
        <p:spPr>
          <a:xfrm rot="-5400000">
            <a:off x="10799897" y="222680"/>
            <a:ext cx="1701802" cy="512521"/>
          </a:xfrm>
          <a:prstGeom prst="rect">
            <a:avLst/>
          </a:prstGeom>
          <a:noFill/>
          <a:ln>
            <a:noFill/>
          </a:ln>
        </p:spPr>
      </p:pic>
      <p:sp>
        <p:nvSpPr>
          <p:cNvPr id="71" name="Google Shape;71;p5"/>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72" name="Google Shape;72;p5"/>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73" name="Google Shape;73;p5"/>
          <p:cNvSpPr txBox="1"/>
          <p:nvPr>
            <p:ph idx="5"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74" name="Shape 74"/>
        <p:cNvGrpSpPr/>
        <p:nvPr/>
      </p:nvGrpSpPr>
      <p:grpSpPr>
        <a:xfrm>
          <a:off x="0" y="0"/>
          <a:ext cx="0" cy="0"/>
          <a:chOff x="0" y="0"/>
          <a:chExt cx="0" cy="0"/>
        </a:xfrm>
      </p:grpSpPr>
      <p:pic>
        <p:nvPicPr>
          <p:cNvPr id="75" name="Google Shape;75;p6"/>
          <p:cNvPicPr preferRelativeResize="0"/>
          <p:nvPr/>
        </p:nvPicPr>
        <p:blipFill rotWithShape="1">
          <a:blip r:embed="rId2">
            <a:alphaModFix/>
          </a:blip>
          <a:srcRect b="0" l="0" r="43717" t="0"/>
          <a:stretch/>
        </p:blipFill>
        <p:spPr>
          <a:xfrm>
            <a:off x="10338297" y="-1623057"/>
            <a:ext cx="3523064" cy="3519163"/>
          </a:xfrm>
          <a:prstGeom prst="ellipse">
            <a:avLst/>
          </a:prstGeom>
          <a:noFill/>
          <a:ln>
            <a:noFill/>
          </a:ln>
        </p:spPr>
      </p:pic>
      <p:sp>
        <p:nvSpPr>
          <p:cNvPr id="76" name="Google Shape;7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77" name="Google Shape;77;p6"/>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78" name="Google Shape;78;p6"/>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
          <p:cNvSpPr txBox="1"/>
          <p:nvPr>
            <p:ph idx="2"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82" name="Google Shape;82;p6"/>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83" name="Google Shape;83;p6"/>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84" name="Shape 84"/>
        <p:cNvGrpSpPr/>
        <p:nvPr/>
      </p:nvGrpSpPr>
      <p:grpSpPr>
        <a:xfrm>
          <a:off x="0" y="0"/>
          <a:ext cx="0" cy="0"/>
          <a:chOff x="0" y="0"/>
          <a:chExt cx="0" cy="0"/>
        </a:xfrm>
      </p:grpSpPr>
      <p:sp>
        <p:nvSpPr>
          <p:cNvPr id="85" name="Google Shape;8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86" name="Google Shape;86;p7"/>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87" name="Google Shape;87;p7"/>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7"/>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
          <p:cNvSpPr txBox="1"/>
          <p:nvPr>
            <p:ph idx="2"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red snake on a black background&#10;&#10;Description automatically generated" id="90" name="Google Shape;90;p7"/>
          <p:cNvPicPr preferRelativeResize="0"/>
          <p:nvPr/>
        </p:nvPicPr>
        <p:blipFill rotWithShape="1">
          <a:blip r:embed="rId3">
            <a:alphaModFix/>
          </a:blip>
          <a:srcRect b="0" l="0" r="0" t="0"/>
          <a:stretch/>
        </p:blipFill>
        <p:spPr>
          <a:xfrm rot="-1381444">
            <a:off x="9358629" y="-1352682"/>
            <a:ext cx="3382748" cy="4514052"/>
          </a:xfrm>
          <a:prstGeom prst="rect">
            <a:avLst/>
          </a:prstGeom>
          <a:noFill/>
          <a:ln>
            <a:noFill/>
          </a:ln>
        </p:spPr>
      </p:pic>
      <p:sp>
        <p:nvSpPr>
          <p:cNvPr id="91" name="Google Shape;91;p7"/>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92" name="Google Shape;92;p7"/>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93" name="Google Shape;93;p7"/>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spTree>
      <p:nvGrpSpPr>
        <p:cNvPr id="94" name="Shape 94"/>
        <p:cNvGrpSpPr/>
        <p:nvPr/>
      </p:nvGrpSpPr>
      <p:grpSpPr>
        <a:xfrm>
          <a:off x="0" y="0"/>
          <a:ext cx="0" cy="0"/>
          <a:chOff x="0" y="0"/>
          <a:chExt cx="0" cy="0"/>
        </a:xfrm>
      </p:grpSpPr>
      <p:pic>
        <p:nvPicPr>
          <p:cNvPr id="95" name="Google Shape;95;p8"/>
          <p:cNvPicPr preferRelativeResize="0"/>
          <p:nvPr/>
        </p:nvPicPr>
        <p:blipFill rotWithShape="1">
          <a:blip r:embed="rId2">
            <a:alphaModFix/>
          </a:blip>
          <a:srcRect b="0" l="0" r="43717" t="0"/>
          <a:stretch/>
        </p:blipFill>
        <p:spPr>
          <a:xfrm>
            <a:off x="1647526" y="5714333"/>
            <a:ext cx="3523064" cy="3519163"/>
          </a:xfrm>
          <a:prstGeom prst="ellipse">
            <a:avLst/>
          </a:prstGeom>
          <a:noFill/>
          <a:ln>
            <a:noFill/>
          </a:ln>
        </p:spPr>
      </p:pic>
      <p:sp>
        <p:nvSpPr>
          <p:cNvPr id="96" name="Google Shape;9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97" name="Google Shape;97;p8"/>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98" name="Google Shape;98;p8"/>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8"/>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8"/>
          <p:cNvSpPr txBox="1"/>
          <p:nvPr>
            <p:ph idx="2"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8"/>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02" name="Google Shape;102;p8"/>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03" name="Google Shape;103;p8"/>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p:cSld name="Title and 2 Columns">
    <p:spTree>
      <p:nvGrpSpPr>
        <p:cNvPr id="104" name="Shape 104"/>
        <p:cNvGrpSpPr/>
        <p:nvPr/>
      </p:nvGrpSpPr>
      <p:grpSpPr>
        <a:xfrm>
          <a:off x="0" y="0"/>
          <a:ext cx="0" cy="0"/>
          <a:chOff x="0" y="0"/>
          <a:chExt cx="0" cy="0"/>
        </a:xfrm>
      </p:grpSpPr>
      <p:pic>
        <p:nvPicPr>
          <p:cNvPr id="105" name="Google Shape;105;p9"/>
          <p:cNvPicPr preferRelativeResize="0"/>
          <p:nvPr/>
        </p:nvPicPr>
        <p:blipFill rotWithShape="1">
          <a:blip r:embed="rId2">
            <a:alphaModFix/>
          </a:blip>
          <a:srcRect b="0" l="0" r="43717" t="0"/>
          <a:stretch/>
        </p:blipFill>
        <p:spPr>
          <a:xfrm>
            <a:off x="-2687315" y="3763578"/>
            <a:ext cx="3523064" cy="3519163"/>
          </a:xfrm>
          <a:prstGeom prst="ellipse">
            <a:avLst/>
          </a:prstGeom>
          <a:noFill/>
          <a:ln>
            <a:noFill/>
          </a:ln>
        </p:spPr>
      </p:pic>
      <p:sp>
        <p:nvSpPr>
          <p:cNvPr id="106" name="Google Shape;10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07" name="Google Shape;107;p9"/>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08" name="Google Shape;108;p9"/>
          <p:cNvSpPr txBox="1"/>
          <p:nvPr>
            <p:ph idx="1" type="body"/>
          </p:nvPr>
        </p:nvSpPr>
        <p:spPr>
          <a:xfrm>
            <a:off x="6194325" y="1546361"/>
            <a:ext cx="5161926"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9"/>
          <p:cNvSpPr txBox="1"/>
          <p:nvPr>
            <p:ph idx="2" type="body"/>
          </p:nvPr>
        </p:nvSpPr>
        <p:spPr>
          <a:xfrm>
            <a:off x="838200" y="1546361"/>
            <a:ext cx="5159477"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9"/>
          <p:cNvSpPr txBox="1"/>
          <p:nvPr>
            <p:ph idx="3"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9"/>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13" name="Google Shape;113;p9"/>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14" name="Google Shape;114;p9"/>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Headline">
    <p:spTree>
      <p:nvGrpSpPr>
        <p:cNvPr id="115" name="Shape 115"/>
        <p:cNvGrpSpPr/>
        <p:nvPr/>
      </p:nvGrpSpPr>
      <p:grpSpPr>
        <a:xfrm>
          <a:off x="0" y="0"/>
          <a:ext cx="0" cy="0"/>
          <a:chOff x="0" y="0"/>
          <a:chExt cx="0" cy="0"/>
        </a:xfrm>
      </p:grpSpPr>
      <p:pic>
        <p:nvPicPr>
          <p:cNvPr id="116" name="Google Shape;116;p10"/>
          <p:cNvPicPr preferRelativeResize="0"/>
          <p:nvPr/>
        </p:nvPicPr>
        <p:blipFill rotWithShape="1">
          <a:blip r:embed="rId2">
            <a:alphaModFix/>
          </a:blip>
          <a:srcRect b="0" l="0" r="43717" t="0"/>
          <a:stretch/>
        </p:blipFill>
        <p:spPr>
          <a:xfrm>
            <a:off x="-1486632" y="-1112690"/>
            <a:ext cx="3523064" cy="3519163"/>
          </a:xfrm>
          <a:prstGeom prst="ellipse">
            <a:avLst/>
          </a:prstGeom>
          <a:noFill/>
          <a:ln>
            <a:noFill/>
          </a:ln>
        </p:spPr>
      </p:pic>
      <p:sp>
        <p:nvSpPr>
          <p:cNvPr id="117" name="Google Shape;11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0"/>
          <p:cNvSpPr txBox="1"/>
          <p:nvPr>
            <p:ph type="title"/>
          </p:nvPr>
        </p:nvSpPr>
        <p:spPr>
          <a:xfrm>
            <a:off x="3039400" y="2692089"/>
            <a:ext cx="6113200" cy="122172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0"/>
          <p:cNvSpPr txBox="1"/>
          <p:nvPr>
            <p:ph idx="1" type="body"/>
          </p:nvPr>
        </p:nvSpPr>
        <p:spPr>
          <a:xfrm>
            <a:off x="5193139" y="2206754"/>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University of Illinois logo in orange and blue." id="120" name="Google Shape;120;p10"/>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pic>
        <p:nvPicPr>
          <p:cNvPr descr="A orange line on a black background&#10;&#10;Description automatically generated" id="121" name="Google Shape;121;p10"/>
          <p:cNvPicPr preferRelativeResize="0"/>
          <p:nvPr/>
        </p:nvPicPr>
        <p:blipFill rotWithShape="1">
          <a:blip r:embed="rId4">
            <a:alphaModFix/>
          </a:blip>
          <a:srcRect b="0" l="0" r="0" t="0"/>
          <a:stretch/>
        </p:blipFill>
        <p:spPr>
          <a:xfrm rot="-232005">
            <a:off x="8968669" y="-1913601"/>
            <a:ext cx="3778679" cy="5042395"/>
          </a:xfrm>
          <a:prstGeom prst="rect">
            <a:avLst/>
          </a:prstGeom>
          <a:noFill/>
          <a:ln>
            <a:noFill/>
          </a:ln>
        </p:spPr>
      </p:pic>
      <p:sp>
        <p:nvSpPr>
          <p:cNvPr id="122" name="Google Shape;122;p10"/>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23" name="Google Shape;123;p10"/>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24" name="Google Shape;124;p10"/>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12284B"/>
                </a:solidFill>
                <a:latin typeface="Georgia"/>
                <a:ea typeface="Georgia"/>
                <a:cs typeface="Georgia"/>
                <a:sym typeface="Georgia"/>
              </a:defRPr>
            </a:lvl1pPr>
            <a:lvl2pPr indent="0" lvl="1" marL="0" marR="0" rtl="0" algn="r">
              <a:spcBef>
                <a:spcPts val="0"/>
              </a:spcBef>
              <a:buNone/>
              <a:defRPr b="0" i="0" sz="1200" u="none" cap="none" strike="noStrike">
                <a:solidFill>
                  <a:srgbClr val="12284B"/>
                </a:solidFill>
                <a:latin typeface="Georgia"/>
                <a:ea typeface="Georgia"/>
                <a:cs typeface="Georgia"/>
                <a:sym typeface="Georgia"/>
              </a:defRPr>
            </a:lvl2pPr>
            <a:lvl3pPr indent="0" lvl="2" marL="0" marR="0" rtl="0" algn="r">
              <a:spcBef>
                <a:spcPts val="0"/>
              </a:spcBef>
              <a:buNone/>
              <a:defRPr b="0" i="0" sz="1200" u="none" cap="none" strike="noStrike">
                <a:solidFill>
                  <a:srgbClr val="12284B"/>
                </a:solidFill>
                <a:latin typeface="Georgia"/>
                <a:ea typeface="Georgia"/>
                <a:cs typeface="Georgia"/>
                <a:sym typeface="Georgia"/>
              </a:defRPr>
            </a:lvl3pPr>
            <a:lvl4pPr indent="0" lvl="3" marL="0" marR="0" rtl="0" algn="r">
              <a:spcBef>
                <a:spcPts val="0"/>
              </a:spcBef>
              <a:buNone/>
              <a:defRPr b="0" i="0" sz="1200" u="none" cap="none" strike="noStrike">
                <a:solidFill>
                  <a:srgbClr val="12284B"/>
                </a:solidFill>
                <a:latin typeface="Georgia"/>
                <a:ea typeface="Georgia"/>
                <a:cs typeface="Georgia"/>
                <a:sym typeface="Georgia"/>
              </a:defRPr>
            </a:lvl4pPr>
            <a:lvl5pPr indent="0" lvl="4" marL="0" marR="0" rtl="0" algn="r">
              <a:spcBef>
                <a:spcPts val="0"/>
              </a:spcBef>
              <a:buNone/>
              <a:defRPr b="0" i="0" sz="1200" u="none" cap="none" strike="noStrike">
                <a:solidFill>
                  <a:srgbClr val="12284B"/>
                </a:solidFill>
                <a:latin typeface="Georgia"/>
                <a:ea typeface="Georgia"/>
                <a:cs typeface="Georgia"/>
                <a:sym typeface="Georgia"/>
              </a:defRPr>
            </a:lvl5pPr>
            <a:lvl6pPr indent="0" lvl="5" marL="0" marR="0" rtl="0" algn="r">
              <a:spcBef>
                <a:spcPts val="0"/>
              </a:spcBef>
              <a:buNone/>
              <a:defRPr b="0" i="0" sz="1200" u="none" cap="none" strike="noStrike">
                <a:solidFill>
                  <a:srgbClr val="12284B"/>
                </a:solidFill>
                <a:latin typeface="Georgia"/>
                <a:ea typeface="Georgia"/>
                <a:cs typeface="Georgia"/>
                <a:sym typeface="Georgia"/>
              </a:defRPr>
            </a:lvl6pPr>
            <a:lvl7pPr indent="0" lvl="6" marL="0" marR="0" rtl="0" algn="r">
              <a:spcBef>
                <a:spcPts val="0"/>
              </a:spcBef>
              <a:buNone/>
              <a:defRPr b="0" i="0" sz="1200" u="none" cap="none" strike="noStrike">
                <a:solidFill>
                  <a:srgbClr val="12284B"/>
                </a:solidFill>
                <a:latin typeface="Georgia"/>
                <a:ea typeface="Georgia"/>
                <a:cs typeface="Georgia"/>
                <a:sym typeface="Georgia"/>
              </a:defRPr>
            </a:lvl7pPr>
            <a:lvl8pPr indent="0" lvl="7" marL="0" marR="0" rtl="0" algn="r">
              <a:spcBef>
                <a:spcPts val="0"/>
              </a:spcBef>
              <a:buNone/>
              <a:defRPr b="0" i="0" sz="1200" u="none" cap="none" strike="noStrike">
                <a:solidFill>
                  <a:srgbClr val="12284B"/>
                </a:solidFill>
                <a:latin typeface="Georgia"/>
                <a:ea typeface="Georgia"/>
                <a:cs typeface="Georgia"/>
                <a:sym typeface="Georgia"/>
              </a:defRPr>
            </a:lvl8pPr>
            <a:lvl9pPr indent="0" lvl="8" marL="0" marR="0" rt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12" name="Google Shape;12;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5F03"/>
              </a:buClr>
              <a:buSzPts val="4400"/>
              <a:buFont typeface="Arial Black"/>
              <a:buNone/>
              <a:defRPr b="1" i="0" sz="4400" u="none" cap="none" strike="noStrike">
                <a:solidFill>
                  <a:srgbClr val="FF5F03"/>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21.jpg"/><Relationship Id="rId5" Type="http://schemas.openxmlformats.org/officeDocument/2006/relationships/image" Target="../media/image12.jpg"/><Relationship Id="rId6"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ctrTitle"/>
          </p:nvPr>
        </p:nvSpPr>
        <p:spPr>
          <a:xfrm>
            <a:off x="1784550" y="1608375"/>
            <a:ext cx="8622900" cy="24270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FF5F03"/>
              </a:buClr>
              <a:buSzPts val="6000"/>
              <a:buFont typeface="Arial Black"/>
              <a:buNone/>
            </a:pPr>
            <a:r>
              <a:rPr lang="en-US"/>
              <a:t>Group 28: </a:t>
            </a:r>
            <a:endParaRPr/>
          </a:p>
          <a:p>
            <a:pPr indent="0" lvl="0" marL="0" rtl="0" algn="ctr">
              <a:lnSpc>
                <a:spcPct val="90000"/>
              </a:lnSpc>
              <a:spcBef>
                <a:spcPts val="0"/>
              </a:spcBef>
              <a:spcAft>
                <a:spcPts val="0"/>
              </a:spcAft>
              <a:buClr>
                <a:srgbClr val="FF5F03"/>
              </a:buClr>
              <a:buSzPts val="6000"/>
              <a:buFont typeface="Arial Black"/>
              <a:buNone/>
            </a:pPr>
            <a:r>
              <a:rPr lang="en-US"/>
              <a:t>GPA Prediction</a:t>
            </a:r>
            <a:endParaRPr/>
          </a:p>
        </p:txBody>
      </p:sp>
      <p:sp>
        <p:nvSpPr>
          <p:cNvPr id="241" name="Google Shape;241;p22"/>
          <p:cNvSpPr txBox="1"/>
          <p:nvPr>
            <p:ph idx="1" type="body"/>
          </p:nvPr>
        </p:nvSpPr>
        <p:spPr>
          <a:xfrm>
            <a:off x="6669599" y="4316363"/>
            <a:ext cx="2006397" cy="45830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
              </a:spcBef>
              <a:spcAft>
                <a:spcPts val="0"/>
              </a:spcAft>
              <a:buClr>
                <a:srgbClr val="12284B"/>
              </a:buClr>
              <a:buSzPts val="1200"/>
              <a:buNone/>
            </a:pPr>
            <a:r>
              <a:rPr lang="en-US" sz="2100"/>
              <a:t>Deep Learning</a:t>
            </a:r>
            <a:endParaRPr sz="2100"/>
          </a:p>
        </p:txBody>
      </p:sp>
      <p:sp>
        <p:nvSpPr>
          <p:cNvPr id="242" name="Google Shape;242;p22"/>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243" name="Google Shape;24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Model </a:t>
            </a:r>
            <a:r>
              <a:rPr lang="en-US"/>
              <a:t>Benchmarks and </a:t>
            </a:r>
            <a:r>
              <a:rPr lang="en-US"/>
              <a:t>Training</a:t>
            </a:r>
            <a:endParaRPr/>
          </a:p>
        </p:txBody>
      </p:sp>
      <p:sp>
        <p:nvSpPr>
          <p:cNvPr id="338" name="Google Shape;338;p31"/>
          <p:cNvSpPr txBox="1"/>
          <p:nvPr>
            <p:ph idx="1" type="body"/>
          </p:nvPr>
        </p:nvSpPr>
        <p:spPr>
          <a:xfrm>
            <a:off x="838200" y="1546350"/>
            <a:ext cx="5884800" cy="41679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Linear Regression Model</a:t>
            </a:r>
            <a:endParaRPr/>
          </a:p>
          <a:p>
            <a:pPr indent="-342900" lvl="1" marL="914400" rtl="0" algn="l">
              <a:lnSpc>
                <a:spcPct val="90000"/>
              </a:lnSpc>
              <a:spcBef>
                <a:spcPts val="0"/>
              </a:spcBef>
              <a:spcAft>
                <a:spcPts val="0"/>
              </a:spcAft>
              <a:buSzPts val="1800"/>
              <a:buChar char="•"/>
            </a:pPr>
            <a:r>
              <a:rPr lang="en-US"/>
              <a:t>Scikit-Learn</a:t>
            </a:r>
            <a:endParaRPr/>
          </a:p>
          <a:p>
            <a:pPr indent="-342900" lvl="1" marL="914400" rtl="0" algn="l">
              <a:lnSpc>
                <a:spcPct val="90000"/>
              </a:lnSpc>
              <a:spcBef>
                <a:spcPts val="0"/>
              </a:spcBef>
              <a:spcAft>
                <a:spcPts val="0"/>
              </a:spcAft>
              <a:buSzPts val="1800"/>
              <a:buChar char="•"/>
            </a:pPr>
            <a:r>
              <a:rPr lang="en-US"/>
              <a:t>Trained to minimize the residual sum of squares</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Deep Learning Model</a:t>
            </a:r>
            <a:endParaRPr/>
          </a:p>
          <a:p>
            <a:pPr indent="-342900" lvl="1" marL="914400" rtl="0" algn="l">
              <a:lnSpc>
                <a:spcPct val="90000"/>
              </a:lnSpc>
              <a:spcBef>
                <a:spcPts val="0"/>
              </a:spcBef>
              <a:spcAft>
                <a:spcPts val="0"/>
              </a:spcAft>
              <a:buSzPts val="1800"/>
              <a:buChar char="•"/>
            </a:pPr>
            <a:r>
              <a:rPr lang="en-US"/>
              <a:t>Pytorch</a:t>
            </a:r>
            <a:endParaRPr/>
          </a:p>
          <a:p>
            <a:pPr indent="-342900" lvl="1" marL="914400" rtl="0" algn="l">
              <a:lnSpc>
                <a:spcPct val="90000"/>
              </a:lnSpc>
              <a:spcBef>
                <a:spcPts val="0"/>
              </a:spcBef>
              <a:spcAft>
                <a:spcPts val="0"/>
              </a:spcAft>
              <a:buSzPts val="1800"/>
              <a:buChar char="•"/>
            </a:pPr>
            <a:r>
              <a:rPr lang="en-US"/>
              <a:t>Mix of linear, relu, layer norm, dropout layers</a:t>
            </a:r>
            <a:endParaRPr/>
          </a:p>
        </p:txBody>
      </p:sp>
      <p:sp>
        <p:nvSpPr>
          <p:cNvPr id="339" name="Google Shape;339;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31"/>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341" name="Google Shape;341;p31"/>
          <p:cNvSpPr txBox="1"/>
          <p:nvPr>
            <p:ph idx="2" type="body"/>
          </p:nvPr>
        </p:nvSpPr>
        <p:spPr>
          <a:xfrm>
            <a:off x="4610100" y="6170700"/>
            <a:ext cx="58848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Slide Contributor: Wanting Mao, Tianyun Yuan, Max Xu, Wenqi Jia</a:t>
            </a:r>
            <a:endParaRPr/>
          </a:p>
        </p:txBody>
      </p:sp>
      <p:pic>
        <p:nvPicPr>
          <p:cNvPr id="342" name="Google Shape;342;p31"/>
          <p:cNvPicPr preferRelativeResize="0"/>
          <p:nvPr/>
        </p:nvPicPr>
        <p:blipFill>
          <a:blip r:embed="rId3">
            <a:alphaModFix/>
          </a:blip>
          <a:stretch>
            <a:fillRect/>
          </a:stretch>
        </p:blipFill>
        <p:spPr>
          <a:xfrm>
            <a:off x="6595213" y="2479213"/>
            <a:ext cx="2638874" cy="3583825"/>
          </a:xfrm>
          <a:prstGeom prst="rect">
            <a:avLst/>
          </a:prstGeom>
          <a:noFill/>
          <a:ln>
            <a:noFill/>
          </a:ln>
        </p:spPr>
      </p:pic>
      <p:pic>
        <p:nvPicPr>
          <p:cNvPr id="343" name="Google Shape;343;p31"/>
          <p:cNvPicPr preferRelativeResize="0"/>
          <p:nvPr/>
        </p:nvPicPr>
        <p:blipFill>
          <a:blip r:embed="rId4">
            <a:alphaModFix/>
          </a:blip>
          <a:stretch>
            <a:fillRect/>
          </a:stretch>
        </p:blipFill>
        <p:spPr>
          <a:xfrm>
            <a:off x="6464076" y="1441663"/>
            <a:ext cx="2901150" cy="7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p32"/>
          <p:cNvSpPr txBox="1"/>
          <p:nvPr>
            <p:ph idx="1" type="body"/>
          </p:nvPr>
        </p:nvSpPr>
        <p:spPr>
          <a:xfrm>
            <a:off x="838200" y="1546361"/>
            <a:ext cx="10515600" cy="41679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Optimizers: [Adam, SGD, RMS Prop]</a:t>
            </a:r>
            <a:endParaRPr/>
          </a:p>
          <a:p>
            <a:pPr indent="-342900" lvl="0" marL="457200" rtl="0" algn="l">
              <a:spcBef>
                <a:spcPts val="0"/>
              </a:spcBef>
              <a:spcAft>
                <a:spcPts val="0"/>
              </a:spcAft>
              <a:buSzPts val="1800"/>
              <a:buChar char="•"/>
            </a:pPr>
            <a:r>
              <a:rPr lang="en-US"/>
              <a:t>Batch Size: [8, 16, 32, 64, 128]</a:t>
            </a:r>
            <a:endParaRPr/>
          </a:p>
          <a:p>
            <a:pPr indent="-342900" lvl="0" marL="457200" rtl="0" algn="l">
              <a:spcBef>
                <a:spcPts val="0"/>
              </a:spcBef>
              <a:spcAft>
                <a:spcPts val="0"/>
              </a:spcAft>
              <a:buSzPts val="1800"/>
              <a:buChar char="•"/>
            </a:pPr>
            <a:r>
              <a:rPr lang="en-US"/>
              <a:t>Learning Rates: </a:t>
            </a:r>
            <a:r>
              <a:rPr lang="en-US"/>
              <a:t>[0.1, 0.01, 0.001]</a:t>
            </a:r>
            <a:endParaRPr/>
          </a:p>
        </p:txBody>
      </p:sp>
      <p:sp>
        <p:nvSpPr>
          <p:cNvPr id="351" name="Google Shape;351;p32"/>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DL </a:t>
            </a:r>
            <a:r>
              <a:rPr lang="en-US"/>
              <a:t>Model Hyperparmeter Tuning</a:t>
            </a:r>
            <a:endParaRPr/>
          </a:p>
        </p:txBody>
      </p:sp>
      <p:sp>
        <p:nvSpPr>
          <p:cNvPr id="352" name="Google Shape;352;p32"/>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353" name="Google Shape;353;p32"/>
          <p:cNvSpPr txBox="1"/>
          <p:nvPr>
            <p:ph idx="2" type="body"/>
          </p:nvPr>
        </p:nvSpPr>
        <p:spPr>
          <a:xfrm>
            <a:off x="4610100" y="6170700"/>
            <a:ext cx="58848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0" name="Google Shape;360;p33"/>
          <p:cNvSpPr txBox="1"/>
          <p:nvPr>
            <p:ph idx="1" type="body"/>
          </p:nvPr>
        </p:nvSpPr>
        <p:spPr>
          <a:xfrm>
            <a:off x="838200" y="1546361"/>
            <a:ext cx="10515600" cy="41679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Optimizers: [</a:t>
            </a:r>
            <a:r>
              <a:rPr b="1" lang="en-US"/>
              <a:t>Adam</a:t>
            </a:r>
            <a:r>
              <a:rPr lang="en-US"/>
              <a:t>, SGD, RMS Prop]</a:t>
            </a:r>
            <a:endParaRPr/>
          </a:p>
          <a:p>
            <a:pPr indent="-342900" lvl="0" marL="457200" rtl="0" algn="l">
              <a:spcBef>
                <a:spcPts val="0"/>
              </a:spcBef>
              <a:spcAft>
                <a:spcPts val="0"/>
              </a:spcAft>
              <a:buSzPts val="1800"/>
              <a:buChar char="•"/>
            </a:pPr>
            <a:r>
              <a:rPr lang="en-US"/>
              <a:t>Batch Size: [</a:t>
            </a:r>
            <a:r>
              <a:rPr b="1" lang="en-US"/>
              <a:t>8</a:t>
            </a:r>
            <a:r>
              <a:rPr lang="en-US"/>
              <a:t>, 16, 32, 64, 128]</a:t>
            </a:r>
            <a:endParaRPr/>
          </a:p>
          <a:p>
            <a:pPr indent="-342900" lvl="0" marL="457200" rtl="0" algn="l">
              <a:spcBef>
                <a:spcPts val="0"/>
              </a:spcBef>
              <a:spcAft>
                <a:spcPts val="0"/>
              </a:spcAft>
              <a:buSzPts val="1800"/>
              <a:buChar char="•"/>
            </a:pPr>
            <a:r>
              <a:rPr lang="en-US"/>
              <a:t>Learning Rates: [0.1, 0.01, </a:t>
            </a:r>
            <a:r>
              <a:rPr b="1" lang="en-US"/>
              <a:t>0.001</a:t>
            </a:r>
            <a:r>
              <a:rPr lang="en-US"/>
              <a:t>]</a:t>
            </a:r>
            <a:endParaRPr/>
          </a:p>
        </p:txBody>
      </p:sp>
      <p:sp>
        <p:nvSpPr>
          <p:cNvPr id="361" name="Google Shape;361;p33"/>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DL Model Hyperparmeter Tuning</a:t>
            </a:r>
            <a:endParaRPr/>
          </a:p>
        </p:txBody>
      </p:sp>
      <p:sp>
        <p:nvSpPr>
          <p:cNvPr id="362" name="Google Shape;362;p33"/>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363" name="Google Shape;363;p33"/>
          <p:cNvSpPr txBox="1"/>
          <p:nvPr>
            <p:ph idx="2" type="body"/>
          </p:nvPr>
        </p:nvSpPr>
        <p:spPr>
          <a:xfrm>
            <a:off x="4610100" y="6170700"/>
            <a:ext cx="58848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Slide Contributor: Wanting Mao, Tianyun Yuan, Max Xu, Wenqi Jia</a:t>
            </a:r>
            <a:endParaRPr/>
          </a:p>
        </p:txBody>
      </p:sp>
      <p:pic>
        <p:nvPicPr>
          <p:cNvPr id="364" name="Google Shape;364;p33"/>
          <p:cNvPicPr preferRelativeResize="0"/>
          <p:nvPr/>
        </p:nvPicPr>
        <p:blipFill>
          <a:blip r:embed="rId3">
            <a:alphaModFix/>
          </a:blip>
          <a:stretch>
            <a:fillRect/>
          </a:stretch>
        </p:blipFill>
        <p:spPr>
          <a:xfrm>
            <a:off x="3228975" y="2798884"/>
            <a:ext cx="5608551" cy="32912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1" name="Google Shape;371;p34"/>
          <p:cNvSpPr txBox="1"/>
          <p:nvPr>
            <p:ph idx="1" type="body"/>
          </p:nvPr>
        </p:nvSpPr>
        <p:spPr>
          <a:xfrm>
            <a:off x="6170100" y="2773500"/>
            <a:ext cx="5183700" cy="131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Our deep learning model outperforms the linear regression model!</a:t>
            </a:r>
            <a:endParaRPr/>
          </a:p>
        </p:txBody>
      </p:sp>
      <p:sp>
        <p:nvSpPr>
          <p:cNvPr id="372" name="Google Shape;372;p34"/>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Results</a:t>
            </a:r>
            <a:endParaRPr/>
          </a:p>
        </p:txBody>
      </p:sp>
      <p:sp>
        <p:nvSpPr>
          <p:cNvPr id="373" name="Google Shape;373;p34"/>
          <p:cNvSpPr txBox="1"/>
          <p:nvPr>
            <p:ph idx="2" type="body"/>
          </p:nvPr>
        </p:nvSpPr>
        <p:spPr>
          <a:xfrm>
            <a:off x="838201" y="257898"/>
            <a:ext cx="18057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74" name="Google Shape;374;p34"/>
          <p:cNvSpPr txBox="1"/>
          <p:nvPr>
            <p:ph idx="3" type="body"/>
          </p:nvPr>
        </p:nvSpPr>
        <p:spPr>
          <a:xfrm>
            <a:off x="837466" y="6170702"/>
            <a:ext cx="1805700" cy="264600"/>
          </a:xfrm>
          <a:prstGeom prst="rect">
            <a:avLst/>
          </a:prstGeom>
        </p:spPr>
        <p:txBody>
          <a:bodyPr anchorCtr="0" anchor="t" bIns="45700" lIns="91425" spcFirstLastPara="1" rIns="91425" wrap="square" tIns="45700">
            <a:normAutofit lnSpcReduction="10000"/>
          </a:bodyPr>
          <a:lstStyle/>
          <a:p>
            <a:pPr indent="0" lvl="0" marL="0" rtl="0" algn="ctr">
              <a:spcBef>
                <a:spcPts val="1000"/>
              </a:spcBef>
              <a:spcAft>
                <a:spcPts val="0"/>
              </a:spcAft>
              <a:buNone/>
            </a:pPr>
            <a:r>
              <a:rPr lang="en-US"/>
              <a:t>Group 28</a:t>
            </a:r>
            <a:endParaRPr/>
          </a:p>
        </p:txBody>
      </p:sp>
      <p:graphicFrame>
        <p:nvGraphicFramePr>
          <p:cNvPr id="375" name="Google Shape;375;p34"/>
          <p:cNvGraphicFramePr/>
          <p:nvPr/>
        </p:nvGraphicFramePr>
        <p:xfrm>
          <a:off x="952500" y="2857500"/>
          <a:ext cx="3000000" cy="3000000"/>
        </p:xfrm>
        <a:graphic>
          <a:graphicData uri="http://schemas.openxmlformats.org/drawingml/2006/table">
            <a:tbl>
              <a:tblPr>
                <a:noFill/>
                <a:tableStyleId>{71BD17C1-BEE8-4833-800C-4C9EFAE87CB4}</a:tableStyleId>
              </a:tblPr>
              <a:tblGrid>
                <a:gridCol w="2458300"/>
                <a:gridCol w="2458300"/>
              </a:tblGrid>
              <a:tr h="381000">
                <a:tc>
                  <a:txBody>
                    <a:bodyPr/>
                    <a:lstStyle/>
                    <a:p>
                      <a:pPr indent="0" lvl="0" marL="0" rtl="0" algn="l">
                        <a:spcBef>
                          <a:spcPts val="0"/>
                        </a:spcBef>
                        <a:spcAft>
                          <a:spcPts val="0"/>
                        </a:spcAft>
                        <a:buNone/>
                      </a:pPr>
                      <a:r>
                        <a:rPr b="1" lang="en-US"/>
                        <a:t>Modeling Approach</a:t>
                      </a:r>
                      <a:endParaRPr b="1"/>
                    </a:p>
                  </a:txBody>
                  <a:tcPr marT="91425" marB="91425" marR="91425" marL="91425"/>
                </a:tc>
                <a:tc>
                  <a:txBody>
                    <a:bodyPr/>
                    <a:lstStyle/>
                    <a:p>
                      <a:pPr indent="0" lvl="0" marL="0" rtl="0" algn="l">
                        <a:spcBef>
                          <a:spcPts val="0"/>
                        </a:spcBef>
                        <a:spcAft>
                          <a:spcPts val="0"/>
                        </a:spcAft>
                        <a:buNone/>
                      </a:pPr>
                      <a:r>
                        <a:rPr b="1" lang="en-US"/>
                        <a:t>R</a:t>
                      </a:r>
                      <a:r>
                        <a:rPr b="1" baseline="30000" lang="en-US"/>
                        <a:t>2</a:t>
                      </a:r>
                      <a:r>
                        <a:rPr b="1" lang="en-US"/>
                        <a:t> Value</a:t>
                      </a:r>
                      <a:endParaRPr b="1"/>
                    </a:p>
                  </a:txBody>
                  <a:tcPr marT="91425" marB="91425" marR="91425" marL="91425"/>
                </a:tc>
              </a:tr>
              <a:tr h="381000">
                <a:tc>
                  <a:txBody>
                    <a:bodyPr/>
                    <a:lstStyle/>
                    <a:p>
                      <a:pPr indent="0" lvl="0" marL="0" rtl="0" algn="l">
                        <a:spcBef>
                          <a:spcPts val="0"/>
                        </a:spcBef>
                        <a:spcAft>
                          <a:spcPts val="0"/>
                        </a:spcAft>
                        <a:buNone/>
                      </a:pPr>
                      <a:r>
                        <a:rPr lang="en-US"/>
                        <a:t>Deep Learning Model</a:t>
                      </a:r>
                      <a:endParaRPr/>
                    </a:p>
                  </a:txBody>
                  <a:tcPr marT="91425" marB="91425" marR="91425" marL="91425"/>
                </a:tc>
                <a:tc>
                  <a:txBody>
                    <a:bodyPr/>
                    <a:lstStyle/>
                    <a:p>
                      <a:pPr indent="0" lvl="0" marL="0" rtl="0" algn="l">
                        <a:spcBef>
                          <a:spcPts val="0"/>
                        </a:spcBef>
                        <a:spcAft>
                          <a:spcPts val="0"/>
                        </a:spcAft>
                        <a:buNone/>
                      </a:pPr>
                      <a:r>
                        <a:rPr lang="en-US"/>
                        <a:t>0.517</a:t>
                      </a:r>
                      <a:endParaRPr/>
                    </a:p>
                  </a:txBody>
                  <a:tcPr marT="91425" marB="91425" marR="91425" marL="91425"/>
                </a:tc>
              </a:tr>
              <a:tr h="381000">
                <a:tc>
                  <a:txBody>
                    <a:bodyPr/>
                    <a:lstStyle/>
                    <a:p>
                      <a:pPr indent="0" lvl="0" marL="0" rtl="0" algn="l">
                        <a:spcBef>
                          <a:spcPts val="0"/>
                        </a:spcBef>
                        <a:spcAft>
                          <a:spcPts val="0"/>
                        </a:spcAft>
                        <a:buNone/>
                      </a:pPr>
                      <a:r>
                        <a:rPr lang="en-US"/>
                        <a:t>Linear Regression Model</a:t>
                      </a:r>
                      <a:endParaRPr/>
                    </a:p>
                  </a:txBody>
                  <a:tcPr marT="91425" marB="91425" marR="91425" marL="91425"/>
                </a:tc>
                <a:tc>
                  <a:txBody>
                    <a:bodyPr/>
                    <a:lstStyle/>
                    <a:p>
                      <a:pPr indent="0" lvl="0" marL="0" rtl="0" algn="l">
                        <a:spcBef>
                          <a:spcPts val="0"/>
                        </a:spcBef>
                        <a:spcAft>
                          <a:spcPts val="0"/>
                        </a:spcAft>
                        <a:buNone/>
                      </a:pPr>
                      <a:r>
                        <a:rPr lang="en-US"/>
                        <a:t>0.483</a:t>
                      </a:r>
                      <a:endParaRPr/>
                    </a:p>
                  </a:txBody>
                  <a:tcPr marT="91425" marB="91425" marR="91425" marL="91425"/>
                </a:tc>
              </a:tr>
            </a:tbl>
          </a:graphicData>
        </a:graphic>
      </p:graphicFrame>
      <p:sp>
        <p:nvSpPr>
          <p:cNvPr id="376" name="Google Shape;376;p34"/>
          <p:cNvSpPr txBox="1"/>
          <p:nvPr>
            <p:ph idx="2" type="body"/>
          </p:nvPr>
        </p:nvSpPr>
        <p:spPr>
          <a:xfrm>
            <a:off x="4610100" y="6170700"/>
            <a:ext cx="58848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SHAP Values</a:t>
            </a:r>
            <a:endParaRPr/>
          </a:p>
        </p:txBody>
      </p:sp>
      <p:sp>
        <p:nvSpPr>
          <p:cNvPr id="382" name="Google Shape;382;p35"/>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383" name="Google Shape;383;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4" name="Google Shape;384;p35"/>
          <p:cNvPicPr preferRelativeResize="0"/>
          <p:nvPr/>
        </p:nvPicPr>
        <p:blipFill>
          <a:blip r:embed="rId3">
            <a:alphaModFix/>
          </a:blip>
          <a:stretch>
            <a:fillRect/>
          </a:stretch>
        </p:blipFill>
        <p:spPr>
          <a:xfrm>
            <a:off x="3248025" y="2713750"/>
            <a:ext cx="7410450" cy="3238500"/>
          </a:xfrm>
          <a:prstGeom prst="rect">
            <a:avLst/>
          </a:prstGeom>
          <a:noFill/>
          <a:ln cap="flat" cmpd="sng" w="9525">
            <a:solidFill>
              <a:schemeClr val="dk2"/>
            </a:solidFill>
            <a:prstDash val="solid"/>
            <a:round/>
            <a:headEnd len="sm" w="sm" type="none"/>
            <a:tailEnd len="sm" w="sm" type="none"/>
          </a:ln>
        </p:spPr>
      </p:pic>
      <p:sp>
        <p:nvSpPr>
          <p:cNvPr id="385" name="Google Shape;385;p35"/>
          <p:cNvSpPr txBox="1"/>
          <p:nvPr/>
        </p:nvSpPr>
        <p:spPr>
          <a:xfrm>
            <a:off x="390800" y="1525125"/>
            <a:ext cx="100152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900"/>
              <a:t>SHAP analysis works by calculating the contribution of each feature to a model's prediction using game-theoretic values, considering all possible feature combinations to fairly distribute the prediction's impact.</a:t>
            </a:r>
            <a:endParaRPr sz="1900"/>
          </a:p>
        </p:txBody>
      </p:sp>
      <p:sp>
        <p:nvSpPr>
          <p:cNvPr id="386" name="Google Shape;386;p35"/>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SHAP Values - Instructor</a:t>
            </a:r>
            <a:endParaRPr/>
          </a:p>
        </p:txBody>
      </p:sp>
      <p:sp>
        <p:nvSpPr>
          <p:cNvPr id="392" name="Google Shape;392;p36"/>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393" name="Google Shape;393;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4" name="Google Shape;394;p36"/>
          <p:cNvPicPr preferRelativeResize="0"/>
          <p:nvPr/>
        </p:nvPicPr>
        <p:blipFill>
          <a:blip r:embed="rId3">
            <a:alphaModFix/>
          </a:blip>
          <a:stretch>
            <a:fillRect/>
          </a:stretch>
        </p:blipFill>
        <p:spPr>
          <a:xfrm>
            <a:off x="3172800" y="2608550"/>
            <a:ext cx="7410450" cy="3238500"/>
          </a:xfrm>
          <a:prstGeom prst="rect">
            <a:avLst/>
          </a:prstGeom>
          <a:noFill/>
          <a:ln cap="flat" cmpd="sng" w="9525">
            <a:solidFill>
              <a:schemeClr val="dk2"/>
            </a:solidFill>
            <a:prstDash val="solid"/>
            <a:round/>
            <a:headEnd len="sm" w="sm" type="none"/>
            <a:tailEnd len="sm" w="sm" type="none"/>
          </a:ln>
        </p:spPr>
      </p:pic>
      <p:sp>
        <p:nvSpPr>
          <p:cNvPr id="395" name="Google Shape;395;p36"/>
          <p:cNvSpPr txBox="1"/>
          <p:nvPr/>
        </p:nvSpPr>
        <p:spPr>
          <a:xfrm>
            <a:off x="390800" y="1525125"/>
            <a:ext cx="11553000" cy="12975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US" sz="2100"/>
              <a:t>Higher encoded instructor values → higher SHAP values → positive </a:t>
            </a:r>
            <a:r>
              <a:rPr lang="en-US" sz="2100">
                <a:highlight>
                  <a:schemeClr val="lt1"/>
                </a:highlight>
              </a:rPr>
              <a:t>contribution.</a:t>
            </a:r>
            <a:endParaRPr sz="2100">
              <a:highlight>
                <a:schemeClr val="lt1"/>
              </a:highlight>
            </a:endParaRPr>
          </a:p>
          <a:p>
            <a:pPr indent="-361950" lvl="0" marL="457200" rtl="0" algn="l">
              <a:lnSpc>
                <a:spcPct val="115000"/>
              </a:lnSpc>
              <a:spcBef>
                <a:spcPts val="0"/>
              </a:spcBef>
              <a:spcAft>
                <a:spcPts val="0"/>
              </a:spcAft>
              <a:buSzPts val="2100"/>
              <a:buChar char="●"/>
            </a:pPr>
            <a:r>
              <a:rPr lang="en-US" sz="2100"/>
              <a:t>Instructors have the </a:t>
            </a:r>
            <a:r>
              <a:rPr b="1" lang="en-US" sz="2100"/>
              <a:t>largest impact</a:t>
            </a:r>
            <a:r>
              <a:rPr lang="en-US" sz="2100"/>
              <a:t> on model predictions.</a:t>
            </a:r>
            <a:endParaRPr sz="2100"/>
          </a:p>
          <a:p>
            <a:pPr indent="0" lvl="0" marL="0" rtl="0" algn="l">
              <a:lnSpc>
                <a:spcPct val="115000"/>
              </a:lnSpc>
              <a:spcBef>
                <a:spcPts val="0"/>
              </a:spcBef>
              <a:spcAft>
                <a:spcPts val="0"/>
              </a:spcAft>
              <a:buNone/>
            </a:pPr>
            <a:r>
              <a:t/>
            </a:r>
            <a:endParaRPr sz="2400"/>
          </a:p>
        </p:txBody>
      </p:sp>
      <p:sp>
        <p:nvSpPr>
          <p:cNvPr id="396" name="Google Shape;396;p36"/>
          <p:cNvSpPr/>
          <p:nvPr/>
        </p:nvSpPr>
        <p:spPr>
          <a:xfrm>
            <a:off x="3172800" y="2993650"/>
            <a:ext cx="2555400" cy="416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6"/>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Feature Permutation</a:t>
            </a:r>
            <a:endParaRPr/>
          </a:p>
        </p:txBody>
      </p:sp>
      <p:sp>
        <p:nvSpPr>
          <p:cNvPr id="403" name="Google Shape;403;p37"/>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04" name="Google Shape;40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37"/>
          <p:cNvSpPr txBox="1"/>
          <p:nvPr/>
        </p:nvSpPr>
        <p:spPr>
          <a:xfrm>
            <a:off x="390800" y="1525125"/>
            <a:ext cx="11275800" cy="16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100"/>
              <a:t>Feature permutation evaluates a feature's importance by randomly shuffling its values and measuring the drop in the model's performance, highlighting how much the feature contributes to predictions.</a:t>
            </a:r>
            <a:endParaRPr sz="2100"/>
          </a:p>
          <a:p>
            <a:pPr indent="0" lvl="0" marL="0" rtl="0" algn="l">
              <a:lnSpc>
                <a:spcPct val="115000"/>
              </a:lnSpc>
              <a:spcBef>
                <a:spcPts val="0"/>
              </a:spcBef>
              <a:spcAft>
                <a:spcPts val="0"/>
              </a:spcAft>
              <a:buNone/>
            </a:pPr>
            <a:r>
              <a:t/>
            </a:r>
            <a:endParaRPr sz="2100"/>
          </a:p>
        </p:txBody>
      </p:sp>
      <p:sp>
        <p:nvSpPr>
          <p:cNvPr id="406" name="Google Shape;406;p37"/>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graphicFrame>
        <p:nvGraphicFramePr>
          <p:cNvPr id="407" name="Google Shape;407;p37"/>
          <p:cNvGraphicFramePr/>
          <p:nvPr/>
        </p:nvGraphicFramePr>
        <p:xfrm>
          <a:off x="586900" y="3055000"/>
          <a:ext cx="3000000" cy="3000000"/>
        </p:xfrm>
        <a:graphic>
          <a:graphicData uri="http://schemas.openxmlformats.org/drawingml/2006/table">
            <a:tbl>
              <a:tblPr>
                <a:noFill/>
                <a:tableStyleId>{71BD17C1-BEE8-4833-800C-4C9EFAE87CB4}</a:tableStyleId>
              </a:tblPr>
              <a:tblGrid>
                <a:gridCol w="2288125"/>
                <a:gridCol w="2288125"/>
              </a:tblGrid>
              <a:tr h="381000">
                <a:tc>
                  <a:txBody>
                    <a:bodyPr/>
                    <a:lstStyle/>
                    <a:p>
                      <a:pPr indent="0" lvl="0" marL="0" rtl="0" algn="l">
                        <a:spcBef>
                          <a:spcPts val="0"/>
                        </a:spcBef>
                        <a:spcAft>
                          <a:spcPts val="0"/>
                        </a:spcAft>
                        <a:buNone/>
                      </a:pPr>
                      <a:r>
                        <a:rPr b="1" lang="en-US"/>
                        <a:t>Feature Being Permuted</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Average R</a:t>
                      </a:r>
                      <a:r>
                        <a:rPr b="1" baseline="30000" lang="en-US"/>
                        <a:t>2</a:t>
                      </a:r>
                      <a:r>
                        <a:rPr b="1" lang="en-US"/>
                        <a:t> Value</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Instructor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Course Level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0.51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Subject Type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0.52</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a:t>Schedule Type</a:t>
                      </a:r>
                      <a:endParaRPr/>
                    </a:p>
                  </a:txBody>
                  <a:tcPr marT="91425" marB="91425" marR="91425" marL="91425"/>
                </a:tc>
                <a:tc>
                  <a:txBody>
                    <a:bodyPr/>
                    <a:lstStyle/>
                    <a:p>
                      <a:pPr indent="0" lvl="0" marL="0" rtl="0" algn="l">
                        <a:spcBef>
                          <a:spcPts val="0"/>
                        </a:spcBef>
                        <a:spcAft>
                          <a:spcPts val="0"/>
                        </a:spcAft>
                        <a:buNone/>
                      </a:pPr>
                      <a:r>
                        <a:rPr lang="en-US"/>
                        <a:t>0.53</a:t>
                      </a:r>
                      <a:endParaRPr/>
                    </a:p>
                  </a:txBody>
                  <a:tcPr marT="91425" marB="91425" marR="91425" marL="91425"/>
                </a:tc>
              </a:tr>
              <a:tr h="381000">
                <a:tc>
                  <a:txBody>
                    <a:bodyPr/>
                    <a:lstStyle/>
                    <a:p>
                      <a:pPr indent="0" lvl="0" marL="0" rtl="0" algn="l">
                        <a:spcBef>
                          <a:spcPts val="0"/>
                        </a:spcBef>
                        <a:spcAft>
                          <a:spcPts val="0"/>
                        </a:spcAft>
                        <a:buNone/>
                      </a:pPr>
                      <a:r>
                        <a:rPr lang="en-US"/>
                        <a:t>Class Size</a:t>
                      </a:r>
                      <a:endParaRPr/>
                    </a:p>
                  </a:txBody>
                  <a:tcPr marT="91425" marB="91425" marR="91425" marL="91425"/>
                </a:tc>
                <a:tc>
                  <a:txBody>
                    <a:bodyPr/>
                    <a:lstStyle/>
                    <a:p>
                      <a:pPr indent="0" lvl="0" marL="0" rtl="0" algn="l">
                        <a:spcBef>
                          <a:spcPts val="0"/>
                        </a:spcBef>
                        <a:spcAft>
                          <a:spcPts val="0"/>
                        </a:spcAft>
                        <a:buNone/>
                      </a:pPr>
                      <a:r>
                        <a:rPr lang="en-US"/>
                        <a:t>0.54</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Feature Permutation</a:t>
            </a:r>
            <a:endParaRPr/>
          </a:p>
        </p:txBody>
      </p:sp>
      <p:sp>
        <p:nvSpPr>
          <p:cNvPr id="413" name="Google Shape;413;p38"/>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14" name="Google Shape;414;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38"/>
          <p:cNvSpPr txBox="1"/>
          <p:nvPr/>
        </p:nvSpPr>
        <p:spPr>
          <a:xfrm>
            <a:off x="390800" y="1525125"/>
            <a:ext cx="11275800" cy="16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100"/>
              <a:t>Feature permutation evaluates a feature's importance by randomly shuffling its values and measuring the drop in the model's performance, highlighting how much the feature contributes to predictions.</a:t>
            </a:r>
            <a:endParaRPr sz="2100"/>
          </a:p>
          <a:p>
            <a:pPr indent="0" lvl="0" marL="0" rtl="0" algn="l">
              <a:lnSpc>
                <a:spcPct val="115000"/>
              </a:lnSpc>
              <a:spcBef>
                <a:spcPts val="0"/>
              </a:spcBef>
              <a:spcAft>
                <a:spcPts val="0"/>
              </a:spcAft>
              <a:buNone/>
            </a:pPr>
            <a:r>
              <a:t/>
            </a:r>
            <a:endParaRPr sz="2100"/>
          </a:p>
        </p:txBody>
      </p:sp>
      <p:sp>
        <p:nvSpPr>
          <p:cNvPr id="416" name="Google Shape;416;p38"/>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graphicFrame>
        <p:nvGraphicFramePr>
          <p:cNvPr id="417" name="Google Shape;417;p38"/>
          <p:cNvGraphicFramePr/>
          <p:nvPr/>
        </p:nvGraphicFramePr>
        <p:xfrm>
          <a:off x="586900" y="3055000"/>
          <a:ext cx="3000000" cy="3000000"/>
        </p:xfrm>
        <a:graphic>
          <a:graphicData uri="http://schemas.openxmlformats.org/drawingml/2006/table">
            <a:tbl>
              <a:tblPr>
                <a:noFill/>
                <a:tableStyleId>{71BD17C1-BEE8-4833-800C-4C9EFAE87CB4}</a:tableStyleId>
              </a:tblPr>
              <a:tblGrid>
                <a:gridCol w="2288125"/>
                <a:gridCol w="2288125"/>
              </a:tblGrid>
              <a:tr h="381000">
                <a:tc>
                  <a:txBody>
                    <a:bodyPr/>
                    <a:lstStyle/>
                    <a:p>
                      <a:pPr indent="0" lvl="0" marL="0" rtl="0" algn="l">
                        <a:spcBef>
                          <a:spcPts val="0"/>
                        </a:spcBef>
                        <a:spcAft>
                          <a:spcPts val="0"/>
                        </a:spcAft>
                        <a:buNone/>
                      </a:pPr>
                      <a:r>
                        <a:rPr b="1" lang="en-US"/>
                        <a:t>Feature Being Permuted</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Average R</a:t>
                      </a:r>
                      <a:r>
                        <a:rPr b="1" baseline="30000" lang="en-US"/>
                        <a:t>2</a:t>
                      </a:r>
                      <a:r>
                        <a:rPr b="1" lang="en-US"/>
                        <a:t> Value</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Instructor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Course Level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0.51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Subject Type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0.52</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a:t>Schedule Type</a:t>
                      </a:r>
                      <a:endParaRPr/>
                    </a:p>
                  </a:txBody>
                  <a:tcPr marT="91425" marB="91425" marR="91425" marL="91425"/>
                </a:tc>
                <a:tc>
                  <a:txBody>
                    <a:bodyPr/>
                    <a:lstStyle/>
                    <a:p>
                      <a:pPr indent="0" lvl="0" marL="0" rtl="0" algn="l">
                        <a:spcBef>
                          <a:spcPts val="0"/>
                        </a:spcBef>
                        <a:spcAft>
                          <a:spcPts val="0"/>
                        </a:spcAft>
                        <a:buNone/>
                      </a:pPr>
                      <a:r>
                        <a:rPr lang="en-US"/>
                        <a:t>0.53</a:t>
                      </a:r>
                      <a:endParaRPr/>
                    </a:p>
                  </a:txBody>
                  <a:tcPr marT="91425" marB="91425" marR="91425" marL="91425"/>
                </a:tc>
              </a:tr>
              <a:tr h="381000">
                <a:tc>
                  <a:txBody>
                    <a:bodyPr/>
                    <a:lstStyle/>
                    <a:p>
                      <a:pPr indent="0" lvl="0" marL="0" rtl="0" algn="l">
                        <a:spcBef>
                          <a:spcPts val="0"/>
                        </a:spcBef>
                        <a:spcAft>
                          <a:spcPts val="0"/>
                        </a:spcAft>
                        <a:buNone/>
                      </a:pPr>
                      <a:r>
                        <a:rPr lang="en-US"/>
                        <a:t>Class Size</a:t>
                      </a:r>
                      <a:endParaRPr/>
                    </a:p>
                  </a:txBody>
                  <a:tcPr marT="91425" marB="91425" marR="91425" marL="91425"/>
                </a:tc>
                <a:tc>
                  <a:txBody>
                    <a:bodyPr/>
                    <a:lstStyle/>
                    <a:p>
                      <a:pPr indent="0" lvl="0" marL="0" rtl="0" algn="l">
                        <a:spcBef>
                          <a:spcPts val="0"/>
                        </a:spcBef>
                        <a:spcAft>
                          <a:spcPts val="0"/>
                        </a:spcAft>
                        <a:buNone/>
                      </a:pPr>
                      <a:r>
                        <a:rPr lang="en-US"/>
                        <a:t>0.54</a:t>
                      </a:r>
                      <a:endParaRPr/>
                    </a:p>
                  </a:txBody>
                  <a:tcPr marT="91425" marB="91425" marR="91425" marL="91425"/>
                </a:tc>
              </a:tr>
            </a:tbl>
          </a:graphicData>
        </a:graphic>
      </p:graphicFrame>
      <p:sp>
        <p:nvSpPr>
          <p:cNvPr id="418" name="Google Shape;418;p38"/>
          <p:cNvSpPr/>
          <p:nvPr/>
        </p:nvSpPr>
        <p:spPr>
          <a:xfrm>
            <a:off x="586900" y="3451200"/>
            <a:ext cx="4576200" cy="365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9" name="Google Shape;419;p38"/>
          <p:cNvSpPr txBox="1"/>
          <p:nvPr/>
        </p:nvSpPr>
        <p:spPr>
          <a:xfrm>
            <a:off x="5451525" y="3148125"/>
            <a:ext cx="6063900" cy="16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100"/>
              <a:t>Instructor remains to be the most important feature, with the greatest drop in performance when shuffled …</a:t>
            </a:r>
            <a:endParaRPr sz="2100"/>
          </a:p>
          <a:p>
            <a:pPr indent="0" lvl="0" marL="0" rtl="0" algn="l">
              <a:lnSpc>
                <a:spcPct val="115000"/>
              </a:lnSpc>
              <a:spcBef>
                <a:spcPts val="0"/>
              </a:spcBef>
              <a:spcAft>
                <a:spcPts val="0"/>
              </a:spcAft>
              <a:buNone/>
            </a:pPr>
            <a:r>
              <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Conclusion</a:t>
            </a:r>
            <a:endParaRPr/>
          </a:p>
        </p:txBody>
      </p:sp>
      <p:sp>
        <p:nvSpPr>
          <p:cNvPr id="425" name="Google Shape;425;p39"/>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26" name="Google Shape;426;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7" name="Google Shape;427;p39"/>
          <p:cNvSpPr txBox="1"/>
          <p:nvPr/>
        </p:nvSpPr>
        <p:spPr>
          <a:xfrm>
            <a:off x="390800" y="1525125"/>
            <a:ext cx="11275800" cy="2366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US" sz="2100"/>
              <a:t>Optimized Model: After hyperparameter tuning, the deep learning model achieved a R² score of 0.52, ensuring accurate GPA predictions.</a:t>
            </a:r>
            <a:endParaRPr sz="2100"/>
          </a:p>
          <a:p>
            <a:pPr indent="-361950" lvl="0" marL="457200" rtl="0" algn="l">
              <a:lnSpc>
                <a:spcPct val="115000"/>
              </a:lnSpc>
              <a:spcBef>
                <a:spcPts val="0"/>
              </a:spcBef>
              <a:spcAft>
                <a:spcPts val="0"/>
              </a:spcAft>
              <a:buSzPts val="2100"/>
              <a:buChar char="●"/>
            </a:pPr>
            <a:r>
              <a:rPr lang="en-US" sz="2100"/>
              <a:t>Feature Selection: Our SHAP analysis and Feature Permutation analysis help us enhance interpretability, identifying the most critical features to be the instructor. </a:t>
            </a:r>
            <a:endParaRPr sz="2100"/>
          </a:p>
          <a:p>
            <a:pPr indent="-361950" lvl="0" marL="457200" rtl="0" algn="l">
              <a:lnSpc>
                <a:spcPct val="115000"/>
              </a:lnSpc>
              <a:spcBef>
                <a:spcPts val="0"/>
              </a:spcBef>
              <a:spcAft>
                <a:spcPts val="0"/>
              </a:spcAft>
              <a:buSzPts val="2100"/>
              <a:buChar char="●"/>
            </a:pPr>
            <a:r>
              <a:rPr lang="en-US" sz="2100"/>
              <a:t>Key Insight: The deep learning model effectively captures complex relationships and interactions, providing a robust tool for students to make informed course selections.</a:t>
            </a:r>
            <a:endParaRPr sz="2100"/>
          </a:p>
        </p:txBody>
      </p:sp>
      <p:sp>
        <p:nvSpPr>
          <p:cNvPr id="428" name="Google Shape;428;p39"/>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ph idx="4294967295" type="title"/>
          </p:nvPr>
        </p:nvSpPr>
        <p:spPr>
          <a:xfrm>
            <a:off x="837466" y="-15882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5F03"/>
              </a:buClr>
              <a:buSzPts val="4400"/>
              <a:buFont typeface="Arial Black"/>
              <a:buNone/>
            </a:pPr>
            <a:r>
              <a:rPr lang="en-US"/>
              <a:t>Thank You</a:t>
            </a:r>
            <a:endParaRPr/>
          </a:p>
        </p:txBody>
      </p:sp>
      <p:sp>
        <p:nvSpPr>
          <p:cNvPr id="435" name="Google Shape;435;p40"/>
          <p:cNvSpPr txBox="1"/>
          <p:nvPr>
            <p:ph idx="1" type="body"/>
          </p:nvPr>
        </p:nvSpPr>
        <p:spPr>
          <a:xfrm>
            <a:off x="2494331" y="2479040"/>
            <a:ext cx="7203338" cy="949960"/>
          </a:xfrm>
          <a:prstGeom prst="rect">
            <a:avLst/>
          </a:prstGeom>
          <a:solidFill>
            <a:srgbClr val="12284B"/>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None/>
            </a:pPr>
            <a:r>
              <a:rPr lang="en-US"/>
              <a:t>THANK YOU!</a:t>
            </a:r>
            <a:endParaRPr/>
          </a:p>
        </p:txBody>
      </p:sp>
      <p:sp>
        <p:nvSpPr>
          <p:cNvPr id="436" name="Google Shape;436;p40"/>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lt1"/>
              </a:buClr>
              <a:buSzPct val="100000"/>
              <a:buFont typeface="Arial"/>
              <a:buNone/>
            </a:pPr>
            <a:r>
              <a:rPr b="1" i="0" lang="en-US" sz="1400" u="none" cap="none" strike="noStrike">
                <a:solidFill>
                  <a:schemeClr val="lt1"/>
                </a:solidFill>
                <a:latin typeface="Arial Black"/>
                <a:ea typeface="Arial Black"/>
                <a:cs typeface="Arial Black"/>
                <a:sym typeface="Arial Black"/>
              </a:rPr>
              <a:t>Department / Unit</a:t>
            </a:r>
            <a:endParaRPr/>
          </a:p>
        </p:txBody>
      </p:sp>
      <p:sp>
        <p:nvSpPr>
          <p:cNvPr id="437" name="Google Shape;43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Table of Contents</a:t>
            </a:r>
            <a:endParaRPr/>
          </a:p>
        </p:txBody>
      </p:sp>
      <p:sp>
        <p:nvSpPr>
          <p:cNvPr id="249" name="Google Shape;249;p23"/>
          <p:cNvSpPr txBox="1"/>
          <p:nvPr>
            <p:ph idx="1" type="body"/>
          </p:nvPr>
        </p:nvSpPr>
        <p:spPr>
          <a:xfrm>
            <a:off x="838200" y="1546361"/>
            <a:ext cx="10515600" cy="41679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AutoNum type="arabicPeriod"/>
            </a:pPr>
            <a:r>
              <a:rPr lang="en-US"/>
              <a:t>Member Introduction</a:t>
            </a:r>
            <a:endParaRPr/>
          </a:p>
          <a:p>
            <a:pPr indent="-406400" lvl="0" marL="457200" rtl="0" algn="l">
              <a:spcBef>
                <a:spcPts val="0"/>
              </a:spcBef>
              <a:spcAft>
                <a:spcPts val="0"/>
              </a:spcAft>
              <a:buSzPts val="2800"/>
              <a:buAutoNum type="arabicPeriod"/>
            </a:pPr>
            <a:r>
              <a:rPr lang="en-US"/>
              <a:t>Problem Motivation</a:t>
            </a:r>
            <a:endParaRPr/>
          </a:p>
          <a:p>
            <a:pPr indent="-406400" lvl="0" marL="457200" rtl="0" algn="l">
              <a:spcBef>
                <a:spcPts val="0"/>
              </a:spcBef>
              <a:spcAft>
                <a:spcPts val="0"/>
              </a:spcAft>
              <a:buSzPts val="2800"/>
              <a:buAutoNum type="arabicPeriod"/>
            </a:pPr>
            <a:r>
              <a:rPr lang="en-US"/>
              <a:t>Data and Metrics</a:t>
            </a:r>
            <a:endParaRPr/>
          </a:p>
          <a:p>
            <a:pPr indent="-406400" lvl="0" marL="457200" rtl="0" algn="l">
              <a:spcBef>
                <a:spcPts val="0"/>
              </a:spcBef>
              <a:spcAft>
                <a:spcPts val="0"/>
              </a:spcAft>
              <a:buSzPts val="2800"/>
              <a:buAutoNum type="arabicPeriod"/>
            </a:pPr>
            <a:r>
              <a:rPr lang="en-US"/>
              <a:t>Modeling Approach</a:t>
            </a:r>
            <a:endParaRPr/>
          </a:p>
          <a:p>
            <a:pPr indent="-406400" lvl="0" marL="457200" rtl="0" algn="l">
              <a:spcBef>
                <a:spcPts val="0"/>
              </a:spcBef>
              <a:spcAft>
                <a:spcPts val="0"/>
              </a:spcAft>
              <a:buSzPts val="2800"/>
              <a:buAutoNum type="arabicPeriod"/>
            </a:pPr>
            <a:r>
              <a:rPr lang="en-US"/>
              <a:t>Feature Analysis</a:t>
            </a:r>
            <a:endParaRPr/>
          </a:p>
          <a:p>
            <a:pPr indent="-406400" lvl="0" marL="457200" rtl="0" algn="l">
              <a:spcBef>
                <a:spcPts val="0"/>
              </a:spcBef>
              <a:spcAft>
                <a:spcPts val="0"/>
              </a:spcAft>
              <a:buSzPts val="2800"/>
              <a:buAutoNum type="arabicPeriod"/>
            </a:pPr>
            <a:r>
              <a:rPr lang="en-US"/>
              <a:t>Conclusion</a:t>
            </a:r>
            <a:endParaRPr/>
          </a:p>
          <a:p>
            <a:pPr indent="0" lvl="0" marL="0" rtl="0" algn="l">
              <a:spcBef>
                <a:spcPts val="0"/>
              </a:spcBef>
              <a:spcAft>
                <a:spcPts val="0"/>
              </a:spcAft>
              <a:buNone/>
            </a:pPr>
            <a:r>
              <a:t/>
            </a:r>
            <a:endParaRPr/>
          </a:p>
        </p:txBody>
      </p:sp>
      <p:sp>
        <p:nvSpPr>
          <p:cNvPr id="250" name="Google Shape;250;p23"/>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251" name="Google Shape;251;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23"/>
          <p:cNvSpPr txBox="1"/>
          <p:nvPr>
            <p:ph idx="2" type="body"/>
          </p:nvPr>
        </p:nvSpPr>
        <p:spPr>
          <a:xfrm>
            <a:off x="4610100" y="6170700"/>
            <a:ext cx="58848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1"/>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SHAP Values - Course Level</a:t>
            </a:r>
            <a:endParaRPr/>
          </a:p>
        </p:txBody>
      </p:sp>
      <p:sp>
        <p:nvSpPr>
          <p:cNvPr id="443" name="Google Shape;443;p41"/>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44" name="Google Shape;444;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p41"/>
          <p:cNvSpPr txBox="1"/>
          <p:nvPr/>
        </p:nvSpPr>
        <p:spPr>
          <a:xfrm>
            <a:off x="390800" y="1525125"/>
            <a:ext cx="11275800" cy="8796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US" sz="2100"/>
              <a:t>Higher course levels → greater impact on predictions.</a:t>
            </a:r>
            <a:endParaRPr sz="2100"/>
          </a:p>
          <a:p>
            <a:pPr indent="-361950" lvl="0" marL="457200" rtl="0" algn="l">
              <a:lnSpc>
                <a:spcPct val="115000"/>
              </a:lnSpc>
              <a:spcBef>
                <a:spcPts val="0"/>
              </a:spcBef>
              <a:spcAft>
                <a:spcPts val="0"/>
              </a:spcAft>
              <a:buSzPts val="2100"/>
              <a:buChar char="●"/>
            </a:pPr>
            <a:r>
              <a:rPr lang="en-US" sz="2100"/>
              <a:t>Lower course levels → minimal effect.</a:t>
            </a:r>
            <a:endParaRPr sz="2100"/>
          </a:p>
        </p:txBody>
      </p:sp>
      <p:pic>
        <p:nvPicPr>
          <p:cNvPr id="446" name="Google Shape;446;p41"/>
          <p:cNvPicPr preferRelativeResize="0"/>
          <p:nvPr/>
        </p:nvPicPr>
        <p:blipFill>
          <a:blip r:embed="rId3">
            <a:alphaModFix/>
          </a:blip>
          <a:stretch>
            <a:fillRect/>
          </a:stretch>
        </p:blipFill>
        <p:spPr>
          <a:xfrm>
            <a:off x="2323475" y="2558813"/>
            <a:ext cx="7410450" cy="3238500"/>
          </a:xfrm>
          <a:prstGeom prst="rect">
            <a:avLst/>
          </a:prstGeom>
          <a:noFill/>
          <a:ln cap="flat" cmpd="sng" w="9525">
            <a:solidFill>
              <a:schemeClr val="dk2"/>
            </a:solidFill>
            <a:prstDash val="solid"/>
            <a:round/>
            <a:headEnd len="sm" w="sm" type="none"/>
            <a:tailEnd len="sm" w="sm" type="none"/>
          </a:ln>
        </p:spPr>
      </p:pic>
      <p:sp>
        <p:nvSpPr>
          <p:cNvPr id="447" name="Google Shape;447;p41"/>
          <p:cNvSpPr/>
          <p:nvPr/>
        </p:nvSpPr>
        <p:spPr>
          <a:xfrm>
            <a:off x="3573125" y="3373350"/>
            <a:ext cx="1293000" cy="416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8" name="Google Shape;448;p41"/>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SHAP Values - Schedule Type</a:t>
            </a:r>
            <a:endParaRPr/>
          </a:p>
        </p:txBody>
      </p:sp>
      <p:sp>
        <p:nvSpPr>
          <p:cNvPr id="454" name="Google Shape;454;p42"/>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55" name="Google Shape;455;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6" name="Google Shape;456;p42"/>
          <p:cNvPicPr preferRelativeResize="0"/>
          <p:nvPr/>
        </p:nvPicPr>
        <p:blipFill>
          <a:blip r:embed="rId3">
            <a:alphaModFix/>
          </a:blip>
          <a:stretch>
            <a:fillRect/>
          </a:stretch>
        </p:blipFill>
        <p:spPr>
          <a:xfrm>
            <a:off x="2323475" y="2406413"/>
            <a:ext cx="7410450" cy="3238500"/>
          </a:xfrm>
          <a:prstGeom prst="rect">
            <a:avLst/>
          </a:prstGeom>
          <a:noFill/>
          <a:ln cap="flat" cmpd="sng" w="9525">
            <a:solidFill>
              <a:schemeClr val="dk2"/>
            </a:solidFill>
            <a:prstDash val="solid"/>
            <a:round/>
            <a:headEnd len="sm" w="sm" type="none"/>
            <a:tailEnd len="sm" w="sm" type="none"/>
          </a:ln>
        </p:spPr>
      </p:pic>
      <p:sp>
        <p:nvSpPr>
          <p:cNvPr id="457" name="Google Shape;457;p42"/>
          <p:cNvSpPr txBox="1"/>
          <p:nvPr/>
        </p:nvSpPr>
        <p:spPr>
          <a:xfrm>
            <a:off x="390800" y="1525125"/>
            <a:ext cx="11275800" cy="5079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US" sz="2100"/>
              <a:t>Limited impact overall except for datapoints with high values.</a:t>
            </a:r>
            <a:endParaRPr sz="2100"/>
          </a:p>
        </p:txBody>
      </p:sp>
      <p:sp>
        <p:nvSpPr>
          <p:cNvPr id="458" name="Google Shape;458;p42"/>
          <p:cNvSpPr/>
          <p:nvPr/>
        </p:nvSpPr>
        <p:spPr>
          <a:xfrm>
            <a:off x="2887125" y="3598313"/>
            <a:ext cx="1953900" cy="416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42"/>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SHAP Values - Subject Level</a:t>
            </a:r>
            <a:endParaRPr/>
          </a:p>
        </p:txBody>
      </p:sp>
      <p:sp>
        <p:nvSpPr>
          <p:cNvPr id="465" name="Google Shape;465;p43"/>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66" name="Google Shape;466;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7" name="Google Shape;467;p43"/>
          <p:cNvPicPr preferRelativeResize="0"/>
          <p:nvPr/>
        </p:nvPicPr>
        <p:blipFill>
          <a:blip r:embed="rId3">
            <a:alphaModFix/>
          </a:blip>
          <a:stretch>
            <a:fillRect/>
          </a:stretch>
        </p:blipFill>
        <p:spPr>
          <a:xfrm>
            <a:off x="2323475" y="2406413"/>
            <a:ext cx="7410450" cy="3238500"/>
          </a:xfrm>
          <a:prstGeom prst="rect">
            <a:avLst/>
          </a:prstGeom>
          <a:noFill/>
          <a:ln cap="flat" cmpd="sng" w="9525">
            <a:solidFill>
              <a:schemeClr val="dk2"/>
            </a:solidFill>
            <a:prstDash val="solid"/>
            <a:round/>
            <a:headEnd len="sm" w="sm" type="none"/>
            <a:tailEnd len="sm" w="sm" type="none"/>
          </a:ln>
        </p:spPr>
      </p:pic>
      <p:sp>
        <p:nvSpPr>
          <p:cNvPr id="468" name="Google Shape;468;p43"/>
          <p:cNvSpPr txBox="1"/>
          <p:nvPr/>
        </p:nvSpPr>
        <p:spPr>
          <a:xfrm>
            <a:off x="390800" y="1525125"/>
            <a:ext cx="11275800" cy="5079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US" sz="2100"/>
              <a:t>Similar effect as instructors but with less influence on the model.</a:t>
            </a:r>
            <a:endParaRPr sz="2100"/>
          </a:p>
        </p:txBody>
      </p:sp>
      <p:sp>
        <p:nvSpPr>
          <p:cNvPr id="469" name="Google Shape;469;p43"/>
          <p:cNvSpPr/>
          <p:nvPr/>
        </p:nvSpPr>
        <p:spPr>
          <a:xfrm>
            <a:off x="3194925" y="4039550"/>
            <a:ext cx="1633500" cy="416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 name="Google Shape;470;p43"/>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SHAP Values - Subject Type</a:t>
            </a:r>
            <a:endParaRPr/>
          </a:p>
        </p:txBody>
      </p:sp>
      <p:sp>
        <p:nvSpPr>
          <p:cNvPr id="476" name="Google Shape;476;p44"/>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77" name="Google Shape;477;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8" name="Google Shape;478;p44"/>
          <p:cNvPicPr preferRelativeResize="0"/>
          <p:nvPr/>
        </p:nvPicPr>
        <p:blipFill>
          <a:blip r:embed="rId3">
            <a:alphaModFix/>
          </a:blip>
          <a:stretch>
            <a:fillRect/>
          </a:stretch>
        </p:blipFill>
        <p:spPr>
          <a:xfrm>
            <a:off x="2323475" y="2558813"/>
            <a:ext cx="7410450" cy="3238500"/>
          </a:xfrm>
          <a:prstGeom prst="rect">
            <a:avLst/>
          </a:prstGeom>
          <a:noFill/>
          <a:ln cap="flat" cmpd="sng" w="9525">
            <a:solidFill>
              <a:schemeClr val="dk2"/>
            </a:solidFill>
            <a:prstDash val="solid"/>
            <a:round/>
            <a:headEnd len="sm" w="sm" type="none"/>
            <a:tailEnd len="sm" w="sm" type="none"/>
          </a:ln>
        </p:spPr>
      </p:pic>
      <p:sp>
        <p:nvSpPr>
          <p:cNvPr id="479" name="Google Shape;479;p44"/>
          <p:cNvSpPr txBox="1"/>
          <p:nvPr/>
        </p:nvSpPr>
        <p:spPr>
          <a:xfrm>
            <a:off x="390800" y="1525125"/>
            <a:ext cx="11275800" cy="8796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US" sz="2100"/>
              <a:t>i.e. CS vs IE vs ENG</a:t>
            </a:r>
            <a:endParaRPr sz="2100"/>
          </a:p>
          <a:p>
            <a:pPr indent="-361950" lvl="0" marL="457200" rtl="0" algn="l">
              <a:lnSpc>
                <a:spcPct val="115000"/>
              </a:lnSpc>
              <a:spcBef>
                <a:spcPts val="0"/>
              </a:spcBef>
              <a:spcAft>
                <a:spcPts val="0"/>
              </a:spcAft>
              <a:buSzPts val="2100"/>
              <a:buChar char="●"/>
            </a:pPr>
            <a:r>
              <a:rPr lang="en-US" sz="2100"/>
              <a:t>Similar effect as instructors but with less influence on the model.</a:t>
            </a:r>
            <a:endParaRPr sz="2100"/>
          </a:p>
        </p:txBody>
      </p:sp>
      <p:sp>
        <p:nvSpPr>
          <p:cNvPr id="480" name="Google Shape;480;p44"/>
          <p:cNvSpPr/>
          <p:nvPr/>
        </p:nvSpPr>
        <p:spPr>
          <a:xfrm>
            <a:off x="3194925" y="4191950"/>
            <a:ext cx="1633500" cy="416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44"/>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SHAP Values - Class Size</a:t>
            </a:r>
            <a:endParaRPr/>
          </a:p>
        </p:txBody>
      </p:sp>
      <p:sp>
        <p:nvSpPr>
          <p:cNvPr id="487" name="Google Shape;487;p45"/>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488" name="Google Shape;488;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9" name="Google Shape;489;p45"/>
          <p:cNvPicPr preferRelativeResize="0"/>
          <p:nvPr/>
        </p:nvPicPr>
        <p:blipFill>
          <a:blip r:embed="rId3">
            <a:alphaModFix/>
          </a:blip>
          <a:stretch>
            <a:fillRect/>
          </a:stretch>
        </p:blipFill>
        <p:spPr>
          <a:xfrm>
            <a:off x="2323475" y="2558813"/>
            <a:ext cx="7410450" cy="3238500"/>
          </a:xfrm>
          <a:prstGeom prst="rect">
            <a:avLst/>
          </a:prstGeom>
          <a:noFill/>
          <a:ln cap="flat" cmpd="sng" w="9525">
            <a:solidFill>
              <a:schemeClr val="dk2"/>
            </a:solidFill>
            <a:prstDash val="solid"/>
            <a:round/>
            <a:headEnd len="sm" w="sm" type="none"/>
            <a:tailEnd len="sm" w="sm" type="none"/>
          </a:ln>
        </p:spPr>
      </p:pic>
      <p:sp>
        <p:nvSpPr>
          <p:cNvPr id="490" name="Google Shape;490;p45"/>
          <p:cNvSpPr txBox="1"/>
          <p:nvPr/>
        </p:nvSpPr>
        <p:spPr>
          <a:xfrm>
            <a:off x="390800" y="1525125"/>
            <a:ext cx="11275800" cy="8796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US" sz="2100"/>
              <a:t>Larger class sizes → negative impact on predictions.</a:t>
            </a:r>
            <a:endParaRPr sz="2100"/>
          </a:p>
          <a:p>
            <a:pPr indent="-361950" lvl="0" marL="457200" rtl="0" algn="l">
              <a:lnSpc>
                <a:spcPct val="115000"/>
              </a:lnSpc>
              <a:spcBef>
                <a:spcPts val="0"/>
              </a:spcBef>
              <a:spcAft>
                <a:spcPts val="0"/>
              </a:spcAft>
              <a:buSzPts val="2100"/>
              <a:buChar char="●"/>
            </a:pPr>
            <a:r>
              <a:rPr lang="en-US" sz="2100"/>
              <a:t>Smaller class sizes → minimal effect.</a:t>
            </a:r>
            <a:endParaRPr sz="2100"/>
          </a:p>
        </p:txBody>
      </p:sp>
      <p:sp>
        <p:nvSpPr>
          <p:cNvPr id="491" name="Google Shape;491;p45"/>
          <p:cNvSpPr/>
          <p:nvPr/>
        </p:nvSpPr>
        <p:spPr>
          <a:xfrm>
            <a:off x="3194925" y="4595350"/>
            <a:ext cx="1633500" cy="416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45"/>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Group 28 Members</a:t>
            </a:r>
            <a:endParaRPr/>
          </a:p>
        </p:txBody>
      </p:sp>
      <p:sp>
        <p:nvSpPr>
          <p:cNvPr id="258" name="Google Shape;258;p24"/>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259" name="Google Shape;25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24"/>
          <p:cNvPicPr preferRelativeResize="0"/>
          <p:nvPr/>
        </p:nvPicPr>
        <p:blipFill>
          <a:blip r:embed="rId3">
            <a:alphaModFix/>
          </a:blip>
          <a:stretch>
            <a:fillRect/>
          </a:stretch>
        </p:blipFill>
        <p:spPr>
          <a:xfrm>
            <a:off x="9051875" y="1963100"/>
            <a:ext cx="2281400" cy="2281400"/>
          </a:xfrm>
          <a:prstGeom prst="rect">
            <a:avLst/>
          </a:prstGeom>
          <a:noFill/>
          <a:ln>
            <a:noFill/>
          </a:ln>
        </p:spPr>
      </p:pic>
      <p:pic>
        <p:nvPicPr>
          <p:cNvPr id="261" name="Google Shape;261;p24"/>
          <p:cNvPicPr preferRelativeResize="0"/>
          <p:nvPr/>
        </p:nvPicPr>
        <p:blipFill>
          <a:blip r:embed="rId4">
            <a:alphaModFix/>
          </a:blip>
          <a:stretch>
            <a:fillRect/>
          </a:stretch>
        </p:blipFill>
        <p:spPr>
          <a:xfrm>
            <a:off x="591125" y="1963100"/>
            <a:ext cx="2281400" cy="2281400"/>
          </a:xfrm>
          <a:prstGeom prst="rect">
            <a:avLst/>
          </a:prstGeom>
          <a:noFill/>
          <a:ln>
            <a:noFill/>
          </a:ln>
        </p:spPr>
      </p:pic>
      <p:sp>
        <p:nvSpPr>
          <p:cNvPr id="262" name="Google Shape;262;p24"/>
          <p:cNvSpPr txBox="1"/>
          <p:nvPr/>
        </p:nvSpPr>
        <p:spPr>
          <a:xfrm>
            <a:off x="718425" y="4358450"/>
            <a:ext cx="2026800" cy="59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rPr>
              <a:t>Wanting Mao</a:t>
            </a:r>
            <a:endParaRPr sz="2300">
              <a:solidFill>
                <a:schemeClr val="dk1"/>
              </a:solidFill>
            </a:endParaRPr>
          </a:p>
        </p:txBody>
      </p:sp>
      <p:pic>
        <p:nvPicPr>
          <p:cNvPr id="263" name="Google Shape;263;p24"/>
          <p:cNvPicPr preferRelativeResize="0"/>
          <p:nvPr/>
        </p:nvPicPr>
        <p:blipFill>
          <a:blip r:embed="rId5">
            <a:alphaModFix/>
          </a:blip>
          <a:stretch>
            <a:fillRect/>
          </a:stretch>
        </p:blipFill>
        <p:spPr>
          <a:xfrm>
            <a:off x="6227163" y="1963100"/>
            <a:ext cx="2281400" cy="2281400"/>
          </a:xfrm>
          <a:prstGeom prst="rect">
            <a:avLst/>
          </a:prstGeom>
          <a:noFill/>
          <a:ln>
            <a:noFill/>
          </a:ln>
        </p:spPr>
      </p:pic>
      <p:sp>
        <p:nvSpPr>
          <p:cNvPr id="264" name="Google Shape;264;p24"/>
          <p:cNvSpPr txBox="1"/>
          <p:nvPr/>
        </p:nvSpPr>
        <p:spPr>
          <a:xfrm>
            <a:off x="6354475" y="4358450"/>
            <a:ext cx="2026800" cy="59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rPr>
              <a:t>Max Xu</a:t>
            </a:r>
            <a:endParaRPr sz="2300">
              <a:solidFill>
                <a:schemeClr val="dk1"/>
              </a:solidFill>
            </a:endParaRPr>
          </a:p>
        </p:txBody>
      </p:sp>
      <p:sp>
        <p:nvSpPr>
          <p:cNvPr id="265" name="Google Shape;265;p24"/>
          <p:cNvSpPr txBox="1"/>
          <p:nvPr/>
        </p:nvSpPr>
        <p:spPr>
          <a:xfrm>
            <a:off x="9197400" y="4358450"/>
            <a:ext cx="2026800" cy="59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rPr>
              <a:t>Wenqi Jia</a:t>
            </a:r>
            <a:endParaRPr sz="2300">
              <a:solidFill>
                <a:schemeClr val="dk1"/>
              </a:solidFill>
            </a:endParaRPr>
          </a:p>
        </p:txBody>
      </p:sp>
      <p:sp>
        <p:nvSpPr>
          <p:cNvPr id="266" name="Google Shape;266;p24"/>
          <p:cNvSpPr txBox="1"/>
          <p:nvPr/>
        </p:nvSpPr>
        <p:spPr>
          <a:xfrm>
            <a:off x="3318650" y="4358450"/>
            <a:ext cx="2462400" cy="59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rPr>
              <a:t>Tianyun Yuan</a:t>
            </a:r>
            <a:endParaRPr sz="2300">
              <a:solidFill>
                <a:schemeClr val="dk1"/>
              </a:solidFill>
            </a:endParaRPr>
          </a:p>
        </p:txBody>
      </p:sp>
      <p:pic>
        <p:nvPicPr>
          <p:cNvPr id="267" name="Google Shape;267;p24"/>
          <p:cNvPicPr preferRelativeResize="0"/>
          <p:nvPr/>
        </p:nvPicPr>
        <p:blipFill>
          <a:blip r:embed="rId6">
            <a:alphaModFix/>
          </a:blip>
          <a:stretch>
            <a:fillRect/>
          </a:stretch>
        </p:blipFill>
        <p:spPr>
          <a:xfrm>
            <a:off x="3415813" y="1969773"/>
            <a:ext cx="2268063" cy="2268063"/>
          </a:xfrm>
          <a:prstGeom prst="rect">
            <a:avLst/>
          </a:prstGeom>
          <a:noFill/>
          <a:ln>
            <a:noFill/>
          </a:ln>
        </p:spPr>
      </p:pic>
      <p:sp>
        <p:nvSpPr>
          <p:cNvPr id="268" name="Google Shape;268;p24"/>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5" name="Google Shape;275;p25"/>
          <p:cNvSpPr txBox="1"/>
          <p:nvPr>
            <p:ph idx="1" type="body"/>
          </p:nvPr>
        </p:nvSpPr>
        <p:spPr>
          <a:xfrm>
            <a:off x="838200" y="1546361"/>
            <a:ext cx="10515600" cy="41679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Choosing the </a:t>
            </a:r>
            <a:r>
              <a:rPr b="1" lang="en-US"/>
              <a:t>right</a:t>
            </a:r>
            <a:r>
              <a:rPr lang="en-US"/>
              <a:t> course is critical for students</a:t>
            </a:r>
            <a:endParaRPr/>
          </a:p>
          <a:p>
            <a:pPr indent="-342900" lvl="1" marL="914400" rtl="0" algn="l">
              <a:spcBef>
                <a:spcPts val="0"/>
              </a:spcBef>
              <a:spcAft>
                <a:spcPts val="0"/>
              </a:spcAft>
              <a:buSzPts val="1800"/>
              <a:buChar char="•"/>
            </a:pPr>
            <a:r>
              <a:rPr lang="en-US"/>
              <a:t>Hard to align with course goals and workloads</a:t>
            </a:r>
            <a:endParaRPr/>
          </a:p>
          <a:p>
            <a:pPr indent="-342900" lvl="1" marL="914400" rtl="0" algn="l">
              <a:spcBef>
                <a:spcPts val="0"/>
              </a:spcBef>
              <a:spcAft>
                <a:spcPts val="0"/>
              </a:spcAft>
              <a:buSzPts val="1800"/>
              <a:buChar char="•"/>
            </a:pPr>
            <a:r>
              <a:rPr lang="en-US"/>
              <a:t>Harsh grading curves impact GPA</a:t>
            </a:r>
            <a:endParaRPr/>
          </a:p>
          <a:p>
            <a:pPr indent="-342900" lvl="1" marL="914400" rtl="0" algn="l">
              <a:spcBef>
                <a:spcPts val="0"/>
              </a:spcBef>
              <a:spcAft>
                <a:spcPts val="0"/>
              </a:spcAft>
              <a:buSzPts val="1800"/>
              <a:buChar char="•"/>
            </a:pPr>
            <a:r>
              <a:rPr lang="en-US"/>
              <a:t>…</a:t>
            </a:r>
            <a:endParaRPr/>
          </a:p>
          <a:p>
            <a:pPr indent="0" lvl="0" marL="914400" rtl="0" algn="l">
              <a:spcBef>
                <a:spcPts val="1000"/>
              </a:spcBef>
              <a:spcAft>
                <a:spcPts val="0"/>
              </a:spcAft>
              <a:buNone/>
            </a:pPr>
            <a:r>
              <a:t/>
            </a:r>
            <a:endParaRPr/>
          </a:p>
          <a:p>
            <a:pPr indent="-342900" lvl="0" marL="457200" rtl="0" algn="l">
              <a:spcBef>
                <a:spcPts val="1000"/>
              </a:spcBef>
              <a:spcAft>
                <a:spcPts val="0"/>
              </a:spcAft>
              <a:buSzPts val="1800"/>
              <a:buChar char="•"/>
            </a:pPr>
            <a:r>
              <a:rPr lang="en-US"/>
              <a:t>Current course </a:t>
            </a:r>
            <a:r>
              <a:rPr lang="en-US"/>
              <a:t>review provides historical data but lacks reliable prediction on students’ performance</a:t>
            </a:r>
            <a:endParaRPr/>
          </a:p>
        </p:txBody>
      </p:sp>
      <p:sp>
        <p:nvSpPr>
          <p:cNvPr id="276" name="Google Shape;276;p25"/>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Problem Motivation</a:t>
            </a:r>
            <a:endParaRPr/>
          </a:p>
        </p:txBody>
      </p:sp>
      <p:sp>
        <p:nvSpPr>
          <p:cNvPr id="277" name="Google Shape;277;p25"/>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278" name="Google Shape;278;p25"/>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5" name="Google Shape;285;p26"/>
          <p:cNvSpPr txBox="1"/>
          <p:nvPr>
            <p:ph idx="1" type="body"/>
          </p:nvPr>
        </p:nvSpPr>
        <p:spPr>
          <a:xfrm>
            <a:off x="838200" y="1546361"/>
            <a:ext cx="10515600" cy="4167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Our Plan</a:t>
            </a:r>
            <a:endParaRPr b="1"/>
          </a:p>
          <a:p>
            <a:pPr indent="-342900" lvl="1" marL="914400" rtl="0" algn="l">
              <a:spcBef>
                <a:spcPts val="500"/>
              </a:spcBef>
              <a:spcAft>
                <a:spcPts val="0"/>
              </a:spcAft>
              <a:buSzPts val="1800"/>
              <a:buChar char="•"/>
            </a:pPr>
            <a:r>
              <a:rPr lang="en-US"/>
              <a:t>Leverage </a:t>
            </a:r>
            <a:r>
              <a:rPr b="1" lang="en-US"/>
              <a:t>deep learning</a:t>
            </a:r>
            <a:r>
              <a:rPr lang="en-US"/>
              <a:t> and </a:t>
            </a:r>
            <a:r>
              <a:rPr b="1" lang="en-US"/>
              <a:t>historical academic data</a:t>
            </a:r>
            <a:r>
              <a:rPr lang="en-US"/>
              <a:t> to predict average GPAs for specific classes</a:t>
            </a:r>
            <a:endParaRPr/>
          </a:p>
          <a:p>
            <a:pPr indent="0" lvl="0" marL="914400" rtl="0" algn="l">
              <a:spcBef>
                <a:spcPts val="1000"/>
              </a:spcBef>
              <a:spcAft>
                <a:spcPts val="0"/>
              </a:spcAft>
              <a:buNone/>
            </a:pPr>
            <a:r>
              <a:t/>
            </a:r>
            <a:endParaRPr/>
          </a:p>
          <a:p>
            <a:pPr indent="0" lvl="0" marL="0" rtl="0" algn="l">
              <a:spcBef>
                <a:spcPts val="1000"/>
              </a:spcBef>
              <a:spcAft>
                <a:spcPts val="0"/>
              </a:spcAft>
              <a:buNone/>
            </a:pPr>
            <a:r>
              <a:rPr b="1" lang="en-US"/>
              <a:t>Impact</a:t>
            </a:r>
            <a:endParaRPr b="1"/>
          </a:p>
          <a:p>
            <a:pPr indent="-342900" lvl="0" marL="914400" rtl="0" algn="l">
              <a:spcBef>
                <a:spcPts val="1000"/>
              </a:spcBef>
              <a:spcAft>
                <a:spcPts val="0"/>
              </a:spcAft>
              <a:buSzPts val="1800"/>
              <a:buChar char="•"/>
            </a:pPr>
            <a:r>
              <a:rPr lang="en-US"/>
              <a:t>Help students make informed course decisions</a:t>
            </a:r>
            <a:endParaRPr/>
          </a:p>
          <a:p>
            <a:pPr indent="-342900" lvl="0" marL="914400" rtl="0" algn="l">
              <a:spcBef>
                <a:spcPts val="0"/>
              </a:spcBef>
              <a:spcAft>
                <a:spcPts val="0"/>
              </a:spcAft>
              <a:buSzPts val="1800"/>
              <a:buChar char="•"/>
            </a:pPr>
            <a:r>
              <a:rPr lang="en-US"/>
              <a:t>Reduce stress and improve academic outcomes</a:t>
            </a:r>
            <a:endParaRPr/>
          </a:p>
          <a:p>
            <a:pPr indent="-342900" lvl="0" marL="914400" rtl="0" algn="l">
              <a:spcBef>
                <a:spcPts val="0"/>
              </a:spcBef>
              <a:spcAft>
                <a:spcPts val="0"/>
              </a:spcAft>
              <a:buSzPts val="1800"/>
              <a:buChar char="•"/>
            </a:pPr>
            <a:r>
              <a:rPr lang="en-US"/>
              <a:t>Foster a more personalized and fulfilling educational experience</a:t>
            </a:r>
            <a:endParaRPr/>
          </a:p>
        </p:txBody>
      </p:sp>
      <p:sp>
        <p:nvSpPr>
          <p:cNvPr id="286" name="Google Shape;286;p26"/>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Problem Motivation</a:t>
            </a:r>
            <a:endParaRPr/>
          </a:p>
        </p:txBody>
      </p:sp>
      <p:sp>
        <p:nvSpPr>
          <p:cNvPr id="287" name="Google Shape;287;p26"/>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
        <p:nvSpPr>
          <p:cNvPr id="288" name="Google Shape;288;p26"/>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T</a:t>
            </a:r>
            <a:r>
              <a:rPr lang="en-US"/>
              <a:t>echnical Data </a:t>
            </a:r>
            <a:r>
              <a:rPr lang="en-US"/>
              <a:t>Challenges</a:t>
            </a:r>
            <a:endParaRPr/>
          </a:p>
        </p:txBody>
      </p:sp>
      <p:sp>
        <p:nvSpPr>
          <p:cNvPr id="294" name="Google Shape;294;p27"/>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00000"/>
              </a:lnSpc>
              <a:spcBef>
                <a:spcPts val="0"/>
              </a:spcBef>
              <a:spcAft>
                <a:spcPts val="0"/>
              </a:spcAft>
              <a:buSzPts val="1800"/>
              <a:buChar char="•"/>
            </a:pPr>
            <a:r>
              <a:rPr b="1" lang="en-US"/>
              <a:t>Missing data</a:t>
            </a:r>
            <a:r>
              <a:rPr lang="en-US"/>
              <a:t>: </a:t>
            </a:r>
            <a:endParaRPr/>
          </a:p>
          <a:p>
            <a:pPr indent="-342900" lvl="1" marL="914400" rtl="0" algn="l">
              <a:lnSpc>
                <a:spcPct val="100000"/>
              </a:lnSpc>
              <a:spcBef>
                <a:spcPts val="0"/>
              </a:spcBef>
              <a:spcAft>
                <a:spcPts val="0"/>
              </a:spcAft>
              <a:buSzPts val="1800"/>
              <a:buChar char="•"/>
            </a:pPr>
            <a:r>
              <a:rPr lang="en-US"/>
              <a:t>primary instructor == NULL, solved by including a new category “NA” for such course</a:t>
            </a:r>
            <a:endParaRPr/>
          </a:p>
          <a:p>
            <a:pPr indent="-342900" lvl="0" marL="457200" rtl="0" algn="l">
              <a:lnSpc>
                <a:spcPct val="100000"/>
              </a:lnSpc>
              <a:spcBef>
                <a:spcPts val="0"/>
              </a:spcBef>
              <a:spcAft>
                <a:spcPts val="0"/>
              </a:spcAft>
              <a:buSzPts val="1800"/>
              <a:buChar char="•"/>
            </a:pPr>
            <a:r>
              <a:rPr b="1" lang="en-US"/>
              <a:t>Imbalanced data</a:t>
            </a:r>
            <a:r>
              <a:rPr lang="en-US"/>
              <a:t>: </a:t>
            </a:r>
            <a:endParaRPr/>
          </a:p>
          <a:p>
            <a:pPr indent="-342900" lvl="1" marL="914400" rtl="0" algn="l">
              <a:lnSpc>
                <a:spcPct val="100000"/>
              </a:lnSpc>
              <a:spcBef>
                <a:spcPts val="0"/>
              </a:spcBef>
              <a:spcAft>
                <a:spcPts val="0"/>
              </a:spcAft>
              <a:buSzPts val="1800"/>
              <a:buChar char="•"/>
            </a:pPr>
            <a:r>
              <a:rPr lang="en-US"/>
              <a:t>Subject distribution is long-tailed such that most students pass.</a:t>
            </a:r>
            <a:endParaRPr/>
          </a:p>
          <a:p>
            <a:pPr indent="-342900" lvl="0" marL="457200" rtl="0" algn="l">
              <a:lnSpc>
                <a:spcPct val="100000"/>
              </a:lnSpc>
              <a:spcBef>
                <a:spcPts val="0"/>
              </a:spcBef>
              <a:spcAft>
                <a:spcPts val="0"/>
              </a:spcAft>
              <a:buSzPts val="1800"/>
              <a:buChar char="•"/>
            </a:pPr>
            <a:r>
              <a:rPr b="1" lang="en-US"/>
              <a:t>Sparse data</a:t>
            </a:r>
            <a:r>
              <a:rPr lang="en-US"/>
              <a:t>: </a:t>
            </a:r>
            <a:endParaRPr/>
          </a:p>
          <a:p>
            <a:pPr indent="-342900" lvl="1" marL="914400" rtl="0" algn="l">
              <a:lnSpc>
                <a:spcPct val="100000"/>
              </a:lnSpc>
              <a:spcBef>
                <a:spcPts val="0"/>
              </a:spcBef>
              <a:spcAft>
                <a:spcPts val="0"/>
              </a:spcAft>
              <a:buSzPts val="1800"/>
              <a:buChar char="•"/>
            </a:pPr>
            <a:r>
              <a:rPr lang="en-US"/>
              <a:t>~75% datapoints have grade between A and B. Used sparse matrix data structure to reduce computational overhead.</a:t>
            </a:r>
            <a:endParaRPr/>
          </a:p>
          <a:p>
            <a:pPr indent="-342900" lvl="0" marL="457200" rtl="0" algn="l">
              <a:lnSpc>
                <a:spcPct val="100000"/>
              </a:lnSpc>
              <a:spcBef>
                <a:spcPts val="0"/>
              </a:spcBef>
              <a:spcAft>
                <a:spcPts val="0"/>
              </a:spcAft>
              <a:buSzPts val="1800"/>
              <a:buChar char="•"/>
            </a:pPr>
            <a:r>
              <a:rPr b="1" lang="en-US"/>
              <a:t>Categorical data</a:t>
            </a:r>
            <a:r>
              <a:rPr lang="en-US"/>
              <a:t>: </a:t>
            </a:r>
            <a:endParaRPr/>
          </a:p>
          <a:p>
            <a:pPr indent="-342900" lvl="1" marL="914400" rtl="0" algn="l">
              <a:lnSpc>
                <a:spcPct val="100000"/>
              </a:lnSpc>
              <a:spcBef>
                <a:spcPts val="0"/>
              </a:spcBef>
              <a:spcAft>
                <a:spcPts val="0"/>
              </a:spcAft>
              <a:buSzPts val="1800"/>
              <a:buChar char="•"/>
            </a:pPr>
            <a:r>
              <a:rPr lang="en-US"/>
              <a:t>Lacks inherent order or numeric meaning. Addressed with one-hot encoding of specific categorical features.</a:t>
            </a:r>
            <a:endParaRPr/>
          </a:p>
        </p:txBody>
      </p:sp>
      <p:sp>
        <p:nvSpPr>
          <p:cNvPr id="295" name="Google Shape;29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27"/>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297" name="Google Shape;297;p27"/>
          <p:cNvSpPr txBox="1"/>
          <p:nvPr>
            <p:ph idx="2" type="body"/>
          </p:nvPr>
        </p:nvSpPr>
        <p:spPr>
          <a:xfrm>
            <a:off x="4610100" y="6170700"/>
            <a:ext cx="58848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4" name="Google Shape;304;p28"/>
          <p:cNvSpPr txBox="1"/>
          <p:nvPr>
            <p:ph idx="1" type="body"/>
          </p:nvPr>
        </p:nvSpPr>
        <p:spPr>
          <a:xfrm>
            <a:off x="838200" y="1546361"/>
            <a:ext cx="10515600" cy="4167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Subject</a:t>
            </a:r>
            <a:r>
              <a:rPr lang="en-US"/>
              <a:t>: course subjects, CS, IE etc.</a:t>
            </a:r>
            <a:endParaRPr/>
          </a:p>
          <a:p>
            <a:pPr indent="0" lvl="0" marL="0" rtl="0" algn="l">
              <a:spcBef>
                <a:spcPts val="1000"/>
              </a:spcBef>
              <a:spcAft>
                <a:spcPts val="0"/>
              </a:spcAft>
              <a:buNone/>
            </a:pPr>
            <a:r>
              <a:rPr b="1" lang="en-US"/>
              <a:t>Course Level</a:t>
            </a:r>
            <a:r>
              <a:rPr lang="en-US"/>
              <a:t>: Number//100, {1, 2, 3, 4, 5}</a:t>
            </a:r>
            <a:endParaRPr/>
          </a:p>
          <a:p>
            <a:pPr indent="0" lvl="0" marL="0" rtl="0" algn="l">
              <a:spcBef>
                <a:spcPts val="1000"/>
              </a:spcBef>
              <a:spcAft>
                <a:spcPts val="0"/>
              </a:spcAft>
              <a:buNone/>
            </a:pPr>
            <a:r>
              <a:rPr b="1" lang="en-US"/>
              <a:t>Sched Type</a:t>
            </a:r>
            <a:r>
              <a:rPr lang="en-US"/>
              <a:t>: Discussion, Lecture etc.</a:t>
            </a:r>
            <a:endParaRPr/>
          </a:p>
          <a:p>
            <a:pPr indent="0" lvl="0" marL="0" rtl="0" algn="l">
              <a:spcBef>
                <a:spcPts val="1000"/>
              </a:spcBef>
              <a:spcAft>
                <a:spcPts val="0"/>
              </a:spcAft>
              <a:buNone/>
            </a:pPr>
            <a:r>
              <a:rPr b="1" lang="en-US"/>
              <a:t>Primary Instructor</a:t>
            </a:r>
            <a:r>
              <a:rPr lang="en-US"/>
              <a:t>: course instructor</a:t>
            </a:r>
            <a:endParaRPr/>
          </a:p>
          <a:p>
            <a:pPr indent="0" lvl="0" marL="0" rtl="0" algn="l">
              <a:spcBef>
                <a:spcPts val="1000"/>
              </a:spcBef>
              <a:spcAft>
                <a:spcPts val="0"/>
              </a:spcAft>
              <a:buNone/>
            </a:pPr>
            <a:r>
              <a:rPr b="1" lang="en-US"/>
              <a:t>Class Size</a:t>
            </a:r>
            <a:r>
              <a:rPr lang="en-US"/>
              <a:t>: number of students received letter grade.</a:t>
            </a:r>
            <a:endParaRPr/>
          </a:p>
        </p:txBody>
      </p:sp>
      <p:sp>
        <p:nvSpPr>
          <p:cNvPr id="305" name="Google Shape;305;p28"/>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Sample Data w/ Features Explained</a:t>
            </a:r>
            <a:endParaRPr/>
          </a:p>
        </p:txBody>
      </p:sp>
      <p:sp>
        <p:nvSpPr>
          <p:cNvPr id="306" name="Google Shape;306;p28"/>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
        <p:nvSpPr>
          <p:cNvPr id="307" name="Google Shape;307;p28"/>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pic>
        <p:nvPicPr>
          <p:cNvPr id="308" name="Google Shape;308;p28"/>
          <p:cNvPicPr preferRelativeResize="0"/>
          <p:nvPr/>
        </p:nvPicPr>
        <p:blipFill>
          <a:blip r:embed="rId3">
            <a:alphaModFix/>
          </a:blip>
          <a:stretch>
            <a:fillRect/>
          </a:stretch>
        </p:blipFill>
        <p:spPr>
          <a:xfrm>
            <a:off x="247726" y="4111275"/>
            <a:ext cx="11388025" cy="1819400"/>
          </a:xfrm>
          <a:prstGeom prst="rect">
            <a:avLst/>
          </a:prstGeom>
          <a:noFill/>
          <a:ln>
            <a:noFill/>
          </a:ln>
        </p:spPr>
      </p:pic>
      <p:sp>
        <p:nvSpPr>
          <p:cNvPr id="309" name="Google Shape;309;p28"/>
          <p:cNvSpPr/>
          <p:nvPr/>
        </p:nvSpPr>
        <p:spPr>
          <a:xfrm>
            <a:off x="2251700" y="4111225"/>
            <a:ext cx="1291500" cy="1819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28"/>
          <p:cNvSpPr/>
          <p:nvPr/>
        </p:nvSpPr>
        <p:spPr>
          <a:xfrm>
            <a:off x="5593075" y="4111225"/>
            <a:ext cx="887700" cy="1819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8"/>
          <p:cNvSpPr/>
          <p:nvPr/>
        </p:nvSpPr>
        <p:spPr>
          <a:xfrm>
            <a:off x="10008850" y="4111225"/>
            <a:ext cx="1695600" cy="1819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8" name="Google Shape;318;p29"/>
          <p:cNvSpPr txBox="1"/>
          <p:nvPr>
            <p:ph idx="1" type="body"/>
          </p:nvPr>
        </p:nvSpPr>
        <p:spPr>
          <a:xfrm>
            <a:off x="6038850" y="1513575"/>
            <a:ext cx="5459700" cy="4167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a:t>Average GPA: </a:t>
            </a:r>
            <a:endParaRPr b="1"/>
          </a:p>
          <a:p>
            <a:pPr indent="0" lvl="0" marL="0" rtl="0" algn="l">
              <a:spcBef>
                <a:spcPts val="1000"/>
              </a:spcBef>
              <a:spcAft>
                <a:spcPts val="0"/>
              </a:spcAft>
              <a:buNone/>
            </a:pPr>
            <a:r>
              <a:rPr lang="en-US"/>
              <a:t>(number of students with A+ * 4.0</a:t>
            </a:r>
            <a:endParaRPr/>
          </a:p>
          <a:p>
            <a:pPr indent="0" lvl="0" marL="0" rtl="0" algn="ctr">
              <a:spcBef>
                <a:spcPts val="1000"/>
              </a:spcBef>
              <a:spcAft>
                <a:spcPts val="0"/>
              </a:spcAft>
              <a:buNone/>
            </a:pPr>
            <a:r>
              <a:rPr lang="en-US"/>
              <a:t>+ </a:t>
            </a:r>
            <a:endParaRPr/>
          </a:p>
          <a:p>
            <a:pPr indent="0" lvl="0" marL="0" rtl="0" algn="l">
              <a:spcBef>
                <a:spcPts val="1000"/>
              </a:spcBef>
              <a:spcAft>
                <a:spcPts val="0"/>
              </a:spcAft>
              <a:buNone/>
            </a:pPr>
            <a:r>
              <a:rPr lang="en-US"/>
              <a:t>number of students with A * 4.0 </a:t>
            </a:r>
            <a:endParaRPr/>
          </a:p>
          <a:p>
            <a:pPr indent="0" lvl="0" marL="0" rtl="0" algn="ctr">
              <a:spcBef>
                <a:spcPts val="1000"/>
              </a:spcBef>
              <a:spcAft>
                <a:spcPts val="0"/>
              </a:spcAft>
              <a:buNone/>
            </a:pPr>
            <a:r>
              <a:rPr lang="en-US"/>
              <a:t>+ </a:t>
            </a:r>
            <a:endParaRPr/>
          </a:p>
          <a:p>
            <a:pPr indent="0" lvl="0" marL="0" rtl="0" algn="ctr">
              <a:spcBef>
                <a:spcPts val="1000"/>
              </a:spcBef>
              <a:spcAft>
                <a:spcPts val="0"/>
              </a:spcAft>
              <a:buNone/>
            </a:pPr>
            <a:r>
              <a:rPr lang="en-US"/>
              <a:t>number of students with A- * 3.67 +  … </a:t>
            </a:r>
            <a:endParaRPr/>
          </a:p>
          <a:p>
            <a:pPr indent="0" lvl="0" marL="0" rtl="0" algn="l">
              <a:spcBef>
                <a:spcPts val="1000"/>
              </a:spcBef>
              <a:spcAft>
                <a:spcPts val="0"/>
              </a:spcAft>
              <a:buNone/>
            </a:pPr>
            <a:r>
              <a:rPr lang="en-US"/>
              <a:t>number of students with F * 0.0</a:t>
            </a:r>
            <a:r>
              <a:rPr lang="en-US"/>
              <a:t>) </a:t>
            </a:r>
            <a:endParaRPr/>
          </a:p>
          <a:p>
            <a:pPr indent="0" lvl="0" marL="0" rtl="0" algn="l">
              <a:spcBef>
                <a:spcPts val="1000"/>
              </a:spcBef>
              <a:spcAft>
                <a:spcPts val="0"/>
              </a:spcAft>
              <a:buNone/>
            </a:pPr>
            <a:r>
              <a:rPr lang="en-US"/>
              <a:t>/</a:t>
            </a:r>
            <a:r>
              <a:rPr b="1" lang="en-US"/>
              <a:t>Class Size</a:t>
            </a:r>
            <a:endParaRPr b="1"/>
          </a:p>
        </p:txBody>
      </p:sp>
      <p:sp>
        <p:nvSpPr>
          <p:cNvPr id="319" name="Google Shape;319;p29"/>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Data Features to Predict</a:t>
            </a:r>
            <a:endParaRPr/>
          </a:p>
        </p:txBody>
      </p:sp>
      <p:sp>
        <p:nvSpPr>
          <p:cNvPr id="320" name="Google Shape;320;p29"/>
          <p:cNvSpPr txBox="1"/>
          <p:nvPr>
            <p:ph idx="2" type="body"/>
          </p:nvPr>
        </p:nvSpPr>
        <p:spPr>
          <a:xfrm>
            <a:off x="4610100" y="6170700"/>
            <a:ext cx="58848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Slide Contributor: Wanting Mao, Tianyun Yuan, Max Xu, Wenqi Jia</a:t>
            </a:r>
            <a:endParaRPr/>
          </a:p>
        </p:txBody>
      </p:sp>
      <p:sp>
        <p:nvSpPr>
          <p:cNvPr id="321" name="Google Shape;321;p29"/>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pic>
        <p:nvPicPr>
          <p:cNvPr id="322" name="Google Shape;322;p29"/>
          <p:cNvPicPr preferRelativeResize="0"/>
          <p:nvPr/>
        </p:nvPicPr>
        <p:blipFill>
          <a:blip r:embed="rId3">
            <a:alphaModFix/>
          </a:blip>
          <a:stretch>
            <a:fillRect/>
          </a:stretch>
        </p:blipFill>
        <p:spPr>
          <a:xfrm>
            <a:off x="280638" y="1321238"/>
            <a:ext cx="5138475" cy="45574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9" name="Google Shape;329;p30"/>
          <p:cNvSpPr txBox="1"/>
          <p:nvPr>
            <p:ph idx="1" type="body"/>
          </p:nvPr>
        </p:nvSpPr>
        <p:spPr>
          <a:xfrm>
            <a:off x="838200" y="1546361"/>
            <a:ext cx="10515600" cy="4167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R</a:t>
            </a:r>
            <a:r>
              <a:rPr baseline="30000" lang="en-US"/>
              <a:t>2</a:t>
            </a:r>
            <a:r>
              <a:rPr lang="en-US"/>
              <a:t> meaning:</a:t>
            </a:r>
            <a:endParaRPr/>
          </a:p>
          <a:p>
            <a:pPr indent="0" lvl="0" marL="0" rtl="0" algn="l">
              <a:spcBef>
                <a:spcPts val="1000"/>
              </a:spcBef>
              <a:spcAft>
                <a:spcPts val="0"/>
              </a:spcAft>
              <a:buNone/>
            </a:pPr>
            <a:r>
              <a:rPr lang="en-US"/>
              <a:t>The R-squared value, also known as the coefficient of determination, is a statistical measure that represents how well the independent variables in a model explain the variance in the dependent variable.</a:t>
            </a:r>
            <a:endParaRPr/>
          </a:p>
          <a:p>
            <a:pPr indent="0" lvl="0" marL="0" rtl="0" algn="l">
              <a:spcBef>
                <a:spcPts val="1000"/>
              </a:spcBef>
              <a:spcAft>
                <a:spcPts val="0"/>
              </a:spcAft>
              <a:buNone/>
            </a:pPr>
            <a:r>
              <a:t/>
            </a:r>
            <a:endParaRPr/>
          </a:p>
        </p:txBody>
      </p:sp>
      <p:sp>
        <p:nvSpPr>
          <p:cNvPr id="330" name="Google Shape;330;p30"/>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Metrics</a:t>
            </a:r>
            <a:endParaRPr/>
          </a:p>
        </p:txBody>
      </p:sp>
      <p:sp>
        <p:nvSpPr>
          <p:cNvPr id="331" name="Google Shape;331;p30"/>
          <p:cNvSpPr txBox="1"/>
          <p:nvPr>
            <p:ph idx="3" type="body"/>
          </p:nvPr>
        </p:nvSpPr>
        <p:spPr>
          <a:xfrm>
            <a:off x="837466" y="6170702"/>
            <a:ext cx="1805700" cy="2646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1400"/>
              <a:buFont typeface="Arial"/>
              <a:buNone/>
            </a:pPr>
            <a:r>
              <a:rPr lang="en-US"/>
              <a:t>Group 28</a:t>
            </a:r>
            <a:endParaRPr/>
          </a:p>
        </p:txBody>
      </p:sp>
      <p:sp>
        <p:nvSpPr>
          <p:cNvPr id="332" name="Google Shape;332;p30"/>
          <p:cNvSpPr txBox="1"/>
          <p:nvPr>
            <p:ph idx="2" type="body"/>
          </p:nvPr>
        </p:nvSpPr>
        <p:spPr>
          <a:xfrm>
            <a:off x="4610100" y="6170700"/>
            <a:ext cx="5884800" cy="26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Slide Contributor: Wanting Mao, Tianyun Yuan, Max Xu, Wenqi Jia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atCom ppt">
  <a:themeElements>
    <a:clrScheme name="Illini Theme">
      <a:dk1>
        <a:srgbClr val="13294B"/>
      </a:dk1>
      <a:lt1>
        <a:srgbClr val="FEFFFF"/>
      </a:lt1>
      <a:dk2>
        <a:srgbClr val="F55F06"/>
      </a:dk2>
      <a:lt2>
        <a:srgbClr val="C8C6C7"/>
      </a:lt2>
      <a:accent1>
        <a:srgbClr val="2870CD"/>
      </a:accent1>
      <a:accent2>
        <a:srgbClr val="3CB3E4"/>
      </a:accent2>
      <a:accent3>
        <a:srgbClr val="F8B316"/>
      </a:accent3>
      <a:accent4>
        <a:srgbClr val="196130"/>
      </a:accent4>
      <a:accent5>
        <a:srgbClr val="267E8D"/>
      </a:accent5>
      <a:accent6>
        <a:srgbClr val="7C3D13"/>
      </a:accent6>
      <a:hlink>
        <a:srgbClr val="C84013"/>
      </a:hlink>
      <a:folHlink>
        <a:srgbClr val="13294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