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8" r:id="rId17"/>
    <p:sldId id="277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SON QUINTA TORRES" initials="WQT" lastIdx="1" clrIdx="0">
    <p:extLst>
      <p:ext uri="{19B8F6BF-5375-455C-9EA6-DF929625EA0E}">
        <p15:presenceInfo xmlns:p15="http://schemas.microsoft.com/office/powerpoint/2012/main" userId="S::202003322067@alunos.estacio.br::a8c44602-ca78-46a7-96a7-696dd05ced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4B94D-D59F-4C86-A003-87FAA144D9C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71AB54-0F92-4AD2-93EE-FB362901485C}">
      <dgm:prSet/>
      <dgm:spPr/>
      <dgm:t>
        <a:bodyPr/>
        <a:lstStyle/>
        <a:p>
          <a:r>
            <a:rPr lang="en-US" dirty="0"/>
            <a:t>Rio de Janeiro Neighborhoods : Web scrape Wikipedia + </a:t>
          </a:r>
          <a:r>
            <a:rPr lang="en-US" dirty="0" err="1"/>
            <a:t>Geopy</a:t>
          </a:r>
          <a:endParaRPr lang="en-US" dirty="0"/>
        </a:p>
      </dgm:t>
    </dgm:pt>
    <dgm:pt modelId="{85168899-83EC-4212-94F4-B5F24A077E3E}" type="parTrans" cxnId="{928C05E3-6553-4009-8F47-AA197A4A231B}">
      <dgm:prSet/>
      <dgm:spPr/>
      <dgm:t>
        <a:bodyPr/>
        <a:lstStyle/>
        <a:p>
          <a:endParaRPr lang="en-US"/>
        </a:p>
      </dgm:t>
    </dgm:pt>
    <dgm:pt modelId="{1015DB10-A303-45C6-BF9D-268011EC8EFA}" type="sibTrans" cxnId="{928C05E3-6553-4009-8F47-AA197A4A231B}">
      <dgm:prSet/>
      <dgm:spPr/>
      <dgm:t>
        <a:bodyPr/>
        <a:lstStyle/>
        <a:p>
          <a:endParaRPr lang="en-US"/>
        </a:p>
      </dgm:t>
    </dgm:pt>
    <dgm:pt modelId="{BF51468B-85D8-4287-BFAB-74A875C3FEAE}">
      <dgm:prSet/>
      <dgm:spPr/>
      <dgm:t>
        <a:bodyPr/>
        <a:lstStyle/>
        <a:p>
          <a:r>
            <a:rPr lang="en-US" dirty="0"/>
            <a:t>Covid Dataset: RIO DATA Website</a:t>
          </a:r>
        </a:p>
      </dgm:t>
    </dgm:pt>
    <dgm:pt modelId="{AE2AB570-A7BB-46AC-B278-79F9B5E89DFF}" type="parTrans" cxnId="{0E7E8732-034F-42CE-BD3A-210EB01EE2BF}">
      <dgm:prSet/>
      <dgm:spPr/>
      <dgm:t>
        <a:bodyPr/>
        <a:lstStyle/>
        <a:p>
          <a:endParaRPr lang="en-US"/>
        </a:p>
      </dgm:t>
    </dgm:pt>
    <dgm:pt modelId="{28359FD4-2B2A-49E1-9E4B-669E7113594C}" type="sibTrans" cxnId="{0E7E8732-034F-42CE-BD3A-210EB01EE2BF}">
      <dgm:prSet/>
      <dgm:spPr/>
      <dgm:t>
        <a:bodyPr/>
        <a:lstStyle/>
        <a:p>
          <a:endParaRPr lang="en-US"/>
        </a:p>
      </dgm:t>
    </dgm:pt>
    <dgm:pt modelId="{9816B332-4EEF-48C5-A035-42F13CA9AAD5}">
      <dgm:prSet/>
      <dgm:spPr/>
      <dgm:t>
        <a:bodyPr/>
        <a:lstStyle/>
        <a:p>
          <a:r>
            <a:rPr lang="en-US"/>
            <a:t>Rio de Janeiro Population: RIO DATA Website</a:t>
          </a:r>
        </a:p>
      </dgm:t>
    </dgm:pt>
    <dgm:pt modelId="{C0FA454B-1DF3-4E57-922C-0B5EAE9EDE46}" type="parTrans" cxnId="{0ECFA4AD-7A41-4EF8-AFE7-2AAB919F0352}">
      <dgm:prSet/>
      <dgm:spPr/>
      <dgm:t>
        <a:bodyPr/>
        <a:lstStyle/>
        <a:p>
          <a:endParaRPr lang="en-US"/>
        </a:p>
      </dgm:t>
    </dgm:pt>
    <dgm:pt modelId="{6ED4448D-803F-4746-91B8-B8977311F027}" type="sibTrans" cxnId="{0ECFA4AD-7A41-4EF8-AFE7-2AAB919F0352}">
      <dgm:prSet/>
      <dgm:spPr/>
      <dgm:t>
        <a:bodyPr/>
        <a:lstStyle/>
        <a:p>
          <a:endParaRPr lang="en-US"/>
        </a:p>
      </dgm:t>
    </dgm:pt>
    <dgm:pt modelId="{666384CB-4459-4A1B-A241-515AC507F253}">
      <dgm:prSet/>
      <dgm:spPr/>
      <dgm:t>
        <a:bodyPr/>
        <a:lstStyle/>
        <a:p>
          <a:r>
            <a:rPr lang="en-US" dirty="0"/>
            <a:t>Health Services Venues: Foursquare API</a:t>
          </a:r>
        </a:p>
      </dgm:t>
    </dgm:pt>
    <dgm:pt modelId="{47DC32C4-770E-4A9C-A22E-BD391D7C33B2}" type="parTrans" cxnId="{683F8047-CC85-4D5D-B29D-7D16464E6A72}">
      <dgm:prSet/>
      <dgm:spPr/>
      <dgm:t>
        <a:bodyPr/>
        <a:lstStyle/>
        <a:p>
          <a:endParaRPr lang="en-US"/>
        </a:p>
      </dgm:t>
    </dgm:pt>
    <dgm:pt modelId="{1909B80E-124D-4775-9008-DA627E2AE4D1}" type="sibTrans" cxnId="{683F8047-CC85-4D5D-B29D-7D16464E6A72}">
      <dgm:prSet/>
      <dgm:spPr/>
      <dgm:t>
        <a:bodyPr/>
        <a:lstStyle/>
        <a:p>
          <a:endParaRPr lang="en-US"/>
        </a:p>
      </dgm:t>
    </dgm:pt>
    <dgm:pt modelId="{D7D874FB-351A-456B-BAE1-B0541FB8B1BB}">
      <dgm:prSet/>
      <dgm:spPr/>
      <dgm:t>
        <a:bodyPr/>
        <a:lstStyle/>
        <a:p>
          <a:r>
            <a:rPr lang="en-US"/>
            <a:t>Rio de Janeiro Geodata : Geojson from RIO DATA Website -&gt; Choropleth Map with FOLIUM</a:t>
          </a:r>
        </a:p>
      </dgm:t>
    </dgm:pt>
    <dgm:pt modelId="{1AEFFCED-59A7-4587-A845-ED0F063D57E8}" type="parTrans" cxnId="{63D5F9CA-418B-49B2-89FF-4CC5A5249C61}">
      <dgm:prSet/>
      <dgm:spPr/>
      <dgm:t>
        <a:bodyPr/>
        <a:lstStyle/>
        <a:p>
          <a:endParaRPr lang="en-US"/>
        </a:p>
      </dgm:t>
    </dgm:pt>
    <dgm:pt modelId="{BD7ABC7F-6FF3-46BA-AD5A-0B4E68B698F9}" type="sibTrans" cxnId="{63D5F9CA-418B-49B2-89FF-4CC5A5249C61}">
      <dgm:prSet/>
      <dgm:spPr/>
      <dgm:t>
        <a:bodyPr/>
        <a:lstStyle/>
        <a:p>
          <a:endParaRPr lang="en-US"/>
        </a:p>
      </dgm:t>
    </dgm:pt>
    <dgm:pt modelId="{9C493260-5F92-40EA-A95D-25673A285BD5}" type="pres">
      <dgm:prSet presAssocID="{CB44B94D-D59F-4C86-A003-87FAA144D9C0}" presName="diagram" presStyleCnt="0">
        <dgm:presLayoutVars>
          <dgm:dir/>
          <dgm:resizeHandles val="exact"/>
        </dgm:presLayoutVars>
      </dgm:prSet>
      <dgm:spPr/>
    </dgm:pt>
    <dgm:pt modelId="{D9C8311F-EFCB-43EE-A259-C5725CE0E864}" type="pres">
      <dgm:prSet presAssocID="{3C71AB54-0F92-4AD2-93EE-FB362901485C}" presName="node" presStyleLbl="node1" presStyleIdx="0" presStyleCnt="5">
        <dgm:presLayoutVars>
          <dgm:bulletEnabled val="1"/>
        </dgm:presLayoutVars>
      </dgm:prSet>
      <dgm:spPr/>
    </dgm:pt>
    <dgm:pt modelId="{292C48A0-4398-484D-817D-051ADC21B7B8}" type="pres">
      <dgm:prSet presAssocID="{1015DB10-A303-45C6-BF9D-268011EC8EFA}" presName="sibTrans" presStyleCnt="0"/>
      <dgm:spPr/>
    </dgm:pt>
    <dgm:pt modelId="{9F9D43D3-58EE-4950-9CF5-D0E7E1F7C04F}" type="pres">
      <dgm:prSet presAssocID="{BF51468B-85D8-4287-BFAB-74A875C3FEAE}" presName="node" presStyleLbl="node1" presStyleIdx="1" presStyleCnt="5">
        <dgm:presLayoutVars>
          <dgm:bulletEnabled val="1"/>
        </dgm:presLayoutVars>
      </dgm:prSet>
      <dgm:spPr/>
    </dgm:pt>
    <dgm:pt modelId="{6D7305B3-3A7C-4F79-8F98-7E079D522D32}" type="pres">
      <dgm:prSet presAssocID="{28359FD4-2B2A-49E1-9E4B-669E7113594C}" presName="sibTrans" presStyleCnt="0"/>
      <dgm:spPr/>
    </dgm:pt>
    <dgm:pt modelId="{FFE42D89-7FA0-4E7E-B68B-653F20B3BFB1}" type="pres">
      <dgm:prSet presAssocID="{9816B332-4EEF-48C5-A035-42F13CA9AAD5}" presName="node" presStyleLbl="node1" presStyleIdx="2" presStyleCnt="5">
        <dgm:presLayoutVars>
          <dgm:bulletEnabled val="1"/>
        </dgm:presLayoutVars>
      </dgm:prSet>
      <dgm:spPr/>
    </dgm:pt>
    <dgm:pt modelId="{B33005B4-C1E2-4429-9E01-3815B2E7D099}" type="pres">
      <dgm:prSet presAssocID="{6ED4448D-803F-4746-91B8-B8977311F027}" presName="sibTrans" presStyleCnt="0"/>
      <dgm:spPr/>
    </dgm:pt>
    <dgm:pt modelId="{3533A089-B347-4A94-9208-70AC4CE20EE7}" type="pres">
      <dgm:prSet presAssocID="{666384CB-4459-4A1B-A241-515AC507F253}" presName="node" presStyleLbl="node1" presStyleIdx="3" presStyleCnt="5">
        <dgm:presLayoutVars>
          <dgm:bulletEnabled val="1"/>
        </dgm:presLayoutVars>
      </dgm:prSet>
      <dgm:spPr/>
    </dgm:pt>
    <dgm:pt modelId="{74AE6034-18CD-4723-8C5A-CC8E4584C241}" type="pres">
      <dgm:prSet presAssocID="{1909B80E-124D-4775-9008-DA627E2AE4D1}" presName="sibTrans" presStyleCnt="0"/>
      <dgm:spPr/>
    </dgm:pt>
    <dgm:pt modelId="{5146011B-B906-4522-A110-970D476ED7A0}" type="pres">
      <dgm:prSet presAssocID="{D7D874FB-351A-456B-BAE1-B0541FB8B1BB}" presName="node" presStyleLbl="node1" presStyleIdx="4" presStyleCnt="5">
        <dgm:presLayoutVars>
          <dgm:bulletEnabled val="1"/>
        </dgm:presLayoutVars>
      </dgm:prSet>
      <dgm:spPr/>
    </dgm:pt>
  </dgm:ptLst>
  <dgm:cxnLst>
    <dgm:cxn modelId="{89CB1713-460E-4974-84DC-AB6A290914D7}" type="presOf" srcId="{3C71AB54-0F92-4AD2-93EE-FB362901485C}" destId="{D9C8311F-EFCB-43EE-A259-C5725CE0E864}" srcOrd="0" destOrd="0" presId="urn:microsoft.com/office/officeart/2005/8/layout/default"/>
    <dgm:cxn modelId="{9B4FD514-9E76-4456-A138-84C22379DCE7}" type="presOf" srcId="{CB44B94D-D59F-4C86-A003-87FAA144D9C0}" destId="{9C493260-5F92-40EA-A95D-25673A285BD5}" srcOrd="0" destOrd="0" presId="urn:microsoft.com/office/officeart/2005/8/layout/default"/>
    <dgm:cxn modelId="{0E7E8732-034F-42CE-BD3A-210EB01EE2BF}" srcId="{CB44B94D-D59F-4C86-A003-87FAA144D9C0}" destId="{BF51468B-85D8-4287-BFAB-74A875C3FEAE}" srcOrd="1" destOrd="0" parTransId="{AE2AB570-A7BB-46AC-B278-79F9B5E89DFF}" sibTransId="{28359FD4-2B2A-49E1-9E4B-669E7113594C}"/>
    <dgm:cxn modelId="{683F8047-CC85-4D5D-B29D-7D16464E6A72}" srcId="{CB44B94D-D59F-4C86-A003-87FAA144D9C0}" destId="{666384CB-4459-4A1B-A241-515AC507F253}" srcOrd="3" destOrd="0" parTransId="{47DC32C4-770E-4A9C-A22E-BD391D7C33B2}" sibTransId="{1909B80E-124D-4775-9008-DA627E2AE4D1}"/>
    <dgm:cxn modelId="{85836A97-E4B2-4EB8-8A08-9CABF4C6AC9C}" type="presOf" srcId="{666384CB-4459-4A1B-A241-515AC507F253}" destId="{3533A089-B347-4A94-9208-70AC4CE20EE7}" srcOrd="0" destOrd="0" presId="urn:microsoft.com/office/officeart/2005/8/layout/default"/>
    <dgm:cxn modelId="{0ECFA4AD-7A41-4EF8-AFE7-2AAB919F0352}" srcId="{CB44B94D-D59F-4C86-A003-87FAA144D9C0}" destId="{9816B332-4EEF-48C5-A035-42F13CA9AAD5}" srcOrd="2" destOrd="0" parTransId="{C0FA454B-1DF3-4E57-922C-0B5EAE9EDE46}" sibTransId="{6ED4448D-803F-4746-91B8-B8977311F027}"/>
    <dgm:cxn modelId="{63D5F9CA-418B-49B2-89FF-4CC5A5249C61}" srcId="{CB44B94D-D59F-4C86-A003-87FAA144D9C0}" destId="{D7D874FB-351A-456B-BAE1-B0541FB8B1BB}" srcOrd="4" destOrd="0" parTransId="{1AEFFCED-59A7-4587-A845-ED0F063D57E8}" sibTransId="{BD7ABC7F-6FF3-46BA-AD5A-0B4E68B698F9}"/>
    <dgm:cxn modelId="{6575ECCC-60BD-4CA8-A79D-98489274F3FC}" type="presOf" srcId="{D7D874FB-351A-456B-BAE1-B0541FB8B1BB}" destId="{5146011B-B906-4522-A110-970D476ED7A0}" srcOrd="0" destOrd="0" presId="urn:microsoft.com/office/officeart/2005/8/layout/default"/>
    <dgm:cxn modelId="{9E57ACCF-3949-48B6-87FB-E0BCF11BEA0A}" type="presOf" srcId="{BF51468B-85D8-4287-BFAB-74A875C3FEAE}" destId="{9F9D43D3-58EE-4950-9CF5-D0E7E1F7C04F}" srcOrd="0" destOrd="0" presId="urn:microsoft.com/office/officeart/2005/8/layout/default"/>
    <dgm:cxn modelId="{B573CBE1-9C0F-4062-AF21-FC17E0DBD2FD}" type="presOf" srcId="{9816B332-4EEF-48C5-A035-42F13CA9AAD5}" destId="{FFE42D89-7FA0-4E7E-B68B-653F20B3BFB1}" srcOrd="0" destOrd="0" presId="urn:microsoft.com/office/officeart/2005/8/layout/default"/>
    <dgm:cxn modelId="{928C05E3-6553-4009-8F47-AA197A4A231B}" srcId="{CB44B94D-D59F-4C86-A003-87FAA144D9C0}" destId="{3C71AB54-0F92-4AD2-93EE-FB362901485C}" srcOrd="0" destOrd="0" parTransId="{85168899-83EC-4212-94F4-B5F24A077E3E}" sibTransId="{1015DB10-A303-45C6-BF9D-268011EC8EFA}"/>
    <dgm:cxn modelId="{DE7D9D22-F94F-4CD7-8647-F04FC347BE58}" type="presParOf" srcId="{9C493260-5F92-40EA-A95D-25673A285BD5}" destId="{D9C8311F-EFCB-43EE-A259-C5725CE0E864}" srcOrd="0" destOrd="0" presId="urn:microsoft.com/office/officeart/2005/8/layout/default"/>
    <dgm:cxn modelId="{3C0B036B-05B6-4A4A-93C0-6217A991C0B7}" type="presParOf" srcId="{9C493260-5F92-40EA-A95D-25673A285BD5}" destId="{292C48A0-4398-484D-817D-051ADC21B7B8}" srcOrd="1" destOrd="0" presId="urn:microsoft.com/office/officeart/2005/8/layout/default"/>
    <dgm:cxn modelId="{C72F0701-D76F-4F23-867D-5AB252E12CB7}" type="presParOf" srcId="{9C493260-5F92-40EA-A95D-25673A285BD5}" destId="{9F9D43D3-58EE-4950-9CF5-D0E7E1F7C04F}" srcOrd="2" destOrd="0" presId="urn:microsoft.com/office/officeart/2005/8/layout/default"/>
    <dgm:cxn modelId="{AAF637EF-E07C-43C9-9EC7-4CD281B70BE1}" type="presParOf" srcId="{9C493260-5F92-40EA-A95D-25673A285BD5}" destId="{6D7305B3-3A7C-4F79-8F98-7E079D522D32}" srcOrd="3" destOrd="0" presId="urn:microsoft.com/office/officeart/2005/8/layout/default"/>
    <dgm:cxn modelId="{8428AC1E-707D-4792-8169-FFB485022A1E}" type="presParOf" srcId="{9C493260-5F92-40EA-A95D-25673A285BD5}" destId="{FFE42D89-7FA0-4E7E-B68B-653F20B3BFB1}" srcOrd="4" destOrd="0" presId="urn:microsoft.com/office/officeart/2005/8/layout/default"/>
    <dgm:cxn modelId="{54F1431A-8B20-4250-9D64-176E65905251}" type="presParOf" srcId="{9C493260-5F92-40EA-A95D-25673A285BD5}" destId="{B33005B4-C1E2-4429-9E01-3815B2E7D099}" srcOrd="5" destOrd="0" presId="urn:microsoft.com/office/officeart/2005/8/layout/default"/>
    <dgm:cxn modelId="{680964BD-AF9C-48A7-9426-DCCC5915339A}" type="presParOf" srcId="{9C493260-5F92-40EA-A95D-25673A285BD5}" destId="{3533A089-B347-4A94-9208-70AC4CE20EE7}" srcOrd="6" destOrd="0" presId="urn:microsoft.com/office/officeart/2005/8/layout/default"/>
    <dgm:cxn modelId="{3EA99E60-4A2B-45B4-9446-AA08EFB4F2CF}" type="presParOf" srcId="{9C493260-5F92-40EA-A95D-25673A285BD5}" destId="{74AE6034-18CD-4723-8C5A-CC8E4584C241}" srcOrd="7" destOrd="0" presId="urn:microsoft.com/office/officeart/2005/8/layout/default"/>
    <dgm:cxn modelId="{E93203D1-0D02-44B0-B923-1E629FE934AA}" type="presParOf" srcId="{9C493260-5F92-40EA-A95D-25673A285BD5}" destId="{5146011B-B906-4522-A110-970D476ED7A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6736A-A61A-4046-B9CB-17C3F382F8C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3D5D9F-226A-4202-B435-808B6F8B4610}">
      <dgm:prSet/>
      <dgm:spPr/>
      <dgm:t>
        <a:bodyPr/>
        <a:lstStyle/>
        <a:p>
          <a:r>
            <a:rPr lang="pt-BR" dirty="0" err="1"/>
            <a:t>Limited</a:t>
          </a:r>
          <a:r>
            <a:rPr lang="pt-BR" dirty="0"/>
            <a:t> covid </a:t>
          </a:r>
          <a:r>
            <a:rPr lang="pt-BR" dirty="0" err="1"/>
            <a:t>dataset</a:t>
          </a:r>
          <a:r>
            <a:rPr lang="pt-BR" dirty="0"/>
            <a:t> </a:t>
          </a:r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march</a:t>
          </a:r>
          <a:r>
            <a:rPr lang="pt-BR" dirty="0"/>
            <a:t>, 2020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april</a:t>
          </a:r>
          <a:r>
            <a:rPr lang="pt-BR" dirty="0"/>
            <a:t> 15 2021</a:t>
          </a:r>
          <a:endParaRPr lang="en-US" dirty="0"/>
        </a:p>
      </dgm:t>
    </dgm:pt>
    <dgm:pt modelId="{3DCED634-B45F-42AE-9434-7A6ECFA5402F}" type="parTrans" cxnId="{F3BB02A9-2D9D-424E-9723-627ABD794802}">
      <dgm:prSet/>
      <dgm:spPr/>
      <dgm:t>
        <a:bodyPr/>
        <a:lstStyle/>
        <a:p>
          <a:endParaRPr lang="en-US"/>
        </a:p>
      </dgm:t>
    </dgm:pt>
    <dgm:pt modelId="{E25C4F82-7154-4FAC-8757-102B012E8E93}" type="sibTrans" cxnId="{F3BB02A9-2D9D-424E-9723-627ABD794802}">
      <dgm:prSet/>
      <dgm:spPr/>
      <dgm:t>
        <a:bodyPr/>
        <a:lstStyle/>
        <a:p>
          <a:endParaRPr lang="en-US"/>
        </a:p>
      </dgm:t>
    </dgm:pt>
    <dgm:pt modelId="{AE5276A7-C8F1-4074-A70C-3935E995CA1E}">
      <dgm:prSet/>
      <dgm:spPr/>
      <dgm:t>
        <a:bodyPr/>
        <a:lstStyle/>
        <a:p>
          <a:r>
            <a:rPr lang="pt-BR"/>
            <a:t>243,790 rows and 5 columns</a:t>
          </a:r>
          <a:endParaRPr lang="en-US"/>
        </a:p>
      </dgm:t>
    </dgm:pt>
    <dgm:pt modelId="{B4AF4F74-C5AD-4108-BDEE-747AFEDA47FD}" type="parTrans" cxnId="{972D6529-4A8E-4B02-918D-93798310A966}">
      <dgm:prSet/>
      <dgm:spPr/>
      <dgm:t>
        <a:bodyPr/>
        <a:lstStyle/>
        <a:p>
          <a:endParaRPr lang="en-US"/>
        </a:p>
      </dgm:t>
    </dgm:pt>
    <dgm:pt modelId="{32FDAE72-123E-4D8F-868E-558783F368F7}" type="sibTrans" cxnId="{972D6529-4A8E-4B02-918D-93798310A966}">
      <dgm:prSet/>
      <dgm:spPr/>
      <dgm:t>
        <a:bodyPr/>
        <a:lstStyle/>
        <a:p>
          <a:endParaRPr lang="en-US"/>
        </a:p>
      </dgm:t>
    </dgm:pt>
    <dgm:pt modelId="{3036DE30-8F64-4C8D-BF6D-824C2A54DED5}">
      <dgm:prSet/>
      <dgm:spPr/>
      <dgm:t>
        <a:bodyPr/>
        <a:lstStyle/>
        <a:p>
          <a:r>
            <a:rPr lang="pt-BR" dirty="0" err="1"/>
            <a:t>Drop</a:t>
          </a:r>
          <a:r>
            <a:rPr lang="pt-BR" dirty="0"/>
            <a:t> </a:t>
          </a:r>
          <a:r>
            <a:rPr lang="pt-BR" dirty="0" err="1"/>
            <a:t>around</a:t>
          </a:r>
          <a:r>
            <a:rPr lang="pt-BR" dirty="0"/>
            <a:t> 20,000 </a:t>
          </a:r>
          <a:r>
            <a:rPr lang="pt-BR" dirty="0" err="1"/>
            <a:t>records</a:t>
          </a:r>
          <a:r>
            <a:rPr lang="pt-BR" dirty="0"/>
            <a:t>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incorrect</a:t>
          </a:r>
          <a:r>
            <a:rPr lang="pt-BR" dirty="0"/>
            <a:t> </a:t>
          </a:r>
          <a:r>
            <a:rPr lang="pt-BR" dirty="0" err="1"/>
            <a:t>neighborhood</a:t>
          </a:r>
          <a:endParaRPr lang="en-US" dirty="0"/>
        </a:p>
      </dgm:t>
    </dgm:pt>
    <dgm:pt modelId="{84C6351D-72D5-4FFE-AA72-557EA0AD26D8}" type="parTrans" cxnId="{7CBA7043-6EF2-45C2-B702-2986BA7AAB86}">
      <dgm:prSet/>
      <dgm:spPr/>
      <dgm:t>
        <a:bodyPr/>
        <a:lstStyle/>
        <a:p>
          <a:endParaRPr lang="en-US"/>
        </a:p>
      </dgm:t>
    </dgm:pt>
    <dgm:pt modelId="{B626DC38-ACE9-43CA-9E33-368CC7FD5656}" type="sibTrans" cxnId="{7CBA7043-6EF2-45C2-B702-2986BA7AAB86}">
      <dgm:prSet/>
      <dgm:spPr/>
      <dgm:t>
        <a:bodyPr/>
        <a:lstStyle/>
        <a:p>
          <a:endParaRPr lang="en-US"/>
        </a:p>
      </dgm:t>
    </dgm:pt>
    <dgm:pt modelId="{692C183B-39D9-42C1-95A4-0B3B951038FE}">
      <dgm:prSet/>
      <dgm:spPr/>
      <dgm:t>
        <a:bodyPr/>
        <a:lstStyle/>
        <a:p>
          <a:r>
            <a:rPr lang="pt-BR"/>
            <a:t>Feature Selection: </a:t>
          </a:r>
          <a:endParaRPr lang="en-US"/>
        </a:p>
      </dgm:t>
    </dgm:pt>
    <dgm:pt modelId="{13024391-A1D2-48D5-A62D-CEC7803E6988}" type="parTrans" cxnId="{7BAA726C-A2FC-4E34-877E-83D53ED6BF29}">
      <dgm:prSet/>
      <dgm:spPr/>
      <dgm:t>
        <a:bodyPr/>
        <a:lstStyle/>
        <a:p>
          <a:endParaRPr lang="en-US"/>
        </a:p>
      </dgm:t>
    </dgm:pt>
    <dgm:pt modelId="{207D0FA1-2E34-49C6-B3E2-51BAC590379D}" type="sibTrans" cxnId="{7BAA726C-A2FC-4E34-877E-83D53ED6BF29}">
      <dgm:prSet/>
      <dgm:spPr/>
      <dgm:t>
        <a:bodyPr/>
        <a:lstStyle/>
        <a:p>
          <a:endParaRPr lang="en-US"/>
        </a:p>
      </dgm:t>
    </dgm:pt>
    <dgm:pt modelId="{2D44DC01-0C1A-4DDC-918D-91B0AD87D019}">
      <dgm:prSet/>
      <dgm:spPr/>
      <dgm:t>
        <a:bodyPr/>
        <a:lstStyle/>
        <a:p>
          <a:r>
            <a:rPr lang="pt-BR"/>
            <a:t>Drop columns with the redundancy information</a:t>
          </a:r>
          <a:endParaRPr lang="en-US"/>
        </a:p>
      </dgm:t>
    </dgm:pt>
    <dgm:pt modelId="{7F080796-04B3-43F0-9FEA-4EFC690F613D}" type="parTrans" cxnId="{37AFF5A0-8CC5-4C0C-BAA6-B3687A1335C3}">
      <dgm:prSet/>
      <dgm:spPr/>
      <dgm:t>
        <a:bodyPr/>
        <a:lstStyle/>
        <a:p>
          <a:endParaRPr lang="en-US"/>
        </a:p>
      </dgm:t>
    </dgm:pt>
    <dgm:pt modelId="{C6EC6615-81E1-4986-A916-73F8D9C2925C}" type="sibTrans" cxnId="{37AFF5A0-8CC5-4C0C-BAA6-B3687A1335C3}">
      <dgm:prSet/>
      <dgm:spPr/>
      <dgm:t>
        <a:bodyPr/>
        <a:lstStyle/>
        <a:p>
          <a:endParaRPr lang="en-US"/>
        </a:p>
      </dgm:t>
    </dgm:pt>
    <dgm:pt modelId="{04B18E37-B35B-4B6F-9E55-9EECA37A9C1F}">
      <dgm:prSet/>
      <dgm:spPr/>
      <dgm:t>
        <a:bodyPr/>
        <a:lstStyle/>
        <a:p>
          <a:r>
            <a:rPr lang="pt-BR"/>
            <a:t>Sex</a:t>
          </a:r>
          <a:endParaRPr lang="en-US"/>
        </a:p>
      </dgm:t>
    </dgm:pt>
    <dgm:pt modelId="{F86F15D7-07BC-44F8-BB0B-2DD8B09C153F}" type="parTrans" cxnId="{8F6CF355-DE48-4B45-8F33-4559637B80A4}">
      <dgm:prSet/>
      <dgm:spPr/>
      <dgm:t>
        <a:bodyPr/>
        <a:lstStyle/>
        <a:p>
          <a:endParaRPr lang="en-US"/>
        </a:p>
      </dgm:t>
    </dgm:pt>
    <dgm:pt modelId="{71DCEDA8-CC2F-4E75-9F69-821E44A8437E}" type="sibTrans" cxnId="{8F6CF355-DE48-4B45-8F33-4559637B80A4}">
      <dgm:prSet/>
      <dgm:spPr/>
      <dgm:t>
        <a:bodyPr/>
        <a:lstStyle/>
        <a:p>
          <a:endParaRPr lang="en-US"/>
        </a:p>
      </dgm:t>
    </dgm:pt>
    <dgm:pt modelId="{8BF78235-D4C5-4B46-BB99-DC6F897FD08A}">
      <dgm:prSet/>
      <dgm:spPr/>
      <dgm:t>
        <a:bodyPr/>
        <a:lstStyle/>
        <a:p>
          <a:r>
            <a:rPr lang="pt-BR"/>
            <a:t>Age Group </a:t>
          </a:r>
          <a:endParaRPr lang="en-US"/>
        </a:p>
      </dgm:t>
    </dgm:pt>
    <dgm:pt modelId="{A6D9021E-3591-4B3B-8098-383C212B7385}" type="parTrans" cxnId="{1134779F-5212-4F35-B2C0-8FA5E5FA2BB3}">
      <dgm:prSet/>
      <dgm:spPr/>
      <dgm:t>
        <a:bodyPr/>
        <a:lstStyle/>
        <a:p>
          <a:endParaRPr lang="en-US"/>
        </a:p>
      </dgm:t>
    </dgm:pt>
    <dgm:pt modelId="{19E99120-6561-402A-8297-13A7C1EFC826}" type="sibTrans" cxnId="{1134779F-5212-4F35-B2C0-8FA5E5FA2BB3}">
      <dgm:prSet/>
      <dgm:spPr/>
      <dgm:t>
        <a:bodyPr/>
        <a:lstStyle/>
        <a:p>
          <a:endParaRPr lang="en-US"/>
        </a:p>
      </dgm:t>
    </dgm:pt>
    <dgm:pt modelId="{34CCD974-52D3-48D0-87D2-3CD456B1D15E}">
      <dgm:prSet/>
      <dgm:spPr/>
      <dgm:t>
        <a:bodyPr/>
        <a:lstStyle/>
        <a:p>
          <a:r>
            <a:rPr lang="pt-BR"/>
            <a:t>Race</a:t>
          </a:r>
          <a:endParaRPr lang="en-US"/>
        </a:p>
      </dgm:t>
    </dgm:pt>
    <dgm:pt modelId="{CDE03B55-0350-4967-AC38-D97547C944FD}" type="parTrans" cxnId="{24940B26-A39B-4962-B2E0-0C7AD4E8ECFF}">
      <dgm:prSet/>
      <dgm:spPr/>
      <dgm:t>
        <a:bodyPr/>
        <a:lstStyle/>
        <a:p>
          <a:endParaRPr lang="en-US"/>
        </a:p>
      </dgm:t>
    </dgm:pt>
    <dgm:pt modelId="{95A0EFAA-3D5B-4DAA-A628-04980E319EF9}" type="sibTrans" cxnId="{24940B26-A39B-4962-B2E0-0C7AD4E8ECFF}">
      <dgm:prSet/>
      <dgm:spPr/>
      <dgm:t>
        <a:bodyPr/>
        <a:lstStyle/>
        <a:p>
          <a:endParaRPr lang="en-US"/>
        </a:p>
      </dgm:t>
    </dgm:pt>
    <dgm:pt modelId="{944DDE38-1ABB-4718-A518-FFF8EB07C4CF}">
      <dgm:prSet/>
      <dgm:spPr/>
      <dgm:t>
        <a:bodyPr/>
        <a:lstStyle/>
        <a:p>
          <a:r>
            <a:rPr lang="pt-BR"/>
            <a:t>Keep: Case Evolution (Active, Recovered and Deaths)</a:t>
          </a:r>
          <a:endParaRPr lang="en-US"/>
        </a:p>
      </dgm:t>
    </dgm:pt>
    <dgm:pt modelId="{0E4D26C4-5B76-48B8-9B02-E5B877ACE11D}" type="parTrans" cxnId="{65E2A414-95EA-40F8-807C-AEB92DD08FBA}">
      <dgm:prSet/>
      <dgm:spPr/>
      <dgm:t>
        <a:bodyPr/>
        <a:lstStyle/>
        <a:p>
          <a:endParaRPr lang="en-US"/>
        </a:p>
      </dgm:t>
    </dgm:pt>
    <dgm:pt modelId="{F9BFD86A-C8DE-4702-87D1-605D95F63C40}" type="sibTrans" cxnId="{65E2A414-95EA-40F8-807C-AEB92DD08FBA}">
      <dgm:prSet/>
      <dgm:spPr/>
      <dgm:t>
        <a:bodyPr/>
        <a:lstStyle/>
        <a:p>
          <a:endParaRPr lang="en-US"/>
        </a:p>
      </dgm:t>
    </dgm:pt>
    <dgm:pt modelId="{E8398082-0A63-4F39-933D-EB8CEB0370F2}" type="pres">
      <dgm:prSet presAssocID="{EF06736A-A61A-4046-B9CB-17C3F382F8CD}" presName="linear" presStyleCnt="0">
        <dgm:presLayoutVars>
          <dgm:dir/>
          <dgm:animLvl val="lvl"/>
          <dgm:resizeHandles val="exact"/>
        </dgm:presLayoutVars>
      </dgm:prSet>
      <dgm:spPr/>
    </dgm:pt>
    <dgm:pt modelId="{5E1777B3-130D-4152-9902-73CECE814E21}" type="pres">
      <dgm:prSet presAssocID="{EA3D5D9F-226A-4202-B435-808B6F8B4610}" presName="parentLin" presStyleCnt="0"/>
      <dgm:spPr/>
    </dgm:pt>
    <dgm:pt modelId="{DC1E4CF8-A021-4CD7-9B7A-F19B13581C97}" type="pres">
      <dgm:prSet presAssocID="{EA3D5D9F-226A-4202-B435-808B6F8B4610}" presName="parentLeftMargin" presStyleLbl="node1" presStyleIdx="0" presStyleCnt="4"/>
      <dgm:spPr/>
    </dgm:pt>
    <dgm:pt modelId="{2A8A7098-7BA6-4091-A207-0C7D81804E3E}" type="pres">
      <dgm:prSet presAssocID="{EA3D5D9F-226A-4202-B435-808B6F8B46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6290BD-15B7-4DEC-B933-C96C82FF16E5}" type="pres">
      <dgm:prSet presAssocID="{EA3D5D9F-226A-4202-B435-808B6F8B4610}" presName="negativeSpace" presStyleCnt="0"/>
      <dgm:spPr/>
    </dgm:pt>
    <dgm:pt modelId="{A579C038-494F-46ED-8DD4-D95AF90DD635}" type="pres">
      <dgm:prSet presAssocID="{EA3D5D9F-226A-4202-B435-808B6F8B4610}" presName="childText" presStyleLbl="conFgAcc1" presStyleIdx="0" presStyleCnt="4">
        <dgm:presLayoutVars>
          <dgm:bulletEnabled val="1"/>
        </dgm:presLayoutVars>
      </dgm:prSet>
      <dgm:spPr/>
    </dgm:pt>
    <dgm:pt modelId="{996E8B19-710A-4307-8B18-8613EAA5F041}" type="pres">
      <dgm:prSet presAssocID="{E25C4F82-7154-4FAC-8757-102B012E8E93}" presName="spaceBetweenRectangles" presStyleCnt="0"/>
      <dgm:spPr/>
    </dgm:pt>
    <dgm:pt modelId="{255CC586-F898-4976-9E0E-AA426336D768}" type="pres">
      <dgm:prSet presAssocID="{AE5276A7-C8F1-4074-A70C-3935E995CA1E}" presName="parentLin" presStyleCnt="0"/>
      <dgm:spPr/>
    </dgm:pt>
    <dgm:pt modelId="{9AF83A3B-AA81-4C14-BEBF-C760B954B81A}" type="pres">
      <dgm:prSet presAssocID="{AE5276A7-C8F1-4074-A70C-3935E995CA1E}" presName="parentLeftMargin" presStyleLbl="node1" presStyleIdx="0" presStyleCnt="4"/>
      <dgm:spPr/>
    </dgm:pt>
    <dgm:pt modelId="{78BC41EC-489E-4061-99CF-5EACF897F0CC}" type="pres">
      <dgm:prSet presAssocID="{AE5276A7-C8F1-4074-A70C-3935E995CA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4547C8-6C66-4C2F-8E62-AD6CF3C2107C}" type="pres">
      <dgm:prSet presAssocID="{AE5276A7-C8F1-4074-A70C-3935E995CA1E}" presName="negativeSpace" presStyleCnt="0"/>
      <dgm:spPr/>
    </dgm:pt>
    <dgm:pt modelId="{6017482C-063A-42F3-AC68-4C0C4D6716EB}" type="pres">
      <dgm:prSet presAssocID="{AE5276A7-C8F1-4074-A70C-3935E995CA1E}" presName="childText" presStyleLbl="conFgAcc1" presStyleIdx="1" presStyleCnt="4">
        <dgm:presLayoutVars>
          <dgm:bulletEnabled val="1"/>
        </dgm:presLayoutVars>
      </dgm:prSet>
      <dgm:spPr/>
    </dgm:pt>
    <dgm:pt modelId="{32F34B6F-8BB5-4014-BAB8-44A3A7A63326}" type="pres">
      <dgm:prSet presAssocID="{32FDAE72-123E-4D8F-868E-558783F368F7}" presName="spaceBetweenRectangles" presStyleCnt="0"/>
      <dgm:spPr/>
    </dgm:pt>
    <dgm:pt modelId="{9E202519-2556-4E96-B9CC-F8187F0182DB}" type="pres">
      <dgm:prSet presAssocID="{3036DE30-8F64-4C8D-BF6D-824C2A54DED5}" presName="parentLin" presStyleCnt="0"/>
      <dgm:spPr/>
    </dgm:pt>
    <dgm:pt modelId="{C1F76A48-76C9-445F-85C6-E5329818E9D2}" type="pres">
      <dgm:prSet presAssocID="{3036DE30-8F64-4C8D-BF6D-824C2A54DED5}" presName="parentLeftMargin" presStyleLbl="node1" presStyleIdx="1" presStyleCnt="4"/>
      <dgm:spPr/>
    </dgm:pt>
    <dgm:pt modelId="{092FA211-D773-4414-B90E-94F02944D788}" type="pres">
      <dgm:prSet presAssocID="{3036DE30-8F64-4C8D-BF6D-824C2A54DE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20A5A9-DB8C-4D55-BA09-EE255A0EB962}" type="pres">
      <dgm:prSet presAssocID="{3036DE30-8F64-4C8D-BF6D-824C2A54DED5}" presName="negativeSpace" presStyleCnt="0"/>
      <dgm:spPr/>
    </dgm:pt>
    <dgm:pt modelId="{27D27BD9-B091-4779-A2B1-B60C9FE3C02E}" type="pres">
      <dgm:prSet presAssocID="{3036DE30-8F64-4C8D-BF6D-824C2A54DED5}" presName="childText" presStyleLbl="conFgAcc1" presStyleIdx="2" presStyleCnt="4">
        <dgm:presLayoutVars>
          <dgm:bulletEnabled val="1"/>
        </dgm:presLayoutVars>
      </dgm:prSet>
      <dgm:spPr/>
    </dgm:pt>
    <dgm:pt modelId="{1BDE25DF-4C5B-42DD-91B3-04424B3BC1FE}" type="pres">
      <dgm:prSet presAssocID="{B626DC38-ACE9-43CA-9E33-368CC7FD5656}" presName="spaceBetweenRectangles" presStyleCnt="0"/>
      <dgm:spPr/>
    </dgm:pt>
    <dgm:pt modelId="{73FE49B3-7F0A-4EB2-BD92-695ACCCDCE2E}" type="pres">
      <dgm:prSet presAssocID="{692C183B-39D9-42C1-95A4-0B3B951038FE}" presName="parentLin" presStyleCnt="0"/>
      <dgm:spPr/>
    </dgm:pt>
    <dgm:pt modelId="{44C7F1CF-D610-4CA9-AEAA-74992DF2AC3F}" type="pres">
      <dgm:prSet presAssocID="{692C183B-39D9-42C1-95A4-0B3B951038FE}" presName="parentLeftMargin" presStyleLbl="node1" presStyleIdx="2" presStyleCnt="4"/>
      <dgm:spPr/>
    </dgm:pt>
    <dgm:pt modelId="{319660C1-B1C9-434D-AD00-1A5C43762D59}" type="pres">
      <dgm:prSet presAssocID="{692C183B-39D9-42C1-95A4-0B3B951038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CADE22-617E-486B-98FC-003DB901DCFA}" type="pres">
      <dgm:prSet presAssocID="{692C183B-39D9-42C1-95A4-0B3B951038FE}" presName="negativeSpace" presStyleCnt="0"/>
      <dgm:spPr/>
    </dgm:pt>
    <dgm:pt modelId="{31C539B9-2D57-4545-9FCE-567561CCA6CA}" type="pres">
      <dgm:prSet presAssocID="{692C183B-39D9-42C1-95A4-0B3B951038F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938D03-3791-4D7C-9DCC-809355627099}" type="presOf" srcId="{2D44DC01-0C1A-4DDC-918D-91B0AD87D019}" destId="{31C539B9-2D57-4545-9FCE-567561CCA6CA}" srcOrd="0" destOrd="0" presId="urn:microsoft.com/office/officeart/2005/8/layout/list1"/>
    <dgm:cxn modelId="{65E2A414-95EA-40F8-807C-AEB92DD08FBA}" srcId="{692C183B-39D9-42C1-95A4-0B3B951038FE}" destId="{944DDE38-1ABB-4718-A518-FFF8EB07C4CF}" srcOrd="1" destOrd="0" parTransId="{0E4D26C4-5B76-48B8-9B02-E5B877ACE11D}" sibTransId="{F9BFD86A-C8DE-4702-87D1-605D95F63C40}"/>
    <dgm:cxn modelId="{6B1C0120-EFAB-4D3F-A5FD-94239BB22184}" type="presOf" srcId="{34CCD974-52D3-48D0-87D2-3CD456B1D15E}" destId="{31C539B9-2D57-4545-9FCE-567561CCA6CA}" srcOrd="0" destOrd="3" presId="urn:microsoft.com/office/officeart/2005/8/layout/list1"/>
    <dgm:cxn modelId="{24940B26-A39B-4962-B2E0-0C7AD4E8ECFF}" srcId="{2D44DC01-0C1A-4DDC-918D-91B0AD87D019}" destId="{34CCD974-52D3-48D0-87D2-3CD456B1D15E}" srcOrd="2" destOrd="0" parTransId="{CDE03B55-0350-4967-AC38-D97547C944FD}" sibTransId="{95A0EFAA-3D5B-4DAA-A628-04980E319EF9}"/>
    <dgm:cxn modelId="{972D6529-4A8E-4B02-918D-93798310A966}" srcId="{EF06736A-A61A-4046-B9CB-17C3F382F8CD}" destId="{AE5276A7-C8F1-4074-A70C-3935E995CA1E}" srcOrd="1" destOrd="0" parTransId="{B4AF4F74-C5AD-4108-BDEE-747AFEDA47FD}" sibTransId="{32FDAE72-123E-4D8F-868E-558783F368F7}"/>
    <dgm:cxn modelId="{3067753F-EC95-44DC-ABED-428B1EE90E7B}" type="presOf" srcId="{AE5276A7-C8F1-4074-A70C-3935E995CA1E}" destId="{9AF83A3B-AA81-4C14-BEBF-C760B954B81A}" srcOrd="0" destOrd="0" presId="urn:microsoft.com/office/officeart/2005/8/layout/list1"/>
    <dgm:cxn modelId="{7CBA7043-6EF2-45C2-B702-2986BA7AAB86}" srcId="{EF06736A-A61A-4046-B9CB-17C3F382F8CD}" destId="{3036DE30-8F64-4C8D-BF6D-824C2A54DED5}" srcOrd="2" destOrd="0" parTransId="{84C6351D-72D5-4FFE-AA72-557EA0AD26D8}" sibTransId="{B626DC38-ACE9-43CA-9E33-368CC7FD5656}"/>
    <dgm:cxn modelId="{EF4A346B-48FC-47B0-BD47-D8DEB58F7FE1}" type="presOf" srcId="{3036DE30-8F64-4C8D-BF6D-824C2A54DED5}" destId="{092FA211-D773-4414-B90E-94F02944D788}" srcOrd="1" destOrd="0" presId="urn:microsoft.com/office/officeart/2005/8/layout/list1"/>
    <dgm:cxn modelId="{7BAA726C-A2FC-4E34-877E-83D53ED6BF29}" srcId="{EF06736A-A61A-4046-B9CB-17C3F382F8CD}" destId="{692C183B-39D9-42C1-95A4-0B3B951038FE}" srcOrd="3" destOrd="0" parTransId="{13024391-A1D2-48D5-A62D-CEC7803E6988}" sibTransId="{207D0FA1-2E34-49C6-B3E2-51BAC590379D}"/>
    <dgm:cxn modelId="{EA8CD76D-0136-45C5-8F94-7C91F2C1B5B7}" type="presOf" srcId="{3036DE30-8F64-4C8D-BF6D-824C2A54DED5}" destId="{C1F76A48-76C9-445F-85C6-E5329818E9D2}" srcOrd="0" destOrd="0" presId="urn:microsoft.com/office/officeart/2005/8/layout/list1"/>
    <dgm:cxn modelId="{D6903A73-5D46-4B7E-8421-C9D380C5DDA1}" type="presOf" srcId="{944DDE38-1ABB-4718-A518-FFF8EB07C4CF}" destId="{31C539B9-2D57-4545-9FCE-567561CCA6CA}" srcOrd="0" destOrd="4" presId="urn:microsoft.com/office/officeart/2005/8/layout/list1"/>
    <dgm:cxn modelId="{FEAE4D74-3F07-4126-A6E6-2612B0F42BF0}" type="presOf" srcId="{692C183B-39D9-42C1-95A4-0B3B951038FE}" destId="{319660C1-B1C9-434D-AD00-1A5C43762D59}" srcOrd="1" destOrd="0" presId="urn:microsoft.com/office/officeart/2005/8/layout/list1"/>
    <dgm:cxn modelId="{8F6CF355-DE48-4B45-8F33-4559637B80A4}" srcId="{2D44DC01-0C1A-4DDC-918D-91B0AD87D019}" destId="{04B18E37-B35B-4B6F-9E55-9EECA37A9C1F}" srcOrd="0" destOrd="0" parTransId="{F86F15D7-07BC-44F8-BB0B-2DD8B09C153F}" sibTransId="{71DCEDA8-CC2F-4E75-9F69-821E44A8437E}"/>
    <dgm:cxn modelId="{1D704B93-0973-40F4-8F84-C019CE9253D6}" type="presOf" srcId="{04B18E37-B35B-4B6F-9E55-9EECA37A9C1F}" destId="{31C539B9-2D57-4545-9FCE-567561CCA6CA}" srcOrd="0" destOrd="1" presId="urn:microsoft.com/office/officeart/2005/8/layout/list1"/>
    <dgm:cxn modelId="{1134779F-5212-4F35-B2C0-8FA5E5FA2BB3}" srcId="{2D44DC01-0C1A-4DDC-918D-91B0AD87D019}" destId="{8BF78235-D4C5-4B46-BB99-DC6F897FD08A}" srcOrd="1" destOrd="0" parTransId="{A6D9021E-3591-4B3B-8098-383C212B7385}" sibTransId="{19E99120-6561-402A-8297-13A7C1EFC826}"/>
    <dgm:cxn modelId="{37AFF5A0-8CC5-4C0C-BAA6-B3687A1335C3}" srcId="{692C183B-39D9-42C1-95A4-0B3B951038FE}" destId="{2D44DC01-0C1A-4DDC-918D-91B0AD87D019}" srcOrd="0" destOrd="0" parTransId="{7F080796-04B3-43F0-9FEA-4EFC690F613D}" sibTransId="{C6EC6615-81E1-4986-A916-73F8D9C2925C}"/>
    <dgm:cxn modelId="{153684A6-5C56-47B0-9CC8-D0DEA58CCF07}" type="presOf" srcId="{692C183B-39D9-42C1-95A4-0B3B951038FE}" destId="{44C7F1CF-D610-4CA9-AEAA-74992DF2AC3F}" srcOrd="0" destOrd="0" presId="urn:microsoft.com/office/officeart/2005/8/layout/list1"/>
    <dgm:cxn modelId="{7A928AA6-652B-4FA4-8370-35A30C5F771B}" type="presOf" srcId="{AE5276A7-C8F1-4074-A70C-3935E995CA1E}" destId="{78BC41EC-489E-4061-99CF-5EACF897F0CC}" srcOrd="1" destOrd="0" presId="urn:microsoft.com/office/officeart/2005/8/layout/list1"/>
    <dgm:cxn modelId="{F3BB02A9-2D9D-424E-9723-627ABD794802}" srcId="{EF06736A-A61A-4046-B9CB-17C3F382F8CD}" destId="{EA3D5D9F-226A-4202-B435-808B6F8B4610}" srcOrd="0" destOrd="0" parTransId="{3DCED634-B45F-42AE-9434-7A6ECFA5402F}" sibTransId="{E25C4F82-7154-4FAC-8757-102B012E8E93}"/>
    <dgm:cxn modelId="{F51C73C4-DA7F-4FED-A004-45E04270A555}" type="presOf" srcId="{EA3D5D9F-226A-4202-B435-808B6F8B4610}" destId="{DC1E4CF8-A021-4CD7-9B7A-F19B13581C97}" srcOrd="0" destOrd="0" presId="urn:microsoft.com/office/officeart/2005/8/layout/list1"/>
    <dgm:cxn modelId="{FBCFDED2-36B7-45D4-9005-2B71545E6D93}" type="presOf" srcId="{8BF78235-D4C5-4B46-BB99-DC6F897FD08A}" destId="{31C539B9-2D57-4545-9FCE-567561CCA6CA}" srcOrd="0" destOrd="2" presId="urn:microsoft.com/office/officeart/2005/8/layout/list1"/>
    <dgm:cxn modelId="{869194D6-935A-4732-9A7B-5A5BAAEDBEAB}" type="presOf" srcId="{EA3D5D9F-226A-4202-B435-808B6F8B4610}" destId="{2A8A7098-7BA6-4091-A207-0C7D81804E3E}" srcOrd="1" destOrd="0" presId="urn:microsoft.com/office/officeart/2005/8/layout/list1"/>
    <dgm:cxn modelId="{E7DBBCE2-91AE-46B9-BBBF-64850C9C645F}" type="presOf" srcId="{EF06736A-A61A-4046-B9CB-17C3F382F8CD}" destId="{E8398082-0A63-4F39-933D-EB8CEB0370F2}" srcOrd="0" destOrd="0" presId="urn:microsoft.com/office/officeart/2005/8/layout/list1"/>
    <dgm:cxn modelId="{06D3D2BF-6E8E-4B6F-A532-09E32FD1BD67}" type="presParOf" srcId="{E8398082-0A63-4F39-933D-EB8CEB0370F2}" destId="{5E1777B3-130D-4152-9902-73CECE814E21}" srcOrd="0" destOrd="0" presId="urn:microsoft.com/office/officeart/2005/8/layout/list1"/>
    <dgm:cxn modelId="{5623EF7C-8B2A-4AD4-B5BC-27B87FB40A03}" type="presParOf" srcId="{5E1777B3-130D-4152-9902-73CECE814E21}" destId="{DC1E4CF8-A021-4CD7-9B7A-F19B13581C97}" srcOrd="0" destOrd="0" presId="urn:microsoft.com/office/officeart/2005/8/layout/list1"/>
    <dgm:cxn modelId="{230CA7FE-FC8E-42CB-B43C-A954D65D596D}" type="presParOf" srcId="{5E1777B3-130D-4152-9902-73CECE814E21}" destId="{2A8A7098-7BA6-4091-A207-0C7D81804E3E}" srcOrd="1" destOrd="0" presId="urn:microsoft.com/office/officeart/2005/8/layout/list1"/>
    <dgm:cxn modelId="{8AB0B87B-5D4D-46E6-AD8D-7578D4D2274B}" type="presParOf" srcId="{E8398082-0A63-4F39-933D-EB8CEB0370F2}" destId="{D56290BD-15B7-4DEC-B933-C96C82FF16E5}" srcOrd="1" destOrd="0" presId="urn:microsoft.com/office/officeart/2005/8/layout/list1"/>
    <dgm:cxn modelId="{FEE80505-9761-4EED-BA1E-4F161B60564D}" type="presParOf" srcId="{E8398082-0A63-4F39-933D-EB8CEB0370F2}" destId="{A579C038-494F-46ED-8DD4-D95AF90DD635}" srcOrd="2" destOrd="0" presId="urn:microsoft.com/office/officeart/2005/8/layout/list1"/>
    <dgm:cxn modelId="{B48FCCE7-3CDB-4D86-A383-4A169DE3B5CD}" type="presParOf" srcId="{E8398082-0A63-4F39-933D-EB8CEB0370F2}" destId="{996E8B19-710A-4307-8B18-8613EAA5F041}" srcOrd="3" destOrd="0" presId="urn:microsoft.com/office/officeart/2005/8/layout/list1"/>
    <dgm:cxn modelId="{DBC111CA-8F3F-4092-A16E-C6B28D6DA6E3}" type="presParOf" srcId="{E8398082-0A63-4F39-933D-EB8CEB0370F2}" destId="{255CC586-F898-4976-9E0E-AA426336D768}" srcOrd="4" destOrd="0" presId="urn:microsoft.com/office/officeart/2005/8/layout/list1"/>
    <dgm:cxn modelId="{2F281CFB-2413-46D0-873E-4BE54123858D}" type="presParOf" srcId="{255CC586-F898-4976-9E0E-AA426336D768}" destId="{9AF83A3B-AA81-4C14-BEBF-C760B954B81A}" srcOrd="0" destOrd="0" presId="urn:microsoft.com/office/officeart/2005/8/layout/list1"/>
    <dgm:cxn modelId="{CB180F6E-A1C3-4B59-B912-A669DDCAA962}" type="presParOf" srcId="{255CC586-F898-4976-9E0E-AA426336D768}" destId="{78BC41EC-489E-4061-99CF-5EACF897F0CC}" srcOrd="1" destOrd="0" presId="urn:microsoft.com/office/officeart/2005/8/layout/list1"/>
    <dgm:cxn modelId="{19B68D32-2BD8-4E18-A916-6BE5BE42FD4A}" type="presParOf" srcId="{E8398082-0A63-4F39-933D-EB8CEB0370F2}" destId="{7D4547C8-6C66-4C2F-8E62-AD6CF3C2107C}" srcOrd="5" destOrd="0" presId="urn:microsoft.com/office/officeart/2005/8/layout/list1"/>
    <dgm:cxn modelId="{CF660C98-4D11-4FFB-96B9-F4723E915313}" type="presParOf" srcId="{E8398082-0A63-4F39-933D-EB8CEB0370F2}" destId="{6017482C-063A-42F3-AC68-4C0C4D6716EB}" srcOrd="6" destOrd="0" presId="urn:microsoft.com/office/officeart/2005/8/layout/list1"/>
    <dgm:cxn modelId="{BADE5189-C4B6-419F-AF92-017164EB714C}" type="presParOf" srcId="{E8398082-0A63-4F39-933D-EB8CEB0370F2}" destId="{32F34B6F-8BB5-4014-BAB8-44A3A7A63326}" srcOrd="7" destOrd="0" presId="urn:microsoft.com/office/officeart/2005/8/layout/list1"/>
    <dgm:cxn modelId="{CAFE2E6C-4F4C-4606-B81F-DB11A064609C}" type="presParOf" srcId="{E8398082-0A63-4F39-933D-EB8CEB0370F2}" destId="{9E202519-2556-4E96-B9CC-F8187F0182DB}" srcOrd="8" destOrd="0" presId="urn:microsoft.com/office/officeart/2005/8/layout/list1"/>
    <dgm:cxn modelId="{EB6FCC7D-2843-4DA7-BE71-1AC82ABD59F9}" type="presParOf" srcId="{9E202519-2556-4E96-B9CC-F8187F0182DB}" destId="{C1F76A48-76C9-445F-85C6-E5329818E9D2}" srcOrd="0" destOrd="0" presId="urn:microsoft.com/office/officeart/2005/8/layout/list1"/>
    <dgm:cxn modelId="{E04EABF8-9316-41E7-ADB5-A2F6421282CA}" type="presParOf" srcId="{9E202519-2556-4E96-B9CC-F8187F0182DB}" destId="{092FA211-D773-4414-B90E-94F02944D788}" srcOrd="1" destOrd="0" presId="urn:microsoft.com/office/officeart/2005/8/layout/list1"/>
    <dgm:cxn modelId="{C1178C60-D14E-41DD-9A3A-EB7C96EBECC3}" type="presParOf" srcId="{E8398082-0A63-4F39-933D-EB8CEB0370F2}" destId="{AC20A5A9-DB8C-4D55-BA09-EE255A0EB962}" srcOrd="9" destOrd="0" presId="urn:microsoft.com/office/officeart/2005/8/layout/list1"/>
    <dgm:cxn modelId="{6EA87C8D-7827-4AF2-AFAE-B629BEC94E77}" type="presParOf" srcId="{E8398082-0A63-4F39-933D-EB8CEB0370F2}" destId="{27D27BD9-B091-4779-A2B1-B60C9FE3C02E}" srcOrd="10" destOrd="0" presId="urn:microsoft.com/office/officeart/2005/8/layout/list1"/>
    <dgm:cxn modelId="{55A52FC4-2429-423C-8807-01F51420039E}" type="presParOf" srcId="{E8398082-0A63-4F39-933D-EB8CEB0370F2}" destId="{1BDE25DF-4C5B-42DD-91B3-04424B3BC1FE}" srcOrd="11" destOrd="0" presId="urn:microsoft.com/office/officeart/2005/8/layout/list1"/>
    <dgm:cxn modelId="{67BD1889-01E3-4C43-AFDF-8F5652191048}" type="presParOf" srcId="{E8398082-0A63-4F39-933D-EB8CEB0370F2}" destId="{73FE49B3-7F0A-4EB2-BD92-695ACCCDCE2E}" srcOrd="12" destOrd="0" presId="urn:microsoft.com/office/officeart/2005/8/layout/list1"/>
    <dgm:cxn modelId="{C0DB9B4D-BDD7-4DA2-933C-69152B1B1CB9}" type="presParOf" srcId="{73FE49B3-7F0A-4EB2-BD92-695ACCCDCE2E}" destId="{44C7F1CF-D610-4CA9-AEAA-74992DF2AC3F}" srcOrd="0" destOrd="0" presId="urn:microsoft.com/office/officeart/2005/8/layout/list1"/>
    <dgm:cxn modelId="{30C276DB-32DA-407E-9869-A0BC1AC8C0D3}" type="presParOf" srcId="{73FE49B3-7F0A-4EB2-BD92-695ACCCDCE2E}" destId="{319660C1-B1C9-434D-AD00-1A5C43762D59}" srcOrd="1" destOrd="0" presId="urn:microsoft.com/office/officeart/2005/8/layout/list1"/>
    <dgm:cxn modelId="{CABCDD93-155B-4A94-9E26-B1461793FA50}" type="presParOf" srcId="{E8398082-0A63-4F39-933D-EB8CEB0370F2}" destId="{8DCADE22-617E-486B-98FC-003DB901DCFA}" srcOrd="13" destOrd="0" presId="urn:microsoft.com/office/officeart/2005/8/layout/list1"/>
    <dgm:cxn modelId="{B06512C3-DD1D-4011-B3B5-F08CECDAD7AE}" type="presParOf" srcId="{E8398082-0A63-4F39-933D-EB8CEB0370F2}" destId="{31C539B9-2D57-4545-9FCE-567561CCA6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8311F-EFCB-43EE-A259-C5725CE0E864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Rio de Janeiro Neighborhoods : Web scrape Wikipedia + </a:t>
          </a:r>
          <a:r>
            <a:rPr lang="en-US" sz="2200" kern="1200" dirty="0" err="1"/>
            <a:t>Geopy</a:t>
          </a:r>
          <a:endParaRPr lang="en-US" sz="2200" kern="1200" dirty="0"/>
        </a:p>
      </dsp:txBody>
      <dsp:txXfrm>
        <a:off x="0" y="93057"/>
        <a:ext cx="3005666" cy="1803399"/>
      </dsp:txXfrm>
    </dsp:sp>
    <dsp:sp modelId="{9F9D43D3-58EE-4950-9CF5-D0E7E1F7C04F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Covid Dataset: RIO DATA Website</a:t>
          </a:r>
        </a:p>
      </dsp:txBody>
      <dsp:txXfrm>
        <a:off x="3306233" y="93057"/>
        <a:ext cx="3005666" cy="1803399"/>
      </dsp:txXfrm>
    </dsp:sp>
    <dsp:sp modelId="{FFE42D89-7FA0-4E7E-B68B-653F20B3BFB1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Rio de Janeiro Population: RIO DATA Website</a:t>
          </a:r>
        </a:p>
      </dsp:txBody>
      <dsp:txXfrm>
        <a:off x="6612466" y="93057"/>
        <a:ext cx="3005666" cy="1803399"/>
      </dsp:txXfrm>
    </dsp:sp>
    <dsp:sp modelId="{3533A089-B347-4A94-9208-70AC4CE20EE7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Health Services Venues: Foursquare API</a:t>
          </a:r>
        </a:p>
      </dsp:txBody>
      <dsp:txXfrm>
        <a:off x="1653116" y="2197024"/>
        <a:ext cx="3005666" cy="1803399"/>
      </dsp:txXfrm>
    </dsp:sp>
    <dsp:sp modelId="{5146011B-B906-4522-A110-970D476ED7A0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Rio de Janeiro Geodata : Geojson from RIO DATA Website -&gt; Choropleth Map with FOLIUM</a:t>
          </a:r>
        </a:p>
      </dsp:txBody>
      <dsp:txXfrm>
        <a:off x="4959349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C038-494F-46ED-8DD4-D95AF90DD635}">
      <dsp:nvSpPr>
        <dsp:cNvPr id="0" name=""/>
        <dsp:cNvSpPr/>
      </dsp:nvSpPr>
      <dsp:spPr>
        <a:xfrm>
          <a:off x="0" y="244581"/>
          <a:ext cx="96181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A7098-7BA6-4091-A207-0C7D81804E3E}">
      <dsp:nvSpPr>
        <dsp:cNvPr id="0" name=""/>
        <dsp:cNvSpPr/>
      </dsp:nvSpPr>
      <dsp:spPr>
        <a:xfrm>
          <a:off x="480906" y="8421"/>
          <a:ext cx="6732693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Limited</a:t>
          </a:r>
          <a:r>
            <a:rPr lang="pt-BR" sz="1600" kern="1200" dirty="0"/>
            <a:t> covid </a:t>
          </a:r>
          <a:r>
            <a:rPr lang="pt-BR" sz="1600" kern="1200" dirty="0" err="1"/>
            <a:t>dataset</a:t>
          </a:r>
          <a:r>
            <a:rPr lang="pt-BR" sz="1600" kern="1200" dirty="0"/>
            <a:t> </a:t>
          </a:r>
          <a:r>
            <a:rPr lang="pt-BR" sz="1600" kern="1200" dirty="0" err="1"/>
            <a:t>from</a:t>
          </a:r>
          <a:r>
            <a:rPr lang="pt-BR" sz="1600" kern="1200" dirty="0"/>
            <a:t> </a:t>
          </a:r>
          <a:r>
            <a:rPr lang="pt-BR" sz="1600" kern="1200" dirty="0" err="1"/>
            <a:t>march</a:t>
          </a:r>
          <a:r>
            <a:rPr lang="pt-BR" sz="1600" kern="1200" dirty="0"/>
            <a:t>, 2020 </a:t>
          </a:r>
          <a:r>
            <a:rPr lang="pt-BR" sz="1600" kern="1200" dirty="0" err="1"/>
            <a:t>to</a:t>
          </a:r>
          <a:r>
            <a:rPr lang="pt-BR" sz="1600" kern="1200" dirty="0"/>
            <a:t> </a:t>
          </a:r>
          <a:r>
            <a:rPr lang="pt-BR" sz="1600" kern="1200" dirty="0" err="1"/>
            <a:t>april</a:t>
          </a:r>
          <a:r>
            <a:rPr lang="pt-BR" sz="1600" kern="1200" dirty="0"/>
            <a:t> 15 2021</a:t>
          </a:r>
          <a:endParaRPr lang="en-US" sz="1600" kern="1200" dirty="0"/>
        </a:p>
      </dsp:txBody>
      <dsp:txXfrm>
        <a:off x="503963" y="31478"/>
        <a:ext cx="6686579" cy="426206"/>
      </dsp:txXfrm>
    </dsp:sp>
    <dsp:sp modelId="{6017482C-063A-42F3-AC68-4C0C4D6716EB}">
      <dsp:nvSpPr>
        <dsp:cNvPr id="0" name=""/>
        <dsp:cNvSpPr/>
      </dsp:nvSpPr>
      <dsp:spPr>
        <a:xfrm>
          <a:off x="0" y="970341"/>
          <a:ext cx="96181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C41EC-489E-4061-99CF-5EACF897F0CC}">
      <dsp:nvSpPr>
        <dsp:cNvPr id="0" name=""/>
        <dsp:cNvSpPr/>
      </dsp:nvSpPr>
      <dsp:spPr>
        <a:xfrm>
          <a:off x="480906" y="734181"/>
          <a:ext cx="6732693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243,790 rows and 5 columns</a:t>
          </a:r>
          <a:endParaRPr lang="en-US" sz="1600" kern="1200"/>
        </a:p>
      </dsp:txBody>
      <dsp:txXfrm>
        <a:off x="503963" y="757238"/>
        <a:ext cx="6686579" cy="426206"/>
      </dsp:txXfrm>
    </dsp:sp>
    <dsp:sp modelId="{27D27BD9-B091-4779-A2B1-B60C9FE3C02E}">
      <dsp:nvSpPr>
        <dsp:cNvPr id="0" name=""/>
        <dsp:cNvSpPr/>
      </dsp:nvSpPr>
      <dsp:spPr>
        <a:xfrm>
          <a:off x="0" y="1696101"/>
          <a:ext cx="96181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FA211-D773-4414-B90E-94F02944D788}">
      <dsp:nvSpPr>
        <dsp:cNvPr id="0" name=""/>
        <dsp:cNvSpPr/>
      </dsp:nvSpPr>
      <dsp:spPr>
        <a:xfrm>
          <a:off x="480906" y="1459941"/>
          <a:ext cx="6732693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Drop</a:t>
          </a:r>
          <a:r>
            <a:rPr lang="pt-BR" sz="1600" kern="1200" dirty="0"/>
            <a:t> </a:t>
          </a:r>
          <a:r>
            <a:rPr lang="pt-BR" sz="1600" kern="1200" dirty="0" err="1"/>
            <a:t>around</a:t>
          </a:r>
          <a:r>
            <a:rPr lang="pt-BR" sz="1600" kern="1200" dirty="0"/>
            <a:t> 20,000 </a:t>
          </a:r>
          <a:r>
            <a:rPr lang="pt-BR" sz="1600" kern="1200" dirty="0" err="1"/>
            <a:t>records</a:t>
          </a:r>
          <a:r>
            <a:rPr lang="pt-BR" sz="1600" kern="1200" dirty="0"/>
            <a:t> </a:t>
          </a:r>
          <a:r>
            <a:rPr lang="pt-BR" sz="1600" kern="1200" dirty="0" err="1"/>
            <a:t>with</a:t>
          </a:r>
          <a:r>
            <a:rPr lang="pt-BR" sz="1600" kern="1200" dirty="0"/>
            <a:t> </a:t>
          </a:r>
          <a:r>
            <a:rPr lang="pt-BR" sz="1600" kern="1200" dirty="0" err="1"/>
            <a:t>incorrect</a:t>
          </a:r>
          <a:r>
            <a:rPr lang="pt-BR" sz="1600" kern="1200" dirty="0"/>
            <a:t> </a:t>
          </a:r>
          <a:r>
            <a:rPr lang="pt-BR" sz="1600" kern="1200" dirty="0" err="1"/>
            <a:t>neighborhood</a:t>
          </a:r>
          <a:endParaRPr lang="en-US" sz="1600" kern="1200" dirty="0"/>
        </a:p>
      </dsp:txBody>
      <dsp:txXfrm>
        <a:off x="503963" y="1482998"/>
        <a:ext cx="6686579" cy="426206"/>
      </dsp:txXfrm>
    </dsp:sp>
    <dsp:sp modelId="{31C539B9-2D57-4545-9FCE-567561CCA6CA}">
      <dsp:nvSpPr>
        <dsp:cNvPr id="0" name=""/>
        <dsp:cNvSpPr/>
      </dsp:nvSpPr>
      <dsp:spPr>
        <a:xfrm>
          <a:off x="0" y="2421861"/>
          <a:ext cx="961813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33248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Drop columns with the redundancy information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Sex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Age Group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Race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Keep: Case Evolution (Active, Recovered and Deaths)</a:t>
          </a:r>
          <a:endParaRPr lang="en-US" sz="1600" kern="1200"/>
        </a:p>
      </dsp:txBody>
      <dsp:txXfrm>
        <a:off x="0" y="2421861"/>
        <a:ext cx="9618133" cy="1663200"/>
      </dsp:txXfrm>
    </dsp:sp>
    <dsp:sp modelId="{319660C1-B1C9-434D-AD00-1A5C43762D59}">
      <dsp:nvSpPr>
        <dsp:cNvPr id="0" name=""/>
        <dsp:cNvSpPr/>
      </dsp:nvSpPr>
      <dsp:spPr>
        <a:xfrm>
          <a:off x="480906" y="2185701"/>
          <a:ext cx="6732693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Feature Selection: </a:t>
          </a:r>
          <a:endParaRPr lang="en-US" sz="1600" kern="1200"/>
        </a:p>
      </dsp:txBody>
      <dsp:txXfrm>
        <a:off x="503963" y="2208758"/>
        <a:ext cx="668657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2060"/>
                </a:solidFill>
              </a:rPr>
              <a:t>Using</a:t>
            </a:r>
            <a:r>
              <a:rPr lang="pt-BR" dirty="0">
                <a:solidFill>
                  <a:srgbClr val="002060"/>
                </a:solidFill>
              </a:rPr>
              <a:t> Data Science </a:t>
            </a:r>
            <a:r>
              <a:rPr lang="pt-BR" dirty="0" err="1">
                <a:solidFill>
                  <a:srgbClr val="002060"/>
                </a:solidFill>
              </a:rPr>
              <a:t>to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Analyze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the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Neighborhoods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of</a:t>
            </a:r>
            <a:r>
              <a:rPr lang="pt-BR" dirty="0">
                <a:solidFill>
                  <a:srgbClr val="002060"/>
                </a:solidFill>
              </a:rPr>
              <a:t> Rio de Janeiro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95064"/>
            <a:ext cx="7766936" cy="1096899"/>
          </a:xfrm>
        </p:spPr>
        <p:txBody>
          <a:bodyPr/>
          <a:lstStyle/>
          <a:p>
            <a:r>
              <a:rPr lang="pt-BR" dirty="0"/>
              <a:t> </a:t>
            </a:r>
          </a:p>
          <a:p>
            <a:r>
              <a:rPr lang="pt-BR" sz="2400" dirty="0"/>
              <a:t>Wanderson Torres</a:t>
            </a:r>
          </a:p>
        </p:txBody>
      </p:sp>
      <p:pic>
        <p:nvPicPr>
          <p:cNvPr id="4" name="Picture 2" descr="Instituto Infnet | ABRADi-RJ">
            <a:extLst>
              <a:ext uri="{FF2B5EF4-FFF2-40B4-BE49-F238E27FC236}">
                <a16:creationId xmlns:a16="http://schemas.microsoft.com/office/drawing/2014/main" id="{3328B4ED-32BE-41B7-B0A8-89AE9B061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47" y="405083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6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8225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Find the best number of Clusters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0636"/>
            <a:ext cx="8596668" cy="3880773"/>
          </a:xfrm>
        </p:spPr>
        <p:txBody>
          <a:bodyPr/>
          <a:lstStyle/>
          <a:p>
            <a:r>
              <a:rPr lang="en-US" dirty="0" err="1"/>
              <a:t>Silhouete</a:t>
            </a:r>
            <a:r>
              <a:rPr lang="en-US" dirty="0"/>
              <a:t> Visualizer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75" y="1966527"/>
            <a:ext cx="6120765" cy="4493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934995" y="249644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21655" y="402849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34995" y="558937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6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98940" y="249644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998940" y="402849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916562" y="558937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 = 7</a:t>
            </a:r>
          </a:p>
        </p:txBody>
      </p:sp>
      <p:sp>
        <p:nvSpPr>
          <p:cNvPr id="11" name="Elipse 10"/>
          <p:cNvSpPr/>
          <p:nvPr/>
        </p:nvSpPr>
        <p:spPr>
          <a:xfrm>
            <a:off x="741405" y="5288692"/>
            <a:ext cx="1037968" cy="98854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593AE58-9099-404D-B5BC-34D0CDEBD767}"/>
              </a:ext>
            </a:extLst>
          </p:cNvPr>
          <p:cNvSpPr txBox="1">
            <a:spLocks/>
          </p:cNvSpPr>
          <p:nvPr/>
        </p:nvSpPr>
        <p:spPr>
          <a:xfrm>
            <a:off x="9396872" y="5589374"/>
            <a:ext cx="2897231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45331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K-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means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Clustering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it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use it? </a:t>
            </a:r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clustering</a:t>
            </a:r>
            <a:r>
              <a:rPr lang="pt-BR" dirty="0"/>
              <a:t> a </a:t>
            </a:r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covid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neighborhoods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safety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preparation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done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Choose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in 6 clusters.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0F40B8-72ED-465D-8B7F-7A571BEC3689}"/>
              </a:ext>
            </a:extLst>
          </p:cNvPr>
          <p:cNvSpPr txBox="1">
            <a:spLocks/>
          </p:cNvSpPr>
          <p:nvPr/>
        </p:nvSpPr>
        <p:spPr>
          <a:xfrm>
            <a:off x="9405261" y="5625068"/>
            <a:ext cx="2658108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349259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k-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means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clustering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Cluster 0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green</a:t>
            </a:r>
            <a:r>
              <a:rPr lang="pt-BR" dirty="0">
                <a:sym typeface="Wingdings" panose="05000000000000000000" pitchFamily="2" charset="2"/>
              </a:rPr>
              <a:t>       Cluster 2  blue          Cluster 4  </a:t>
            </a:r>
            <a:r>
              <a:rPr lang="pt-BR" dirty="0" err="1">
                <a:sym typeface="Wingdings" panose="05000000000000000000" pitchFamily="2" charset="2"/>
              </a:rPr>
              <a:t>purple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Cluster 1  </a:t>
            </a:r>
            <a:r>
              <a:rPr lang="pt-BR" dirty="0" err="1">
                <a:sym typeface="Wingdings" panose="05000000000000000000" pitchFamily="2" charset="2"/>
              </a:rPr>
              <a:t>red</a:t>
            </a:r>
            <a:r>
              <a:rPr lang="pt-BR" dirty="0">
                <a:sym typeface="Wingdings" panose="05000000000000000000" pitchFamily="2" charset="2"/>
              </a:rPr>
              <a:t>          Cluster 3  Orange      Cluster 5  </a:t>
            </a:r>
            <a:r>
              <a:rPr lang="pt-BR" dirty="0" err="1">
                <a:sym typeface="Wingdings" panose="05000000000000000000" pitchFamily="2" charset="2"/>
              </a:rPr>
              <a:t>yellow</a:t>
            </a: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5" name="Espaço Reservado para Imagem 4"/>
          <p:cNvPicPr>
            <a:picLocks noGrp="1"/>
          </p:cNvPicPr>
          <p:nvPr>
            <p:ph type="pic" idx="1"/>
          </p:nvPr>
        </p:nvPicPr>
        <p:blipFill>
          <a:blip r:embed="rId2"/>
          <a:srcRect t="7649" b="7649"/>
          <a:stretch>
            <a:fillRect/>
          </a:stretch>
        </p:blipFill>
        <p:spPr>
          <a:xfrm>
            <a:off x="677334" y="377505"/>
            <a:ext cx="8596668" cy="43622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3170F40-8CB6-46AE-95BF-9E260026843B}"/>
              </a:ext>
            </a:extLst>
          </p:cNvPr>
          <p:cNvSpPr txBox="1">
            <a:spLocks/>
          </p:cNvSpPr>
          <p:nvPr/>
        </p:nvSpPr>
        <p:spPr>
          <a:xfrm>
            <a:off x="9466779" y="5704350"/>
            <a:ext cx="2725221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37816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1276"/>
            <a:ext cx="8596668" cy="109563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Analyzing the Clustering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7334" y="2043143"/>
            <a:ext cx="4184035" cy="3880772"/>
          </a:xfrm>
        </p:spPr>
        <p:txBody>
          <a:bodyPr>
            <a:noAutofit/>
          </a:bodyPr>
          <a:lstStyle/>
          <a:p>
            <a:pPr lvl="0"/>
            <a:r>
              <a:rPr lang="en-US" sz="1100" b="1" dirty="0"/>
              <a:t>Cluster 0 (green)</a:t>
            </a:r>
            <a:endParaRPr lang="pt-BR" sz="1100" dirty="0"/>
          </a:p>
          <a:p>
            <a:pPr lvl="0"/>
            <a:r>
              <a:rPr lang="en-US" sz="1100" dirty="0"/>
              <a:t>Many neighborhoods</a:t>
            </a:r>
            <a:endParaRPr lang="pt-BR" sz="1100" dirty="0"/>
          </a:p>
          <a:p>
            <a:pPr lvl="0"/>
            <a:r>
              <a:rPr lang="en-US" sz="1100" dirty="0"/>
              <a:t>Neighborhood's population is low</a:t>
            </a:r>
            <a:endParaRPr lang="pt-BR" sz="1100" dirty="0"/>
          </a:p>
          <a:p>
            <a:pPr lvl="0"/>
            <a:r>
              <a:rPr lang="en-US" sz="1100" dirty="0"/>
              <a:t>Low number of COVID cases</a:t>
            </a:r>
            <a:endParaRPr lang="pt-BR" sz="1100" dirty="0"/>
          </a:p>
          <a:p>
            <a:endParaRPr lang="pt-BR" sz="1100" dirty="0"/>
          </a:p>
          <a:p>
            <a:pPr lvl="0"/>
            <a:r>
              <a:rPr lang="en-US" sz="1100" b="1" dirty="0"/>
              <a:t>Cluster 1 (red)</a:t>
            </a:r>
            <a:endParaRPr lang="pt-BR" sz="1100" dirty="0"/>
          </a:p>
          <a:p>
            <a:pPr lvl="0"/>
            <a:r>
              <a:rPr lang="en-US" sz="1100" dirty="0"/>
              <a:t>Few Neighborhoods</a:t>
            </a:r>
            <a:endParaRPr lang="pt-BR" sz="1100" dirty="0"/>
          </a:p>
          <a:p>
            <a:pPr lvl="0"/>
            <a:r>
              <a:rPr lang="en-US" sz="1100" dirty="0"/>
              <a:t>Neighborhood’s population is high</a:t>
            </a:r>
            <a:endParaRPr lang="pt-BR" sz="1100" dirty="0"/>
          </a:p>
          <a:p>
            <a:pPr lvl="0"/>
            <a:r>
              <a:rPr lang="en-US" sz="1100" dirty="0"/>
              <a:t>High number of COVID cases</a:t>
            </a:r>
            <a:endParaRPr lang="pt-BR" sz="1100" dirty="0"/>
          </a:p>
          <a:p>
            <a:endParaRPr lang="pt-BR" sz="1100" dirty="0"/>
          </a:p>
          <a:p>
            <a:pPr lvl="0"/>
            <a:r>
              <a:rPr lang="en-US" sz="1100" b="1" dirty="0"/>
              <a:t>Cluster 2 (blue)</a:t>
            </a:r>
            <a:endParaRPr lang="pt-BR" sz="1100" dirty="0"/>
          </a:p>
          <a:p>
            <a:pPr lvl="0"/>
            <a:r>
              <a:rPr lang="en-US" sz="1100" dirty="0"/>
              <a:t>Many Neighborhoods</a:t>
            </a:r>
            <a:endParaRPr lang="pt-BR" sz="1100" dirty="0"/>
          </a:p>
          <a:p>
            <a:pPr lvl="0"/>
            <a:r>
              <a:rPr lang="en-US" sz="1100" dirty="0"/>
              <a:t>Middle Neighborhood's population</a:t>
            </a:r>
            <a:endParaRPr lang="pt-BR" sz="1100" dirty="0"/>
          </a:p>
          <a:p>
            <a:pPr lvl="0"/>
            <a:r>
              <a:rPr lang="en-US" sz="1100" dirty="0"/>
              <a:t>Middle number of COVID cases</a:t>
            </a:r>
            <a:endParaRPr lang="pt-BR" sz="11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7080" y="1581219"/>
            <a:ext cx="4184034" cy="3880773"/>
          </a:xfrm>
        </p:spPr>
        <p:txBody>
          <a:bodyPr>
            <a:noAutofit/>
          </a:bodyPr>
          <a:lstStyle/>
          <a:p>
            <a:pPr lvl="0"/>
            <a:r>
              <a:rPr lang="en-US" sz="1100" b="1" dirty="0"/>
              <a:t>Cluster 3 (orange)</a:t>
            </a:r>
            <a:endParaRPr lang="pt-BR" sz="1100" dirty="0"/>
          </a:p>
          <a:p>
            <a:pPr lvl="0"/>
            <a:r>
              <a:rPr lang="en-US" sz="1100" dirty="0"/>
              <a:t>1 Neighborhood (Campo Grande)</a:t>
            </a:r>
            <a:endParaRPr lang="pt-BR" sz="1100" dirty="0"/>
          </a:p>
          <a:p>
            <a:pPr lvl="0"/>
            <a:r>
              <a:rPr lang="en-US" sz="1100" dirty="0"/>
              <a:t>Highest Neighborhood's population</a:t>
            </a:r>
            <a:endParaRPr lang="pt-BR" sz="1100" dirty="0"/>
          </a:p>
          <a:p>
            <a:pPr lvl="0"/>
            <a:r>
              <a:rPr lang="en-US" sz="1100" dirty="0"/>
              <a:t>Middle number of COVID cases</a:t>
            </a:r>
            <a:endParaRPr lang="pt-BR" sz="1100" dirty="0"/>
          </a:p>
          <a:p>
            <a:pPr lvl="0"/>
            <a:r>
              <a:rPr lang="en-US" sz="1100" dirty="0"/>
              <a:t>High number of Deaths</a:t>
            </a:r>
            <a:endParaRPr lang="pt-BR" sz="1100" dirty="0"/>
          </a:p>
          <a:p>
            <a:endParaRPr lang="pt-BR" sz="1100" dirty="0"/>
          </a:p>
          <a:p>
            <a:pPr lvl="0"/>
            <a:r>
              <a:rPr lang="en-US" sz="1100" b="1" dirty="0"/>
              <a:t>Cluster 4 (purple)</a:t>
            </a:r>
            <a:endParaRPr lang="pt-BR" sz="1100" dirty="0"/>
          </a:p>
          <a:p>
            <a:pPr lvl="0"/>
            <a:r>
              <a:rPr lang="en-US" sz="1100" dirty="0"/>
              <a:t>Few Neighborhoods</a:t>
            </a:r>
            <a:endParaRPr lang="pt-BR" sz="1100" dirty="0"/>
          </a:p>
          <a:p>
            <a:pPr lvl="0"/>
            <a:r>
              <a:rPr lang="en-US" sz="1100" dirty="0"/>
              <a:t>High Neighborhood's population</a:t>
            </a:r>
            <a:endParaRPr lang="pt-BR" sz="1100" dirty="0"/>
          </a:p>
          <a:p>
            <a:pPr lvl="0"/>
            <a:r>
              <a:rPr lang="en-US" sz="1100" dirty="0"/>
              <a:t>High number of COVID cases</a:t>
            </a:r>
            <a:endParaRPr lang="pt-BR" sz="1100" dirty="0"/>
          </a:p>
          <a:p>
            <a:pPr lvl="0"/>
            <a:r>
              <a:rPr lang="en-US" sz="1100" dirty="0"/>
              <a:t>Low number of Deaths</a:t>
            </a:r>
            <a:endParaRPr lang="pt-BR" sz="1100" dirty="0"/>
          </a:p>
          <a:p>
            <a:endParaRPr lang="pt-BR" sz="1100" dirty="0"/>
          </a:p>
          <a:p>
            <a:pPr lvl="0"/>
            <a:r>
              <a:rPr lang="en-US" sz="1100" b="1" dirty="0"/>
              <a:t>Cluster 5 (yellow)</a:t>
            </a:r>
            <a:endParaRPr lang="pt-BR" sz="1100" dirty="0"/>
          </a:p>
          <a:p>
            <a:pPr lvl="0"/>
            <a:r>
              <a:rPr lang="en-US" sz="1100" dirty="0"/>
              <a:t>Few Neighborhoods</a:t>
            </a:r>
            <a:endParaRPr lang="pt-BR" sz="1100" dirty="0"/>
          </a:p>
          <a:p>
            <a:pPr lvl="0"/>
            <a:r>
              <a:rPr lang="en-US" sz="1100" dirty="0"/>
              <a:t>High Neighborhood's population</a:t>
            </a:r>
            <a:endParaRPr lang="pt-BR" sz="1100" dirty="0"/>
          </a:p>
          <a:p>
            <a:pPr lvl="0"/>
            <a:r>
              <a:rPr lang="en-US" sz="1100" dirty="0"/>
              <a:t>Middle number of COVID cases</a:t>
            </a:r>
            <a:endParaRPr lang="pt-BR" sz="1100" dirty="0"/>
          </a:p>
          <a:p>
            <a:r>
              <a:rPr lang="en-US" sz="1100" dirty="0"/>
              <a:t>High number of Deaths</a:t>
            </a:r>
            <a:endParaRPr lang="pt-BR" sz="11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99DE00A-F912-490D-BF1F-FEF7A24B3671}"/>
              </a:ext>
            </a:extLst>
          </p:cNvPr>
          <p:cNvSpPr txBox="1">
            <a:spLocks/>
          </p:cNvSpPr>
          <p:nvPr/>
        </p:nvSpPr>
        <p:spPr>
          <a:xfrm>
            <a:off x="9491947" y="5813572"/>
            <a:ext cx="2700053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09995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Create the COVID RISK INDEX (CRI)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covid</a:t>
            </a:r>
            <a:r>
              <a:rPr lang="en-US" dirty="0"/>
              <a:t> risk index is an indicator that considers 3 variables: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 </a:t>
            </a:r>
            <a:endParaRPr lang="pt-BR" dirty="0"/>
          </a:p>
          <a:p>
            <a:pPr marL="0" lvl="0" indent="0">
              <a:buNone/>
            </a:pPr>
            <a:r>
              <a:rPr lang="en-US" dirty="0"/>
              <a:t>	1. The number of active COVID cases by the population.</a:t>
            </a:r>
            <a:endParaRPr lang="pt-BR" dirty="0"/>
          </a:p>
          <a:p>
            <a:pPr marL="0" lvl="0" indent="0">
              <a:buNone/>
            </a:pPr>
            <a:r>
              <a:rPr lang="en-US" dirty="0"/>
              <a:t>	2. Number of deaths by COVID by the total number of COVID cases.</a:t>
            </a:r>
            <a:endParaRPr lang="pt-BR" dirty="0"/>
          </a:p>
          <a:p>
            <a:pPr marL="0" lvl="0" indent="0">
              <a:buNone/>
            </a:pPr>
            <a:r>
              <a:rPr lang="en-US" dirty="0"/>
              <a:t>	3. Total number of COVID cases by the population.</a:t>
            </a:r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FFC000"/>
                </a:solidFill>
              </a:rPr>
              <a:t>CRI = 1 + 2 + 3</a:t>
            </a:r>
            <a:endParaRPr lang="pt-BR" sz="3600" dirty="0">
              <a:solidFill>
                <a:srgbClr val="FFC000"/>
              </a:solidFill>
            </a:endParaRP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3508072-B696-4EFF-98E1-7ABDE2208F93}"/>
              </a:ext>
            </a:extLst>
          </p:cNvPr>
          <p:cNvSpPr txBox="1">
            <a:spLocks/>
          </p:cNvSpPr>
          <p:nvPr/>
        </p:nvSpPr>
        <p:spPr>
          <a:xfrm>
            <a:off x="9500336" y="5771627"/>
            <a:ext cx="2691664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40422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285" y="25490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COVID RISK INDEX (CRI) Analysis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7907" y="1345044"/>
            <a:ext cx="8596668" cy="3880773"/>
          </a:xfrm>
        </p:spPr>
        <p:txBody>
          <a:bodyPr/>
          <a:lstStyle/>
          <a:p>
            <a:r>
              <a:rPr lang="en-US" dirty="0"/>
              <a:t>Now, with CRI, I can better assess the risk of COVID per cluster.</a:t>
            </a:r>
          </a:p>
          <a:p>
            <a:r>
              <a:rPr lang="en-US" dirty="0"/>
              <a:t>We can see the highest CRI value belongs to cluster 4 .</a:t>
            </a:r>
          </a:p>
          <a:p>
            <a:r>
              <a:rPr lang="en-US" dirty="0"/>
              <a:t>That means the cluster has a High Risk to COVID.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60" y="2857500"/>
            <a:ext cx="6120765" cy="400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24515"/>
              </p:ext>
            </p:extLst>
          </p:nvPr>
        </p:nvGraphicFramePr>
        <p:xfrm>
          <a:off x="545529" y="4191000"/>
          <a:ext cx="1549400" cy="1333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Cluster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CRI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0.69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0.80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0.87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1.23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1.30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Cluster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2.00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62AD43AB-4315-43D0-BC53-679F99DD0573}"/>
              </a:ext>
            </a:extLst>
          </p:cNvPr>
          <p:cNvSpPr txBox="1">
            <a:spLocks/>
          </p:cNvSpPr>
          <p:nvPr/>
        </p:nvSpPr>
        <p:spPr>
          <a:xfrm>
            <a:off x="9312702" y="5763238"/>
            <a:ext cx="2624552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75144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k-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means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clustering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Espaço Reservado para Imagem 4"/>
          <p:cNvPicPr>
            <a:picLocks noGrp="1"/>
          </p:cNvPicPr>
          <p:nvPr>
            <p:ph type="pic" idx="1"/>
          </p:nvPr>
        </p:nvPicPr>
        <p:blipFill>
          <a:blip r:embed="rId2"/>
          <a:srcRect t="7649" b="7649"/>
          <a:stretch>
            <a:fillRect/>
          </a:stretch>
        </p:blipFill>
        <p:spPr>
          <a:xfrm>
            <a:off x="677334" y="377505"/>
            <a:ext cx="8596668" cy="4362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BE1F82-FB89-4582-B90D-5CA68DC5E0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5087" y="4874474"/>
            <a:ext cx="3048000" cy="149542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81CFC7E-421F-413E-9380-D905AD1CBEAD}"/>
              </a:ext>
            </a:extLst>
          </p:cNvPr>
          <p:cNvSpPr txBox="1">
            <a:spLocks/>
          </p:cNvSpPr>
          <p:nvPr/>
        </p:nvSpPr>
        <p:spPr>
          <a:xfrm>
            <a:off x="9491947" y="5753433"/>
            <a:ext cx="2700053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08549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E7204-8FB5-4A3C-8154-2DD6ED9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Explore the neighborhoods with health services in Rio de Janeiro using Foursquare API</a:t>
            </a:r>
            <a:endParaRPr lang="pt-BR" sz="31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345BF-E99A-4EFF-94D1-0C0FAF0F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774" y="3370690"/>
            <a:ext cx="4512988" cy="3317938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26 </a:t>
            </a:r>
            <a:r>
              <a:rPr lang="pt-BR" dirty="0" err="1">
                <a:solidFill>
                  <a:srgbClr val="FFFFFF"/>
                </a:solidFill>
              </a:rPr>
              <a:t>Foursquare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Categories</a:t>
            </a:r>
            <a:endParaRPr lang="pt-BR" dirty="0">
              <a:solidFill>
                <a:srgbClr val="FFFFFF"/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B2AE852-3DC2-4C77-BAA4-FD569410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95979"/>
              </p:ext>
            </p:extLst>
          </p:nvPr>
        </p:nvGraphicFramePr>
        <p:xfrm>
          <a:off x="829925" y="157814"/>
          <a:ext cx="2679301" cy="6533904"/>
        </p:xfrm>
        <a:graphic>
          <a:graphicData uri="http://schemas.openxmlformats.org/drawingml/2006/table">
            <a:tbl>
              <a:tblPr/>
              <a:tblGrid>
                <a:gridCol w="2679301">
                  <a:extLst>
                    <a:ext uri="{9D8B030D-6E8A-4147-A177-3AD203B41FA5}">
                      <a16:colId xmlns:a16="http://schemas.microsoft.com/office/drawing/2014/main" val="1814854038"/>
                    </a:ext>
                  </a:extLst>
                </a:gridCol>
              </a:tblGrid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Medical Center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913626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Acupuncturist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63124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Alternative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Healer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046846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Chiropractor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277360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Dentist's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Office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23142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Doctor's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Office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737281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Emergency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Room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21737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Eye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Doctor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64925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Hospital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823203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Hospital Ward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76377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Maternity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Clinic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870399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Medical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Lab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66062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Mental Health Office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06151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Nutritionist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928984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Physical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Therapist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60517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Rehab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Center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57033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Urgent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Care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Center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75227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Drugstore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02767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Health &amp;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Beauty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Service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00588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Massage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Studio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04120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Medical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Supply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Store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34211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Pharmacy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873443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Spa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8475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Supplement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Shop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67176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Health &amp;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Beauty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 Service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722244"/>
                  </a:ext>
                </a:extLst>
              </a:tr>
              <a:tr h="2341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oper Black" panose="0208090404030B020404" pitchFamily="18" charset="0"/>
                        </a:rPr>
                        <a:t>Health Food Store</a:t>
                      </a:r>
                    </a:p>
                  </a:txBody>
                  <a:tcPr marL="7464" marR="7464" marT="7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86741"/>
                  </a:ext>
                </a:extLst>
              </a:tr>
            </a:tbl>
          </a:graphicData>
        </a:graphic>
      </p:graphicFrame>
      <p:sp>
        <p:nvSpPr>
          <p:cNvPr id="16" name="Subtítulo 2">
            <a:extLst>
              <a:ext uri="{FF2B5EF4-FFF2-40B4-BE49-F238E27FC236}">
                <a16:creationId xmlns:a16="http://schemas.microsoft.com/office/drawing/2014/main" id="{61608FAB-2253-4168-A248-61F98568C133}"/>
              </a:ext>
            </a:extLst>
          </p:cNvPr>
          <p:cNvSpPr txBox="1">
            <a:spLocks/>
          </p:cNvSpPr>
          <p:nvPr/>
        </p:nvSpPr>
        <p:spPr>
          <a:xfrm>
            <a:off x="9389761" y="5891748"/>
            <a:ext cx="3064244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715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1327"/>
            <a:ext cx="876322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Explore the neighborhoods with health services in Rio de Janeiro using Foursquare API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6892"/>
            <a:ext cx="8596668" cy="3880773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Choropleth</a:t>
            </a:r>
            <a:r>
              <a:rPr lang="en-US" dirty="0"/>
              <a:t> Map using </a:t>
            </a:r>
            <a:r>
              <a:rPr lang="en-US" b="1" i="1" dirty="0"/>
              <a:t>FOLIUM python library </a:t>
            </a:r>
            <a:r>
              <a:rPr lang="en-US" dirty="0"/>
              <a:t>with the number of health services points like hospitals, clinics, drugstores, medical offices,…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428" y="2405449"/>
            <a:ext cx="7566480" cy="422481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5A29B05-6D2A-46C9-B077-C176802CEE8D}"/>
              </a:ext>
            </a:extLst>
          </p:cNvPr>
          <p:cNvSpPr txBox="1">
            <a:spLocks/>
          </p:cNvSpPr>
          <p:nvPr/>
        </p:nvSpPr>
        <p:spPr>
          <a:xfrm>
            <a:off x="9440562" y="5771627"/>
            <a:ext cx="2641330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29821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8670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Choose a safer place to live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7527"/>
            <a:ext cx="8596668" cy="3880773"/>
          </a:xfrm>
        </p:spPr>
        <p:txBody>
          <a:bodyPr/>
          <a:lstStyle/>
          <a:p>
            <a:r>
              <a:rPr lang="pt-BR" dirty="0" err="1"/>
              <a:t>Combining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COVID </a:t>
            </a:r>
            <a:r>
              <a:rPr lang="pt-BR" dirty="0" err="1"/>
              <a:t>risk</a:t>
            </a:r>
            <a:r>
              <a:rPr lang="pt-BR" dirty="0"/>
              <a:t> </a:t>
            </a:r>
            <a:r>
              <a:rPr lang="pt-BR" dirty="0" err="1"/>
              <a:t>clustering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en-US" dirty="0"/>
              <a:t>health service offerings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451" y="1812023"/>
            <a:ext cx="8129462" cy="4718638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96866" y="3390907"/>
            <a:ext cx="3048000" cy="149542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68B3FB4-6AF7-41A1-93F8-88080BFADDE6}"/>
              </a:ext>
            </a:extLst>
          </p:cNvPr>
          <p:cNvSpPr txBox="1">
            <a:spLocks/>
          </p:cNvSpPr>
          <p:nvPr/>
        </p:nvSpPr>
        <p:spPr>
          <a:xfrm>
            <a:off x="9413649" y="5766780"/>
            <a:ext cx="2658108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339423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Interest in moving to Rio de Janeiro, Brazil</a:t>
            </a:r>
          </a:p>
          <a:p>
            <a:r>
              <a:rPr lang="en-US" sz="1700" dirty="0"/>
              <a:t>Focus: HEALTH</a:t>
            </a:r>
          </a:p>
          <a:p>
            <a:r>
              <a:rPr lang="en-US" sz="1700" dirty="0"/>
              <a:t>Where is the safest neighborhood in Rio de Janeiro?</a:t>
            </a:r>
          </a:p>
          <a:p>
            <a:r>
              <a:rPr lang="en-US" sz="1700" dirty="0"/>
              <a:t>What are the top neighborhoods with the most Heath Services Venues?</a:t>
            </a:r>
          </a:p>
        </p:txBody>
      </p:sp>
      <p:pic>
        <p:nvPicPr>
          <p:cNvPr id="1032" name="Picture 8" descr="https://www.maisondeskines.com/_upload/cache/ressources/ks/images/covid-19_coronavirus_655_400_filled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8" t="1612" r="21367" b="27386"/>
          <a:stretch/>
        </p:blipFill>
        <p:spPr bwMode="auto">
          <a:xfrm>
            <a:off x="799814" y="1413060"/>
            <a:ext cx="5062993" cy="40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E148413B-B76D-48F8-8A75-81E2813CC93F}"/>
              </a:ext>
            </a:extLst>
          </p:cNvPr>
          <p:cNvSpPr txBox="1">
            <a:spLocks/>
          </p:cNvSpPr>
          <p:nvPr/>
        </p:nvSpPr>
        <p:spPr>
          <a:xfrm>
            <a:off x="9438605" y="5625068"/>
            <a:ext cx="2678920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4674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2836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Choose a safer place to live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295617"/>
            <a:ext cx="8596668" cy="3880773"/>
          </a:xfrm>
        </p:spPr>
        <p:txBody>
          <a:bodyPr/>
          <a:lstStyle/>
          <a:p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deeper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green</a:t>
            </a:r>
            <a:r>
              <a:rPr lang="pt-BR" dirty="0"/>
              <a:t> </a:t>
            </a:r>
            <a:r>
              <a:rPr lang="pt-BR" dirty="0" err="1"/>
              <a:t>areas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19066"/>
            <a:ext cx="8316122" cy="442292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02A8D5DE-351E-49D0-831F-F0F111DCDCB9}"/>
              </a:ext>
            </a:extLst>
          </p:cNvPr>
          <p:cNvSpPr txBox="1">
            <a:spLocks/>
          </p:cNvSpPr>
          <p:nvPr/>
        </p:nvSpPr>
        <p:spPr>
          <a:xfrm>
            <a:off x="9430428" y="5704515"/>
            <a:ext cx="2691664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88510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2060"/>
                </a:solidFill>
              </a:rPr>
              <a:t>Summary</a:t>
            </a:r>
            <a:r>
              <a:rPr lang="pt-BR" dirty="0">
                <a:solidFill>
                  <a:srgbClr val="002060"/>
                </a:solidFill>
              </a:rPr>
              <a:t> / </a:t>
            </a:r>
            <a:r>
              <a:rPr lang="pt-BR" dirty="0" err="1">
                <a:solidFill>
                  <a:srgbClr val="002060"/>
                </a:solidFill>
              </a:rPr>
              <a:t>Conclusion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09297"/>
          </a:xfrm>
        </p:spPr>
        <p:txBody>
          <a:bodyPr/>
          <a:lstStyle/>
          <a:p>
            <a:r>
              <a:rPr lang="en-US" dirty="0"/>
              <a:t>Six clusters were identified by K-means algorithm.</a:t>
            </a:r>
          </a:p>
          <a:p>
            <a:r>
              <a:rPr lang="en-US" dirty="0"/>
              <a:t>The </a:t>
            </a:r>
            <a:r>
              <a:rPr lang="en-US" dirty="0" err="1"/>
              <a:t>Covid</a:t>
            </a:r>
            <a:r>
              <a:rPr lang="en-US" dirty="0"/>
              <a:t> risk index (CRI) were created to compare the clusters.</a:t>
            </a:r>
          </a:p>
          <a:p>
            <a:r>
              <a:rPr lang="en-US" dirty="0"/>
              <a:t>Safest Cluster to live in: Cluster 0</a:t>
            </a:r>
          </a:p>
          <a:p>
            <a:r>
              <a:rPr lang="en-US" dirty="0"/>
              <a:t>2 best options of Neighborhoods considering the CRI and Heath Services offerings: LAPA and GLÓRIA</a:t>
            </a:r>
          </a:p>
          <a:p>
            <a:r>
              <a:rPr lang="en-US" dirty="0"/>
              <a:t>Discussions points: </a:t>
            </a:r>
          </a:p>
          <a:p>
            <a:pPr lvl="1"/>
            <a:r>
              <a:rPr lang="en-US" dirty="0"/>
              <a:t>Underreporting in poor areas</a:t>
            </a:r>
          </a:p>
          <a:p>
            <a:pPr lvl="1"/>
            <a:r>
              <a:rPr lang="en-US" dirty="0"/>
              <a:t>Foursquare is not very famous in Brazil</a:t>
            </a:r>
          </a:p>
          <a:p>
            <a:pPr marL="342900" lvl="1" indent="-342900"/>
            <a:r>
              <a:rPr lang="en-US" dirty="0"/>
              <a:t>Futures Analysis:</a:t>
            </a:r>
          </a:p>
          <a:p>
            <a:pPr lvl="1"/>
            <a:r>
              <a:rPr lang="en-US" dirty="0"/>
              <a:t>Include the sex, age group and race features of COVID cases x Neighborhoods</a:t>
            </a:r>
          </a:p>
          <a:p>
            <a:pPr lvl="1"/>
            <a:r>
              <a:rPr lang="en-US" dirty="0"/>
              <a:t>Use other algorithms and compare the results</a:t>
            </a:r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F6EC8F0-E75A-480E-94B4-35FA3BF447F7}"/>
              </a:ext>
            </a:extLst>
          </p:cNvPr>
          <p:cNvSpPr txBox="1">
            <a:spLocks/>
          </p:cNvSpPr>
          <p:nvPr/>
        </p:nvSpPr>
        <p:spPr>
          <a:xfrm>
            <a:off x="9408057" y="5763238"/>
            <a:ext cx="2783943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4606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A278-5838-4CAC-AEF0-07AB28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6" y="749882"/>
            <a:ext cx="8596668" cy="1320800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The </a:t>
            </a:r>
            <a:r>
              <a:rPr lang="pt-BR" dirty="0" err="1">
                <a:solidFill>
                  <a:srgbClr val="002060"/>
                </a:solidFill>
              </a:rPr>
              <a:t>Problem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F16ED-4C76-4D4F-8EA3-47C41255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4" y="4278169"/>
            <a:ext cx="2386616" cy="576262"/>
          </a:xfrm>
        </p:spPr>
        <p:txBody>
          <a:bodyPr/>
          <a:lstStyle/>
          <a:p>
            <a:r>
              <a:rPr lang="pt-BR" sz="3200" dirty="0"/>
              <a:t>Health </a:t>
            </a:r>
          </a:p>
          <a:p>
            <a:r>
              <a:rPr lang="pt-BR" sz="3200" dirty="0"/>
              <a:t>Services </a:t>
            </a:r>
          </a:p>
          <a:p>
            <a:r>
              <a:rPr lang="pt-BR" sz="3200" dirty="0"/>
              <a:t>Points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074220-0499-4D25-BC30-C26DA7D1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5356" y="4347710"/>
            <a:ext cx="4185618" cy="576262"/>
          </a:xfrm>
        </p:spPr>
        <p:txBody>
          <a:bodyPr/>
          <a:lstStyle/>
          <a:p>
            <a:r>
              <a:rPr lang="pt-BR" sz="3200" dirty="0"/>
              <a:t>Risk </a:t>
            </a:r>
          </a:p>
          <a:p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get</a:t>
            </a:r>
            <a:r>
              <a:rPr lang="pt-BR" sz="3200" dirty="0"/>
              <a:t> </a:t>
            </a:r>
          </a:p>
          <a:p>
            <a:r>
              <a:rPr lang="pt-BR" sz="3200" dirty="0"/>
              <a:t>COVID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2AD5E735-7594-4EBF-972A-58611EFD0019}"/>
              </a:ext>
            </a:extLst>
          </p:cNvPr>
          <p:cNvSpPr/>
          <p:nvPr/>
        </p:nvSpPr>
        <p:spPr>
          <a:xfrm>
            <a:off x="858559" y="2407642"/>
            <a:ext cx="1652631" cy="26928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FFE1C1F7-2B4F-43DA-9FDB-1C24F15E713D}"/>
              </a:ext>
            </a:extLst>
          </p:cNvPr>
          <p:cNvSpPr/>
          <p:nvPr/>
        </p:nvSpPr>
        <p:spPr>
          <a:xfrm rot="10800000">
            <a:off x="5699793" y="2583810"/>
            <a:ext cx="1573396" cy="286390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7633E76-5F1E-404D-A927-227D6FC1D75E}"/>
              </a:ext>
            </a:extLst>
          </p:cNvPr>
          <p:cNvSpPr txBox="1">
            <a:spLocks/>
          </p:cNvSpPr>
          <p:nvPr/>
        </p:nvSpPr>
        <p:spPr>
          <a:xfrm>
            <a:off x="9488165" y="5625068"/>
            <a:ext cx="2656428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021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002060"/>
                </a:solidFill>
              </a:rPr>
              <a:t>Data </a:t>
            </a:r>
            <a:r>
              <a:rPr lang="pt-BR" dirty="0" err="1">
                <a:solidFill>
                  <a:srgbClr val="002060"/>
                </a:solidFill>
              </a:rPr>
              <a:t>Sources</a:t>
            </a:r>
            <a:br>
              <a:rPr lang="pt-BR" dirty="0"/>
            </a:br>
            <a:endParaRPr lang="pt-B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75EEF34-BD39-40DD-A782-5622F81A5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1716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ubtítulo 2">
            <a:extLst>
              <a:ext uri="{FF2B5EF4-FFF2-40B4-BE49-F238E27FC236}">
                <a16:creationId xmlns:a16="http://schemas.microsoft.com/office/drawing/2014/main" id="{16255DA0-3D54-492B-92DE-9092404B3006}"/>
              </a:ext>
            </a:extLst>
          </p:cNvPr>
          <p:cNvSpPr txBox="1">
            <a:spLocks/>
          </p:cNvSpPr>
          <p:nvPr/>
        </p:nvSpPr>
        <p:spPr>
          <a:xfrm>
            <a:off x="9407757" y="5625068"/>
            <a:ext cx="2680779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0106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Data </a:t>
            </a:r>
            <a:r>
              <a:rPr lang="pt-BR" dirty="0" err="1">
                <a:solidFill>
                  <a:srgbClr val="002060"/>
                </a:solidFill>
              </a:rPr>
              <a:t>Cleaning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into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the</a:t>
            </a:r>
            <a:r>
              <a:rPr lang="pt-BR" dirty="0">
                <a:solidFill>
                  <a:srgbClr val="002060"/>
                </a:solidFill>
              </a:rPr>
              <a:t> COVID Rio </a:t>
            </a:r>
            <a:r>
              <a:rPr lang="pt-BR" dirty="0" err="1">
                <a:solidFill>
                  <a:srgbClr val="002060"/>
                </a:solidFill>
              </a:rPr>
              <a:t>Dataset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BABC307-1F8A-4417-91B4-90E44E243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32246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ubtítulo 2">
            <a:extLst>
              <a:ext uri="{FF2B5EF4-FFF2-40B4-BE49-F238E27FC236}">
                <a16:creationId xmlns:a16="http://schemas.microsoft.com/office/drawing/2014/main" id="{20090D29-3A59-49E1-8D34-200D544E8275}"/>
              </a:ext>
            </a:extLst>
          </p:cNvPr>
          <p:cNvSpPr txBox="1">
            <a:spLocks/>
          </p:cNvSpPr>
          <p:nvPr/>
        </p:nvSpPr>
        <p:spPr>
          <a:xfrm>
            <a:off x="9370744" y="5833547"/>
            <a:ext cx="2596889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9671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ABA25A55-2C70-4BF4-84B3-DAB0B6A0F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4DDEB77-23C4-4B9F-A228-97B5599B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8851FF-DCF2-43C7-8970-B7045ED7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6852C5-306E-46FB-844A-7632E6D39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40C9C1B-A82E-4755-816B-C827A271F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E7D1B95-1664-47D2-9F1E-5AE3B8F8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3FECDE-6D49-477E-896A-AEFD1909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2502F9E-0DC0-454C-8CBC-93705382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4139BD5-2F4F-48E5-930B-BF6BCAF6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12DD939-5D79-4EC3-A014-5385FA54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E730207-4624-4450-B869-9F04E05BF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794" y="1883795"/>
            <a:ext cx="2968188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>
                <a:solidFill>
                  <a:srgbClr val="002060"/>
                </a:solidFill>
              </a:rPr>
              <a:t>Exploratory Data Analysis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58665" y="267766"/>
            <a:ext cx="6340773" cy="3809712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19104" y="4077479"/>
            <a:ext cx="2896095" cy="2509934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23718" y="4345244"/>
            <a:ext cx="3154878" cy="2242168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A62D7B71-6173-440A-AEA5-AD87D6F4BF86}"/>
              </a:ext>
            </a:extLst>
          </p:cNvPr>
          <p:cNvSpPr txBox="1">
            <a:spLocks/>
          </p:cNvSpPr>
          <p:nvPr/>
        </p:nvSpPr>
        <p:spPr>
          <a:xfrm>
            <a:off x="439572" y="5734619"/>
            <a:ext cx="2668680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99597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 Hot Encoding and Merge Datasets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136138" y="1626639"/>
            <a:ext cx="5424112" cy="3208334"/>
          </a:xfrm>
        </p:spPr>
        <p:txBody>
          <a:bodyPr>
            <a:normAutofit/>
          </a:bodyPr>
          <a:lstStyle/>
          <a:p>
            <a:r>
              <a:rPr lang="pt-BR" dirty="0" err="1"/>
              <a:t>Transform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COVID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merge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population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93135" y="2869119"/>
            <a:ext cx="4977866" cy="1965854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73F550E-A8B3-49E5-99EB-22B9E6374216}"/>
              </a:ext>
            </a:extLst>
          </p:cNvPr>
          <p:cNvSpPr txBox="1">
            <a:spLocks/>
          </p:cNvSpPr>
          <p:nvPr/>
        </p:nvSpPr>
        <p:spPr>
          <a:xfrm>
            <a:off x="9385462" y="5625068"/>
            <a:ext cx="2806538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18505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Analyzing the Correlation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43" y="1756226"/>
            <a:ext cx="4729792" cy="1851947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65" y="3423921"/>
            <a:ext cx="4159567" cy="300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884F1EE-AA18-4C30-B7D2-8DC706AFC4F6}"/>
              </a:ext>
            </a:extLst>
          </p:cNvPr>
          <p:cNvSpPr txBox="1">
            <a:spLocks/>
          </p:cNvSpPr>
          <p:nvPr/>
        </p:nvSpPr>
        <p:spPr>
          <a:xfrm>
            <a:off x="9274002" y="5814815"/>
            <a:ext cx="7766936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234672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Cluster the Neighborhoods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583" y="2160589"/>
            <a:ext cx="8596668" cy="3880773"/>
          </a:xfrm>
        </p:spPr>
        <p:txBody>
          <a:bodyPr/>
          <a:lstStyle/>
          <a:p>
            <a:r>
              <a:rPr lang="en-US" dirty="0"/>
              <a:t>Find the best number of Clusters</a:t>
            </a:r>
          </a:p>
          <a:p>
            <a:pPr lvl="1"/>
            <a:r>
              <a:rPr lang="en-US" dirty="0"/>
              <a:t>Elbow Method: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1" y="3003677"/>
            <a:ext cx="4110355" cy="296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148648" y="2210017"/>
            <a:ext cx="468964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Find the best number of Clusters</a:t>
            </a:r>
          </a:p>
          <a:p>
            <a:pPr lvl="1"/>
            <a:r>
              <a:rPr lang="en-US" sz="1900" dirty="0" err="1"/>
              <a:t>Silhouete</a:t>
            </a:r>
            <a:r>
              <a:rPr lang="en-US" sz="1900" dirty="0"/>
              <a:t> Score:</a:t>
            </a:r>
          </a:p>
          <a:p>
            <a:pPr lvl="1"/>
            <a:endParaRPr lang="en-US" dirty="0"/>
          </a:p>
          <a:p>
            <a:r>
              <a:rPr lang="en-US" b="1" dirty="0" err="1"/>
              <a:t>N_cluster</a:t>
            </a:r>
            <a:r>
              <a:rPr lang="en-US" b="1" dirty="0"/>
              <a:t>: 2, score: 0.7882471425894928</a:t>
            </a:r>
            <a:endParaRPr lang="pt-BR" sz="1600" dirty="0"/>
          </a:p>
          <a:p>
            <a:r>
              <a:rPr lang="en-US" b="1" dirty="0" err="1"/>
              <a:t>N_cluster</a:t>
            </a:r>
            <a:r>
              <a:rPr lang="en-US" b="1" dirty="0"/>
              <a:t>: 3, score: 0.5106348057892676</a:t>
            </a:r>
            <a:endParaRPr lang="pt-BR" sz="1600" dirty="0"/>
          </a:p>
          <a:p>
            <a:r>
              <a:rPr lang="en-US" b="1" dirty="0" err="1"/>
              <a:t>N_cluster</a:t>
            </a:r>
            <a:r>
              <a:rPr lang="en-US" b="1" dirty="0"/>
              <a:t>: 4, score: 0.515152346058788</a:t>
            </a:r>
            <a:endParaRPr lang="pt-BR" sz="1600" dirty="0"/>
          </a:p>
          <a:p>
            <a:r>
              <a:rPr lang="en-US" b="1" dirty="0" err="1"/>
              <a:t>N_cluster</a:t>
            </a:r>
            <a:r>
              <a:rPr lang="en-US" b="1" dirty="0"/>
              <a:t>: 5, score: 0.4977375527013884</a:t>
            </a:r>
            <a:endParaRPr lang="pt-BR" sz="1600" dirty="0"/>
          </a:p>
          <a:p>
            <a:r>
              <a:rPr lang="en-US" b="1" dirty="0" err="1"/>
              <a:t>N_cluster</a:t>
            </a:r>
            <a:r>
              <a:rPr lang="en-US" b="1" dirty="0"/>
              <a:t>: 6, score: 0.5009512483000026</a:t>
            </a:r>
            <a:endParaRPr lang="pt-BR" sz="1600" dirty="0"/>
          </a:p>
          <a:p>
            <a:r>
              <a:rPr lang="en-US" b="1" dirty="0" err="1"/>
              <a:t>N_cluster</a:t>
            </a:r>
            <a:r>
              <a:rPr lang="en-US" b="1" dirty="0"/>
              <a:t>: 7, score: 0.46409363723427893</a:t>
            </a:r>
            <a:endParaRPr lang="pt-BR" sz="1600" dirty="0"/>
          </a:p>
          <a:p>
            <a:pPr lvl="1"/>
            <a:endParaRPr lang="en-US" dirty="0"/>
          </a:p>
          <a:p>
            <a:pPr marL="457200" lvl="1" indent="0">
              <a:buFont typeface="Wingdings 3" charset="2"/>
              <a:buNone/>
            </a:pP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1DB2CCC-8348-43C7-99E0-0766E4C39F8D}"/>
              </a:ext>
            </a:extLst>
          </p:cNvPr>
          <p:cNvSpPr txBox="1">
            <a:spLocks/>
          </p:cNvSpPr>
          <p:nvPr/>
        </p:nvSpPr>
        <p:spPr>
          <a:xfrm>
            <a:off x="9473407" y="5753941"/>
            <a:ext cx="2718593" cy="12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Wanderson Torres</a:t>
            </a:r>
          </a:p>
        </p:txBody>
      </p:sp>
    </p:spTree>
    <p:extLst>
      <p:ext uri="{BB962C8B-B14F-4D97-AF65-F5344CB8AC3E}">
        <p14:creationId xmlns:p14="http://schemas.microsoft.com/office/powerpoint/2010/main" val="3374489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2331</TotalTime>
  <Words>878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Cooper Black</vt:lpstr>
      <vt:lpstr>Trebuchet MS</vt:lpstr>
      <vt:lpstr>Wingdings 3</vt:lpstr>
      <vt:lpstr>Facetado</vt:lpstr>
      <vt:lpstr>Using Data Science to Analyze the Neighborhoods of Rio de Janeiro</vt:lpstr>
      <vt:lpstr>Introduction</vt:lpstr>
      <vt:lpstr>The Problem</vt:lpstr>
      <vt:lpstr>Data Sources </vt:lpstr>
      <vt:lpstr>Data Cleaning into the COVID Rio Dataset</vt:lpstr>
      <vt:lpstr>Exploratory Data Analysis</vt:lpstr>
      <vt:lpstr>One Hot Encoding and Merge Datasets </vt:lpstr>
      <vt:lpstr>Analyzing the Correlation</vt:lpstr>
      <vt:lpstr>Cluster the Neighborhoods</vt:lpstr>
      <vt:lpstr>Find the best number of Clusters</vt:lpstr>
      <vt:lpstr>K-means Clustering</vt:lpstr>
      <vt:lpstr>Result from k-means clustering</vt:lpstr>
      <vt:lpstr>Analyzing the Clustering</vt:lpstr>
      <vt:lpstr>Create the COVID RISK INDEX (CRI)</vt:lpstr>
      <vt:lpstr>  COVID RISK INDEX (CRI) Analysis</vt:lpstr>
      <vt:lpstr>Result from k-means clustering</vt:lpstr>
      <vt:lpstr>Explore the neighborhoods with health services in Rio de Janeiro using Foursquare API</vt:lpstr>
      <vt:lpstr>Explore the neighborhoods with health services in Rio de Janeiro using Foursquare API</vt:lpstr>
      <vt:lpstr>Choose a safer place to live</vt:lpstr>
      <vt:lpstr>Choose a safer place to live</vt:lpstr>
      <vt:lpstr>Summary /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Science to Analyze the Neighborhoods of Rio de Janeiro</dc:title>
  <dc:creator>Python</dc:creator>
  <cp:lastModifiedBy>WANDERSON QUINTA TORRES</cp:lastModifiedBy>
  <cp:revision>31</cp:revision>
  <dcterms:created xsi:type="dcterms:W3CDTF">2021-04-26T03:05:55Z</dcterms:created>
  <dcterms:modified xsi:type="dcterms:W3CDTF">2021-04-28T11:45:16Z</dcterms:modified>
</cp:coreProperties>
</file>