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7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5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958D1-260B-434A-8B95-219DB2BF1E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A3614C-01B6-4E38-A77C-A2E88751E2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D5B419-EA4F-40AE-A4D2-5053BB104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0FCB7-7F2B-4320-A2FE-153FD842BAF6}" type="datetimeFigureOut">
              <a:rPr lang="en-GB" smtClean="0"/>
              <a:t>22/02/2021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F51A3B-0347-4860-8091-F76D6BBD3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FEBE0-A651-4E49-8CC9-B3138BB51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F424D-C828-45DF-8E14-EB0AD59331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5184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D793F-6FAE-4030-B233-7C51CEE3A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A345F4-66B6-48ED-903A-EFBC483594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D4398C-E4FC-4440-9433-0FED5E381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0FCB7-7F2B-4320-A2FE-153FD842BAF6}" type="datetimeFigureOut">
              <a:rPr lang="en-GB" smtClean="0"/>
              <a:t>22/02/2021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FAC271-D1F2-442B-BB65-7604384C2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FBCC5E-8769-44C7-9F7E-4CB1F5966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F424D-C828-45DF-8E14-EB0AD59331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8348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6EBC36-B45B-4D08-8D1F-C12B4C6619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940F12-458B-4986-B437-9D9C0E5826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79E937-E873-47E0-B415-4406CDB0F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0FCB7-7F2B-4320-A2FE-153FD842BAF6}" type="datetimeFigureOut">
              <a:rPr lang="en-GB" smtClean="0"/>
              <a:t>22/02/2021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34B2D1-7809-408E-8938-D5CE7ABBC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C05886-1819-4E1D-86E9-B361FFE50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F424D-C828-45DF-8E14-EB0AD59331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950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F9407-8294-4762-8092-DA96A5837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602AD-CAE7-41E7-AA52-F01ECA910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3A7B23-FA28-426A-9E07-B42270D56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0FCB7-7F2B-4320-A2FE-153FD842BAF6}" type="datetimeFigureOut">
              <a:rPr lang="en-GB" smtClean="0"/>
              <a:t>22/02/2021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BF95CD-3D57-4D90-9C98-A0B22BAD9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DA4CF7-4B31-4B10-B8AF-E86182619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F424D-C828-45DF-8E14-EB0AD59331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3429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BDD51-5A4A-45FA-B859-A1EA48CB6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D643D0-625F-4DAC-B9DC-0F1FEB7FE2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80CA69-9CCA-4673-B77B-27C0F18BA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0FCB7-7F2B-4320-A2FE-153FD842BAF6}" type="datetimeFigureOut">
              <a:rPr lang="en-GB" smtClean="0"/>
              <a:t>22/02/2021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FBAF10-548E-4853-A257-678A30AAB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340AC6-8C0E-4A39-A391-40F2C3C22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F424D-C828-45DF-8E14-EB0AD59331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1768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98519-EB4C-4BBE-B2AE-18CCC572A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CF1C5-09C0-41C8-A1CC-CF2EF7A0BF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C85552-3F64-4E03-B281-C3A128EBDF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D5A63B-B136-44E8-A9E0-EA5285EE8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0FCB7-7F2B-4320-A2FE-153FD842BAF6}" type="datetimeFigureOut">
              <a:rPr lang="en-GB" smtClean="0"/>
              <a:t>22/02/2021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197773-2476-4FF8-8105-DC2932B1D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F32F69-5D1E-45B9-BD4E-1243F0296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F424D-C828-45DF-8E14-EB0AD59331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4566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8C2C1-CE3F-4EAF-AC42-1815CE5FD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9B64EC-B3DE-4716-996D-624D5848F6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281CF1-8585-44A0-B714-BBBF4B4386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57D201-28E4-405D-9F67-E6B8F43356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D45A7B-B35A-4272-9AB8-AA86E7A14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86B386-CC3C-409B-BF1D-09ACE7BD0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0FCB7-7F2B-4320-A2FE-153FD842BAF6}" type="datetimeFigureOut">
              <a:rPr lang="en-GB" smtClean="0"/>
              <a:t>22/02/2021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B0D388-CB7D-4D3E-8B4E-0F52075F0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5F48DE-BAC9-42B8-9C44-28B99E0E1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F424D-C828-45DF-8E14-EB0AD59331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8677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C7E20-3829-427D-B25E-224A7577E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F09B93-4A28-4B5E-B4AE-53B710445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0FCB7-7F2B-4320-A2FE-153FD842BAF6}" type="datetimeFigureOut">
              <a:rPr lang="en-GB" smtClean="0"/>
              <a:t>22/02/2021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6A02AF-1E05-4C62-BC22-2B4365F26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F725A9-846F-40E6-996C-CE51834DC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F424D-C828-45DF-8E14-EB0AD59331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1458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9C9807-2DD0-422A-883A-73A59E55A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0FCB7-7F2B-4320-A2FE-153FD842BAF6}" type="datetimeFigureOut">
              <a:rPr lang="en-GB" smtClean="0"/>
              <a:t>22/02/2021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35D439-4AD0-4D7E-9918-4DADECECA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872644-38DB-400F-A014-493A55E1D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F424D-C828-45DF-8E14-EB0AD59331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9396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2B185-9C48-4986-86CD-A2BDBE85F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C96D3-9EA3-4579-936C-B69EAD864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F3B2DD-5B97-4A66-9766-4E1E364D7C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57CE5C-430C-4261-A00A-1ADC4F87F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0FCB7-7F2B-4320-A2FE-153FD842BAF6}" type="datetimeFigureOut">
              <a:rPr lang="en-GB" smtClean="0"/>
              <a:t>22/02/2021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48747C-28D6-499D-A210-1848F0B15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28C67F-485C-4DAD-BF4B-84AF9D6F0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F424D-C828-45DF-8E14-EB0AD59331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0278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8ADD5-B7E1-480B-82D1-757345966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CDA58E-A645-4B33-BD44-D2D96BA14F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9DB4DD-1C72-4D2F-BE20-B8EFE3DAD2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B0D3FE-F4D9-4EA4-B5B7-80548CE46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0FCB7-7F2B-4320-A2FE-153FD842BAF6}" type="datetimeFigureOut">
              <a:rPr lang="en-GB" smtClean="0"/>
              <a:t>22/02/2021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D4BF4E-F73B-48E6-BC1A-CBCA39D3C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040581-665B-4818-BC92-DEFB7FB3D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F424D-C828-45DF-8E14-EB0AD59331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9030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1297D6-F3D5-413A-BC63-BBCD9F3CF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6A8D36-88AC-4869-A051-7A19AB222C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C598A5-BCE7-4DD6-BA45-CA73B248F3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0FCB7-7F2B-4320-A2FE-153FD842BAF6}" type="datetimeFigureOut">
              <a:rPr lang="en-GB" smtClean="0"/>
              <a:t>22/02/2021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8D343-465C-416B-9D41-2EB59DC5C7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BFD2F6-6E8E-4B58-A858-DAECC71077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F424D-C828-45DF-8E14-EB0AD59331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9459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4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E77AA-9291-49D0-9FBC-6B4DF5AED3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Andy’s To-do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75CFD3-4F00-4D52-A035-73AF1CE267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UTM – C4 </a:t>
            </a:r>
          </a:p>
        </p:txBody>
      </p:sp>
    </p:spTree>
    <p:extLst>
      <p:ext uri="{BB962C8B-B14F-4D97-AF65-F5344CB8AC3E}">
        <p14:creationId xmlns:p14="http://schemas.microsoft.com/office/powerpoint/2010/main" val="35939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196C0-695E-4F1F-9F14-B8E2A35C9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GB" sz="2400" dirty="0"/>
              <a:t>System Context diagram for Andy’s To-Do App</a:t>
            </a:r>
          </a:p>
        </p:txBody>
      </p:sp>
      <p:pic>
        <p:nvPicPr>
          <p:cNvPr id="14" name="Graphic 13" descr="Internet">
            <a:extLst>
              <a:ext uri="{FF2B5EF4-FFF2-40B4-BE49-F238E27FC236}">
                <a16:creationId xmlns:a16="http://schemas.microsoft.com/office/drawing/2014/main" id="{21A7DE95-923B-4413-855D-3EC3B35642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55079" y="1940203"/>
            <a:ext cx="1732156" cy="1732156"/>
          </a:xfrm>
          <a:prstGeom prst="rect">
            <a:avLst/>
          </a:prstGeom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D210875-8A99-46B1-B897-33BB0E924941}"/>
              </a:ext>
            </a:extLst>
          </p:cNvPr>
          <p:cNvSpPr/>
          <p:nvPr/>
        </p:nvSpPr>
        <p:spPr>
          <a:xfrm>
            <a:off x="2384178" y="1755537"/>
            <a:ext cx="3419463" cy="2140796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dirty="0">
                <a:solidFill>
                  <a:srgbClr val="002060"/>
                </a:solidFill>
              </a:rPr>
              <a:t>Local Machine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E20AFF6-45AA-4189-900F-A216CD037942}"/>
              </a:ext>
            </a:extLst>
          </p:cNvPr>
          <p:cNvSpPr/>
          <p:nvPr/>
        </p:nvSpPr>
        <p:spPr>
          <a:xfrm>
            <a:off x="2371417" y="4080999"/>
            <a:ext cx="3419463" cy="2140796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dirty="0">
                <a:solidFill>
                  <a:srgbClr val="002060"/>
                </a:solidFill>
              </a:rPr>
              <a:t>Remote Service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73F19D-720F-408A-B318-A2B18509C0D1}"/>
              </a:ext>
            </a:extLst>
          </p:cNvPr>
          <p:cNvSpPr txBox="1"/>
          <p:nvPr/>
        </p:nvSpPr>
        <p:spPr>
          <a:xfrm>
            <a:off x="5097626" y="2935013"/>
            <a:ext cx="5394783" cy="58477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GB" sz="1600" dirty="0"/>
              <a:t>Application via a common browser that enables user to create, view, update and complete work items.                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602B7B1-86F0-4535-BEFB-22C480484496}"/>
              </a:ext>
            </a:extLst>
          </p:cNvPr>
          <p:cNvSpPr/>
          <p:nvPr/>
        </p:nvSpPr>
        <p:spPr>
          <a:xfrm>
            <a:off x="3932513" y="2800979"/>
            <a:ext cx="1204332" cy="91440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To-Do App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5E967F-A316-49AE-9CEA-4769EFAA70BD}"/>
              </a:ext>
            </a:extLst>
          </p:cNvPr>
          <p:cNvSpPr txBox="1"/>
          <p:nvPr/>
        </p:nvSpPr>
        <p:spPr>
          <a:xfrm>
            <a:off x="5136845" y="1353781"/>
            <a:ext cx="5355563" cy="33855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GB" sz="1600" dirty="0"/>
              <a:t>User needing to organise their shit</a:t>
            </a:r>
          </a:p>
        </p:txBody>
      </p:sp>
      <p:pic>
        <p:nvPicPr>
          <p:cNvPr id="6" name="Graphic 5" descr="User">
            <a:extLst>
              <a:ext uri="{FF2B5EF4-FFF2-40B4-BE49-F238E27FC236}">
                <a16:creationId xmlns:a16="http://schemas.microsoft.com/office/drawing/2014/main" id="{6A79A9BF-DC65-4D5F-9965-C01AD01298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59924" y="869925"/>
            <a:ext cx="2114618" cy="2114618"/>
          </a:xfrm>
          <a:prstGeom prst="rect">
            <a:avLst/>
          </a:prstGeom>
        </p:spPr>
      </p:pic>
      <p:pic>
        <p:nvPicPr>
          <p:cNvPr id="18" name="Graphic 17" descr="World">
            <a:extLst>
              <a:ext uri="{FF2B5EF4-FFF2-40B4-BE49-F238E27FC236}">
                <a16:creationId xmlns:a16="http://schemas.microsoft.com/office/drawing/2014/main" id="{BB093330-2440-4C2E-B81C-F9A1A0EA5B3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24922" y="4533135"/>
            <a:ext cx="1592470" cy="159247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D98AD6D-14EF-406C-9392-0469BAE8993C}"/>
              </a:ext>
            </a:extLst>
          </p:cNvPr>
          <p:cNvSpPr txBox="1"/>
          <p:nvPr/>
        </p:nvSpPr>
        <p:spPr>
          <a:xfrm>
            <a:off x="5097625" y="4894855"/>
            <a:ext cx="5394783" cy="58477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GB" sz="1600" dirty="0"/>
              <a:t>Stores all core information about projects, priority lists, work items, item status etc.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6CA1E41-5166-4D4B-AB7F-F1F78B77C4A4}"/>
              </a:ext>
            </a:extLst>
          </p:cNvPr>
          <p:cNvSpPr/>
          <p:nvPr/>
        </p:nvSpPr>
        <p:spPr>
          <a:xfrm>
            <a:off x="3932513" y="4757109"/>
            <a:ext cx="1204332" cy="91440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Online Data Store</a:t>
            </a:r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993BF7C7-77E1-4E37-A230-85CCA69C6D78}"/>
              </a:ext>
            </a:extLst>
          </p:cNvPr>
          <p:cNvSpPr/>
          <p:nvPr/>
        </p:nvSpPr>
        <p:spPr>
          <a:xfrm>
            <a:off x="7184571" y="1828800"/>
            <a:ext cx="503853" cy="10413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Arrow: Up-Down 21">
            <a:extLst>
              <a:ext uri="{FF2B5EF4-FFF2-40B4-BE49-F238E27FC236}">
                <a16:creationId xmlns:a16="http://schemas.microsoft.com/office/drawing/2014/main" id="{71A349E3-E8AB-4D24-B8C5-96C25D407FD7}"/>
              </a:ext>
            </a:extLst>
          </p:cNvPr>
          <p:cNvSpPr/>
          <p:nvPr/>
        </p:nvSpPr>
        <p:spPr>
          <a:xfrm>
            <a:off x="7193901" y="3612948"/>
            <a:ext cx="494523" cy="125030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47CB959-626F-4E02-80D2-D2193FDA7A06}"/>
              </a:ext>
            </a:extLst>
          </p:cNvPr>
          <p:cNvSpPr txBox="1"/>
          <p:nvPr/>
        </p:nvSpPr>
        <p:spPr>
          <a:xfrm>
            <a:off x="7795016" y="2093591"/>
            <a:ext cx="28269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i="1" dirty="0">
                <a:solidFill>
                  <a:srgbClr val="002060"/>
                </a:solidFill>
              </a:rPr>
              <a:t>Views and administers tasks using …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DE044A2-A184-4235-9B23-7CB96B44D843}"/>
              </a:ext>
            </a:extLst>
          </p:cNvPr>
          <p:cNvSpPr txBox="1"/>
          <p:nvPr/>
        </p:nvSpPr>
        <p:spPr>
          <a:xfrm>
            <a:off x="7795016" y="3976489"/>
            <a:ext cx="33610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i="1" dirty="0">
                <a:solidFill>
                  <a:srgbClr val="002060"/>
                </a:solidFill>
              </a:rPr>
              <a:t>Creates new and collects existing information on user tasks using …</a:t>
            </a:r>
          </a:p>
        </p:txBody>
      </p:sp>
    </p:spTree>
    <p:extLst>
      <p:ext uri="{BB962C8B-B14F-4D97-AF65-F5344CB8AC3E}">
        <p14:creationId xmlns:p14="http://schemas.microsoft.com/office/powerpoint/2010/main" val="3495834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196C0-695E-4F1F-9F14-B8E2A35C9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GB" sz="2400" dirty="0"/>
              <a:t>System Container diagram for Andy’s To-Do App</a:t>
            </a:r>
          </a:p>
        </p:txBody>
      </p:sp>
      <p:pic>
        <p:nvPicPr>
          <p:cNvPr id="14" name="Graphic 13" descr="Internet">
            <a:extLst>
              <a:ext uri="{FF2B5EF4-FFF2-40B4-BE49-F238E27FC236}">
                <a16:creationId xmlns:a16="http://schemas.microsoft.com/office/drawing/2014/main" id="{21A7DE95-923B-4413-855D-3EC3B35642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6948" y="1703657"/>
            <a:ext cx="1732156" cy="1732156"/>
          </a:xfrm>
          <a:prstGeom prst="rect">
            <a:avLst/>
          </a:prstGeom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D210875-8A99-46B1-B897-33BB0E924941}"/>
              </a:ext>
            </a:extLst>
          </p:cNvPr>
          <p:cNvSpPr/>
          <p:nvPr/>
        </p:nvSpPr>
        <p:spPr>
          <a:xfrm>
            <a:off x="546047" y="1518991"/>
            <a:ext cx="3419463" cy="2140796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dirty="0">
                <a:solidFill>
                  <a:srgbClr val="002060"/>
                </a:solidFill>
              </a:rPr>
              <a:t>Local Machine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E20AFF6-45AA-4189-900F-A216CD037942}"/>
              </a:ext>
            </a:extLst>
          </p:cNvPr>
          <p:cNvSpPr/>
          <p:nvPr/>
        </p:nvSpPr>
        <p:spPr>
          <a:xfrm>
            <a:off x="533286" y="4432284"/>
            <a:ext cx="3419463" cy="2140796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dirty="0">
                <a:solidFill>
                  <a:srgbClr val="002060"/>
                </a:solidFill>
              </a:rPr>
              <a:t>Remote Service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602B7B1-86F0-4535-BEFB-22C480484496}"/>
              </a:ext>
            </a:extLst>
          </p:cNvPr>
          <p:cNvSpPr/>
          <p:nvPr/>
        </p:nvSpPr>
        <p:spPr>
          <a:xfrm>
            <a:off x="2094381" y="2564433"/>
            <a:ext cx="9895455" cy="91440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b="1" dirty="0"/>
              <a:t>To-Do App</a:t>
            </a:r>
          </a:p>
        </p:txBody>
      </p:sp>
      <p:pic>
        <p:nvPicPr>
          <p:cNvPr id="6" name="Graphic 5" descr="User">
            <a:extLst>
              <a:ext uri="{FF2B5EF4-FFF2-40B4-BE49-F238E27FC236}">
                <a16:creationId xmlns:a16="http://schemas.microsoft.com/office/drawing/2014/main" id="{6A79A9BF-DC65-4D5F-9965-C01AD01298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21793" y="633379"/>
            <a:ext cx="2114618" cy="2114618"/>
          </a:xfrm>
          <a:prstGeom prst="rect">
            <a:avLst/>
          </a:prstGeom>
        </p:spPr>
      </p:pic>
      <p:pic>
        <p:nvPicPr>
          <p:cNvPr id="18" name="Graphic 17" descr="World">
            <a:extLst>
              <a:ext uri="{FF2B5EF4-FFF2-40B4-BE49-F238E27FC236}">
                <a16:creationId xmlns:a16="http://schemas.microsoft.com/office/drawing/2014/main" id="{BB093330-2440-4C2E-B81C-F9A1A0EA5B3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86791" y="4884420"/>
            <a:ext cx="1592470" cy="1592470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6CA1E41-5166-4D4B-AB7F-F1F78B77C4A4}"/>
              </a:ext>
            </a:extLst>
          </p:cNvPr>
          <p:cNvSpPr/>
          <p:nvPr/>
        </p:nvSpPr>
        <p:spPr>
          <a:xfrm>
            <a:off x="2094381" y="5108394"/>
            <a:ext cx="9895455" cy="91440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Online Data Store (Trello Application)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51054F0-0812-4EA7-A9DB-77E667E00967}"/>
              </a:ext>
            </a:extLst>
          </p:cNvPr>
          <p:cNvSpPr/>
          <p:nvPr/>
        </p:nvSpPr>
        <p:spPr>
          <a:xfrm>
            <a:off x="5626705" y="2596394"/>
            <a:ext cx="1138334" cy="27058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b="1" dirty="0"/>
              <a:t>Flask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3A55B62B-8E40-4A37-86D7-CCB4570AF42E}"/>
              </a:ext>
            </a:extLst>
          </p:cNvPr>
          <p:cNvSpPr/>
          <p:nvPr/>
        </p:nvSpPr>
        <p:spPr>
          <a:xfrm>
            <a:off x="10277129" y="2596394"/>
            <a:ext cx="1138334" cy="27058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b="1" dirty="0"/>
              <a:t>API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FC9C1C4C-5155-488F-A973-69CFD2EB2E8F}"/>
              </a:ext>
            </a:extLst>
          </p:cNvPr>
          <p:cNvSpPr/>
          <p:nvPr/>
        </p:nvSpPr>
        <p:spPr>
          <a:xfrm>
            <a:off x="7007290" y="5129132"/>
            <a:ext cx="1138334" cy="27058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b="1" dirty="0"/>
              <a:t>Database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14FEB34D-65B7-46CE-A814-2789BA848AD5}"/>
              </a:ext>
            </a:extLst>
          </p:cNvPr>
          <p:cNvSpPr/>
          <p:nvPr/>
        </p:nvSpPr>
        <p:spPr>
          <a:xfrm>
            <a:off x="10266875" y="5129132"/>
            <a:ext cx="1138334" cy="27058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b="1" dirty="0"/>
              <a:t>API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C3233327-2E7B-4389-BBE9-5812C48A509F}"/>
              </a:ext>
            </a:extLst>
          </p:cNvPr>
          <p:cNvSpPr/>
          <p:nvPr/>
        </p:nvSpPr>
        <p:spPr>
          <a:xfrm>
            <a:off x="7177750" y="2601038"/>
            <a:ext cx="1138334" cy="27058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/>
              <a:t>HTML Templates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51A8CD4A-F3EA-4A41-97AC-9F94973D1FCB}"/>
              </a:ext>
            </a:extLst>
          </p:cNvPr>
          <p:cNvSpPr/>
          <p:nvPr/>
        </p:nvSpPr>
        <p:spPr>
          <a:xfrm>
            <a:off x="8728795" y="2596394"/>
            <a:ext cx="1138334" cy="27058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b="1" dirty="0"/>
              <a:t>To-Do App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1483F07-96D2-4798-8154-C2029B60EAA4}"/>
              </a:ext>
            </a:extLst>
          </p:cNvPr>
          <p:cNvSpPr txBox="1"/>
          <p:nvPr/>
        </p:nvSpPr>
        <p:spPr>
          <a:xfrm>
            <a:off x="3883427" y="3061731"/>
            <a:ext cx="152822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i="1" dirty="0">
                <a:solidFill>
                  <a:schemeClr val="bg1"/>
                </a:solidFill>
              </a:rPr>
              <a:t>Web Server Gateway Interface</a:t>
            </a:r>
          </a:p>
          <a:p>
            <a:pPr algn="ctr"/>
            <a:r>
              <a:rPr lang="en-GB" sz="1100" i="1" dirty="0">
                <a:solidFill>
                  <a:srgbClr val="002060"/>
                </a:solidFill>
              </a:rPr>
              <a:t>Handles requests and responses and passes these to the web application server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66ADEA8-CA12-4DAD-9F79-D82F7E35598B}"/>
              </a:ext>
            </a:extLst>
          </p:cNvPr>
          <p:cNvSpPr txBox="1"/>
          <p:nvPr/>
        </p:nvSpPr>
        <p:spPr>
          <a:xfrm>
            <a:off x="5435434" y="3056986"/>
            <a:ext cx="1528222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i="1" dirty="0">
                <a:solidFill>
                  <a:schemeClr val="bg1"/>
                </a:solidFill>
              </a:rPr>
              <a:t>Web Application Framework</a:t>
            </a:r>
          </a:p>
          <a:p>
            <a:pPr algn="ctr"/>
            <a:r>
              <a:rPr lang="en-GB" sz="1100" i="1" dirty="0">
                <a:solidFill>
                  <a:srgbClr val="002060"/>
                </a:solidFill>
              </a:rPr>
              <a:t>Controls common web operations for the To-Do Application Code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5F171E0-2492-446B-94B3-6F26B883AA40}"/>
              </a:ext>
            </a:extLst>
          </p:cNvPr>
          <p:cNvSpPr txBox="1"/>
          <p:nvPr/>
        </p:nvSpPr>
        <p:spPr>
          <a:xfrm>
            <a:off x="6988403" y="3061731"/>
            <a:ext cx="1528222" cy="130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i="1" dirty="0">
                <a:solidFill>
                  <a:schemeClr val="bg1"/>
                </a:solidFill>
              </a:rPr>
              <a:t>Presentation Structure</a:t>
            </a:r>
          </a:p>
          <a:p>
            <a:pPr algn="ctr"/>
            <a:r>
              <a:rPr lang="en-GB" sz="1100" i="1" dirty="0">
                <a:solidFill>
                  <a:srgbClr val="002060"/>
                </a:solidFill>
              </a:rPr>
              <a:t>Details how information is organised for the user to view it within their browser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919025-FEBC-486B-99D3-6088F8802C7F}"/>
              </a:ext>
            </a:extLst>
          </p:cNvPr>
          <p:cNvSpPr txBox="1"/>
          <p:nvPr/>
        </p:nvSpPr>
        <p:spPr>
          <a:xfrm>
            <a:off x="8536737" y="3079428"/>
            <a:ext cx="152822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b="1" i="1" dirty="0">
                <a:solidFill>
                  <a:schemeClr val="bg1"/>
                </a:solidFill>
              </a:rPr>
              <a:t>Python Code</a:t>
            </a:r>
          </a:p>
          <a:p>
            <a:pPr algn="ctr"/>
            <a:endParaRPr lang="en-GB" sz="1100" i="1" dirty="0">
              <a:solidFill>
                <a:srgbClr val="002060"/>
              </a:solidFill>
            </a:endParaRPr>
          </a:p>
          <a:p>
            <a:pPr algn="ctr"/>
            <a:r>
              <a:rPr lang="en-GB" sz="1100" i="1" dirty="0">
                <a:solidFill>
                  <a:srgbClr val="002060"/>
                </a:solidFill>
              </a:rPr>
              <a:t>Contains instructions on the core functions needed to run the application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1E59BDE-269E-47D5-812C-64C4147C03A2}"/>
              </a:ext>
            </a:extLst>
          </p:cNvPr>
          <p:cNvSpPr txBox="1"/>
          <p:nvPr/>
        </p:nvSpPr>
        <p:spPr>
          <a:xfrm>
            <a:off x="10082185" y="2884447"/>
            <a:ext cx="152822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i="1" dirty="0">
                <a:solidFill>
                  <a:schemeClr val="bg1"/>
                </a:solidFill>
              </a:rPr>
              <a:t>Application Programmable Interface</a:t>
            </a:r>
          </a:p>
          <a:p>
            <a:pPr algn="ctr"/>
            <a:r>
              <a:rPr lang="en-GB" sz="1100" i="1" dirty="0">
                <a:solidFill>
                  <a:srgbClr val="002060"/>
                </a:solidFill>
              </a:rPr>
              <a:t>The method used to transfer data between the application and the data store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DF03A600-078D-42B7-B8DA-717419EFF923}"/>
              </a:ext>
            </a:extLst>
          </p:cNvPr>
          <p:cNvSpPr/>
          <p:nvPr/>
        </p:nvSpPr>
        <p:spPr>
          <a:xfrm>
            <a:off x="4078371" y="2596394"/>
            <a:ext cx="1138334" cy="27058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b="1" dirty="0" err="1"/>
              <a:t>gUnicorn</a:t>
            </a:r>
            <a:endParaRPr lang="en-GB" sz="1050" b="1" dirty="0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38962577-636A-4A7E-90DB-CEEDCCD11F45}"/>
              </a:ext>
            </a:extLst>
          </p:cNvPr>
          <p:cNvSpPr/>
          <p:nvPr/>
        </p:nvSpPr>
        <p:spPr>
          <a:xfrm>
            <a:off x="9693517" y="2147331"/>
            <a:ext cx="914400" cy="914400"/>
          </a:xfrm>
          <a:prstGeom prst="arc">
            <a:avLst>
              <a:gd name="adj1" fmla="val 10891852"/>
              <a:gd name="adj2" fmla="val 0"/>
            </a:avLst>
          </a:prstGeom>
          <a:ln w="28575" cap="flat" cmpd="sng" algn="ctr">
            <a:solidFill>
              <a:schemeClr val="accent5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545C5E8F-4337-4947-894A-A6CC268513E6}"/>
              </a:ext>
            </a:extLst>
          </p:cNvPr>
          <p:cNvSpPr/>
          <p:nvPr/>
        </p:nvSpPr>
        <p:spPr>
          <a:xfrm>
            <a:off x="5012476" y="2156767"/>
            <a:ext cx="914400" cy="914400"/>
          </a:xfrm>
          <a:prstGeom prst="arc">
            <a:avLst>
              <a:gd name="adj1" fmla="val 10891852"/>
              <a:gd name="adj2" fmla="val 0"/>
            </a:avLst>
          </a:prstGeom>
          <a:ln w="28575" cap="flat" cmpd="sng" algn="ctr">
            <a:solidFill>
              <a:schemeClr val="accent5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Arc 39">
            <a:extLst>
              <a:ext uri="{FF2B5EF4-FFF2-40B4-BE49-F238E27FC236}">
                <a16:creationId xmlns:a16="http://schemas.microsoft.com/office/drawing/2014/main" id="{439C7898-669C-45D8-A78C-74A52301DED4}"/>
              </a:ext>
            </a:extLst>
          </p:cNvPr>
          <p:cNvSpPr/>
          <p:nvPr/>
        </p:nvSpPr>
        <p:spPr>
          <a:xfrm>
            <a:off x="8075231" y="2158384"/>
            <a:ext cx="914400" cy="914400"/>
          </a:xfrm>
          <a:prstGeom prst="arc">
            <a:avLst>
              <a:gd name="adj1" fmla="val 10891852"/>
              <a:gd name="adj2" fmla="val 0"/>
            </a:avLst>
          </a:prstGeom>
          <a:ln w="28575" cap="flat" cmpd="sng" algn="ctr">
            <a:solidFill>
              <a:schemeClr val="accent5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Arc 40">
            <a:extLst>
              <a:ext uri="{FF2B5EF4-FFF2-40B4-BE49-F238E27FC236}">
                <a16:creationId xmlns:a16="http://schemas.microsoft.com/office/drawing/2014/main" id="{927031DB-3F5F-46BD-B46A-118CFC0D5B28}"/>
              </a:ext>
            </a:extLst>
          </p:cNvPr>
          <p:cNvSpPr/>
          <p:nvPr/>
        </p:nvSpPr>
        <p:spPr>
          <a:xfrm>
            <a:off x="6115535" y="1436919"/>
            <a:ext cx="3308383" cy="2308690"/>
          </a:xfrm>
          <a:prstGeom prst="arc">
            <a:avLst>
              <a:gd name="adj1" fmla="val 10775445"/>
              <a:gd name="adj2" fmla="val 21355"/>
            </a:avLst>
          </a:prstGeom>
          <a:ln w="28575" cap="flat" cmpd="sng" algn="ctr">
            <a:solidFill>
              <a:schemeClr val="accent5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Arc 41">
            <a:extLst>
              <a:ext uri="{FF2B5EF4-FFF2-40B4-BE49-F238E27FC236}">
                <a16:creationId xmlns:a16="http://schemas.microsoft.com/office/drawing/2014/main" id="{0753DF92-7859-4D16-BA29-90309845BF39}"/>
              </a:ext>
            </a:extLst>
          </p:cNvPr>
          <p:cNvSpPr/>
          <p:nvPr/>
        </p:nvSpPr>
        <p:spPr>
          <a:xfrm>
            <a:off x="6550090" y="2142892"/>
            <a:ext cx="914400" cy="914400"/>
          </a:xfrm>
          <a:prstGeom prst="arc">
            <a:avLst>
              <a:gd name="adj1" fmla="val 10891852"/>
              <a:gd name="adj2" fmla="val 0"/>
            </a:avLst>
          </a:prstGeom>
          <a:ln w="28575" cap="flat" cmpd="sng" algn="ctr">
            <a:solidFill>
              <a:schemeClr val="accent5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Arc 42">
            <a:extLst>
              <a:ext uri="{FF2B5EF4-FFF2-40B4-BE49-F238E27FC236}">
                <a16:creationId xmlns:a16="http://schemas.microsoft.com/office/drawing/2014/main" id="{BE205FB0-C519-4C0E-A7C5-264A3997F8DD}"/>
              </a:ext>
            </a:extLst>
          </p:cNvPr>
          <p:cNvSpPr/>
          <p:nvPr/>
        </p:nvSpPr>
        <p:spPr>
          <a:xfrm rot="5400000">
            <a:off x="10055328" y="3419410"/>
            <a:ext cx="2585108" cy="1138334"/>
          </a:xfrm>
          <a:prstGeom prst="arc">
            <a:avLst>
              <a:gd name="adj1" fmla="val 10960741"/>
              <a:gd name="adj2" fmla="val 21488175"/>
            </a:avLst>
          </a:prstGeom>
          <a:ln w="28575" cap="flat" cmpd="sng" algn="ctr">
            <a:solidFill>
              <a:srgbClr val="7030A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4BD8D5E-3B8C-42E1-ADF8-E9419787B9FE}"/>
              </a:ext>
            </a:extLst>
          </p:cNvPr>
          <p:cNvSpPr txBox="1"/>
          <p:nvPr/>
        </p:nvSpPr>
        <p:spPr>
          <a:xfrm>
            <a:off x="10071931" y="5408245"/>
            <a:ext cx="152822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i="1" dirty="0">
                <a:solidFill>
                  <a:schemeClr val="bg1"/>
                </a:solidFill>
              </a:rPr>
              <a:t>Application Programmable Interface</a:t>
            </a:r>
          </a:p>
          <a:p>
            <a:pPr algn="ctr"/>
            <a:r>
              <a:rPr lang="en-GB" sz="1100" i="1" dirty="0">
                <a:solidFill>
                  <a:srgbClr val="002060"/>
                </a:solidFill>
              </a:rPr>
              <a:t>The method used to transfer data between the application and the data store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36BD033-1CBC-44CB-A1F5-F7132D26395D}"/>
              </a:ext>
            </a:extLst>
          </p:cNvPr>
          <p:cNvSpPr txBox="1"/>
          <p:nvPr/>
        </p:nvSpPr>
        <p:spPr>
          <a:xfrm>
            <a:off x="6812346" y="5420458"/>
            <a:ext cx="1528222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GB" sz="1200" b="1" i="1" dirty="0">
              <a:solidFill>
                <a:schemeClr val="bg1"/>
              </a:solidFill>
            </a:endParaRPr>
          </a:p>
          <a:p>
            <a:pPr algn="ctr"/>
            <a:r>
              <a:rPr lang="en-GB" sz="1200" b="1" i="1" dirty="0">
                <a:solidFill>
                  <a:schemeClr val="bg1"/>
                </a:solidFill>
              </a:rPr>
              <a:t>User Information Store</a:t>
            </a:r>
          </a:p>
          <a:p>
            <a:pPr algn="ctr"/>
            <a:r>
              <a:rPr lang="en-GB" sz="1100" i="1" dirty="0">
                <a:solidFill>
                  <a:srgbClr val="002060"/>
                </a:solidFill>
              </a:rPr>
              <a:t>Stores user data </a:t>
            </a:r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F55B8058-0B2F-4F59-A0C5-BF9D149A4B38}"/>
              </a:ext>
            </a:extLst>
          </p:cNvPr>
          <p:cNvSpPr/>
          <p:nvPr/>
        </p:nvSpPr>
        <p:spPr>
          <a:xfrm>
            <a:off x="1926244" y="1249561"/>
            <a:ext cx="2729794" cy="2632437"/>
          </a:xfrm>
          <a:prstGeom prst="arc">
            <a:avLst>
              <a:gd name="adj1" fmla="val 12058790"/>
              <a:gd name="adj2" fmla="val 73019"/>
            </a:avLst>
          </a:prstGeom>
          <a:ln w="28575" cap="flat" cmpd="sng" algn="ctr">
            <a:solidFill>
              <a:srgbClr val="00B05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E2604D-E25E-42DD-9745-8D7C76EA3768}"/>
              </a:ext>
            </a:extLst>
          </p:cNvPr>
          <p:cNvSpPr txBox="1"/>
          <p:nvPr/>
        </p:nvSpPr>
        <p:spPr>
          <a:xfrm>
            <a:off x="3883427" y="967543"/>
            <a:ext cx="128859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>
                <a:solidFill>
                  <a:srgbClr val="00B050"/>
                </a:solidFill>
              </a:rPr>
              <a:t>User browser connects to </a:t>
            </a:r>
            <a:r>
              <a:rPr lang="en-GB" sz="900" dirty="0" err="1">
                <a:solidFill>
                  <a:srgbClr val="00B050"/>
                </a:solidFill>
              </a:rPr>
              <a:t>gUnicorn</a:t>
            </a:r>
            <a:r>
              <a:rPr lang="en-GB" sz="900" dirty="0">
                <a:solidFill>
                  <a:srgbClr val="00B050"/>
                </a:solidFill>
              </a:rPr>
              <a:t> presented web portal using HTTP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27E2DED-60E5-4EF4-B5D0-A3693AF52298}"/>
              </a:ext>
            </a:extLst>
          </p:cNvPr>
          <p:cNvSpPr txBox="1"/>
          <p:nvPr/>
        </p:nvSpPr>
        <p:spPr>
          <a:xfrm>
            <a:off x="4507005" y="1704224"/>
            <a:ext cx="190828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00" dirty="0" err="1">
                <a:solidFill>
                  <a:schemeClr val="accent1"/>
                </a:solidFill>
              </a:rPr>
              <a:t>gUnicorn</a:t>
            </a:r>
            <a:r>
              <a:rPr lang="en-GB" sz="900" dirty="0">
                <a:solidFill>
                  <a:schemeClr val="accent1"/>
                </a:solidFill>
              </a:rPr>
              <a:t> passes requests to Flask which in turn passes responses back to </a:t>
            </a:r>
            <a:r>
              <a:rPr lang="en-GB" sz="900" dirty="0" err="1">
                <a:solidFill>
                  <a:schemeClr val="accent1"/>
                </a:solidFill>
              </a:rPr>
              <a:t>gUnicorn</a:t>
            </a:r>
            <a:endParaRPr lang="en-GB" sz="900" dirty="0">
              <a:solidFill>
                <a:schemeClr val="accent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1ADA476-5E8C-4633-A7FC-81B6A7491C54}"/>
              </a:ext>
            </a:extLst>
          </p:cNvPr>
          <p:cNvSpPr txBox="1"/>
          <p:nvPr/>
        </p:nvSpPr>
        <p:spPr>
          <a:xfrm>
            <a:off x="6799050" y="1051889"/>
            <a:ext cx="1908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00" dirty="0">
                <a:solidFill>
                  <a:schemeClr val="accent1"/>
                </a:solidFill>
              </a:rPr>
              <a:t>Python uses Flask framework to render data into HTML templates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9825D1B-FBA8-48D5-BE16-819B43EAE83F}"/>
              </a:ext>
            </a:extLst>
          </p:cNvPr>
          <p:cNvSpPr txBox="1"/>
          <p:nvPr/>
        </p:nvSpPr>
        <p:spPr>
          <a:xfrm>
            <a:off x="6815583" y="1664445"/>
            <a:ext cx="19082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00" dirty="0">
                <a:solidFill>
                  <a:schemeClr val="accent1"/>
                </a:solidFill>
              </a:rPr>
              <a:t>HTML Templates create page structure for data collected by Python Code and are presented by Flask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5AE60DA-24D3-47D6-B5F2-4EE5382CADC3}"/>
              </a:ext>
            </a:extLst>
          </p:cNvPr>
          <p:cNvSpPr txBox="1"/>
          <p:nvPr/>
        </p:nvSpPr>
        <p:spPr>
          <a:xfrm>
            <a:off x="9196574" y="1741384"/>
            <a:ext cx="1908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00" dirty="0">
                <a:solidFill>
                  <a:schemeClr val="accent1"/>
                </a:solidFill>
              </a:rPr>
              <a:t>Python Code uses API calls to transfer data to and from Trello 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BD4FAD9-662B-4788-86C2-ADC8D246C51C}"/>
              </a:ext>
            </a:extLst>
          </p:cNvPr>
          <p:cNvSpPr txBox="1"/>
          <p:nvPr/>
        </p:nvSpPr>
        <p:spPr>
          <a:xfrm>
            <a:off x="10695638" y="4246808"/>
            <a:ext cx="1221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00" dirty="0">
                <a:solidFill>
                  <a:srgbClr val="7030A0"/>
                </a:solidFill>
              </a:rPr>
              <a:t>API calls GET, POST, PUT, PATCH, DELETE data between To-Do App and Trello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91238ED-FACF-4A40-84F1-3629B6D43A03}"/>
              </a:ext>
            </a:extLst>
          </p:cNvPr>
          <p:cNvSpPr txBox="1"/>
          <p:nvPr/>
        </p:nvSpPr>
        <p:spPr>
          <a:xfrm>
            <a:off x="9291032" y="4193640"/>
            <a:ext cx="133350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00" dirty="0">
                <a:solidFill>
                  <a:schemeClr val="accent1"/>
                </a:solidFill>
              </a:rPr>
              <a:t>Data transactions handled from API requests 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8AF04095-51AC-4ABC-85AA-388BFDB39043}"/>
              </a:ext>
            </a:extLst>
          </p:cNvPr>
          <p:cNvSpPr/>
          <p:nvPr/>
        </p:nvSpPr>
        <p:spPr>
          <a:xfrm>
            <a:off x="8626519" y="5125055"/>
            <a:ext cx="1138334" cy="27058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b="1" dirty="0"/>
              <a:t>Web App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18C194A-41BE-4010-93B7-E090867B3429}"/>
              </a:ext>
            </a:extLst>
          </p:cNvPr>
          <p:cNvSpPr txBox="1"/>
          <p:nvPr/>
        </p:nvSpPr>
        <p:spPr>
          <a:xfrm>
            <a:off x="8453719" y="5422261"/>
            <a:ext cx="152822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i="1" dirty="0">
                <a:solidFill>
                  <a:schemeClr val="bg1"/>
                </a:solidFill>
              </a:rPr>
              <a:t>Unknown</a:t>
            </a:r>
          </a:p>
          <a:p>
            <a:pPr algn="ctr"/>
            <a:r>
              <a:rPr lang="en-GB" sz="1200" b="1" i="1" dirty="0">
                <a:solidFill>
                  <a:schemeClr val="bg1"/>
                </a:solidFill>
              </a:rPr>
              <a:t>Web Application Framework</a:t>
            </a:r>
          </a:p>
          <a:p>
            <a:pPr algn="ctr"/>
            <a:r>
              <a:rPr lang="en-GB" sz="1100" i="1" dirty="0">
                <a:solidFill>
                  <a:srgbClr val="002060"/>
                </a:solidFill>
              </a:rPr>
              <a:t>Controls common web operations for Trello</a:t>
            </a:r>
          </a:p>
        </p:txBody>
      </p:sp>
      <p:sp>
        <p:nvSpPr>
          <p:cNvPr id="50" name="Arc 49">
            <a:extLst>
              <a:ext uri="{FF2B5EF4-FFF2-40B4-BE49-F238E27FC236}">
                <a16:creationId xmlns:a16="http://schemas.microsoft.com/office/drawing/2014/main" id="{18B7D628-AA06-4031-89AA-A01D897D9385}"/>
              </a:ext>
            </a:extLst>
          </p:cNvPr>
          <p:cNvSpPr/>
          <p:nvPr/>
        </p:nvSpPr>
        <p:spPr>
          <a:xfrm>
            <a:off x="9566416" y="4667855"/>
            <a:ext cx="914400" cy="914400"/>
          </a:xfrm>
          <a:prstGeom prst="arc">
            <a:avLst>
              <a:gd name="adj1" fmla="val 10891852"/>
              <a:gd name="adj2" fmla="val 0"/>
            </a:avLst>
          </a:prstGeom>
          <a:ln w="28575" cap="flat" cmpd="sng" algn="ctr">
            <a:solidFill>
              <a:schemeClr val="accent5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Arc 50">
            <a:extLst>
              <a:ext uri="{FF2B5EF4-FFF2-40B4-BE49-F238E27FC236}">
                <a16:creationId xmlns:a16="http://schemas.microsoft.com/office/drawing/2014/main" id="{C7F68D54-5C3E-4ED1-B7C9-03B8EEBD24C0}"/>
              </a:ext>
            </a:extLst>
          </p:cNvPr>
          <p:cNvSpPr/>
          <p:nvPr/>
        </p:nvSpPr>
        <p:spPr>
          <a:xfrm>
            <a:off x="7928872" y="4675789"/>
            <a:ext cx="914400" cy="914400"/>
          </a:xfrm>
          <a:prstGeom prst="arc">
            <a:avLst>
              <a:gd name="adj1" fmla="val 10891852"/>
              <a:gd name="adj2" fmla="val 0"/>
            </a:avLst>
          </a:prstGeom>
          <a:ln w="28575" cap="flat" cmpd="sng" algn="ctr">
            <a:solidFill>
              <a:schemeClr val="accent5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6B6BA84-12B5-4455-81E1-6311F9DFA42F}"/>
              </a:ext>
            </a:extLst>
          </p:cNvPr>
          <p:cNvSpPr txBox="1"/>
          <p:nvPr/>
        </p:nvSpPr>
        <p:spPr>
          <a:xfrm>
            <a:off x="7719319" y="4323118"/>
            <a:ext cx="1333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00" dirty="0">
                <a:solidFill>
                  <a:schemeClr val="accent1"/>
                </a:solidFill>
              </a:rPr>
              <a:t>Data read and writes from store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1C453D7F-BAFA-4D02-B5DC-DA1E42C48006}"/>
              </a:ext>
            </a:extLst>
          </p:cNvPr>
          <p:cNvSpPr/>
          <p:nvPr/>
        </p:nvSpPr>
        <p:spPr>
          <a:xfrm>
            <a:off x="1010155" y="2331377"/>
            <a:ext cx="1138334" cy="27058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b="1" dirty="0"/>
              <a:t>Browser</a:t>
            </a:r>
          </a:p>
        </p:txBody>
      </p:sp>
    </p:spTree>
    <p:extLst>
      <p:ext uri="{BB962C8B-B14F-4D97-AF65-F5344CB8AC3E}">
        <p14:creationId xmlns:p14="http://schemas.microsoft.com/office/powerpoint/2010/main" val="417330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602B7B1-86F0-4535-BEFB-22C480484496}"/>
              </a:ext>
            </a:extLst>
          </p:cNvPr>
          <p:cNvSpPr/>
          <p:nvPr/>
        </p:nvSpPr>
        <p:spPr>
          <a:xfrm>
            <a:off x="194680" y="1626123"/>
            <a:ext cx="10737700" cy="2669774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b="1" dirty="0"/>
              <a:t>To-Do App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157AD506-8262-4D71-8CD2-72F10D1EA096}"/>
              </a:ext>
            </a:extLst>
          </p:cNvPr>
          <p:cNvSpPr/>
          <p:nvPr/>
        </p:nvSpPr>
        <p:spPr>
          <a:xfrm>
            <a:off x="7381964" y="1738415"/>
            <a:ext cx="1736435" cy="25047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dirty="0">
                <a:ln>
                  <a:noFill/>
                  <a:prstDash val="dash"/>
                </a:ln>
              </a:rPr>
              <a:t>PYTHON CODE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4196C0-695E-4F1F-9F14-B8E2A35C9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GB" sz="2400" dirty="0"/>
              <a:t>System Component diagram for Andy’s To-Do App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E20AFF6-45AA-4189-900F-A216CD037942}"/>
              </a:ext>
            </a:extLst>
          </p:cNvPr>
          <p:cNvSpPr/>
          <p:nvPr/>
        </p:nvSpPr>
        <p:spPr>
          <a:xfrm>
            <a:off x="533286" y="4432284"/>
            <a:ext cx="3419463" cy="2140796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dirty="0">
                <a:solidFill>
                  <a:srgbClr val="002060"/>
                </a:solidFill>
              </a:rPr>
              <a:t>Remote Service</a:t>
            </a:r>
          </a:p>
        </p:txBody>
      </p:sp>
      <p:pic>
        <p:nvPicPr>
          <p:cNvPr id="18" name="Graphic 17" descr="World">
            <a:extLst>
              <a:ext uri="{FF2B5EF4-FFF2-40B4-BE49-F238E27FC236}">
                <a16:creationId xmlns:a16="http://schemas.microsoft.com/office/drawing/2014/main" id="{BB093330-2440-4C2E-B81C-F9A1A0EA5B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6791" y="4884420"/>
            <a:ext cx="1592470" cy="1592470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6CA1E41-5166-4D4B-AB7F-F1F78B77C4A4}"/>
              </a:ext>
            </a:extLst>
          </p:cNvPr>
          <p:cNvSpPr/>
          <p:nvPr/>
        </p:nvSpPr>
        <p:spPr>
          <a:xfrm>
            <a:off x="2094381" y="5108394"/>
            <a:ext cx="9895455" cy="91440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Online Data Store (Trello Application)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51054F0-0812-4EA7-A9DB-77E667E00967}"/>
              </a:ext>
            </a:extLst>
          </p:cNvPr>
          <p:cNvSpPr/>
          <p:nvPr/>
        </p:nvSpPr>
        <p:spPr>
          <a:xfrm>
            <a:off x="4569248" y="1658084"/>
            <a:ext cx="1138334" cy="27058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b="1" dirty="0"/>
              <a:t>Flask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3A55B62B-8E40-4A37-86D7-CCB4570AF42E}"/>
              </a:ext>
            </a:extLst>
          </p:cNvPr>
          <p:cNvSpPr/>
          <p:nvPr/>
        </p:nvSpPr>
        <p:spPr>
          <a:xfrm>
            <a:off x="9219672" y="1658084"/>
            <a:ext cx="1138334" cy="27058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b="1" dirty="0"/>
              <a:t>API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FC9C1C4C-5155-488F-A973-69CFD2EB2E8F}"/>
              </a:ext>
            </a:extLst>
          </p:cNvPr>
          <p:cNvSpPr/>
          <p:nvPr/>
        </p:nvSpPr>
        <p:spPr>
          <a:xfrm>
            <a:off x="7007290" y="5129132"/>
            <a:ext cx="1138334" cy="27058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b="1" dirty="0"/>
              <a:t>Database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14FEB34D-65B7-46CE-A814-2789BA848AD5}"/>
              </a:ext>
            </a:extLst>
          </p:cNvPr>
          <p:cNvSpPr/>
          <p:nvPr/>
        </p:nvSpPr>
        <p:spPr>
          <a:xfrm>
            <a:off x="10266875" y="5129132"/>
            <a:ext cx="1138334" cy="27058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b="1" dirty="0"/>
              <a:t>API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C3233327-2E7B-4389-BBE9-5812C48A509F}"/>
              </a:ext>
            </a:extLst>
          </p:cNvPr>
          <p:cNvSpPr/>
          <p:nvPr/>
        </p:nvSpPr>
        <p:spPr>
          <a:xfrm>
            <a:off x="6120293" y="1662728"/>
            <a:ext cx="1138334" cy="27058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/>
              <a:t>HTML Templates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51A8CD4A-F3EA-4A41-97AC-9F94973D1FCB}"/>
              </a:ext>
            </a:extLst>
          </p:cNvPr>
          <p:cNvSpPr/>
          <p:nvPr/>
        </p:nvSpPr>
        <p:spPr>
          <a:xfrm>
            <a:off x="7671338" y="1658084"/>
            <a:ext cx="1138334" cy="27058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b="1" dirty="0"/>
              <a:t>To-Do App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DF03A600-078D-42B7-B8DA-717419EFF923}"/>
              </a:ext>
            </a:extLst>
          </p:cNvPr>
          <p:cNvSpPr/>
          <p:nvPr/>
        </p:nvSpPr>
        <p:spPr>
          <a:xfrm>
            <a:off x="3020914" y="1658084"/>
            <a:ext cx="1138334" cy="27058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b="1" dirty="0" err="1"/>
              <a:t>gUnicorn</a:t>
            </a:r>
            <a:endParaRPr lang="en-GB" sz="1050" b="1" dirty="0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38962577-636A-4A7E-90DB-CEEDCCD11F45}"/>
              </a:ext>
            </a:extLst>
          </p:cNvPr>
          <p:cNvSpPr/>
          <p:nvPr/>
        </p:nvSpPr>
        <p:spPr>
          <a:xfrm>
            <a:off x="8636060" y="1209021"/>
            <a:ext cx="914400" cy="914400"/>
          </a:xfrm>
          <a:prstGeom prst="arc">
            <a:avLst>
              <a:gd name="adj1" fmla="val 10891852"/>
              <a:gd name="adj2" fmla="val 0"/>
            </a:avLst>
          </a:prstGeom>
          <a:ln w="28575" cap="flat" cmpd="sng" algn="ctr">
            <a:solidFill>
              <a:schemeClr val="accent5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545C5E8F-4337-4947-894A-A6CC268513E6}"/>
              </a:ext>
            </a:extLst>
          </p:cNvPr>
          <p:cNvSpPr/>
          <p:nvPr/>
        </p:nvSpPr>
        <p:spPr>
          <a:xfrm>
            <a:off x="3955019" y="1218457"/>
            <a:ext cx="914400" cy="914400"/>
          </a:xfrm>
          <a:prstGeom prst="arc">
            <a:avLst>
              <a:gd name="adj1" fmla="val 10891852"/>
              <a:gd name="adj2" fmla="val 0"/>
            </a:avLst>
          </a:prstGeom>
          <a:ln w="28575" cap="flat" cmpd="sng" algn="ctr">
            <a:solidFill>
              <a:schemeClr val="accent5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Arc 39">
            <a:extLst>
              <a:ext uri="{FF2B5EF4-FFF2-40B4-BE49-F238E27FC236}">
                <a16:creationId xmlns:a16="http://schemas.microsoft.com/office/drawing/2014/main" id="{439C7898-669C-45D8-A78C-74A52301DED4}"/>
              </a:ext>
            </a:extLst>
          </p:cNvPr>
          <p:cNvSpPr/>
          <p:nvPr/>
        </p:nvSpPr>
        <p:spPr>
          <a:xfrm>
            <a:off x="7017774" y="1220074"/>
            <a:ext cx="914400" cy="914400"/>
          </a:xfrm>
          <a:prstGeom prst="arc">
            <a:avLst>
              <a:gd name="adj1" fmla="val 10891852"/>
              <a:gd name="adj2" fmla="val 0"/>
            </a:avLst>
          </a:prstGeom>
          <a:ln w="28575" cap="flat" cmpd="sng" algn="ctr">
            <a:solidFill>
              <a:schemeClr val="accent5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Arc 40">
            <a:extLst>
              <a:ext uri="{FF2B5EF4-FFF2-40B4-BE49-F238E27FC236}">
                <a16:creationId xmlns:a16="http://schemas.microsoft.com/office/drawing/2014/main" id="{927031DB-3F5F-46BD-B46A-118CFC0D5B28}"/>
              </a:ext>
            </a:extLst>
          </p:cNvPr>
          <p:cNvSpPr/>
          <p:nvPr/>
        </p:nvSpPr>
        <p:spPr>
          <a:xfrm>
            <a:off x="5058078" y="956837"/>
            <a:ext cx="3308383" cy="1349019"/>
          </a:xfrm>
          <a:prstGeom prst="arc">
            <a:avLst>
              <a:gd name="adj1" fmla="val 10775445"/>
              <a:gd name="adj2" fmla="val 21355"/>
            </a:avLst>
          </a:prstGeom>
          <a:ln w="28575" cap="flat" cmpd="sng" algn="ctr">
            <a:solidFill>
              <a:schemeClr val="accent5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Arc 41">
            <a:extLst>
              <a:ext uri="{FF2B5EF4-FFF2-40B4-BE49-F238E27FC236}">
                <a16:creationId xmlns:a16="http://schemas.microsoft.com/office/drawing/2014/main" id="{0753DF92-7859-4D16-BA29-90309845BF39}"/>
              </a:ext>
            </a:extLst>
          </p:cNvPr>
          <p:cNvSpPr/>
          <p:nvPr/>
        </p:nvSpPr>
        <p:spPr>
          <a:xfrm>
            <a:off x="5492633" y="1204582"/>
            <a:ext cx="914400" cy="914400"/>
          </a:xfrm>
          <a:prstGeom prst="arc">
            <a:avLst>
              <a:gd name="adj1" fmla="val 10891852"/>
              <a:gd name="adj2" fmla="val 0"/>
            </a:avLst>
          </a:prstGeom>
          <a:ln w="28575" cap="flat" cmpd="sng" algn="ctr">
            <a:solidFill>
              <a:schemeClr val="accent5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Arc 42">
            <a:extLst>
              <a:ext uri="{FF2B5EF4-FFF2-40B4-BE49-F238E27FC236}">
                <a16:creationId xmlns:a16="http://schemas.microsoft.com/office/drawing/2014/main" id="{BE205FB0-C519-4C0E-A7C5-264A3997F8DD}"/>
              </a:ext>
            </a:extLst>
          </p:cNvPr>
          <p:cNvSpPr/>
          <p:nvPr/>
        </p:nvSpPr>
        <p:spPr>
          <a:xfrm rot="5400000">
            <a:off x="8183212" y="1848422"/>
            <a:ext cx="3832650" cy="3635024"/>
          </a:xfrm>
          <a:prstGeom prst="arc">
            <a:avLst>
              <a:gd name="adj1" fmla="val 11283586"/>
              <a:gd name="adj2" fmla="val 19184038"/>
            </a:avLst>
          </a:prstGeom>
          <a:ln w="28575" cap="flat" cmpd="sng" algn="ctr">
            <a:solidFill>
              <a:srgbClr val="7030A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F55B8058-0B2F-4F59-A0C5-BF9D149A4B38}"/>
              </a:ext>
            </a:extLst>
          </p:cNvPr>
          <p:cNvSpPr/>
          <p:nvPr/>
        </p:nvSpPr>
        <p:spPr>
          <a:xfrm>
            <a:off x="2298645" y="1128281"/>
            <a:ext cx="1215711" cy="914400"/>
          </a:xfrm>
          <a:prstGeom prst="arc">
            <a:avLst>
              <a:gd name="adj1" fmla="val 10950389"/>
              <a:gd name="adj2" fmla="val 205404"/>
            </a:avLst>
          </a:prstGeom>
          <a:ln w="28575" cap="flat" cmpd="sng" algn="ctr">
            <a:solidFill>
              <a:srgbClr val="00B05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8AF04095-51AC-4ABC-85AA-388BFDB39043}"/>
              </a:ext>
            </a:extLst>
          </p:cNvPr>
          <p:cNvSpPr/>
          <p:nvPr/>
        </p:nvSpPr>
        <p:spPr>
          <a:xfrm>
            <a:off x="8626519" y="5125055"/>
            <a:ext cx="1138334" cy="27058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b="1" dirty="0"/>
              <a:t>Web App</a:t>
            </a:r>
          </a:p>
        </p:txBody>
      </p:sp>
      <p:sp>
        <p:nvSpPr>
          <p:cNvPr id="50" name="Arc 49">
            <a:extLst>
              <a:ext uri="{FF2B5EF4-FFF2-40B4-BE49-F238E27FC236}">
                <a16:creationId xmlns:a16="http://schemas.microsoft.com/office/drawing/2014/main" id="{18B7D628-AA06-4031-89AA-A01D897D9385}"/>
              </a:ext>
            </a:extLst>
          </p:cNvPr>
          <p:cNvSpPr/>
          <p:nvPr/>
        </p:nvSpPr>
        <p:spPr>
          <a:xfrm>
            <a:off x="9566416" y="4667855"/>
            <a:ext cx="914400" cy="914400"/>
          </a:xfrm>
          <a:prstGeom prst="arc">
            <a:avLst>
              <a:gd name="adj1" fmla="val 10891852"/>
              <a:gd name="adj2" fmla="val 0"/>
            </a:avLst>
          </a:prstGeom>
          <a:ln w="28575" cap="flat" cmpd="sng" algn="ctr">
            <a:solidFill>
              <a:schemeClr val="accent5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Arc 50">
            <a:extLst>
              <a:ext uri="{FF2B5EF4-FFF2-40B4-BE49-F238E27FC236}">
                <a16:creationId xmlns:a16="http://schemas.microsoft.com/office/drawing/2014/main" id="{C7F68D54-5C3E-4ED1-B7C9-03B8EEBD24C0}"/>
              </a:ext>
            </a:extLst>
          </p:cNvPr>
          <p:cNvSpPr/>
          <p:nvPr/>
        </p:nvSpPr>
        <p:spPr>
          <a:xfrm>
            <a:off x="7928872" y="4675789"/>
            <a:ext cx="914400" cy="914400"/>
          </a:xfrm>
          <a:prstGeom prst="arc">
            <a:avLst>
              <a:gd name="adj1" fmla="val 10891852"/>
              <a:gd name="adj2" fmla="val 0"/>
            </a:avLst>
          </a:prstGeom>
          <a:ln w="28575" cap="flat" cmpd="sng" algn="ctr">
            <a:solidFill>
              <a:schemeClr val="accent5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7CAC787-B287-4104-AEC1-F05BA8634D99}"/>
              </a:ext>
            </a:extLst>
          </p:cNvPr>
          <p:cNvGrpSpPr/>
          <p:nvPr/>
        </p:nvGrpSpPr>
        <p:grpSpPr>
          <a:xfrm>
            <a:off x="1826534" y="925615"/>
            <a:ext cx="1194263" cy="1057309"/>
            <a:chOff x="546047" y="633379"/>
            <a:chExt cx="3590364" cy="3026408"/>
          </a:xfrm>
        </p:grpSpPr>
        <p:pic>
          <p:nvPicPr>
            <p:cNvPr id="14" name="Graphic 13" descr="Internet">
              <a:extLst>
                <a:ext uri="{FF2B5EF4-FFF2-40B4-BE49-F238E27FC236}">
                  <a16:creationId xmlns:a16="http://schemas.microsoft.com/office/drawing/2014/main" id="{21A7DE95-923B-4413-855D-3EC3B356424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16948" y="1703657"/>
              <a:ext cx="1732156" cy="1732156"/>
            </a:xfrm>
            <a:prstGeom prst="rect">
              <a:avLst/>
            </a:prstGeom>
          </p:spPr>
        </p:pic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ED210875-8A99-46B1-B897-33BB0E924941}"/>
                </a:ext>
              </a:extLst>
            </p:cNvPr>
            <p:cNvSpPr/>
            <p:nvPr/>
          </p:nvSpPr>
          <p:spPr>
            <a:xfrm>
              <a:off x="546047" y="1518991"/>
              <a:ext cx="3419463" cy="2140796"/>
            </a:xfrm>
            <a:prstGeom prst="round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sz="600" dirty="0">
                  <a:solidFill>
                    <a:srgbClr val="002060"/>
                  </a:solidFill>
                </a:rPr>
                <a:t>Local Machine</a:t>
              </a:r>
            </a:p>
          </p:txBody>
        </p:sp>
        <p:pic>
          <p:nvPicPr>
            <p:cNvPr id="6" name="Graphic 5" descr="User">
              <a:extLst>
                <a:ext uri="{FF2B5EF4-FFF2-40B4-BE49-F238E27FC236}">
                  <a16:creationId xmlns:a16="http://schemas.microsoft.com/office/drawing/2014/main" id="{6A79A9BF-DC65-4D5F-9965-C01AD01298D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021793" y="633379"/>
              <a:ext cx="2114618" cy="2114618"/>
            </a:xfrm>
            <a:prstGeom prst="rect">
              <a:avLst/>
            </a:prstGeom>
          </p:spPr>
        </p:pic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1C453D7F-BAFA-4D02-B5DC-DA1E42C48006}"/>
                </a:ext>
              </a:extLst>
            </p:cNvPr>
            <p:cNvSpPr/>
            <p:nvPr/>
          </p:nvSpPr>
          <p:spPr>
            <a:xfrm>
              <a:off x="1010155" y="2331377"/>
              <a:ext cx="1138334" cy="270588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400" b="1" dirty="0"/>
                <a:t>Browser</a:t>
              </a:r>
            </a:p>
          </p:txBody>
        </p:sp>
      </p:grp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F776391-9CE9-443A-AD82-C2A53E68C64E}"/>
              </a:ext>
            </a:extLst>
          </p:cNvPr>
          <p:cNvCxnSpPr>
            <a:stCxn id="30" idx="2"/>
          </p:cNvCxnSpPr>
          <p:nvPr/>
        </p:nvCxnSpPr>
        <p:spPr>
          <a:xfrm>
            <a:off x="3590081" y="1928672"/>
            <a:ext cx="0" cy="2218574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6C881231-6C87-4233-BE0E-602B186C35A2}"/>
              </a:ext>
            </a:extLst>
          </p:cNvPr>
          <p:cNvCxnSpPr/>
          <p:nvPr/>
        </p:nvCxnSpPr>
        <p:spPr>
          <a:xfrm>
            <a:off x="5138415" y="1922160"/>
            <a:ext cx="0" cy="2218574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CE7EA369-09B0-4441-9F02-8E76D9DE9EBA}"/>
              </a:ext>
            </a:extLst>
          </p:cNvPr>
          <p:cNvCxnSpPr/>
          <p:nvPr/>
        </p:nvCxnSpPr>
        <p:spPr>
          <a:xfrm>
            <a:off x="6712269" y="1928672"/>
            <a:ext cx="0" cy="2218574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F7BA359-A807-4013-8B19-EBAD4CD2CAF7}"/>
              </a:ext>
            </a:extLst>
          </p:cNvPr>
          <p:cNvCxnSpPr/>
          <p:nvPr/>
        </p:nvCxnSpPr>
        <p:spPr>
          <a:xfrm>
            <a:off x="9788839" y="1928672"/>
            <a:ext cx="0" cy="2218574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FB52A6A-2B2D-46F3-8A0C-ECEB8A3EAD3E}"/>
              </a:ext>
            </a:extLst>
          </p:cNvPr>
          <p:cNvCxnSpPr/>
          <p:nvPr/>
        </p:nvCxnSpPr>
        <p:spPr>
          <a:xfrm>
            <a:off x="3590081" y="2218141"/>
            <a:ext cx="1548334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6CAC73E3-BB6E-4562-B82D-D6F59BAB6133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5133801" y="2315620"/>
            <a:ext cx="2363842" cy="779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EC93BC0D-91A3-44F7-8E16-6B81FEA5D33B}"/>
              </a:ext>
            </a:extLst>
          </p:cNvPr>
          <p:cNvCxnSpPr>
            <a:cxnSpLocks/>
            <a:stCxn id="64" idx="2"/>
          </p:cNvCxnSpPr>
          <p:nvPr/>
        </p:nvCxnSpPr>
        <p:spPr>
          <a:xfrm>
            <a:off x="7744573" y="2402804"/>
            <a:ext cx="0" cy="130451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28A3F9E-E9F0-4642-815A-8960F198E0D1}"/>
              </a:ext>
            </a:extLst>
          </p:cNvPr>
          <p:cNvCxnSpPr>
            <a:cxnSpLocks/>
          </p:cNvCxnSpPr>
          <p:nvPr/>
        </p:nvCxnSpPr>
        <p:spPr>
          <a:xfrm>
            <a:off x="2167353" y="1626123"/>
            <a:ext cx="0" cy="251461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D240EEDC-1AC5-4C4F-8CCB-25F2034A3DA3}"/>
              </a:ext>
            </a:extLst>
          </p:cNvPr>
          <p:cNvCxnSpPr>
            <a:cxnSpLocks/>
          </p:cNvCxnSpPr>
          <p:nvPr/>
        </p:nvCxnSpPr>
        <p:spPr>
          <a:xfrm>
            <a:off x="2167353" y="2140229"/>
            <a:ext cx="1422728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CD9B23EE-84B2-4BD0-A4D3-71475EE44268}"/>
              </a:ext>
            </a:extLst>
          </p:cNvPr>
          <p:cNvSpPr/>
          <p:nvPr/>
        </p:nvSpPr>
        <p:spPr>
          <a:xfrm>
            <a:off x="7497643" y="2229994"/>
            <a:ext cx="493860" cy="17281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500" b="1" dirty="0"/>
              <a:t>flask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D50F7513-C0A5-4A2C-A28C-F4D0BD1121C9}"/>
              </a:ext>
            </a:extLst>
          </p:cNvPr>
          <p:cNvSpPr/>
          <p:nvPr/>
        </p:nvSpPr>
        <p:spPr>
          <a:xfrm>
            <a:off x="7995938" y="2229994"/>
            <a:ext cx="493860" cy="17281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500" b="1" dirty="0"/>
              <a:t>json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F4A21CBD-7201-48F6-98DC-9EA4E947BEDC}"/>
              </a:ext>
            </a:extLst>
          </p:cNvPr>
          <p:cNvSpPr/>
          <p:nvPr/>
        </p:nvSpPr>
        <p:spPr>
          <a:xfrm>
            <a:off x="8489798" y="2229777"/>
            <a:ext cx="493860" cy="17281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500" b="1" dirty="0"/>
              <a:t>requests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97EDBDFE-B969-4393-B9EB-BB400A0E66A1}"/>
              </a:ext>
            </a:extLst>
          </p:cNvPr>
          <p:cNvSpPr/>
          <p:nvPr/>
        </p:nvSpPr>
        <p:spPr>
          <a:xfrm>
            <a:off x="7990049" y="1982450"/>
            <a:ext cx="493860" cy="17281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00" b="1" dirty="0"/>
              <a:t>credentials.txt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339063C3-A0C0-4053-B082-940D42FC4851}"/>
              </a:ext>
            </a:extLst>
          </p:cNvPr>
          <p:cNvSpPr/>
          <p:nvPr/>
        </p:nvSpPr>
        <p:spPr>
          <a:xfrm>
            <a:off x="9550460" y="2831547"/>
            <a:ext cx="493860" cy="17281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500" b="1" dirty="0"/>
              <a:t>GET</a:t>
            </a: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ACBD2489-EDA5-4F56-85E1-97FA18F91B0C}"/>
              </a:ext>
            </a:extLst>
          </p:cNvPr>
          <p:cNvCxnSpPr>
            <a:cxnSpLocks/>
          </p:cNvCxnSpPr>
          <p:nvPr/>
        </p:nvCxnSpPr>
        <p:spPr>
          <a:xfrm>
            <a:off x="8236979" y="2402804"/>
            <a:ext cx="0" cy="1295624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A11D1226-C0CF-46C9-AD94-60B540059CEF}"/>
              </a:ext>
            </a:extLst>
          </p:cNvPr>
          <p:cNvCxnSpPr>
            <a:cxnSpLocks/>
          </p:cNvCxnSpPr>
          <p:nvPr/>
        </p:nvCxnSpPr>
        <p:spPr>
          <a:xfrm>
            <a:off x="8752252" y="2383635"/>
            <a:ext cx="0" cy="1295624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17820267-FA6B-4847-B94E-9ACB257AF417}"/>
              </a:ext>
            </a:extLst>
          </p:cNvPr>
          <p:cNvCxnSpPr>
            <a:cxnSpLocks/>
          </p:cNvCxnSpPr>
          <p:nvPr/>
        </p:nvCxnSpPr>
        <p:spPr>
          <a:xfrm>
            <a:off x="7744573" y="2501184"/>
            <a:ext cx="991176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6A0694A3-D6F0-4744-B884-C0AD4B4508D6}"/>
              </a:ext>
            </a:extLst>
          </p:cNvPr>
          <p:cNvCxnSpPr>
            <a:cxnSpLocks/>
          </p:cNvCxnSpPr>
          <p:nvPr/>
        </p:nvCxnSpPr>
        <p:spPr>
          <a:xfrm>
            <a:off x="8735749" y="2587254"/>
            <a:ext cx="1053090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33ED599C-642C-4097-954B-BA0A033DA110}"/>
              </a:ext>
            </a:extLst>
          </p:cNvPr>
          <p:cNvCxnSpPr>
            <a:cxnSpLocks/>
          </p:cNvCxnSpPr>
          <p:nvPr/>
        </p:nvCxnSpPr>
        <p:spPr>
          <a:xfrm flipH="1">
            <a:off x="8735749" y="2739654"/>
            <a:ext cx="1053090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1378FBA2-4972-40C8-A866-990A771619BD}"/>
              </a:ext>
            </a:extLst>
          </p:cNvPr>
          <p:cNvCxnSpPr>
            <a:cxnSpLocks/>
          </p:cNvCxnSpPr>
          <p:nvPr/>
        </p:nvCxnSpPr>
        <p:spPr>
          <a:xfrm flipH="1">
            <a:off x="8236979" y="2871196"/>
            <a:ext cx="498770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21DE0954-B6F8-40D7-BC0D-B983E9CE2C50}"/>
              </a:ext>
            </a:extLst>
          </p:cNvPr>
          <p:cNvCxnSpPr>
            <a:cxnSpLocks/>
          </p:cNvCxnSpPr>
          <p:nvPr/>
        </p:nvCxnSpPr>
        <p:spPr>
          <a:xfrm flipH="1">
            <a:off x="7738209" y="2991663"/>
            <a:ext cx="498770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42B03210-A628-41BD-AC54-2E6B64DBE7AD}"/>
              </a:ext>
            </a:extLst>
          </p:cNvPr>
          <p:cNvCxnSpPr>
            <a:cxnSpLocks/>
          </p:cNvCxnSpPr>
          <p:nvPr/>
        </p:nvCxnSpPr>
        <p:spPr>
          <a:xfrm flipH="1">
            <a:off x="6712269" y="3133683"/>
            <a:ext cx="1030281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D9B1E101-4FC0-4772-A3A2-7DDB9FC90B5D}"/>
              </a:ext>
            </a:extLst>
          </p:cNvPr>
          <p:cNvCxnSpPr>
            <a:cxnSpLocks/>
          </p:cNvCxnSpPr>
          <p:nvPr/>
        </p:nvCxnSpPr>
        <p:spPr>
          <a:xfrm flipH="1">
            <a:off x="5133801" y="3274602"/>
            <a:ext cx="1578469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E8B8D5CA-7352-4FDC-862B-75BA46D01BAA}"/>
              </a:ext>
            </a:extLst>
          </p:cNvPr>
          <p:cNvCxnSpPr>
            <a:stCxn id="77" idx="3"/>
            <a:endCxn id="65" idx="0"/>
          </p:cNvCxnSpPr>
          <p:nvPr/>
        </p:nvCxnSpPr>
        <p:spPr>
          <a:xfrm>
            <a:off x="8483909" y="2068855"/>
            <a:ext cx="252819" cy="160922"/>
          </a:xfrm>
          <a:prstGeom prst="bentConnector2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32EB9520-8BA5-4E9D-BF3B-4CEBC596F1EB}"/>
              </a:ext>
            </a:extLst>
          </p:cNvPr>
          <p:cNvCxnSpPr>
            <a:cxnSpLocks/>
          </p:cNvCxnSpPr>
          <p:nvPr/>
        </p:nvCxnSpPr>
        <p:spPr>
          <a:xfrm flipH="1">
            <a:off x="3575013" y="3493332"/>
            <a:ext cx="1578469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7BC9BA56-D1EB-45BE-8940-0590E5228654}"/>
              </a:ext>
            </a:extLst>
          </p:cNvPr>
          <p:cNvCxnSpPr>
            <a:cxnSpLocks/>
          </p:cNvCxnSpPr>
          <p:nvPr/>
        </p:nvCxnSpPr>
        <p:spPr>
          <a:xfrm flipH="1">
            <a:off x="2167353" y="3707323"/>
            <a:ext cx="1422729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: Rounded Corners 109">
            <a:extLst>
              <a:ext uri="{FF2B5EF4-FFF2-40B4-BE49-F238E27FC236}">
                <a16:creationId xmlns:a16="http://schemas.microsoft.com/office/drawing/2014/main" id="{04C4BD20-5D37-456A-A0C4-767EA78BAB5D}"/>
              </a:ext>
            </a:extLst>
          </p:cNvPr>
          <p:cNvSpPr/>
          <p:nvPr/>
        </p:nvSpPr>
        <p:spPr>
          <a:xfrm>
            <a:off x="6467775" y="2429792"/>
            <a:ext cx="493860" cy="17281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" b="1" dirty="0"/>
              <a:t>index.html</a:t>
            </a:r>
          </a:p>
        </p:txBody>
      </p:sp>
      <p:sp>
        <p:nvSpPr>
          <p:cNvPr id="111" name="Rectangle: Rounded Corners 110">
            <a:extLst>
              <a:ext uri="{FF2B5EF4-FFF2-40B4-BE49-F238E27FC236}">
                <a16:creationId xmlns:a16="http://schemas.microsoft.com/office/drawing/2014/main" id="{3348A18E-3CDE-4288-9576-CA20E10739EF}"/>
              </a:ext>
            </a:extLst>
          </p:cNvPr>
          <p:cNvSpPr/>
          <p:nvPr/>
        </p:nvSpPr>
        <p:spPr>
          <a:xfrm>
            <a:off x="6466834" y="2654199"/>
            <a:ext cx="493860" cy="17281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" b="1" dirty="0"/>
              <a:t>boardtasks.html</a:t>
            </a:r>
          </a:p>
        </p:txBody>
      </p: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42247031-3ED4-4BA2-9C4A-FBDB8442175F}"/>
              </a:ext>
            </a:extLst>
          </p:cNvPr>
          <p:cNvSpPr/>
          <p:nvPr/>
        </p:nvSpPr>
        <p:spPr>
          <a:xfrm>
            <a:off x="6470111" y="2883941"/>
            <a:ext cx="493860" cy="17281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" b="1" dirty="0"/>
              <a:t>move_confirmed.html</a:t>
            </a:r>
          </a:p>
        </p:txBody>
      </p: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3568EBDC-FF8C-4DC2-9405-5B31889DDB7D}"/>
              </a:ext>
            </a:extLst>
          </p:cNvPr>
          <p:cNvSpPr/>
          <p:nvPr/>
        </p:nvSpPr>
        <p:spPr>
          <a:xfrm>
            <a:off x="9550083" y="3053412"/>
            <a:ext cx="493860" cy="17281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500" b="1" dirty="0"/>
              <a:t>POST</a:t>
            </a:r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9276A952-3AA5-47E8-9D3C-002F0A9CA610}"/>
              </a:ext>
            </a:extLst>
          </p:cNvPr>
          <p:cNvSpPr/>
          <p:nvPr/>
        </p:nvSpPr>
        <p:spPr>
          <a:xfrm>
            <a:off x="9550083" y="3288860"/>
            <a:ext cx="493860" cy="17281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500" b="1" dirty="0"/>
              <a:t>PUT</a:t>
            </a:r>
          </a:p>
        </p:txBody>
      </p: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C6CBFD5B-718A-4C43-952D-12121BB3E560}"/>
              </a:ext>
            </a:extLst>
          </p:cNvPr>
          <p:cNvSpPr/>
          <p:nvPr/>
        </p:nvSpPr>
        <p:spPr>
          <a:xfrm>
            <a:off x="9557754" y="3525618"/>
            <a:ext cx="493860" cy="17281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500" b="1" dirty="0"/>
              <a:t>DELETE</a:t>
            </a:r>
          </a:p>
        </p:txBody>
      </p:sp>
      <p:sp>
        <p:nvSpPr>
          <p:cNvPr id="118" name="Rectangle: Rounded Corners 117">
            <a:extLst>
              <a:ext uri="{FF2B5EF4-FFF2-40B4-BE49-F238E27FC236}">
                <a16:creationId xmlns:a16="http://schemas.microsoft.com/office/drawing/2014/main" id="{86BDFAE5-7E92-451B-8E62-BEEF11B6A1DA}"/>
              </a:ext>
            </a:extLst>
          </p:cNvPr>
          <p:cNvSpPr/>
          <p:nvPr/>
        </p:nvSpPr>
        <p:spPr>
          <a:xfrm>
            <a:off x="3343151" y="2371927"/>
            <a:ext cx="493860" cy="17281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" b="1" dirty="0"/>
              <a:t>localhost</a:t>
            </a:r>
          </a:p>
        </p:txBody>
      </p:sp>
      <p:sp>
        <p:nvSpPr>
          <p:cNvPr id="119" name="Rectangle: Rounded Corners 118">
            <a:extLst>
              <a:ext uri="{FF2B5EF4-FFF2-40B4-BE49-F238E27FC236}">
                <a16:creationId xmlns:a16="http://schemas.microsoft.com/office/drawing/2014/main" id="{FFC9B6B9-7E8F-4F1F-B6B1-0044CC6BAA9F}"/>
              </a:ext>
            </a:extLst>
          </p:cNvPr>
          <p:cNvSpPr/>
          <p:nvPr/>
        </p:nvSpPr>
        <p:spPr>
          <a:xfrm>
            <a:off x="3346892" y="2580769"/>
            <a:ext cx="493860" cy="17281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" b="1" dirty="0"/>
              <a:t>TCP 5000</a:t>
            </a:r>
          </a:p>
        </p:txBody>
      </p:sp>
      <p:sp>
        <p:nvSpPr>
          <p:cNvPr id="120" name="Rectangle: Rounded Corners 119">
            <a:extLst>
              <a:ext uri="{FF2B5EF4-FFF2-40B4-BE49-F238E27FC236}">
                <a16:creationId xmlns:a16="http://schemas.microsoft.com/office/drawing/2014/main" id="{D623AADC-25A2-4CB8-8DDF-73F5846D15AA}"/>
              </a:ext>
            </a:extLst>
          </p:cNvPr>
          <p:cNvSpPr/>
          <p:nvPr/>
        </p:nvSpPr>
        <p:spPr>
          <a:xfrm>
            <a:off x="3912738" y="1707939"/>
            <a:ext cx="914399" cy="172810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500" b="1" dirty="0"/>
              <a:t>Poetry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E718D6F-8302-4798-9BFB-029CAA15E687}"/>
              </a:ext>
            </a:extLst>
          </p:cNvPr>
          <p:cNvSpPr txBox="1"/>
          <p:nvPr/>
        </p:nvSpPr>
        <p:spPr>
          <a:xfrm>
            <a:off x="2773132" y="2376888"/>
            <a:ext cx="713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dirty="0">
                <a:solidFill>
                  <a:schemeClr val="bg1"/>
                </a:solidFill>
              </a:rPr>
              <a:t>Local machine listening ports for web server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687C74E-6588-4EE7-AA76-8E6229B46200}"/>
              </a:ext>
            </a:extLst>
          </p:cNvPr>
          <p:cNvSpPr txBox="1"/>
          <p:nvPr/>
        </p:nvSpPr>
        <p:spPr>
          <a:xfrm>
            <a:off x="2409512" y="2010909"/>
            <a:ext cx="110081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dirty="0"/>
              <a:t>User browses to WSGI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8181522-06A6-4AB3-BB8D-6678E69E004B}"/>
              </a:ext>
            </a:extLst>
          </p:cNvPr>
          <p:cNvSpPr txBox="1"/>
          <p:nvPr/>
        </p:nvSpPr>
        <p:spPr>
          <a:xfrm>
            <a:off x="5621030" y="2599999"/>
            <a:ext cx="835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dirty="0">
                <a:solidFill>
                  <a:schemeClr val="bg1"/>
                </a:solidFill>
              </a:rPr>
              <a:t>Show all task for board page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B90119D-BE7C-4ACE-B77C-F06C74B15177}"/>
              </a:ext>
            </a:extLst>
          </p:cNvPr>
          <p:cNvSpPr txBox="1"/>
          <p:nvPr/>
        </p:nvSpPr>
        <p:spPr>
          <a:xfrm>
            <a:off x="5625909" y="2845532"/>
            <a:ext cx="835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dirty="0">
                <a:solidFill>
                  <a:schemeClr val="bg1"/>
                </a:solidFill>
              </a:rPr>
              <a:t>Confirmation of task update page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83D6920-4097-4161-93C3-7259823D0012}"/>
              </a:ext>
            </a:extLst>
          </p:cNvPr>
          <p:cNvSpPr txBox="1"/>
          <p:nvPr/>
        </p:nvSpPr>
        <p:spPr>
          <a:xfrm>
            <a:off x="5628784" y="2422089"/>
            <a:ext cx="110081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dirty="0">
                <a:solidFill>
                  <a:schemeClr val="bg1"/>
                </a:solidFill>
              </a:rPr>
              <a:t>Website landing page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2ED13E39-78D3-43AF-96CE-0100B165CCC8}"/>
              </a:ext>
            </a:extLst>
          </p:cNvPr>
          <p:cNvSpPr txBox="1"/>
          <p:nvPr/>
        </p:nvSpPr>
        <p:spPr>
          <a:xfrm>
            <a:off x="3885447" y="2086481"/>
            <a:ext cx="110081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dirty="0"/>
              <a:t>WSGI passes request to Flask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15BE927-AB85-4523-8502-D64508A26BAE}"/>
              </a:ext>
            </a:extLst>
          </p:cNvPr>
          <p:cNvSpPr txBox="1"/>
          <p:nvPr/>
        </p:nvSpPr>
        <p:spPr>
          <a:xfrm>
            <a:off x="5728835" y="2179529"/>
            <a:ext cx="125664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dirty="0"/>
              <a:t>Route of web </a:t>
            </a:r>
            <a:r>
              <a:rPr lang="en-GB" sz="600" dirty="0" err="1"/>
              <a:t>url</a:t>
            </a:r>
            <a:r>
              <a:rPr lang="en-GB" sz="600" dirty="0"/>
              <a:t> passed to code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3C0BFAA-1B04-4344-B495-6ED5FF8D7625}"/>
              </a:ext>
            </a:extLst>
          </p:cNvPr>
          <p:cNvSpPr txBox="1"/>
          <p:nvPr/>
        </p:nvSpPr>
        <p:spPr>
          <a:xfrm>
            <a:off x="7607617" y="2368978"/>
            <a:ext cx="125664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dirty="0"/>
              <a:t>Code executed based on route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4172311-C4F7-41D8-9746-C9AF7447A925}"/>
              </a:ext>
            </a:extLst>
          </p:cNvPr>
          <p:cNvSpPr txBox="1"/>
          <p:nvPr/>
        </p:nvSpPr>
        <p:spPr>
          <a:xfrm>
            <a:off x="8636060" y="2456765"/>
            <a:ext cx="125664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dirty="0"/>
              <a:t>API call created based on code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BE3DD94-3E21-42DD-9E10-B87B2AF7A91A}"/>
              </a:ext>
            </a:extLst>
          </p:cNvPr>
          <p:cNvSpPr txBox="1"/>
          <p:nvPr/>
        </p:nvSpPr>
        <p:spPr>
          <a:xfrm>
            <a:off x="8438275" y="1931699"/>
            <a:ext cx="1256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dirty="0"/>
              <a:t>Credentials for Trello used in API call creation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1FB8409-DCB1-4493-B325-1AE62E70178D}"/>
              </a:ext>
            </a:extLst>
          </p:cNvPr>
          <p:cNvSpPr txBox="1"/>
          <p:nvPr/>
        </p:nvSpPr>
        <p:spPr>
          <a:xfrm>
            <a:off x="8744795" y="2602827"/>
            <a:ext cx="125664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dirty="0"/>
              <a:t>On success, data returned in json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21CC8D2-9A34-42EF-BF71-B2B68BA2AD09}"/>
              </a:ext>
            </a:extLst>
          </p:cNvPr>
          <p:cNvSpPr txBox="1"/>
          <p:nvPr/>
        </p:nvSpPr>
        <p:spPr>
          <a:xfrm>
            <a:off x="8188454" y="2855302"/>
            <a:ext cx="543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" dirty="0"/>
              <a:t>Response loaded into python variable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160C6D42-83A9-4A69-AB3D-BCB618B0EC71}"/>
              </a:ext>
            </a:extLst>
          </p:cNvPr>
          <p:cNvSpPr txBox="1"/>
          <p:nvPr/>
        </p:nvSpPr>
        <p:spPr>
          <a:xfrm>
            <a:off x="7738053" y="2975142"/>
            <a:ext cx="543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" dirty="0"/>
              <a:t>Data passed to Flask for rendering 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19AFED82-C5CD-45E4-B608-441CD52F708A}"/>
              </a:ext>
            </a:extLst>
          </p:cNvPr>
          <p:cNvSpPr txBox="1"/>
          <p:nvPr/>
        </p:nvSpPr>
        <p:spPr>
          <a:xfrm>
            <a:off x="6805671" y="3104526"/>
            <a:ext cx="961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" dirty="0"/>
              <a:t>Data rendered into template based on code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3C1821F-9A0B-411B-9D07-01CFC44678B2}"/>
              </a:ext>
            </a:extLst>
          </p:cNvPr>
          <p:cNvSpPr txBox="1"/>
          <p:nvPr/>
        </p:nvSpPr>
        <p:spPr>
          <a:xfrm>
            <a:off x="5350685" y="3274602"/>
            <a:ext cx="12087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" dirty="0"/>
              <a:t>Flask renders data in html template for response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458C4A95-2138-4E54-964A-CFA6B782AE8D}"/>
              </a:ext>
            </a:extLst>
          </p:cNvPr>
          <p:cNvSpPr txBox="1"/>
          <p:nvPr/>
        </p:nvSpPr>
        <p:spPr>
          <a:xfrm>
            <a:off x="3747537" y="3486413"/>
            <a:ext cx="12087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" dirty="0"/>
              <a:t>Response passed to </a:t>
            </a:r>
            <a:r>
              <a:rPr lang="en-GB" sz="600" dirty="0" err="1"/>
              <a:t>gUnicorn</a:t>
            </a:r>
            <a:r>
              <a:rPr lang="en-GB" sz="600" dirty="0"/>
              <a:t> web server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F5E51627-7DDE-4C22-BDD0-78AA8CF25ACF}"/>
              </a:ext>
            </a:extLst>
          </p:cNvPr>
          <p:cNvSpPr txBox="1"/>
          <p:nvPr/>
        </p:nvSpPr>
        <p:spPr>
          <a:xfrm>
            <a:off x="2340235" y="3679259"/>
            <a:ext cx="120878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" dirty="0"/>
              <a:t>HTML rendered in user browser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B203B25C-77EB-43C9-80CE-75118893D0C0}"/>
              </a:ext>
            </a:extLst>
          </p:cNvPr>
          <p:cNvSpPr txBox="1"/>
          <p:nvPr/>
        </p:nvSpPr>
        <p:spPr>
          <a:xfrm>
            <a:off x="9096670" y="2997603"/>
            <a:ext cx="5323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dirty="0">
                <a:solidFill>
                  <a:schemeClr val="bg1"/>
                </a:solidFill>
              </a:rPr>
              <a:t>API call selected based on code using requests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EF2769EF-A9BB-4F0B-A9B5-6EB8E1DAE25D}"/>
              </a:ext>
            </a:extLst>
          </p:cNvPr>
          <p:cNvSpPr txBox="1"/>
          <p:nvPr/>
        </p:nvSpPr>
        <p:spPr>
          <a:xfrm>
            <a:off x="7805204" y="2131596"/>
            <a:ext cx="10099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b="1" dirty="0">
                <a:solidFill>
                  <a:schemeClr val="bg1"/>
                </a:solidFill>
              </a:rPr>
              <a:t>Python modules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8B066607-7368-49C1-96F3-9CA56EABD96A}"/>
              </a:ext>
            </a:extLst>
          </p:cNvPr>
          <p:cNvSpPr txBox="1"/>
          <p:nvPr/>
        </p:nvSpPr>
        <p:spPr>
          <a:xfrm>
            <a:off x="7390781" y="1968359"/>
            <a:ext cx="110081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dirty="0">
                <a:solidFill>
                  <a:schemeClr val="bg1"/>
                </a:solidFill>
              </a:rPr>
              <a:t>Reference files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6972F88F-7EB9-4F09-8D5C-146713AE1196}"/>
              </a:ext>
            </a:extLst>
          </p:cNvPr>
          <p:cNvSpPr txBox="1"/>
          <p:nvPr/>
        </p:nvSpPr>
        <p:spPr>
          <a:xfrm>
            <a:off x="3850377" y="1826243"/>
            <a:ext cx="999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" b="1" dirty="0">
                <a:solidFill>
                  <a:schemeClr val="bg1"/>
                </a:solidFill>
              </a:rPr>
              <a:t>Package used for Application dependencies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534012EE-FD95-4ED8-B878-EBC48525E3AD}"/>
              </a:ext>
            </a:extLst>
          </p:cNvPr>
          <p:cNvSpPr txBox="1"/>
          <p:nvPr/>
        </p:nvSpPr>
        <p:spPr>
          <a:xfrm>
            <a:off x="11063587" y="3394080"/>
            <a:ext cx="94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dirty="0">
                <a:solidFill>
                  <a:srgbClr val="7030A0"/>
                </a:solidFill>
              </a:rPr>
              <a:t>HTTP REST request/response using Trello API library</a:t>
            </a:r>
          </a:p>
        </p:txBody>
      </p:sp>
    </p:spTree>
    <p:extLst>
      <p:ext uri="{BB962C8B-B14F-4D97-AF65-F5344CB8AC3E}">
        <p14:creationId xmlns:p14="http://schemas.microsoft.com/office/powerpoint/2010/main" val="3948076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493</Words>
  <Application>Microsoft Office PowerPoint</Application>
  <PresentationFormat>Widescreen</PresentationFormat>
  <Paragraphs>104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Andy’s To-do App</vt:lpstr>
      <vt:lpstr>System Context diagram for Andy’s To-Do App</vt:lpstr>
      <vt:lpstr>System Container diagram for Andy’s To-Do App</vt:lpstr>
      <vt:lpstr>System Component diagram for Andy’s To-Do App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Andy’s To-do App</dc:title>
  <dc:creator>Want, Andrew (Group IT)</dc:creator>
  <cp:lastModifiedBy>Want, Andrew (Group IT)</cp:lastModifiedBy>
  <cp:revision>27</cp:revision>
  <dcterms:created xsi:type="dcterms:W3CDTF">2021-02-15T16:28:52Z</dcterms:created>
  <dcterms:modified xsi:type="dcterms:W3CDTF">2021-02-22T10:34:55Z</dcterms:modified>
</cp:coreProperties>
</file>