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58D1-260B-434A-8B95-219DB2BF1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3614C-01B6-4E38-A77C-A2E88751E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B419-EA4F-40AE-A4D2-5053BB10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1A3B-0347-4860-8091-F76D6BB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EBE0-A651-4E49-8CC9-B3138BB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793F-6FAE-4030-B233-7C51CEE3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345F4-66B6-48ED-903A-EFBC4835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398C-E4FC-4440-9433-0FED5E3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C271-D1F2-442B-BB65-7604384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CC5E-8769-44C7-9F7E-4CB1F59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EBC36-B45B-4D08-8D1F-C12B4C661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0F12-458B-4986-B437-9D9C0E58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E937-E873-47E0-B415-4406CDB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B2D1-7809-408E-8938-D5CE7ABB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5886-1819-4E1D-86E9-B361FFE5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407-8294-4762-8092-DA96A583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02AD-CAE7-41E7-AA52-F01ECA91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7B23-FA28-426A-9E07-B42270D5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95CD-3D57-4D90-9C98-A0B22BAD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4CF7-4B31-4B10-B8AF-E861826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DD51-5A4A-45FA-B859-A1EA48CB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43D0-625F-4DAC-B9DC-0F1FEB7F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CA69-9CCA-4673-B77B-27C0F18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AF10-548E-4853-A257-678A30A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0AC6-8C0E-4A39-A391-40F2C3C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8519-EB4C-4BBE-B2AE-18CCC57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F1C5-09C0-41C8-A1CC-CF2EF7A0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85552-3F64-4E03-B281-C3A128EB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A63B-B136-44E8-A9E0-EA5285EE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7773-2476-4FF8-8105-DC2932B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2F69-5D1E-45B9-BD4E-1243F02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C2C1-CE3F-4EAF-AC42-1815CE5F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64EC-B3DE-4716-996D-624D5848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1CF1-8585-44A0-B714-BBBF4B43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7D201-28E4-405D-9F67-E6B8F433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45A7B-B35A-4272-9AB8-AA86E7A14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6B386-CC3C-409B-BF1D-09ACE7B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0D388-CB7D-4D3E-8B4E-0F52075F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48DE-BAC9-42B8-9C44-28B99E0E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E20-3829-427D-B25E-224A7577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09B93-4A28-4B5E-B4AE-53B71044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02AF-1E05-4C62-BC22-2B4365F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25A9-846F-40E6-996C-CE51834D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5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9807-2DD0-422A-883A-73A59E55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5D439-4AD0-4D7E-9918-4DADECE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72644-38DB-400F-A014-493A55E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B185-9C48-4986-86CD-A2BDBE85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96D3-9EA3-4579-936C-B69EAD86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B2DD-5B97-4A66-9766-4E1E364D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CE5C-430C-4261-A00A-1ADC4F87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8747C-28D6-499D-A210-1848F0B1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C67F-485C-4DAD-BF4B-84AF9D6F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ADD5-B7E1-480B-82D1-7573459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DA58E-A645-4B33-BD44-D2D96BA1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B4DD-1C72-4D2F-BE20-B8EFE3DA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D3FE-F4D9-4EA4-B5B7-80548CE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BF4E-F73B-48E6-BC1A-CBCA39D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0581-665B-4818-BC92-DEFB7FB3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297D6-F3D5-413A-BC63-BBCD9F3C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8D36-88AC-4869-A051-7A19AB22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98A5-BCE7-4DD6-BA45-CA73B248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FCB7-7F2B-4320-A2FE-153FD842BAF6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D343-465C-416B-9D41-2EB59DC5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D2F6-6E8E-4B58-A858-DAECC710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424D-C828-45DF-8E14-EB0AD593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77AA-9291-49D0-9FBC-6B4DF5AED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Andy’s To-do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CFD3-4F00-4D52-A035-73AF1CE26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UTM – C4 </a:t>
            </a:r>
          </a:p>
        </p:txBody>
      </p:sp>
    </p:spTree>
    <p:extLst>
      <p:ext uri="{BB962C8B-B14F-4D97-AF65-F5344CB8AC3E}">
        <p14:creationId xmlns:p14="http://schemas.microsoft.com/office/powerpoint/2010/main" val="359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Context diagram for Andy’s To-Do App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21A7DE95-923B-4413-855D-3EC3B356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079" y="1940203"/>
            <a:ext cx="1732156" cy="17321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10875-8A99-46B1-B897-33BB0E924941}"/>
              </a:ext>
            </a:extLst>
          </p:cNvPr>
          <p:cNvSpPr/>
          <p:nvPr/>
        </p:nvSpPr>
        <p:spPr>
          <a:xfrm>
            <a:off x="2384178" y="1755537"/>
            <a:ext cx="3419463" cy="2140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Local Machine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2371417" y="4080999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3F19D-720F-408A-B318-A2B18509C0D1}"/>
              </a:ext>
            </a:extLst>
          </p:cNvPr>
          <p:cNvSpPr txBox="1"/>
          <p:nvPr/>
        </p:nvSpPr>
        <p:spPr>
          <a:xfrm>
            <a:off x="5097626" y="2935013"/>
            <a:ext cx="53947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Application via a common browser that enables user to create, view, update and complete work items.           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3932513" y="2800979"/>
            <a:ext cx="12043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To-Do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E967F-A316-49AE-9CEA-4769EFAA70BD}"/>
              </a:ext>
            </a:extLst>
          </p:cNvPr>
          <p:cNvSpPr txBox="1"/>
          <p:nvPr/>
        </p:nvSpPr>
        <p:spPr>
          <a:xfrm>
            <a:off x="5136845" y="1353781"/>
            <a:ext cx="53555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User needing to organise their shit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A79A9BF-DC65-4D5F-9965-C01AD012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9924" y="869925"/>
            <a:ext cx="2114618" cy="2114618"/>
          </a:xfrm>
          <a:prstGeom prst="rect">
            <a:avLst/>
          </a:prstGeom>
        </p:spPr>
      </p:pic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4922" y="4533135"/>
            <a:ext cx="1592470" cy="1592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98AD6D-14EF-406C-9392-0469BAE8993C}"/>
              </a:ext>
            </a:extLst>
          </p:cNvPr>
          <p:cNvSpPr txBox="1"/>
          <p:nvPr/>
        </p:nvSpPr>
        <p:spPr>
          <a:xfrm>
            <a:off x="5097625" y="4894855"/>
            <a:ext cx="53947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Stores all core information about projects, priority lists, work items, item status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3932513" y="4757109"/>
            <a:ext cx="12043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Online Data Store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93BF7C7-77E1-4E37-A230-85CCA69C6D78}"/>
              </a:ext>
            </a:extLst>
          </p:cNvPr>
          <p:cNvSpPr/>
          <p:nvPr/>
        </p:nvSpPr>
        <p:spPr>
          <a:xfrm>
            <a:off x="7184571" y="1828800"/>
            <a:ext cx="503853" cy="104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1A349E3-E8AB-4D24-B8C5-96C25D407FD7}"/>
              </a:ext>
            </a:extLst>
          </p:cNvPr>
          <p:cNvSpPr/>
          <p:nvPr/>
        </p:nvSpPr>
        <p:spPr>
          <a:xfrm>
            <a:off x="7193901" y="3612948"/>
            <a:ext cx="494523" cy="1250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CB959-626F-4E02-80D2-D2193FDA7A06}"/>
              </a:ext>
            </a:extLst>
          </p:cNvPr>
          <p:cNvSpPr txBox="1"/>
          <p:nvPr/>
        </p:nvSpPr>
        <p:spPr>
          <a:xfrm>
            <a:off x="7795016" y="2093591"/>
            <a:ext cx="282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002060"/>
                </a:solidFill>
              </a:rPr>
              <a:t>Views and administers tasks using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044A2-A184-4235-9B23-7CB96B44D843}"/>
              </a:ext>
            </a:extLst>
          </p:cNvPr>
          <p:cNvSpPr txBox="1"/>
          <p:nvPr/>
        </p:nvSpPr>
        <p:spPr>
          <a:xfrm>
            <a:off x="7795016" y="3976489"/>
            <a:ext cx="336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2060"/>
                </a:solidFill>
              </a:rPr>
              <a:t>Creates new and collects existing information on user tasks using …</a:t>
            </a:r>
          </a:p>
        </p:txBody>
      </p:sp>
    </p:spTree>
    <p:extLst>
      <p:ext uri="{BB962C8B-B14F-4D97-AF65-F5344CB8AC3E}">
        <p14:creationId xmlns:p14="http://schemas.microsoft.com/office/powerpoint/2010/main" val="34958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Container diagram for Andy’s To-Do App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21A7DE95-923B-4413-855D-3EC3B356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48" y="1703657"/>
            <a:ext cx="1732156" cy="17321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10875-8A99-46B1-B897-33BB0E924941}"/>
              </a:ext>
            </a:extLst>
          </p:cNvPr>
          <p:cNvSpPr/>
          <p:nvPr/>
        </p:nvSpPr>
        <p:spPr>
          <a:xfrm>
            <a:off x="546047" y="1518991"/>
            <a:ext cx="3419463" cy="2140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Local Machine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533286" y="4432284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2094381" y="2564433"/>
            <a:ext cx="98954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To-Do App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A79A9BF-DC65-4D5F-9965-C01AD012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793" y="633379"/>
            <a:ext cx="2114618" cy="2114618"/>
          </a:xfrm>
          <a:prstGeom prst="rect">
            <a:avLst/>
          </a:prstGeom>
        </p:spPr>
      </p:pic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791" y="4884420"/>
            <a:ext cx="1592470" cy="15924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2094381" y="5108394"/>
            <a:ext cx="98954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Online Data Store (Trello Application)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1054F0-0812-4EA7-A9DB-77E667E00967}"/>
              </a:ext>
            </a:extLst>
          </p:cNvPr>
          <p:cNvSpPr/>
          <p:nvPr/>
        </p:nvSpPr>
        <p:spPr>
          <a:xfrm>
            <a:off x="562670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Flask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55B62B-8E40-4A37-86D7-CCB4570AF42E}"/>
              </a:ext>
            </a:extLst>
          </p:cNvPr>
          <p:cNvSpPr/>
          <p:nvPr/>
        </p:nvSpPr>
        <p:spPr>
          <a:xfrm>
            <a:off x="10277129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9C1C4C-5155-488F-A973-69CFD2EB2E8F}"/>
              </a:ext>
            </a:extLst>
          </p:cNvPr>
          <p:cNvSpPr/>
          <p:nvPr/>
        </p:nvSpPr>
        <p:spPr>
          <a:xfrm>
            <a:off x="7007290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Database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FEB34D-65B7-46CE-A814-2789BA848AD5}"/>
              </a:ext>
            </a:extLst>
          </p:cNvPr>
          <p:cNvSpPr/>
          <p:nvPr/>
        </p:nvSpPr>
        <p:spPr>
          <a:xfrm>
            <a:off x="10266875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33327-2E7B-4389-BBE9-5812C48A509F}"/>
              </a:ext>
            </a:extLst>
          </p:cNvPr>
          <p:cNvSpPr/>
          <p:nvPr/>
        </p:nvSpPr>
        <p:spPr>
          <a:xfrm>
            <a:off x="7177750" y="2601038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HTML Templates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1A8CD4A-F3EA-4A41-97AC-9F94973D1FCB}"/>
              </a:ext>
            </a:extLst>
          </p:cNvPr>
          <p:cNvSpPr/>
          <p:nvPr/>
        </p:nvSpPr>
        <p:spPr>
          <a:xfrm>
            <a:off x="872879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Python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83F07-96D2-4798-8154-C2029B60EAA4}"/>
              </a:ext>
            </a:extLst>
          </p:cNvPr>
          <p:cNvSpPr txBox="1"/>
          <p:nvPr/>
        </p:nvSpPr>
        <p:spPr>
          <a:xfrm>
            <a:off x="3883427" y="3061731"/>
            <a:ext cx="1528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Server Gateway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Handles requests and responses and passes these to the web application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ADEA8-CA12-4DAD-9F79-D82F7E35598B}"/>
              </a:ext>
            </a:extLst>
          </p:cNvPr>
          <p:cNvSpPr txBox="1"/>
          <p:nvPr/>
        </p:nvSpPr>
        <p:spPr>
          <a:xfrm>
            <a:off x="5435434" y="3056986"/>
            <a:ext cx="1528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the To-Do Application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171E0-2492-446B-94B3-6F26B883AA40}"/>
              </a:ext>
            </a:extLst>
          </p:cNvPr>
          <p:cNvSpPr txBox="1"/>
          <p:nvPr/>
        </p:nvSpPr>
        <p:spPr>
          <a:xfrm>
            <a:off x="6988403" y="3061731"/>
            <a:ext cx="152822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Presentation Structure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Details how information is organised for the user to view it within their 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19025-FEBC-486B-99D3-6088F8802C7F}"/>
              </a:ext>
            </a:extLst>
          </p:cNvPr>
          <p:cNvSpPr txBox="1"/>
          <p:nvPr/>
        </p:nvSpPr>
        <p:spPr>
          <a:xfrm>
            <a:off x="8536737" y="3061731"/>
            <a:ext cx="152822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Control</a:t>
            </a:r>
          </a:p>
          <a:p>
            <a:pPr algn="ctr"/>
            <a:endParaRPr lang="en-GB" sz="1100" i="1" dirty="0">
              <a:solidFill>
                <a:srgbClr val="002060"/>
              </a:solidFill>
            </a:endParaRP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Contains instructions on the core functions needed to run the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59BDE-269E-47D5-812C-64C4147C03A2}"/>
              </a:ext>
            </a:extLst>
          </p:cNvPr>
          <p:cNvSpPr txBox="1"/>
          <p:nvPr/>
        </p:nvSpPr>
        <p:spPr>
          <a:xfrm>
            <a:off x="10082185" y="2884447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03A600-078D-42B7-B8DA-717419EFF923}"/>
              </a:ext>
            </a:extLst>
          </p:cNvPr>
          <p:cNvSpPr/>
          <p:nvPr/>
        </p:nvSpPr>
        <p:spPr>
          <a:xfrm>
            <a:off x="4078371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gUnicorn</a:t>
            </a:r>
            <a:endParaRPr lang="en-GB" sz="1050" b="1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8962577-636A-4A7E-90DB-CEEDCCD11F45}"/>
              </a:ext>
            </a:extLst>
          </p:cNvPr>
          <p:cNvSpPr/>
          <p:nvPr/>
        </p:nvSpPr>
        <p:spPr>
          <a:xfrm>
            <a:off x="9693517" y="2147331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45C5E8F-4337-4947-894A-A6CC268513E6}"/>
              </a:ext>
            </a:extLst>
          </p:cNvPr>
          <p:cNvSpPr/>
          <p:nvPr/>
        </p:nvSpPr>
        <p:spPr>
          <a:xfrm>
            <a:off x="5012476" y="2156767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39C7898-669C-45D8-A78C-74A52301DED4}"/>
              </a:ext>
            </a:extLst>
          </p:cNvPr>
          <p:cNvSpPr/>
          <p:nvPr/>
        </p:nvSpPr>
        <p:spPr>
          <a:xfrm>
            <a:off x="8075231" y="2158384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7031DB-3F5F-46BD-B46A-118CFC0D5B28}"/>
              </a:ext>
            </a:extLst>
          </p:cNvPr>
          <p:cNvSpPr/>
          <p:nvPr/>
        </p:nvSpPr>
        <p:spPr>
          <a:xfrm>
            <a:off x="6115535" y="1436919"/>
            <a:ext cx="3308383" cy="2308690"/>
          </a:xfrm>
          <a:prstGeom prst="arc">
            <a:avLst>
              <a:gd name="adj1" fmla="val 10775445"/>
              <a:gd name="adj2" fmla="val 21355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53DF92-7859-4D16-BA29-90309845BF39}"/>
              </a:ext>
            </a:extLst>
          </p:cNvPr>
          <p:cNvSpPr/>
          <p:nvPr/>
        </p:nvSpPr>
        <p:spPr>
          <a:xfrm>
            <a:off x="6550090" y="2142892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E205FB0-C519-4C0E-A7C5-264A3997F8DD}"/>
              </a:ext>
            </a:extLst>
          </p:cNvPr>
          <p:cNvSpPr/>
          <p:nvPr/>
        </p:nvSpPr>
        <p:spPr>
          <a:xfrm rot="5400000">
            <a:off x="10055328" y="3419410"/>
            <a:ext cx="2585108" cy="1138334"/>
          </a:xfrm>
          <a:prstGeom prst="arc">
            <a:avLst>
              <a:gd name="adj1" fmla="val 10960741"/>
              <a:gd name="adj2" fmla="val 21488175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D8D5E-3B8C-42E1-ADF8-E9419787B9FE}"/>
              </a:ext>
            </a:extLst>
          </p:cNvPr>
          <p:cNvSpPr txBox="1"/>
          <p:nvPr/>
        </p:nvSpPr>
        <p:spPr>
          <a:xfrm>
            <a:off x="10071931" y="5408245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BD033-1CBC-44CB-A1F5-F7132D26395D}"/>
              </a:ext>
            </a:extLst>
          </p:cNvPr>
          <p:cNvSpPr txBox="1"/>
          <p:nvPr/>
        </p:nvSpPr>
        <p:spPr>
          <a:xfrm>
            <a:off x="6812346" y="5420458"/>
            <a:ext cx="15282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b="1" i="1" dirty="0">
              <a:solidFill>
                <a:schemeClr val="bg1"/>
              </a:solidFill>
            </a:endParaRP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User Information Store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Stores user data 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55B8058-0B2F-4F59-A0C5-BF9D149A4B38}"/>
              </a:ext>
            </a:extLst>
          </p:cNvPr>
          <p:cNvSpPr/>
          <p:nvPr/>
        </p:nvSpPr>
        <p:spPr>
          <a:xfrm>
            <a:off x="1926244" y="1249561"/>
            <a:ext cx="2729794" cy="2632437"/>
          </a:xfrm>
          <a:prstGeom prst="arc">
            <a:avLst>
              <a:gd name="adj1" fmla="val 12058790"/>
              <a:gd name="adj2" fmla="val 73019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2604D-E25E-42DD-9745-8D7C76EA3768}"/>
              </a:ext>
            </a:extLst>
          </p:cNvPr>
          <p:cNvSpPr txBox="1"/>
          <p:nvPr/>
        </p:nvSpPr>
        <p:spPr>
          <a:xfrm>
            <a:off x="3883427" y="967543"/>
            <a:ext cx="1288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</a:rPr>
              <a:t>User browser connects to </a:t>
            </a:r>
            <a:r>
              <a:rPr lang="en-GB" sz="900" dirty="0" err="1">
                <a:solidFill>
                  <a:srgbClr val="00B050"/>
                </a:solidFill>
              </a:rPr>
              <a:t>gUnicorn</a:t>
            </a:r>
            <a:r>
              <a:rPr lang="en-GB" sz="900" dirty="0">
                <a:solidFill>
                  <a:srgbClr val="00B050"/>
                </a:solidFill>
              </a:rPr>
              <a:t> presented web portal using HTTP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E2DED-60E5-4EF4-B5D0-A3693AF52298}"/>
              </a:ext>
            </a:extLst>
          </p:cNvPr>
          <p:cNvSpPr txBox="1"/>
          <p:nvPr/>
        </p:nvSpPr>
        <p:spPr>
          <a:xfrm>
            <a:off x="4507005" y="1704224"/>
            <a:ext cx="1908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r>
              <a:rPr lang="en-GB" sz="900" dirty="0">
                <a:solidFill>
                  <a:schemeClr val="accent1"/>
                </a:solidFill>
              </a:rPr>
              <a:t> passes requests to Flask which in turn passes responses back to </a:t>
            </a:r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ADA476-5E8C-4633-A7FC-81B6A7491C54}"/>
              </a:ext>
            </a:extLst>
          </p:cNvPr>
          <p:cNvSpPr txBox="1"/>
          <p:nvPr/>
        </p:nvSpPr>
        <p:spPr>
          <a:xfrm>
            <a:off x="6799050" y="1051889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uses Flask framework to render data into HTML templates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25D1B-FBA8-48D5-BE16-819B43EAE83F}"/>
              </a:ext>
            </a:extLst>
          </p:cNvPr>
          <p:cNvSpPr txBox="1"/>
          <p:nvPr/>
        </p:nvSpPr>
        <p:spPr>
          <a:xfrm>
            <a:off x="6815583" y="1664445"/>
            <a:ext cx="190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HTML Templates create page structure for data collected by Python Code and are presented by Flask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E60DA-24D3-47D6-B5F2-4EE5382CADC3}"/>
              </a:ext>
            </a:extLst>
          </p:cNvPr>
          <p:cNvSpPr txBox="1"/>
          <p:nvPr/>
        </p:nvSpPr>
        <p:spPr>
          <a:xfrm>
            <a:off x="9196574" y="1741384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Code uses API calls to transfer data to and from Trello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4FAD9-662B-4788-86C2-ADC8D246C51C}"/>
              </a:ext>
            </a:extLst>
          </p:cNvPr>
          <p:cNvSpPr txBox="1"/>
          <p:nvPr/>
        </p:nvSpPr>
        <p:spPr>
          <a:xfrm>
            <a:off x="10695638" y="4246808"/>
            <a:ext cx="122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7030A0"/>
                </a:solidFill>
              </a:rPr>
              <a:t>API calls GET, POST, PUT, PATCH, DELETE data between To-Do App and Trello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238ED-FACF-4A40-84F1-3629B6D43A03}"/>
              </a:ext>
            </a:extLst>
          </p:cNvPr>
          <p:cNvSpPr txBox="1"/>
          <p:nvPr/>
        </p:nvSpPr>
        <p:spPr>
          <a:xfrm>
            <a:off x="9291032" y="4193640"/>
            <a:ext cx="13335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transactions handled from API requests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04095-51AC-4ABC-85AA-388BFDB39043}"/>
              </a:ext>
            </a:extLst>
          </p:cNvPr>
          <p:cNvSpPr/>
          <p:nvPr/>
        </p:nvSpPr>
        <p:spPr>
          <a:xfrm>
            <a:off x="8626519" y="5125055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Web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8C194A-41BE-4010-93B7-E090867B3429}"/>
              </a:ext>
            </a:extLst>
          </p:cNvPr>
          <p:cNvSpPr txBox="1"/>
          <p:nvPr/>
        </p:nvSpPr>
        <p:spPr>
          <a:xfrm>
            <a:off x="8453719" y="5422261"/>
            <a:ext cx="15282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Unknown</a:t>
            </a: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Trello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8B7D628-AA06-4031-89AA-A01D897D9385}"/>
              </a:ext>
            </a:extLst>
          </p:cNvPr>
          <p:cNvSpPr/>
          <p:nvPr/>
        </p:nvSpPr>
        <p:spPr>
          <a:xfrm>
            <a:off x="9566416" y="4667855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C7F68D54-5C3E-4ED1-B7C9-03B8EEBD24C0}"/>
              </a:ext>
            </a:extLst>
          </p:cNvPr>
          <p:cNvSpPr/>
          <p:nvPr/>
        </p:nvSpPr>
        <p:spPr>
          <a:xfrm>
            <a:off x="7928872" y="4675789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B6BA84-12B5-4455-81E1-6311F9DFA42F}"/>
              </a:ext>
            </a:extLst>
          </p:cNvPr>
          <p:cNvSpPr txBox="1"/>
          <p:nvPr/>
        </p:nvSpPr>
        <p:spPr>
          <a:xfrm>
            <a:off x="7719319" y="4323118"/>
            <a:ext cx="13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read and writes from store</a:t>
            </a:r>
          </a:p>
        </p:txBody>
      </p:sp>
    </p:spTree>
    <p:extLst>
      <p:ext uri="{BB962C8B-B14F-4D97-AF65-F5344CB8AC3E}">
        <p14:creationId xmlns:p14="http://schemas.microsoft.com/office/powerpoint/2010/main" val="4173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6C0-695E-4F1F-9F14-B8E2A35C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System Component diagram for Andy’s To-Do App</a:t>
            </a:r>
          </a:p>
        </p:txBody>
      </p:sp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21A7DE95-923B-4413-855D-3EC3B356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48" y="1703657"/>
            <a:ext cx="1732156" cy="173215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210875-8A99-46B1-B897-33BB0E924941}"/>
              </a:ext>
            </a:extLst>
          </p:cNvPr>
          <p:cNvSpPr/>
          <p:nvPr/>
        </p:nvSpPr>
        <p:spPr>
          <a:xfrm>
            <a:off x="546047" y="1518991"/>
            <a:ext cx="3419463" cy="21407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Local Machine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AFF6-45AA-4189-900F-A216CD037942}"/>
              </a:ext>
            </a:extLst>
          </p:cNvPr>
          <p:cNvSpPr/>
          <p:nvPr/>
        </p:nvSpPr>
        <p:spPr>
          <a:xfrm>
            <a:off x="533286" y="4432284"/>
            <a:ext cx="3419463" cy="214079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2060"/>
                </a:solidFill>
              </a:rPr>
              <a:t>Remote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02B7B1-86F0-4535-BEFB-22C480484496}"/>
              </a:ext>
            </a:extLst>
          </p:cNvPr>
          <p:cNvSpPr/>
          <p:nvPr/>
        </p:nvSpPr>
        <p:spPr>
          <a:xfrm>
            <a:off x="2094381" y="2564433"/>
            <a:ext cx="98954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To-Do App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A79A9BF-DC65-4D5F-9965-C01AD012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793" y="633379"/>
            <a:ext cx="2114618" cy="2114618"/>
          </a:xfrm>
          <a:prstGeom prst="rect">
            <a:avLst/>
          </a:prstGeom>
        </p:spPr>
      </p:pic>
      <p:pic>
        <p:nvPicPr>
          <p:cNvPr id="18" name="Graphic 17" descr="World">
            <a:extLst>
              <a:ext uri="{FF2B5EF4-FFF2-40B4-BE49-F238E27FC236}">
                <a16:creationId xmlns:a16="http://schemas.microsoft.com/office/drawing/2014/main" id="{BB093330-2440-4C2E-B81C-F9A1A0E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791" y="4884420"/>
            <a:ext cx="1592470" cy="15924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A1E41-5166-4D4B-AB7F-F1F78B77C4A4}"/>
              </a:ext>
            </a:extLst>
          </p:cNvPr>
          <p:cNvSpPr/>
          <p:nvPr/>
        </p:nvSpPr>
        <p:spPr>
          <a:xfrm>
            <a:off x="2094381" y="5108394"/>
            <a:ext cx="98954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Online Data Store (Trello Application)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1054F0-0812-4EA7-A9DB-77E667E00967}"/>
              </a:ext>
            </a:extLst>
          </p:cNvPr>
          <p:cNvSpPr/>
          <p:nvPr/>
        </p:nvSpPr>
        <p:spPr>
          <a:xfrm>
            <a:off x="562670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Flask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55B62B-8E40-4A37-86D7-CCB4570AF42E}"/>
              </a:ext>
            </a:extLst>
          </p:cNvPr>
          <p:cNvSpPr/>
          <p:nvPr/>
        </p:nvSpPr>
        <p:spPr>
          <a:xfrm>
            <a:off x="10277129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9C1C4C-5155-488F-A973-69CFD2EB2E8F}"/>
              </a:ext>
            </a:extLst>
          </p:cNvPr>
          <p:cNvSpPr/>
          <p:nvPr/>
        </p:nvSpPr>
        <p:spPr>
          <a:xfrm>
            <a:off x="7007290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Database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FEB34D-65B7-46CE-A814-2789BA848AD5}"/>
              </a:ext>
            </a:extLst>
          </p:cNvPr>
          <p:cNvSpPr/>
          <p:nvPr/>
        </p:nvSpPr>
        <p:spPr>
          <a:xfrm>
            <a:off x="10266875" y="5129132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API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33327-2E7B-4389-BBE9-5812C48A509F}"/>
              </a:ext>
            </a:extLst>
          </p:cNvPr>
          <p:cNvSpPr/>
          <p:nvPr/>
        </p:nvSpPr>
        <p:spPr>
          <a:xfrm>
            <a:off x="7177750" y="2601038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HTML Templates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1A8CD4A-F3EA-4A41-97AC-9F94973D1FCB}"/>
              </a:ext>
            </a:extLst>
          </p:cNvPr>
          <p:cNvSpPr/>
          <p:nvPr/>
        </p:nvSpPr>
        <p:spPr>
          <a:xfrm>
            <a:off x="8728795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Python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83F07-96D2-4798-8154-C2029B60EAA4}"/>
              </a:ext>
            </a:extLst>
          </p:cNvPr>
          <p:cNvSpPr txBox="1"/>
          <p:nvPr/>
        </p:nvSpPr>
        <p:spPr>
          <a:xfrm>
            <a:off x="3883427" y="3061731"/>
            <a:ext cx="15282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Server Gateway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Handles requests and responses and passes these to the web application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ADEA8-CA12-4DAD-9F79-D82F7E35598B}"/>
              </a:ext>
            </a:extLst>
          </p:cNvPr>
          <p:cNvSpPr txBox="1"/>
          <p:nvPr/>
        </p:nvSpPr>
        <p:spPr>
          <a:xfrm>
            <a:off x="5435434" y="3056986"/>
            <a:ext cx="1528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the To-Do Application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171E0-2492-446B-94B3-6F26B883AA40}"/>
              </a:ext>
            </a:extLst>
          </p:cNvPr>
          <p:cNvSpPr txBox="1"/>
          <p:nvPr/>
        </p:nvSpPr>
        <p:spPr>
          <a:xfrm>
            <a:off x="6988403" y="3061731"/>
            <a:ext cx="152822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Presentation Structure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Details how information is organised for the user to view it within their browser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19025-FEBC-486B-99D3-6088F8802C7F}"/>
              </a:ext>
            </a:extLst>
          </p:cNvPr>
          <p:cNvSpPr txBox="1"/>
          <p:nvPr/>
        </p:nvSpPr>
        <p:spPr>
          <a:xfrm>
            <a:off x="8536737" y="3061731"/>
            <a:ext cx="152822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Control</a:t>
            </a:r>
          </a:p>
          <a:p>
            <a:pPr algn="ctr"/>
            <a:endParaRPr lang="en-GB" sz="1100" i="1" dirty="0">
              <a:solidFill>
                <a:srgbClr val="002060"/>
              </a:solidFill>
            </a:endParaRP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Contains instructions on the core functions needed to run the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59BDE-269E-47D5-812C-64C4147C03A2}"/>
              </a:ext>
            </a:extLst>
          </p:cNvPr>
          <p:cNvSpPr txBox="1"/>
          <p:nvPr/>
        </p:nvSpPr>
        <p:spPr>
          <a:xfrm>
            <a:off x="10082185" y="2884447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03A600-078D-42B7-B8DA-717419EFF923}"/>
              </a:ext>
            </a:extLst>
          </p:cNvPr>
          <p:cNvSpPr/>
          <p:nvPr/>
        </p:nvSpPr>
        <p:spPr>
          <a:xfrm>
            <a:off x="4078371" y="2596394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gUnicorn</a:t>
            </a:r>
            <a:endParaRPr lang="en-GB" sz="1050" b="1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8962577-636A-4A7E-90DB-CEEDCCD11F45}"/>
              </a:ext>
            </a:extLst>
          </p:cNvPr>
          <p:cNvSpPr/>
          <p:nvPr/>
        </p:nvSpPr>
        <p:spPr>
          <a:xfrm>
            <a:off x="9693517" y="2147331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45C5E8F-4337-4947-894A-A6CC268513E6}"/>
              </a:ext>
            </a:extLst>
          </p:cNvPr>
          <p:cNvSpPr/>
          <p:nvPr/>
        </p:nvSpPr>
        <p:spPr>
          <a:xfrm>
            <a:off x="5012476" y="2156767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39C7898-669C-45D8-A78C-74A52301DED4}"/>
              </a:ext>
            </a:extLst>
          </p:cNvPr>
          <p:cNvSpPr/>
          <p:nvPr/>
        </p:nvSpPr>
        <p:spPr>
          <a:xfrm>
            <a:off x="8075231" y="2158384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7031DB-3F5F-46BD-B46A-118CFC0D5B28}"/>
              </a:ext>
            </a:extLst>
          </p:cNvPr>
          <p:cNvSpPr/>
          <p:nvPr/>
        </p:nvSpPr>
        <p:spPr>
          <a:xfrm>
            <a:off x="6115535" y="1436919"/>
            <a:ext cx="3308383" cy="2308690"/>
          </a:xfrm>
          <a:prstGeom prst="arc">
            <a:avLst>
              <a:gd name="adj1" fmla="val 10775445"/>
              <a:gd name="adj2" fmla="val 21355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753DF92-7859-4D16-BA29-90309845BF39}"/>
              </a:ext>
            </a:extLst>
          </p:cNvPr>
          <p:cNvSpPr/>
          <p:nvPr/>
        </p:nvSpPr>
        <p:spPr>
          <a:xfrm>
            <a:off x="6550090" y="2142892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E205FB0-C519-4C0E-A7C5-264A3997F8DD}"/>
              </a:ext>
            </a:extLst>
          </p:cNvPr>
          <p:cNvSpPr/>
          <p:nvPr/>
        </p:nvSpPr>
        <p:spPr>
          <a:xfrm rot="5400000">
            <a:off x="10055328" y="3419410"/>
            <a:ext cx="2585108" cy="1138334"/>
          </a:xfrm>
          <a:prstGeom prst="arc">
            <a:avLst>
              <a:gd name="adj1" fmla="val 10960741"/>
              <a:gd name="adj2" fmla="val 21488175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D8D5E-3B8C-42E1-ADF8-E9419787B9FE}"/>
              </a:ext>
            </a:extLst>
          </p:cNvPr>
          <p:cNvSpPr txBox="1"/>
          <p:nvPr/>
        </p:nvSpPr>
        <p:spPr>
          <a:xfrm>
            <a:off x="10071931" y="5408245"/>
            <a:ext cx="15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Application Programmable Interface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The method used to transfer data between the application and the data store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6BD033-1CBC-44CB-A1F5-F7132D26395D}"/>
              </a:ext>
            </a:extLst>
          </p:cNvPr>
          <p:cNvSpPr txBox="1"/>
          <p:nvPr/>
        </p:nvSpPr>
        <p:spPr>
          <a:xfrm>
            <a:off x="6812346" y="5420458"/>
            <a:ext cx="15282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b="1" i="1" dirty="0">
              <a:solidFill>
                <a:schemeClr val="bg1"/>
              </a:solidFill>
            </a:endParaRP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User Information Store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Stores user data 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55B8058-0B2F-4F59-A0C5-BF9D149A4B38}"/>
              </a:ext>
            </a:extLst>
          </p:cNvPr>
          <p:cNvSpPr/>
          <p:nvPr/>
        </p:nvSpPr>
        <p:spPr>
          <a:xfrm>
            <a:off x="1926244" y="1249561"/>
            <a:ext cx="2729794" cy="2632437"/>
          </a:xfrm>
          <a:prstGeom prst="arc">
            <a:avLst>
              <a:gd name="adj1" fmla="val 12058790"/>
              <a:gd name="adj2" fmla="val 73019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2604D-E25E-42DD-9745-8D7C76EA3768}"/>
              </a:ext>
            </a:extLst>
          </p:cNvPr>
          <p:cNvSpPr txBox="1"/>
          <p:nvPr/>
        </p:nvSpPr>
        <p:spPr>
          <a:xfrm>
            <a:off x="3883427" y="967543"/>
            <a:ext cx="1288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B050"/>
                </a:solidFill>
              </a:rPr>
              <a:t>User browser connects to </a:t>
            </a:r>
            <a:r>
              <a:rPr lang="en-GB" sz="900" dirty="0" err="1">
                <a:solidFill>
                  <a:srgbClr val="00B050"/>
                </a:solidFill>
              </a:rPr>
              <a:t>gUnicorn</a:t>
            </a:r>
            <a:r>
              <a:rPr lang="en-GB" sz="900" dirty="0">
                <a:solidFill>
                  <a:srgbClr val="00B050"/>
                </a:solidFill>
              </a:rPr>
              <a:t> presented web portal using HTTP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7E2DED-60E5-4EF4-B5D0-A3693AF52298}"/>
              </a:ext>
            </a:extLst>
          </p:cNvPr>
          <p:cNvSpPr txBox="1"/>
          <p:nvPr/>
        </p:nvSpPr>
        <p:spPr>
          <a:xfrm>
            <a:off x="4507005" y="1704224"/>
            <a:ext cx="1908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r>
              <a:rPr lang="en-GB" sz="900" dirty="0">
                <a:solidFill>
                  <a:schemeClr val="accent1"/>
                </a:solidFill>
              </a:rPr>
              <a:t> passes requests to Flask which in turn passes responses back to </a:t>
            </a:r>
            <a:r>
              <a:rPr lang="en-GB" sz="900" dirty="0" err="1">
                <a:solidFill>
                  <a:schemeClr val="accent1"/>
                </a:solidFill>
              </a:rPr>
              <a:t>gUnicorn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ADA476-5E8C-4633-A7FC-81B6A7491C54}"/>
              </a:ext>
            </a:extLst>
          </p:cNvPr>
          <p:cNvSpPr txBox="1"/>
          <p:nvPr/>
        </p:nvSpPr>
        <p:spPr>
          <a:xfrm>
            <a:off x="6799050" y="1051889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uses Flask framework to render data into HTML templates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25D1B-FBA8-48D5-BE16-819B43EAE83F}"/>
              </a:ext>
            </a:extLst>
          </p:cNvPr>
          <p:cNvSpPr txBox="1"/>
          <p:nvPr/>
        </p:nvSpPr>
        <p:spPr>
          <a:xfrm>
            <a:off x="6815583" y="1664445"/>
            <a:ext cx="190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HTML Templates create page structure for data collected by Python Code and are presented by Flask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E60DA-24D3-47D6-B5F2-4EE5382CADC3}"/>
              </a:ext>
            </a:extLst>
          </p:cNvPr>
          <p:cNvSpPr txBox="1"/>
          <p:nvPr/>
        </p:nvSpPr>
        <p:spPr>
          <a:xfrm>
            <a:off x="9196574" y="1741384"/>
            <a:ext cx="19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Python Code uses API calls to transfer data to and from Trello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4FAD9-662B-4788-86C2-ADC8D246C51C}"/>
              </a:ext>
            </a:extLst>
          </p:cNvPr>
          <p:cNvSpPr txBox="1"/>
          <p:nvPr/>
        </p:nvSpPr>
        <p:spPr>
          <a:xfrm>
            <a:off x="10695638" y="4246808"/>
            <a:ext cx="122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7030A0"/>
                </a:solidFill>
              </a:rPr>
              <a:t>API calls GET, POST, PUT, PATCH, DELETE data between To-Do App and Trello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238ED-FACF-4A40-84F1-3629B6D43A03}"/>
              </a:ext>
            </a:extLst>
          </p:cNvPr>
          <p:cNvSpPr txBox="1"/>
          <p:nvPr/>
        </p:nvSpPr>
        <p:spPr>
          <a:xfrm>
            <a:off x="9291032" y="4193640"/>
            <a:ext cx="13335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transactions handled from API requests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04095-51AC-4ABC-85AA-388BFDB39043}"/>
              </a:ext>
            </a:extLst>
          </p:cNvPr>
          <p:cNvSpPr/>
          <p:nvPr/>
        </p:nvSpPr>
        <p:spPr>
          <a:xfrm>
            <a:off x="8626519" y="5125055"/>
            <a:ext cx="1138334" cy="2705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Web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8C194A-41BE-4010-93B7-E090867B3429}"/>
              </a:ext>
            </a:extLst>
          </p:cNvPr>
          <p:cNvSpPr txBox="1"/>
          <p:nvPr/>
        </p:nvSpPr>
        <p:spPr>
          <a:xfrm>
            <a:off x="8453719" y="5422261"/>
            <a:ext cx="15282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Unknown</a:t>
            </a:r>
          </a:p>
          <a:p>
            <a:pPr algn="ctr"/>
            <a:r>
              <a:rPr lang="en-GB" sz="1200" b="1" i="1" dirty="0">
                <a:solidFill>
                  <a:schemeClr val="bg1"/>
                </a:solidFill>
              </a:rPr>
              <a:t>Web Application Framework</a:t>
            </a:r>
          </a:p>
          <a:p>
            <a:pPr algn="ctr"/>
            <a:r>
              <a:rPr lang="en-GB" sz="1100" i="1" dirty="0">
                <a:solidFill>
                  <a:srgbClr val="002060"/>
                </a:solidFill>
              </a:rPr>
              <a:t>Controls common web operations for Trello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8B7D628-AA06-4031-89AA-A01D897D9385}"/>
              </a:ext>
            </a:extLst>
          </p:cNvPr>
          <p:cNvSpPr/>
          <p:nvPr/>
        </p:nvSpPr>
        <p:spPr>
          <a:xfrm>
            <a:off x="9566416" y="4667855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C7F68D54-5C3E-4ED1-B7C9-03B8EEBD24C0}"/>
              </a:ext>
            </a:extLst>
          </p:cNvPr>
          <p:cNvSpPr/>
          <p:nvPr/>
        </p:nvSpPr>
        <p:spPr>
          <a:xfrm>
            <a:off x="7928872" y="4675789"/>
            <a:ext cx="914400" cy="914400"/>
          </a:xfrm>
          <a:prstGeom prst="arc">
            <a:avLst>
              <a:gd name="adj1" fmla="val 10891852"/>
              <a:gd name="adj2" fmla="val 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B6BA84-12B5-4455-81E1-6311F9DFA42F}"/>
              </a:ext>
            </a:extLst>
          </p:cNvPr>
          <p:cNvSpPr txBox="1"/>
          <p:nvPr/>
        </p:nvSpPr>
        <p:spPr>
          <a:xfrm>
            <a:off x="7719319" y="4323118"/>
            <a:ext cx="133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Data read and writes from store</a:t>
            </a:r>
          </a:p>
        </p:txBody>
      </p:sp>
    </p:spTree>
    <p:extLst>
      <p:ext uri="{BB962C8B-B14F-4D97-AF65-F5344CB8AC3E}">
        <p14:creationId xmlns:p14="http://schemas.microsoft.com/office/powerpoint/2010/main" val="19437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533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Andy’s To-do App</vt:lpstr>
      <vt:lpstr>System Context diagram for Andy’s To-Do App</vt:lpstr>
      <vt:lpstr>System Container diagram for Andy’s To-Do App</vt:lpstr>
      <vt:lpstr>System Component diagram for Andy’s To-Do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Andy’s To-do App</dc:title>
  <dc:creator>Want, Andrew (Group IT)</dc:creator>
  <cp:lastModifiedBy>Want, Andrew (Group IT)</cp:lastModifiedBy>
  <cp:revision>17</cp:revision>
  <dcterms:created xsi:type="dcterms:W3CDTF">2021-02-15T16:28:52Z</dcterms:created>
  <dcterms:modified xsi:type="dcterms:W3CDTF">2021-02-16T09:32:54Z</dcterms:modified>
</cp:coreProperties>
</file>