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468" r:id="rId3"/>
    <p:sldId id="261" r:id="rId4"/>
    <p:sldId id="710" r:id="rId5"/>
    <p:sldId id="711" r:id="rId6"/>
    <p:sldId id="712" r:id="rId7"/>
    <p:sldId id="713" r:id="rId8"/>
    <p:sldId id="714" r:id="rId9"/>
    <p:sldId id="715" r:id="rId10"/>
    <p:sldId id="716" r:id="rId11"/>
    <p:sldId id="717" r:id="rId12"/>
    <p:sldId id="729" r:id="rId13"/>
    <p:sldId id="722" r:id="rId14"/>
    <p:sldId id="724" r:id="rId15"/>
    <p:sldId id="725" r:id="rId16"/>
    <p:sldId id="727" r:id="rId17"/>
    <p:sldId id="637" r:id="rId18"/>
    <p:sldId id="639" r:id="rId19"/>
    <p:sldId id="700" r:id="rId20"/>
    <p:sldId id="701" r:id="rId21"/>
    <p:sldId id="640" r:id="rId22"/>
    <p:sldId id="702" r:id="rId23"/>
    <p:sldId id="642" r:id="rId24"/>
    <p:sldId id="703" r:id="rId25"/>
    <p:sldId id="704" r:id="rId26"/>
    <p:sldId id="705" r:id="rId27"/>
    <p:sldId id="706" r:id="rId28"/>
    <p:sldId id="739" r:id="rId29"/>
    <p:sldId id="740" r:id="rId30"/>
    <p:sldId id="741" r:id="rId31"/>
    <p:sldId id="742" r:id="rId32"/>
    <p:sldId id="743" r:id="rId33"/>
    <p:sldId id="666" r:id="rId34"/>
    <p:sldId id="672" r:id="rId35"/>
    <p:sldId id="707" r:id="rId36"/>
    <p:sldId id="626" r:id="rId37"/>
    <p:sldId id="708" r:id="rId38"/>
    <p:sldId id="731" r:id="rId39"/>
    <p:sldId id="732" r:id="rId40"/>
    <p:sldId id="733" r:id="rId41"/>
    <p:sldId id="734" r:id="rId42"/>
    <p:sldId id="709" r:id="rId43"/>
    <p:sldId id="737" r:id="rId44"/>
    <p:sldId id="735" r:id="rId45"/>
    <p:sldId id="736" r:id="rId46"/>
    <p:sldId id="738" r:id="rId48"/>
    <p:sldId id="764" r:id="rId49"/>
    <p:sldId id="765" r:id="rId50"/>
  </p:sldIdLst>
  <p:sldSz cx="12190730" cy="6859905"/>
  <p:notesSz cx="6858000" cy="9144000"/>
  <p:custDataLst>
    <p:tags r:id="rId5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542925" lvl="1" indent="-85725"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1087755" lvl="2" indent="-173355"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631950" lvl="3" indent="-26035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2176780" lvl="4" indent="-34798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34798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34798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34798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34798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 id="2"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70" d="100"/>
          <a:sy n="70" d="100"/>
        </p:scale>
        <p:origin x="-120" y="-318"/>
      </p:cViewPr>
      <p:guideLst>
        <p:guide orient="horz" pos="2114"/>
        <p:guide pos="391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gs" Target="tags/tag4.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C8D08C4-5FDC-40C5-8CA0-2464F218469E}" type="datetimeFigureOut">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3316" name="幻灯片图像占位符 3"/>
          <p:cNvSpPr>
            <a:spLocks noGrp="1" noRot="1" noChangeAspect="1"/>
          </p:cNvSpPr>
          <p:nvPr>
            <p:ph type="sldImg"/>
          </p:nvPr>
        </p:nvSpPr>
        <p:spPr>
          <a:xfrm>
            <a:off x="687388" y="1143000"/>
            <a:ext cx="5483225" cy="3086100"/>
          </a:xfrm>
          <a:prstGeom prst="rect">
            <a:avLst/>
          </a:prstGeom>
          <a:noFill/>
          <a:ln w="12700" cap="flat" cmpd="sng">
            <a:solidFill>
              <a:srgbClr val="000000"/>
            </a:solidFill>
            <a:prstDash val="solid"/>
            <a:round/>
            <a:headEnd type="none" w="med" len="med"/>
            <a:tailEnd type="none" w="med" len="med"/>
          </a:ln>
        </p:spPr>
      </p:sp>
      <p:sp>
        <p:nvSpPr>
          <p:cNvPr id="9221"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a:p>
            <a:pPr marL="542925" marR="0" lvl="1"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a:p>
            <a:pPr marL="1087755" marR="0" lvl="2"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a:p>
            <a:pPr marL="1631950" marR="0" lvl="3"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a:p>
            <a:pPr marL="2176780" marR="0" lvl="4"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buFont typeface="Arial" panose="020B0604020202020204" pitchFamily="34" charset="0"/>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400" kern="1200">
        <a:solidFill>
          <a:schemeClr val="tx1"/>
        </a:solidFill>
        <a:latin typeface="+mn-lt"/>
        <a:ea typeface="+mn-ea"/>
        <a:cs typeface="+mn-cs"/>
      </a:defRPr>
    </a:lvl1pPr>
    <a:lvl2pPr marL="542925" algn="l" rtl="0" eaLnBrk="0" fontAlgn="base" hangingPunct="0">
      <a:spcBef>
        <a:spcPct val="0"/>
      </a:spcBef>
      <a:spcAft>
        <a:spcPct val="0"/>
      </a:spcAft>
      <a:defRPr sz="1400" kern="1200">
        <a:solidFill>
          <a:schemeClr val="tx1"/>
        </a:solidFill>
        <a:latin typeface="+mn-lt"/>
        <a:ea typeface="+mn-ea"/>
        <a:cs typeface="+mn-cs"/>
      </a:defRPr>
    </a:lvl2pPr>
    <a:lvl3pPr marL="1087755" algn="l" rtl="0" eaLnBrk="0" fontAlgn="base" hangingPunct="0">
      <a:spcBef>
        <a:spcPct val="0"/>
      </a:spcBef>
      <a:spcAft>
        <a:spcPct val="0"/>
      </a:spcAft>
      <a:defRPr sz="1400" kern="1200">
        <a:solidFill>
          <a:schemeClr val="tx1"/>
        </a:solidFill>
        <a:latin typeface="+mn-lt"/>
        <a:ea typeface="+mn-ea"/>
        <a:cs typeface="+mn-cs"/>
      </a:defRPr>
    </a:lvl3pPr>
    <a:lvl4pPr marL="1631950" algn="l" rtl="0" eaLnBrk="0" fontAlgn="base" hangingPunct="0">
      <a:spcBef>
        <a:spcPct val="0"/>
      </a:spcBef>
      <a:spcAft>
        <a:spcPct val="0"/>
      </a:spcAft>
      <a:defRPr sz="1400" kern="1200">
        <a:solidFill>
          <a:schemeClr val="tx1"/>
        </a:solidFill>
        <a:latin typeface="+mn-lt"/>
        <a:ea typeface="+mn-ea"/>
        <a:cs typeface="+mn-cs"/>
      </a:defRPr>
    </a:lvl4pPr>
    <a:lvl5pPr marL="2176780" algn="l" rtl="0" eaLnBrk="0" fontAlgn="base" hangingPunct="0">
      <a:spcBef>
        <a:spcPct val="0"/>
      </a:spcBef>
      <a:spcAft>
        <a:spcPct val="0"/>
      </a:spcAft>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p:sp>
      <p:sp>
        <p:nvSpPr>
          <p:cNvPr id="59394" name="备注占位符 2"/>
          <p:cNvSpPr>
            <a:spLocks noGrp="1"/>
          </p:cNvSpPr>
          <p:nvPr>
            <p:ph type="body"/>
          </p:nvPr>
        </p:nvSpPr>
        <p:spPr/>
        <p:txBody>
          <a:bodyPr wrap="square" lIns="91440" tIns="45720" rIns="91440" bIns="45720" anchor="t" anchorCtr="0"/>
          <a:p>
            <a:pPr lvl="0"/>
            <a:endParaRPr lang="zh-CN" altLang="en-US" dirty="0"/>
          </a:p>
        </p:txBody>
      </p:sp>
      <p:sp>
        <p:nvSpPr>
          <p:cNvPr id="5939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eaLnBrk="1" hangingPunct="1">
              <a:buFont typeface="Arial" panose="020B0604020202020204" pitchFamily="34" charset="0"/>
            </a:pP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TextEdit="1"/>
          </p:cNvSpPr>
          <p:nvPr>
            <p:ph type="sldImg"/>
          </p:nvPr>
        </p:nvSpPr>
        <p:spPr/>
      </p:sp>
      <p:sp>
        <p:nvSpPr>
          <p:cNvPr id="62466"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rgbClr val="FDF0E8">
            <a:alpha val="72940"/>
          </a:srgbClr>
        </a:solidFill>
        <a:effectLst/>
      </p:bgPr>
    </p:bg>
    <p:spTree>
      <p:nvGrpSpPr>
        <p:cNvPr id="1" name=""/>
        <p:cNvGrpSpPr/>
        <p:nvPr/>
      </p:nvGrpSpPr>
      <p:grpSpPr>
        <a:xfrm>
          <a:off x="0" y="0"/>
          <a:ext cx="0" cy="0"/>
          <a:chOff x="0" y="0"/>
          <a:chExt cx="0" cy="0"/>
        </a:xfrm>
      </p:grpSpPr>
      <p:grpSp>
        <p:nvGrpSpPr>
          <p:cNvPr id="2050" name="组合 3"/>
          <p:cNvGrpSpPr/>
          <p:nvPr userDrawn="1"/>
        </p:nvGrpSpPr>
        <p:grpSpPr>
          <a:xfrm>
            <a:off x="10104438" y="120650"/>
            <a:ext cx="2052637" cy="506413"/>
            <a:chOff x="15909" y="218"/>
            <a:chExt cx="3233" cy="800"/>
          </a:xfrm>
        </p:grpSpPr>
        <p:pic>
          <p:nvPicPr>
            <p:cNvPr id="2051"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2052"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标题幻灯片">
    <p:bg>
      <p:bgPr>
        <a:solidFill>
          <a:srgbClr val="FDF0E8">
            <a:alpha val="72940"/>
          </a:srgbClr>
        </a:solidFill>
        <a:effectLst/>
      </p:bgPr>
    </p:bg>
    <p:spTree>
      <p:nvGrpSpPr>
        <p:cNvPr id="1" name=""/>
        <p:cNvGrpSpPr/>
        <p:nvPr/>
      </p:nvGrpSpPr>
      <p:grpSpPr>
        <a:xfrm>
          <a:off x="0" y="0"/>
          <a:ext cx="0" cy="0"/>
          <a:chOff x="0" y="0"/>
          <a:chExt cx="0" cy="0"/>
        </a:xfrm>
      </p:grpSpPr>
    </p:spTree>
  </p:cSld>
  <p:clrMapOvr>
    <a:masterClrMapping/>
  </p:clrMapOvr>
  <p:transition>
    <p:random/>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showMasterSp="0">
  <p:cSld name="空白">
    <p:bg>
      <p:bgPr>
        <a:solidFill>
          <a:srgbClr val="FDF0E8">
            <a:alpha val="72940"/>
          </a:srgbClr>
        </a:solidFill>
        <a:effectLst/>
      </p:bgPr>
    </p:bg>
    <p:spTree>
      <p:nvGrpSpPr>
        <p:cNvPr id="1" name=""/>
        <p:cNvGrpSpPr/>
        <p:nvPr/>
      </p:nvGrpSpPr>
      <p:grpSpPr>
        <a:xfrm>
          <a:off x="0" y="0"/>
          <a:ext cx="0" cy="0"/>
          <a:chOff x="0" y="0"/>
          <a:chExt cx="0" cy="0"/>
        </a:xfrm>
      </p:grpSpPr>
      <p:grpSp>
        <p:nvGrpSpPr>
          <p:cNvPr id="12290" name="组合 3"/>
          <p:cNvGrpSpPr/>
          <p:nvPr userDrawn="1"/>
        </p:nvGrpSpPr>
        <p:grpSpPr>
          <a:xfrm>
            <a:off x="10104438" y="120650"/>
            <a:ext cx="2052637" cy="506413"/>
            <a:chOff x="15909" y="218"/>
            <a:chExt cx="3233" cy="800"/>
          </a:xfrm>
        </p:grpSpPr>
        <p:pic>
          <p:nvPicPr>
            <p:cNvPr id="12291"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12292"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transition>
    <p:random/>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bg>
      <p:bgPr>
        <a:solidFill>
          <a:srgbClr val="FDF0E8">
            <a:alpha val="72940"/>
          </a:srgbClr>
        </a:solidFill>
        <a:effectLst/>
      </p:bgPr>
    </p:bg>
    <p:spTree>
      <p:nvGrpSpPr>
        <p:cNvPr id="1" name=""/>
        <p:cNvGrpSpPr/>
        <p:nvPr/>
      </p:nvGrpSpPr>
      <p:grpSpPr>
        <a:xfrm>
          <a:off x="0" y="0"/>
          <a:ext cx="0" cy="0"/>
          <a:chOff x="0" y="0"/>
          <a:chExt cx="0" cy="0"/>
        </a:xfrm>
      </p:grpSpPr>
      <p:grpSp>
        <p:nvGrpSpPr>
          <p:cNvPr id="3074" name="组合 3"/>
          <p:cNvGrpSpPr/>
          <p:nvPr userDrawn="1"/>
        </p:nvGrpSpPr>
        <p:grpSpPr>
          <a:xfrm>
            <a:off x="10104438" y="120650"/>
            <a:ext cx="2052637" cy="506413"/>
            <a:chOff x="15909" y="218"/>
            <a:chExt cx="3233" cy="800"/>
          </a:xfrm>
        </p:grpSpPr>
        <p:pic>
          <p:nvPicPr>
            <p:cNvPr id="3075"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3076"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bg>
      <p:bgPr>
        <a:solidFill>
          <a:srgbClr val="FDF0E8">
            <a:alpha val="72940"/>
          </a:srgbClr>
        </a:solidFill>
        <a:effectLst/>
      </p:bgPr>
    </p:bg>
    <p:spTree>
      <p:nvGrpSpPr>
        <p:cNvPr id="1" name=""/>
        <p:cNvGrpSpPr/>
        <p:nvPr/>
      </p:nvGrpSpPr>
      <p:grpSpPr>
        <a:xfrm>
          <a:off x="0" y="0"/>
          <a:ext cx="0" cy="0"/>
          <a:chOff x="0" y="0"/>
          <a:chExt cx="0" cy="0"/>
        </a:xfrm>
      </p:grpSpPr>
      <p:grpSp>
        <p:nvGrpSpPr>
          <p:cNvPr id="4098" name="组合 3"/>
          <p:cNvGrpSpPr/>
          <p:nvPr userDrawn="1"/>
        </p:nvGrpSpPr>
        <p:grpSpPr>
          <a:xfrm>
            <a:off x="10104438" y="120650"/>
            <a:ext cx="2052637" cy="506413"/>
            <a:chOff x="15909" y="218"/>
            <a:chExt cx="3233" cy="800"/>
          </a:xfrm>
        </p:grpSpPr>
        <p:pic>
          <p:nvPicPr>
            <p:cNvPr id="4099"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4100"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3_自定义版式">
    <p:bg>
      <p:bgPr>
        <a:solidFill>
          <a:srgbClr val="FDF0E8">
            <a:alpha val="72940"/>
          </a:srgbClr>
        </a:solidFill>
        <a:effectLst/>
      </p:bgPr>
    </p:bg>
    <p:spTree>
      <p:nvGrpSpPr>
        <p:cNvPr id="1" name=""/>
        <p:cNvGrpSpPr/>
        <p:nvPr/>
      </p:nvGrpSpPr>
      <p:grpSpPr>
        <a:xfrm>
          <a:off x="0" y="0"/>
          <a:ext cx="0" cy="0"/>
          <a:chOff x="0" y="0"/>
          <a:chExt cx="0" cy="0"/>
        </a:xfrm>
      </p:grpSpPr>
      <p:grpSp>
        <p:nvGrpSpPr>
          <p:cNvPr id="5122" name="组合 3"/>
          <p:cNvGrpSpPr/>
          <p:nvPr userDrawn="1"/>
        </p:nvGrpSpPr>
        <p:grpSpPr>
          <a:xfrm>
            <a:off x="10104438" y="120650"/>
            <a:ext cx="2052637" cy="506413"/>
            <a:chOff x="15909" y="218"/>
            <a:chExt cx="3233" cy="800"/>
          </a:xfrm>
        </p:grpSpPr>
        <p:pic>
          <p:nvPicPr>
            <p:cNvPr id="5123"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5124"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4_自定义版式">
    <p:bg>
      <p:bgPr>
        <a:solidFill>
          <a:srgbClr val="FDF0E8">
            <a:alpha val="72940"/>
          </a:srgbClr>
        </a:solidFill>
        <a:effectLst/>
      </p:bgPr>
    </p:bg>
    <p:spTree>
      <p:nvGrpSpPr>
        <p:cNvPr id="1" name=""/>
        <p:cNvGrpSpPr/>
        <p:nvPr/>
      </p:nvGrpSpPr>
      <p:grpSpPr>
        <a:xfrm>
          <a:off x="0" y="0"/>
          <a:ext cx="0" cy="0"/>
          <a:chOff x="0" y="0"/>
          <a:chExt cx="0" cy="0"/>
        </a:xfrm>
      </p:grpSpPr>
      <p:grpSp>
        <p:nvGrpSpPr>
          <p:cNvPr id="6146" name="组合 3"/>
          <p:cNvGrpSpPr/>
          <p:nvPr userDrawn="1"/>
        </p:nvGrpSpPr>
        <p:grpSpPr>
          <a:xfrm>
            <a:off x="10104438" y="120650"/>
            <a:ext cx="2052637" cy="506413"/>
            <a:chOff x="15909" y="218"/>
            <a:chExt cx="3233" cy="800"/>
          </a:xfrm>
        </p:grpSpPr>
        <p:pic>
          <p:nvPicPr>
            <p:cNvPr id="6147"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6148"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5_自定义版式">
    <p:bg>
      <p:bgPr>
        <a:solidFill>
          <a:srgbClr val="FDF0E8">
            <a:alpha val="72940"/>
          </a:srgbClr>
        </a:solidFill>
        <a:effectLst/>
      </p:bgPr>
    </p:bg>
    <p:spTree>
      <p:nvGrpSpPr>
        <p:cNvPr id="1" name=""/>
        <p:cNvGrpSpPr/>
        <p:nvPr/>
      </p:nvGrpSpPr>
      <p:grpSpPr>
        <a:xfrm>
          <a:off x="0" y="0"/>
          <a:ext cx="0" cy="0"/>
          <a:chOff x="0" y="0"/>
          <a:chExt cx="0" cy="0"/>
        </a:xfrm>
      </p:grpSpPr>
      <p:grpSp>
        <p:nvGrpSpPr>
          <p:cNvPr id="7170" name="组合 3"/>
          <p:cNvGrpSpPr/>
          <p:nvPr userDrawn="1"/>
        </p:nvGrpSpPr>
        <p:grpSpPr>
          <a:xfrm>
            <a:off x="10104438" y="120650"/>
            <a:ext cx="2052637" cy="506413"/>
            <a:chOff x="15909" y="218"/>
            <a:chExt cx="3233" cy="800"/>
          </a:xfrm>
        </p:grpSpPr>
        <p:pic>
          <p:nvPicPr>
            <p:cNvPr id="7171"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7172"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6_自定义版式">
    <p:bg>
      <p:bgPr>
        <a:solidFill>
          <a:srgbClr val="FDF0E8">
            <a:alpha val="72940"/>
          </a:srgbClr>
        </a:solidFill>
        <a:effectLst/>
      </p:bgPr>
    </p:bg>
    <p:spTree>
      <p:nvGrpSpPr>
        <p:cNvPr id="1" name=""/>
        <p:cNvGrpSpPr/>
        <p:nvPr/>
      </p:nvGrpSpPr>
      <p:grpSpPr>
        <a:xfrm>
          <a:off x="0" y="0"/>
          <a:ext cx="0" cy="0"/>
          <a:chOff x="0" y="0"/>
          <a:chExt cx="0" cy="0"/>
        </a:xfrm>
      </p:grpSpPr>
      <p:grpSp>
        <p:nvGrpSpPr>
          <p:cNvPr id="8194" name="组合 3"/>
          <p:cNvGrpSpPr/>
          <p:nvPr userDrawn="1"/>
        </p:nvGrpSpPr>
        <p:grpSpPr>
          <a:xfrm>
            <a:off x="10104438" y="120650"/>
            <a:ext cx="2052637" cy="506413"/>
            <a:chOff x="15909" y="218"/>
            <a:chExt cx="3233" cy="800"/>
          </a:xfrm>
        </p:grpSpPr>
        <p:pic>
          <p:nvPicPr>
            <p:cNvPr id="8195"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8196"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7_自定义版式">
    <p:bg>
      <p:bgPr>
        <a:solidFill>
          <a:srgbClr val="FDF0E8">
            <a:alpha val="72940"/>
          </a:srgbClr>
        </a:solidFill>
        <a:effectLst/>
      </p:bgPr>
    </p:bg>
    <p:spTree>
      <p:nvGrpSpPr>
        <p:cNvPr id="1" name=""/>
        <p:cNvGrpSpPr/>
        <p:nvPr/>
      </p:nvGrpSpPr>
      <p:grpSpPr>
        <a:xfrm>
          <a:off x="0" y="0"/>
          <a:ext cx="0" cy="0"/>
          <a:chOff x="0" y="0"/>
          <a:chExt cx="0" cy="0"/>
        </a:xfrm>
      </p:grpSpPr>
      <p:grpSp>
        <p:nvGrpSpPr>
          <p:cNvPr id="9218" name="组合 3"/>
          <p:cNvGrpSpPr/>
          <p:nvPr userDrawn="1"/>
        </p:nvGrpSpPr>
        <p:grpSpPr>
          <a:xfrm>
            <a:off x="10104438" y="120650"/>
            <a:ext cx="2052637" cy="506413"/>
            <a:chOff x="15909" y="218"/>
            <a:chExt cx="3233" cy="800"/>
          </a:xfrm>
        </p:grpSpPr>
        <p:pic>
          <p:nvPicPr>
            <p:cNvPr id="9219"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9220"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8_自定义版式">
    <p:bg>
      <p:bgPr>
        <a:solidFill>
          <a:srgbClr val="FDF0E8">
            <a:alpha val="72940"/>
          </a:srgbClr>
        </a:solidFill>
        <a:effectLst/>
      </p:bgPr>
    </p:bg>
    <p:spTree>
      <p:nvGrpSpPr>
        <p:cNvPr id="1" name=""/>
        <p:cNvGrpSpPr/>
        <p:nvPr/>
      </p:nvGrpSpPr>
      <p:grpSpPr>
        <a:xfrm>
          <a:off x="0" y="0"/>
          <a:ext cx="0" cy="0"/>
          <a:chOff x="0" y="0"/>
          <a:chExt cx="0" cy="0"/>
        </a:xfrm>
      </p:grpSpPr>
      <p:grpSp>
        <p:nvGrpSpPr>
          <p:cNvPr id="10242" name="组合 3"/>
          <p:cNvGrpSpPr/>
          <p:nvPr userDrawn="1"/>
        </p:nvGrpSpPr>
        <p:grpSpPr>
          <a:xfrm>
            <a:off x="10104438" y="120650"/>
            <a:ext cx="2052637" cy="506413"/>
            <a:chOff x="15909" y="218"/>
            <a:chExt cx="3233" cy="800"/>
          </a:xfrm>
        </p:grpSpPr>
        <p:pic>
          <p:nvPicPr>
            <p:cNvPr id="10243" name="图片 17" descr="图片1"/>
            <p:cNvPicPr>
              <a:picLocks noChangeAspect="1"/>
            </p:cNvPicPr>
            <p:nvPr userDrawn="1"/>
          </p:nvPicPr>
          <p:blipFill>
            <a:blip r:embed="rId2"/>
            <a:srcRect r="9029"/>
            <a:stretch>
              <a:fillRect/>
            </a:stretch>
          </p:blipFill>
          <p:spPr>
            <a:xfrm>
              <a:off x="15909" y="291"/>
              <a:ext cx="1317" cy="651"/>
            </a:xfrm>
            <a:prstGeom prst="rect">
              <a:avLst/>
            </a:prstGeom>
            <a:noFill/>
            <a:ln w="9525">
              <a:noFill/>
            </a:ln>
          </p:spPr>
        </p:pic>
        <p:sp>
          <p:nvSpPr>
            <p:cNvPr id="10244"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0E8">
            <a:alpha val="72940"/>
          </a:srgbClr>
        </a:solidFill>
        <a:effectLst/>
      </p:bgPr>
    </p:bg>
    <p:spTree>
      <p:nvGrpSpPr>
        <p:cNvPr id="1" name=""/>
        <p:cNvGrpSpPr/>
        <p:nvPr/>
      </p:nvGrpSpPr>
      <p:grpSpPr/>
      <p:grpSp>
        <p:nvGrpSpPr>
          <p:cNvPr id="1026" name="组合 3"/>
          <p:cNvGrpSpPr/>
          <p:nvPr userDrawn="1"/>
        </p:nvGrpSpPr>
        <p:grpSpPr>
          <a:xfrm>
            <a:off x="10104438" y="120650"/>
            <a:ext cx="2052637" cy="506413"/>
            <a:chOff x="15909" y="218"/>
            <a:chExt cx="3233" cy="800"/>
          </a:xfrm>
        </p:grpSpPr>
        <p:pic>
          <p:nvPicPr>
            <p:cNvPr id="1027" name="图片 17" descr="图片1"/>
            <p:cNvPicPr>
              <a:picLocks noChangeAspect="1"/>
            </p:cNvPicPr>
            <p:nvPr userDrawn="1"/>
          </p:nvPicPr>
          <p:blipFill>
            <a:blip r:embed="rId15"/>
            <a:srcRect r="9029"/>
            <a:stretch>
              <a:fillRect/>
            </a:stretch>
          </p:blipFill>
          <p:spPr>
            <a:xfrm>
              <a:off x="15909" y="291"/>
              <a:ext cx="1317" cy="651"/>
            </a:xfrm>
            <a:prstGeom prst="rect">
              <a:avLst/>
            </a:prstGeom>
            <a:noFill/>
            <a:ln w="9525">
              <a:noFill/>
            </a:ln>
          </p:spPr>
        </p:pic>
        <p:sp>
          <p:nvSpPr>
            <p:cNvPr id="1028" name="文本框 5"/>
            <p:cNvSpPr txBox="1"/>
            <p:nvPr userDrawn="1"/>
          </p:nvSpPr>
          <p:spPr>
            <a:xfrm>
              <a:off x="17078" y="218"/>
              <a:ext cx="2064" cy="800"/>
            </a:xfrm>
            <a:prstGeom prst="rect">
              <a:avLst/>
            </a:prstGeom>
            <a:noFill/>
            <a:ln w="9525">
              <a:noFill/>
            </a:ln>
          </p:spPr>
          <p:txBody>
            <a:bodyPr wrap="none" anchor="t" anchorCtr="0">
              <a:spAutoFit/>
            </a:bodyPr>
            <a:p>
              <a:pPr lvl="0" eaLnBrk="0" hangingPunct="0"/>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优翼图书</a:t>
              </a:r>
              <a:endParaRPr lang="zh-CN" altLang="en-US" b="1">
                <a:latin typeface="微软雅黑" panose="020B0503020204020204" pitchFamily="34" charset="-122"/>
                <a:ea typeface="微软雅黑" panose="020B0503020204020204" pitchFamily="34" charset="-122"/>
              </a:endParaRPr>
            </a:p>
            <a:p>
              <a:pPr lvl="0" eaLnBrk="0" hangingPunct="0"/>
              <a:r>
                <a:rPr lang="zh-CN" altLang="en-US" sz="900" b="1">
                  <a:latin typeface="微软雅黑" panose="020B0503020204020204" pitchFamily="34" charset="-122"/>
                  <a:ea typeface="微软雅黑" panose="020B0503020204020204" pitchFamily="34" charset="-122"/>
                </a:rPr>
                <a:t>www.youyi</a:t>
              </a:r>
              <a:r>
                <a:rPr lang="en-US" altLang="zh-CN" sz="900" b="1">
                  <a:latin typeface="微软雅黑" panose="020B0503020204020204" pitchFamily="34" charset="-122"/>
                  <a:ea typeface="微软雅黑" panose="020B0503020204020204" pitchFamily="34" charset="-122"/>
                </a:rPr>
                <a:t>1</a:t>
              </a:r>
              <a:r>
                <a:rPr lang="zh-CN" altLang="en-US" sz="900" b="1">
                  <a:latin typeface="微软雅黑" panose="020B0503020204020204" pitchFamily="34" charset="-122"/>
                  <a:ea typeface="微软雅黑" panose="020B0503020204020204" pitchFamily="34" charset="-122"/>
                </a:rPr>
                <a:t>00.com</a:t>
              </a:r>
              <a:endParaRPr lang="zh-CN" altLang="en-US" sz="900" b="1">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11.jpeg"/><Relationship Id="rId3" Type="http://schemas.openxmlformats.org/officeDocument/2006/relationships/hyperlink" Target="http://www.x10bbs.com/dv_rss.asp?s=xhtml&amp;boardid=18&amp;id=3372&amp;page=1" TargetMode="External"/><Relationship Id="rId2" Type="http://schemas.openxmlformats.org/officeDocument/2006/relationships/image" Target="../media/image10.jpeg"/><Relationship Id="rId1" Type="http://schemas.openxmlformats.org/officeDocument/2006/relationships/hyperlink" Target="http://bbs.qhope.com/dispbbs.asp?boardid=18&amp;id=25927"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jpe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8.png"/><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2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tags" Target="../tags/tag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jpeg"/><Relationship Id="rId1" Type="http://schemas.openxmlformats.org/officeDocument/2006/relationships/hyperlink" Target="http://www.cq.xinhuanet.com/photonews/2008-06/19/content_13586144.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703388" y="620713"/>
            <a:ext cx="4749800" cy="5364163"/>
          </a:xfrm>
          <a:prstGeom prst="rect">
            <a:avLst/>
          </a:prstGeom>
          <a:effectLst>
            <a:outerShdw blurRad="190500" dist="139700" dir="5400000" algn="ctr" rotWithShape="0">
              <a:srgbClr val="000000">
                <a:alpha val="48000"/>
              </a:srgbClr>
            </a:outerShdw>
          </a:effectLst>
        </p:spPr>
      </p:pic>
      <p:sp>
        <p:nvSpPr>
          <p:cNvPr id="14338" name="文本框 7"/>
          <p:cNvSpPr txBox="1"/>
          <p:nvPr/>
        </p:nvSpPr>
        <p:spPr>
          <a:xfrm>
            <a:off x="7023100" y="1054100"/>
            <a:ext cx="955675" cy="4035425"/>
          </a:xfrm>
          <a:prstGeom prst="rect">
            <a:avLst/>
          </a:prstGeom>
          <a:noFill/>
          <a:ln w="9525">
            <a:noFill/>
          </a:ln>
        </p:spPr>
        <p:txBody>
          <a:bodyPr vert="eaVert" lIns="108850" tIns="54425" rIns="108850" bIns="54425" anchor="t" anchorCtr="0">
            <a:spAutoFit/>
          </a:bodyPr>
          <a:p>
            <a:pPr>
              <a:buSzTx/>
              <a:buFont typeface="Arial" panose="020B0604020202020204" pitchFamily="34" charset="0"/>
            </a:pPr>
            <a:r>
              <a:rPr lang="zh-CN" altLang="en-US" sz="4800" b="1" dirty="0">
                <a:latin typeface="华文行楷" charset="-122"/>
                <a:ea typeface="华文行楷" charset="-122"/>
                <a:sym typeface="宋体" panose="02010600030101010101" pitchFamily="2" charset="-122"/>
              </a:rPr>
              <a:t>《海底两万里》</a:t>
            </a:r>
            <a:endParaRPr lang="zh-CN" altLang="en-US" sz="4800" b="1" dirty="0">
              <a:latin typeface="华文行楷" charset="-122"/>
              <a:ea typeface="华文行楷" charset="-122"/>
              <a:sym typeface="宋体" panose="02010600030101010101" pitchFamily="2" charset="-122"/>
            </a:endParaRPr>
          </a:p>
        </p:txBody>
      </p:sp>
      <p:sp>
        <p:nvSpPr>
          <p:cNvPr id="14339" name="文本框 8"/>
          <p:cNvSpPr txBox="1"/>
          <p:nvPr/>
        </p:nvSpPr>
        <p:spPr>
          <a:xfrm>
            <a:off x="8245475" y="2638425"/>
            <a:ext cx="957263" cy="3492500"/>
          </a:xfrm>
          <a:prstGeom prst="rect">
            <a:avLst/>
          </a:prstGeom>
          <a:noFill/>
          <a:ln w="9525">
            <a:noFill/>
          </a:ln>
        </p:spPr>
        <p:txBody>
          <a:bodyPr vert="eaVert" lIns="108850" tIns="54425" rIns="108850" bIns="54425" anchor="t" anchorCtr="0">
            <a:spAutoFit/>
          </a:bodyPr>
          <a:p>
            <a:pPr>
              <a:buSzTx/>
              <a:buFont typeface="Arial" panose="020B0604020202020204" pitchFamily="34" charset="0"/>
            </a:pPr>
            <a:r>
              <a:rPr lang="zh-CN" altLang="en-US" sz="4800" b="1" dirty="0">
                <a:latin typeface="楷体" panose="02010609060101010101" pitchFamily="49" charset="-122"/>
                <a:ea typeface="楷体" panose="02010609060101010101" pitchFamily="49" charset="-122"/>
                <a:sym typeface="宋体" panose="02010600030101010101" pitchFamily="2" charset="-122"/>
              </a:rPr>
              <a:t>快速阅读</a:t>
            </a:r>
            <a:endParaRPr lang="zh-CN" altLang="en-US" sz="4800" b="1" dirty="0">
              <a:latin typeface="楷体" panose="02010609060101010101" pitchFamily="49" charset="-122"/>
              <a:ea typeface="楷体" panose="02010609060101010101" pitchFamily="49" charset="-122"/>
              <a:sym typeface="宋体" panose="02010600030101010101" pitchFamily="2"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5" descr="2008748394061105">
            <a:hlinkClick r:id="rId1"/>
          </p:cNvPr>
          <p:cNvPicPr>
            <a:picLocks noChangeAspect="1" noChangeArrowheads="1"/>
          </p:cNvPicPr>
          <p:nvPr/>
        </p:nvPicPr>
        <p:blipFill>
          <a:blip r:embed="rId2" cstate="print"/>
          <a:srcRect/>
          <a:stretch>
            <a:fillRect/>
          </a:stretch>
        </p:blipFill>
        <p:spPr bwMode="auto">
          <a:xfrm>
            <a:off x="478582" y="909514"/>
            <a:ext cx="5616624" cy="4824537"/>
          </a:xfrm>
          <a:prstGeom prst="rect">
            <a:avLst/>
          </a:prstGeom>
          <a:ln>
            <a:noFill/>
          </a:ln>
          <a:effectLst>
            <a:softEdge rad="112500"/>
          </a:effectLst>
        </p:spPr>
      </p:pic>
      <p:pic>
        <p:nvPicPr>
          <p:cNvPr id="3" name="Picture 5" descr="2006611754437483">
            <a:hlinkClick r:id="rId3"/>
          </p:cNvPr>
          <p:cNvPicPr>
            <a:picLocks noChangeAspect="1" noChangeArrowheads="1"/>
          </p:cNvPicPr>
          <p:nvPr/>
        </p:nvPicPr>
        <p:blipFill>
          <a:blip r:embed="rId4" cstate="print"/>
          <a:srcRect/>
          <a:stretch>
            <a:fillRect/>
          </a:stretch>
        </p:blipFill>
        <p:spPr bwMode="auto">
          <a:xfrm>
            <a:off x="6383236" y="909513"/>
            <a:ext cx="5472608" cy="4824538"/>
          </a:xfrm>
          <a:prstGeom prst="rect">
            <a:avLst/>
          </a:prstGeom>
          <a:ln>
            <a:noFill/>
          </a:ln>
          <a:effectLst>
            <a:softEdge rad="112500"/>
          </a:effectLst>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Picture 2" descr="http://pic31.photophoto.cn/20140625/0035035161562183_b.jpg"/>
          <p:cNvPicPr>
            <a:picLocks noChangeAspect="1" noChangeArrowheads="1"/>
          </p:cNvPicPr>
          <p:nvPr/>
        </p:nvPicPr>
        <p:blipFill>
          <a:blip r:embed="rId1" cstate="print"/>
          <a:srcRect b="2322"/>
          <a:stretch>
            <a:fillRect/>
          </a:stretch>
        </p:blipFill>
        <p:spPr bwMode="auto">
          <a:xfrm>
            <a:off x="406574" y="1053530"/>
            <a:ext cx="5616624" cy="5041665"/>
          </a:xfrm>
          <a:prstGeom prst="rect">
            <a:avLst/>
          </a:prstGeom>
          <a:ln>
            <a:noFill/>
          </a:ln>
          <a:effectLst>
            <a:softEdge rad="112500"/>
          </a:effectLst>
        </p:spPr>
      </p:pic>
      <p:pic>
        <p:nvPicPr>
          <p:cNvPr id="3" name="Picture 2" descr="http://pic69.nipic.com/file/20150605/11391358_222830712000_2.jpg"/>
          <p:cNvPicPr>
            <a:picLocks noChangeAspect="1" noChangeArrowheads="1"/>
          </p:cNvPicPr>
          <p:nvPr/>
        </p:nvPicPr>
        <p:blipFill>
          <a:blip r:embed="rId2" cstate="print"/>
          <a:srcRect b="5501"/>
          <a:stretch>
            <a:fillRect/>
          </a:stretch>
        </p:blipFill>
        <p:spPr bwMode="auto">
          <a:xfrm>
            <a:off x="6383236" y="1053530"/>
            <a:ext cx="5447135" cy="5112568"/>
          </a:xfrm>
          <a:prstGeom prst="rect">
            <a:avLst/>
          </a:prstGeom>
          <a:ln>
            <a:noFill/>
          </a:ln>
          <a:effectLst>
            <a:softEdge rad="112500"/>
          </a:effectLst>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3"/>
          <p:cNvSpPr>
            <a:spLocks noGrp="1"/>
          </p:cNvSpPr>
          <p:nvPr>
            <p:ph idx="4294967295"/>
          </p:nvPr>
        </p:nvSpPr>
        <p:spPr>
          <a:xfrm>
            <a:off x="406400" y="838200"/>
            <a:ext cx="10848975" cy="5214938"/>
          </a:xfrm>
          <a:prstGeom prst="rect">
            <a:avLst/>
          </a:prstGeom>
          <a:noFill/>
          <a:ln w="9525">
            <a:noFill/>
          </a:ln>
        </p:spPr>
        <p:txBody>
          <a:bodyPr anchor="t" anchorCtr="0"/>
          <a:p>
            <a:pPr indent="855980" eaLnBrk="1" hangingPunct="1">
              <a:lnSpc>
                <a:spcPct val="120000"/>
              </a:lnSpc>
              <a:buNone/>
            </a:pPr>
            <a:r>
              <a:rPr lang="zh-CN" altLang="en-US" sz="3200" b="1" dirty="0">
                <a:solidFill>
                  <a:srgbClr val="000000"/>
                </a:solidFill>
                <a:latin typeface="楷体" panose="02010609060101010101" pitchFamily="49" charset="-122"/>
                <a:ea typeface="楷体" panose="02010609060101010101" pitchFamily="49" charset="-122"/>
              </a:rPr>
              <a:t>“诺第留斯号”的主人尼摩船长是个性格阴郁、知识渊博的人，在短短的不到</a:t>
            </a:r>
            <a:r>
              <a:rPr lang="en-US" altLang="zh-CN" sz="3200" b="1" dirty="0">
                <a:solidFill>
                  <a:srgbClr val="000000"/>
                </a:solidFill>
                <a:latin typeface="楷体" panose="02010609060101010101" pitchFamily="49" charset="-122"/>
                <a:ea typeface="楷体" panose="02010609060101010101" pitchFamily="49" charset="-122"/>
              </a:rPr>
              <a:t>10</a:t>
            </a:r>
            <a:r>
              <a:rPr lang="zh-CN" altLang="en-US" sz="3200" b="1" dirty="0">
                <a:solidFill>
                  <a:srgbClr val="000000"/>
                </a:solidFill>
                <a:latin typeface="楷体" panose="02010609060101010101" pitchFamily="49" charset="-122"/>
                <a:ea typeface="楷体" panose="02010609060101010101" pitchFamily="49" charset="-122"/>
              </a:rPr>
              <a:t>个月的时间里，他们一道周游了太平洋、印度洋、大西洋、红海、地中海、南极海、北冰洋，航程约两万里。</a:t>
            </a:r>
            <a:endParaRPr lang="en-US" altLang="zh-CN" sz="3200" b="1" dirty="0">
              <a:solidFill>
                <a:srgbClr val="000000"/>
              </a:solidFill>
              <a:latin typeface="楷体" panose="02010609060101010101" pitchFamily="49" charset="-122"/>
              <a:ea typeface="楷体" panose="02010609060101010101" pitchFamily="49" charset="-122"/>
            </a:endParaRPr>
          </a:p>
          <a:p>
            <a:pPr indent="855980" eaLnBrk="1" hangingPunct="1">
              <a:lnSpc>
                <a:spcPct val="120000"/>
              </a:lnSpc>
              <a:buNone/>
            </a:pPr>
            <a:r>
              <a:rPr lang="zh-CN" altLang="en-US" sz="3200" b="1" dirty="0">
                <a:latin typeface="楷体" panose="02010609060101010101" pitchFamily="49" charset="-122"/>
                <a:ea typeface="楷体" panose="02010609060101010101" pitchFamily="49" charset="-122"/>
              </a:rPr>
              <a:t>他们观察着海中飞鸟般的各种鱼类，形形色色的节肢动物、软体动物，记录研究着。</a:t>
            </a:r>
            <a:endParaRPr lang="en-US" altLang="zh-CN" sz="3200" b="1" dirty="0">
              <a:latin typeface="楷体" panose="02010609060101010101" pitchFamily="49" charset="-122"/>
              <a:ea typeface="楷体" panose="02010609060101010101" pitchFamily="49" charset="-122"/>
            </a:endParaRPr>
          </a:p>
          <a:p>
            <a:pPr indent="855980" eaLnBrk="1" hangingPunct="1">
              <a:lnSpc>
                <a:spcPct val="120000"/>
              </a:lnSpc>
              <a:buNone/>
            </a:pPr>
            <a:r>
              <a:rPr lang="zh-CN" altLang="en-US" sz="3200" b="1" dirty="0">
                <a:latin typeface="楷体" panose="02010609060101010101" pitchFamily="49" charset="-122"/>
                <a:ea typeface="楷体" panose="02010609060101010101" pitchFamily="49" charset="-122"/>
              </a:rPr>
              <a:t>途经</a:t>
            </a:r>
            <a:r>
              <a:rPr lang="zh-CN" altLang="en-US" sz="3200" b="1" dirty="0">
                <a:solidFill>
                  <a:srgbClr val="FF0000"/>
                </a:solidFill>
                <a:latin typeface="楷体" panose="02010609060101010101" pitchFamily="49" charset="-122"/>
                <a:ea typeface="楷体" panose="02010609060101010101" pitchFamily="49" charset="-122"/>
              </a:rPr>
              <a:t>克利斯波岛</a:t>
            </a:r>
            <a:r>
              <a:rPr lang="zh-CN" altLang="en-US" sz="3200" b="1" dirty="0">
                <a:latin typeface="楷体" panose="02010609060101010101" pitchFamily="49" charset="-122"/>
                <a:ea typeface="楷体" panose="02010609060101010101" pitchFamily="49" charset="-122"/>
              </a:rPr>
              <a:t>，潜艇停在海底，他们穿上潜水衣，漫步在海底平原上，用特制的步枪在海底森林里打猎。</a:t>
            </a:r>
            <a:endParaRPr lang="en-US" altLang="zh-CN" sz="3200" b="1" dirty="0">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3" descr="水滴"/>
          <p:cNvSpPr>
            <a:spLocks noGrp="1"/>
          </p:cNvSpPr>
          <p:nvPr>
            <p:ph idx="4294967295"/>
          </p:nvPr>
        </p:nvSpPr>
        <p:spPr>
          <a:xfrm>
            <a:off x="1054735" y="909320"/>
            <a:ext cx="10246360" cy="5159375"/>
          </a:xfrm>
          <a:prstGeom prst="rect">
            <a:avLst/>
          </a:prstGeom>
          <a:noFill/>
          <a:ln w="9525">
            <a:noFill/>
          </a:ln>
        </p:spPr>
        <p:txBody>
          <a:bodyPr anchor="t" anchorCtr="0"/>
          <a:p>
            <a:pPr marL="0" indent="0" eaLnBrk="1" hangingPunct="1">
              <a:lnSpc>
                <a:spcPct val="120000"/>
              </a:lnSpc>
              <a:buNone/>
            </a:pPr>
            <a:r>
              <a:rPr lang="en-US" altLang="zh-CN" sz="3200" b="1" dirty="0">
                <a:latin typeface="楷体" panose="02010609060101010101" pitchFamily="49" charset="-122"/>
                <a:ea typeface="楷体" panose="02010609060101010101" pitchFamily="49" charset="-122"/>
              </a:rPr>
              <a:t>    </a:t>
            </a:r>
            <a:r>
              <a:rPr lang="zh-CN" altLang="en-US" sz="3200" b="1" dirty="0">
                <a:latin typeface="楷体" panose="02010609060101010101" pitchFamily="49" charset="-122"/>
                <a:ea typeface="楷体" panose="02010609060101010101" pitchFamily="49" charset="-122"/>
              </a:rPr>
              <a:t>印度半岛南端的锡兰岛在面前了。阿龙纳斯接受尼摩船长的建议，步行到海底采珠场。</a:t>
            </a:r>
            <a:endParaRPr lang="en-US" altLang="zh-CN" sz="3200" b="1" dirty="0">
              <a:latin typeface="楷体" panose="02010609060101010101" pitchFamily="49" charset="-122"/>
              <a:ea typeface="楷体" panose="02010609060101010101" pitchFamily="49" charset="-122"/>
            </a:endParaRPr>
          </a:p>
          <a:p>
            <a:pPr marL="0" indent="0" eaLnBrk="1" hangingPunct="1">
              <a:lnSpc>
                <a:spcPct val="120000"/>
              </a:lnSpc>
              <a:buNone/>
            </a:pPr>
            <a:r>
              <a:rPr lang="zh-CN" altLang="en-US" sz="3200" b="1" dirty="0">
                <a:latin typeface="楷体" panose="02010609060101010101" pitchFamily="49" charset="-122"/>
                <a:ea typeface="楷体" panose="02010609060101010101" pitchFamily="49" charset="-122"/>
              </a:rPr>
              <a:t>    忽然，有条巨鲨向采珠人扑来。尼摩船长手拿短刀，挺身跟鲨鱼搏斗。在尼摩船长被鲨鱼的巨大躯体所压倒，危在旦夕</a:t>
            </a:r>
            <a:r>
              <a:rPr lang="zh-CN" altLang="en-US" sz="3200" b="1" dirty="0">
                <a:latin typeface="楷体" panose="02010609060101010101" pitchFamily="49" charset="-122"/>
                <a:ea typeface="楷体" panose="02010609060101010101" pitchFamily="49" charset="-122"/>
              </a:rPr>
              <a:t>时，尼德</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兰迅速投出利叉，击中鲨鱼的心脏。船长救起那个穷苦的采珠人，又从自己口袋里取出一包珍珠送给他。</a:t>
            </a:r>
            <a:r>
              <a:rPr lang="zh-CN" altLang="en-US" sz="3200" b="1" dirty="0">
                <a:solidFill>
                  <a:srgbClr val="FF0000"/>
                </a:solidFill>
                <a:latin typeface="楷体" panose="02010609060101010101" pitchFamily="49" charset="-122"/>
                <a:ea typeface="楷体" panose="02010609060101010101" pitchFamily="49" charset="-122"/>
              </a:rPr>
              <a:t>由此，阿龙纳斯感到在尼摩身上有两点值得注意：一是他无比勇敢，二是他对人类的牺牲精神。</a:t>
            </a:r>
            <a:endParaRPr lang="zh-CN" altLang="en-US" sz="32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a:spLocks noGrp="1"/>
          </p:cNvSpPr>
          <p:nvPr>
            <p:ph idx="4294967295"/>
          </p:nvPr>
        </p:nvSpPr>
        <p:spPr>
          <a:xfrm>
            <a:off x="875030" y="822325"/>
            <a:ext cx="10440035" cy="5215255"/>
          </a:xfrm>
          <a:prstGeom prst="rect">
            <a:avLst/>
          </a:prstGeom>
          <a:noFill/>
          <a:ln w="9525" cap="flat" cmpd="sng" algn="ctr">
            <a:noFill/>
            <a:prstDash val="solid"/>
          </a:ln>
        </p:spPr>
        <p:txBody>
          <a:bodyPr/>
          <a:p>
            <a:pPr marL="0" marR="0" indent="0" algn="l" defTabSz="914400" rtl="0" eaLnBrk="1" fontAlgn="base" latinLnBrk="0" hangingPunct="1">
              <a:lnSpc>
                <a:spcPct val="110000"/>
              </a:lnSpc>
              <a:spcBef>
                <a:spcPts val="1000"/>
              </a:spcBef>
              <a:spcAft>
                <a:spcPct val="0"/>
              </a:spcAft>
              <a:buClrTx/>
              <a:buSzTx/>
              <a:buFont typeface="Arial" panose="020B0604020202020204" pitchFamily="34" charset="0"/>
              <a:buNone/>
            </a:pPr>
            <a:r>
              <a:rPr kumimoji="0" lang="en-US" altLang="zh-CN" sz="3200" b="1" i="0" u="none" strike="noStrike" kern="1200" cap="none" spc="0" normalizeH="0" baseline="0" noProof="1" dirty="0">
                <a:solidFill>
                  <a:srgbClr val="000000"/>
                </a:solidFill>
                <a:latin typeface="楷体" panose="02010609060101010101" pitchFamily="49" charset="-122"/>
                <a:ea typeface="楷体" panose="02010609060101010101" pitchFamily="49" charset="-122"/>
                <a:cs typeface="+mn-cs"/>
              </a:rPr>
              <a:t>    </a:t>
            </a:r>
            <a:r>
              <a:rPr kumimoji="0" lang="zh-CN" altLang="en-US" sz="3200" b="1" i="0" u="none" strike="noStrike" kern="1200" cap="none" spc="0" normalizeH="0" baseline="0" noProof="1" dirty="0">
                <a:solidFill>
                  <a:srgbClr val="000000"/>
                </a:solidFill>
                <a:latin typeface="楷体" panose="02010609060101010101" pitchFamily="49" charset="-122"/>
                <a:ea typeface="楷体" panose="02010609060101010101" pitchFamily="49" charset="-122"/>
                <a:cs typeface="+mn-cs"/>
              </a:rPr>
              <a:t>这期间，他们目睹了无数的海底奇观，发现了</a:t>
            </a:r>
            <a:r>
              <a:rPr kumimoji="0" lang="zh-CN" altLang="en-US" sz="3200" b="1" i="0" u="none" strike="noStrike" kern="1200" cap="none" spc="0" normalizeH="0" baseline="0" noProof="1" dirty="0">
                <a:solidFill>
                  <a:srgbClr val="FF0000"/>
                </a:solidFill>
                <a:latin typeface="楷体" panose="02010609060101010101" pitchFamily="49" charset="-122"/>
                <a:ea typeface="楷体" panose="02010609060101010101" pitchFamily="49" charset="-122"/>
                <a:cs typeface="+mn-cs"/>
              </a:rPr>
              <a:t>海底煤矿</a:t>
            </a:r>
            <a:r>
              <a:rPr kumimoji="0" lang="zh-CN" altLang="en-US" sz="3200" b="1" i="0" u="none" strike="noStrike" kern="1200" cap="none" spc="0" normalizeH="0" baseline="0" noProof="1" dirty="0">
                <a:solidFill>
                  <a:srgbClr val="000000"/>
                </a:solidFill>
                <a:latin typeface="楷体" panose="02010609060101010101" pitchFamily="49" charset="-122"/>
                <a:ea typeface="楷体" panose="02010609060101010101" pitchFamily="49" charset="-122"/>
                <a:cs typeface="+mn-cs"/>
              </a:rPr>
              <a:t>和</a:t>
            </a:r>
            <a:r>
              <a:rPr kumimoji="0" lang="zh-CN" altLang="en-US" sz="3200" b="1" i="0" u="none" strike="noStrike" kern="1200" cap="none" spc="0" normalizeH="0" baseline="0" noProof="1" dirty="0">
                <a:solidFill>
                  <a:srgbClr val="FF0000"/>
                </a:solidFill>
                <a:latin typeface="楷体" panose="02010609060101010101" pitchFamily="49" charset="-122"/>
                <a:ea typeface="楷体" panose="02010609060101010101" pitchFamily="49" charset="-122"/>
                <a:cs typeface="+mn-cs"/>
              </a:rPr>
              <a:t>沉船的宝藏</a:t>
            </a:r>
            <a:r>
              <a:rPr kumimoji="0" lang="zh-CN" altLang="en-US" sz="3200" b="1" i="0" u="none" strike="noStrike" kern="1200" cap="none" spc="0" normalizeH="0" baseline="0" noProof="1" dirty="0">
                <a:solidFill>
                  <a:srgbClr val="000000"/>
                </a:solidFill>
                <a:latin typeface="楷体" panose="02010609060101010101" pitchFamily="49" charset="-122"/>
                <a:ea typeface="楷体" panose="02010609060101010101" pitchFamily="49" charset="-122"/>
                <a:cs typeface="+mn-cs"/>
              </a:rPr>
              <a:t>，</a:t>
            </a:r>
            <a:r>
              <a:rPr kumimoji="0" lang="zh-CN" altLang="en-US" sz="3200" b="1" i="0" u="none" strike="noStrike" kern="1200" cap="none" spc="0" normalizeH="0" baseline="0" noProof="1" dirty="0">
                <a:solidFill>
                  <a:srgbClr val="FF0000"/>
                </a:solidFill>
                <a:latin typeface="楷体" panose="02010609060101010101" pitchFamily="49" charset="-122"/>
                <a:ea typeface="楷体" panose="02010609060101010101" pitchFamily="49" charset="-122"/>
                <a:cs typeface="+mn-cs"/>
              </a:rPr>
              <a:t>与大鲨鱼、章鱼博斗</a:t>
            </a:r>
            <a:r>
              <a:rPr kumimoji="0" lang="zh-CN" altLang="en-US" sz="3200" b="1" i="0" u="none" strike="noStrike" kern="1200" cap="none" spc="0" normalizeH="0" baseline="0" noProof="1" dirty="0">
                <a:solidFill>
                  <a:srgbClr val="000000"/>
                </a:solidFill>
                <a:latin typeface="楷体" panose="02010609060101010101" pitchFamily="49" charset="-122"/>
                <a:ea typeface="楷体" panose="02010609060101010101" pitchFamily="49" charset="-122"/>
                <a:cs typeface="+mn-cs"/>
              </a:rPr>
              <a:t>，</a:t>
            </a:r>
            <a:r>
              <a:rPr kumimoji="0" lang="zh-CN" altLang="en-US" sz="3200" b="1" i="0" u="none" strike="noStrike" kern="1200" cap="none" spc="0" normalizeH="0" baseline="0" noProof="1" dirty="0">
                <a:solidFill>
                  <a:srgbClr val="FF0000"/>
                </a:solidFill>
                <a:latin typeface="楷体" panose="02010609060101010101" pitchFamily="49" charset="-122"/>
                <a:ea typeface="楷体" panose="02010609060101010101" pitchFamily="49" charset="-122"/>
                <a:cs typeface="+mn-cs"/>
              </a:rPr>
              <a:t>击退土著人的围攻</a:t>
            </a:r>
            <a:r>
              <a:rPr kumimoji="0" lang="en-US" altLang="zh-CN" sz="3200" b="1" i="0" u="none" strike="noStrike" kern="1200" cap="none" spc="0" normalizeH="0" baseline="0" noProof="1" dirty="0">
                <a:solidFill>
                  <a:srgbClr val="000000"/>
                </a:solidFill>
                <a:latin typeface="楷体" panose="02010609060101010101" pitchFamily="49" charset="-122"/>
                <a:ea typeface="楷体" panose="02010609060101010101" pitchFamily="49" charset="-122"/>
                <a:cs typeface="+mn-cs"/>
              </a:rPr>
              <a:t>……</a:t>
            </a:r>
            <a:endParaRPr kumimoji="0" lang="en-US" altLang="zh-CN" sz="3200" b="1" i="0" u="none" strike="noStrike" kern="1200" cap="none" spc="0" normalizeH="0" baseline="0" noProof="1" dirty="0">
              <a:solidFill>
                <a:srgbClr val="000000"/>
              </a:solidFill>
              <a:latin typeface="楷体" panose="02010609060101010101" pitchFamily="49" charset="-122"/>
              <a:ea typeface="楷体" panose="02010609060101010101" pitchFamily="49" charset="-122"/>
              <a:cs typeface="+mn-cs"/>
            </a:endParaRPr>
          </a:p>
          <a:p>
            <a:pPr marL="0" marR="0" indent="0" algn="l" defTabSz="914400" rtl="0" eaLnBrk="1" fontAlgn="base" latinLnBrk="0" hangingPunct="1">
              <a:lnSpc>
                <a:spcPct val="110000"/>
              </a:lnSpc>
              <a:spcBef>
                <a:spcPts val="1000"/>
              </a:spcBef>
              <a:spcAft>
                <a:spcPct val="0"/>
              </a:spcAft>
              <a:buClrTx/>
              <a:buSzTx/>
              <a:buFont typeface="Arial" panose="020B0604020202020204" pitchFamily="34" charset="0"/>
              <a:buNone/>
            </a:pPr>
            <a:r>
              <a:rPr kumimoji="0" lang="zh-CN" altLang="en-US" sz="3200" b="1"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    这时发生了一件离奇的事。尼摩船长从海面上望见了什么，突然充满了愤怒和仇恨。他粗暴地把阿龙纳斯及其同伴们禁闭在小房间里，并强迫他们入睡。</a:t>
            </a:r>
            <a:endParaRPr kumimoji="0" lang="en-US" altLang="zh-CN" sz="3200" b="1"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endParaRPr>
          </a:p>
          <a:p>
            <a:pPr marL="0" marR="0" indent="0" algn="l" defTabSz="914400" rtl="0" eaLnBrk="1" fontAlgn="base" latinLnBrk="0" hangingPunct="1">
              <a:lnSpc>
                <a:spcPct val="110000"/>
              </a:lnSpc>
              <a:spcBef>
                <a:spcPts val="1000"/>
              </a:spcBef>
              <a:spcAft>
                <a:spcPct val="0"/>
              </a:spcAft>
              <a:buClrTx/>
              <a:buSzTx/>
              <a:buFont typeface="Arial" panose="020B0604020202020204" pitchFamily="34" charset="0"/>
              <a:buNone/>
            </a:pPr>
            <a:r>
              <a:rPr kumimoji="0" lang="zh-CN" altLang="en-US" sz="3200" b="1"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    翌日，阿龙纳斯醒来，尼摩船长请他治疗一个身受重伤的船员。船员不治身死。尼摩船长哀痛地带着送葬队伍，把死者埋在海底光彩夺目、瑰丽无比的珊瑚树林里。</a:t>
            </a:r>
            <a:endParaRPr kumimoji="0" lang="zh-CN" altLang="en-US" sz="3200" b="1"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endParaRPr>
          </a:p>
          <a:p>
            <a:pPr marL="228600" marR="0" indent="-855980" algn="l" defTabSz="914400" rtl="0" eaLnBrk="1" fontAlgn="base" latinLnBrk="0" hangingPunct="1">
              <a:lnSpc>
                <a:spcPct val="110000"/>
              </a:lnSpc>
              <a:spcBef>
                <a:spcPts val="1000"/>
              </a:spcBef>
              <a:spcAft>
                <a:spcPct val="0"/>
              </a:spcAft>
              <a:buClrTx/>
              <a:buSzTx/>
              <a:buFont typeface="Arial" panose="020B0604020202020204" pitchFamily="34" charset="0"/>
              <a:buChar char="•"/>
            </a:pPr>
            <a:endParaRPr kumimoji="0" lang="en-US" altLang="zh-CN" sz="3200" b="1" i="0" u="none" strike="noStrike" kern="1200" cap="none" spc="0" normalizeH="0" baseline="0" noProof="1" dirty="0">
              <a:solidFill>
                <a:srgbClr val="000000"/>
              </a:solidFill>
              <a:latin typeface="楷体" panose="02010609060101010101" pitchFamily="49" charset="-122"/>
              <a:ea typeface="楷体" panose="02010609060101010101" pitchFamily="49" charset="-122"/>
              <a:cs typeface="+mn-cs"/>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矩形 3"/>
          <p:cNvSpPr/>
          <p:nvPr/>
        </p:nvSpPr>
        <p:spPr>
          <a:xfrm>
            <a:off x="766763" y="981710"/>
            <a:ext cx="10463212" cy="4587240"/>
          </a:xfrm>
          <a:prstGeom prst="rect">
            <a:avLst/>
          </a:prstGeom>
          <a:noFill/>
          <a:ln w="9525">
            <a:noFill/>
          </a:ln>
        </p:spPr>
        <p:txBody>
          <a:bodyPr lIns="108850" tIns="54425" rIns="108850" bIns="54425" anchor="t" anchorCtr="0">
            <a:spAutoFit/>
          </a:bodyPr>
          <a:p>
            <a:pPr indent="855980">
              <a:lnSpc>
                <a:spcPct val="130000"/>
              </a:lnSpc>
            </a:pPr>
            <a:r>
              <a:rPr lang="zh-CN" altLang="en-US" sz="3200" b="1" dirty="0">
                <a:latin typeface="楷体" panose="02010609060101010101" pitchFamily="49" charset="-122"/>
                <a:ea typeface="楷体" panose="02010609060101010101" pitchFamily="49" charset="-122"/>
              </a:rPr>
              <a:t> 从</a:t>
            </a:r>
            <a:r>
              <a:rPr lang="zh-CN" altLang="en-US" sz="3200" b="1" dirty="0">
                <a:solidFill>
                  <a:srgbClr val="FF0000"/>
                </a:solidFill>
                <a:latin typeface="楷体" panose="02010609060101010101" pitchFamily="49" charset="-122"/>
                <a:ea typeface="楷体" panose="02010609060101010101" pitchFamily="49" charset="-122"/>
              </a:rPr>
              <a:t>红海</a:t>
            </a:r>
            <a:r>
              <a:rPr lang="zh-CN" altLang="en-US" sz="3200" b="1" dirty="0">
                <a:latin typeface="楷体" panose="02010609060101010101" pitchFamily="49" charset="-122"/>
                <a:ea typeface="楷体" panose="02010609060101010101" pitchFamily="49" charset="-122"/>
              </a:rPr>
              <a:t>到</a:t>
            </a:r>
            <a:r>
              <a:rPr lang="zh-CN" altLang="en-US" sz="3200" b="1" dirty="0">
                <a:solidFill>
                  <a:srgbClr val="FF0000"/>
                </a:solidFill>
                <a:latin typeface="楷体" panose="02010609060101010101" pitchFamily="49" charset="-122"/>
                <a:ea typeface="楷体" panose="02010609060101010101" pitchFamily="49" charset="-122"/>
              </a:rPr>
              <a:t>地中海</a:t>
            </a:r>
            <a:r>
              <a:rPr lang="zh-CN" altLang="en-US" sz="3200" b="1" dirty="0">
                <a:latin typeface="楷体" panose="02010609060101010101" pitchFamily="49" charset="-122"/>
                <a:ea typeface="楷体" panose="02010609060101010101" pitchFamily="49" charset="-122"/>
              </a:rPr>
              <a:t>，若走好望角，需绕行非洲一周。但</a:t>
            </a:r>
            <a:r>
              <a:rPr lang="zh-CN" altLang="en-US" sz="3200" b="1" dirty="0">
                <a:solidFill>
                  <a:srgbClr val="FF0000"/>
                </a:solidFill>
                <a:latin typeface="楷体" panose="02010609060101010101" pitchFamily="49" charset="-122"/>
                <a:ea typeface="楷体" panose="02010609060101010101" pitchFamily="49" charset="-122"/>
              </a:rPr>
              <a:t>尼摩船长</a:t>
            </a:r>
            <a:r>
              <a:rPr lang="zh-CN" altLang="en-US" sz="3200" b="1" dirty="0">
                <a:latin typeface="楷体" panose="02010609060101010101" pitchFamily="49" charset="-122"/>
                <a:ea typeface="楷体" panose="02010609060101010101" pitchFamily="49" charset="-122"/>
              </a:rPr>
              <a:t>沿着他所发现的一条</a:t>
            </a:r>
            <a:r>
              <a:rPr lang="zh-CN" altLang="en-US" sz="3200" b="1" dirty="0">
                <a:solidFill>
                  <a:srgbClr val="FF0000"/>
                </a:solidFill>
                <a:latin typeface="楷体" panose="02010609060101010101" pitchFamily="49" charset="-122"/>
                <a:ea typeface="楷体" panose="02010609060101010101" pitchFamily="49" charset="-122"/>
              </a:rPr>
              <a:t>阿拉伯海底通道</a:t>
            </a:r>
            <a:r>
              <a:rPr lang="zh-CN" altLang="en-US" sz="3200" b="1" dirty="0">
                <a:latin typeface="楷体" panose="02010609060101010101" pitchFamily="49" charset="-122"/>
                <a:ea typeface="楷体" panose="02010609060101010101" pitchFamily="49" charset="-122"/>
              </a:rPr>
              <a:t>潜行，不到二十分钟，就通过</a:t>
            </a:r>
            <a:r>
              <a:rPr lang="zh-CN" altLang="en-US" sz="3200" b="1" dirty="0">
                <a:solidFill>
                  <a:srgbClr val="FF0000"/>
                </a:solidFill>
                <a:latin typeface="楷体" panose="02010609060101010101" pitchFamily="49" charset="-122"/>
                <a:ea typeface="楷体" panose="02010609060101010101" pitchFamily="49" charset="-122"/>
              </a:rPr>
              <a:t>苏伊士地峡</a:t>
            </a:r>
            <a:r>
              <a:rPr lang="zh-CN" altLang="en-US" sz="3200" b="1" dirty="0">
                <a:latin typeface="楷体" panose="02010609060101010101" pitchFamily="49" charset="-122"/>
                <a:ea typeface="楷体" panose="02010609060101010101" pitchFamily="49" charset="-122"/>
              </a:rPr>
              <a:t>，到达</a:t>
            </a:r>
            <a:r>
              <a:rPr lang="zh-CN" altLang="en-US" sz="3200" b="1" dirty="0">
                <a:solidFill>
                  <a:srgbClr val="FF0000"/>
                </a:solidFill>
                <a:latin typeface="楷体" panose="02010609060101010101" pitchFamily="49" charset="-122"/>
                <a:ea typeface="楷体" panose="02010609060101010101" pitchFamily="49" charset="-122"/>
              </a:rPr>
              <a:t>地中海</a:t>
            </a:r>
            <a:r>
              <a:rPr lang="zh-CN" altLang="en-US" sz="3200" b="1" dirty="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a:p>
            <a:pPr indent="855980">
              <a:lnSpc>
                <a:spcPct val="130000"/>
              </a:lnSpc>
            </a:pPr>
            <a:r>
              <a:rPr lang="zh-CN" altLang="en-US" sz="3200" b="1" dirty="0">
                <a:latin typeface="楷体" panose="02010609060101010101" pitchFamily="49" charset="-122"/>
                <a:ea typeface="楷体" panose="02010609060101010101" pitchFamily="49" charset="-122"/>
              </a:rPr>
              <a:t>最后，当潜艇到达挪威海岸时，阿龙纳斯不辞而别。</a:t>
            </a:r>
            <a:r>
              <a:rPr lang="zh-CN" altLang="en-US" sz="3200" b="1" dirty="0">
                <a:solidFill>
                  <a:srgbClr val="000000"/>
                </a:solidFill>
                <a:latin typeface="楷体" panose="02010609060101010101" pitchFamily="49" charset="-122"/>
                <a:ea typeface="楷体" panose="02010609060101010101" pitchFamily="49" charset="-122"/>
              </a:rPr>
              <a:t>凭着坚忍的意志与过人的智慧，教授和同伴终于返回了自己的国家。</a:t>
            </a:r>
            <a:r>
              <a:rPr lang="zh-CN" altLang="en-US" sz="3200" b="1" dirty="0">
                <a:latin typeface="楷体" panose="02010609060101010101" pitchFamily="49" charset="-122"/>
                <a:ea typeface="楷体" panose="02010609060101010101" pitchFamily="49" charset="-122"/>
              </a:rPr>
              <a:t>把他所知道的海底秘密公布于世。</a:t>
            </a:r>
            <a:r>
              <a:rPr lang="zh-CN" altLang="en-US" sz="3200" b="1" dirty="0">
                <a:solidFill>
                  <a:srgbClr val="000000"/>
                </a:solidFill>
                <a:latin typeface="楷体" panose="02010609060101010101" pitchFamily="49" charset="-122"/>
                <a:ea typeface="楷体" panose="02010609060101010101" pitchFamily="49" charset="-122"/>
              </a:rPr>
              <a:t>但是“诺第留斯号”自此也神秘地消失了</a:t>
            </a:r>
            <a:r>
              <a:rPr lang="en-US" altLang="zh-CN" sz="3200" b="1" dirty="0">
                <a:solidFill>
                  <a:srgbClr val="000000"/>
                </a:solidFill>
                <a:latin typeface="楷体" panose="02010609060101010101" pitchFamily="49" charset="-122"/>
                <a:ea typeface="楷体" panose="02010609060101010101" pitchFamily="49" charset="-122"/>
              </a:rPr>
              <a:t>……</a:t>
            </a:r>
            <a:endParaRPr lang="zh-CN" altLang="en-US" sz="3200" dirty="0">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95775" y="765175"/>
            <a:ext cx="2667000" cy="600075"/>
          </a:xfrm>
          <a:prstGeom prst="rect">
            <a:avLst/>
          </a:prstGeom>
          <a:solidFill>
            <a:schemeClr val="accent6">
              <a:lumMod val="20000"/>
              <a:lumOff val="80000"/>
            </a:schemeClr>
          </a:solidFill>
        </p:spPr>
        <p:txBody>
          <a:bodyPr wrap="none" lIns="108850" tIns="54425" rIns="108850" bIns="54425">
            <a:spAutoFit/>
          </a:bodyPr>
          <a:lstStyle/>
          <a:p>
            <a:pPr marR="0" defTabSz="914400">
              <a:buClrTx/>
              <a:buSzTx/>
              <a:buFont typeface="Arial" panose="020B0604020202020204" pitchFamily="34" charset="0"/>
              <a:buNone/>
              <a:defRPr/>
            </a:pPr>
            <a:r>
              <a:rPr kumimoji="0" lang="zh-CN" altLang="en-US" sz="3200" b="1" kern="1200" cap="none" spc="0" normalizeH="0" baseline="0" noProof="0" dirty="0">
                <a:solidFill>
                  <a:srgbClr val="FF0000"/>
                </a:solidFill>
                <a:latin typeface="黑体" panose="02010609060101010101" pitchFamily="49" charset="-122"/>
                <a:ea typeface="黑体" panose="02010609060101010101" pitchFamily="49" charset="-122"/>
                <a:cs typeface="+mn-cs"/>
                <a:sym typeface="+mn-ea"/>
              </a:rPr>
              <a:t>读书方法指导</a:t>
            </a:r>
            <a:endParaRPr kumimoji="0" lang="zh-CN" altLang="en-US" sz="3200" b="1" kern="1200" cap="none" spc="0" normalizeH="0" baseline="0" noProof="0" dirty="0">
              <a:solidFill>
                <a:srgbClr val="FF0000"/>
              </a:solidFill>
              <a:latin typeface="黑体" panose="02010609060101010101" pitchFamily="49" charset="-122"/>
              <a:ea typeface="黑体" panose="02010609060101010101" pitchFamily="49" charset="-122"/>
              <a:cs typeface="+mn-cs"/>
              <a:sym typeface="+mn-ea"/>
            </a:endParaRPr>
          </a:p>
        </p:txBody>
      </p:sp>
      <p:sp>
        <p:nvSpPr>
          <p:cNvPr id="6" name="文本框 5"/>
          <p:cNvSpPr txBox="1"/>
          <p:nvPr/>
        </p:nvSpPr>
        <p:spPr>
          <a:xfrm>
            <a:off x="982663" y="2133600"/>
            <a:ext cx="690562" cy="2078038"/>
          </a:xfrm>
          <a:prstGeom prst="rect">
            <a:avLst/>
          </a:prstGeom>
          <a:noFill/>
          <a:ln w="9525">
            <a:noFill/>
          </a:ln>
        </p:spPr>
        <p:txBody>
          <a:bodyPr lIns="108850" tIns="54425" rIns="108850" bIns="54425" anchor="t" anchorCtr="0">
            <a:spAutoFit/>
          </a:bodyPr>
          <a:p>
            <a:pPr>
              <a:buFont typeface="Arial" panose="020B0604020202020204" pitchFamily="34" charset="0"/>
            </a:pPr>
            <a:r>
              <a:rPr lang="zh-CN" altLang="en-US" sz="3200" b="1" dirty="0">
                <a:solidFill>
                  <a:srgbClr val="0000FF"/>
                </a:solidFill>
                <a:latin typeface="楷体" panose="02010609060101010101" pitchFamily="49" charset="-122"/>
                <a:ea typeface="楷体" panose="02010609060101010101" pitchFamily="49" charset="-122"/>
                <a:sym typeface="宋体" panose="02010600030101010101" pitchFamily="2" charset="-122"/>
              </a:rPr>
              <a:t>快速阅读</a:t>
            </a:r>
            <a:endParaRPr lang="zh-CN" altLang="en-US" sz="3200" b="1" dirty="0">
              <a:solidFill>
                <a:srgbClr val="0000FF"/>
              </a:solidFill>
              <a:latin typeface="楷体" panose="02010609060101010101" pitchFamily="49" charset="-122"/>
              <a:ea typeface="楷体" panose="02010609060101010101" pitchFamily="49" charset="-122"/>
              <a:sym typeface="宋体" panose="02010600030101010101" pitchFamily="2" charset="-122"/>
            </a:endParaRPr>
          </a:p>
        </p:txBody>
      </p:sp>
      <p:sp>
        <p:nvSpPr>
          <p:cNvPr id="13" name="文本框 12"/>
          <p:cNvSpPr txBox="1"/>
          <p:nvPr/>
        </p:nvSpPr>
        <p:spPr>
          <a:xfrm>
            <a:off x="2062163" y="1701800"/>
            <a:ext cx="9240837" cy="3062288"/>
          </a:xfrm>
          <a:prstGeom prst="rect">
            <a:avLst/>
          </a:prstGeom>
          <a:noFill/>
          <a:ln w="9525">
            <a:noFill/>
          </a:ln>
        </p:spPr>
        <p:txBody>
          <a:bodyPr lIns="108850" tIns="54425" rIns="108850" bIns="54425" anchor="t" anchorCtr="0">
            <a:spAutoFit/>
          </a:bodyPr>
          <a:p>
            <a:pPr>
              <a:lnSpc>
                <a:spcPct val="15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1.</a:t>
            </a:r>
            <a:r>
              <a:rPr lang="zh-CN" altLang="en-US" sz="3200" b="1" dirty="0">
                <a:solidFill>
                  <a:srgbClr val="000000"/>
                </a:solidFill>
                <a:latin typeface="楷体" panose="02010609060101010101" pitchFamily="49" charset="-122"/>
                <a:ea typeface="楷体" panose="02010609060101010101" pitchFamily="49" charset="-122"/>
              </a:rPr>
              <a:t>集中精力，专心致志。</a:t>
            </a:r>
            <a:endParaRPr lang="zh-CN" altLang="en-US" sz="3200" b="1" dirty="0">
              <a:solidFill>
                <a:srgbClr val="000000"/>
              </a:solidFill>
              <a:latin typeface="楷体" panose="02010609060101010101" pitchFamily="49" charset="-122"/>
              <a:ea typeface="楷体" panose="02010609060101010101" pitchFamily="49" charset="-122"/>
            </a:endParaRPr>
          </a:p>
          <a:p>
            <a:pPr>
              <a:lnSpc>
                <a:spcPct val="15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2.</a:t>
            </a:r>
            <a:r>
              <a:rPr lang="zh-CN" altLang="en-US" sz="3200" b="1" dirty="0">
                <a:solidFill>
                  <a:srgbClr val="000000"/>
                </a:solidFill>
                <a:latin typeface="楷体" panose="02010609060101010101" pitchFamily="49" charset="-122"/>
                <a:ea typeface="楷体" panose="02010609060101010101" pitchFamily="49" charset="-122"/>
              </a:rPr>
              <a:t>以默读为主。</a:t>
            </a:r>
            <a:endParaRPr lang="zh-CN" altLang="en-US" sz="3200" b="1" dirty="0">
              <a:solidFill>
                <a:srgbClr val="000000"/>
              </a:solidFill>
              <a:latin typeface="楷体" panose="02010609060101010101" pitchFamily="49" charset="-122"/>
              <a:ea typeface="楷体" panose="02010609060101010101" pitchFamily="49" charset="-122"/>
            </a:endParaRPr>
          </a:p>
          <a:p>
            <a:pPr>
              <a:lnSpc>
                <a:spcPct val="15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3.</a:t>
            </a:r>
            <a:r>
              <a:rPr lang="zh-CN" altLang="en-US" sz="3200" b="1" dirty="0">
                <a:solidFill>
                  <a:srgbClr val="000000"/>
                </a:solidFill>
                <a:latin typeface="楷体" panose="02010609060101010101" pitchFamily="49" charset="-122"/>
                <a:ea typeface="楷体" panose="02010609060101010101" pitchFamily="49" charset="-122"/>
              </a:rPr>
              <a:t>眼睛的视域要宽。</a:t>
            </a:r>
            <a:endParaRPr lang="zh-CN" altLang="en-US" sz="3200" b="1" dirty="0">
              <a:solidFill>
                <a:srgbClr val="000000"/>
              </a:solidFill>
              <a:latin typeface="楷体" panose="02010609060101010101" pitchFamily="49" charset="-122"/>
              <a:ea typeface="楷体" panose="02010609060101010101" pitchFamily="49" charset="-122"/>
            </a:endParaRPr>
          </a:p>
          <a:p>
            <a:pPr>
              <a:lnSpc>
                <a:spcPct val="15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4.</a:t>
            </a:r>
            <a:r>
              <a:rPr lang="zh-CN" altLang="en-US" sz="3200" b="1" dirty="0">
                <a:solidFill>
                  <a:srgbClr val="000000"/>
                </a:solidFill>
                <a:latin typeface="楷体" panose="02010609060101010101" pitchFamily="49" charset="-122"/>
                <a:ea typeface="楷体" panose="02010609060101010101" pitchFamily="49" charset="-122"/>
              </a:rPr>
              <a:t>善于抓住书中的关键信息和主要线索。</a:t>
            </a:r>
            <a:endParaRPr lang="en-US" altLang="zh-CN" sz="3200" b="1" dirty="0">
              <a:latin typeface="楷体" panose="02010609060101010101" pitchFamily="49" charset="-122"/>
              <a:ea typeface="楷体" panose="02010609060101010101" pitchFamily="49" charset="-122"/>
              <a:sym typeface="宋体" panose="02010600030101010101" pitchFamily="2" charset="-122"/>
            </a:endParaRPr>
          </a:p>
        </p:txBody>
      </p:sp>
      <p:sp>
        <p:nvSpPr>
          <p:cNvPr id="3" name="左大括号 2"/>
          <p:cNvSpPr/>
          <p:nvPr/>
        </p:nvSpPr>
        <p:spPr>
          <a:xfrm>
            <a:off x="1630363" y="2133600"/>
            <a:ext cx="479425" cy="2232025"/>
          </a:xfrm>
          <a:prstGeom prst="leftBrace">
            <a:avLst>
              <a:gd name="adj1" fmla="val 28193"/>
              <a:gd name="adj2" fmla="val 50000"/>
            </a:avLst>
          </a:prstGeom>
        </p:spPr>
        <p:style>
          <a:lnRef idx="2">
            <a:schemeClr val="dk1"/>
          </a:lnRef>
          <a:fillRef idx="0">
            <a:schemeClr val="dk1"/>
          </a:fillRef>
          <a:effectRef idx="1">
            <a:schemeClr val="dk1"/>
          </a:effectRef>
          <a:fontRef idx="minor">
            <a:schemeClr val="tx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54" presetClass="entr" presetSubtype="0" accel="10000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strVal val="#ppt_w*0.05"/>
                                          </p:val>
                                        </p:tav>
                                        <p:tav tm="100000">
                                          <p:val>
                                            <p:strVal val="#ppt_w"/>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anim calcmode="lin" valueType="num">
                                      <p:cBhvr>
                                        <p:cTn id="23" dur="500" fill="hold"/>
                                        <p:tgtEl>
                                          <p:spTgt spid="13"/>
                                        </p:tgtEl>
                                        <p:attrNameLst>
                                          <p:attrName>ppt_x</p:attrName>
                                        </p:attrNameLst>
                                      </p:cBhvr>
                                      <p:tavLst>
                                        <p:tav tm="0">
                                          <p:val>
                                            <p:strVal val="#ppt_x-.2"/>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13"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03838" y="765175"/>
            <a:ext cx="1850390" cy="600075"/>
          </a:xfrm>
          <a:prstGeom prst="rect">
            <a:avLst/>
          </a:prstGeom>
          <a:solidFill>
            <a:schemeClr val="accent6">
              <a:lumMod val="20000"/>
              <a:lumOff val="80000"/>
            </a:schemeClr>
          </a:solidFill>
        </p:spPr>
        <p:txBody>
          <a:bodyPr wrap="none" lIns="108850" tIns="54425" rIns="108850" bIns="54425">
            <a:spAutoFit/>
          </a:bodyPr>
          <a:lstStyle/>
          <a:p>
            <a:pPr marR="0" defTabSz="914400">
              <a:buClrTx/>
              <a:buSzTx/>
              <a:buFont typeface="Arial" panose="020B0604020202020204" pitchFamily="34" charset="0"/>
              <a:buNone/>
              <a:defRPr/>
            </a:pPr>
            <a:r>
              <a:rPr kumimoji="0" lang="zh-CN" altLang="en-US" sz="3200" b="1" kern="1200" cap="none" spc="0" normalizeH="0" baseline="0" noProof="0" dirty="0">
                <a:solidFill>
                  <a:srgbClr val="FF0000"/>
                </a:solidFill>
                <a:latin typeface="黑体" panose="02010609060101010101" pitchFamily="49" charset="-122"/>
                <a:ea typeface="黑体" panose="02010609060101010101" pitchFamily="49" charset="-122"/>
                <a:cs typeface="+mn-cs"/>
                <a:sym typeface="+mn-ea"/>
              </a:rPr>
              <a:t>专题探究</a:t>
            </a:r>
            <a:endParaRPr kumimoji="0" lang="zh-CN" altLang="en-US" sz="3200" b="1" kern="1200" cap="none" spc="0" normalizeH="0" baseline="0" noProof="0" dirty="0">
              <a:solidFill>
                <a:srgbClr val="FF0000"/>
              </a:solidFill>
              <a:latin typeface="黑体" panose="02010609060101010101" pitchFamily="49" charset="-122"/>
              <a:ea typeface="黑体" panose="02010609060101010101" pitchFamily="49" charset="-122"/>
              <a:cs typeface="+mn-cs"/>
              <a:sym typeface="+mn-ea"/>
            </a:endParaRPr>
          </a:p>
        </p:txBody>
      </p:sp>
      <p:sp>
        <p:nvSpPr>
          <p:cNvPr id="6" name="文本框 5"/>
          <p:cNvSpPr txBox="1"/>
          <p:nvPr/>
        </p:nvSpPr>
        <p:spPr>
          <a:xfrm>
            <a:off x="1054735" y="1629410"/>
            <a:ext cx="3991610"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solidFill>
                  <a:srgbClr val="0000FF"/>
                </a:solidFill>
                <a:latin typeface="黑体" panose="02010609060101010101" pitchFamily="49" charset="-122"/>
                <a:ea typeface="黑体" panose="02010609060101010101" pitchFamily="49" charset="-122"/>
                <a:sym typeface="宋体" panose="02010600030101010101" pitchFamily="2" charset="-122"/>
              </a:rPr>
              <a:t>专题一：写航海日记</a:t>
            </a:r>
            <a:endParaRPr lang="zh-CN" altLang="en-US" sz="3200" b="1" dirty="0">
              <a:solidFill>
                <a:srgbClr val="0000FF"/>
              </a:solidFill>
              <a:latin typeface="黑体" panose="02010609060101010101" pitchFamily="49" charset="-122"/>
              <a:ea typeface="黑体" panose="02010609060101010101" pitchFamily="49" charset="-122"/>
              <a:sym typeface="宋体" panose="02010600030101010101" pitchFamily="2" charset="-122"/>
            </a:endParaRPr>
          </a:p>
        </p:txBody>
      </p:sp>
      <p:sp>
        <p:nvSpPr>
          <p:cNvPr id="13" name="文本框 12"/>
          <p:cNvSpPr txBox="1"/>
          <p:nvPr/>
        </p:nvSpPr>
        <p:spPr>
          <a:xfrm>
            <a:off x="1054735" y="2709545"/>
            <a:ext cx="9555480" cy="2323465"/>
          </a:xfrm>
          <a:prstGeom prst="rect">
            <a:avLst/>
          </a:prstGeom>
          <a:noFill/>
          <a:ln w="28575">
            <a:solidFill>
              <a:schemeClr val="accent6">
                <a:lumMod val="75000"/>
              </a:schemeClr>
            </a:solidFill>
          </a:ln>
        </p:spPr>
        <p:txBody>
          <a:bodyPr wrap="square" lIns="108850" tIns="54425" rIns="108850" bIns="54425" anchor="t" anchorCtr="0">
            <a:spAutoFit/>
          </a:bodyPr>
          <a:p>
            <a:pPr>
              <a:lnSpc>
                <a:spcPct val="150000"/>
              </a:lnSpc>
              <a:buFont typeface="Arial" panose="020B0604020202020204" pitchFamily="34" charset="0"/>
            </a:pPr>
            <a:r>
              <a:rPr lang="en-US" altLang="zh-CN" sz="3200" b="1" dirty="0">
                <a:solidFill>
                  <a:srgbClr val="000000"/>
                </a:solidFill>
                <a:latin typeface="楷体" panose="02010609060101010101" pitchFamily="49" charset="-122"/>
                <a:ea typeface="楷体" panose="02010609060101010101" pitchFamily="49" charset="-122"/>
                <a:sym typeface="+mn-ea"/>
              </a:rPr>
              <a:t>    </a:t>
            </a:r>
            <a:r>
              <a:rPr lang="zh-CN" altLang="en-US" sz="3200" b="1" dirty="0">
                <a:solidFill>
                  <a:srgbClr val="000000"/>
                </a:solidFill>
                <a:latin typeface="楷体" panose="02010609060101010101" pitchFamily="49" charset="-122"/>
                <a:ea typeface="楷体" panose="02010609060101010101" pitchFamily="49" charset="-122"/>
                <a:sym typeface="+mn-ea"/>
              </a:rPr>
              <a:t>先绘制一份简单的“诺第留斯号”潜水艇的航行线路图，标明时间、地点。从小说中选择某几个关键的时间点，结合小说的内容，写几则航海日记。</a:t>
            </a:r>
            <a:endParaRPr lang="en-US" altLang="en-US" sz="3200" b="1" dirty="0">
              <a:latin typeface="楷体" panose="02010609060101010101" pitchFamily="49" charset="-122"/>
              <a:ea typeface="楷体" panose="02010609060101010101" pitchFamily="49" charset="-122"/>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ppt_w*0.05"/>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anim calcmode="lin" valueType="num">
                                      <p:cBhvr>
                                        <p:cTn id="14" dur="500" fill="hold"/>
                                        <p:tgtEl>
                                          <p:spTgt spid="6"/>
                                        </p:tgtEl>
                                        <p:attrNameLst>
                                          <p:attrName>ppt_x</p:attrName>
                                        </p:attrNameLst>
                                      </p:cBhvr>
                                      <p:tavLst>
                                        <p:tav tm="0">
                                          <p:val>
                                            <p:strVal val="#ppt_x-.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47806" t="21881" r="50" b="14787"/>
          <a:stretch>
            <a:fillRect/>
          </a:stretch>
        </p:blipFill>
        <p:spPr>
          <a:xfrm>
            <a:off x="609600" y="800100"/>
            <a:ext cx="10785475" cy="5835650"/>
          </a:xfrm>
          <a:prstGeom prst="rect">
            <a:avLst/>
          </a:prstGeom>
          <a:noFill/>
          <a:ln w="9525">
            <a:noFill/>
          </a:ln>
        </p:spPr>
      </p:pic>
      <p:sp>
        <p:nvSpPr>
          <p:cNvPr id="3" name="椭圆 2"/>
          <p:cNvSpPr/>
          <p:nvPr/>
        </p:nvSpPr>
        <p:spPr>
          <a:xfrm>
            <a:off x="9028113" y="2689225"/>
            <a:ext cx="974725" cy="1362075"/>
          </a:xfrm>
          <a:prstGeom prst="ellipse">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rPr>
              <a:t>太平洋</a:t>
            </a:r>
            <a:endPar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endParaRPr>
          </a:p>
        </p:txBody>
      </p:sp>
      <p:sp>
        <p:nvSpPr>
          <p:cNvPr id="5" name="椭圆 4"/>
          <p:cNvSpPr/>
          <p:nvPr/>
        </p:nvSpPr>
        <p:spPr>
          <a:xfrm>
            <a:off x="5080000" y="4672013"/>
            <a:ext cx="2557463" cy="625475"/>
          </a:xfrm>
          <a:prstGeom prst="ellipse">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rPr>
              <a:t>印度洋</a:t>
            </a:r>
            <a:endPar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endParaRPr>
          </a:p>
        </p:txBody>
      </p:sp>
      <p:sp>
        <p:nvSpPr>
          <p:cNvPr id="7" name="椭圆 6"/>
          <p:cNvSpPr/>
          <p:nvPr/>
        </p:nvSpPr>
        <p:spPr>
          <a:xfrm>
            <a:off x="3492500" y="2882900"/>
            <a:ext cx="2116138" cy="627063"/>
          </a:xfrm>
          <a:prstGeom prst="ellipse">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rPr>
              <a:t>红海</a:t>
            </a:r>
            <a:endPar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endParaRPr>
          </a:p>
        </p:txBody>
      </p:sp>
      <p:sp>
        <p:nvSpPr>
          <p:cNvPr id="8" name="椭圆 7"/>
          <p:cNvSpPr/>
          <p:nvPr/>
        </p:nvSpPr>
        <p:spPr>
          <a:xfrm>
            <a:off x="463550" y="2020888"/>
            <a:ext cx="2547938" cy="623888"/>
          </a:xfrm>
          <a:prstGeom prst="ellipse">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rPr>
              <a:t>地中海</a:t>
            </a:r>
            <a:endPar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endParaRPr>
          </a:p>
        </p:txBody>
      </p:sp>
      <p:sp>
        <p:nvSpPr>
          <p:cNvPr id="10" name="任意多边形 9"/>
          <p:cNvSpPr/>
          <p:nvPr/>
        </p:nvSpPr>
        <p:spPr>
          <a:xfrm>
            <a:off x="3575050" y="3471863"/>
            <a:ext cx="3649663" cy="1220788"/>
          </a:xfrm>
          <a:custGeom>
            <a:avLst/>
            <a:gdLst>
              <a:gd name="connisteX0" fmla="*/ 2738220 w 2738220"/>
              <a:gd name="connsiteY0" fmla="*/ 1221015 h 1221015"/>
              <a:gd name="connisteX1" fmla="*/ 2161005 w 2738220"/>
              <a:gd name="connsiteY1" fmla="*/ 842555 h 1221015"/>
              <a:gd name="connisteX2" fmla="*/ 1835885 w 2738220"/>
              <a:gd name="connsiteY2" fmla="*/ 382180 h 1221015"/>
              <a:gd name="connisteX3" fmla="*/ 1619350 w 2738220"/>
              <a:gd name="connsiteY3" fmla="*/ 472350 h 1221015"/>
              <a:gd name="connisteX4" fmla="*/ 1402815 w 2738220"/>
              <a:gd name="connsiteY4" fmla="*/ 427265 h 1221015"/>
              <a:gd name="connisteX5" fmla="*/ 491590 w 2738220"/>
              <a:gd name="connsiteY5" fmla="*/ 219620 h 1221015"/>
              <a:gd name="connisteX6" fmla="*/ 157580 w 2738220"/>
              <a:gd name="connsiteY6" fmla="*/ 273595 h 1221015"/>
              <a:gd name="connisteX7" fmla="*/ 13435 w 2738220"/>
              <a:gd name="connsiteY7" fmla="*/ 20865 h 1221015"/>
              <a:gd name="connisteX8" fmla="*/ 13435 w 2738220"/>
              <a:gd name="connsiteY8" fmla="*/ 30390 h 122101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2738220" h="1221015">
                <a:moveTo>
                  <a:pt x="2738220" y="1221015"/>
                </a:moveTo>
                <a:cubicBezTo>
                  <a:pt x="2629000" y="1154340"/>
                  <a:pt x="2341345" y="1010195"/>
                  <a:pt x="2161005" y="842555"/>
                </a:cubicBezTo>
                <a:cubicBezTo>
                  <a:pt x="1980665" y="674915"/>
                  <a:pt x="1944470" y="456475"/>
                  <a:pt x="1835885" y="382180"/>
                </a:cubicBezTo>
                <a:cubicBezTo>
                  <a:pt x="1727300" y="307885"/>
                  <a:pt x="1705710" y="463460"/>
                  <a:pt x="1619350" y="472350"/>
                </a:cubicBezTo>
                <a:cubicBezTo>
                  <a:pt x="1532990" y="481240"/>
                  <a:pt x="1628240" y="478065"/>
                  <a:pt x="1402815" y="427265"/>
                </a:cubicBezTo>
                <a:cubicBezTo>
                  <a:pt x="1177390" y="376465"/>
                  <a:pt x="740510" y="250100"/>
                  <a:pt x="491590" y="219620"/>
                </a:cubicBezTo>
                <a:cubicBezTo>
                  <a:pt x="242670" y="189140"/>
                  <a:pt x="253465" y="313600"/>
                  <a:pt x="157580" y="273595"/>
                </a:cubicBezTo>
                <a:cubicBezTo>
                  <a:pt x="61695" y="233590"/>
                  <a:pt x="42010" y="69760"/>
                  <a:pt x="13435" y="20865"/>
                </a:cubicBezTo>
                <a:cubicBezTo>
                  <a:pt x="-15140" y="-28030"/>
                  <a:pt x="10260" y="23405"/>
                  <a:pt x="13435" y="30390"/>
                </a:cubicBezTo>
              </a:path>
            </a:pathLst>
          </a:custGeom>
          <a:noFill/>
          <a:ln w="63500">
            <a:solidFill>
              <a:srgbClr val="FFFF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11" name="任意多边形 10"/>
          <p:cNvSpPr/>
          <p:nvPr/>
        </p:nvSpPr>
        <p:spPr>
          <a:xfrm>
            <a:off x="2339975" y="2689225"/>
            <a:ext cx="1166813" cy="666750"/>
          </a:xfrm>
          <a:custGeom>
            <a:avLst/>
            <a:gdLst>
              <a:gd name="connisteX0" fmla="*/ 875030 w 875030"/>
              <a:gd name="connsiteY0" fmla="*/ 667385 h 667385"/>
              <a:gd name="connisteX1" fmla="*/ 631825 w 875030"/>
              <a:gd name="connsiteY1" fmla="*/ 234315 h 667385"/>
              <a:gd name="connisteX2" fmla="*/ 478155 w 875030"/>
              <a:gd name="connsiteY2" fmla="*/ 71755 h 667385"/>
              <a:gd name="connisteX3" fmla="*/ 0 w 875030"/>
              <a:gd name="connsiteY3" fmla="*/ 0 h 667385"/>
            </a:gdLst>
            <a:ahLst/>
            <a:cxnLst>
              <a:cxn ang="0">
                <a:pos x="connisteX0" y="connsiteY0"/>
              </a:cxn>
              <a:cxn ang="0">
                <a:pos x="connisteX1" y="connsiteY1"/>
              </a:cxn>
              <a:cxn ang="0">
                <a:pos x="connisteX2" y="connsiteY2"/>
              </a:cxn>
              <a:cxn ang="0">
                <a:pos x="connisteX3" y="connsiteY3"/>
              </a:cxn>
            </a:cxnLst>
            <a:rect l="l" t="t" r="r" b="b"/>
            <a:pathLst>
              <a:path w="875030" h="667385">
                <a:moveTo>
                  <a:pt x="875030" y="667385"/>
                </a:moveTo>
                <a:cubicBezTo>
                  <a:pt x="829310" y="584200"/>
                  <a:pt x="711200" y="353695"/>
                  <a:pt x="631825" y="234315"/>
                </a:cubicBezTo>
                <a:cubicBezTo>
                  <a:pt x="552450" y="114935"/>
                  <a:pt x="604520" y="118745"/>
                  <a:pt x="478155" y="71755"/>
                </a:cubicBezTo>
                <a:cubicBezTo>
                  <a:pt x="351790" y="24765"/>
                  <a:pt x="92710" y="10795"/>
                  <a:pt x="0" y="0"/>
                </a:cubicBezTo>
              </a:path>
            </a:pathLst>
          </a:custGeom>
          <a:noFill/>
          <a:ln w="63500">
            <a:solidFill>
              <a:srgbClr val="FFFF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12" name="任意多边形 11"/>
          <p:cNvSpPr/>
          <p:nvPr/>
        </p:nvSpPr>
        <p:spPr>
          <a:xfrm>
            <a:off x="9028113" y="4062413"/>
            <a:ext cx="1058863" cy="676275"/>
          </a:xfrm>
          <a:custGeom>
            <a:avLst/>
            <a:gdLst>
              <a:gd name="connisteX0" fmla="*/ 0 w 793750"/>
              <a:gd name="connsiteY0" fmla="*/ 0 h 676275"/>
              <a:gd name="connisteX1" fmla="*/ 631825 w 793750"/>
              <a:gd name="connsiteY1" fmla="*/ 387985 h 676275"/>
              <a:gd name="connisteX2" fmla="*/ 793750 w 793750"/>
              <a:gd name="connsiteY2" fmla="*/ 676275 h 676275"/>
            </a:gdLst>
            <a:ahLst/>
            <a:cxnLst>
              <a:cxn ang="0">
                <a:pos x="connisteX0" y="connsiteY0"/>
              </a:cxn>
              <a:cxn ang="0">
                <a:pos x="connisteX1" y="connsiteY1"/>
              </a:cxn>
              <a:cxn ang="0">
                <a:pos x="connisteX2" y="connsiteY2"/>
              </a:cxn>
            </a:cxnLst>
            <a:rect l="l" t="t" r="r" b="b"/>
            <a:pathLst>
              <a:path w="793750" h="676275">
                <a:moveTo>
                  <a:pt x="0" y="0"/>
                </a:moveTo>
                <a:cubicBezTo>
                  <a:pt x="123190" y="71755"/>
                  <a:pt x="473075" y="252730"/>
                  <a:pt x="631825" y="387985"/>
                </a:cubicBezTo>
                <a:cubicBezTo>
                  <a:pt x="790575" y="523240"/>
                  <a:pt x="774065" y="626110"/>
                  <a:pt x="793750" y="676275"/>
                </a:cubicBezTo>
              </a:path>
            </a:pathLst>
          </a:custGeom>
          <a:noFill/>
          <a:ln w="63500">
            <a:solidFill>
              <a:srgbClr val="FFFF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13" name="任意多边形 12"/>
          <p:cNvSpPr/>
          <p:nvPr/>
        </p:nvSpPr>
        <p:spPr>
          <a:xfrm>
            <a:off x="7610475" y="4660900"/>
            <a:ext cx="2201863" cy="158750"/>
          </a:xfrm>
          <a:custGeom>
            <a:avLst/>
            <a:gdLst>
              <a:gd name="connisteX0" fmla="*/ 1651635 w 1651635"/>
              <a:gd name="connsiteY0" fmla="*/ 157801 h 157801"/>
              <a:gd name="connisteX1" fmla="*/ 1200150 w 1651635"/>
              <a:gd name="connsiteY1" fmla="*/ 31436 h 157801"/>
              <a:gd name="connisteX2" fmla="*/ 784860 w 1651635"/>
              <a:gd name="connsiteY2" fmla="*/ 4766 h 157801"/>
              <a:gd name="connisteX3" fmla="*/ 0 w 1651635"/>
              <a:gd name="connsiteY3" fmla="*/ 86046 h 157801"/>
            </a:gdLst>
            <a:ahLst/>
            <a:cxnLst>
              <a:cxn ang="0">
                <a:pos x="connisteX0" y="connsiteY0"/>
              </a:cxn>
              <a:cxn ang="0">
                <a:pos x="connisteX1" y="connsiteY1"/>
              </a:cxn>
              <a:cxn ang="0">
                <a:pos x="connisteX2" y="connsiteY2"/>
              </a:cxn>
              <a:cxn ang="0">
                <a:pos x="connisteX3" y="connsiteY3"/>
              </a:cxn>
            </a:cxnLst>
            <a:rect l="l" t="t" r="r" b="b"/>
            <a:pathLst>
              <a:path w="1651635" h="157801">
                <a:moveTo>
                  <a:pt x="1651635" y="157801"/>
                </a:moveTo>
                <a:cubicBezTo>
                  <a:pt x="1569720" y="133036"/>
                  <a:pt x="1373505" y="61916"/>
                  <a:pt x="1200150" y="31436"/>
                </a:cubicBezTo>
                <a:cubicBezTo>
                  <a:pt x="1026795" y="956"/>
                  <a:pt x="1024890" y="-6029"/>
                  <a:pt x="784860" y="4766"/>
                </a:cubicBezTo>
                <a:cubicBezTo>
                  <a:pt x="544830" y="15561"/>
                  <a:pt x="148590" y="69536"/>
                  <a:pt x="0" y="86046"/>
                </a:cubicBezTo>
              </a:path>
            </a:pathLst>
          </a:custGeom>
          <a:noFill/>
          <a:ln w="63500">
            <a:solidFill>
              <a:srgbClr val="FFFF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pic>
        <p:nvPicPr>
          <p:cNvPr id="14" name="图片 13"/>
          <p:cNvPicPr>
            <a:picLocks noChangeAspect="1"/>
          </p:cNvPicPr>
          <p:nvPr/>
        </p:nvPicPr>
        <p:blipFill>
          <a:blip r:embed="rId2" cstate="print">
            <a:clrChange>
              <a:clrFrom>
                <a:srgbClr val="FFFFFF">
                  <a:alpha val="100000"/>
                </a:srgbClr>
              </a:clrFrom>
              <a:clrTo>
                <a:srgbClr val="FFFFFF">
                  <a:alpha val="100000"/>
                  <a:alpha val="0"/>
                </a:srgbClr>
              </a:clrTo>
            </a:clrChange>
          </a:blip>
          <a:stretch>
            <a:fillRect/>
          </a:stretch>
        </p:blipFill>
        <p:spPr>
          <a:xfrm rot="1920000">
            <a:off x="8474876" y="3734029"/>
            <a:ext cx="1102217" cy="696121"/>
          </a:xfrm>
          <a:prstGeom prst="snipRound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childTnLst>
                          </p:cTn>
                        </p:par>
                        <p:par>
                          <p:cTn id="23" fill="hold">
                            <p:stCondLst>
                              <p:cond delay="500"/>
                            </p:stCondLst>
                            <p:childTnLst>
                              <p:par>
                                <p:cTn id="24" presetID="23" presetClass="entr" presetSubtype="16"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000000"/>
                                          </p:val>
                                        </p:tav>
                                        <p:tav tm="100000">
                                          <p:val>
                                            <p:strVal val="#ppt_w"/>
                                          </p:val>
                                        </p:tav>
                                      </p:tavLst>
                                    </p:anim>
                                    <p:anim calcmode="lin" valueType="num">
                                      <p:cBhvr>
                                        <p:cTn id="27"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par>
                          <p:cTn id="33" fill="hold">
                            <p:stCondLst>
                              <p:cond delay="500"/>
                            </p:stCondLst>
                            <p:childTnLst>
                              <p:par>
                                <p:cTn id="34" presetID="23" presetClass="entr" presetSubtype="16"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000000"/>
                                          </p:val>
                                        </p:tav>
                                        <p:tav tm="100000">
                                          <p:val>
                                            <p:strVal val="#ppt_w"/>
                                          </p:val>
                                        </p:tav>
                                      </p:tavLst>
                                    </p:anim>
                                    <p:anim calcmode="lin" valueType="num">
                                      <p:cBhvr>
                                        <p:cTn id="37"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right)">
                                      <p:cBhvr>
                                        <p:cTn id="42" dur="500"/>
                                        <p:tgtEl>
                                          <p:spTgt spid="11"/>
                                        </p:tgtEl>
                                      </p:cBhvr>
                                    </p:animEffect>
                                  </p:childTnLst>
                                </p:cTn>
                              </p:par>
                            </p:childTnLst>
                          </p:cTn>
                        </p:par>
                        <p:par>
                          <p:cTn id="43" fill="hold">
                            <p:stCondLst>
                              <p:cond delay="500"/>
                            </p:stCondLst>
                            <p:childTnLst>
                              <p:par>
                                <p:cTn id="44" presetID="23" presetClass="entr" presetSubtype="16"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000000"/>
                                          </p:val>
                                        </p:tav>
                                        <p:tav tm="100000">
                                          <p:val>
                                            <p:strVal val="#ppt_w"/>
                                          </p:val>
                                        </p:tav>
                                      </p:tavLst>
                                    </p:anim>
                                    <p:anim calcmode="lin" valueType="num">
                                      <p:cBhvr>
                                        <p:cTn id="47"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par>
                          <p:cTn id="52" fill="hold">
                            <p:stCondLst>
                              <p:cond delay="0"/>
                            </p:stCondLst>
                            <p:childTnLst>
                              <p:par>
                                <p:cTn id="53" presetID="0" presetClass="path" presetSubtype="0" accel="50000" decel="50000" fill="hold" nodeType="afterEffect">
                                  <p:stCondLst>
                                    <p:cond delay="0"/>
                                  </p:stCondLst>
                                  <p:childTnLst>
                                    <p:animMotion origin="layout" path="M 0.000000 0.000000 C 0.007917 0.005648 0.029583 0.015463 0.041458 0.034167 C 0.053333 0.052870 0.068542 0.084259 0.059236 0.093426 C 0.049931 0.102593 0.026250 0.083611 -0.004931 0.080185 C -0.036111 0.076759 -0.060972 0.078426 -0.096667 0.076296 C -0.132361 0.074167 -0.153958 0.084167 -0.183542 0.069722 C -0.213125 0.055278 -0.225208 0.028148 -0.244722 0.003889 C -0.264236 -0.020370 -0.270625 -0.043241 -0.281250 -0.051389 C -0.291875 -0.059537 -0.270972 -0.033148 -0.297986 -0.036852 C -0.325000 -0.040556 -0.384444 -0.065093 -0.416389 -0.069815 C -0.448333 -0.074537 -0.439653 -0.037963 -0.457847 -0.060556 C -0.476042 -0.083148 -0.484931 -0.151111 -0.507222 -0.182963 C -0.529514 -0.214815 -0.557917 -0.214907 -0.569375 -0.219815 " pathEditMode="relative" ptsTypes="">
                                      <p:cBhvr>
                                        <p:cTn id="54" dur="5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69" name="图片 1"/>
          <p:cNvPicPr>
            <a:picLocks noChangeAspect="1"/>
          </p:cNvPicPr>
          <p:nvPr/>
        </p:nvPicPr>
        <p:blipFill>
          <a:blip r:embed="rId1"/>
          <a:srcRect l="343" t="735" r="42194" b="652"/>
          <a:stretch>
            <a:fillRect/>
          </a:stretch>
        </p:blipFill>
        <p:spPr>
          <a:xfrm>
            <a:off x="2103438" y="377825"/>
            <a:ext cx="7983537" cy="6103938"/>
          </a:xfrm>
          <a:prstGeom prst="rect">
            <a:avLst/>
          </a:prstGeom>
          <a:noFill/>
          <a:ln w="9525">
            <a:noFill/>
          </a:ln>
        </p:spPr>
      </p:pic>
      <p:sp>
        <p:nvSpPr>
          <p:cNvPr id="3" name="矩形 2"/>
          <p:cNvSpPr/>
          <p:nvPr/>
        </p:nvSpPr>
        <p:spPr>
          <a:xfrm>
            <a:off x="9566275" y="3155950"/>
            <a:ext cx="1873250" cy="549275"/>
          </a:xfrm>
          <a:prstGeom prst="rect">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rPr>
              <a:t>地中海</a:t>
            </a:r>
            <a:endPar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endParaRPr>
          </a:p>
        </p:txBody>
      </p:sp>
      <p:sp>
        <p:nvSpPr>
          <p:cNvPr id="5" name="任意多边形 4"/>
          <p:cNvSpPr/>
          <p:nvPr/>
        </p:nvSpPr>
        <p:spPr>
          <a:xfrm>
            <a:off x="8199438" y="3040063"/>
            <a:ext cx="1106488" cy="876300"/>
          </a:xfrm>
          <a:custGeom>
            <a:avLst/>
            <a:gdLst>
              <a:gd name="connisteX0" fmla="*/ 830580 w 830580"/>
              <a:gd name="connsiteY0" fmla="*/ 0 h 875030"/>
              <a:gd name="connisteX1" fmla="*/ 505460 w 830580"/>
              <a:gd name="connsiteY1" fmla="*/ 107950 h 875030"/>
              <a:gd name="connisteX2" fmla="*/ 171450 w 830580"/>
              <a:gd name="connsiteY2" fmla="*/ 495935 h 875030"/>
              <a:gd name="connisteX3" fmla="*/ 0 w 830580"/>
              <a:gd name="connsiteY3" fmla="*/ 875030 h 875030"/>
            </a:gdLst>
            <a:ahLst/>
            <a:cxnLst>
              <a:cxn ang="0">
                <a:pos x="connisteX0" y="connsiteY0"/>
              </a:cxn>
              <a:cxn ang="0">
                <a:pos x="connisteX1" y="connsiteY1"/>
              </a:cxn>
              <a:cxn ang="0">
                <a:pos x="connisteX2" y="connsiteY2"/>
              </a:cxn>
              <a:cxn ang="0">
                <a:pos x="connisteX3" y="connsiteY3"/>
              </a:cxn>
            </a:cxnLst>
            <a:rect l="l" t="t" r="r" b="b"/>
            <a:pathLst>
              <a:path w="830580" h="875030">
                <a:moveTo>
                  <a:pt x="830580" y="0"/>
                </a:moveTo>
                <a:cubicBezTo>
                  <a:pt x="772160" y="13970"/>
                  <a:pt x="637540" y="8890"/>
                  <a:pt x="505460" y="107950"/>
                </a:cubicBezTo>
                <a:cubicBezTo>
                  <a:pt x="373380" y="207010"/>
                  <a:pt x="272415" y="342265"/>
                  <a:pt x="171450" y="495935"/>
                </a:cubicBezTo>
                <a:cubicBezTo>
                  <a:pt x="70485" y="649605"/>
                  <a:pt x="27305" y="807085"/>
                  <a:pt x="0" y="875030"/>
                </a:cubicBezTo>
              </a:path>
            </a:pathLst>
          </a:custGeom>
          <a:noFill/>
          <a:ln w="63500">
            <a:solidFill>
              <a:srgbClr val="FFFF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6" name="矩形 5"/>
          <p:cNvSpPr/>
          <p:nvPr/>
        </p:nvSpPr>
        <p:spPr>
          <a:xfrm>
            <a:off x="7339013" y="2725738"/>
            <a:ext cx="658813" cy="1406525"/>
          </a:xfrm>
          <a:prstGeom prst="rect">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rPr>
              <a:t>大西洋</a:t>
            </a:r>
            <a:endPar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endParaRPr>
          </a:p>
        </p:txBody>
      </p:sp>
      <p:sp>
        <p:nvSpPr>
          <p:cNvPr id="7" name="任意多边形 6"/>
          <p:cNvSpPr/>
          <p:nvPr/>
        </p:nvSpPr>
        <p:spPr>
          <a:xfrm>
            <a:off x="5710238" y="4187825"/>
            <a:ext cx="2441575" cy="2246313"/>
          </a:xfrm>
          <a:custGeom>
            <a:avLst/>
            <a:gdLst>
              <a:gd name="connisteX0" fmla="*/ 1831975 w 1831975"/>
              <a:gd name="connsiteY0" fmla="*/ 0 h 2246630"/>
              <a:gd name="connisteX1" fmla="*/ 1669415 w 1831975"/>
              <a:gd name="connsiteY1" fmla="*/ 685800 h 2246630"/>
              <a:gd name="connisteX2" fmla="*/ 1434465 w 1831975"/>
              <a:gd name="connsiteY2" fmla="*/ 1226820 h 2246630"/>
              <a:gd name="connisteX3" fmla="*/ 956310 w 1831975"/>
              <a:gd name="connsiteY3" fmla="*/ 1867535 h 2246630"/>
              <a:gd name="connisteX4" fmla="*/ 0 w 1831975"/>
              <a:gd name="connsiteY4" fmla="*/ 2246630 h 224663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1831975" h="2246630">
                <a:moveTo>
                  <a:pt x="1831975" y="0"/>
                </a:moveTo>
                <a:cubicBezTo>
                  <a:pt x="1804035" y="126365"/>
                  <a:pt x="1748790" y="440690"/>
                  <a:pt x="1669415" y="685800"/>
                </a:cubicBezTo>
                <a:cubicBezTo>
                  <a:pt x="1590040" y="930910"/>
                  <a:pt x="1577340" y="990600"/>
                  <a:pt x="1434465" y="1226820"/>
                </a:cubicBezTo>
                <a:cubicBezTo>
                  <a:pt x="1291590" y="1463040"/>
                  <a:pt x="1243330" y="1663700"/>
                  <a:pt x="956310" y="1867535"/>
                </a:cubicBezTo>
                <a:cubicBezTo>
                  <a:pt x="669290" y="2071370"/>
                  <a:pt x="181610" y="2183765"/>
                  <a:pt x="0" y="2246630"/>
                </a:cubicBezTo>
              </a:path>
            </a:pathLst>
          </a:custGeom>
          <a:noFill/>
          <a:ln w="63500">
            <a:solidFill>
              <a:srgbClr val="FFFF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sp>
        <p:nvSpPr>
          <p:cNvPr id="8" name="矩形 7"/>
          <p:cNvSpPr/>
          <p:nvPr/>
        </p:nvSpPr>
        <p:spPr>
          <a:xfrm>
            <a:off x="2927350" y="5381625"/>
            <a:ext cx="2605088" cy="1052513"/>
          </a:xfrm>
          <a:prstGeom prst="rect">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rPr>
              <a:t>南极海域（极点）</a:t>
            </a:r>
            <a:endPar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endParaRPr>
          </a:p>
        </p:txBody>
      </p:sp>
      <p:sp>
        <p:nvSpPr>
          <p:cNvPr id="10" name="矩形 9"/>
          <p:cNvSpPr/>
          <p:nvPr/>
        </p:nvSpPr>
        <p:spPr>
          <a:xfrm>
            <a:off x="8542338" y="760413"/>
            <a:ext cx="1874838" cy="549275"/>
          </a:xfrm>
          <a:prstGeom prst="rect">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rPr>
              <a:t>北冰洋</a:t>
            </a:r>
            <a:endParaRPr kumimoji="0" lang="zh-CN" altLang="en-US" sz="3200" b="1" i="0" u="none" strike="noStrike" kern="1200" cap="none" spc="0" normalizeH="0" baseline="0" noProof="1">
              <a:ln>
                <a:noFill/>
              </a:ln>
              <a:solidFill>
                <a:srgbClr val="FF0000"/>
              </a:solidFill>
              <a:effectLst/>
              <a:uLnTx/>
              <a:uFillTx/>
              <a:latin typeface="华文仿宋" charset="-122"/>
              <a:ea typeface="华文仿宋" charset="-122"/>
              <a:cs typeface="+mn-cs"/>
            </a:endParaRPr>
          </a:p>
        </p:txBody>
      </p:sp>
      <p:sp>
        <p:nvSpPr>
          <p:cNvPr id="11" name="任意多边形 10"/>
          <p:cNvSpPr/>
          <p:nvPr/>
        </p:nvSpPr>
        <p:spPr>
          <a:xfrm>
            <a:off x="6323013" y="1689100"/>
            <a:ext cx="3165475" cy="4745038"/>
          </a:xfrm>
          <a:custGeom>
            <a:avLst/>
            <a:gdLst>
              <a:gd name="connisteX0" fmla="*/ 0 w 2337435"/>
              <a:gd name="connsiteY0" fmla="*/ 4864100 h 4864100"/>
              <a:gd name="connisteX1" fmla="*/ 767080 w 2337435"/>
              <a:gd name="connsiteY1" fmla="*/ 4485005 h 4864100"/>
              <a:gd name="connisteX2" fmla="*/ 1245235 w 2337435"/>
              <a:gd name="connsiteY2" fmla="*/ 3627755 h 4864100"/>
              <a:gd name="connisteX3" fmla="*/ 1579245 w 2337435"/>
              <a:gd name="connsiteY3" fmla="*/ 2337435 h 4864100"/>
              <a:gd name="connisteX4" fmla="*/ 1840865 w 2337435"/>
              <a:gd name="connsiteY4" fmla="*/ 983615 h 4864100"/>
              <a:gd name="connisteX5" fmla="*/ 2084705 w 2337435"/>
              <a:gd name="connsiteY5" fmla="*/ 316230 h 4864100"/>
              <a:gd name="connisteX6" fmla="*/ 2337435 w 2337435"/>
              <a:gd name="connsiteY6" fmla="*/ 0 h 48641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2337435" h="4864100">
                <a:moveTo>
                  <a:pt x="0" y="4864100"/>
                </a:moveTo>
                <a:cubicBezTo>
                  <a:pt x="144145" y="4805680"/>
                  <a:pt x="518160" y="4732020"/>
                  <a:pt x="767080" y="4485005"/>
                </a:cubicBezTo>
                <a:cubicBezTo>
                  <a:pt x="1016000" y="4237990"/>
                  <a:pt x="1082675" y="4057015"/>
                  <a:pt x="1245235" y="3627755"/>
                </a:cubicBezTo>
                <a:cubicBezTo>
                  <a:pt x="1407795" y="3198495"/>
                  <a:pt x="1459865" y="2866390"/>
                  <a:pt x="1579245" y="2337435"/>
                </a:cubicBezTo>
                <a:cubicBezTo>
                  <a:pt x="1698625" y="1808480"/>
                  <a:pt x="1739900" y="1388110"/>
                  <a:pt x="1840865" y="983615"/>
                </a:cubicBezTo>
                <a:cubicBezTo>
                  <a:pt x="1941830" y="579120"/>
                  <a:pt x="1985645" y="513080"/>
                  <a:pt x="2084705" y="316230"/>
                </a:cubicBezTo>
                <a:cubicBezTo>
                  <a:pt x="2183765" y="119380"/>
                  <a:pt x="2291715" y="50165"/>
                  <a:pt x="2337435" y="0"/>
                </a:cubicBezTo>
              </a:path>
            </a:pathLst>
          </a:custGeom>
          <a:noFill/>
          <a:ln w="63500">
            <a:solidFill>
              <a:schemeClr val="accent6">
                <a:lumMod val="75000"/>
              </a:schemeClr>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lt1"/>
              </a:solidFill>
              <a:effectLst/>
              <a:uLnTx/>
              <a:uFillTx/>
              <a:latin typeface="黑体" panose="02010609060101010101" pitchFamily="49" charset="-122"/>
              <a:ea typeface="黑体" panose="02010609060101010101" pitchFamily="49" charset="-122"/>
              <a:cs typeface="+mn-cs"/>
            </a:endParaRPr>
          </a:p>
        </p:txBody>
      </p:sp>
      <p:pic>
        <p:nvPicPr>
          <p:cNvPr id="14" name="图片 13"/>
          <p:cNvPicPr>
            <a:picLocks noChangeAspect="1"/>
          </p:cNvPicPr>
          <p:nvPr/>
        </p:nvPicPr>
        <p:blipFill>
          <a:blip r:embed="rId2" cstate="print">
            <a:clrChange>
              <a:clrFrom>
                <a:srgbClr val="FFFFFF">
                  <a:alpha val="100000"/>
                </a:srgbClr>
              </a:clrFrom>
              <a:clrTo>
                <a:srgbClr val="FFFFFF">
                  <a:alpha val="100000"/>
                  <a:alpha val="0"/>
                </a:srgbClr>
              </a:clrTo>
            </a:clrChange>
          </a:blip>
          <a:stretch>
            <a:fillRect/>
          </a:stretch>
        </p:blipFill>
        <p:spPr>
          <a:xfrm rot="1920000">
            <a:off x="8704293" y="2691117"/>
            <a:ext cx="1102217" cy="696121"/>
          </a:xfrm>
          <a:prstGeom prst="snipRound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000000"/>
                                          </p:val>
                                        </p:tav>
                                        <p:tav tm="100000">
                                          <p:val>
                                            <p:strVal val="#ppt_w"/>
                                          </p:val>
                                        </p:tav>
                                      </p:tavLst>
                                    </p:anim>
                                    <p:anim calcmode="lin" valueType="num">
                                      <p:cBhvr>
                                        <p:cTn id="8"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000000"/>
                                          </p:val>
                                        </p:tav>
                                        <p:tav tm="100000">
                                          <p:val>
                                            <p:strVal val="#ppt_w"/>
                                          </p:val>
                                        </p:tav>
                                      </p:tavLst>
                                    </p:anim>
                                    <p:anim calcmode="lin" valueType="num">
                                      <p:cBhvr>
                                        <p:cTn id="18"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p:stCondLst>
                              <p:cond delay="500"/>
                            </p:stCondLst>
                            <p:childTnLst>
                              <p:par>
                                <p:cTn id="25" presetID="23" presetClass="entr" presetSubtype="16"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000000"/>
                                          </p:val>
                                        </p:tav>
                                        <p:tav tm="100000">
                                          <p:val>
                                            <p:strVal val="#ppt_w"/>
                                          </p:val>
                                        </p:tav>
                                      </p:tavLst>
                                    </p:anim>
                                    <p:anim calcmode="lin" valueType="num">
                                      <p:cBhvr>
                                        <p:cTn id="28"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par>
                          <p:cTn id="34" fill="hold">
                            <p:stCondLst>
                              <p:cond delay="500"/>
                            </p:stCondLst>
                            <p:childTnLst>
                              <p:par>
                                <p:cTn id="35" presetID="2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000000"/>
                                          </p:val>
                                        </p:tav>
                                        <p:tav tm="100000">
                                          <p:val>
                                            <p:strVal val="#ppt_w"/>
                                          </p:val>
                                        </p:tav>
                                      </p:tavLst>
                                    </p:anim>
                                    <p:anim calcmode="lin" valueType="num">
                                      <p:cBhvr>
                                        <p:cTn id="38"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par>
                          <p:cTn id="43" fill="hold">
                            <p:stCondLst>
                              <p:cond delay="0"/>
                            </p:stCondLst>
                            <p:childTnLst>
                              <p:par>
                                <p:cTn id="44" presetID="0" presetClass="path" presetSubtype="0" accel="50000" decel="50000" fill="hold" nodeType="afterEffect">
                                  <p:stCondLst>
                                    <p:cond delay="0"/>
                                  </p:stCondLst>
                                  <p:childTnLst>
                                    <p:animMotion origin="layout" path="M -0.039235 0.020926 C -0.045832 0.035648 -0.062916 0.065463 -0.074721 0.106482 C -0.086527 0.147500 -0.086943 0.179074 -0.098402 0.226204 C -0.109860 0.273333 -0.111874 0.299074 -0.132013 0.341945 C -0.152152 0.384815 -0.171110 0.413519 -0.199096 0.440648 C -0.227082 0.467778 -0.270138 0.469907 -0.272082 0.477500 C -0.274027 0.485093 -0.236388 0.489815 -0.208957 0.478796 C -0.181527 0.467778 -0.158610 0.460093 -0.134929 0.422222 C -0.111249 0.384352 -0.106527 0.355370 -0.090554 0.289352 C -0.074582 0.223333 -0.067638 0.170093 -0.054999 0.091945 C -0.042360 0.013796 -0.042568 -0.042500 -0.027360 -0.101481 C -0.012152 -0.160463 0.011876 -0.186389 0.020973 -0.202778 " pathEditMode="relative" rAng="0" ptsTypes="">
                                      <p:cBhvr>
                                        <p:cTn id="45" dur="5000" fill="hold"/>
                                        <p:tgtEl>
                                          <p:spTgt spid="14"/>
                                        </p:tgtEl>
                                        <p:attrNameLst>
                                          <p:attrName>ppt_x</p:attrName>
                                          <p:attrName>ppt_y</p:attrName>
                                        </p:attrNameLst>
                                      </p:cBhvr>
                                      <p:rCtr x="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文本框 1"/>
          <p:cNvSpPr txBox="1"/>
          <p:nvPr/>
        </p:nvSpPr>
        <p:spPr>
          <a:xfrm>
            <a:off x="622300" y="1196975"/>
            <a:ext cx="7775575" cy="5422900"/>
          </a:xfrm>
          <a:prstGeom prst="rect">
            <a:avLst/>
          </a:prstGeom>
          <a:noFill/>
          <a:ln w="9525">
            <a:noFill/>
          </a:ln>
        </p:spPr>
        <p:txBody>
          <a:bodyPr lIns="108850" tIns="54425" rIns="108850" bIns="54425" anchor="t" anchorCtr="0">
            <a:spAutoFit/>
          </a:bodyPr>
          <a:p>
            <a:pPr>
              <a:lnSpc>
                <a:spcPct val="120000"/>
              </a:lnSpc>
              <a:buFont typeface="Arial" panose="020B0604020202020204" pitchFamily="34" charset="0"/>
            </a:pPr>
            <a:r>
              <a:rPr lang="en-US" altLang="zh-CN" sz="3200" b="1" dirty="0">
                <a:solidFill>
                  <a:srgbClr val="FF0000"/>
                </a:solidFill>
                <a:latin typeface="楷体" panose="02010609060101010101" pitchFamily="49" charset="-122"/>
                <a:ea typeface="楷体" panose="02010609060101010101" pitchFamily="49" charset="-122"/>
              </a:rPr>
              <a:t>  </a:t>
            </a:r>
            <a:r>
              <a:rPr lang="zh-CN" altLang="en-US" sz="3200" b="1" dirty="0">
                <a:solidFill>
                  <a:srgbClr val="FF0000"/>
                </a:solidFill>
                <a:latin typeface="楷体" panose="02010609060101010101" pitchFamily="49" charset="-122"/>
                <a:ea typeface="楷体" panose="02010609060101010101" pitchFamily="49" charset="-122"/>
              </a:rPr>
              <a:t>【儒勒</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凡尔纳】</a:t>
            </a:r>
            <a:r>
              <a:rPr lang="zh-CN" altLang="en-US" sz="3200" b="1" dirty="0">
                <a:latin typeface="楷体" panose="02010609060101010101" pitchFamily="49" charset="-122"/>
                <a:ea typeface="楷体" panose="02010609060101010101" pitchFamily="49" charset="-122"/>
              </a:rPr>
              <a:t>（1828年</a:t>
            </a:r>
            <a:r>
              <a:rPr lang="en-US" altLang="zh-CN" sz="3200" b="1" dirty="0">
                <a:latin typeface="楷体" panose="02010609060101010101" pitchFamily="49" charset="-122"/>
                <a:ea typeface="楷体" panose="02010609060101010101" pitchFamily="49" charset="-122"/>
              </a:rPr>
              <a:t>—1905年</a:t>
            </a:r>
            <a:r>
              <a:rPr lang="zh-CN" altLang="en-US" sz="3200" b="1" dirty="0">
                <a:latin typeface="楷体" panose="02010609060101010101" pitchFamily="49" charset="-122"/>
                <a:ea typeface="楷体" panose="02010609060101010101" pitchFamily="49" charset="-122"/>
              </a:rPr>
              <a:t>），19世纪法国著名小说家、剧作家及诗人，被称作“现代科学幻想小说之父”。</a:t>
            </a:r>
            <a:endParaRPr lang="en-US" altLang="zh-CN" sz="3200" b="1" dirty="0">
              <a:latin typeface="楷体" panose="02010609060101010101" pitchFamily="49" charset="-122"/>
              <a:ea typeface="楷体" panose="02010609060101010101" pitchFamily="49" charset="-122"/>
            </a:endParaRPr>
          </a:p>
          <a:p>
            <a:pPr>
              <a:lnSpc>
                <a:spcPct val="120000"/>
              </a:lnSpc>
              <a:buFont typeface="Arial" panose="020B0604020202020204" pitchFamily="34" charset="0"/>
            </a:pPr>
            <a:r>
              <a:rPr lang="zh-CN" altLang="en-US" sz="3200" b="1" dirty="0">
                <a:solidFill>
                  <a:srgbClr val="FF0000"/>
                </a:solidFill>
                <a:latin typeface="楷体" panose="02010609060101010101" pitchFamily="49" charset="-122"/>
                <a:ea typeface="楷体" panose="02010609060101010101" pitchFamily="49" charset="-122"/>
              </a:rPr>
              <a:t>  </a:t>
            </a:r>
            <a:endParaRPr lang="zh-CN" altLang="en-US" sz="3200" b="1" dirty="0">
              <a:solidFill>
                <a:srgbClr val="FF0000"/>
              </a:solidFill>
              <a:latin typeface="楷体" panose="02010609060101010101" pitchFamily="49" charset="-122"/>
              <a:ea typeface="楷体" panose="02010609060101010101" pitchFamily="49" charset="-122"/>
            </a:endParaRPr>
          </a:p>
          <a:p>
            <a:pPr>
              <a:lnSpc>
                <a:spcPct val="120000"/>
              </a:lnSpc>
              <a:buFont typeface="Arial" panose="020B0604020202020204" pitchFamily="34" charset="0"/>
            </a:pPr>
            <a:r>
              <a:rPr lang="zh-CN" altLang="en-US" sz="3200" b="1" dirty="0">
                <a:solidFill>
                  <a:srgbClr val="FF0000"/>
                </a:solidFill>
                <a:latin typeface="楷体" panose="02010609060101010101" pitchFamily="49" charset="-122"/>
                <a:ea typeface="楷体" panose="02010609060101010101" pitchFamily="49" charset="-122"/>
              </a:rPr>
              <a:t>  【代表作】</a:t>
            </a:r>
            <a:endParaRPr lang="zh-CN" altLang="en-US" sz="3200" b="1" dirty="0">
              <a:solidFill>
                <a:srgbClr val="FF0000"/>
              </a:solidFill>
              <a:latin typeface="楷体" panose="02010609060101010101" pitchFamily="49" charset="-122"/>
              <a:ea typeface="楷体" panose="02010609060101010101" pitchFamily="49" charset="-122"/>
            </a:endParaRPr>
          </a:p>
          <a:p>
            <a:pPr>
              <a:lnSpc>
                <a:spcPct val="12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rPr>
              <a:t>  《格兰特船长的儿女》《海底两万里》《神秘岛》《气球上的五星期》《地心游记》等。</a:t>
            </a:r>
            <a:endParaRPr lang="zh-CN" altLang="en-US" sz="3200" b="1" dirty="0">
              <a:latin typeface="楷体" panose="02010609060101010101" pitchFamily="49" charset="-122"/>
              <a:ea typeface="楷体" panose="02010609060101010101" pitchFamily="49" charset="-122"/>
            </a:endParaRPr>
          </a:p>
          <a:p>
            <a:pPr>
              <a:lnSpc>
                <a:spcPct val="120000"/>
              </a:lnSpc>
              <a:buFont typeface="Arial" panose="020B0604020202020204" pitchFamily="34" charset="0"/>
            </a:pPr>
            <a:endParaRPr lang="zh-CN" altLang="en-US" sz="32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cstate="print"/>
          <a:srcRect b="9082"/>
          <a:stretch>
            <a:fillRect/>
          </a:stretch>
        </p:blipFill>
        <p:spPr>
          <a:xfrm>
            <a:off x="8398192" y="1485583"/>
            <a:ext cx="3168352" cy="3817208"/>
          </a:xfrm>
          <a:prstGeom prst="rect">
            <a:avLst/>
          </a:prstGeom>
          <a:ln>
            <a:noFill/>
          </a:ln>
          <a:effectLst>
            <a:softEdge rad="112500"/>
          </a:effectLst>
        </p:spPr>
      </p:pic>
      <p:grpSp>
        <p:nvGrpSpPr>
          <p:cNvPr id="15363" name="组合 7"/>
          <p:cNvGrpSpPr/>
          <p:nvPr/>
        </p:nvGrpSpPr>
        <p:grpSpPr>
          <a:xfrm>
            <a:off x="111125" y="87313"/>
            <a:ext cx="3316288" cy="663575"/>
            <a:chOff x="174" y="137"/>
            <a:chExt cx="5225" cy="1046"/>
          </a:xfrm>
        </p:grpSpPr>
        <p:sp>
          <p:nvSpPr>
            <p:cNvPr id="60" name="椭圆 45"/>
            <p:cNvSpPr/>
            <p:nvPr/>
          </p:nvSpPr>
          <p:spPr>
            <a:xfrm>
              <a:off x="174" y="137"/>
              <a:ext cx="993" cy="1041"/>
            </a:xfrm>
            <a:custGeom>
              <a:avLst/>
              <a:gdLst>
                <a:gd name="connsiteX0" fmla="*/ 255458 w 330200"/>
                <a:gd name="connsiteY0" fmla="*/ 96838 h 287338"/>
                <a:gd name="connsiteX1" fmla="*/ 319218 w 330200"/>
                <a:gd name="connsiteY1" fmla="*/ 96838 h 287338"/>
                <a:gd name="connsiteX2" fmla="*/ 327025 w 330200"/>
                <a:gd name="connsiteY2" fmla="*/ 104632 h 287338"/>
                <a:gd name="connsiteX3" fmla="*/ 319218 w 330200"/>
                <a:gd name="connsiteY3" fmla="*/ 111126 h 287338"/>
                <a:gd name="connsiteX4" fmla="*/ 255458 w 330200"/>
                <a:gd name="connsiteY4" fmla="*/ 111126 h 287338"/>
                <a:gd name="connsiteX5" fmla="*/ 247650 w 330200"/>
                <a:gd name="connsiteY5" fmla="*/ 104632 h 287338"/>
                <a:gd name="connsiteX6" fmla="*/ 255458 w 330200"/>
                <a:gd name="connsiteY6" fmla="*/ 96838 h 287338"/>
                <a:gd name="connsiteX7" fmla="*/ 246441 w 330200"/>
                <a:gd name="connsiteY7" fmla="*/ 79375 h 287338"/>
                <a:gd name="connsiteX8" fmla="*/ 317123 w 330200"/>
                <a:gd name="connsiteY8" fmla="*/ 79375 h 287338"/>
                <a:gd name="connsiteX9" fmla="*/ 322263 w 330200"/>
                <a:gd name="connsiteY9" fmla="*/ 84314 h 287338"/>
                <a:gd name="connsiteX10" fmla="*/ 317123 w 330200"/>
                <a:gd name="connsiteY10" fmla="*/ 90488 h 287338"/>
                <a:gd name="connsiteX11" fmla="*/ 246441 w 330200"/>
                <a:gd name="connsiteY11" fmla="*/ 90488 h 287338"/>
                <a:gd name="connsiteX12" fmla="*/ 241300 w 330200"/>
                <a:gd name="connsiteY12" fmla="*/ 84314 h 287338"/>
                <a:gd name="connsiteX13" fmla="*/ 246441 w 330200"/>
                <a:gd name="connsiteY13" fmla="*/ 79375 h 287338"/>
                <a:gd name="connsiteX14" fmla="*/ 247694 w 330200"/>
                <a:gd name="connsiteY14" fmla="*/ 58738 h 287338"/>
                <a:gd name="connsiteX15" fmla="*/ 280944 w 330200"/>
                <a:gd name="connsiteY15" fmla="*/ 58738 h 287338"/>
                <a:gd name="connsiteX16" fmla="*/ 287338 w 330200"/>
                <a:gd name="connsiteY16" fmla="*/ 65088 h 287338"/>
                <a:gd name="connsiteX17" fmla="*/ 280944 w 330200"/>
                <a:gd name="connsiteY17" fmla="*/ 71438 h 287338"/>
                <a:gd name="connsiteX18" fmla="*/ 247694 w 330200"/>
                <a:gd name="connsiteY18" fmla="*/ 71438 h 287338"/>
                <a:gd name="connsiteX19" fmla="*/ 241300 w 330200"/>
                <a:gd name="connsiteY19" fmla="*/ 65088 h 287338"/>
                <a:gd name="connsiteX20" fmla="*/ 247694 w 330200"/>
                <a:gd name="connsiteY20" fmla="*/ 58738 h 287338"/>
                <a:gd name="connsiteX21" fmla="*/ 113506 w 330200"/>
                <a:gd name="connsiteY21" fmla="*/ 0 h 287338"/>
                <a:gd name="connsiteX22" fmla="*/ 154781 w 330200"/>
                <a:gd name="connsiteY22" fmla="*/ 41418 h 287338"/>
                <a:gd name="connsiteX23" fmla="*/ 127694 w 330200"/>
                <a:gd name="connsiteY23" fmla="*/ 78953 h 287338"/>
                <a:gd name="connsiteX24" fmla="*/ 156071 w 330200"/>
                <a:gd name="connsiteY24" fmla="*/ 104840 h 287338"/>
                <a:gd name="connsiteX25" fmla="*/ 196056 w 330200"/>
                <a:gd name="connsiteY25" fmla="*/ 107428 h 287338"/>
                <a:gd name="connsiteX26" fmla="*/ 198636 w 330200"/>
                <a:gd name="connsiteY26" fmla="*/ 107428 h 287338"/>
                <a:gd name="connsiteX27" fmla="*/ 208954 w 330200"/>
                <a:gd name="connsiteY27" fmla="*/ 122960 h 287338"/>
                <a:gd name="connsiteX28" fmla="*/ 206375 w 330200"/>
                <a:gd name="connsiteY28" fmla="*/ 132020 h 287338"/>
                <a:gd name="connsiteX29" fmla="*/ 239911 w 330200"/>
                <a:gd name="connsiteY29" fmla="*/ 132020 h 287338"/>
                <a:gd name="connsiteX30" fmla="*/ 234751 w 330200"/>
                <a:gd name="connsiteY30" fmla="*/ 125549 h 287338"/>
                <a:gd name="connsiteX31" fmla="*/ 242491 w 330200"/>
                <a:gd name="connsiteY31" fmla="*/ 117783 h 287338"/>
                <a:gd name="connsiteX32" fmla="*/ 305693 w 330200"/>
                <a:gd name="connsiteY32" fmla="*/ 117783 h 287338"/>
                <a:gd name="connsiteX33" fmla="*/ 313432 w 330200"/>
                <a:gd name="connsiteY33" fmla="*/ 125549 h 287338"/>
                <a:gd name="connsiteX34" fmla="*/ 308273 w 330200"/>
                <a:gd name="connsiteY34" fmla="*/ 132020 h 287338"/>
                <a:gd name="connsiteX35" fmla="*/ 322461 w 330200"/>
                <a:gd name="connsiteY35" fmla="*/ 132020 h 287338"/>
                <a:gd name="connsiteX36" fmla="*/ 330200 w 330200"/>
                <a:gd name="connsiteY36" fmla="*/ 139786 h 287338"/>
                <a:gd name="connsiteX37" fmla="*/ 322461 w 330200"/>
                <a:gd name="connsiteY37" fmla="*/ 147552 h 287338"/>
                <a:gd name="connsiteX38" fmla="*/ 297954 w 330200"/>
                <a:gd name="connsiteY38" fmla="*/ 147552 h 287338"/>
                <a:gd name="connsiteX39" fmla="*/ 297954 w 330200"/>
                <a:gd name="connsiteY39" fmla="*/ 278278 h 287338"/>
                <a:gd name="connsiteX40" fmla="*/ 290215 w 330200"/>
                <a:gd name="connsiteY40" fmla="*/ 284750 h 287338"/>
                <a:gd name="connsiteX41" fmla="*/ 203795 w 330200"/>
                <a:gd name="connsiteY41" fmla="*/ 284750 h 287338"/>
                <a:gd name="connsiteX42" fmla="*/ 196056 w 330200"/>
                <a:gd name="connsiteY42" fmla="*/ 278278 h 287338"/>
                <a:gd name="connsiteX43" fmla="*/ 196056 w 330200"/>
                <a:gd name="connsiteY43" fmla="*/ 147552 h 287338"/>
                <a:gd name="connsiteX44" fmla="*/ 141883 w 330200"/>
                <a:gd name="connsiteY44" fmla="*/ 147552 h 287338"/>
                <a:gd name="connsiteX45" fmla="*/ 134144 w 330200"/>
                <a:gd name="connsiteY45" fmla="*/ 139786 h 287338"/>
                <a:gd name="connsiteX46" fmla="*/ 135433 w 330200"/>
                <a:gd name="connsiteY46" fmla="*/ 134609 h 287338"/>
                <a:gd name="connsiteX47" fmla="*/ 112216 w 330200"/>
                <a:gd name="connsiteY47" fmla="*/ 115194 h 287338"/>
                <a:gd name="connsiteX48" fmla="*/ 109636 w 330200"/>
                <a:gd name="connsiteY48" fmla="*/ 113900 h 287338"/>
                <a:gd name="connsiteX49" fmla="*/ 108347 w 330200"/>
                <a:gd name="connsiteY49" fmla="*/ 115194 h 287338"/>
                <a:gd name="connsiteX50" fmla="*/ 88999 w 330200"/>
                <a:gd name="connsiteY50" fmla="*/ 165672 h 287338"/>
                <a:gd name="connsiteX51" fmla="*/ 90289 w 330200"/>
                <a:gd name="connsiteY51" fmla="*/ 170850 h 287338"/>
                <a:gd name="connsiteX52" fmla="*/ 95448 w 330200"/>
                <a:gd name="connsiteY52" fmla="*/ 173438 h 287338"/>
                <a:gd name="connsiteX53" fmla="*/ 130274 w 330200"/>
                <a:gd name="connsiteY53" fmla="*/ 173438 h 287338"/>
                <a:gd name="connsiteX54" fmla="*/ 152201 w 330200"/>
                <a:gd name="connsiteY54" fmla="*/ 192853 h 287338"/>
                <a:gd name="connsiteX55" fmla="*/ 163810 w 330200"/>
                <a:gd name="connsiteY55" fmla="*/ 267923 h 287338"/>
                <a:gd name="connsiteX56" fmla="*/ 159940 w 330200"/>
                <a:gd name="connsiteY56" fmla="*/ 280867 h 287338"/>
                <a:gd name="connsiteX57" fmla="*/ 148332 w 330200"/>
                <a:gd name="connsiteY57" fmla="*/ 287338 h 287338"/>
                <a:gd name="connsiteX58" fmla="*/ 131564 w 330200"/>
                <a:gd name="connsiteY58" fmla="*/ 273101 h 287338"/>
                <a:gd name="connsiteX59" fmla="*/ 121245 w 330200"/>
                <a:gd name="connsiteY59" fmla="*/ 216151 h 287338"/>
                <a:gd name="connsiteX60" fmla="*/ 113506 w 330200"/>
                <a:gd name="connsiteY60" fmla="*/ 210974 h 287338"/>
                <a:gd name="connsiteX61" fmla="*/ 91579 w 330200"/>
                <a:gd name="connsiteY61" fmla="*/ 210974 h 287338"/>
                <a:gd name="connsiteX62" fmla="*/ 91579 w 330200"/>
                <a:gd name="connsiteY62" fmla="*/ 278278 h 287338"/>
                <a:gd name="connsiteX63" fmla="*/ 83840 w 330200"/>
                <a:gd name="connsiteY63" fmla="*/ 284750 h 287338"/>
                <a:gd name="connsiteX64" fmla="*/ 19347 w 330200"/>
                <a:gd name="connsiteY64" fmla="*/ 284750 h 287338"/>
                <a:gd name="connsiteX65" fmla="*/ 11608 w 330200"/>
                <a:gd name="connsiteY65" fmla="*/ 278278 h 287338"/>
                <a:gd name="connsiteX66" fmla="*/ 11608 w 330200"/>
                <a:gd name="connsiteY66" fmla="*/ 208385 h 287338"/>
                <a:gd name="connsiteX67" fmla="*/ 0 w 330200"/>
                <a:gd name="connsiteY67" fmla="*/ 119077 h 287338"/>
                <a:gd name="connsiteX68" fmla="*/ 6449 w 330200"/>
                <a:gd name="connsiteY68" fmla="*/ 110017 h 287338"/>
                <a:gd name="connsiteX69" fmla="*/ 15478 w 330200"/>
                <a:gd name="connsiteY69" fmla="*/ 116489 h 287338"/>
                <a:gd name="connsiteX70" fmla="*/ 25797 w 330200"/>
                <a:gd name="connsiteY70" fmla="*/ 196736 h 287338"/>
                <a:gd name="connsiteX71" fmla="*/ 38695 w 330200"/>
                <a:gd name="connsiteY71" fmla="*/ 196736 h 287338"/>
                <a:gd name="connsiteX72" fmla="*/ 36115 w 330200"/>
                <a:gd name="connsiteY72" fmla="*/ 188970 h 287338"/>
                <a:gd name="connsiteX73" fmla="*/ 37405 w 330200"/>
                <a:gd name="connsiteY73" fmla="*/ 181204 h 287338"/>
                <a:gd name="connsiteX74" fmla="*/ 69651 w 330200"/>
                <a:gd name="connsiteY74" fmla="*/ 91897 h 287338"/>
                <a:gd name="connsiteX75" fmla="*/ 87709 w 330200"/>
                <a:gd name="connsiteY75" fmla="*/ 72482 h 287338"/>
                <a:gd name="connsiteX76" fmla="*/ 73521 w 330200"/>
                <a:gd name="connsiteY76" fmla="*/ 41418 h 287338"/>
                <a:gd name="connsiteX77" fmla="*/ 113506 w 330200"/>
                <a:gd name="connsiteY77" fmla="*/ 0 h 28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30200" h="287338">
                  <a:moveTo>
                    <a:pt x="255458" y="96838"/>
                  </a:moveTo>
                  <a:lnTo>
                    <a:pt x="319218" y="96838"/>
                  </a:lnTo>
                  <a:cubicBezTo>
                    <a:pt x="323122" y="96838"/>
                    <a:pt x="327025" y="100735"/>
                    <a:pt x="327025" y="104632"/>
                  </a:cubicBezTo>
                  <a:cubicBezTo>
                    <a:pt x="327025" y="108528"/>
                    <a:pt x="323122" y="111126"/>
                    <a:pt x="319218" y="111126"/>
                  </a:cubicBezTo>
                  <a:cubicBezTo>
                    <a:pt x="319218" y="111126"/>
                    <a:pt x="319218" y="111126"/>
                    <a:pt x="255458" y="111126"/>
                  </a:cubicBezTo>
                  <a:cubicBezTo>
                    <a:pt x="251554" y="111126"/>
                    <a:pt x="247650" y="108528"/>
                    <a:pt x="247650" y="104632"/>
                  </a:cubicBezTo>
                  <a:cubicBezTo>
                    <a:pt x="247650" y="100735"/>
                    <a:pt x="251554" y="96838"/>
                    <a:pt x="255458" y="96838"/>
                  </a:cubicBezTo>
                  <a:close/>
                  <a:moveTo>
                    <a:pt x="246441" y="79375"/>
                  </a:moveTo>
                  <a:cubicBezTo>
                    <a:pt x="246441" y="79375"/>
                    <a:pt x="246441" y="79375"/>
                    <a:pt x="317123" y="79375"/>
                  </a:cubicBezTo>
                  <a:cubicBezTo>
                    <a:pt x="319693" y="79375"/>
                    <a:pt x="322263" y="81845"/>
                    <a:pt x="322263" y="84314"/>
                  </a:cubicBezTo>
                  <a:cubicBezTo>
                    <a:pt x="322263" y="88019"/>
                    <a:pt x="319693" y="90488"/>
                    <a:pt x="317123" y="90488"/>
                  </a:cubicBezTo>
                  <a:cubicBezTo>
                    <a:pt x="317123" y="90488"/>
                    <a:pt x="317123" y="90488"/>
                    <a:pt x="246441" y="90488"/>
                  </a:cubicBezTo>
                  <a:cubicBezTo>
                    <a:pt x="243871" y="90488"/>
                    <a:pt x="241300" y="88019"/>
                    <a:pt x="241300" y="84314"/>
                  </a:cubicBezTo>
                  <a:cubicBezTo>
                    <a:pt x="241300" y="81845"/>
                    <a:pt x="243871" y="79375"/>
                    <a:pt x="246441" y="79375"/>
                  </a:cubicBezTo>
                  <a:close/>
                  <a:moveTo>
                    <a:pt x="247694" y="58738"/>
                  </a:moveTo>
                  <a:cubicBezTo>
                    <a:pt x="247694" y="58738"/>
                    <a:pt x="247694" y="58738"/>
                    <a:pt x="280944" y="58738"/>
                  </a:cubicBezTo>
                  <a:cubicBezTo>
                    <a:pt x="284781" y="58738"/>
                    <a:pt x="287338" y="62548"/>
                    <a:pt x="287338" y="65088"/>
                  </a:cubicBezTo>
                  <a:cubicBezTo>
                    <a:pt x="287338" y="68898"/>
                    <a:pt x="284781" y="71438"/>
                    <a:pt x="280944" y="71438"/>
                  </a:cubicBezTo>
                  <a:cubicBezTo>
                    <a:pt x="280944" y="71438"/>
                    <a:pt x="280944" y="71438"/>
                    <a:pt x="247694" y="71438"/>
                  </a:cubicBezTo>
                  <a:cubicBezTo>
                    <a:pt x="243858" y="71438"/>
                    <a:pt x="241300" y="68898"/>
                    <a:pt x="241300" y="65088"/>
                  </a:cubicBezTo>
                  <a:cubicBezTo>
                    <a:pt x="241300" y="62548"/>
                    <a:pt x="243858" y="58738"/>
                    <a:pt x="247694" y="58738"/>
                  </a:cubicBezTo>
                  <a:close/>
                  <a:moveTo>
                    <a:pt x="113506" y="0"/>
                  </a:moveTo>
                  <a:cubicBezTo>
                    <a:pt x="136723" y="0"/>
                    <a:pt x="154781" y="18120"/>
                    <a:pt x="154781" y="41418"/>
                  </a:cubicBezTo>
                  <a:cubicBezTo>
                    <a:pt x="154781" y="58244"/>
                    <a:pt x="143172" y="73776"/>
                    <a:pt x="127694" y="78953"/>
                  </a:cubicBezTo>
                  <a:cubicBezTo>
                    <a:pt x="156071" y="104840"/>
                    <a:pt x="156071" y="104840"/>
                    <a:pt x="156071" y="104840"/>
                  </a:cubicBezTo>
                  <a:cubicBezTo>
                    <a:pt x="196056" y="107428"/>
                    <a:pt x="196056" y="107428"/>
                    <a:pt x="196056" y="107428"/>
                  </a:cubicBezTo>
                  <a:cubicBezTo>
                    <a:pt x="197346" y="107428"/>
                    <a:pt x="197346" y="107428"/>
                    <a:pt x="198636" y="107428"/>
                  </a:cubicBezTo>
                  <a:cubicBezTo>
                    <a:pt x="205085" y="110017"/>
                    <a:pt x="208954" y="116489"/>
                    <a:pt x="208954" y="122960"/>
                  </a:cubicBezTo>
                  <a:cubicBezTo>
                    <a:pt x="208954" y="126843"/>
                    <a:pt x="207665" y="129432"/>
                    <a:pt x="206375" y="132020"/>
                  </a:cubicBezTo>
                  <a:cubicBezTo>
                    <a:pt x="239911" y="132020"/>
                    <a:pt x="239911" y="132020"/>
                    <a:pt x="239911" y="132020"/>
                  </a:cubicBezTo>
                  <a:cubicBezTo>
                    <a:pt x="237331" y="130726"/>
                    <a:pt x="234751" y="128137"/>
                    <a:pt x="234751" y="125549"/>
                  </a:cubicBezTo>
                  <a:cubicBezTo>
                    <a:pt x="234751" y="120371"/>
                    <a:pt x="238621" y="117783"/>
                    <a:pt x="242491" y="117783"/>
                  </a:cubicBezTo>
                  <a:cubicBezTo>
                    <a:pt x="305693" y="117783"/>
                    <a:pt x="305693" y="117783"/>
                    <a:pt x="305693" y="117783"/>
                  </a:cubicBezTo>
                  <a:cubicBezTo>
                    <a:pt x="309563" y="117783"/>
                    <a:pt x="313432" y="120371"/>
                    <a:pt x="313432" y="125549"/>
                  </a:cubicBezTo>
                  <a:cubicBezTo>
                    <a:pt x="313432" y="128137"/>
                    <a:pt x="310853" y="130726"/>
                    <a:pt x="308273" y="132020"/>
                  </a:cubicBezTo>
                  <a:cubicBezTo>
                    <a:pt x="322461" y="132020"/>
                    <a:pt x="322461" y="132020"/>
                    <a:pt x="322461" y="132020"/>
                  </a:cubicBezTo>
                  <a:cubicBezTo>
                    <a:pt x="326331" y="132020"/>
                    <a:pt x="330200" y="135903"/>
                    <a:pt x="330200" y="139786"/>
                  </a:cubicBezTo>
                  <a:cubicBezTo>
                    <a:pt x="330200" y="143669"/>
                    <a:pt x="326331" y="147552"/>
                    <a:pt x="322461" y="147552"/>
                  </a:cubicBezTo>
                  <a:cubicBezTo>
                    <a:pt x="297954" y="147552"/>
                    <a:pt x="297954" y="147552"/>
                    <a:pt x="297954" y="147552"/>
                  </a:cubicBezTo>
                  <a:cubicBezTo>
                    <a:pt x="297954" y="278278"/>
                    <a:pt x="297954" y="278278"/>
                    <a:pt x="297954" y="278278"/>
                  </a:cubicBezTo>
                  <a:cubicBezTo>
                    <a:pt x="297954" y="282161"/>
                    <a:pt x="294085" y="284750"/>
                    <a:pt x="290215" y="284750"/>
                  </a:cubicBezTo>
                  <a:cubicBezTo>
                    <a:pt x="203795" y="284750"/>
                    <a:pt x="203795" y="284750"/>
                    <a:pt x="203795" y="284750"/>
                  </a:cubicBezTo>
                  <a:cubicBezTo>
                    <a:pt x="198636" y="284750"/>
                    <a:pt x="196056" y="282161"/>
                    <a:pt x="196056" y="278278"/>
                  </a:cubicBezTo>
                  <a:cubicBezTo>
                    <a:pt x="196056" y="147552"/>
                    <a:pt x="196056" y="147552"/>
                    <a:pt x="196056" y="147552"/>
                  </a:cubicBezTo>
                  <a:cubicBezTo>
                    <a:pt x="141883" y="147552"/>
                    <a:pt x="141883" y="147552"/>
                    <a:pt x="141883" y="147552"/>
                  </a:cubicBezTo>
                  <a:cubicBezTo>
                    <a:pt x="136723" y="147552"/>
                    <a:pt x="134144" y="143669"/>
                    <a:pt x="134144" y="139786"/>
                  </a:cubicBezTo>
                  <a:cubicBezTo>
                    <a:pt x="134144" y="138492"/>
                    <a:pt x="134144" y="135903"/>
                    <a:pt x="135433" y="134609"/>
                  </a:cubicBezTo>
                  <a:cubicBezTo>
                    <a:pt x="112216" y="115194"/>
                    <a:pt x="112216" y="115194"/>
                    <a:pt x="112216" y="115194"/>
                  </a:cubicBezTo>
                  <a:cubicBezTo>
                    <a:pt x="110926" y="113900"/>
                    <a:pt x="110926" y="113900"/>
                    <a:pt x="109636" y="113900"/>
                  </a:cubicBezTo>
                  <a:cubicBezTo>
                    <a:pt x="109636" y="113900"/>
                    <a:pt x="108347" y="113900"/>
                    <a:pt x="108347" y="115194"/>
                  </a:cubicBezTo>
                  <a:cubicBezTo>
                    <a:pt x="88999" y="165672"/>
                    <a:pt x="88999" y="165672"/>
                    <a:pt x="88999" y="165672"/>
                  </a:cubicBezTo>
                  <a:cubicBezTo>
                    <a:pt x="88999" y="166967"/>
                    <a:pt x="88999" y="169555"/>
                    <a:pt x="90289" y="170850"/>
                  </a:cubicBezTo>
                  <a:cubicBezTo>
                    <a:pt x="91579" y="173438"/>
                    <a:pt x="94158" y="173438"/>
                    <a:pt x="95448" y="173438"/>
                  </a:cubicBezTo>
                  <a:cubicBezTo>
                    <a:pt x="130274" y="173438"/>
                    <a:pt x="130274" y="173438"/>
                    <a:pt x="130274" y="173438"/>
                  </a:cubicBezTo>
                  <a:cubicBezTo>
                    <a:pt x="140593" y="173438"/>
                    <a:pt x="150911" y="182499"/>
                    <a:pt x="152201" y="192853"/>
                  </a:cubicBezTo>
                  <a:cubicBezTo>
                    <a:pt x="163810" y="267923"/>
                    <a:pt x="163810" y="267923"/>
                    <a:pt x="163810" y="267923"/>
                  </a:cubicBezTo>
                  <a:cubicBezTo>
                    <a:pt x="165100" y="273101"/>
                    <a:pt x="163810" y="276984"/>
                    <a:pt x="159940" y="280867"/>
                  </a:cubicBezTo>
                  <a:cubicBezTo>
                    <a:pt x="157361" y="284750"/>
                    <a:pt x="152201" y="287338"/>
                    <a:pt x="148332" y="287338"/>
                  </a:cubicBezTo>
                  <a:cubicBezTo>
                    <a:pt x="139303" y="287338"/>
                    <a:pt x="132854" y="280867"/>
                    <a:pt x="131564" y="273101"/>
                  </a:cubicBezTo>
                  <a:cubicBezTo>
                    <a:pt x="121245" y="216151"/>
                    <a:pt x="121245" y="216151"/>
                    <a:pt x="121245" y="216151"/>
                  </a:cubicBezTo>
                  <a:cubicBezTo>
                    <a:pt x="119955" y="213562"/>
                    <a:pt x="117376" y="210974"/>
                    <a:pt x="113506" y="210974"/>
                  </a:cubicBezTo>
                  <a:cubicBezTo>
                    <a:pt x="91579" y="210974"/>
                    <a:pt x="91579" y="210974"/>
                    <a:pt x="91579" y="210974"/>
                  </a:cubicBezTo>
                  <a:cubicBezTo>
                    <a:pt x="91579" y="278278"/>
                    <a:pt x="91579" y="278278"/>
                    <a:pt x="91579" y="278278"/>
                  </a:cubicBezTo>
                  <a:cubicBezTo>
                    <a:pt x="91579" y="282161"/>
                    <a:pt x="87709" y="284750"/>
                    <a:pt x="83840" y="284750"/>
                  </a:cubicBezTo>
                  <a:cubicBezTo>
                    <a:pt x="19347" y="284750"/>
                    <a:pt x="19347" y="284750"/>
                    <a:pt x="19347" y="284750"/>
                  </a:cubicBezTo>
                  <a:cubicBezTo>
                    <a:pt x="15478" y="284750"/>
                    <a:pt x="11608" y="282161"/>
                    <a:pt x="11608" y="278278"/>
                  </a:cubicBezTo>
                  <a:cubicBezTo>
                    <a:pt x="11608" y="208385"/>
                    <a:pt x="11608" y="208385"/>
                    <a:pt x="11608" y="208385"/>
                  </a:cubicBezTo>
                  <a:cubicBezTo>
                    <a:pt x="0" y="119077"/>
                    <a:pt x="0" y="119077"/>
                    <a:pt x="0" y="119077"/>
                  </a:cubicBezTo>
                  <a:cubicBezTo>
                    <a:pt x="0" y="113900"/>
                    <a:pt x="2579" y="110017"/>
                    <a:pt x="6449" y="110017"/>
                  </a:cubicBezTo>
                  <a:cubicBezTo>
                    <a:pt x="10319" y="110017"/>
                    <a:pt x="14188" y="112606"/>
                    <a:pt x="15478" y="116489"/>
                  </a:cubicBezTo>
                  <a:cubicBezTo>
                    <a:pt x="25797" y="196736"/>
                    <a:pt x="25797" y="196736"/>
                    <a:pt x="25797" y="196736"/>
                  </a:cubicBezTo>
                  <a:cubicBezTo>
                    <a:pt x="38695" y="196736"/>
                    <a:pt x="38695" y="196736"/>
                    <a:pt x="38695" y="196736"/>
                  </a:cubicBezTo>
                  <a:cubicBezTo>
                    <a:pt x="37405" y="194147"/>
                    <a:pt x="36115" y="191559"/>
                    <a:pt x="36115" y="188970"/>
                  </a:cubicBezTo>
                  <a:cubicBezTo>
                    <a:pt x="36115" y="186382"/>
                    <a:pt x="37405" y="183793"/>
                    <a:pt x="37405" y="181204"/>
                  </a:cubicBezTo>
                  <a:cubicBezTo>
                    <a:pt x="69651" y="91897"/>
                    <a:pt x="69651" y="91897"/>
                    <a:pt x="69651" y="91897"/>
                  </a:cubicBezTo>
                  <a:cubicBezTo>
                    <a:pt x="72231" y="82836"/>
                    <a:pt x="79970" y="75070"/>
                    <a:pt x="87709" y="72482"/>
                  </a:cubicBezTo>
                  <a:cubicBezTo>
                    <a:pt x="78680" y="64716"/>
                    <a:pt x="73521" y="53067"/>
                    <a:pt x="73521" y="41418"/>
                  </a:cubicBezTo>
                  <a:cubicBezTo>
                    <a:pt x="73521" y="18120"/>
                    <a:pt x="91579" y="0"/>
                    <a:pt x="113506" y="0"/>
                  </a:cubicBezTo>
                  <a:close/>
                </a:path>
              </a:pathLst>
            </a:custGeom>
            <a:solidFill>
              <a:srgbClr val="65C4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61" name="文本框 67"/>
            <p:cNvSpPr txBox="1"/>
            <p:nvPr/>
          </p:nvSpPr>
          <p:spPr>
            <a:xfrm>
              <a:off x="1344" y="359"/>
              <a:ext cx="4055" cy="824"/>
            </a:xfrm>
            <a:prstGeom prst="rect">
              <a:avLst/>
            </a:prstGeom>
            <a:noFill/>
          </p:spPr>
          <p:txBody>
            <a:bodyPr>
              <a:spAutoFit/>
              <a:scene3d>
                <a:camera prst="orthographicFront"/>
                <a:lightRig rig="threePt" dir="t"/>
              </a:scene3d>
            </a:bodyPr>
            <a:lstStyle/>
            <a:p>
              <a:pPr marR="0" defTabSz="914400" eaLnBrk="0" fontAlgn="auto" hangingPunct="0">
                <a:spcBef>
                  <a:spcPts val="0"/>
                </a:spcBef>
                <a:spcAft>
                  <a:spcPts val="0"/>
                </a:spcAft>
                <a:buClrTx/>
                <a:buSzTx/>
                <a:buFontTx/>
                <a:buNone/>
                <a:defRPr/>
              </a:pPr>
              <a:r>
                <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rPr>
                <a:t>走近作者</a:t>
              </a:r>
              <a:endPar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checkerboard(across)">
                                      <p:cBhvr>
                                        <p:cTn id="7" dur="500"/>
                                        <p:tgtEl>
                                          <p:spTgt spid="1126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82980" y="1269365"/>
            <a:ext cx="5414645"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solidFill>
                  <a:srgbClr val="0000FF"/>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航海日记之</a:t>
            </a:r>
            <a:r>
              <a:rPr lang="en-US" altLang="zh-CN" sz="3200" b="1" dirty="0">
                <a:solidFill>
                  <a:srgbClr val="0000FF"/>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sz="3200" b="1" dirty="0">
                <a:solidFill>
                  <a:srgbClr val="0000FF"/>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诺第留斯号</a:t>
            </a:r>
            <a:r>
              <a:rPr lang="en-US" altLang="zh-CN" sz="3200" b="1" dirty="0">
                <a:solidFill>
                  <a:srgbClr val="0000FF"/>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sz="3200" b="1" dirty="0">
                <a:solidFill>
                  <a:srgbClr val="0000FF"/>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sz="3200" b="1" dirty="0">
              <a:solidFill>
                <a:srgbClr val="0000FF"/>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13" name="文本框 12"/>
          <p:cNvSpPr txBox="1"/>
          <p:nvPr/>
        </p:nvSpPr>
        <p:spPr>
          <a:xfrm>
            <a:off x="982980" y="2421890"/>
            <a:ext cx="10022840" cy="3062605"/>
          </a:xfrm>
          <a:prstGeom prst="rect">
            <a:avLst/>
          </a:prstGeom>
          <a:noFill/>
          <a:ln w="28575">
            <a:solidFill>
              <a:schemeClr val="accent6">
                <a:lumMod val="75000"/>
              </a:schemeClr>
            </a:solidFill>
          </a:ln>
        </p:spPr>
        <p:txBody>
          <a:bodyPr wrap="square" lIns="108850" tIns="54425" rIns="108850" bIns="54425" anchor="t" anchorCtr="0">
            <a:spAutoFit/>
          </a:bodyPr>
          <a:p>
            <a:pPr>
              <a:lnSpc>
                <a:spcPct val="15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rPr>
              <a:t>    </a:t>
            </a:r>
            <a:r>
              <a:rPr lang="zh-CN" altLang="zh-CN" sz="3200" b="1" dirty="0">
                <a:latin typeface="楷体" panose="02010609060101010101" pitchFamily="49" charset="-122"/>
                <a:ea typeface="楷体" panose="02010609060101010101" pitchFamily="49" charset="-122"/>
              </a:rPr>
              <a:t>尼摩艇长带我们参观“</a:t>
            </a:r>
            <a:r>
              <a:rPr lang="zh-CN" altLang="en-US" sz="3200" b="1" dirty="0">
                <a:latin typeface="楷体" panose="02010609060101010101" pitchFamily="49" charset="-122"/>
                <a:ea typeface="楷体" panose="02010609060101010101" pitchFamily="49" charset="-122"/>
              </a:rPr>
              <a:t>诺第留斯</a:t>
            </a:r>
            <a:r>
              <a:rPr lang="zh-CN" altLang="zh-CN" sz="3200" b="1" dirty="0">
                <a:latin typeface="楷体" panose="02010609060101010101" pitchFamily="49" charset="-122"/>
                <a:ea typeface="楷体" panose="02010609060101010101" pitchFamily="49" charset="-122"/>
              </a:rPr>
              <a:t>号”，上面有一万两千册藏书的图书室，给我抽用海带制成的雪茄，观赏他收集的标本，又看了他为我准备的雅致的房间以及他自己住的简陋的房间。</a:t>
            </a:r>
            <a:endParaRPr lang="zh-CN" altLang="zh-CN" sz="3200" b="1"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127125" y="1197610"/>
            <a:ext cx="4210685"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solidFill>
                  <a:srgbClr val="0000FF"/>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航海日记之海底森林：</a:t>
            </a:r>
            <a:endParaRPr lang="zh-CN" altLang="en-US" sz="3200" b="1" dirty="0">
              <a:solidFill>
                <a:srgbClr val="0000FF"/>
              </a:solidFill>
              <a:latin typeface="楷体_GB2312" charset="-122"/>
              <a:ea typeface="楷体_GB2312" charset="-122"/>
              <a:sym typeface="宋体" panose="02010600030101010101" pitchFamily="2" charset="-122"/>
            </a:endParaRPr>
          </a:p>
        </p:txBody>
      </p:sp>
      <p:sp>
        <p:nvSpPr>
          <p:cNvPr id="13" name="文本框 12"/>
          <p:cNvSpPr txBox="1"/>
          <p:nvPr/>
        </p:nvSpPr>
        <p:spPr>
          <a:xfrm>
            <a:off x="1198880" y="2421890"/>
            <a:ext cx="9768205" cy="2323465"/>
          </a:xfrm>
          <a:prstGeom prst="rect">
            <a:avLst/>
          </a:prstGeom>
          <a:noFill/>
          <a:ln w="28575">
            <a:solidFill>
              <a:schemeClr val="accent6">
                <a:lumMod val="75000"/>
              </a:schemeClr>
            </a:solidFill>
          </a:ln>
        </p:spPr>
        <p:txBody>
          <a:bodyPr wrap="square" lIns="108850" tIns="54425" rIns="108850" bIns="54425" anchor="t" anchorCtr="0">
            <a:spAutoFit/>
          </a:bodyPr>
          <a:p>
            <a:pPr>
              <a:lnSpc>
                <a:spcPct val="15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rPr>
              <a:t>    </a:t>
            </a:r>
            <a:r>
              <a:rPr lang="zh-CN" altLang="zh-CN" sz="3200" b="1" dirty="0">
                <a:latin typeface="楷体" panose="02010609060101010101" pitchFamily="49" charset="-122"/>
                <a:ea typeface="楷体" panose="02010609060101010101" pitchFamily="49" charset="-122"/>
              </a:rPr>
              <a:t>我们来到海底森林，仔细观察海底生物，还在海底睡了几个钟头，来到克雷斯波岛的海底绝壁，遇到巨形海蜘蛛，打到一只海獭，躲过了角鲨的侵袭。</a:t>
            </a:r>
            <a:endParaRPr lang="zh-CN" altLang="zh-CN" sz="3200" b="1"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487170" y="909320"/>
            <a:ext cx="4337685"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solidFill>
                  <a:srgbClr val="0000FF"/>
                </a:solidFill>
                <a:latin typeface="黑体" panose="02010609060101010101" pitchFamily="49" charset="-122"/>
                <a:ea typeface="黑体" panose="02010609060101010101" pitchFamily="49" charset="-122"/>
                <a:sym typeface="宋体" panose="02010600030101010101" pitchFamily="2" charset="-122"/>
              </a:rPr>
              <a:t>专题二：介绍尼摩船长</a:t>
            </a:r>
            <a:endParaRPr lang="zh-CN" altLang="en-US" sz="3200" b="1" dirty="0">
              <a:solidFill>
                <a:srgbClr val="0000FF"/>
              </a:solidFill>
              <a:latin typeface="黑体" panose="02010609060101010101" pitchFamily="49" charset="-122"/>
              <a:ea typeface="黑体" panose="02010609060101010101" pitchFamily="49" charset="-122"/>
              <a:sym typeface="宋体" panose="02010600030101010101" pitchFamily="2" charset="-122"/>
            </a:endParaRPr>
          </a:p>
        </p:txBody>
      </p:sp>
      <p:sp>
        <p:nvSpPr>
          <p:cNvPr id="13" name="文本框 12"/>
          <p:cNvSpPr txBox="1"/>
          <p:nvPr/>
        </p:nvSpPr>
        <p:spPr>
          <a:xfrm>
            <a:off x="1558925" y="2061845"/>
            <a:ext cx="8892540" cy="3062605"/>
          </a:xfrm>
          <a:prstGeom prst="rect">
            <a:avLst/>
          </a:prstGeom>
          <a:noFill/>
          <a:ln w="28575">
            <a:solidFill>
              <a:schemeClr val="accent6">
                <a:lumMod val="75000"/>
              </a:schemeClr>
            </a:solidFill>
          </a:ln>
        </p:spPr>
        <p:txBody>
          <a:bodyPr wrap="square" lIns="108850" tIns="54425" rIns="108850" bIns="54425" anchor="t" anchorCtr="0">
            <a:spAutoFit/>
          </a:bodyPr>
          <a:p>
            <a:pPr eaLnBrk="0" hangingPunct="0">
              <a:lnSpc>
                <a:spcPct val="15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    </a:t>
            </a:r>
            <a:r>
              <a:rPr lang="zh-CN" altLang="en-US" sz="3200" b="1" dirty="0">
                <a:latin typeface="楷体" panose="02010609060101010101" pitchFamily="49" charset="-122"/>
                <a:ea typeface="楷体" panose="02010609060101010101" pitchFamily="49" charset="-122"/>
                <a:sym typeface="宋体" panose="02010600030101010101" pitchFamily="2" charset="-122"/>
              </a:rPr>
              <a:t>小说中的灵魂人物尼摩船长是个怎样的人？请你根据作品内容，以最后返回陆地的法国生物学家阿龙纳斯的身份，给一个亲密的朋友写一封信，向他介绍尼摩船长其人。</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strVal val="#ppt_w*0.05"/>
                                          </p:val>
                                        </p:tav>
                                        <p:tav tm="100000">
                                          <p:val>
                                            <p:strVal val="#ppt_w"/>
                                          </p:val>
                                        </p:tav>
                                      </p:tavLst>
                                    </p:anim>
                                    <p:anim calcmode="lin" valueType="num">
                                      <p:cBhvr>
                                        <p:cTn id="13" dur="500" fill="hold"/>
                                        <p:tgtEl>
                                          <p:spTgt spid="13"/>
                                        </p:tgtEl>
                                        <p:attrNameLst>
                                          <p:attrName>ppt_h</p:attrName>
                                        </p:attrNameLst>
                                      </p:cBhvr>
                                      <p:tavLst>
                                        <p:tav tm="0">
                                          <p:val>
                                            <p:strVal val="#ppt_h"/>
                                          </p:val>
                                        </p:tav>
                                        <p:tav tm="100000">
                                          <p:val>
                                            <p:strVal val="#ppt_h"/>
                                          </p:val>
                                        </p:tav>
                                      </p:tavLst>
                                    </p:anim>
                                    <p:anim calcmode="lin" valueType="num">
                                      <p:cBhvr>
                                        <p:cTn id="14" dur="500" fill="hold"/>
                                        <p:tgtEl>
                                          <p:spTgt spid="13"/>
                                        </p:tgtEl>
                                        <p:attrNameLst>
                                          <p:attrName>ppt_x</p:attrName>
                                        </p:attrNameLst>
                                      </p:cBhvr>
                                      <p:tavLst>
                                        <p:tav tm="0">
                                          <p:val>
                                            <p:strVal val="#ppt_x-.2"/>
                                          </p:val>
                                        </p:tav>
                                        <p:tav tm="100000">
                                          <p:val>
                                            <p:strVal val="#ppt_x"/>
                                          </p:val>
                                        </p:tav>
                                      </p:tavLst>
                                    </p:anim>
                                    <p:anim calcmode="lin" valueType="num">
                                      <p:cBhvr>
                                        <p:cTn id="15" dur="500" fill="hold"/>
                                        <p:tgtEl>
                                          <p:spTgt spid="13"/>
                                        </p:tgtEl>
                                        <p:attrNameLst>
                                          <p:attrName>ppt_y</p:attrName>
                                        </p:attrNameLst>
                                      </p:cBhvr>
                                      <p:tavLst>
                                        <p:tav tm="0">
                                          <p:val>
                                            <p:strVal val="#ppt_y"/>
                                          </p:val>
                                        </p:tav>
                                        <p:tav tm="100000">
                                          <p:val>
                                            <p:strVal val="#ppt_y"/>
                                          </p:val>
                                        </p:tav>
                                      </p:tavLst>
                                    </p:anim>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4583430" y="1197610"/>
            <a:ext cx="6800850" cy="2323465"/>
          </a:xfrm>
          <a:prstGeom prst="rect">
            <a:avLst/>
          </a:prstGeom>
          <a:noFill/>
          <a:ln w="9525">
            <a:noFill/>
          </a:ln>
        </p:spPr>
        <p:txBody>
          <a:bodyPr wrap="square" lIns="108850" tIns="54425" rIns="108850" bIns="54425" anchor="t" anchorCtr="0">
            <a:spAutoFit/>
          </a:bodyPr>
          <a:p>
            <a:pPr eaLnBrk="0" hangingPunct="0">
              <a:lnSpc>
                <a:spcPct val="15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    </a:t>
            </a:r>
            <a:r>
              <a:rPr lang="zh-CN" altLang="zh-CN" sz="3200" b="1" dirty="0">
                <a:latin typeface="楷体" panose="02010609060101010101" pitchFamily="49" charset="-122"/>
                <a:ea typeface="楷体" panose="02010609060101010101" pitchFamily="49" charset="-122"/>
                <a:sym typeface="宋体" panose="02010600030101010101" pitchFamily="2" charset="-122"/>
              </a:rPr>
              <a:t>制造并驾驶</a:t>
            </a:r>
            <a:r>
              <a:rPr lang="zh-CN" altLang="en-US" sz="3200" b="1" dirty="0">
                <a:latin typeface="楷体" panose="02010609060101010101" pitchFamily="49" charset="-122"/>
                <a:ea typeface="楷体" panose="02010609060101010101" pitchFamily="49" charset="-122"/>
                <a:sym typeface="宋体" panose="02010600030101010101" pitchFamily="2" charset="-122"/>
              </a:rPr>
              <a:t>“诺第留斯号”</a:t>
            </a:r>
            <a:r>
              <a:rPr lang="zh-CN" altLang="zh-CN" sz="3200" b="1" dirty="0">
                <a:latin typeface="楷体" panose="02010609060101010101" pitchFamily="49" charset="-122"/>
                <a:ea typeface="楷体" panose="02010609060101010101" pitchFamily="49" charset="-122"/>
                <a:sym typeface="宋体" panose="02010600030101010101" pitchFamily="2" charset="-122"/>
              </a:rPr>
              <a:t>，从南极到北极，从大西洋到太平洋，几乎游遍了海洋上的每一个角落。</a:t>
            </a:r>
            <a:endParaRPr lang="zh-CN" altLang="zh-CN" sz="3200" b="1" dirty="0">
              <a:latin typeface="楷体" panose="02010609060101010101" pitchFamily="49" charset="-122"/>
              <a:ea typeface="楷体" panose="02010609060101010101" pitchFamily="49"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838200" y="1054100"/>
            <a:ext cx="3656013" cy="2741613"/>
          </a:xfrm>
          <a:prstGeom prst="rect">
            <a:avLst/>
          </a:prstGeom>
          <a:noFill/>
          <a:ln w="9525">
            <a:noFill/>
          </a:ln>
        </p:spPr>
      </p:pic>
      <p:sp>
        <p:nvSpPr>
          <p:cNvPr id="3" name="文本框 2"/>
          <p:cNvSpPr txBox="1"/>
          <p:nvPr/>
        </p:nvSpPr>
        <p:spPr>
          <a:xfrm>
            <a:off x="766763" y="4509770"/>
            <a:ext cx="10747375" cy="846138"/>
          </a:xfrm>
          <a:prstGeom prst="rect">
            <a:avLst/>
          </a:prstGeom>
          <a:solidFill>
            <a:srgbClr val="F2F2F2"/>
          </a:solidFill>
          <a:ln w="63500" cap="flat" cmpd="sng">
            <a:solidFill>
              <a:schemeClr val="accent6">
                <a:lumMod val="75000"/>
              </a:schemeClr>
            </a:solidFill>
            <a:prstDash val="solid"/>
            <a:round/>
            <a:headEnd type="none" w="med" len="med"/>
            <a:tailEnd type="none" w="med" len="med"/>
          </a:ln>
        </p:spPr>
        <p:txBody>
          <a:bodyPr lIns="108850" tIns="54425" rIns="108850" bIns="54425" anchor="t" anchorCtr="0">
            <a:spAutoFit/>
          </a:bodyPr>
          <a:p>
            <a:pPr>
              <a:lnSpc>
                <a:spcPct val="150000"/>
              </a:lnSpc>
              <a:buFont typeface="Arial" panose="020B0604020202020204" pitchFamily="34" charset="0"/>
            </a:pPr>
            <a:r>
              <a:rPr lang="en-US" altLang="zh-CN" sz="3200" b="1" dirty="0">
                <a:solidFill>
                  <a:srgbClr val="FF0000"/>
                </a:solidFill>
                <a:latin typeface="楷体_GB2312" charset="-122"/>
                <a:ea typeface="楷体_GB2312" charset="-122"/>
                <a:sym typeface="宋体" panose="02010600030101010101" pitchFamily="2" charset="-122"/>
              </a:rPr>
              <a:t>    </a:t>
            </a:r>
            <a:r>
              <a:rPr lang="zh-CN" altLang="en-US" sz="3200" b="1" dirty="0">
                <a:solidFill>
                  <a:srgbClr val="FF0000"/>
                </a:solidFill>
                <a:latin typeface="楷体_GB2312" charset="-122"/>
                <a:ea typeface="楷体_GB2312" charset="-122"/>
                <a:sym typeface="宋体" panose="02010600030101010101" pitchFamily="2" charset="-122"/>
              </a:rPr>
              <a:t>在海中我不承认有什么主子，在海中我完全是自由的。</a:t>
            </a:r>
            <a:endParaRPr lang="zh-CN" altLang="en-US" sz="3200" b="1" dirty="0">
              <a:solidFill>
                <a:srgbClr val="FF0000"/>
              </a:solidFill>
              <a:latin typeface="楷体_GB2312" charset="-122"/>
              <a:ea typeface="楷体_GB2312" charset="-122"/>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heckerboard(across)">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982663" y="1341438"/>
            <a:ext cx="10101262" cy="3459162"/>
          </a:xfrm>
          <a:prstGeom prst="rect">
            <a:avLst/>
          </a:prstGeom>
          <a:noFill/>
          <a:ln w="9525">
            <a:noFill/>
          </a:ln>
        </p:spPr>
        <p:txBody>
          <a:bodyPr lIns="108850" tIns="54425" rIns="108850" bIns="54425" anchor="t" anchorCtr="0">
            <a:spAutoFit/>
          </a:bodyPr>
          <a:p>
            <a:pPr eaLnBrk="0" hangingPunct="0">
              <a:lnSpc>
                <a:spcPct val="17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    </a:t>
            </a:r>
            <a:r>
              <a:rPr lang="zh-CN" altLang="zh-CN" sz="3200" b="1" dirty="0">
                <a:latin typeface="楷体" panose="02010609060101010101" pitchFamily="49" charset="-122"/>
                <a:ea typeface="楷体" panose="02010609060101010101" pitchFamily="49" charset="-122"/>
                <a:sym typeface="宋体" panose="02010600030101010101" pitchFamily="2" charset="-122"/>
              </a:rPr>
              <a:t>他利用</a:t>
            </a:r>
            <a:r>
              <a:rPr lang="zh-CN" altLang="en-US" sz="3200" b="1" dirty="0">
                <a:latin typeface="楷体" panose="02010609060101010101" pitchFamily="49" charset="-122"/>
                <a:ea typeface="楷体" panose="02010609060101010101" pitchFamily="49" charset="-122"/>
                <a:sym typeface="宋体" panose="02010600030101010101" pitchFamily="2" charset="-122"/>
              </a:rPr>
              <a:t>诺第留斯</a:t>
            </a:r>
            <a:r>
              <a:rPr lang="zh-CN" altLang="zh-CN" sz="3200" b="1" dirty="0">
                <a:latin typeface="楷体" panose="02010609060101010101" pitchFamily="49" charset="-122"/>
                <a:ea typeface="楷体" panose="02010609060101010101" pitchFamily="49" charset="-122"/>
                <a:sym typeface="宋体" panose="02010600030101010101" pitchFamily="2" charset="-122"/>
              </a:rPr>
              <a:t>号攻击侵略自己祖国印度的英国侵略者的军舰，他还利用在海底打捞获得的巨额财富援助那些被压迫的民族和穷苦的民众，支持他们为争取独立而进行正义的斗争。</a:t>
            </a:r>
            <a:endParaRPr lang="zh-CN" altLang="zh-CN" sz="3200" b="1" dirty="0">
              <a:latin typeface="楷体" panose="02010609060101010101" pitchFamily="49" charset="-122"/>
              <a:ea typeface="楷体" panose="02010609060101010101" pitchFamily="49" charset="-122"/>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695325" y="1341438"/>
            <a:ext cx="10875963" cy="4591050"/>
          </a:xfrm>
          <a:prstGeom prst="rect">
            <a:avLst/>
          </a:prstGeom>
          <a:solidFill>
            <a:schemeClr val="bg2"/>
          </a:solidFill>
          <a:ln w="9525">
            <a:noFill/>
          </a:ln>
        </p:spPr>
        <p:txBody>
          <a:bodyPr lIns="108850" tIns="54425" rIns="108850" bIns="54425" anchor="t" anchorCtr="0">
            <a:spAutoFit/>
          </a:bodyPr>
          <a:p>
            <a:pPr eaLnBrk="0" hangingPunct="0">
              <a:lnSpc>
                <a:spcPct val="130000"/>
              </a:lnSpc>
              <a:buFont typeface="Arial" panose="020B0604020202020204" pitchFamily="34" charset="0"/>
            </a:pPr>
            <a:r>
              <a:rPr lang="zh-CN" altLang="zh-CN" sz="3200" b="1" dirty="0">
                <a:latin typeface="楷体" panose="02010609060101010101" pitchFamily="49" charset="-122"/>
                <a:ea typeface="楷体" panose="02010609060101010101" pitchFamily="49" charset="-122"/>
                <a:sym typeface="宋体" panose="02010600030101010101" pitchFamily="2" charset="-122"/>
              </a:rPr>
              <a:t>亲爱的朋友</a:t>
            </a:r>
            <a:r>
              <a:rPr lang="en-US" altLang="zh-CN" sz="3200" b="1" dirty="0">
                <a:latin typeface="楷体" panose="02010609060101010101" pitchFamily="49" charset="-122"/>
                <a:ea typeface="楷体" panose="02010609060101010101" pitchFamily="49" charset="-122"/>
                <a:sym typeface="宋体" panose="02010600030101010101" pitchFamily="2" charset="-122"/>
              </a:rPr>
              <a:t>XX</a:t>
            </a:r>
            <a:r>
              <a:rPr lang="zh-CN" altLang="en-US" sz="3200" b="1" dirty="0">
                <a:latin typeface="楷体" panose="02010609060101010101" pitchFamily="49" charset="-122"/>
                <a:ea typeface="楷体" panose="02010609060101010101" pitchFamily="49" charset="-122"/>
                <a:sym typeface="宋体" panose="02010600030101010101" pitchFamily="2" charset="-122"/>
              </a:rPr>
              <a:t>：</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sym typeface="宋体" panose="02010600030101010101" pitchFamily="2" charset="-122"/>
              </a:rPr>
              <a:t>    你好！</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sym typeface="宋体" panose="02010600030101010101" pitchFamily="2" charset="-122"/>
              </a:rPr>
              <a:t>    我想跟你说</a:t>
            </a:r>
            <a:r>
              <a:rPr lang="en-US" altLang="zh-CN" sz="3200" b="1" dirty="0">
                <a:latin typeface="楷体" panose="02010609060101010101" pitchFamily="49" charset="-122"/>
                <a:ea typeface="楷体" panose="02010609060101010101" pitchFamily="49" charset="-122"/>
                <a:sym typeface="宋体" panose="02010600030101010101" pitchFamily="2" charset="-122"/>
              </a:rPr>
              <a:t>……</a:t>
            </a:r>
            <a:endParaRPr lang="en-US" altLang="zh-CN"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    </a:t>
            </a:r>
            <a:r>
              <a:rPr lang="zh-CN" altLang="en-US" sz="3200" b="1" dirty="0">
                <a:latin typeface="楷体" panose="02010609060101010101" pitchFamily="49" charset="-122"/>
                <a:ea typeface="楷体" panose="02010609060101010101" pitchFamily="49" charset="-122"/>
                <a:sym typeface="宋体" panose="02010600030101010101" pitchFamily="2" charset="-122"/>
              </a:rPr>
              <a:t>此致</a:t>
            </a:r>
            <a:r>
              <a:rPr lang="en-US" altLang="zh-CN" sz="3200" b="1" dirty="0">
                <a:latin typeface="楷体" panose="02010609060101010101" pitchFamily="49" charset="-122"/>
                <a:ea typeface="楷体" panose="02010609060101010101" pitchFamily="49" charset="-122"/>
                <a:sym typeface="宋体" panose="02010600030101010101" pitchFamily="2" charset="-122"/>
              </a:rPr>
              <a:t>/</a:t>
            </a:r>
            <a:r>
              <a:rPr lang="zh-CN" altLang="en-US" sz="3200" b="1" dirty="0">
                <a:latin typeface="楷体" panose="02010609060101010101" pitchFamily="49" charset="-122"/>
                <a:ea typeface="楷体" panose="02010609060101010101" pitchFamily="49" charset="-122"/>
                <a:sym typeface="宋体" panose="02010600030101010101" pitchFamily="2" charset="-122"/>
              </a:rPr>
              <a:t>祝</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sym typeface="宋体" panose="02010600030101010101" pitchFamily="2" charset="-122"/>
              </a:rPr>
              <a:t>敬礼！</a:t>
            </a:r>
            <a:r>
              <a:rPr lang="en-US" altLang="zh-CN" sz="3200" b="1" dirty="0">
                <a:latin typeface="楷体" panose="02010609060101010101" pitchFamily="49" charset="-122"/>
                <a:ea typeface="楷体" panose="02010609060101010101" pitchFamily="49" charset="-122"/>
                <a:sym typeface="宋体" panose="02010600030101010101" pitchFamily="2" charset="-122"/>
              </a:rPr>
              <a:t>/</a:t>
            </a:r>
            <a:r>
              <a:rPr lang="zh-CN" altLang="en-US" sz="3200" b="1" dirty="0">
                <a:latin typeface="楷体" panose="02010609060101010101" pitchFamily="49" charset="-122"/>
                <a:ea typeface="楷体" panose="02010609060101010101" pitchFamily="49" charset="-122"/>
                <a:sym typeface="宋体" panose="02010600030101010101" pitchFamily="2" charset="-122"/>
              </a:rPr>
              <a:t>身体建康！</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sym typeface="宋体" panose="02010600030101010101" pitchFamily="2" charset="-122"/>
              </a:rPr>
              <a:t>                            你的朋友</a:t>
            </a:r>
            <a:r>
              <a:rPr lang="en-US" altLang="zh-CN" sz="3200" b="1" dirty="0">
                <a:latin typeface="楷体" panose="02010609060101010101" pitchFamily="49" charset="-122"/>
                <a:ea typeface="楷体" panose="02010609060101010101" pitchFamily="49" charset="-122"/>
                <a:sym typeface="宋体" panose="02010600030101010101" pitchFamily="2" charset="-122"/>
              </a:rPr>
              <a:t>XX</a:t>
            </a:r>
            <a:endParaRPr lang="en-US" altLang="zh-CN"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sym typeface="宋体" panose="02010600030101010101" pitchFamily="2" charset="-122"/>
              </a:rPr>
              <a:t>                          </a:t>
            </a:r>
            <a:r>
              <a:rPr lang="en-US" altLang="zh-CN" sz="3200" b="1" dirty="0">
                <a:latin typeface="楷体" panose="02010609060101010101" pitchFamily="49" charset="-122"/>
                <a:ea typeface="楷体" panose="02010609060101010101" pitchFamily="49" charset="-122"/>
                <a:sym typeface="宋体" panose="02010600030101010101" pitchFamily="2" charset="-122"/>
              </a:rPr>
              <a:t>XXXX</a:t>
            </a:r>
            <a:r>
              <a:rPr lang="zh-CN" altLang="en-US" sz="3200" b="1" dirty="0">
                <a:latin typeface="楷体" panose="02010609060101010101" pitchFamily="49" charset="-122"/>
                <a:ea typeface="楷体" panose="02010609060101010101" pitchFamily="49" charset="-122"/>
                <a:sym typeface="宋体" panose="02010600030101010101" pitchFamily="2" charset="-122"/>
              </a:rPr>
              <a:t>年</a:t>
            </a:r>
            <a:r>
              <a:rPr lang="en-US" altLang="zh-CN" sz="3200" b="1" dirty="0">
                <a:latin typeface="楷体" panose="02010609060101010101" pitchFamily="49" charset="-122"/>
                <a:ea typeface="楷体" panose="02010609060101010101" pitchFamily="49" charset="-122"/>
                <a:sym typeface="宋体" panose="02010600030101010101" pitchFamily="2" charset="-122"/>
              </a:rPr>
              <a:t>XX</a:t>
            </a:r>
            <a:r>
              <a:rPr lang="zh-CN" altLang="en-US" sz="3200" b="1" dirty="0">
                <a:latin typeface="楷体" panose="02010609060101010101" pitchFamily="49" charset="-122"/>
                <a:ea typeface="楷体" panose="02010609060101010101" pitchFamily="49" charset="-122"/>
                <a:sym typeface="宋体" panose="02010600030101010101" pitchFamily="2" charset="-122"/>
              </a:rPr>
              <a:t>月</a:t>
            </a:r>
            <a:r>
              <a:rPr lang="en-US" altLang="zh-CN" sz="3200" b="1" dirty="0">
                <a:latin typeface="楷体" panose="02010609060101010101" pitchFamily="49" charset="-122"/>
                <a:ea typeface="楷体" panose="02010609060101010101" pitchFamily="49" charset="-122"/>
                <a:sym typeface="宋体" panose="02010600030101010101" pitchFamily="2" charset="-122"/>
              </a:rPr>
              <a:t>XX</a:t>
            </a:r>
            <a:r>
              <a:rPr lang="zh-CN" altLang="en-US" sz="3200" b="1" dirty="0">
                <a:latin typeface="楷体" panose="02010609060101010101" pitchFamily="49" charset="-122"/>
                <a:ea typeface="楷体" panose="02010609060101010101" pitchFamily="49" charset="-122"/>
                <a:sym typeface="宋体" panose="02010600030101010101" pitchFamily="2" charset="-122"/>
              </a:rPr>
              <a:t>日</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p:txBody>
      </p:sp>
      <p:sp>
        <p:nvSpPr>
          <p:cNvPr id="6" name="文本框 5"/>
          <p:cNvSpPr txBox="1"/>
          <p:nvPr/>
        </p:nvSpPr>
        <p:spPr>
          <a:xfrm>
            <a:off x="569913" y="595313"/>
            <a:ext cx="2927350" cy="600075"/>
          </a:xfrm>
          <a:prstGeom prst="rect">
            <a:avLst/>
          </a:prstGeom>
          <a:noFill/>
          <a:ln w="9525">
            <a:noFill/>
          </a:ln>
        </p:spPr>
        <p:txBody>
          <a:bodyPr lIns="108850" tIns="54425" rIns="108850" bIns="54425" anchor="t" anchorCtr="0">
            <a:spAutoFit/>
          </a:bodyPr>
          <a:p>
            <a:pPr>
              <a:buFont typeface="Arial" panose="020B0604020202020204" pitchFamily="34" charset="0"/>
            </a:pPr>
            <a:r>
              <a:rPr lang="zh-CN" altLang="en-US" sz="3200" b="1" dirty="0">
                <a:solidFill>
                  <a:srgbClr val="0000FF"/>
                </a:solidFill>
                <a:latin typeface="楷体" panose="02010609060101010101" pitchFamily="49" charset="-122"/>
                <a:ea typeface="楷体" panose="02010609060101010101" pitchFamily="49" charset="-122"/>
                <a:sym typeface="宋体" panose="02010600030101010101" pitchFamily="2" charset="-122"/>
              </a:rPr>
              <a:t>写信格式：</a:t>
            </a:r>
            <a:endParaRPr lang="zh-CN" altLang="en-US" sz="3200" b="1" dirty="0">
              <a:solidFill>
                <a:srgbClr val="0000FF"/>
              </a:solidFill>
              <a:latin typeface="楷体" panose="02010609060101010101" pitchFamily="49" charset="-122"/>
              <a:ea typeface="楷体" panose="02010609060101010101" pitchFamily="49" charset="-122"/>
              <a:sym typeface="宋体" panose="02010600030101010101" pitchFamily="2" charset="-122"/>
            </a:endParaRPr>
          </a:p>
        </p:txBody>
      </p:sp>
      <p:sp>
        <p:nvSpPr>
          <p:cNvPr id="2" name="线形标注 1 1"/>
          <p:cNvSpPr/>
          <p:nvPr/>
        </p:nvSpPr>
        <p:spPr>
          <a:xfrm>
            <a:off x="5743575" y="1971675"/>
            <a:ext cx="2049463" cy="458788"/>
          </a:xfrm>
          <a:prstGeom prst="borderCallout1">
            <a:avLst>
              <a:gd name="adj1" fmla="val 54155"/>
              <a:gd name="adj2" fmla="val -7762"/>
              <a:gd name="adj3" fmla="val 75069"/>
              <a:gd name="adj4" fmla="val -68786"/>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rPr>
              <a:t>问候</a:t>
            </a:r>
            <a:endPar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3" name="线形标注 1 2"/>
          <p:cNvSpPr/>
          <p:nvPr/>
        </p:nvSpPr>
        <p:spPr>
          <a:xfrm>
            <a:off x="7559675" y="2613025"/>
            <a:ext cx="2049463" cy="458788"/>
          </a:xfrm>
          <a:prstGeom prst="borderCallout1">
            <a:avLst>
              <a:gd name="adj1" fmla="val 54155"/>
              <a:gd name="adj2" fmla="val -7762"/>
              <a:gd name="adj3" fmla="val 75069"/>
              <a:gd name="adj4" fmla="val -68786"/>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rPr>
              <a:t>正文</a:t>
            </a:r>
            <a:endPar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4" name="线形标注 1 3"/>
          <p:cNvSpPr/>
          <p:nvPr/>
        </p:nvSpPr>
        <p:spPr>
          <a:xfrm>
            <a:off x="5743575" y="1177925"/>
            <a:ext cx="2049463" cy="458788"/>
          </a:xfrm>
          <a:prstGeom prst="borderCallout1">
            <a:avLst>
              <a:gd name="adj1" fmla="val 54155"/>
              <a:gd name="adj2" fmla="val -7762"/>
              <a:gd name="adj3" fmla="val 108448"/>
              <a:gd name="adj4" fmla="val -72295"/>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rPr>
              <a:t>称谓</a:t>
            </a:r>
            <a:endPar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5" name="线形标注 1 4"/>
          <p:cNvSpPr/>
          <p:nvPr/>
        </p:nvSpPr>
        <p:spPr>
          <a:xfrm>
            <a:off x="5875338" y="3440113"/>
            <a:ext cx="2051050" cy="458788"/>
          </a:xfrm>
          <a:prstGeom prst="borderCallout1">
            <a:avLst>
              <a:gd name="adj1" fmla="val 54155"/>
              <a:gd name="adj2" fmla="val -7762"/>
              <a:gd name="adj3" fmla="val 75069"/>
              <a:gd name="adj4" fmla="val -68786"/>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rPr>
              <a:t>祝福语</a:t>
            </a:r>
            <a:endPar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7" name="线形标注 1 6"/>
          <p:cNvSpPr/>
          <p:nvPr/>
        </p:nvSpPr>
        <p:spPr>
          <a:xfrm>
            <a:off x="3327400" y="4719638"/>
            <a:ext cx="2416175" cy="458788"/>
          </a:xfrm>
          <a:prstGeom prst="borderCallout1">
            <a:avLst>
              <a:gd name="adj1" fmla="val 54293"/>
              <a:gd name="adj2" fmla="val 107266"/>
              <a:gd name="adj3" fmla="val 55401"/>
              <a:gd name="adj4" fmla="val 165317"/>
            </a:avLst>
          </a:prstGeom>
        </p:spPr>
        <p:style>
          <a:lnRef idx="2">
            <a:schemeClr val="dk1"/>
          </a:lnRef>
          <a:fillRef idx="1">
            <a:schemeClr val="lt1"/>
          </a:fillRef>
          <a:effectRef idx="0">
            <a:schemeClr val="dk1"/>
          </a:effectRef>
          <a:fontRef idx="minor">
            <a:schemeClr val="dk1"/>
          </a:fontRef>
        </p:style>
        <p:txBody>
          <a:bodyPr lIns="108850" tIns="54425" rIns="108850" bIns="54425"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rPr>
              <a:t>署名日期</a:t>
            </a:r>
            <a:endParaRPr kumimoji="0" lang="zh-CN" altLang="en-US" sz="3200" b="1" i="0" u="none" strike="noStrike" kern="1200" cap="none" spc="0" normalizeH="0" baseline="0" noProof="1">
              <a:ln>
                <a:noFill/>
              </a:ln>
              <a:solidFill>
                <a:srgbClr val="FF000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4" presetClass="entr" presetSubtype="0" accel="10000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strVal val="#ppt_w*0.05"/>
                                          </p:val>
                                        </p:tav>
                                        <p:tav tm="100000">
                                          <p:val>
                                            <p:strVal val="#ppt_w"/>
                                          </p:val>
                                        </p:tav>
                                      </p:tavLst>
                                    </p:anim>
                                    <p:anim calcmode="lin" valueType="num">
                                      <p:cBhvr>
                                        <p:cTn id="19" dur="500" fill="hold"/>
                                        <p:tgtEl>
                                          <p:spTgt spid="4"/>
                                        </p:tgtEl>
                                        <p:attrNameLst>
                                          <p:attrName>ppt_h</p:attrName>
                                        </p:attrNameLst>
                                      </p:cBhvr>
                                      <p:tavLst>
                                        <p:tav tm="0">
                                          <p:val>
                                            <p:strVal val="#ppt_h"/>
                                          </p:val>
                                        </p:tav>
                                        <p:tav tm="100000">
                                          <p:val>
                                            <p:strVal val="#ppt_h"/>
                                          </p:val>
                                        </p:tav>
                                      </p:tavLst>
                                    </p:anim>
                                    <p:anim calcmode="lin" valueType="num">
                                      <p:cBhvr>
                                        <p:cTn id="20" dur="500" fill="hold"/>
                                        <p:tgtEl>
                                          <p:spTgt spid="4"/>
                                        </p:tgtEl>
                                        <p:attrNameLst>
                                          <p:attrName>ppt_x</p:attrName>
                                        </p:attrNameLst>
                                      </p:cBhvr>
                                      <p:tavLst>
                                        <p:tav tm="0">
                                          <p:val>
                                            <p:strVal val="#ppt_x-.2"/>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4" presetClass="entr" presetSubtype="0" accel="10000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strVal val="#ppt_w*0.05"/>
                                          </p:val>
                                        </p:tav>
                                        <p:tav tm="100000">
                                          <p:val>
                                            <p:strVal val="#ppt_w"/>
                                          </p:val>
                                        </p:tav>
                                      </p:tavLst>
                                    </p:anim>
                                    <p:anim calcmode="lin" valueType="num">
                                      <p:cBhvr>
                                        <p:cTn id="28" dur="500" fill="hold"/>
                                        <p:tgtEl>
                                          <p:spTgt spid="2"/>
                                        </p:tgtEl>
                                        <p:attrNameLst>
                                          <p:attrName>ppt_h</p:attrName>
                                        </p:attrNameLst>
                                      </p:cBhvr>
                                      <p:tavLst>
                                        <p:tav tm="0">
                                          <p:val>
                                            <p:strVal val="#ppt_h"/>
                                          </p:val>
                                        </p:tav>
                                        <p:tav tm="100000">
                                          <p:val>
                                            <p:strVal val="#ppt_h"/>
                                          </p:val>
                                        </p:tav>
                                      </p:tavLst>
                                    </p:anim>
                                    <p:anim calcmode="lin" valueType="num">
                                      <p:cBhvr>
                                        <p:cTn id="29" dur="500" fill="hold"/>
                                        <p:tgtEl>
                                          <p:spTgt spid="2"/>
                                        </p:tgtEl>
                                        <p:attrNameLst>
                                          <p:attrName>ppt_x</p:attrName>
                                        </p:attrNameLst>
                                      </p:cBhvr>
                                      <p:tavLst>
                                        <p:tav tm="0">
                                          <p:val>
                                            <p:strVal val="#ppt_x-.2"/>
                                          </p:val>
                                        </p:tav>
                                        <p:tav tm="100000">
                                          <p:val>
                                            <p:strVal val="#ppt_x"/>
                                          </p:val>
                                        </p:tav>
                                      </p:tavLst>
                                    </p:anim>
                                    <p:anim calcmode="lin" valueType="num">
                                      <p:cBhvr>
                                        <p:cTn id="30" dur="500" fill="hold"/>
                                        <p:tgtEl>
                                          <p:spTgt spid="2"/>
                                        </p:tgtEl>
                                        <p:attrNameLst>
                                          <p:attrName>ppt_y</p:attrName>
                                        </p:attrNameLst>
                                      </p:cBhvr>
                                      <p:tavLst>
                                        <p:tav tm="0">
                                          <p:val>
                                            <p:strVal val="#ppt_y"/>
                                          </p:val>
                                        </p:tav>
                                        <p:tav tm="100000">
                                          <p:val>
                                            <p:strVal val="#ppt_y"/>
                                          </p:val>
                                        </p:tav>
                                      </p:tavLst>
                                    </p:anim>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54" presetClass="entr" presetSubtype="0" accel="10000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strVal val="#ppt_w*0.05"/>
                                          </p:val>
                                        </p:tav>
                                        <p:tav tm="100000">
                                          <p:val>
                                            <p:strVal val="#ppt_w"/>
                                          </p:val>
                                        </p:tav>
                                      </p:tavLst>
                                    </p:anim>
                                    <p:anim calcmode="lin" valueType="num">
                                      <p:cBhvr>
                                        <p:cTn id="37" dur="500" fill="hold"/>
                                        <p:tgtEl>
                                          <p:spTgt spid="3"/>
                                        </p:tgtEl>
                                        <p:attrNameLst>
                                          <p:attrName>ppt_h</p:attrName>
                                        </p:attrNameLst>
                                      </p:cBhvr>
                                      <p:tavLst>
                                        <p:tav tm="0">
                                          <p:val>
                                            <p:strVal val="#ppt_h"/>
                                          </p:val>
                                        </p:tav>
                                        <p:tav tm="100000">
                                          <p:val>
                                            <p:strVal val="#ppt_h"/>
                                          </p:val>
                                        </p:tav>
                                      </p:tavLst>
                                    </p:anim>
                                    <p:anim calcmode="lin" valueType="num">
                                      <p:cBhvr>
                                        <p:cTn id="38" dur="500" fill="hold"/>
                                        <p:tgtEl>
                                          <p:spTgt spid="3"/>
                                        </p:tgtEl>
                                        <p:attrNameLst>
                                          <p:attrName>ppt_x</p:attrName>
                                        </p:attrNameLst>
                                      </p:cBhvr>
                                      <p:tavLst>
                                        <p:tav tm="0">
                                          <p:val>
                                            <p:strVal val="#ppt_x-.2"/>
                                          </p:val>
                                        </p:tav>
                                        <p:tav tm="100000">
                                          <p:val>
                                            <p:strVal val="#ppt_x"/>
                                          </p:val>
                                        </p:tav>
                                      </p:tavLst>
                                    </p:anim>
                                    <p:anim calcmode="lin" valueType="num">
                                      <p:cBhvr>
                                        <p:cTn id="39" dur="500" fill="hold"/>
                                        <p:tgtEl>
                                          <p:spTgt spid="3"/>
                                        </p:tgtEl>
                                        <p:attrNameLst>
                                          <p:attrName>ppt_y</p:attrName>
                                        </p:attrNameLst>
                                      </p:cBhvr>
                                      <p:tavLst>
                                        <p:tav tm="0">
                                          <p:val>
                                            <p:strVal val="#ppt_y"/>
                                          </p:val>
                                        </p:tav>
                                        <p:tav tm="100000">
                                          <p:val>
                                            <p:strVal val="#ppt_y"/>
                                          </p:val>
                                        </p:tav>
                                      </p:tavLst>
                                    </p:anim>
                                    <p:animEffect transition="in" filter="fade">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54" presetClass="entr" presetSubtype="0" accel="10000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strVal val="#ppt_w*0.05"/>
                                          </p:val>
                                        </p:tav>
                                        <p:tav tm="100000">
                                          <p:val>
                                            <p:strVal val="#ppt_w"/>
                                          </p:val>
                                        </p:tav>
                                      </p:tavLst>
                                    </p:anim>
                                    <p:anim calcmode="lin" valueType="num">
                                      <p:cBhvr>
                                        <p:cTn id="46" dur="500" fill="hold"/>
                                        <p:tgtEl>
                                          <p:spTgt spid="5"/>
                                        </p:tgtEl>
                                        <p:attrNameLst>
                                          <p:attrName>ppt_h</p:attrName>
                                        </p:attrNameLst>
                                      </p:cBhvr>
                                      <p:tavLst>
                                        <p:tav tm="0">
                                          <p:val>
                                            <p:strVal val="#ppt_h"/>
                                          </p:val>
                                        </p:tav>
                                        <p:tav tm="100000">
                                          <p:val>
                                            <p:strVal val="#ppt_h"/>
                                          </p:val>
                                        </p:tav>
                                      </p:tavLst>
                                    </p:anim>
                                    <p:anim calcmode="lin" valueType="num">
                                      <p:cBhvr>
                                        <p:cTn id="47" dur="500" fill="hold"/>
                                        <p:tgtEl>
                                          <p:spTgt spid="5"/>
                                        </p:tgtEl>
                                        <p:attrNameLst>
                                          <p:attrName>ppt_x</p:attrName>
                                        </p:attrNameLst>
                                      </p:cBhvr>
                                      <p:tavLst>
                                        <p:tav tm="0">
                                          <p:val>
                                            <p:strVal val="#ppt_x-.2"/>
                                          </p:val>
                                        </p:tav>
                                        <p:tav tm="100000">
                                          <p:val>
                                            <p:strVal val="#ppt_x"/>
                                          </p:val>
                                        </p:tav>
                                      </p:tavLst>
                                    </p:anim>
                                    <p:anim calcmode="lin" valueType="num">
                                      <p:cBhvr>
                                        <p:cTn id="48" dur="500" fill="hold"/>
                                        <p:tgtEl>
                                          <p:spTgt spid="5"/>
                                        </p:tgtEl>
                                        <p:attrNameLst>
                                          <p:attrName>ppt_y</p:attrName>
                                        </p:attrNameLst>
                                      </p:cBhvr>
                                      <p:tavLst>
                                        <p:tav tm="0">
                                          <p:val>
                                            <p:strVal val="#ppt_y"/>
                                          </p:val>
                                        </p:tav>
                                        <p:tav tm="100000">
                                          <p:val>
                                            <p:strVal val="#ppt_y"/>
                                          </p:val>
                                        </p:tav>
                                      </p:tavLst>
                                    </p:anim>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54" presetClass="entr" presetSubtype="0" accel="10000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p:cTn id="54" dur="500" fill="hold"/>
                                        <p:tgtEl>
                                          <p:spTgt spid="7"/>
                                        </p:tgtEl>
                                        <p:attrNameLst>
                                          <p:attrName>ppt_w</p:attrName>
                                        </p:attrNameLst>
                                      </p:cBhvr>
                                      <p:tavLst>
                                        <p:tav tm="0">
                                          <p:val>
                                            <p:strVal val="#ppt_w*0.05"/>
                                          </p:val>
                                        </p:tav>
                                        <p:tav tm="100000">
                                          <p:val>
                                            <p:strVal val="#ppt_w"/>
                                          </p:val>
                                        </p:tav>
                                      </p:tavLst>
                                    </p:anim>
                                    <p:anim calcmode="lin" valueType="num">
                                      <p:cBhvr>
                                        <p:cTn id="55" dur="500" fill="hold"/>
                                        <p:tgtEl>
                                          <p:spTgt spid="7"/>
                                        </p:tgtEl>
                                        <p:attrNameLst>
                                          <p:attrName>ppt_h</p:attrName>
                                        </p:attrNameLst>
                                      </p:cBhvr>
                                      <p:tavLst>
                                        <p:tav tm="0">
                                          <p:val>
                                            <p:strVal val="#ppt_h"/>
                                          </p:val>
                                        </p:tav>
                                        <p:tav tm="100000">
                                          <p:val>
                                            <p:strVal val="#ppt_h"/>
                                          </p:val>
                                        </p:tav>
                                      </p:tavLst>
                                    </p:anim>
                                    <p:anim calcmode="lin" valueType="num">
                                      <p:cBhvr>
                                        <p:cTn id="56" dur="500" fill="hold"/>
                                        <p:tgtEl>
                                          <p:spTgt spid="7"/>
                                        </p:tgtEl>
                                        <p:attrNameLst>
                                          <p:attrName>ppt_x</p:attrName>
                                        </p:attrNameLst>
                                      </p:cBhvr>
                                      <p:tavLst>
                                        <p:tav tm="0">
                                          <p:val>
                                            <p:strVal val="#ppt_x-.2"/>
                                          </p:val>
                                        </p:tav>
                                        <p:tav tm="100000">
                                          <p:val>
                                            <p:strVal val="#ppt_x"/>
                                          </p:val>
                                        </p:tav>
                                      </p:tavLst>
                                    </p:anim>
                                    <p:anim calcmode="lin" valueType="num">
                                      <p:cBhvr>
                                        <p:cTn id="57" dur="500" fill="hold"/>
                                        <p:tgtEl>
                                          <p:spTgt spid="7"/>
                                        </p:tgtEl>
                                        <p:attrNameLst>
                                          <p:attrName>ppt_y</p:attrName>
                                        </p:attrNameLst>
                                      </p:cBhvr>
                                      <p:tavLst>
                                        <p:tav tm="0">
                                          <p:val>
                                            <p:strVal val="#ppt_y"/>
                                          </p:val>
                                        </p:tav>
                                        <p:tav tm="100000">
                                          <p:val>
                                            <p:strVal val="#ppt_y"/>
                                          </p:val>
                                        </p:tav>
                                      </p:tavLst>
                                    </p:anim>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6" grpId="0"/>
      <p:bldP spid="2" grpId="0" animBg="1"/>
      <p:bldP spid="3" grpId="0" animBg="1"/>
      <p:bldP spid="4" grpId="0" animBg="1"/>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1055688" y="1343025"/>
            <a:ext cx="10140950" cy="5140325"/>
          </a:xfrm>
          <a:prstGeom prst="rect">
            <a:avLst/>
          </a:prstGeom>
          <a:blipFill rotWithShape="1">
            <a:blip r:embed="rId1">
              <a:alphaModFix amt="67000"/>
            </a:blip>
          </a:blipFill>
          <a:ln w="9525">
            <a:noFill/>
          </a:ln>
        </p:spPr>
        <p:txBody>
          <a:bodyPr lIns="108850" tIns="54425" rIns="108850" bIns="54425" anchor="t" anchorCtr="0">
            <a:spAutoFit/>
          </a:bodyPr>
          <a:p>
            <a:pPr eaLnBrk="0" hangingPunct="0">
              <a:lnSpc>
                <a:spcPct val="130000"/>
              </a:lnSpc>
              <a:buFont typeface="Arial" panose="020B0604020202020204" pitchFamily="34" charset="0"/>
            </a:pPr>
            <a:r>
              <a:rPr lang="zh-CN" altLang="zh-CN" sz="3200" b="1" dirty="0">
                <a:latin typeface="楷体" panose="02010609060101010101" pitchFamily="49" charset="-122"/>
                <a:ea typeface="楷体" panose="02010609060101010101" pitchFamily="49" charset="-122"/>
                <a:sym typeface="宋体" panose="02010600030101010101" pitchFamily="2" charset="-122"/>
              </a:rPr>
              <a:t>亲爱的朋友</a:t>
            </a:r>
            <a:r>
              <a:rPr lang="en-US" altLang="zh-CN" sz="3200" b="1" dirty="0">
                <a:latin typeface="楷体" panose="02010609060101010101" pitchFamily="49" charset="-122"/>
                <a:ea typeface="楷体" panose="02010609060101010101" pitchFamily="49" charset="-122"/>
                <a:sym typeface="宋体" panose="02010600030101010101" pitchFamily="2" charset="-122"/>
              </a:rPr>
              <a:t>XX</a:t>
            </a:r>
            <a:r>
              <a:rPr lang="zh-CN" altLang="en-US" sz="3200" b="1" dirty="0">
                <a:latin typeface="楷体" panose="02010609060101010101" pitchFamily="49" charset="-122"/>
                <a:ea typeface="楷体" panose="02010609060101010101" pitchFamily="49" charset="-122"/>
                <a:sym typeface="宋体" panose="02010600030101010101" pitchFamily="2" charset="-122"/>
              </a:rPr>
              <a:t>：</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sym typeface="宋体" panose="02010600030101010101" pitchFamily="2" charset="-122"/>
              </a:rPr>
              <a:t>    你好！好久不见</a:t>
            </a:r>
            <a:r>
              <a:rPr lang="en-US" altLang="zh-CN" sz="3200" b="1" dirty="0">
                <a:latin typeface="楷体" panose="02010609060101010101" pitchFamily="49" charset="-122"/>
                <a:ea typeface="楷体" panose="02010609060101010101" pitchFamily="49" charset="-122"/>
                <a:sym typeface="宋体" panose="02010600030101010101" pitchFamily="2" charset="-122"/>
              </a:rPr>
              <a:t>……</a:t>
            </a:r>
            <a:endParaRPr lang="en-US" altLang="zh-CN"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    </a:t>
            </a:r>
            <a:r>
              <a:rPr lang="zh-CN" altLang="en-US" sz="3200" b="1" dirty="0">
                <a:latin typeface="楷体" panose="02010609060101010101" pitchFamily="49" charset="-122"/>
                <a:ea typeface="楷体" panose="02010609060101010101" pitchFamily="49" charset="-122"/>
                <a:sym typeface="宋体" panose="02010600030101010101" pitchFamily="2" charset="-122"/>
              </a:rPr>
              <a:t>我刚从海底回来，这真是一趟惊险刺激的旅程，船长尼摩更是个传奇人物</a:t>
            </a:r>
            <a:r>
              <a:rPr lang="en-US" altLang="zh-CN" sz="3200" b="1" dirty="0">
                <a:latin typeface="楷体" panose="02010609060101010101" pitchFamily="49" charset="-122"/>
                <a:ea typeface="楷体" panose="02010609060101010101" pitchFamily="49" charset="-122"/>
                <a:sym typeface="宋体" panose="02010600030101010101" pitchFamily="2" charset="-122"/>
              </a:rPr>
              <a:t>……</a:t>
            </a:r>
            <a:endParaRPr lang="en-US" altLang="zh-CN"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en-US" altLang="zh-CN" sz="3200" b="1" dirty="0">
                <a:latin typeface="楷体" panose="02010609060101010101" pitchFamily="49" charset="-122"/>
                <a:ea typeface="楷体" panose="02010609060101010101" pitchFamily="49" charset="-122"/>
                <a:sym typeface="宋体" panose="02010600030101010101" pitchFamily="2" charset="-122"/>
              </a:rPr>
              <a:t>    </a:t>
            </a:r>
            <a:r>
              <a:rPr lang="zh-CN" altLang="en-US" sz="3200" b="1" dirty="0">
                <a:latin typeface="楷体" panose="02010609060101010101" pitchFamily="49" charset="-122"/>
                <a:ea typeface="楷体" panose="02010609060101010101" pitchFamily="49" charset="-122"/>
                <a:sym typeface="宋体" panose="02010600030101010101" pitchFamily="2" charset="-122"/>
              </a:rPr>
              <a:t>此致</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a:p>
            <a:pPr eaLnBrk="0" hangingPunct="0">
              <a:lnSpc>
                <a:spcPct val="13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sym typeface="宋体" panose="02010600030101010101" pitchFamily="2" charset="-122"/>
              </a:rPr>
              <a:t>敬礼！</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a:p>
            <a:pPr algn="r" eaLnBrk="0" hangingPunct="0">
              <a:lnSpc>
                <a:spcPct val="13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sym typeface="宋体" panose="02010600030101010101" pitchFamily="2" charset="-122"/>
              </a:rPr>
              <a:t>                   你的朋友：阿龙纳斯</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a:p>
            <a:pPr algn="r" eaLnBrk="0" hangingPunct="0">
              <a:lnSpc>
                <a:spcPct val="130000"/>
              </a:lnSpc>
              <a:buFont typeface="Arial" panose="020B0604020202020204" pitchFamily="34" charset="0"/>
            </a:pPr>
            <a:r>
              <a:rPr lang="zh-CN" altLang="en-US" sz="3200" b="1" dirty="0">
                <a:latin typeface="楷体" panose="02010609060101010101" pitchFamily="49" charset="-122"/>
                <a:ea typeface="楷体" panose="02010609060101010101" pitchFamily="49" charset="-122"/>
                <a:sym typeface="宋体" panose="02010600030101010101" pitchFamily="2" charset="-122"/>
              </a:rPr>
              <a:t>                      </a:t>
            </a:r>
            <a:r>
              <a:rPr lang="en-US" altLang="zh-CN" sz="3200" b="1" dirty="0">
                <a:latin typeface="楷体" panose="02010609060101010101" pitchFamily="49" charset="-122"/>
                <a:ea typeface="楷体" panose="02010609060101010101" pitchFamily="49" charset="-122"/>
                <a:sym typeface="宋体" panose="02010600030101010101" pitchFamily="2" charset="-122"/>
              </a:rPr>
              <a:t>XXXX</a:t>
            </a:r>
            <a:r>
              <a:rPr lang="zh-CN" altLang="en-US" sz="3200" b="1" dirty="0">
                <a:latin typeface="楷体" panose="02010609060101010101" pitchFamily="49" charset="-122"/>
                <a:ea typeface="楷体" panose="02010609060101010101" pitchFamily="49" charset="-122"/>
                <a:sym typeface="宋体" panose="02010600030101010101" pitchFamily="2" charset="-122"/>
              </a:rPr>
              <a:t>年</a:t>
            </a:r>
            <a:r>
              <a:rPr lang="en-US" altLang="zh-CN" sz="3200" b="1" dirty="0">
                <a:latin typeface="楷体" panose="02010609060101010101" pitchFamily="49" charset="-122"/>
                <a:ea typeface="楷体" panose="02010609060101010101" pitchFamily="49" charset="-122"/>
                <a:sym typeface="宋体" panose="02010600030101010101" pitchFamily="2" charset="-122"/>
              </a:rPr>
              <a:t>XX</a:t>
            </a:r>
            <a:r>
              <a:rPr lang="zh-CN" altLang="en-US" sz="3200" b="1" dirty="0">
                <a:latin typeface="楷体" panose="02010609060101010101" pitchFamily="49" charset="-122"/>
                <a:ea typeface="楷体" panose="02010609060101010101" pitchFamily="49" charset="-122"/>
                <a:sym typeface="宋体" panose="02010600030101010101" pitchFamily="2" charset="-122"/>
              </a:rPr>
              <a:t>月</a:t>
            </a:r>
            <a:r>
              <a:rPr lang="en-US" altLang="zh-CN" sz="3200" b="1" dirty="0">
                <a:latin typeface="楷体" panose="02010609060101010101" pitchFamily="49" charset="-122"/>
                <a:ea typeface="楷体" panose="02010609060101010101" pitchFamily="49" charset="-122"/>
                <a:sym typeface="宋体" panose="02010600030101010101" pitchFamily="2" charset="-122"/>
              </a:rPr>
              <a:t>XX</a:t>
            </a:r>
            <a:r>
              <a:rPr lang="zh-CN" altLang="en-US" sz="3200" b="1" dirty="0">
                <a:latin typeface="楷体" panose="02010609060101010101" pitchFamily="49" charset="-122"/>
                <a:ea typeface="楷体" panose="02010609060101010101" pitchFamily="49" charset="-122"/>
                <a:sym typeface="宋体" panose="02010600030101010101" pitchFamily="2" charset="-122"/>
              </a:rPr>
              <a:t>日</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p:txBody>
      </p:sp>
      <p:sp>
        <p:nvSpPr>
          <p:cNvPr id="218" name=" 218"/>
          <p:cNvSpPr/>
          <p:nvPr/>
        </p:nvSpPr>
        <p:spPr>
          <a:xfrm>
            <a:off x="407035" y="261620"/>
            <a:ext cx="1370965" cy="1003935"/>
          </a:xfrm>
          <a:custGeom>
            <a:avLst/>
            <a:gdLst>
              <a:gd name="connsiteX0" fmla="*/ 586581 w 1173161"/>
              <a:gd name="connsiteY0" fmla="*/ 0 h 1672438"/>
              <a:gd name="connsiteX1" fmla="*/ 1001356 w 1173161"/>
              <a:gd name="connsiteY1" fmla="*/ 171806 h 1672438"/>
              <a:gd name="connsiteX2" fmla="*/ 1001356 w 1173161"/>
              <a:gd name="connsiteY2" fmla="*/ 1001357 h 1672438"/>
              <a:gd name="connsiteX3" fmla="*/ 586581 w 1173161"/>
              <a:gd name="connsiteY3" fmla="*/ 1672438 h 1672438"/>
              <a:gd name="connsiteX4" fmla="*/ 171805 w 1173161"/>
              <a:gd name="connsiteY4" fmla="*/ 1001357 h 1672438"/>
              <a:gd name="connsiteX5" fmla="*/ 171805 w 1173161"/>
              <a:gd name="connsiteY5" fmla="*/ 171806 h 1672438"/>
              <a:gd name="connsiteX6" fmla="*/ 586581 w 1173161"/>
              <a:gd name="connsiteY6" fmla="*/ 0 h 167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161" h="1672438">
                <a:moveTo>
                  <a:pt x="586581" y="0"/>
                </a:moveTo>
                <a:cubicBezTo>
                  <a:pt x="736700" y="0"/>
                  <a:pt x="886819" y="57269"/>
                  <a:pt x="1001356" y="171806"/>
                </a:cubicBezTo>
                <a:cubicBezTo>
                  <a:pt x="1230430" y="400880"/>
                  <a:pt x="1230430" y="772282"/>
                  <a:pt x="1001356" y="1001357"/>
                </a:cubicBezTo>
                <a:cubicBezTo>
                  <a:pt x="820380" y="1182333"/>
                  <a:pt x="682121" y="1406027"/>
                  <a:pt x="586581" y="1672438"/>
                </a:cubicBezTo>
                <a:cubicBezTo>
                  <a:pt x="491040" y="1406027"/>
                  <a:pt x="352782" y="1182333"/>
                  <a:pt x="171805" y="1001357"/>
                </a:cubicBezTo>
                <a:cubicBezTo>
                  <a:pt x="-57269" y="772282"/>
                  <a:pt x="-57269" y="400880"/>
                  <a:pt x="171805" y="171806"/>
                </a:cubicBezTo>
                <a:cubicBezTo>
                  <a:pt x="286343" y="57269"/>
                  <a:pt x="436462" y="0"/>
                  <a:pt x="58658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68567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1">
              <a:ln>
                <a:noFill/>
              </a:ln>
              <a:solidFill>
                <a:srgbClr val="FFFFFF"/>
              </a:solidFill>
              <a:effectLst/>
              <a:uLnTx/>
              <a:uFillTx/>
              <a:latin typeface="楷体" panose="02010609060101010101" pitchFamily="49" charset="-122"/>
              <a:ea typeface="楷体" panose="02010609060101010101"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1">
                <a:ln>
                  <a:noFill/>
                </a:ln>
                <a:solidFill>
                  <a:srgbClr val="FFFFFF"/>
                </a:solidFill>
                <a:effectLst/>
                <a:uLnTx/>
                <a:uFillTx/>
                <a:latin typeface="楷体" panose="02010609060101010101" pitchFamily="49" charset="-122"/>
                <a:ea typeface="楷体" panose="02010609060101010101" pitchFamily="49" charset="-122"/>
                <a:cs typeface="+mn-cs"/>
              </a:rPr>
              <a:t>示例</a:t>
            </a:r>
            <a:endParaRPr kumimoji="0" lang="zh-CN" altLang="en-US" sz="3200" b="1" i="0" u="none" strike="noStrike" kern="1200" cap="none" spc="0" normalizeH="0" baseline="0" noProof="1">
              <a:ln>
                <a:noFill/>
              </a:ln>
              <a:solidFill>
                <a:srgbClr val="FFFFFF"/>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wipe(down)">
                                      <p:cBhvr>
                                        <p:cTn id="7" dur="500"/>
                                        <p:tgtEl>
                                          <p:spTgt spid="218"/>
                                        </p:tgtEl>
                                      </p:cBhvr>
                                    </p:animEffect>
                                  </p:childTnLst>
                                </p:cTn>
                              </p:par>
                            </p:childTnLst>
                          </p:cTn>
                        </p:par>
                        <p:par>
                          <p:cTn id="8" fill="hold">
                            <p:stCondLst>
                              <p:cond delay="500"/>
                            </p:stCondLst>
                            <p:childTnLst>
                              <p:par>
                                <p:cTn id="9" presetID="39" presetClass="entr" presetSubtype="0" accel="10000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1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1"/>
          <p:cNvSpPr>
            <a:spLocks noChangeArrowheads="1"/>
          </p:cNvSpPr>
          <p:nvPr/>
        </p:nvSpPr>
        <p:spPr bwMode="auto">
          <a:xfrm>
            <a:off x="1054100" y="1127125"/>
            <a:ext cx="9937750" cy="4718050"/>
          </a:xfrm>
          <a:prstGeom prst="rect">
            <a:avLst/>
          </a:prstGeom>
          <a:noFill/>
          <a:ln w="9525">
            <a:noFill/>
            <a:miter lim="800000"/>
          </a:ln>
          <a:effectLst/>
        </p:spPr>
        <p:txBody>
          <a:bodyPr anchor="ctr">
            <a:spAutoFit/>
          </a:bodyPr>
          <a:lstStyle/>
          <a:p>
            <a:pPr marL="0" marR="0" lvl="0" indent="266700" algn="l" defTabSz="914400" rtl="0" eaLnBrk="0" fontAlgn="base" latinLnBrk="0" hangingPunct="0">
              <a:lnSpc>
                <a:spcPct val="100000"/>
              </a:lnSpc>
              <a:spcBef>
                <a:spcPct val="0"/>
              </a:spcBef>
              <a:spcAft>
                <a:spcPct val="0"/>
              </a:spcAft>
              <a:buClrTx/>
              <a:buSzTx/>
              <a:buFontTx/>
              <a:buNone/>
              <a:tabLst>
                <a:tab pos="2743200" algn="l"/>
              </a:tabLst>
              <a:defRPr/>
            </a:pPr>
            <a:r>
              <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尼摩船长：</a:t>
            </a:r>
            <a:endParaRPr kumimoji="0" lang="en-US" altLang="zh-CN"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720090" algn="l" defTabSz="914400" rtl="0" eaLnBrk="0" fontAlgn="base" latinLnBrk="0" hangingPunct="0">
              <a:lnSpc>
                <a:spcPct val="120000"/>
              </a:lnSpc>
              <a:spcBef>
                <a:spcPct val="0"/>
              </a:spcBef>
              <a:spcAft>
                <a:spcPct val="0"/>
              </a:spcAft>
              <a:buClrTx/>
              <a:buSzTx/>
              <a:buFontTx/>
              <a:buNone/>
              <a:tabLst>
                <a:tab pos="2743200" algn="l"/>
              </a:tabLst>
              <a:defRPr/>
            </a:pPr>
            <a:r>
              <a:rPr kumimoji="0" 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从用海底沉船里的千百万金银来支援陆地上人们的正义斗争中，可以看出他是一个</a:t>
            </a:r>
            <a:r>
              <a:rPr kumimoji="0" lang="zh-CN" sz="32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有正义感的反抗压迫的战士；</a:t>
            </a:r>
            <a:endParaRPr kumimoji="0" lang="en-US" altLang="zh-CN" sz="32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720090" algn="l" defTabSz="914400" rtl="0" eaLnBrk="0" fontAlgn="base" latinLnBrk="0" hangingPunct="0">
              <a:lnSpc>
                <a:spcPct val="120000"/>
              </a:lnSpc>
              <a:spcBef>
                <a:spcPct val="0"/>
              </a:spcBef>
              <a:spcAft>
                <a:spcPct val="0"/>
              </a:spcAft>
              <a:buClrTx/>
              <a:buSzTx/>
              <a:buFontTx/>
              <a:buNone/>
              <a:tabLst>
                <a:tab pos="2743200" algn="l"/>
              </a:tabLst>
              <a:defRPr/>
            </a:pPr>
            <a:r>
              <a:rPr kumimoji="0" 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从南极冰山脱险中，可以看出他的</a:t>
            </a:r>
            <a:r>
              <a:rPr kumimoji="0" lang="zh-CN" sz="32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英勇顽强、不畏艰险、镇定沉着；</a:t>
            </a:r>
            <a:endParaRPr kumimoji="0" lang="en-US" altLang="zh-CN" sz="32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720090" algn="l" defTabSz="914400" rtl="0" eaLnBrk="0" fontAlgn="base" latinLnBrk="0" hangingPunct="0">
              <a:lnSpc>
                <a:spcPct val="120000"/>
              </a:lnSpc>
              <a:spcBef>
                <a:spcPct val="0"/>
              </a:spcBef>
              <a:spcAft>
                <a:spcPct val="0"/>
              </a:spcAft>
              <a:buClrTx/>
              <a:buSzTx/>
              <a:buFontTx/>
              <a:buNone/>
              <a:tabLst>
                <a:tab pos="2743200" algn="l"/>
              </a:tabLst>
              <a:defRPr/>
            </a:pPr>
            <a:r>
              <a:rPr kumimoji="0" 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从智斗鲨鱼救采珠人中，可以看出</a:t>
            </a:r>
            <a:r>
              <a:rPr kumimoji="0" lang="zh-CN" sz="32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他心地善良，富有同情心；</a:t>
            </a:r>
            <a:endParaRPr kumimoji="0" lang="en-US" altLang="zh-CN" sz="32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grpSp>
        <p:nvGrpSpPr>
          <p:cNvPr id="40962" name="组合 1"/>
          <p:cNvGrpSpPr/>
          <p:nvPr/>
        </p:nvGrpSpPr>
        <p:grpSpPr>
          <a:xfrm>
            <a:off x="190500" y="71438"/>
            <a:ext cx="3271838" cy="622300"/>
            <a:chOff x="247" y="204"/>
            <a:chExt cx="5152" cy="978"/>
          </a:xfrm>
        </p:grpSpPr>
        <p:sp>
          <p:nvSpPr>
            <p:cNvPr id="4" name="文本框 13"/>
            <p:cNvSpPr txBox="1"/>
            <p:nvPr/>
          </p:nvSpPr>
          <p:spPr>
            <a:xfrm>
              <a:off x="1344" y="359"/>
              <a:ext cx="4055" cy="822"/>
            </a:xfrm>
            <a:prstGeom prst="rect">
              <a:avLst/>
            </a:prstGeom>
            <a:noFill/>
          </p:spPr>
          <p:txBody>
            <a:bodyPr>
              <a:spAutoFit/>
              <a:scene3d>
                <a:camera prst="orthographicFront"/>
                <a:lightRig rig="threePt" dir="t"/>
              </a:scene3d>
            </a:bodyPr>
            <a:lstStyle/>
            <a:p>
              <a:pPr marR="0" defTabSz="914400" eaLnBrk="0" fontAlgn="auto" hangingPunct="0">
                <a:spcBef>
                  <a:spcPts val="0"/>
                </a:spcBef>
                <a:spcAft>
                  <a:spcPts val="0"/>
                </a:spcAft>
                <a:buClrTx/>
                <a:buSzTx/>
                <a:buFontTx/>
                <a:buNone/>
                <a:defRPr/>
              </a:pPr>
              <a:r>
                <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rPr>
                <a:t>主要人物形象</a:t>
              </a:r>
              <a:endPar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endParaRPr>
            </a:p>
          </p:txBody>
        </p:sp>
        <p:sp>
          <p:nvSpPr>
            <p:cNvPr id="5" name="椭圆 52"/>
            <p:cNvSpPr/>
            <p:nvPr/>
          </p:nvSpPr>
          <p:spPr>
            <a:xfrm>
              <a:off x="247" y="204"/>
              <a:ext cx="805" cy="978"/>
            </a:xfrm>
            <a:custGeom>
              <a:avLst/>
              <a:gdLst>
                <a:gd name="connsiteX0" fmla="*/ 157163 w 273050"/>
                <a:gd name="connsiteY0" fmla="*/ 44450 h 331788"/>
                <a:gd name="connsiteX1" fmla="*/ 157163 w 273050"/>
                <a:gd name="connsiteY1" fmla="*/ 149225 h 331788"/>
                <a:gd name="connsiteX2" fmla="*/ 179428 w 273050"/>
                <a:gd name="connsiteY2" fmla="*/ 134997 h 331788"/>
                <a:gd name="connsiteX3" fmla="*/ 183357 w 273050"/>
                <a:gd name="connsiteY3" fmla="*/ 133703 h 331788"/>
                <a:gd name="connsiteX4" fmla="*/ 187286 w 273050"/>
                <a:gd name="connsiteY4" fmla="*/ 134997 h 331788"/>
                <a:gd name="connsiteX5" fmla="*/ 209551 w 273050"/>
                <a:gd name="connsiteY5" fmla="*/ 149225 h 331788"/>
                <a:gd name="connsiteX6" fmla="*/ 209551 w 273050"/>
                <a:gd name="connsiteY6" fmla="*/ 44450 h 331788"/>
                <a:gd name="connsiteX7" fmla="*/ 157163 w 273050"/>
                <a:gd name="connsiteY7" fmla="*/ 44450 h 331788"/>
                <a:gd name="connsiteX8" fmla="*/ 21721 w 273050"/>
                <a:gd name="connsiteY8" fmla="*/ 12700 h 331788"/>
                <a:gd name="connsiteX9" fmla="*/ 12700 w 273050"/>
                <a:gd name="connsiteY9" fmla="*/ 22225 h 331788"/>
                <a:gd name="connsiteX10" fmla="*/ 21721 w 273050"/>
                <a:gd name="connsiteY10" fmla="*/ 31750 h 331788"/>
                <a:gd name="connsiteX11" fmla="*/ 231775 w 273050"/>
                <a:gd name="connsiteY11" fmla="*/ 31750 h 331788"/>
                <a:gd name="connsiteX12" fmla="*/ 231775 w 273050"/>
                <a:gd name="connsiteY12" fmla="*/ 12700 h 331788"/>
                <a:gd name="connsiteX13" fmla="*/ 21721 w 273050"/>
                <a:gd name="connsiteY13" fmla="*/ 12700 h 331788"/>
                <a:gd name="connsiteX14" fmla="*/ 21895 w 273050"/>
                <a:gd name="connsiteY14" fmla="*/ 0 h 331788"/>
                <a:gd name="connsiteX15" fmla="*/ 238275 w 273050"/>
                <a:gd name="connsiteY15" fmla="*/ 0 h 331788"/>
                <a:gd name="connsiteX16" fmla="*/ 244715 w 273050"/>
                <a:gd name="connsiteY16" fmla="*/ 6480 h 331788"/>
                <a:gd name="connsiteX17" fmla="*/ 244715 w 273050"/>
                <a:gd name="connsiteY17" fmla="*/ 31105 h 331788"/>
                <a:gd name="connsiteX18" fmla="*/ 266610 w 273050"/>
                <a:gd name="connsiteY18" fmla="*/ 31105 h 331788"/>
                <a:gd name="connsiteX19" fmla="*/ 273050 w 273050"/>
                <a:gd name="connsiteY19" fmla="*/ 37585 h 331788"/>
                <a:gd name="connsiteX20" fmla="*/ 273050 w 273050"/>
                <a:gd name="connsiteY20" fmla="*/ 325308 h 331788"/>
                <a:gd name="connsiteX21" fmla="*/ 266610 w 273050"/>
                <a:gd name="connsiteY21" fmla="*/ 331788 h 331788"/>
                <a:gd name="connsiteX22" fmla="*/ 21895 w 273050"/>
                <a:gd name="connsiteY22" fmla="*/ 331788 h 331788"/>
                <a:gd name="connsiteX23" fmla="*/ 0 w 273050"/>
                <a:gd name="connsiteY23" fmla="*/ 309755 h 331788"/>
                <a:gd name="connsiteX24" fmla="*/ 0 w 273050"/>
                <a:gd name="connsiteY24" fmla="*/ 22033 h 331788"/>
                <a:gd name="connsiteX25" fmla="*/ 21895 w 273050"/>
                <a:gd name="connsiteY2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3050" h="331788">
                  <a:moveTo>
                    <a:pt x="157163" y="44450"/>
                  </a:moveTo>
                  <a:lnTo>
                    <a:pt x="157163" y="149225"/>
                  </a:lnTo>
                  <a:cubicBezTo>
                    <a:pt x="157163" y="149225"/>
                    <a:pt x="157163" y="149225"/>
                    <a:pt x="179428" y="134997"/>
                  </a:cubicBezTo>
                  <a:cubicBezTo>
                    <a:pt x="180738" y="133703"/>
                    <a:pt x="182047" y="133703"/>
                    <a:pt x="183357" y="133703"/>
                  </a:cubicBezTo>
                  <a:cubicBezTo>
                    <a:pt x="184667" y="133703"/>
                    <a:pt x="185977" y="133703"/>
                    <a:pt x="187286" y="134997"/>
                  </a:cubicBezTo>
                  <a:cubicBezTo>
                    <a:pt x="187286" y="134997"/>
                    <a:pt x="187286" y="134997"/>
                    <a:pt x="209551" y="149225"/>
                  </a:cubicBezTo>
                  <a:cubicBezTo>
                    <a:pt x="209551" y="149225"/>
                    <a:pt x="209551" y="149225"/>
                    <a:pt x="209551" y="44450"/>
                  </a:cubicBezTo>
                  <a:cubicBezTo>
                    <a:pt x="209551" y="44450"/>
                    <a:pt x="209551" y="44450"/>
                    <a:pt x="157163" y="44450"/>
                  </a:cubicBezTo>
                  <a:close/>
                  <a:moveTo>
                    <a:pt x="21721" y="12700"/>
                  </a:moveTo>
                  <a:cubicBezTo>
                    <a:pt x="16566" y="12700"/>
                    <a:pt x="12700" y="16782"/>
                    <a:pt x="12700" y="22225"/>
                  </a:cubicBezTo>
                  <a:cubicBezTo>
                    <a:pt x="12700" y="27668"/>
                    <a:pt x="16566" y="31750"/>
                    <a:pt x="21721" y="31750"/>
                  </a:cubicBezTo>
                  <a:cubicBezTo>
                    <a:pt x="21721" y="31750"/>
                    <a:pt x="21721" y="31750"/>
                    <a:pt x="231775" y="31750"/>
                  </a:cubicBezTo>
                  <a:cubicBezTo>
                    <a:pt x="231775" y="31750"/>
                    <a:pt x="231775" y="31750"/>
                    <a:pt x="231775" y="12700"/>
                  </a:cubicBezTo>
                  <a:cubicBezTo>
                    <a:pt x="231775" y="12700"/>
                    <a:pt x="231775" y="12700"/>
                    <a:pt x="21721" y="12700"/>
                  </a:cubicBezTo>
                  <a:close/>
                  <a:moveTo>
                    <a:pt x="21895" y="0"/>
                  </a:moveTo>
                  <a:cubicBezTo>
                    <a:pt x="21895" y="0"/>
                    <a:pt x="21895" y="0"/>
                    <a:pt x="238275" y="0"/>
                  </a:cubicBezTo>
                  <a:cubicBezTo>
                    <a:pt x="242139" y="0"/>
                    <a:pt x="244715" y="2592"/>
                    <a:pt x="244715" y="6480"/>
                  </a:cubicBezTo>
                  <a:cubicBezTo>
                    <a:pt x="244715" y="6480"/>
                    <a:pt x="244715" y="6480"/>
                    <a:pt x="244715" y="31105"/>
                  </a:cubicBezTo>
                  <a:cubicBezTo>
                    <a:pt x="244715" y="31105"/>
                    <a:pt x="244715" y="31105"/>
                    <a:pt x="266610" y="31105"/>
                  </a:cubicBezTo>
                  <a:cubicBezTo>
                    <a:pt x="270474" y="31105"/>
                    <a:pt x="273050" y="33697"/>
                    <a:pt x="273050" y="37585"/>
                  </a:cubicBezTo>
                  <a:cubicBezTo>
                    <a:pt x="273050" y="37585"/>
                    <a:pt x="273050" y="37585"/>
                    <a:pt x="273050" y="325308"/>
                  </a:cubicBezTo>
                  <a:cubicBezTo>
                    <a:pt x="273050" y="329196"/>
                    <a:pt x="270474" y="331788"/>
                    <a:pt x="266610" y="331788"/>
                  </a:cubicBezTo>
                  <a:cubicBezTo>
                    <a:pt x="266610" y="331788"/>
                    <a:pt x="266610" y="331788"/>
                    <a:pt x="21895" y="331788"/>
                  </a:cubicBezTo>
                  <a:cubicBezTo>
                    <a:pt x="10304" y="331788"/>
                    <a:pt x="0" y="321420"/>
                    <a:pt x="0" y="309755"/>
                  </a:cubicBezTo>
                  <a:cubicBezTo>
                    <a:pt x="0" y="309755"/>
                    <a:pt x="0" y="309755"/>
                    <a:pt x="0" y="22033"/>
                  </a:cubicBezTo>
                  <a:cubicBezTo>
                    <a:pt x="0" y="10368"/>
                    <a:pt x="10304" y="0"/>
                    <a:pt x="21895" y="0"/>
                  </a:cubicBezTo>
                  <a:close/>
                </a:path>
              </a:pathLst>
            </a:custGeom>
            <a:solidFill>
              <a:srgbClr val="65C4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chemeClr val="lt1"/>
                </a:solidFill>
                <a:effectLst/>
                <a:uLnTx/>
                <a:uFillTx/>
                <a:latin typeface="+mn-lt"/>
                <a:ea typeface="+mn-ea"/>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89">
                                            <p:txEl>
                                              <p:charRg st="6" end="56"/>
                                            </p:txEl>
                                          </p:spTgt>
                                        </p:tgtEl>
                                        <p:attrNameLst>
                                          <p:attrName>style.visibility</p:attrName>
                                        </p:attrNameLst>
                                      </p:cBhvr>
                                      <p:to>
                                        <p:strVal val="visible"/>
                                      </p:to>
                                    </p:set>
                                    <p:animEffect transition="in" filter="blinds(horizontal)">
                                      <p:cBhvr>
                                        <p:cTn id="7" dur="500"/>
                                        <p:tgtEl>
                                          <p:spTgt spid="63489">
                                            <p:txEl>
                                              <p:charRg st="6" end="5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489">
                                            <p:txEl>
                                              <p:charRg st="56" end="87"/>
                                            </p:txEl>
                                          </p:spTgt>
                                        </p:tgtEl>
                                        <p:attrNameLst>
                                          <p:attrName>style.visibility</p:attrName>
                                        </p:attrNameLst>
                                      </p:cBhvr>
                                      <p:to>
                                        <p:strVal val="visible"/>
                                      </p:to>
                                    </p:set>
                                    <p:animEffect transition="in" filter="blinds(horizontal)">
                                      <p:cBhvr>
                                        <p:cTn id="10" dur="500"/>
                                        <p:tgtEl>
                                          <p:spTgt spid="63489">
                                            <p:txEl>
                                              <p:charRg st="56" end="8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3489">
                                            <p:txEl>
                                              <p:charRg st="87" end="115"/>
                                            </p:txEl>
                                          </p:spTgt>
                                        </p:tgtEl>
                                        <p:attrNameLst>
                                          <p:attrName>style.visibility</p:attrName>
                                        </p:attrNameLst>
                                      </p:cBhvr>
                                      <p:to>
                                        <p:strVal val="visible"/>
                                      </p:to>
                                    </p:set>
                                    <p:animEffect transition="in" filter="blinds(horizontal)">
                                      <p:cBhvr>
                                        <p:cTn id="13" dur="500"/>
                                        <p:tgtEl>
                                          <p:spTgt spid="63489">
                                            <p:txEl>
                                              <p:charRg st="87"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矩形 1"/>
          <p:cNvSpPr/>
          <p:nvPr/>
        </p:nvSpPr>
        <p:spPr>
          <a:xfrm>
            <a:off x="1414780" y="837565"/>
            <a:ext cx="9639300" cy="4939030"/>
          </a:xfrm>
          <a:prstGeom prst="rect">
            <a:avLst/>
          </a:prstGeom>
          <a:noFill/>
          <a:ln w="9525">
            <a:noFill/>
          </a:ln>
        </p:spPr>
        <p:txBody>
          <a:bodyPr wrap="square" anchor="t" anchorCtr="0">
            <a:spAutoFit/>
          </a:bodyPr>
          <a:p>
            <a:pPr indent="719455" defTabSz="914400" eaLnBrk="0" hangingPunct="0">
              <a:lnSpc>
                <a:spcPct val="150000"/>
              </a:lnSpc>
              <a:tabLst>
                <a:tab pos="2743200" algn="l"/>
              </a:tabLst>
            </a:pPr>
            <a:r>
              <a:rPr lang="zh-CN" altLang="zh-CN" sz="3000" b="1" dirty="0">
                <a:latin typeface="楷体" panose="02010609060101010101" pitchFamily="49" charset="-122"/>
                <a:ea typeface="楷体" panose="02010609060101010101" pitchFamily="49" charset="-122"/>
              </a:rPr>
              <a:t>从击退土著人袭击中，可以看出他</a:t>
            </a:r>
            <a:r>
              <a:rPr lang="zh-CN" altLang="zh-CN" sz="3000" b="1" dirty="0">
                <a:solidFill>
                  <a:srgbClr val="0000FF"/>
                </a:solidFill>
                <a:latin typeface="楷体" panose="02010609060101010101" pitchFamily="49" charset="-122"/>
                <a:ea typeface="楷体" panose="02010609060101010101" pitchFamily="49" charset="-122"/>
              </a:rPr>
              <a:t>知识渊博，有创造力和预见性</a:t>
            </a:r>
            <a:r>
              <a:rPr lang="en-US" altLang="zh-CN" sz="3000" b="1" dirty="0">
                <a:latin typeface="楷体" panose="02010609060101010101" pitchFamily="49" charset="-122"/>
                <a:ea typeface="楷体" panose="02010609060101010101" pitchFamily="49" charset="-122"/>
              </a:rPr>
              <a:t>(</a:t>
            </a:r>
            <a:r>
              <a:rPr lang="zh-CN" altLang="en-US" sz="3000" b="1" dirty="0">
                <a:latin typeface="楷体" panose="02010609060101010101" pitchFamily="49" charset="-122"/>
                <a:ea typeface="楷体" panose="02010609060101010101" pitchFamily="49" charset="-122"/>
              </a:rPr>
              <a:t>在船扶手上装高压电</a:t>
            </a:r>
            <a:r>
              <a:rPr lang="en-US" altLang="zh-CN" sz="3000" b="1" dirty="0">
                <a:latin typeface="楷体" panose="02010609060101010101" pitchFamily="49" charset="-122"/>
                <a:ea typeface="楷体" panose="02010609060101010101" pitchFamily="49" charset="-122"/>
              </a:rPr>
              <a:t>)</a:t>
            </a:r>
            <a:r>
              <a:rPr lang="zh-CN" altLang="en-US" sz="3000" b="1" dirty="0">
                <a:latin typeface="楷体" panose="02010609060101010101" pitchFamily="49" charset="-122"/>
                <a:ea typeface="楷体" panose="02010609060101010101" pitchFamily="49" charset="-122"/>
              </a:rPr>
              <a:t>，</a:t>
            </a:r>
            <a:r>
              <a:rPr lang="zh-CN" altLang="en-US" sz="3000" b="1" dirty="0">
                <a:solidFill>
                  <a:srgbClr val="0000FF"/>
                </a:solidFill>
                <a:latin typeface="楷体" panose="02010609060101010101" pitchFamily="49" charset="-122"/>
                <a:ea typeface="楷体" panose="02010609060101010101" pitchFamily="49" charset="-122"/>
              </a:rPr>
              <a:t>遇事沉着冷静</a:t>
            </a:r>
            <a:r>
              <a:rPr lang="zh-CN" altLang="en-US" sz="3000" b="1" dirty="0">
                <a:latin typeface="楷体" panose="02010609060101010101" pitchFamily="49" charset="-122"/>
                <a:ea typeface="楷体" panose="02010609060101010101" pitchFamily="49" charset="-122"/>
              </a:rPr>
              <a:t>；</a:t>
            </a:r>
            <a:endParaRPr lang="en-US" altLang="zh-CN" sz="3000" b="1" dirty="0">
              <a:latin typeface="楷体" panose="02010609060101010101" pitchFamily="49" charset="-122"/>
              <a:ea typeface="楷体" panose="02010609060101010101" pitchFamily="49" charset="-122"/>
            </a:endParaRPr>
          </a:p>
          <a:p>
            <a:pPr indent="719455" defTabSz="914400" eaLnBrk="0" hangingPunct="0">
              <a:lnSpc>
                <a:spcPct val="150000"/>
              </a:lnSpc>
              <a:tabLst>
                <a:tab pos="2743200" algn="l"/>
              </a:tabLst>
            </a:pPr>
            <a:r>
              <a:rPr lang="zh-CN" altLang="en-US" sz="3000" b="1" dirty="0">
                <a:latin typeface="楷体" panose="02010609060101010101" pitchFamily="49" charset="-122"/>
                <a:ea typeface="楷体" panose="02010609060101010101" pitchFamily="49" charset="-122"/>
              </a:rPr>
              <a:t>从含泪掩埋同伴中，可以看出他</a:t>
            </a:r>
            <a:r>
              <a:rPr lang="zh-CN" altLang="en-US" sz="3000" b="1" dirty="0">
                <a:solidFill>
                  <a:srgbClr val="0000FF"/>
                </a:solidFill>
                <a:latin typeface="楷体" panose="02010609060101010101" pitchFamily="49" charset="-122"/>
                <a:ea typeface="楷体" panose="02010609060101010101" pitchFamily="49" charset="-122"/>
              </a:rPr>
              <a:t>虽外表冷郁但内心情感丰富，重情重义；</a:t>
            </a:r>
            <a:endParaRPr lang="en-US" altLang="zh-CN" sz="3000" b="1" dirty="0">
              <a:solidFill>
                <a:srgbClr val="0000FF"/>
              </a:solidFill>
              <a:latin typeface="楷体" panose="02010609060101010101" pitchFamily="49" charset="-122"/>
              <a:ea typeface="楷体" panose="02010609060101010101" pitchFamily="49" charset="-122"/>
            </a:endParaRPr>
          </a:p>
          <a:p>
            <a:pPr indent="719455" defTabSz="914400" eaLnBrk="0" hangingPunct="0">
              <a:lnSpc>
                <a:spcPct val="150000"/>
              </a:lnSpc>
              <a:tabLst>
                <a:tab pos="2743200" algn="l"/>
              </a:tabLst>
            </a:pPr>
            <a:r>
              <a:rPr lang="zh-CN" altLang="en-US" sz="3000" b="1" dirty="0">
                <a:latin typeface="楷体" panose="02010609060101010101" pitchFamily="49" charset="-122"/>
                <a:ea typeface="楷体" panose="02010609060101010101" pitchFamily="49" charset="-122"/>
              </a:rPr>
              <a:t>从潜艇在海底进行大规模的科学研究和躲避敌人、迫害者中，可以看出</a:t>
            </a:r>
            <a:r>
              <a:rPr lang="zh-CN" altLang="en-US" sz="3000" b="1" dirty="0">
                <a:solidFill>
                  <a:srgbClr val="0000FF"/>
                </a:solidFill>
                <a:latin typeface="楷体" panose="02010609060101010101" pitchFamily="49" charset="-122"/>
                <a:ea typeface="楷体" panose="02010609060101010101" pitchFamily="49" charset="-122"/>
              </a:rPr>
              <a:t>他是个神秘、孤独的人和他追求自由的心理。</a:t>
            </a:r>
            <a:endParaRPr lang="zh-CN" altLang="en-US" sz="30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1"/>
          <p:cNvSpPr/>
          <p:nvPr/>
        </p:nvSpPr>
        <p:spPr>
          <a:xfrm>
            <a:off x="1054100" y="636429"/>
            <a:ext cx="10009188" cy="4523105"/>
          </a:xfrm>
          <a:prstGeom prst="rect">
            <a:avLst/>
          </a:prstGeom>
          <a:noFill/>
          <a:ln w="9525">
            <a:noFill/>
          </a:ln>
        </p:spPr>
        <p:txBody>
          <a:bodyPr anchor="ctr" anchorCtr="0">
            <a:spAutoFit/>
          </a:bodyPr>
          <a:p>
            <a:pPr indent="719455" defTabSz="914400" eaLnBrk="0" hangingPunct="0">
              <a:lnSpc>
                <a:spcPct val="150000"/>
              </a:lnSpc>
              <a:tabLst>
                <a:tab pos="2743200" algn="l"/>
              </a:tabLst>
            </a:pPr>
            <a:r>
              <a:rPr lang="zh-CN" altLang="en-US" sz="3200" b="1" dirty="0">
                <a:solidFill>
                  <a:srgbClr val="FF0000"/>
                </a:solidFill>
                <a:latin typeface="楷体" panose="02010609060101010101" pitchFamily="49" charset="-122"/>
                <a:ea typeface="楷体" panose="02010609060101010101" pitchFamily="49" charset="-122"/>
              </a:rPr>
              <a:t>阿龙纳斯：</a:t>
            </a:r>
            <a:endParaRPr lang="en-US" altLang="zh-CN" sz="3200" b="1" dirty="0">
              <a:solidFill>
                <a:srgbClr val="FF0000"/>
              </a:solidFill>
              <a:latin typeface="楷体" panose="02010609060101010101" pitchFamily="49" charset="-122"/>
              <a:ea typeface="楷体" panose="02010609060101010101" pitchFamily="49" charset="-122"/>
            </a:endParaRPr>
          </a:p>
          <a:p>
            <a:pPr indent="719455" defTabSz="914400" eaLnBrk="0" hangingPunct="0">
              <a:lnSpc>
                <a:spcPct val="150000"/>
              </a:lnSpc>
              <a:tabLst>
                <a:tab pos="2743200" algn="l"/>
              </a:tabLst>
            </a:pPr>
            <a:r>
              <a:rPr lang="zh-CN" altLang="en-US" sz="3200" b="1" dirty="0">
                <a:latin typeface="楷体" panose="02010609060101010101" pitchFamily="49" charset="-122"/>
                <a:ea typeface="楷体" panose="02010609060101010101" pitchFamily="49" charset="-122"/>
              </a:rPr>
              <a:t>从他积极参与政府的远征考察活动中，可以看出他</a:t>
            </a:r>
            <a:r>
              <a:rPr lang="zh-CN" altLang="en-US" sz="3200" b="1" dirty="0">
                <a:solidFill>
                  <a:srgbClr val="0000FF"/>
                </a:solidFill>
                <a:latin typeface="楷体" panose="02010609060101010101" pitchFamily="49" charset="-122"/>
                <a:ea typeface="楷体" panose="02010609060101010101" pitchFamily="49" charset="-122"/>
              </a:rPr>
              <a:t>热爱科学考察事业，具有正义感，希望造福人类；</a:t>
            </a:r>
            <a:endParaRPr lang="en-US" altLang="zh-CN" sz="3200" b="1" dirty="0">
              <a:solidFill>
                <a:srgbClr val="0000FF"/>
              </a:solidFill>
              <a:latin typeface="楷体" panose="02010609060101010101" pitchFamily="49" charset="-122"/>
              <a:ea typeface="楷体" panose="02010609060101010101" pitchFamily="49" charset="-122"/>
            </a:endParaRPr>
          </a:p>
          <a:p>
            <a:pPr indent="719455" defTabSz="914400" eaLnBrk="0" hangingPunct="0">
              <a:lnSpc>
                <a:spcPct val="150000"/>
              </a:lnSpc>
              <a:tabLst>
                <a:tab pos="2743200" algn="l"/>
              </a:tabLst>
            </a:pPr>
            <a:r>
              <a:rPr lang="zh-CN" altLang="en-US" sz="3200" b="1" dirty="0">
                <a:latin typeface="楷体" panose="02010609060101010101" pitchFamily="49" charset="-122"/>
                <a:ea typeface="楷体" panose="02010609060101010101" pitchFamily="49" charset="-122"/>
              </a:rPr>
              <a:t>从他敢于跟尼摩船长乘坐潜水艇做海底两万里的探险旅行和在海底的感悟中，可以看出他</a:t>
            </a:r>
            <a:r>
              <a:rPr lang="zh-CN" altLang="en-US" sz="3200" b="1" dirty="0">
                <a:solidFill>
                  <a:srgbClr val="0000FF"/>
                </a:solidFill>
                <a:latin typeface="楷体" panose="02010609060101010101" pitchFamily="49" charset="-122"/>
                <a:ea typeface="楷体" panose="02010609060101010101" pitchFamily="49" charset="-122"/>
              </a:rPr>
              <a:t>有渊博的知识、献身科学的精神和乐观向上的心态。</a:t>
            </a:r>
            <a:endParaRPr lang="zh-CN" altLang="en-US" sz="32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3">
                                            <p:txEl>
                                              <p:charRg st="6" end="51"/>
                                            </p:txEl>
                                          </p:spTgt>
                                        </p:tgtEl>
                                        <p:attrNameLst>
                                          <p:attrName>style.visibility</p:attrName>
                                        </p:attrNameLst>
                                      </p:cBhvr>
                                      <p:to>
                                        <p:strVal val="visible"/>
                                      </p:to>
                                    </p:set>
                                    <p:animEffect transition="in" filter="blinds(horizontal)">
                                      <p:cBhvr>
                                        <p:cTn id="7" dur="500"/>
                                        <p:tgtEl>
                                          <p:spTgt spid="79873">
                                            <p:txEl>
                                              <p:charRg st="6" end="5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9873">
                                            <p:txEl>
                                              <p:charRg st="51" end="114"/>
                                            </p:txEl>
                                          </p:spTgt>
                                        </p:tgtEl>
                                        <p:attrNameLst>
                                          <p:attrName>style.visibility</p:attrName>
                                        </p:attrNameLst>
                                      </p:cBhvr>
                                      <p:to>
                                        <p:strVal val="visible"/>
                                      </p:to>
                                    </p:set>
                                    <p:animEffect transition="in" filter="blinds(horizontal)">
                                      <p:cBhvr>
                                        <p:cTn id="10" dur="500"/>
                                        <p:tgtEl>
                                          <p:spTgt spid="79873">
                                            <p:txEl>
                                              <p:charRg st="51"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矩形 1"/>
          <p:cNvSpPr/>
          <p:nvPr/>
        </p:nvSpPr>
        <p:spPr>
          <a:xfrm>
            <a:off x="1343025" y="837565"/>
            <a:ext cx="9340215" cy="5278755"/>
          </a:xfrm>
          <a:prstGeom prst="rect">
            <a:avLst/>
          </a:prstGeom>
          <a:noFill/>
          <a:ln w="28575">
            <a:solidFill>
              <a:schemeClr val="accent6">
                <a:lumMod val="75000"/>
              </a:schemeClr>
            </a:solidFill>
          </a:ln>
        </p:spPr>
        <p:txBody>
          <a:bodyPr wrap="square" lIns="108850" tIns="54425" rIns="108850" bIns="54425" anchor="t" anchorCtr="0">
            <a:spAutoFit/>
          </a:bodyPr>
          <a:p>
            <a:pPr indent="855980">
              <a:lnSpc>
                <a:spcPct val="150000"/>
              </a:lnSpc>
            </a:pPr>
            <a:r>
              <a:rPr lang="zh-CN" altLang="en-US" sz="3200" b="1" dirty="0">
                <a:solidFill>
                  <a:srgbClr val="000000"/>
                </a:solidFill>
                <a:latin typeface="楷体" panose="02010609060101010101" pitchFamily="49" charset="-122"/>
                <a:ea typeface="楷体" panose="02010609060101010101" pitchFamily="49" charset="-122"/>
              </a:rPr>
              <a:t>凡尔纳母亲的家族中有许多是航海家，他的启蒙教师还是一位船长的遗孀。幼小的凡尔纳一直向往着远航探险。</a:t>
            </a:r>
            <a:endParaRPr lang="en-US" altLang="zh-CN" sz="3200" b="1" dirty="0">
              <a:solidFill>
                <a:srgbClr val="000000"/>
              </a:solidFill>
              <a:latin typeface="楷体" panose="02010609060101010101" pitchFamily="49" charset="-122"/>
              <a:ea typeface="楷体" panose="02010609060101010101" pitchFamily="49" charset="-122"/>
            </a:endParaRPr>
          </a:p>
          <a:p>
            <a:pPr indent="855980">
              <a:lnSpc>
                <a:spcPct val="150000"/>
              </a:lnSpc>
            </a:pPr>
            <a:r>
              <a:rPr lang="en-US" altLang="zh-CN" sz="3200" b="1" dirty="0">
                <a:solidFill>
                  <a:srgbClr val="000000"/>
                </a:solidFill>
                <a:latin typeface="楷体" panose="02010609060101010101" pitchFamily="49" charset="-122"/>
                <a:ea typeface="楷体" panose="02010609060101010101" pitchFamily="49" charset="-122"/>
              </a:rPr>
              <a:t>11</a:t>
            </a:r>
            <a:r>
              <a:rPr lang="zh-CN" altLang="en-US" sz="3200" b="1" dirty="0">
                <a:solidFill>
                  <a:srgbClr val="000000"/>
                </a:solidFill>
                <a:latin typeface="楷体" panose="02010609060101010101" pitchFamily="49" charset="-122"/>
                <a:ea typeface="楷体" panose="02010609060101010101" pitchFamily="49" charset="-122"/>
              </a:rPr>
              <a:t>岁时，为了给表妹买一串贝壳项链，他悄悄登上了一艘开往印度的邮船。不料中途被父亲截了回来，挨了一顿揍。在家里，他留着泪向父亲发誓：“以后只躺在床上在幻想中旅行。”</a:t>
            </a:r>
            <a:endParaRPr lang="en-US" altLang="zh-CN" sz="3200" b="1" dirty="0">
              <a:solidFill>
                <a:srgbClr val="000000"/>
              </a:solidFill>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1"/>
          <p:cNvSpPr/>
          <p:nvPr/>
        </p:nvSpPr>
        <p:spPr>
          <a:xfrm>
            <a:off x="695325" y="404813"/>
            <a:ext cx="10656888" cy="3638550"/>
          </a:xfrm>
          <a:prstGeom prst="rect">
            <a:avLst/>
          </a:prstGeom>
          <a:noFill/>
          <a:ln w="9525">
            <a:noFill/>
          </a:ln>
        </p:spPr>
        <p:txBody>
          <a:bodyPr anchor="ctr" anchorCtr="0">
            <a:spAutoFit/>
          </a:bodyPr>
          <a:p>
            <a:pPr indent="719455" defTabSz="914400" eaLnBrk="0" hangingPunct="0">
              <a:lnSpc>
                <a:spcPct val="120000"/>
              </a:lnSpc>
              <a:tabLst>
                <a:tab pos="2743200" algn="l"/>
              </a:tabLst>
            </a:pPr>
            <a:r>
              <a:rPr lang="zh-CN" altLang="en-US" sz="3200" b="1" dirty="0">
                <a:solidFill>
                  <a:srgbClr val="FF0000"/>
                </a:solidFill>
                <a:latin typeface="楷体" panose="02010609060101010101" pitchFamily="49" charset="-122"/>
                <a:ea typeface="楷体" panose="02010609060101010101" pitchFamily="49" charset="-122"/>
              </a:rPr>
              <a:t>康塞尔：</a:t>
            </a:r>
            <a:endParaRPr lang="en-US" altLang="zh-CN" sz="3200" b="1" dirty="0">
              <a:solidFill>
                <a:srgbClr val="FF0000"/>
              </a:solidFill>
              <a:latin typeface="楷体" panose="02010609060101010101" pitchFamily="49" charset="-122"/>
              <a:ea typeface="楷体" panose="02010609060101010101" pitchFamily="49" charset="-122"/>
            </a:endParaRPr>
          </a:p>
          <a:p>
            <a:pPr indent="719455" defTabSz="914400" eaLnBrk="0" hangingPunct="0">
              <a:lnSpc>
                <a:spcPct val="120000"/>
              </a:lnSpc>
              <a:tabLst>
                <a:tab pos="2743200" algn="l"/>
              </a:tabLst>
            </a:pPr>
            <a:r>
              <a:rPr lang="zh-CN" altLang="en-US" sz="3200" b="1" dirty="0">
                <a:latin typeface="楷体" panose="02010609060101010101" pitchFamily="49" charset="-122"/>
                <a:ea typeface="楷体" panose="02010609060101010101" pitchFamily="49" charset="-122"/>
              </a:rPr>
              <a:t>一位对主人忠诚的小伙子，</a:t>
            </a:r>
            <a:r>
              <a:rPr lang="zh-CN" altLang="en-US" sz="3200" b="1" dirty="0">
                <a:solidFill>
                  <a:srgbClr val="0000FF"/>
                </a:solidFill>
                <a:latin typeface="楷体" panose="02010609060101010101" pitchFamily="49" charset="-122"/>
                <a:ea typeface="楷体" panose="02010609060101010101" pitchFamily="49" charset="-122"/>
              </a:rPr>
              <a:t>老实本分、性格开朗</a:t>
            </a:r>
            <a:r>
              <a:rPr lang="zh-CN" altLang="en-US" sz="3200" b="1" dirty="0">
                <a:latin typeface="楷体" panose="02010609060101010101" pitchFamily="49" charset="-122"/>
                <a:ea typeface="楷体" panose="02010609060101010101" pitchFamily="49" charset="-122"/>
              </a:rPr>
              <a:t>，对分类学非常入迷。他愿意冒着生命危险跟随主人参与捕鲸行动；看到主人落水后，勇敢地跳下去抢救；在南极缺氧的时候，把最后一点氧气留给主人。他是一个</a:t>
            </a:r>
            <a:r>
              <a:rPr lang="zh-CN" altLang="en-US" sz="3200" b="1" dirty="0">
                <a:solidFill>
                  <a:srgbClr val="0000FF"/>
                </a:solidFill>
                <a:latin typeface="楷体" panose="02010609060101010101" pitchFamily="49" charset="-122"/>
                <a:ea typeface="楷体" panose="02010609060101010101" pitchFamily="49" charset="-122"/>
              </a:rPr>
              <a:t>任劳任怨、忠心耿耿的仆人。</a:t>
            </a:r>
            <a:endParaRPr lang="zh-CN" altLang="en-US" sz="3200" b="1" dirty="0">
              <a:solidFill>
                <a:srgbClr val="0000FF"/>
              </a:solidFill>
              <a:latin typeface="楷体" panose="02010609060101010101" pitchFamily="49" charset="-122"/>
              <a:ea typeface="楷体" panose="02010609060101010101" pitchFamily="49" charset="-122"/>
            </a:endParaRPr>
          </a:p>
        </p:txBody>
      </p:sp>
      <p:sp>
        <p:nvSpPr>
          <p:cNvPr id="81922" name="Rectangle 2"/>
          <p:cNvSpPr/>
          <p:nvPr/>
        </p:nvSpPr>
        <p:spPr>
          <a:xfrm>
            <a:off x="550863" y="4078288"/>
            <a:ext cx="11088687" cy="1865312"/>
          </a:xfrm>
          <a:prstGeom prst="rect">
            <a:avLst/>
          </a:prstGeom>
          <a:noFill/>
          <a:ln w="9525">
            <a:noFill/>
          </a:ln>
        </p:spPr>
        <p:txBody>
          <a:bodyPr anchor="ctr" anchorCtr="0">
            <a:spAutoFit/>
          </a:bodyPr>
          <a:p>
            <a:pPr indent="719455" defTabSz="914400" eaLnBrk="0" hangingPunct="0">
              <a:lnSpc>
                <a:spcPct val="120000"/>
              </a:lnSpc>
              <a:tabLst>
                <a:tab pos="2743200" algn="l"/>
              </a:tabLst>
            </a:pPr>
            <a:r>
              <a:rPr lang="zh-CN" altLang="en-US" sz="3200" b="1" dirty="0">
                <a:solidFill>
                  <a:srgbClr val="FF0000"/>
                </a:solidFill>
                <a:latin typeface="楷体" panose="02010609060101010101" pitchFamily="49" charset="-122"/>
                <a:ea typeface="楷体" panose="02010609060101010101" pitchFamily="49" charset="-122"/>
              </a:rPr>
              <a:t>尼德</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兰：</a:t>
            </a:r>
            <a:endParaRPr lang="en-US" altLang="zh-CN" sz="3200" b="1" dirty="0">
              <a:solidFill>
                <a:srgbClr val="FF0000"/>
              </a:solidFill>
              <a:latin typeface="楷体" panose="02010609060101010101" pitchFamily="49" charset="-122"/>
              <a:ea typeface="楷体" panose="02010609060101010101" pitchFamily="49" charset="-122"/>
            </a:endParaRPr>
          </a:p>
          <a:p>
            <a:pPr indent="719455" defTabSz="914400" eaLnBrk="0" hangingPunct="0">
              <a:lnSpc>
                <a:spcPct val="120000"/>
              </a:lnSpc>
              <a:tabLst>
                <a:tab pos="2743200" algn="l"/>
              </a:tabLst>
            </a:pPr>
            <a:r>
              <a:rPr lang="zh-CN" altLang="en-US" sz="3200" b="1" dirty="0">
                <a:latin typeface="楷体" panose="02010609060101010101" pitchFamily="49" charset="-122"/>
                <a:ea typeface="楷体" panose="02010609060101010101" pitchFamily="49" charset="-122"/>
              </a:rPr>
              <a:t>他是跟随阿龙纳斯去捕“巨鲸”的捕鲸手。经验丰富，百发百中，是一个比较原始的人，</a:t>
            </a:r>
            <a:r>
              <a:rPr lang="zh-CN" altLang="en-US" sz="3200" b="1" dirty="0">
                <a:solidFill>
                  <a:srgbClr val="0000FF"/>
                </a:solidFill>
                <a:latin typeface="楷体" panose="02010609060101010101" pitchFamily="49" charset="-122"/>
                <a:ea typeface="楷体" panose="02010609060101010101" pitchFamily="49" charset="-122"/>
              </a:rPr>
              <a:t>性情火暴，野性十足。</a:t>
            </a:r>
            <a:endParaRPr lang="zh-CN" altLang="en-US" sz="32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21">
                                            <p:txEl>
                                              <p:charRg st="5" end="112"/>
                                            </p:txEl>
                                          </p:spTgt>
                                        </p:tgtEl>
                                        <p:attrNameLst>
                                          <p:attrName>style.visibility</p:attrName>
                                        </p:attrNameLst>
                                      </p:cBhvr>
                                      <p:to>
                                        <p:strVal val="visible"/>
                                      </p:to>
                                    </p:set>
                                    <p:animEffect transition="in" filter="blinds(horizontal)">
                                      <p:cBhvr>
                                        <p:cTn id="7" dur="500"/>
                                        <p:tgtEl>
                                          <p:spTgt spid="81921">
                                            <p:txEl>
                                              <p:charRg st="5" end="1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22">
                                            <p:txEl>
                                              <p:charRg st="0" end="6"/>
                                            </p:txEl>
                                          </p:spTgt>
                                        </p:tgtEl>
                                        <p:attrNameLst>
                                          <p:attrName>style.visibility</p:attrName>
                                        </p:attrNameLst>
                                      </p:cBhvr>
                                      <p:to>
                                        <p:strVal val="visible"/>
                                      </p:to>
                                    </p:set>
                                    <p:animEffect transition="in" filter="blinds(horizontal)">
                                      <p:cBhvr>
                                        <p:cTn id="12" dur="500"/>
                                        <p:tgtEl>
                                          <p:spTgt spid="81922">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22">
                                            <p:txEl>
                                              <p:charRg st="6" end="56"/>
                                            </p:txEl>
                                          </p:spTgt>
                                        </p:tgtEl>
                                        <p:attrNameLst>
                                          <p:attrName>style.visibility</p:attrName>
                                        </p:attrNameLst>
                                      </p:cBhvr>
                                      <p:to>
                                        <p:strVal val="visible"/>
                                      </p:to>
                                    </p:set>
                                    <p:animEffect transition="in" filter="blinds(horizontal)">
                                      <p:cBhvr>
                                        <p:cTn id="17" dur="500"/>
                                        <p:tgtEl>
                                          <p:spTgt spid="81922">
                                            <p:txEl>
                                              <p:charRg st="6"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1"/>
          <p:cNvSpPr/>
          <p:nvPr/>
        </p:nvSpPr>
        <p:spPr>
          <a:xfrm>
            <a:off x="622935" y="1464310"/>
            <a:ext cx="11162030" cy="3930650"/>
          </a:xfrm>
          <a:prstGeom prst="rect">
            <a:avLst/>
          </a:prstGeom>
          <a:noFill/>
          <a:ln w="28575">
            <a:solidFill>
              <a:schemeClr val="accent6">
                <a:lumMod val="75000"/>
              </a:schemeClr>
            </a:solidFill>
          </a:ln>
        </p:spPr>
        <p:txBody>
          <a:bodyPr wrap="square" anchor="ctr" anchorCtr="0">
            <a:spAutoFit/>
          </a:bodyPr>
          <a:p>
            <a:pPr indent="719455" defTabSz="914400" eaLnBrk="0" hangingPunct="0">
              <a:lnSpc>
                <a:spcPct val="130000"/>
              </a:lnSpc>
              <a:tabLst>
                <a:tab pos="2743200" algn="l"/>
              </a:tabLst>
            </a:pPr>
            <a:r>
              <a:rPr lang="zh-CN" altLang="en-US" sz="3200" b="1" dirty="0">
                <a:latin typeface="楷体" panose="02010609060101010101" pitchFamily="49" charset="-122"/>
                <a:ea typeface="楷体" panose="02010609060101010101" pitchFamily="49" charset="-122"/>
              </a:rPr>
              <a:t>小说设想了潜水艇的强大功能，描绘了奇幻美妙的海底世界，</a:t>
            </a:r>
            <a:r>
              <a:rPr lang="zh-CN" altLang="en-US" sz="3200" b="1" dirty="0">
                <a:solidFill>
                  <a:srgbClr val="0000FF"/>
                </a:solidFill>
                <a:latin typeface="楷体" panose="02010609060101010101" pitchFamily="49" charset="-122"/>
                <a:ea typeface="楷体" panose="02010609060101010101" pitchFamily="49" charset="-122"/>
              </a:rPr>
              <a:t>体现了人类自古以来渴望上天下海、自由翱翔的梦想，</a:t>
            </a:r>
            <a:r>
              <a:rPr lang="zh-CN" altLang="en-US" sz="3200" b="1" dirty="0">
                <a:latin typeface="楷体" panose="02010609060101010101" pitchFamily="49" charset="-122"/>
                <a:ea typeface="楷体" panose="02010609060101010101" pitchFamily="49" charset="-122"/>
              </a:rPr>
              <a:t>也显示了作者非凡的想象力。</a:t>
            </a:r>
            <a:r>
              <a:rPr lang="zh-CN" altLang="en-US" sz="3200" b="1" dirty="0">
                <a:solidFill>
                  <a:srgbClr val="0000FF"/>
                </a:solidFill>
                <a:latin typeface="楷体" panose="02010609060101010101" pitchFamily="49" charset="-122"/>
                <a:ea typeface="楷体" panose="02010609060101010101" pitchFamily="49" charset="-122"/>
              </a:rPr>
              <a:t>反对殖民压迫</a:t>
            </a:r>
            <a:r>
              <a:rPr lang="zh-CN" altLang="en-US" sz="3200" b="1" dirty="0">
                <a:latin typeface="楷体" panose="02010609060101010101" pitchFamily="49" charset="-122"/>
                <a:ea typeface="楷体" panose="02010609060101010101" pitchFamily="49" charset="-122"/>
              </a:rPr>
              <a:t>也是这部小说的重要主题。主人公尼摩船长不仅是献身科学的探索者，同时也是英勇顽强、反对一切压迫和殖民主义的战士。在他的身上，体现了作者</a:t>
            </a:r>
            <a:r>
              <a:rPr lang="zh-CN" altLang="en-US" sz="3200" b="1" dirty="0">
                <a:solidFill>
                  <a:srgbClr val="0000FF"/>
                </a:solidFill>
                <a:latin typeface="楷体" panose="02010609060101010101" pitchFamily="49" charset="-122"/>
                <a:ea typeface="楷体" panose="02010609060101010101" pitchFamily="49" charset="-122"/>
              </a:rPr>
              <a:t>对科学、社会正义和人类平等的不懈追求。</a:t>
            </a:r>
            <a:endParaRPr lang="zh-CN" altLang="en-US" sz="3200" b="1" dirty="0">
              <a:solidFill>
                <a:srgbClr val="0000FF"/>
              </a:solidFill>
              <a:latin typeface="楷体" panose="02010609060101010101" pitchFamily="49" charset="-122"/>
              <a:ea typeface="楷体" panose="02010609060101010101" pitchFamily="49" charset="-122"/>
            </a:endParaRPr>
          </a:p>
        </p:txBody>
      </p:sp>
      <p:grpSp>
        <p:nvGrpSpPr>
          <p:cNvPr id="45058" name="组合 2"/>
          <p:cNvGrpSpPr/>
          <p:nvPr/>
        </p:nvGrpSpPr>
        <p:grpSpPr>
          <a:xfrm>
            <a:off x="190500" y="188913"/>
            <a:ext cx="3389313" cy="646112"/>
            <a:chOff x="61" y="183"/>
            <a:chExt cx="5338" cy="1017"/>
          </a:xfrm>
        </p:grpSpPr>
        <p:pic>
          <p:nvPicPr>
            <p:cNvPr id="45059" name="图片 33"/>
            <p:cNvPicPr>
              <a:picLocks noChangeAspect="1"/>
            </p:cNvPicPr>
            <p:nvPr/>
          </p:nvPicPr>
          <p:blipFill>
            <a:blip r:embed="rId1"/>
            <a:stretch>
              <a:fillRect/>
            </a:stretch>
          </p:blipFill>
          <p:spPr>
            <a:xfrm>
              <a:off x="61" y="183"/>
              <a:ext cx="1282" cy="1017"/>
            </a:xfrm>
            <a:prstGeom prst="rect">
              <a:avLst/>
            </a:prstGeom>
            <a:noFill/>
            <a:ln w="9525">
              <a:noFill/>
            </a:ln>
          </p:spPr>
        </p:pic>
        <p:sp>
          <p:nvSpPr>
            <p:cNvPr id="5" name="文本框 8"/>
            <p:cNvSpPr txBox="1"/>
            <p:nvPr/>
          </p:nvSpPr>
          <p:spPr>
            <a:xfrm>
              <a:off x="1344" y="359"/>
              <a:ext cx="4055" cy="823"/>
            </a:xfrm>
            <a:prstGeom prst="rect">
              <a:avLst/>
            </a:prstGeom>
            <a:noFill/>
          </p:spPr>
          <p:txBody>
            <a:bodyPr>
              <a:spAutoFit/>
              <a:scene3d>
                <a:camera prst="orthographicFront"/>
                <a:lightRig rig="threePt" dir="t"/>
              </a:scene3d>
            </a:bodyPr>
            <a:lstStyle/>
            <a:p>
              <a:pPr marR="0" defTabSz="914400" eaLnBrk="0" fontAlgn="auto" hangingPunct="0">
                <a:spcBef>
                  <a:spcPts val="0"/>
                </a:spcBef>
                <a:spcAft>
                  <a:spcPts val="0"/>
                </a:spcAft>
                <a:buClrTx/>
                <a:buSzTx/>
                <a:buFontTx/>
                <a:buNone/>
                <a:defRPr/>
              </a:pPr>
              <a:r>
                <a:rPr kumimoji="0" lang="zh-CN" altLang="en-US" sz="2800" b="1" kern="1200" cap="none" spc="0" normalizeH="0" baseline="0" noProof="0" dirty="0" smtClean="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rPr>
                <a:t>主旨</a:t>
              </a:r>
              <a:endPar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3"/>
                                        </p:tgtEl>
                                        <p:attrNameLst>
                                          <p:attrName>style.visibility</p:attrName>
                                        </p:attrNameLst>
                                      </p:cBhvr>
                                      <p:to>
                                        <p:strVal val="visible"/>
                                      </p:to>
                                    </p:set>
                                    <p:animEffect transition="in" filter="blinds(horizontal)">
                                      <p:cBhvr>
                                        <p:cTn id="7" dur="500"/>
                                        <p:tgtEl>
                                          <p:spTgt spid="74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487170" y="1053465"/>
            <a:ext cx="5259705"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solidFill>
                  <a:srgbClr val="0000FF"/>
                </a:solidFill>
                <a:latin typeface="黑体" panose="02010609060101010101" pitchFamily="49" charset="-122"/>
                <a:ea typeface="黑体" panose="02010609060101010101" pitchFamily="49" charset="-122"/>
                <a:sym typeface="宋体" panose="02010600030101010101" pitchFamily="2" charset="-122"/>
              </a:rPr>
              <a:t>专题三：绘制潜水艇简易图</a:t>
            </a:r>
            <a:endParaRPr lang="zh-CN" altLang="en-US" sz="3200" b="1" dirty="0">
              <a:solidFill>
                <a:srgbClr val="0000FF"/>
              </a:solidFill>
              <a:latin typeface="黑体" panose="02010609060101010101" pitchFamily="49" charset="-122"/>
              <a:ea typeface="黑体" panose="02010609060101010101" pitchFamily="49" charset="-122"/>
              <a:sym typeface="宋体" panose="02010600030101010101" pitchFamily="2" charset="-122"/>
            </a:endParaRPr>
          </a:p>
        </p:txBody>
      </p:sp>
      <p:sp>
        <p:nvSpPr>
          <p:cNvPr id="5" name="矩形 4"/>
          <p:cNvSpPr/>
          <p:nvPr/>
        </p:nvSpPr>
        <p:spPr>
          <a:xfrm>
            <a:off x="1414780" y="2133283"/>
            <a:ext cx="9793288" cy="3065462"/>
          </a:xfrm>
          <a:prstGeom prst="rect">
            <a:avLst/>
          </a:prstGeom>
          <a:noFill/>
          <a:ln w="28575">
            <a:solidFill>
              <a:schemeClr val="accent6">
                <a:lumMod val="75000"/>
              </a:schemeClr>
            </a:solidFill>
          </a:ln>
        </p:spPr>
        <p:txBody>
          <a:bodyPr lIns="108850" tIns="54425" rIns="108850" bIns="54425" anchor="t" anchorCtr="0">
            <a:spAutoFit/>
          </a:bodyPr>
          <a:p>
            <a:pPr indent="855980" eaLnBrk="0" hangingPunct="0">
              <a:lnSpc>
                <a:spcPct val="150000"/>
              </a:lnSpc>
            </a:pPr>
            <a:r>
              <a:rPr lang="zh-CN" altLang="en-US" sz="3200" b="1" dirty="0">
                <a:latin typeface="楷体" panose="02010609060101010101" pitchFamily="49" charset="-122"/>
                <a:ea typeface="楷体" panose="02010609060101010101" pitchFamily="49" charset="-122"/>
                <a:sym typeface="宋体" panose="02010600030101010101" pitchFamily="2" charset="-122"/>
              </a:rPr>
              <a:t>请你绘制一份</a:t>
            </a:r>
            <a:r>
              <a:rPr lang="en-US" altLang="zh-CN" sz="3200" b="1" dirty="0">
                <a:latin typeface="楷体" panose="02010609060101010101" pitchFamily="49" charset="-122"/>
                <a:ea typeface="楷体" panose="02010609060101010101" pitchFamily="49" charset="-122"/>
                <a:sym typeface="宋体" panose="02010600030101010101" pitchFamily="2" charset="-122"/>
              </a:rPr>
              <a:t>“</a:t>
            </a:r>
            <a:r>
              <a:rPr lang="zh-CN" altLang="en-US" sz="3200" b="1" dirty="0">
                <a:latin typeface="楷体" panose="02010609060101010101" pitchFamily="49" charset="-122"/>
                <a:ea typeface="楷体" panose="02010609060101010101" pitchFamily="49" charset="-122"/>
                <a:sym typeface="宋体" panose="02010600030101010101" pitchFamily="2" charset="-122"/>
              </a:rPr>
              <a:t>诺第留斯号</a:t>
            </a:r>
            <a:r>
              <a:rPr lang="en-US" altLang="zh-CN" sz="3200" b="1" dirty="0">
                <a:latin typeface="楷体" panose="02010609060101010101" pitchFamily="49" charset="-122"/>
                <a:ea typeface="楷体" panose="02010609060101010101" pitchFamily="49" charset="-122"/>
                <a:sym typeface="宋体" panose="02010600030101010101" pitchFamily="2" charset="-122"/>
              </a:rPr>
              <a:t>”</a:t>
            </a:r>
            <a:r>
              <a:rPr lang="zh-CN" altLang="en-US" sz="3200" b="1" dirty="0">
                <a:latin typeface="楷体" panose="02010609060101010101" pitchFamily="49" charset="-122"/>
                <a:ea typeface="楷体" panose="02010609060101010101" pitchFamily="49" charset="-122"/>
                <a:sym typeface="宋体" panose="02010600030101010101" pitchFamily="2" charset="-122"/>
              </a:rPr>
              <a:t>潜水艇的简易图，标明其各部位的名称和功能，并写一篇简介。然后查找资料，分析这艘科学幻想中的潜水艇和今天的潜水艇有什么异同。</a:t>
            </a:r>
            <a:endParaRPr lang="zh-CN" altLang="en-US" sz="3200" b="1" dirty="0">
              <a:latin typeface="楷体" panose="02010609060101010101" pitchFamily="49" charset="-122"/>
              <a:ea typeface="楷体" panose="02010609060101010101" pitchFamily="49" charset="-122"/>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4"/>
          <p:cNvSpPr txBox="1"/>
          <p:nvPr/>
        </p:nvSpPr>
        <p:spPr>
          <a:xfrm>
            <a:off x="477838" y="838200"/>
            <a:ext cx="3059112" cy="601663"/>
          </a:xfrm>
          <a:prstGeom prst="rect">
            <a:avLst/>
          </a:prstGeom>
          <a:noFill/>
          <a:ln w="9525">
            <a:noFill/>
          </a:ln>
        </p:spPr>
        <p:txBody>
          <a:bodyPr lIns="108850" tIns="54425" rIns="108850" bIns="54425" anchor="t" anchorCtr="0">
            <a:spAutoFit/>
          </a:bodyPr>
          <a:p>
            <a:pPr>
              <a:buFont typeface="Arial" panose="020B0604020202020204" pitchFamily="34" charset="0"/>
            </a:pPr>
            <a:r>
              <a:rPr lang="zh-CN" altLang="en-US" sz="3200" b="1" dirty="0">
                <a:latin typeface="楷体" panose="02010609060101010101" pitchFamily="49" charset="-122"/>
                <a:ea typeface="楷体" panose="02010609060101010101" pitchFamily="49" charset="-122"/>
              </a:rPr>
              <a:t>诺第留斯号</a:t>
            </a:r>
            <a:endParaRPr lang="zh-CN" altLang="en-US" sz="32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rcRect l="3864" r="2695"/>
          <a:stretch>
            <a:fillRect/>
          </a:stretch>
        </p:blipFill>
        <p:spPr>
          <a:xfrm>
            <a:off x="550863" y="1566863"/>
            <a:ext cx="10944225" cy="431165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fill="hold"/>
                                        <p:tgtEl>
                                          <p:spTgt spid="5121"/>
                                        </p:tgtEl>
                                        <p:attrNameLst>
                                          <p:attrName>ppt_w</p:attrName>
                                        </p:attrNameLst>
                                      </p:cBhvr>
                                      <p:tavLst>
                                        <p:tav tm="0">
                                          <p:val>
                                            <p:strVal val="#ppt_w*0.05"/>
                                          </p:val>
                                        </p:tav>
                                        <p:tav tm="100000">
                                          <p:val>
                                            <p:strVal val="#ppt_w"/>
                                          </p:val>
                                        </p:tav>
                                      </p:tavLst>
                                    </p:anim>
                                    <p:anim calcmode="lin" valueType="num">
                                      <p:cBhvr>
                                        <p:cTn id="8" dur="500" fill="hold"/>
                                        <p:tgtEl>
                                          <p:spTgt spid="5121"/>
                                        </p:tgtEl>
                                        <p:attrNameLst>
                                          <p:attrName>ppt_h</p:attrName>
                                        </p:attrNameLst>
                                      </p:cBhvr>
                                      <p:tavLst>
                                        <p:tav tm="0">
                                          <p:val>
                                            <p:strVal val="#ppt_h"/>
                                          </p:val>
                                        </p:tav>
                                        <p:tav tm="100000">
                                          <p:val>
                                            <p:strVal val="#ppt_h"/>
                                          </p:val>
                                        </p:tav>
                                      </p:tavLst>
                                    </p:anim>
                                    <p:anim calcmode="lin" valueType="num">
                                      <p:cBhvr>
                                        <p:cTn id="9" dur="500" fill="hold"/>
                                        <p:tgtEl>
                                          <p:spTgt spid="5121"/>
                                        </p:tgtEl>
                                        <p:attrNameLst>
                                          <p:attrName>ppt_x</p:attrName>
                                        </p:attrNameLst>
                                      </p:cBhvr>
                                      <p:tavLst>
                                        <p:tav tm="0">
                                          <p:val>
                                            <p:strVal val="#ppt_x-.2"/>
                                          </p:val>
                                        </p:tav>
                                        <p:tav tm="100000">
                                          <p:val>
                                            <p:strVal val="#ppt_x"/>
                                          </p:val>
                                        </p:tav>
                                      </p:tavLst>
                                    </p:anim>
                                    <p:anim calcmode="lin" valueType="num">
                                      <p:cBhvr>
                                        <p:cTn id="10" dur="500" fill="hold"/>
                                        <p:tgtEl>
                                          <p:spTgt spid="5121"/>
                                        </p:tgtEl>
                                        <p:attrNameLst>
                                          <p:attrName>ppt_y</p:attrName>
                                        </p:attrNameLst>
                                      </p:cBhvr>
                                      <p:tavLst>
                                        <p:tav tm="0">
                                          <p:val>
                                            <p:strVal val="#ppt_y"/>
                                          </p:val>
                                        </p:tav>
                                        <p:tav tm="100000">
                                          <p:val>
                                            <p:strVal val="#ppt_y"/>
                                          </p:val>
                                        </p:tav>
                                      </p:tavLst>
                                    </p:anim>
                                    <p:animEffect transition="in" filter="fade">
                                      <p:cBhvr>
                                        <p:cTn id="11" dur="500"/>
                                        <p:tgtEl>
                                          <p:spTgt spid="5121"/>
                                        </p:tgtEl>
                                      </p:cBhvr>
                                    </p:animEffect>
                                  </p:childTnLst>
                                </p:cTn>
                              </p:par>
                            </p:childTnLst>
                          </p:cTn>
                        </p:par>
                        <p:par>
                          <p:cTn id="12" fill="hold">
                            <p:stCondLst>
                              <p:cond delay="500"/>
                            </p:stCondLst>
                            <p:childTnLst>
                              <p:par>
                                <p:cTn id="13" presetID="2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000000"/>
                                          </p:val>
                                        </p:tav>
                                        <p:tav tm="100000">
                                          <p:val>
                                            <p:strVal val="#ppt_w"/>
                                          </p:val>
                                        </p:tav>
                                      </p:tavLst>
                                    </p:anim>
                                    <p:anim calcmode="lin" valueType="num">
                                      <p:cBhvr>
                                        <p:cTn id="16" dur="5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22300" y="1416050"/>
            <a:ext cx="10945813" cy="4919663"/>
          </a:xfrm>
          <a:prstGeom prst="rect">
            <a:avLst/>
          </a:prstGeom>
          <a:noFill/>
          <a:ln w="9525">
            <a:noFill/>
          </a:ln>
        </p:spPr>
      </p:pic>
      <p:sp>
        <p:nvSpPr>
          <p:cNvPr id="5121" name="文本框 4"/>
          <p:cNvSpPr txBox="1"/>
          <p:nvPr/>
        </p:nvSpPr>
        <p:spPr>
          <a:xfrm>
            <a:off x="4948238" y="536575"/>
            <a:ext cx="2293937"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latin typeface="楷体_GB2312" charset="-122"/>
                <a:ea typeface="楷体_GB2312" charset="-122"/>
              </a:rPr>
              <a:t>现代潜水艇</a:t>
            </a:r>
            <a:endParaRPr lang="zh-CN" altLang="en-US" sz="3200" b="1" dirty="0">
              <a:latin typeface="楷体_GB2312" charset="-122"/>
              <a:ea typeface="楷体_GB231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fill="hold"/>
                                        <p:tgtEl>
                                          <p:spTgt spid="5121"/>
                                        </p:tgtEl>
                                        <p:attrNameLst>
                                          <p:attrName>ppt_w</p:attrName>
                                        </p:attrNameLst>
                                      </p:cBhvr>
                                      <p:tavLst>
                                        <p:tav tm="0">
                                          <p:val>
                                            <p:strVal val="#ppt_w*0.05"/>
                                          </p:val>
                                        </p:tav>
                                        <p:tav tm="100000">
                                          <p:val>
                                            <p:strVal val="#ppt_w"/>
                                          </p:val>
                                        </p:tav>
                                      </p:tavLst>
                                    </p:anim>
                                    <p:anim calcmode="lin" valueType="num">
                                      <p:cBhvr>
                                        <p:cTn id="8" dur="500" fill="hold"/>
                                        <p:tgtEl>
                                          <p:spTgt spid="5121"/>
                                        </p:tgtEl>
                                        <p:attrNameLst>
                                          <p:attrName>ppt_h</p:attrName>
                                        </p:attrNameLst>
                                      </p:cBhvr>
                                      <p:tavLst>
                                        <p:tav tm="0">
                                          <p:val>
                                            <p:strVal val="#ppt_h"/>
                                          </p:val>
                                        </p:tav>
                                        <p:tav tm="100000">
                                          <p:val>
                                            <p:strVal val="#ppt_h"/>
                                          </p:val>
                                        </p:tav>
                                      </p:tavLst>
                                    </p:anim>
                                    <p:anim calcmode="lin" valueType="num">
                                      <p:cBhvr>
                                        <p:cTn id="9" dur="500" fill="hold"/>
                                        <p:tgtEl>
                                          <p:spTgt spid="5121"/>
                                        </p:tgtEl>
                                        <p:attrNameLst>
                                          <p:attrName>ppt_x</p:attrName>
                                        </p:attrNameLst>
                                      </p:cBhvr>
                                      <p:tavLst>
                                        <p:tav tm="0">
                                          <p:val>
                                            <p:strVal val="#ppt_x-.2"/>
                                          </p:val>
                                        </p:tav>
                                        <p:tav tm="100000">
                                          <p:val>
                                            <p:strVal val="#ppt_x"/>
                                          </p:val>
                                        </p:tav>
                                      </p:tavLst>
                                    </p:anim>
                                    <p:anim calcmode="lin" valueType="num">
                                      <p:cBhvr>
                                        <p:cTn id="10" dur="500" fill="hold"/>
                                        <p:tgtEl>
                                          <p:spTgt spid="5121"/>
                                        </p:tgtEl>
                                        <p:attrNameLst>
                                          <p:attrName>ppt_y</p:attrName>
                                        </p:attrNameLst>
                                      </p:cBhvr>
                                      <p:tavLst>
                                        <p:tav tm="0">
                                          <p:val>
                                            <p:strVal val="#ppt_y"/>
                                          </p:val>
                                        </p:tav>
                                        <p:tav tm="100000">
                                          <p:val>
                                            <p:strVal val="#ppt_y"/>
                                          </p:val>
                                        </p:tav>
                                      </p:tavLst>
                                    </p:anim>
                                    <p:animEffect transition="in" filter="fade">
                                      <p:cBhvr>
                                        <p:cTn id="11" dur="500"/>
                                        <p:tgtEl>
                                          <p:spTgt spid="5121"/>
                                        </p:tgtEl>
                                      </p:cBhvr>
                                    </p:animEffect>
                                  </p:childTnLst>
                                </p:cTn>
                              </p:par>
                            </p:childTnLst>
                          </p:cTn>
                        </p:par>
                        <p:par>
                          <p:cTn id="12" fill="hold">
                            <p:stCondLst>
                              <p:cond delay="500"/>
                            </p:stCondLst>
                            <p:childTnLst>
                              <p:par>
                                <p:cTn id="13" presetID="39" presetClass="entr" presetSubtype="0" accel="10000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框 1"/>
          <p:cNvSpPr txBox="1"/>
          <p:nvPr/>
        </p:nvSpPr>
        <p:spPr>
          <a:xfrm>
            <a:off x="838835" y="909320"/>
            <a:ext cx="1831340"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solidFill>
                  <a:srgbClr val="FF0000"/>
                </a:solidFill>
                <a:latin typeface="黑体" panose="02010609060101010101" pitchFamily="49" charset="-122"/>
                <a:ea typeface="黑体" panose="02010609060101010101" pitchFamily="49" charset="-122"/>
              </a:rPr>
              <a:t>相同点：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5121" name="文本框 4"/>
          <p:cNvSpPr txBox="1"/>
          <p:nvPr/>
        </p:nvSpPr>
        <p:spPr>
          <a:xfrm>
            <a:off x="622300" y="1846263"/>
            <a:ext cx="10802938" cy="2230437"/>
          </a:xfrm>
          <a:prstGeom prst="rect">
            <a:avLst/>
          </a:prstGeom>
          <a:noFill/>
          <a:ln w="9525">
            <a:noFill/>
          </a:ln>
        </p:spPr>
        <p:txBody>
          <a:bodyPr lIns="108850" tIns="54425" rIns="108850" bIns="54425" anchor="t" anchorCtr="0">
            <a:spAutoFit/>
          </a:bodyPr>
          <a:p>
            <a:pPr marL="542925" indent="-542925">
              <a:lnSpc>
                <a:spcPct val="150000"/>
              </a:lnSpc>
              <a:buClr>
                <a:srgbClr val="9BBB59"/>
              </a:buClr>
              <a:buFont typeface="Wingdings" panose="05000000000000000000" pitchFamily="2" charset="2"/>
              <a:buChar char=""/>
            </a:pPr>
            <a:r>
              <a:rPr lang="zh-CN" altLang="en-US" sz="3200" b="1" dirty="0">
                <a:latin typeface="楷体" panose="02010609060101010101" pitchFamily="49" charset="-122"/>
                <a:ea typeface="楷体" panose="02010609060101010101" pitchFamily="49" charset="-122"/>
                <a:sym typeface="宋体" panose="02010600030101010101" pitchFamily="2" charset="-122"/>
              </a:rPr>
              <a:t>流线型构造，减小水中阻力</a:t>
            </a:r>
            <a:r>
              <a:rPr lang="zh-CN" altLang="en-US" sz="3200" b="1" dirty="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a:p>
            <a:pPr marL="542925" indent="-542925">
              <a:lnSpc>
                <a:spcPct val="150000"/>
              </a:lnSpc>
              <a:buClr>
                <a:srgbClr val="9BBB59"/>
              </a:buClr>
              <a:buFont typeface="Wingdings" panose="05000000000000000000" pitchFamily="2" charset="2"/>
              <a:buChar char=""/>
            </a:pPr>
            <a:r>
              <a:rPr lang="zh-CN" altLang="en-US" sz="3200" b="1" dirty="0">
                <a:latin typeface="楷体" panose="02010609060101010101" pitchFamily="49" charset="-122"/>
                <a:ea typeface="楷体" panose="02010609060101010101" pitchFamily="49" charset="-122"/>
              </a:rPr>
              <a:t>能利用水层掩护进行隐蔽活动，对敌方实施突然袭击；</a:t>
            </a:r>
            <a:endParaRPr lang="zh-CN" altLang="en-US" sz="3200" b="1" dirty="0">
              <a:latin typeface="楷体" panose="02010609060101010101" pitchFamily="49" charset="-122"/>
              <a:ea typeface="楷体" panose="02010609060101010101" pitchFamily="49" charset="-122"/>
            </a:endParaRPr>
          </a:p>
          <a:p>
            <a:pPr marL="542925" indent="-542925">
              <a:lnSpc>
                <a:spcPct val="150000"/>
              </a:lnSpc>
              <a:buClr>
                <a:srgbClr val="9BBB59"/>
              </a:buClr>
              <a:buFont typeface="Wingdings" panose="05000000000000000000" pitchFamily="2" charset="2"/>
              <a:buChar char=""/>
            </a:pPr>
            <a:r>
              <a:rPr lang="zh-CN" altLang="en-US" sz="3200" b="1" dirty="0">
                <a:latin typeface="楷体" panose="02010609060101010101" pitchFamily="49" charset="-122"/>
                <a:ea typeface="楷体" panose="02010609060101010101" pitchFamily="49" charset="-122"/>
              </a:rPr>
              <a:t>能在水下发射武器攻击海上目标。</a:t>
            </a:r>
            <a:endParaRPr lang="zh-CN" altLang="en-US" sz="3200" b="1"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checkerboard(across)">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5121"/>
                                        </p:tgtEl>
                                        <p:attrNameLst>
                                          <p:attrName>style.visibility</p:attrName>
                                        </p:attrNameLst>
                                      </p:cBhvr>
                                      <p:to>
                                        <p:strVal val="visible"/>
                                      </p:to>
                                    </p:set>
                                    <p:anim calcmode="lin" valueType="num">
                                      <p:cBhvr>
                                        <p:cTn id="12" dur="500" fill="hold"/>
                                        <p:tgtEl>
                                          <p:spTgt spid="5121"/>
                                        </p:tgtEl>
                                        <p:attrNameLst>
                                          <p:attrName>ppt_w</p:attrName>
                                        </p:attrNameLst>
                                      </p:cBhvr>
                                      <p:tavLst>
                                        <p:tav tm="0">
                                          <p:val>
                                            <p:strVal val="#ppt_w*0.05"/>
                                          </p:val>
                                        </p:tav>
                                        <p:tav tm="100000">
                                          <p:val>
                                            <p:strVal val="#ppt_w"/>
                                          </p:val>
                                        </p:tav>
                                      </p:tavLst>
                                    </p:anim>
                                    <p:anim calcmode="lin" valueType="num">
                                      <p:cBhvr>
                                        <p:cTn id="13" dur="500" fill="hold"/>
                                        <p:tgtEl>
                                          <p:spTgt spid="5121"/>
                                        </p:tgtEl>
                                        <p:attrNameLst>
                                          <p:attrName>ppt_h</p:attrName>
                                        </p:attrNameLst>
                                      </p:cBhvr>
                                      <p:tavLst>
                                        <p:tav tm="0">
                                          <p:val>
                                            <p:strVal val="#ppt_h"/>
                                          </p:val>
                                        </p:tav>
                                        <p:tav tm="100000">
                                          <p:val>
                                            <p:strVal val="#ppt_h"/>
                                          </p:val>
                                        </p:tav>
                                      </p:tavLst>
                                    </p:anim>
                                    <p:anim calcmode="lin" valueType="num">
                                      <p:cBhvr>
                                        <p:cTn id="14" dur="500" fill="hold"/>
                                        <p:tgtEl>
                                          <p:spTgt spid="5121"/>
                                        </p:tgtEl>
                                        <p:attrNameLst>
                                          <p:attrName>ppt_x</p:attrName>
                                        </p:attrNameLst>
                                      </p:cBhvr>
                                      <p:tavLst>
                                        <p:tav tm="0">
                                          <p:val>
                                            <p:strVal val="#ppt_x-.2"/>
                                          </p:val>
                                        </p:tav>
                                        <p:tav tm="100000">
                                          <p:val>
                                            <p:strVal val="#ppt_x"/>
                                          </p:val>
                                        </p:tav>
                                      </p:tavLst>
                                    </p:anim>
                                    <p:anim calcmode="lin" valueType="num">
                                      <p:cBhvr>
                                        <p:cTn id="15" dur="500" fill="hold"/>
                                        <p:tgtEl>
                                          <p:spTgt spid="5121"/>
                                        </p:tgtEl>
                                        <p:attrNameLst>
                                          <p:attrName>ppt_y</p:attrName>
                                        </p:attrNameLst>
                                      </p:cBhvr>
                                      <p:tavLst>
                                        <p:tav tm="0">
                                          <p:val>
                                            <p:strVal val="#ppt_y"/>
                                          </p:val>
                                        </p:tav>
                                        <p:tav tm="100000">
                                          <p:val>
                                            <p:strVal val="#ppt_y"/>
                                          </p:val>
                                        </p:tav>
                                      </p:tavLst>
                                    </p:anim>
                                    <p:animEffect transition="in" filter="fade">
                                      <p:cBhvr>
                                        <p:cTn id="16" dur="500"/>
                                        <p:tgtEl>
                                          <p:spTgt spid="5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51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框 1"/>
          <p:cNvSpPr txBox="1"/>
          <p:nvPr/>
        </p:nvSpPr>
        <p:spPr>
          <a:xfrm>
            <a:off x="636905" y="765175"/>
            <a:ext cx="1681480"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solidFill>
                  <a:srgbClr val="FF0000"/>
                </a:solidFill>
                <a:latin typeface="楷体" panose="02010609060101010101" pitchFamily="49" charset="-122"/>
                <a:ea typeface="楷体" panose="02010609060101010101" pitchFamily="49" charset="-122"/>
              </a:rPr>
              <a:t>不同点：</a:t>
            </a:r>
            <a:endParaRPr lang="zh-CN" altLang="en-US" sz="3200" b="1" dirty="0">
              <a:solidFill>
                <a:srgbClr val="FF0000"/>
              </a:solidFill>
              <a:latin typeface="楷体" panose="02010609060101010101" pitchFamily="49" charset="-122"/>
              <a:ea typeface="楷体" panose="02010609060101010101" pitchFamily="49" charset="-122"/>
            </a:endParaRPr>
          </a:p>
        </p:txBody>
      </p:sp>
      <p:graphicFrame>
        <p:nvGraphicFramePr>
          <p:cNvPr id="2" name="表格 1"/>
          <p:cNvGraphicFramePr/>
          <p:nvPr>
            <p:custDataLst>
              <p:tags r:id="rId1"/>
            </p:custDataLst>
          </p:nvPr>
        </p:nvGraphicFramePr>
        <p:xfrm>
          <a:off x="636588" y="1604963"/>
          <a:ext cx="10916346" cy="4373563"/>
        </p:xfrm>
        <a:graphic>
          <a:graphicData uri="http://schemas.openxmlformats.org/drawingml/2006/table">
            <a:tbl>
              <a:tblPr firstRow="1" bandRow="1">
                <a:tableStyleId>{5C22544A-7EE6-4342-B048-85BDC9FD1C3A}</a:tableStyleId>
              </a:tblPr>
              <a:tblGrid>
                <a:gridCol w="1689011"/>
                <a:gridCol w="4434607"/>
                <a:gridCol w="4792728"/>
              </a:tblGrid>
              <a:tr h="1093247">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95000"/>
                      </a:schemeClr>
                    </a:solidFill>
                  </a:tcPr>
                </a:tc>
                <a:tc>
                  <a:txBody>
                    <a:bodyPr/>
                    <a:lstStyle/>
                    <a:p>
                      <a:pPr algn="ctr">
                        <a:buNone/>
                      </a:pPr>
                      <a:r>
                        <a:rPr lang="zh-CN" altLang="en-US" sz="3200" b="1">
                          <a:solidFill>
                            <a:schemeClr val="tx1"/>
                          </a:solidFill>
                          <a:latin typeface="楷体" panose="02010609060101010101" pitchFamily="49" charset="-122"/>
                          <a:ea typeface="楷体" panose="02010609060101010101" pitchFamily="49" charset="-122"/>
                        </a:rPr>
                        <a:t>诺第留斯号</a:t>
                      </a:r>
                      <a:endParaRPr lang="zh-CN" altLang="en-US" sz="3200" b="1">
                        <a:solidFill>
                          <a:schemeClr val="tx1"/>
                        </a:solidFill>
                        <a:latin typeface="楷体" panose="02010609060101010101" pitchFamily="49" charset="-122"/>
                        <a:ea typeface="楷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3">
                        <a:lumMod val="20000"/>
                        <a:lumOff val="80000"/>
                      </a:schemeClr>
                    </a:solidFill>
                  </a:tcPr>
                </a:tc>
                <a:tc>
                  <a:txBody>
                    <a:bodyPr/>
                    <a:lstStyle/>
                    <a:p>
                      <a:pPr algn="ctr">
                        <a:buNone/>
                      </a:pPr>
                      <a:r>
                        <a:rPr lang="zh-CN" altLang="en-US" sz="3200" b="1">
                          <a:solidFill>
                            <a:schemeClr val="tx1"/>
                          </a:solidFill>
                          <a:latin typeface="楷体" panose="02010609060101010101" pitchFamily="49" charset="-122"/>
                          <a:ea typeface="楷体" panose="02010609060101010101" pitchFamily="49" charset="-122"/>
                        </a:rPr>
                        <a:t>现代潜水艇</a:t>
                      </a:r>
                      <a:endParaRPr lang="zh-CN" altLang="en-US" sz="3200" b="1">
                        <a:solidFill>
                          <a:schemeClr val="tx1"/>
                        </a:solidFill>
                        <a:latin typeface="楷体" panose="02010609060101010101" pitchFamily="49" charset="-122"/>
                        <a:ea typeface="楷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3">
                        <a:lumMod val="20000"/>
                        <a:lumOff val="80000"/>
                      </a:schemeClr>
                    </a:solidFill>
                  </a:tcPr>
                </a:tc>
              </a:tr>
              <a:tr h="1093247">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95000"/>
                      </a:schemeClr>
                    </a:solidFill>
                  </a:tcPr>
                </a:tc>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093247">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95000"/>
                      </a:schemeClr>
                    </a:solidFill>
                  </a:tcPr>
                </a:tc>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093247">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95000"/>
                      </a:schemeClr>
                    </a:solidFill>
                  </a:tcPr>
                </a:tc>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endParaRPr lang="zh-CN" altLang="en-US" sz="3200" b="1">
                        <a:solidFill>
                          <a:schemeClr val="tx1"/>
                        </a:solidFill>
                        <a:latin typeface="黑体" panose="02010609060101010101" pitchFamily="49" charset="-122"/>
                        <a:ea typeface="黑体" panose="02010609060101010101" pitchFamily="49" charset="-122"/>
                      </a:endParaRPr>
                    </a:p>
                  </a:txBody>
                  <a:tcPr marL="121913" marR="121913" marT="45738" marB="45738"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3" name="文本框 4"/>
          <p:cNvSpPr txBox="1"/>
          <p:nvPr/>
        </p:nvSpPr>
        <p:spPr>
          <a:xfrm>
            <a:off x="831850" y="3006725"/>
            <a:ext cx="1289050" cy="603250"/>
          </a:xfrm>
          <a:prstGeom prst="rect">
            <a:avLst/>
          </a:prstGeom>
          <a:noFill/>
          <a:ln w="9525">
            <a:noFill/>
          </a:ln>
        </p:spPr>
        <p:txBody>
          <a:bodyPr lIns="108850" tIns="54425" rIns="108850" bIns="54425" anchor="t" anchorCtr="0">
            <a:spAutoFit/>
          </a:bodyPr>
          <a:p>
            <a:pPr>
              <a:buFont typeface="Arial" panose="020B0604020202020204" pitchFamily="34" charset="0"/>
            </a:pPr>
            <a:r>
              <a:rPr lang="zh-CN" altLang="en-US" sz="3200" b="1" dirty="0">
                <a:solidFill>
                  <a:srgbClr val="0000FF"/>
                </a:solidFill>
                <a:latin typeface="楷体" panose="02010609060101010101" pitchFamily="49" charset="-122"/>
                <a:ea typeface="楷体" panose="02010609060101010101" pitchFamily="49" charset="-122"/>
              </a:rPr>
              <a:t>动力</a:t>
            </a:r>
            <a:endParaRPr lang="zh-CN" altLang="en-US" sz="3200" b="1" dirty="0">
              <a:solidFill>
                <a:srgbClr val="0000FF"/>
              </a:solidFill>
              <a:latin typeface="楷体" panose="02010609060101010101" pitchFamily="49" charset="-122"/>
              <a:ea typeface="楷体" panose="02010609060101010101" pitchFamily="49" charset="-122"/>
            </a:endParaRPr>
          </a:p>
        </p:txBody>
      </p:sp>
      <p:sp>
        <p:nvSpPr>
          <p:cNvPr id="4" name="文本框 4"/>
          <p:cNvSpPr txBox="1"/>
          <p:nvPr/>
        </p:nvSpPr>
        <p:spPr>
          <a:xfrm>
            <a:off x="3863975" y="3006725"/>
            <a:ext cx="1292225" cy="603250"/>
          </a:xfrm>
          <a:prstGeom prst="rect">
            <a:avLst/>
          </a:prstGeom>
          <a:noFill/>
          <a:ln w="9525">
            <a:noFill/>
          </a:ln>
        </p:spPr>
        <p:txBody>
          <a:bodyPr lIns="108850" tIns="54425" rIns="108850" bIns="54425" anchor="t" anchorCtr="0">
            <a:spAutoFit/>
          </a:bodyPr>
          <a:p>
            <a:pPr>
              <a:buFont typeface="Arial" panose="020B0604020202020204" pitchFamily="34" charset="0"/>
            </a:pPr>
            <a:r>
              <a:rPr lang="zh-CN" altLang="en-US" sz="3200" b="1" dirty="0">
                <a:latin typeface="楷体" panose="02010609060101010101" pitchFamily="49" charset="-122"/>
                <a:ea typeface="楷体" panose="02010609060101010101" pitchFamily="49" charset="-122"/>
              </a:rPr>
              <a:t>电能</a:t>
            </a:r>
            <a:endParaRPr lang="zh-CN" altLang="en-US" sz="3200" b="1" dirty="0">
              <a:latin typeface="楷体" panose="02010609060101010101" pitchFamily="49" charset="-122"/>
              <a:ea typeface="楷体" panose="02010609060101010101" pitchFamily="49" charset="-122"/>
            </a:endParaRPr>
          </a:p>
        </p:txBody>
      </p:sp>
      <p:sp>
        <p:nvSpPr>
          <p:cNvPr id="5" name="文本框 4"/>
          <p:cNvSpPr txBox="1"/>
          <p:nvPr/>
        </p:nvSpPr>
        <p:spPr>
          <a:xfrm>
            <a:off x="7247255" y="2997835"/>
            <a:ext cx="3526155"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latin typeface="楷体" panose="02010609060101010101" pitchFamily="49" charset="-122"/>
                <a:ea typeface="楷体" panose="02010609060101010101" pitchFamily="49" charset="-122"/>
              </a:rPr>
              <a:t>常规动力、核动力</a:t>
            </a:r>
            <a:endParaRPr lang="zh-CN" altLang="en-US" sz="3200" b="1" dirty="0">
              <a:latin typeface="楷体" panose="02010609060101010101" pitchFamily="49" charset="-122"/>
              <a:ea typeface="楷体" panose="02010609060101010101" pitchFamily="49" charset="-122"/>
            </a:endParaRPr>
          </a:p>
        </p:txBody>
      </p:sp>
      <p:sp>
        <p:nvSpPr>
          <p:cNvPr id="6" name="文本框 4"/>
          <p:cNvSpPr txBox="1"/>
          <p:nvPr/>
        </p:nvSpPr>
        <p:spPr>
          <a:xfrm>
            <a:off x="831850" y="4127500"/>
            <a:ext cx="1289050" cy="601663"/>
          </a:xfrm>
          <a:prstGeom prst="rect">
            <a:avLst/>
          </a:prstGeom>
          <a:noFill/>
          <a:ln w="9525">
            <a:noFill/>
          </a:ln>
        </p:spPr>
        <p:txBody>
          <a:bodyPr lIns="108850" tIns="54425" rIns="108850" bIns="54425" anchor="t" anchorCtr="0">
            <a:spAutoFit/>
          </a:bodyPr>
          <a:p>
            <a:pPr>
              <a:buFont typeface="Arial" panose="020B0604020202020204" pitchFamily="34" charset="0"/>
            </a:pPr>
            <a:r>
              <a:rPr lang="zh-CN" altLang="en-US" sz="3200" b="1" dirty="0">
                <a:solidFill>
                  <a:srgbClr val="0000FF"/>
                </a:solidFill>
                <a:latin typeface="楷体" panose="02010609060101010101" pitchFamily="49" charset="-122"/>
                <a:ea typeface="楷体" panose="02010609060101010101" pitchFamily="49" charset="-122"/>
              </a:rPr>
              <a:t>速度</a:t>
            </a:r>
            <a:endParaRPr lang="zh-CN" altLang="en-US" sz="3200" b="1" dirty="0">
              <a:solidFill>
                <a:srgbClr val="0000FF"/>
              </a:solidFill>
              <a:latin typeface="楷体" panose="02010609060101010101" pitchFamily="49" charset="-122"/>
              <a:ea typeface="楷体" panose="02010609060101010101" pitchFamily="49" charset="-122"/>
            </a:endParaRPr>
          </a:p>
        </p:txBody>
      </p:sp>
      <p:sp>
        <p:nvSpPr>
          <p:cNvPr id="7" name="文本框 4"/>
          <p:cNvSpPr txBox="1"/>
          <p:nvPr/>
        </p:nvSpPr>
        <p:spPr>
          <a:xfrm>
            <a:off x="3287395" y="4077970"/>
            <a:ext cx="2590165"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en-US" altLang="zh-CN" sz="3200" b="1" dirty="0">
                <a:latin typeface="楷体" panose="02010609060101010101" pitchFamily="49" charset="-122"/>
                <a:ea typeface="楷体" panose="02010609060101010101" pitchFamily="49" charset="-122"/>
              </a:rPr>
              <a:t>90</a:t>
            </a:r>
            <a:r>
              <a:rPr lang="zh-CN" altLang="en-US" sz="3200" b="1" dirty="0">
                <a:latin typeface="楷体" panose="02010609060101010101" pitchFamily="49" charset="-122"/>
                <a:ea typeface="楷体" panose="02010609060101010101" pitchFamily="49" charset="-122"/>
              </a:rPr>
              <a:t>公里</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小时</a:t>
            </a:r>
            <a:endParaRPr lang="zh-CN" altLang="en-US" sz="3200" b="1" dirty="0">
              <a:latin typeface="楷体" panose="02010609060101010101" pitchFamily="49" charset="-122"/>
              <a:ea typeface="楷体" panose="02010609060101010101" pitchFamily="49" charset="-122"/>
            </a:endParaRPr>
          </a:p>
        </p:txBody>
      </p:sp>
      <p:sp>
        <p:nvSpPr>
          <p:cNvPr id="8" name="文本框 4"/>
          <p:cNvSpPr txBox="1"/>
          <p:nvPr/>
        </p:nvSpPr>
        <p:spPr>
          <a:xfrm>
            <a:off x="7391400" y="4095750"/>
            <a:ext cx="3366135"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en-US" altLang="zh-CN" sz="3200" b="1" dirty="0">
                <a:latin typeface="楷体" panose="02010609060101010101" pitchFamily="49" charset="-122"/>
                <a:ea typeface="楷体" panose="02010609060101010101" pitchFamily="49" charset="-122"/>
              </a:rPr>
              <a:t>14</a:t>
            </a:r>
            <a:r>
              <a:rPr lang="en-US" altLang="zh-CN" sz="3200" b="1" dirty="0">
                <a:latin typeface="微软雅黑" panose="020B0503020204020204" pitchFamily="34" charset="-122"/>
                <a:ea typeface="微软雅黑" panose="020B0503020204020204" pitchFamily="34" charset="-122"/>
              </a:rPr>
              <a:t>～</a:t>
            </a:r>
            <a:r>
              <a:rPr lang="en-US" altLang="zh-CN" sz="3200" b="1" dirty="0">
                <a:latin typeface="楷体" panose="02010609060101010101" pitchFamily="49" charset="-122"/>
                <a:ea typeface="楷体" panose="02010609060101010101" pitchFamily="49" charset="-122"/>
              </a:rPr>
              <a:t>72</a:t>
            </a:r>
            <a:r>
              <a:rPr lang="zh-CN" altLang="en-US" sz="3200" b="1" dirty="0">
                <a:latin typeface="楷体" panose="02010609060101010101" pitchFamily="49" charset="-122"/>
                <a:ea typeface="楷体" panose="02010609060101010101" pitchFamily="49" charset="-122"/>
              </a:rPr>
              <a:t>公里</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小时</a:t>
            </a:r>
            <a:endParaRPr lang="zh-CN" altLang="en-US" sz="3200" b="1" dirty="0">
              <a:latin typeface="楷体" panose="02010609060101010101" pitchFamily="49" charset="-122"/>
              <a:ea typeface="楷体" panose="02010609060101010101" pitchFamily="49" charset="-122"/>
            </a:endParaRPr>
          </a:p>
        </p:txBody>
      </p:sp>
      <p:sp>
        <p:nvSpPr>
          <p:cNvPr id="9" name="文本框 4"/>
          <p:cNvSpPr txBox="1"/>
          <p:nvPr/>
        </p:nvSpPr>
        <p:spPr>
          <a:xfrm>
            <a:off x="831850" y="5192713"/>
            <a:ext cx="1289050" cy="601662"/>
          </a:xfrm>
          <a:prstGeom prst="rect">
            <a:avLst/>
          </a:prstGeom>
          <a:noFill/>
          <a:ln w="9525">
            <a:noFill/>
          </a:ln>
        </p:spPr>
        <p:txBody>
          <a:bodyPr lIns="108850" tIns="54425" rIns="108850" bIns="54425" anchor="t" anchorCtr="0">
            <a:spAutoFit/>
          </a:bodyPr>
          <a:p>
            <a:pPr>
              <a:buFont typeface="Arial" panose="020B0604020202020204" pitchFamily="34" charset="0"/>
            </a:pPr>
            <a:r>
              <a:rPr lang="zh-CN" altLang="en-US" sz="3200" b="1" dirty="0">
                <a:solidFill>
                  <a:srgbClr val="0000FF"/>
                </a:solidFill>
                <a:latin typeface="楷体" panose="02010609060101010101" pitchFamily="49" charset="-122"/>
                <a:ea typeface="楷体" panose="02010609060101010101" pitchFamily="49" charset="-122"/>
              </a:rPr>
              <a:t>外壳</a:t>
            </a:r>
            <a:endParaRPr lang="zh-CN" altLang="en-US" sz="3200" b="1" dirty="0">
              <a:solidFill>
                <a:srgbClr val="0000FF"/>
              </a:solidFill>
              <a:latin typeface="楷体" panose="02010609060101010101" pitchFamily="49" charset="-122"/>
              <a:ea typeface="楷体" panose="02010609060101010101" pitchFamily="49" charset="-122"/>
            </a:endParaRPr>
          </a:p>
        </p:txBody>
      </p:sp>
      <p:sp>
        <p:nvSpPr>
          <p:cNvPr id="10" name="文本框 4"/>
          <p:cNvSpPr txBox="1"/>
          <p:nvPr/>
        </p:nvSpPr>
        <p:spPr>
          <a:xfrm>
            <a:off x="3359150" y="5158105"/>
            <a:ext cx="1973580" cy="600075"/>
          </a:xfrm>
          <a:prstGeom prst="rect">
            <a:avLst/>
          </a:prstGeom>
          <a:noFill/>
          <a:ln w="9525">
            <a:noFill/>
          </a:ln>
        </p:spPr>
        <p:txBody>
          <a:bodyPr wrap="square" lIns="108850" tIns="54425" rIns="108850" bIns="54425" anchor="t" anchorCtr="0">
            <a:spAutoFit/>
          </a:bodyPr>
          <a:p>
            <a:pPr>
              <a:buFont typeface="Arial" panose="020B0604020202020204" pitchFamily="34" charset="0"/>
            </a:pPr>
            <a:r>
              <a:rPr lang="zh-CN" altLang="en-US" sz="3200" b="1" dirty="0">
                <a:latin typeface="楷体" panose="02010609060101010101" pitchFamily="49" charset="-122"/>
                <a:ea typeface="楷体" panose="02010609060101010101" pitchFamily="49" charset="-122"/>
              </a:rPr>
              <a:t>钢板双层</a:t>
            </a:r>
            <a:endParaRPr lang="zh-CN" altLang="en-US" sz="3200" b="1" dirty="0">
              <a:latin typeface="楷体" panose="02010609060101010101" pitchFamily="49" charset="-122"/>
              <a:ea typeface="楷体" panose="02010609060101010101" pitchFamily="49" charset="-122"/>
            </a:endParaRPr>
          </a:p>
        </p:txBody>
      </p:sp>
      <p:sp>
        <p:nvSpPr>
          <p:cNvPr id="11" name="文本框 4"/>
          <p:cNvSpPr txBox="1"/>
          <p:nvPr/>
        </p:nvSpPr>
        <p:spPr>
          <a:xfrm>
            <a:off x="7607300" y="5193348"/>
            <a:ext cx="3384550" cy="601662"/>
          </a:xfrm>
          <a:prstGeom prst="rect">
            <a:avLst/>
          </a:prstGeom>
          <a:noFill/>
          <a:ln w="9525">
            <a:noFill/>
          </a:ln>
        </p:spPr>
        <p:txBody>
          <a:bodyPr lIns="108850" tIns="54425" rIns="108850" bIns="54425" anchor="t" anchorCtr="0">
            <a:spAutoFit/>
          </a:bodyPr>
          <a:p>
            <a:pPr>
              <a:buFont typeface="Arial" panose="020B0604020202020204" pitchFamily="34" charset="0"/>
            </a:pPr>
            <a:r>
              <a:rPr lang="zh-CN" altLang="en-US" sz="3200" b="1" dirty="0">
                <a:latin typeface="楷体" panose="02010609060101010101" pitchFamily="49" charset="-122"/>
                <a:ea typeface="楷体" panose="02010609060101010101" pitchFamily="49" charset="-122"/>
              </a:rPr>
              <a:t>高强度钢单层</a:t>
            </a:r>
            <a:endParaRPr lang="zh-CN" altLang="en-US" sz="3200" b="1"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770">
                                            <p:txEl>
                                              <p:charRg st="0" end="5"/>
                                            </p:txEl>
                                          </p:spTgt>
                                        </p:tgtEl>
                                        <p:attrNameLst>
                                          <p:attrName>style.visibility</p:attrName>
                                        </p:attrNameLst>
                                      </p:cBhvr>
                                      <p:to>
                                        <p:strVal val="visible"/>
                                      </p:to>
                                    </p:set>
                                    <p:animEffect transition="in" filter="checkerboard(across)">
                                      <p:cBhvr>
                                        <p:cTn id="7" dur="500"/>
                                        <p:tgtEl>
                                          <p:spTgt spid="32770">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4" presetClass="entr" presetSubtype="0" accel="10000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strVal val="#ppt_w*0.05"/>
                                          </p:val>
                                        </p:tav>
                                        <p:tav tm="100000">
                                          <p:val>
                                            <p:strVal val="#ppt_w"/>
                                          </p:val>
                                        </p:tav>
                                      </p:tavLst>
                                    </p:anim>
                                    <p:anim calcmode="lin" valueType="num">
                                      <p:cBhvr>
                                        <p:cTn id="19" dur="500" fill="hold"/>
                                        <p:tgtEl>
                                          <p:spTgt spid="3"/>
                                        </p:tgtEl>
                                        <p:attrNameLst>
                                          <p:attrName>ppt_h</p:attrName>
                                        </p:attrNameLst>
                                      </p:cBhvr>
                                      <p:tavLst>
                                        <p:tav tm="0">
                                          <p:val>
                                            <p:strVal val="#ppt_h"/>
                                          </p:val>
                                        </p:tav>
                                        <p:tav tm="100000">
                                          <p:val>
                                            <p:strVal val="#ppt_h"/>
                                          </p:val>
                                        </p:tav>
                                      </p:tavLst>
                                    </p:anim>
                                    <p:anim calcmode="lin" valueType="num">
                                      <p:cBhvr>
                                        <p:cTn id="20" dur="500" fill="hold"/>
                                        <p:tgtEl>
                                          <p:spTgt spid="3"/>
                                        </p:tgtEl>
                                        <p:attrNameLst>
                                          <p:attrName>ppt_x</p:attrName>
                                        </p:attrNameLst>
                                      </p:cBhvr>
                                      <p:tavLst>
                                        <p:tav tm="0">
                                          <p:val>
                                            <p:strVal val="#ppt_x-.2"/>
                                          </p:val>
                                        </p:tav>
                                        <p:tav tm="100000">
                                          <p:val>
                                            <p:strVal val="#ppt_x"/>
                                          </p:val>
                                        </p:tav>
                                      </p:tavLst>
                                    </p:anim>
                                    <p:anim calcmode="lin" valueType="num">
                                      <p:cBhvr>
                                        <p:cTn id="21" dur="500" fill="hold"/>
                                        <p:tgtEl>
                                          <p:spTgt spid="3"/>
                                        </p:tgtEl>
                                        <p:attrNameLst>
                                          <p:attrName>ppt_y</p:attrName>
                                        </p:attrNameLst>
                                      </p:cBhvr>
                                      <p:tavLst>
                                        <p:tav tm="0">
                                          <p:val>
                                            <p:strVal val="#ppt_y"/>
                                          </p:val>
                                        </p:tav>
                                        <p:tav tm="100000">
                                          <p:val>
                                            <p:strVal val="#ppt_y"/>
                                          </p:val>
                                        </p:tav>
                                      </p:tavLst>
                                    </p:anim>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4" presetClass="entr" presetSubtype="0" accel="10000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ppt_w*0.05"/>
                                          </p:val>
                                        </p:tav>
                                        <p:tav tm="100000">
                                          <p:val>
                                            <p:strVal val="#ppt_w"/>
                                          </p:val>
                                        </p:tav>
                                      </p:tavLst>
                                    </p:anim>
                                    <p:anim calcmode="lin" valueType="num">
                                      <p:cBhvr>
                                        <p:cTn id="28" dur="500" fill="hold"/>
                                        <p:tgtEl>
                                          <p:spTgt spid="4"/>
                                        </p:tgtEl>
                                        <p:attrNameLst>
                                          <p:attrName>ppt_h</p:attrName>
                                        </p:attrNameLst>
                                      </p:cBhvr>
                                      <p:tavLst>
                                        <p:tav tm="0">
                                          <p:val>
                                            <p:strVal val="#ppt_h"/>
                                          </p:val>
                                        </p:tav>
                                        <p:tav tm="100000">
                                          <p:val>
                                            <p:strVal val="#ppt_h"/>
                                          </p:val>
                                        </p:tav>
                                      </p:tavLst>
                                    </p:anim>
                                    <p:anim calcmode="lin" valueType="num">
                                      <p:cBhvr>
                                        <p:cTn id="29" dur="500" fill="hold"/>
                                        <p:tgtEl>
                                          <p:spTgt spid="4"/>
                                        </p:tgtEl>
                                        <p:attrNameLst>
                                          <p:attrName>ppt_x</p:attrName>
                                        </p:attrNameLst>
                                      </p:cBhvr>
                                      <p:tavLst>
                                        <p:tav tm="0">
                                          <p:val>
                                            <p:strVal val="#ppt_x-.2"/>
                                          </p:val>
                                        </p:tav>
                                        <p:tav tm="100000">
                                          <p:val>
                                            <p:strVal val="#ppt_x"/>
                                          </p:val>
                                        </p:tav>
                                      </p:tavLst>
                                    </p:anim>
                                    <p:anim calcmode="lin" valueType="num">
                                      <p:cBhvr>
                                        <p:cTn id="30" dur="500" fill="hold"/>
                                        <p:tgtEl>
                                          <p:spTgt spid="4"/>
                                        </p:tgtEl>
                                        <p:attrNameLst>
                                          <p:attrName>ppt_y</p:attrName>
                                        </p:attrNameLst>
                                      </p:cBhvr>
                                      <p:tavLst>
                                        <p:tav tm="0">
                                          <p:val>
                                            <p:strVal val="#ppt_y"/>
                                          </p:val>
                                        </p:tav>
                                        <p:tav tm="100000">
                                          <p:val>
                                            <p:strVal val="#ppt_y"/>
                                          </p:val>
                                        </p:tav>
                                      </p:tavLst>
                                    </p:anim>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54" presetClass="entr" presetSubtype="0" accel="10000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strVal val="#ppt_w*0.05"/>
                                          </p:val>
                                        </p:tav>
                                        <p:tav tm="100000">
                                          <p:val>
                                            <p:strVal val="#ppt_w"/>
                                          </p:val>
                                        </p:tav>
                                      </p:tavLst>
                                    </p:anim>
                                    <p:anim calcmode="lin" valueType="num">
                                      <p:cBhvr>
                                        <p:cTn id="37" dur="500" fill="hold"/>
                                        <p:tgtEl>
                                          <p:spTgt spid="5"/>
                                        </p:tgtEl>
                                        <p:attrNameLst>
                                          <p:attrName>ppt_h</p:attrName>
                                        </p:attrNameLst>
                                      </p:cBhvr>
                                      <p:tavLst>
                                        <p:tav tm="0">
                                          <p:val>
                                            <p:strVal val="#ppt_h"/>
                                          </p:val>
                                        </p:tav>
                                        <p:tav tm="100000">
                                          <p:val>
                                            <p:strVal val="#ppt_h"/>
                                          </p:val>
                                        </p:tav>
                                      </p:tavLst>
                                    </p:anim>
                                    <p:anim calcmode="lin" valueType="num">
                                      <p:cBhvr>
                                        <p:cTn id="38" dur="500" fill="hold"/>
                                        <p:tgtEl>
                                          <p:spTgt spid="5"/>
                                        </p:tgtEl>
                                        <p:attrNameLst>
                                          <p:attrName>ppt_x</p:attrName>
                                        </p:attrNameLst>
                                      </p:cBhvr>
                                      <p:tavLst>
                                        <p:tav tm="0">
                                          <p:val>
                                            <p:strVal val="#ppt_x-.2"/>
                                          </p:val>
                                        </p:tav>
                                        <p:tav tm="100000">
                                          <p:val>
                                            <p:strVal val="#ppt_x"/>
                                          </p:val>
                                        </p:tav>
                                      </p:tavLst>
                                    </p:anim>
                                    <p:anim calcmode="lin" valueType="num">
                                      <p:cBhvr>
                                        <p:cTn id="39" dur="500" fill="hold"/>
                                        <p:tgtEl>
                                          <p:spTgt spid="5"/>
                                        </p:tgtEl>
                                        <p:attrNameLst>
                                          <p:attrName>ppt_y</p:attrName>
                                        </p:attrNameLst>
                                      </p:cBhvr>
                                      <p:tavLst>
                                        <p:tav tm="0">
                                          <p:val>
                                            <p:strVal val="#ppt_y"/>
                                          </p:val>
                                        </p:tav>
                                        <p:tav tm="100000">
                                          <p:val>
                                            <p:strVal val="#ppt_y"/>
                                          </p:val>
                                        </p:tav>
                                      </p:tavLst>
                                    </p:anim>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54" presetClass="entr" presetSubtype="0" accel="10000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strVal val="#ppt_w*0.05"/>
                                          </p:val>
                                        </p:tav>
                                        <p:tav tm="100000">
                                          <p:val>
                                            <p:strVal val="#ppt_w"/>
                                          </p:val>
                                        </p:tav>
                                      </p:tavLst>
                                    </p:anim>
                                    <p:anim calcmode="lin" valueType="num">
                                      <p:cBhvr>
                                        <p:cTn id="46" dur="500" fill="hold"/>
                                        <p:tgtEl>
                                          <p:spTgt spid="6"/>
                                        </p:tgtEl>
                                        <p:attrNameLst>
                                          <p:attrName>ppt_h</p:attrName>
                                        </p:attrNameLst>
                                      </p:cBhvr>
                                      <p:tavLst>
                                        <p:tav tm="0">
                                          <p:val>
                                            <p:strVal val="#ppt_h"/>
                                          </p:val>
                                        </p:tav>
                                        <p:tav tm="100000">
                                          <p:val>
                                            <p:strVal val="#ppt_h"/>
                                          </p:val>
                                        </p:tav>
                                      </p:tavLst>
                                    </p:anim>
                                    <p:anim calcmode="lin" valueType="num">
                                      <p:cBhvr>
                                        <p:cTn id="47" dur="500" fill="hold"/>
                                        <p:tgtEl>
                                          <p:spTgt spid="6"/>
                                        </p:tgtEl>
                                        <p:attrNameLst>
                                          <p:attrName>ppt_x</p:attrName>
                                        </p:attrNameLst>
                                      </p:cBhvr>
                                      <p:tavLst>
                                        <p:tav tm="0">
                                          <p:val>
                                            <p:strVal val="#ppt_x-.2"/>
                                          </p:val>
                                        </p:tav>
                                        <p:tav tm="100000">
                                          <p:val>
                                            <p:strVal val="#ppt_x"/>
                                          </p:val>
                                        </p:tav>
                                      </p:tavLst>
                                    </p:anim>
                                    <p:anim calcmode="lin" valueType="num">
                                      <p:cBhvr>
                                        <p:cTn id="48" dur="500" fill="hold"/>
                                        <p:tgtEl>
                                          <p:spTgt spid="6"/>
                                        </p:tgtEl>
                                        <p:attrNameLst>
                                          <p:attrName>ppt_y</p:attrName>
                                        </p:attrNameLst>
                                      </p:cBhvr>
                                      <p:tavLst>
                                        <p:tav tm="0">
                                          <p:val>
                                            <p:strVal val="#ppt_y"/>
                                          </p:val>
                                        </p:tav>
                                        <p:tav tm="100000">
                                          <p:val>
                                            <p:strVal val="#ppt_y"/>
                                          </p:val>
                                        </p:tav>
                                      </p:tavLst>
                                    </p:anim>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54" presetClass="entr" presetSubtype="0" accel="10000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p:cTn id="54" dur="500" fill="hold"/>
                                        <p:tgtEl>
                                          <p:spTgt spid="7"/>
                                        </p:tgtEl>
                                        <p:attrNameLst>
                                          <p:attrName>ppt_w</p:attrName>
                                        </p:attrNameLst>
                                      </p:cBhvr>
                                      <p:tavLst>
                                        <p:tav tm="0">
                                          <p:val>
                                            <p:strVal val="#ppt_w*0.05"/>
                                          </p:val>
                                        </p:tav>
                                        <p:tav tm="100000">
                                          <p:val>
                                            <p:strVal val="#ppt_w"/>
                                          </p:val>
                                        </p:tav>
                                      </p:tavLst>
                                    </p:anim>
                                    <p:anim calcmode="lin" valueType="num">
                                      <p:cBhvr>
                                        <p:cTn id="55" dur="500" fill="hold"/>
                                        <p:tgtEl>
                                          <p:spTgt spid="7"/>
                                        </p:tgtEl>
                                        <p:attrNameLst>
                                          <p:attrName>ppt_h</p:attrName>
                                        </p:attrNameLst>
                                      </p:cBhvr>
                                      <p:tavLst>
                                        <p:tav tm="0">
                                          <p:val>
                                            <p:strVal val="#ppt_h"/>
                                          </p:val>
                                        </p:tav>
                                        <p:tav tm="100000">
                                          <p:val>
                                            <p:strVal val="#ppt_h"/>
                                          </p:val>
                                        </p:tav>
                                      </p:tavLst>
                                    </p:anim>
                                    <p:anim calcmode="lin" valueType="num">
                                      <p:cBhvr>
                                        <p:cTn id="56" dur="500" fill="hold"/>
                                        <p:tgtEl>
                                          <p:spTgt spid="7"/>
                                        </p:tgtEl>
                                        <p:attrNameLst>
                                          <p:attrName>ppt_x</p:attrName>
                                        </p:attrNameLst>
                                      </p:cBhvr>
                                      <p:tavLst>
                                        <p:tav tm="0">
                                          <p:val>
                                            <p:strVal val="#ppt_x-.2"/>
                                          </p:val>
                                        </p:tav>
                                        <p:tav tm="100000">
                                          <p:val>
                                            <p:strVal val="#ppt_x"/>
                                          </p:val>
                                        </p:tav>
                                      </p:tavLst>
                                    </p:anim>
                                    <p:anim calcmode="lin" valueType="num">
                                      <p:cBhvr>
                                        <p:cTn id="57" dur="500" fill="hold"/>
                                        <p:tgtEl>
                                          <p:spTgt spid="7"/>
                                        </p:tgtEl>
                                        <p:attrNameLst>
                                          <p:attrName>ppt_y</p:attrName>
                                        </p:attrNameLst>
                                      </p:cBhvr>
                                      <p:tavLst>
                                        <p:tav tm="0">
                                          <p:val>
                                            <p:strVal val="#ppt_y"/>
                                          </p:val>
                                        </p:tav>
                                        <p:tav tm="100000">
                                          <p:val>
                                            <p:strVal val="#ppt_y"/>
                                          </p:val>
                                        </p:tav>
                                      </p:tavLst>
                                    </p:anim>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54" presetClass="entr" presetSubtype="0" accel="10000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500" fill="hold"/>
                                        <p:tgtEl>
                                          <p:spTgt spid="8"/>
                                        </p:tgtEl>
                                        <p:attrNameLst>
                                          <p:attrName>ppt_w</p:attrName>
                                        </p:attrNameLst>
                                      </p:cBhvr>
                                      <p:tavLst>
                                        <p:tav tm="0">
                                          <p:val>
                                            <p:strVal val="#ppt_w*0.05"/>
                                          </p:val>
                                        </p:tav>
                                        <p:tav tm="100000">
                                          <p:val>
                                            <p:strVal val="#ppt_w"/>
                                          </p:val>
                                        </p:tav>
                                      </p:tavLst>
                                    </p:anim>
                                    <p:anim calcmode="lin" valueType="num">
                                      <p:cBhvr>
                                        <p:cTn id="64" dur="500" fill="hold"/>
                                        <p:tgtEl>
                                          <p:spTgt spid="8"/>
                                        </p:tgtEl>
                                        <p:attrNameLst>
                                          <p:attrName>ppt_h</p:attrName>
                                        </p:attrNameLst>
                                      </p:cBhvr>
                                      <p:tavLst>
                                        <p:tav tm="0">
                                          <p:val>
                                            <p:strVal val="#ppt_h"/>
                                          </p:val>
                                        </p:tav>
                                        <p:tav tm="100000">
                                          <p:val>
                                            <p:strVal val="#ppt_h"/>
                                          </p:val>
                                        </p:tav>
                                      </p:tavLst>
                                    </p:anim>
                                    <p:anim calcmode="lin" valueType="num">
                                      <p:cBhvr>
                                        <p:cTn id="65" dur="500" fill="hold"/>
                                        <p:tgtEl>
                                          <p:spTgt spid="8"/>
                                        </p:tgtEl>
                                        <p:attrNameLst>
                                          <p:attrName>ppt_x</p:attrName>
                                        </p:attrNameLst>
                                      </p:cBhvr>
                                      <p:tavLst>
                                        <p:tav tm="0">
                                          <p:val>
                                            <p:strVal val="#ppt_x-.2"/>
                                          </p:val>
                                        </p:tav>
                                        <p:tav tm="100000">
                                          <p:val>
                                            <p:strVal val="#ppt_x"/>
                                          </p:val>
                                        </p:tav>
                                      </p:tavLst>
                                    </p:anim>
                                    <p:anim calcmode="lin" valueType="num">
                                      <p:cBhvr>
                                        <p:cTn id="66" dur="500" fill="hold"/>
                                        <p:tgtEl>
                                          <p:spTgt spid="8"/>
                                        </p:tgtEl>
                                        <p:attrNameLst>
                                          <p:attrName>ppt_y</p:attrName>
                                        </p:attrNameLst>
                                      </p:cBhvr>
                                      <p:tavLst>
                                        <p:tav tm="0">
                                          <p:val>
                                            <p:strVal val="#ppt_y"/>
                                          </p:val>
                                        </p:tav>
                                        <p:tav tm="100000">
                                          <p:val>
                                            <p:strVal val="#ppt_y"/>
                                          </p:val>
                                        </p:tav>
                                      </p:tavLst>
                                    </p:anim>
                                    <p:animEffect transition="in" filter="fade">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54" presetClass="entr" presetSubtype="0" accel="10000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ppt_w</p:attrName>
                                        </p:attrNameLst>
                                      </p:cBhvr>
                                      <p:tavLst>
                                        <p:tav tm="0">
                                          <p:val>
                                            <p:strVal val="#ppt_w*0.05"/>
                                          </p:val>
                                        </p:tav>
                                        <p:tav tm="100000">
                                          <p:val>
                                            <p:strVal val="#ppt_w"/>
                                          </p:val>
                                        </p:tav>
                                      </p:tavLst>
                                    </p:anim>
                                    <p:anim calcmode="lin" valueType="num">
                                      <p:cBhvr>
                                        <p:cTn id="73" dur="500" fill="hold"/>
                                        <p:tgtEl>
                                          <p:spTgt spid="9"/>
                                        </p:tgtEl>
                                        <p:attrNameLst>
                                          <p:attrName>ppt_h</p:attrName>
                                        </p:attrNameLst>
                                      </p:cBhvr>
                                      <p:tavLst>
                                        <p:tav tm="0">
                                          <p:val>
                                            <p:strVal val="#ppt_h"/>
                                          </p:val>
                                        </p:tav>
                                        <p:tav tm="100000">
                                          <p:val>
                                            <p:strVal val="#ppt_h"/>
                                          </p:val>
                                        </p:tav>
                                      </p:tavLst>
                                    </p:anim>
                                    <p:anim calcmode="lin" valueType="num">
                                      <p:cBhvr>
                                        <p:cTn id="74" dur="500" fill="hold"/>
                                        <p:tgtEl>
                                          <p:spTgt spid="9"/>
                                        </p:tgtEl>
                                        <p:attrNameLst>
                                          <p:attrName>ppt_x</p:attrName>
                                        </p:attrNameLst>
                                      </p:cBhvr>
                                      <p:tavLst>
                                        <p:tav tm="0">
                                          <p:val>
                                            <p:strVal val="#ppt_x-.2"/>
                                          </p:val>
                                        </p:tav>
                                        <p:tav tm="100000">
                                          <p:val>
                                            <p:strVal val="#ppt_x"/>
                                          </p:val>
                                        </p:tav>
                                      </p:tavLst>
                                    </p:anim>
                                    <p:anim calcmode="lin" valueType="num">
                                      <p:cBhvr>
                                        <p:cTn id="75" dur="500" fill="hold"/>
                                        <p:tgtEl>
                                          <p:spTgt spid="9"/>
                                        </p:tgtEl>
                                        <p:attrNameLst>
                                          <p:attrName>ppt_y</p:attrName>
                                        </p:attrNameLst>
                                      </p:cBhvr>
                                      <p:tavLst>
                                        <p:tav tm="0">
                                          <p:val>
                                            <p:strVal val="#ppt_y"/>
                                          </p:val>
                                        </p:tav>
                                        <p:tav tm="100000">
                                          <p:val>
                                            <p:strVal val="#ppt_y"/>
                                          </p:val>
                                        </p:tav>
                                      </p:tavLst>
                                    </p:anim>
                                    <p:animEffect transition="in" filter="fade">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54" presetClass="entr" presetSubtype="0" accel="100000"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p:cTn id="81" dur="500" fill="hold"/>
                                        <p:tgtEl>
                                          <p:spTgt spid="10"/>
                                        </p:tgtEl>
                                        <p:attrNameLst>
                                          <p:attrName>ppt_w</p:attrName>
                                        </p:attrNameLst>
                                      </p:cBhvr>
                                      <p:tavLst>
                                        <p:tav tm="0">
                                          <p:val>
                                            <p:strVal val="#ppt_w*0.05"/>
                                          </p:val>
                                        </p:tav>
                                        <p:tav tm="100000">
                                          <p:val>
                                            <p:strVal val="#ppt_w"/>
                                          </p:val>
                                        </p:tav>
                                      </p:tavLst>
                                    </p:anim>
                                    <p:anim calcmode="lin" valueType="num">
                                      <p:cBhvr>
                                        <p:cTn id="82" dur="500" fill="hold"/>
                                        <p:tgtEl>
                                          <p:spTgt spid="10"/>
                                        </p:tgtEl>
                                        <p:attrNameLst>
                                          <p:attrName>ppt_h</p:attrName>
                                        </p:attrNameLst>
                                      </p:cBhvr>
                                      <p:tavLst>
                                        <p:tav tm="0">
                                          <p:val>
                                            <p:strVal val="#ppt_h"/>
                                          </p:val>
                                        </p:tav>
                                        <p:tav tm="100000">
                                          <p:val>
                                            <p:strVal val="#ppt_h"/>
                                          </p:val>
                                        </p:tav>
                                      </p:tavLst>
                                    </p:anim>
                                    <p:anim calcmode="lin" valueType="num">
                                      <p:cBhvr>
                                        <p:cTn id="83" dur="500" fill="hold"/>
                                        <p:tgtEl>
                                          <p:spTgt spid="10"/>
                                        </p:tgtEl>
                                        <p:attrNameLst>
                                          <p:attrName>ppt_x</p:attrName>
                                        </p:attrNameLst>
                                      </p:cBhvr>
                                      <p:tavLst>
                                        <p:tav tm="0">
                                          <p:val>
                                            <p:strVal val="#ppt_x-.2"/>
                                          </p:val>
                                        </p:tav>
                                        <p:tav tm="100000">
                                          <p:val>
                                            <p:strVal val="#ppt_x"/>
                                          </p:val>
                                        </p:tav>
                                      </p:tavLst>
                                    </p:anim>
                                    <p:anim calcmode="lin" valueType="num">
                                      <p:cBhvr>
                                        <p:cTn id="84" dur="500" fill="hold"/>
                                        <p:tgtEl>
                                          <p:spTgt spid="10"/>
                                        </p:tgtEl>
                                        <p:attrNameLst>
                                          <p:attrName>ppt_y</p:attrName>
                                        </p:attrNameLst>
                                      </p:cBhvr>
                                      <p:tavLst>
                                        <p:tav tm="0">
                                          <p:val>
                                            <p:strVal val="#ppt_y"/>
                                          </p:val>
                                        </p:tav>
                                        <p:tav tm="100000">
                                          <p:val>
                                            <p:strVal val="#ppt_y"/>
                                          </p:val>
                                        </p:tav>
                                      </p:tavLst>
                                    </p:anim>
                                    <p:animEffect transition="in" filter="fade">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54" presetClass="entr" presetSubtype="0" accel="100000" fill="hold" grpId="0" nodeType="click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p:cTn id="90" dur="500" fill="hold"/>
                                        <p:tgtEl>
                                          <p:spTgt spid="11"/>
                                        </p:tgtEl>
                                        <p:attrNameLst>
                                          <p:attrName>ppt_w</p:attrName>
                                        </p:attrNameLst>
                                      </p:cBhvr>
                                      <p:tavLst>
                                        <p:tav tm="0">
                                          <p:val>
                                            <p:strVal val="#ppt_w*0.05"/>
                                          </p:val>
                                        </p:tav>
                                        <p:tav tm="100000">
                                          <p:val>
                                            <p:strVal val="#ppt_w"/>
                                          </p:val>
                                        </p:tav>
                                      </p:tavLst>
                                    </p:anim>
                                    <p:anim calcmode="lin" valueType="num">
                                      <p:cBhvr>
                                        <p:cTn id="91" dur="500" fill="hold"/>
                                        <p:tgtEl>
                                          <p:spTgt spid="11"/>
                                        </p:tgtEl>
                                        <p:attrNameLst>
                                          <p:attrName>ppt_h</p:attrName>
                                        </p:attrNameLst>
                                      </p:cBhvr>
                                      <p:tavLst>
                                        <p:tav tm="0">
                                          <p:val>
                                            <p:strVal val="#ppt_h"/>
                                          </p:val>
                                        </p:tav>
                                        <p:tav tm="100000">
                                          <p:val>
                                            <p:strVal val="#ppt_h"/>
                                          </p:val>
                                        </p:tav>
                                      </p:tavLst>
                                    </p:anim>
                                    <p:anim calcmode="lin" valueType="num">
                                      <p:cBhvr>
                                        <p:cTn id="92" dur="500" fill="hold"/>
                                        <p:tgtEl>
                                          <p:spTgt spid="11"/>
                                        </p:tgtEl>
                                        <p:attrNameLst>
                                          <p:attrName>ppt_x</p:attrName>
                                        </p:attrNameLst>
                                      </p:cBhvr>
                                      <p:tavLst>
                                        <p:tav tm="0">
                                          <p:val>
                                            <p:strVal val="#ppt_x-.2"/>
                                          </p:val>
                                        </p:tav>
                                        <p:tav tm="100000">
                                          <p:val>
                                            <p:strVal val="#ppt_x"/>
                                          </p:val>
                                        </p:tav>
                                      </p:tavLst>
                                    </p:anim>
                                    <p:anim calcmode="lin" valueType="num">
                                      <p:cBhvr>
                                        <p:cTn id="93" dur="500" fill="hold"/>
                                        <p:tgtEl>
                                          <p:spTgt spid="11"/>
                                        </p:tgtEl>
                                        <p:attrNameLst>
                                          <p:attrName>ppt_y</p:attrName>
                                        </p:attrNameLst>
                                      </p:cBhvr>
                                      <p:tavLst>
                                        <p:tav tm="0">
                                          <p:val>
                                            <p:strVal val="#ppt_y"/>
                                          </p:val>
                                        </p:tav>
                                        <p:tav tm="100000">
                                          <p:val>
                                            <p:strVal val="#ppt_y"/>
                                          </p:val>
                                        </p:tav>
                                      </p:tavLst>
                                    </p:anim>
                                    <p:animEffect transition="in" filter="fade">
                                      <p:cBhvr>
                                        <p:cTn id="9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idx="4294967295"/>
          </p:nvPr>
        </p:nvSpPr>
        <p:spPr>
          <a:xfrm>
            <a:off x="1127125" y="1053465"/>
            <a:ext cx="3584575" cy="647700"/>
          </a:xfrm>
          <a:prstGeom prst="rect">
            <a:avLst/>
          </a:prstGeom>
          <a:noFill/>
          <a:ln w="9525">
            <a:noFill/>
          </a:ln>
        </p:spPr>
        <p:txBody>
          <a:bodyPr lIns="108850" tIns="54425" rIns="108850" bIns="54425" anchor="t" anchorCtr="0"/>
          <a:p>
            <a:pPr eaLnBrk="1" hangingPunct="1"/>
            <a:r>
              <a:rPr lang="en-US" altLang="zh-CN" sz="3200" b="1" dirty="0">
                <a:solidFill>
                  <a:srgbClr val="3333FF"/>
                </a:solidFill>
                <a:latin typeface="黑体" panose="02010609060101010101" pitchFamily="49" charset="-122"/>
                <a:ea typeface="黑体" panose="02010609060101010101" pitchFamily="49" charset="-122"/>
                <a:cs typeface="黑体" panose="02010609060101010101" pitchFamily="49" charset="-122"/>
              </a:rPr>
              <a:t>1.</a:t>
            </a:r>
            <a:r>
              <a:rPr lang="zh-CN" altLang="en-US" sz="3200" b="1" dirty="0">
                <a:solidFill>
                  <a:srgbClr val="3333FF"/>
                </a:solidFill>
                <a:latin typeface="黑体" panose="02010609060101010101" pitchFamily="49" charset="-122"/>
                <a:ea typeface="黑体" panose="02010609060101010101" pitchFamily="49" charset="-122"/>
                <a:cs typeface="黑体" panose="02010609060101010101" pitchFamily="49" charset="-122"/>
              </a:rPr>
              <a:t>险象环生的情节</a:t>
            </a:r>
            <a:endParaRPr lang="zh-CN" altLang="en-US" sz="3200" b="1" dirty="0">
              <a:solidFill>
                <a:srgbClr val="3333FF"/>
              </a:solidFill>
              <a:latin typeface="黑体" panose="02010609060101010101" pitchFamily="49" charset="-122"/>
              <a:ea typeface="黑体" panose="02010609060101010101" pitchFamily="49" charset="-122"/>
              <a:cs typeface="黑体" panose="02010609060101010101" pitchFamily="49" charset="-122"/>
            </a:endParaRPr>
          </a:p>
        </p:txBody>
      </p:sp>
      <p:sp>
        <p:nvSpPr>
          <p:cNvPr id="51202" name="Rectangle 3"/>
          <p:cNvSpPr>
            <a:spLocks noGrp="1"/>
          </p:cNvSpPr>
          <p:nvPr>
            <p:ph idx="4294967295"/>
          </p:nvPr>
        </p:nvSpPr>
        <p:spPr>
          <a:xfrm>
            <a:off x="910590" y="1917700"/>
            <a:ext cx="9657080" cy="3786505"/>
          </a:xfrm>
          <a:prstGeom prst="rect">
            <a:avLst/>
          </a:prstGeom>
          <a:noFill/>
          <a:ln w="9525">
            <a:noFill/>
          </a:ln>
        </p:spPr>
        <p:txBody>
          <a:bodyPr anchor="t" anchorCtr="0"/>
          <a:p>
            <a:pPr indent="0" eaLnBrk="1" latinLnBrk="0" hangingPunct="1">
              <a:lnSpc>
                <a:spcPct val="100000"/>
              </a:lnSpc>
            </a:pP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诺第留斯号”也曾遇险，在珊瑚礁上搁过浅，受到过巴布亚土著的袭击。</a:t>
            </a:r>
            <a:endParaRPr lang="en-US" altLang="zh-CN" sz="3200" b="1" dirty="0">
              <a:latin typeface="楷体" panose="02010609060101010101" pitchFamily="49" charset="-122"/>
              <a:ea typeface="楷体" panose="02010609060101010101" pitchFamily="49" charset="-122"/>
            </a:endParaRPr>
          </a:p>
          <a:p>
            <a:pPr indent="0" eaLnBrk="1" latinLnBrk="0" hangingPunct="1">
              <a:lnSpc>
                <a:spcPct val="100000"/>
              </a:lnSpc>
            </a:pPr>
            <a:r>
              <a:rPr lang="zh-CN" altLang="en-US" sz="3200" b="1" dirty="0">
                <a:latin typeface="楷体" panose="02010609060101010101" pitchFamily="49" charset="-122"/>
                <a:ea typeface="楷体" panose="02010609060101010101" pitchFamily="49" charset="-122"/>
              </a:rPr>
              <a:t>最可怕的是，在南极被厚厚的冰层困住，艇内缺氧，艇上的人几乎不能生还。</a:t>
            </a:r>
            <a:endParaRPr lang="en-US" altLang="zh-CN" sz="3200" b="1" dirty="0">
              <a:latin typeface="楷体" panose="02010609060101010101" pitchFamily="49" charset="-122"/>
              <a:ea typeface="楷体" panose="02010609060101010101" pitchFamily="49" charset="-122"/>
            </a:endParaRPr>
          </a:p>
          <a:p>
            <a:pPr indent="0" eaLnBrk="1" latinLnBrk="0" hangingPunct="1">
              <a:lnSpc>
                <a:spcPct val="100000"/>
              </a:lnSpc>
            </a:pPr>
            <a:r>
              <a:rPr lang="zh-CN" altLang="en-US" sz="3200" b="1" dirty="0">
                <a:latin typeface="楷体" panose="02010609060101010101" pitchFamily="49" charset="-122"/>
                <a:ea typeface="楷体" panose="02010609060101010101" pitchFamily="49" charset="-122"/>
              </a:rPr>
              <a:t>但是，凭着潜艇的精良构造和艇长的超人智慧，种种险境，均被化解，终于完成了十一万公里的海底行程。 </a:t>
            </a:r>
            <a:endParaRPr lang="zh-CN" altLang="en-US" sz="3200" b="1" dirty="0">
              <a:latin typeface="楷体" panose="02010609060101010101" pitchFamily="49" charset="-122"/>
              <a:ea typeface="楷体" panose="02010609060101010101" pitchFamily="49" charset="-122"/>
            </a:endParaRPr>
          </a:p>
        </p:txBody>
      </p:sp>
      <p:grpSp>
        <p:nvGrpSpPr>
          <p:cNvPr id="51203" name="组合 33"/>
          <p:cNvGrpSpPr/>
          <p:nvPr/>
        </p:nvGrpSpPr>
        <p:grpSpPr>
          <a:xfrm>
            <a:off x="125413" y="158750"/>
            <a:ext cx="3363912" cy="592138"/>
            <a:chOff x="101" y="250"/>
            <a:chExt cx="5298" cy="933"/>
          </a:xfrm>
        </p:grpSpPr>
        <p:sp>
          <p:nvSpPr>
            <p:cNvPr id="51204" name="Freeform 2522"/>
            <p:cNvSpPr>
              <a:spLocks noEditPoints="1"/>
            </p:cNvSpPr>
            <p:nvPr/>
          </p:nvSpPr>
          <p:spPr>
            <a:xfrm>
              <a:off x="781" y="250"/>
              <a:ext cx="562" cy="430"/>
            </a:xfrm>
            <a:custGeom>
              <a:avLst/>
              <a:gdLst/>
              <a:ahLst/>
              <a:cxnLst>
                <a:cxn ang="0">
                  <a:pos x="19097" y="866"/>
                </a:cxn>
                <a:cxn ang="0">
                  <a:pos x="16234" y="241"/>
                </a:cxn>
                <a:cxn ang="0">
                  <a:pos x="13095" y="0"/>
                </a:cxn>
                <a:cxn ang="0">
                  <a:pos x="8357" y="204"/>
                </a:cxn>
                <a:cxn ang="0">
                  <a:pos x="5249" y="795"/>
                </a:cxn>
                <a:cxn ang="0">
                  <a:pos x="2671" y="1910"/>
                </a:cxn>
                <a:cxn ang="0">
                  <a:pos x="1678" y="3019"/>
                </a:cxn>
                <a:cxn ang="0">
                  <a:pos x="1191" y="4761"/>
                </a:cxn>
                <a:cxn ang="0">
                  <a:pos x="1538" y="5855"/>
                </a:cxn>
                <a:cxn ang="0">
                  <a:pos x="2769" y="7042"/>
                </a:cxn>
                <a:cxn ang="0">
                  <a:pos x="3546" y="7908"/>
                </a:cxn>
                <a:cxn ang="0">
                  <a:pos x="2017" y="9252"/>
                </a:cxn>
                <a:cxn ang="0">
                  <a:pos x="470" y="9958"/>
                </a:cxn>
                <a:cxn ang="0">
                  <a:pos x="258" y="10005"/>
                </a:cxn>
                <a:cxn ang="0">
                  <a:pos x="0" y="10188"/>
                </a:cxn>
                <a:cxn ang="0">
                  <a:pos x="411" y="10327"/>
                </a:cxn>
                <a:cxn ang="0">
                  <a:pos x="4458" y="9534"/>
                </a:cxn>
                <a:cxn ang="0">
                  <a:pos x="7445" y="8177"/>
                </a:cxn>
                <a:cxn ang="0">
                  <a:pos x="12684" y="7908"/>
                </a:cxn>
                <a:cxn ang="0">
                  <a:pos x="16860" y="7614"/>
                </a:cxn>
                <a:cxn ang="0">
                  <a:pos x="19740" y="6941"/>
                </a:cxn>
                <a:cxn ang="0">
                  <a:pos x="21627" y="6097"/>
                </a:cxn>
                <a:cxn ang="0">
                  <a:pos x="23079" y="4623"/>
                </a:cxn>
                <a:cxn ang="0">
                  <a:pos x="23126" y="3382"/>
                </a:cxn>
                <a:cxn ang="0">
                  <a:pos x="21888" y="2061"/>
                </a:cxn>
                <a:cxn ang="0">
                  <a:pos x="20434" y="1329"/>
                </a:cxn>
                <a:cxn ang="0">
                  <a:pos x="18954" y="6879"/>
                </a:cxn>
                <a:cxn ang="0">
                  <a:pos x="15841" y="7425"/>
                </a:cxn>
                <a:cxn ang="0">
                  <a:pos x="10864" y="7614"/>
                </a:cxn>
                <a:cxn ang="0">
                  <a:pos x="7478" y="7614"/>
                </a:cxn>
                <a:cxn ang="0">
                  <a:pos x="6844" y="8044"/>
                </a:cxn>
                <a:cxn ang="0">
                  <a:pos x="4123" y="9298"/>
                </a:cxn>
                <a:cxn ang="0">
                  <a:pos x="1678" y="9832"/>
                </a:cxn>
                <a:cxn ang="0">
                  <a:pos x="3764" y="8508"/>
                </a:cxn>
                <a:cxn ang="0">
                  <a:pos x="4252" y="7536"/>
                </a:cxn>
                <a:cxn ang="0">
                  <a:pos x="4123" y="7381"/>
                </a:cxn>
                <a:cxn ang="0">
                  <a:pos x="2638" y="6388"/>
                </a:cxn>
                <a:cxn ang="0">
                  <a:pos x="1759" y="4761"/>
                </a:cxn>
                <a:cxn ang="0">
                  <a:pos x="2094" y="3382"/>
                </a:cxn>
                <a:cxn ang="0">
                  <a:pos x="3764" y="1778"/>
                </a:cxn>
                <a:cxn ang="0">
                  <a:pos x="5993" y="961"/>
                </a:cxn>
                <a:cxn ang="0">
                  <a:pos x="9462" y="434"/>
                </a:cxn>
                <a:cxn ang="0">
                  <a:pos x="13748" y="304"/>
                </a:cxn>
                <a:cxn ang="0">
                  <a:pos x="16742" y="646"/>
                </a:cxn>
                <a:cxn ang="0">
                  <a:pos x="18780" y="1153"/>
                </a:cxn>
                <a:cxn ang="0">
                  <a:pos x="21096" y="2061"/>
                </a:cxn>
                <a:cxn ang="0">
                  <a:pos x="22322" y="3067"/>
                </a:cxn>
                <a:cxn ang="0">
                  <a:pos x="22601" y="4005"/>
                </a:cxn>
                <a:cxn ang="0">
                  <a:pos x="21953" y="5286"/>
                </a:cxn>
                <a:cxn ang="0">
                  <a:pos x="20224" y="6358"/>
                </a:cxn>
              </a:cxnLst>
              <a:pathLst>
                <a:path w="353" h="289">
                  <a:moveTo>
                    <a:pt x="311" y="37"/>
                  </a:moveTo>
                  <a:lnTo>
                    <a:pt x="311" y="37"/>
                  </a:lnTo>
                  <a:lnTo>
                    <a:pt x="301" y="30"/>
                  </a:lnTo>
                  <a:lnTo>
                    <a:pt x="291" y="24"/>
                  </a:lnTo>
                  <a:lnTo>
                    <a:pt x="280" y="18"/>
                  </a:lnTo>
                  <a:lnTo>
                    <a:pt x="269" y="14"/>
                  </a:lnTo>
                  <a:lnTo>
                    <a:pt x="258" y="10"/>
                  </a:lnTo>
                  <a:lnTo>
                    <a:pt x="247" y="7"/>
                  </a:lnTo>
                  <a:lnTo>
                    <a:pt x="234" y="4"/>
                  </a:lnTo>
                  <a:lnTo>
                    <a:pt x="223" y="2"/>
                  </a:lnTo>
                  <a:lnTo>
                    <a:pt x="211" y="1"/>
                  </a:lnTo>
                  <a:lnTo>
                    <a:pt x="199" y="0"/>
                  </a:lnTo>
                  <a:lnTo>
                    <a:pt x="175" y="0"/>
                  </a:lnTo>
                  <a:lnTo>
                    <a:pt x="151" y="2"/>
                  </a:lnTo>
                  <a:lnTo>
                    <a:pt x="127" y="6"/>
                  </a:lnTo>
                  <a:lnTo>
                    <a:pt x="116" y="9"/>
                  </a:lnTo>
                  <a:lnTo>
                    <a:pt x="104" y="13"/>
                  </a:lnTo>
                  <a:lnTo>
                    <a:pt x="92" y="17"/>
                  </a:lnTo>
                  <a:lnTo>
                    <a:pt x="80" y="22"/>
                  </a:lnTo>
                  <a:lnTo>
                    <a:pt x="69" y="28"/>
                  </a:lnTo>
                  <a:lnTo>
                    <a:pt x="59" y="35"/>
                  </a:lnTo>
                  <a:lnTo>
                    <a:pt x="49" y="44"/>
                  </a:lnTo>
                  <a:lnTo>
                    <a:pt x="41" y="53"/>
                  </a:lnTo>
                  <a:lnTo>
                    <a:pt x="35" y="62"/>
                  </a:lnTo>
                  <a:lnTo>
                    <a:pt x="30" y="74"/>
                  </a:lnTo>
                  <a:lnTo>
                    <a:pt x="26" y="85"/>
                  </a:lnTo>
                  <a:lnTo>
                    <a:pt x="22" y="97"/>
                  </a:lnTo>
                  <a:lnTo>
                    <a:pt x="20" y="109"/>
                  </a:lnTo>
                  <a:lnTo>
                    <a:pt x="18" y="121"/>
                  </a:lnTo>
                  <a:lnTo>
                    <a:pt x="18" y="133"/>
                  </a:lnTo>
                  <a:lnTo>
                    <a:pt x="19" y="144"/>
                  </a:lnTo>
                  <a:lnTo>
                    <a:pt x="20" y="155"/>
                  </a:lnTo>
                  <a:lnTo>
                    <a:pt x="23" y="164"/>
                  </a:lnTo>
                  <a:lnTo>
                    <a:pt x="26" y="173"/>
                  </a:lnTo>
                  <a:lnTo>
                    <a:pt x="31" y="182"/>
                  </a:lnTo>
                  <a:lnTo>
                    <a:pt x="36" y="190"/>
                  </a:lnTo>
                  <a:lnTo>
                    <a:pt x="42" y="197"/>
                  </a:lnTo>
                  <a:lnTo>
                    <a:pt x="49" y="204"/>
                  </a:lnTo>
                  <a:lnTo>
                    <a:pt x="56" y="211"/>
                  </a:lnTo>
                  <a:lnTo>
                    <a:pt x="54" y="221"/>
                  </a:lnTo>
                  <a:lnTo>
                    <a:pt x="50" y="232"/>
                  </a:lnTo>
                  <a:lnTo>
                    <a:pt x="45" y="241"/>
                  </a:lnTo>
                  <a:lnTo>
                    <a:pt x="39" y="250"/>
                  </a:lnTo>
                  <a:lnTo>
                    <a:pt x="31" y="259"/>
                  </a:lnTo>
                  <a:lnTo>
                    <a:pt x="23" y="266"/>
                  </a:lnTo>
                  <a:lnTo>
                    <a:pt x="15" y="273"/>
                  </a:lnTo>
                  <a:lnTo>
                    <a:pt x="7" y="279"/>
                  </a:lnTo>
                  <a:lnTo>
                    <a:pt x="7" y="280"/>
                  </a:lnTo>
                  <a:lnTo>
                    <a:pt x="4" y="280"/>
                  </a:lnTo>
                  <a:lnTo>
                    <a:pt x="1" y="281"/>
                  </a:lnTo>
                  <a:lnTo>
                    <a:pt x="0" y="282"/>
                  </a:lnTo>
                  <a:lnTo>
                    <a:pt x="0" y="283"/>
                  </a:lnTo>
                  <a:lnTo>
                    <a:pt x="0" y="285"/>
                  </a:lnTo>
                  <a:lnTo>
                    <a:pt x="3" y="288"/>
                  </a:lnTo>
                  <a:lnTo>
                    <a:pt x="4" y="289"/>
                  </a:lnTo>
                  <a:lnTo>
                    <a:pt x="6" y="289"/>
                  </a:lnTo>
                  <a:lnTo>
                    <a:pt x="22" y="285"/>
                  </a:lnTo>
                  <a:lnTo>
                    <a:pt x="37" y="281"/>
                  </a:lnTo>
                  <a:lnTo>
                    <a:pt x="53" y="274"/>
                  </a:lnTo>
                  <a:lnTo>
                    <a:pt x="68" y="267"/>
                  </a:lnTo>
                  <a:lnTo>
                    <a:pt x="84" y="257"/>
                  </a:lnTo>
                  <a:lnTo>
                    <a:pt x="97" y="247"/>
                  </a:lnTo>
                  <a:lnTo>
                    <a:pt x="108" y="235"/>
                  </a:lnTo>
                  <a:lnTo>
                    <a:pt x="113" y="229"/>
                  </a:lnTo>
                  <a:lnTo>
                    <a:pt x="117" y="221"/>
                  </a:lnTo>
                  <a:lnTo>
                    <a:pt x="168" y="222"/>
                  </a:lnTo>
                  <a:lnTo>
                    <a:pt x="193" y="221"/>
                  </a:lnTo>
                  <a:lnTo>
                    <a:pt x="218" y="220"/>
                  </a:lnTo>
                  <a:lnTo>
                    <a:pt x="230" y="218"/>
                  </a:lnTo>
                  <a:lnTo>
                    <a:pt x="243" y="216"/>
                  </a:lnTo>
                  <a:lnTo>
                    <a:pt x="256" y="213"/>
                  </a:lnTo>
                  <a:lnTo>
                    <a:pt x="267" y="210"/>
                  </a:lnTo>
                  <a:lnTo>
                    <a:pt x="279" y="205"/>
                  </a:lnTo>
                  <a:lnTo>
                    <a:pt x="290" y="200"/>
                  </a:lnTo>
                  <a:lnTo>
                    <a:pt x="300" y="194"/>
                  </a:lnTo>
                  <a:lnTo>
                    <a:pt x="311" y="187"/>
                  </a:lnTo>
                  <a:lnTo>
                    <a:pt x="320" y="179"/>
                  </a:lnTo>
                  <a:lnTo>
                    <a:pt x="329" y="171"/>
                  </a:lnTo>
                  <a:lnTo>
                    <a:pt x="336" y="161"/>
                  </a:lnTo>
                  <a:lnTo>
                    <a:pt x="342" y="151"/>
                  </a:lnTo>
                  <a:lnTo>
                    <a:pt x="347" y="140"/>
                  </a:lnTo>
                  <a:lnTo>
                    <a:pt x="351" y="129"/>
                  </a:lnTo>
                  <a:lnTo>
                    <a:pt x="353" y="117"/>
                  </a:lnTo>
                  <a:lnTo>
                    <a:pt x="353" y="105"/>
                  </a:lnTo>
                  <a:lnTo>
                    <a:pt x="352" y="95"/>
                  </a:lnTo>
                  <a:lnTo>
                    <a:pt x="349" y="86"/>
                  </a:lnTo>
                  <a:lnTo>
                    <a:pt x="345" y="76"/>
                  </a:lnTo>
                  <a:lnTo>
                    <a:pt x="340" y="68"/>
                  </a:lnTo>
                  <a:lnTo>
                    <a:pt x="333" y="58"/>
                  </a:lnTo>
                  <a:lnTo>
                    <a:pt x="327" y="51"/>
                  </a:lnTo>
                  <a:lnTo>
                    <a:pt x="318" y="44"/>
                  </a:lnTo>
                  <a:lnTo>
                    <a:pt x="311" y="37"/>
                  </a:lnTo>
                  <a:close/>
                  <a:moveTo>
                    <a:pt x="308" y="178"/>
                  </a:moveTo>
                  <a:lnTo>
                    <a:pt x="308" y="178"/>
                  </a:lnTo>
                  <a:lnTo>
                    <a:pt x="298" y="185"/>
                  </a:lnTo>
                  <a:lnTo>
                    <a:pt x="288" y="192"/>
                  </a:lnTo>
                  <a:lnTo>
                    <a:pt x="277" y="197"/>
                  </a:lnTo>
                  <a:lnTo>
                    <a:pt x="266" y="202"/>
                  </a:lnTo>
                  <a:lnTo>
                    <a:pt x="254" y="206"/>
                  </a:lnTo>
                  <a:lnTo>
                    <a:pt x="241" y="208"/>
                  </a:lnTo>
                  <a:lnTo>
                    <a:pt x="228" y="210"/>
                  </a:lnTo>
                  <a:lnTo>
                    <a:pt x="216" y="212"/>
                  </a:lnTo>
                  <a:lnTo>
                    <a:pt x="190" y="213"/>
                  </a:lnTo>
                  <a:lnTo>
                    <a:pt x="165" y="213"/>
                  </a:lnTo>
                  <a:lnTo>
                    <a:pt x="115" y="213"/>
                  </a:lnTo>
                  <a:lnTo>
                    <a:pt x="114" y="213"/>
                  </a:lnTo>
                  <a:lnTo>
                    <a:pt x="113" y="213"/>
                  </a:lnTo>
                  <a:lnTo>
                    <a:pt x="111" y="215"/>
                  </a:lnTo>
                  <a:lnTo>
                    <a:pt x="104" y="225"/>
                  </a:lnTo>
                  <a:lnTo>
                    <a:pt x="96" y="236"/>
                  </a:lnTo>
                  <a:lnTo>
                    <a:pt x="86" y="245"/>
                  </a:lnTo>
                  <a:lnTo>
                    <a:pt x="75" y="252"/>
                  </a:lnTo>
                  <a:lnTo>
                    <a:pt x="63" y="260"/>
                  </a:lnTo>
                  <a:lnTo>
                    <a:pt x="51" y="266"/>
                  </a:lnTo>
                  <a:lnTo>
                    <a:pt x="39" y="271"/>
                  </a:lnTo>
                  <a:lnTo>
                    <a:pt x="26" y="275"/>
                  </a:lnTo>
                  <a:lnTo>
                    <a:pt x="40" y="262"/>
                  </a:lnTo>
                  <a:lnTo>
                    <a:pt x="46" y="254"/>
                  </a:lnTo>
                  <a:lnTo>
                    <a:pt x="52" y="246"/>
                  </a:lnTo>
                  <a:lnTo>
                    <a:pt x="57" y="238"/>
                  </a:lnTo>
                  <a:lnTo>
                    <a:pt x="61" y="230"/>
                  </a:lnTo>
                  <a:lnTo>
                    <a:pt x="63" y="220"/>
                  </a:lnTo>
                  <a:lnTo>
                    <a:pt x="65" y="211"/>
                  </a:lnTo>
                  <a:lnTo>
                    <a:pt x="65" y="210"/>
                  </a:lnTo>
                  <a:lnTo>
                    <a:pt x="65" y="208"/>
                  </a:lnTo>
                  <a:lnTo>
                    <a:pt x="63" y="206"/>
                  </a:lnTo>
                  <a:lnTo>
                    <a:pt x="54" y="197"/>
                  </a:lnTo>
                  <a:lnTo>
                    <a:pt x="47" y="188"/>
                  </a:lnTo>
                  <a:lnTo>
                    <a:pt x="40" y="179"/>
                  </a:lnTo>
                  <a:lnTo>
                    <a:pt x="35" y="168"/>
                  </a:lnTo>
                  <a:lnTo>
                    <a:pt x="31" y="158"/>
                  </a:lnTo>
                  <a:lnTo>
                    <a:pt x="28" y="146"/>
                  </a:lnTo>
                  <a:lnTo>
                    <a:pt x="27" y="133"/>
                  </a:lnTo>
                  <a:lnTo>
                    <a:pt x="27" y="121"/>
                  </a:lnTo>
                  <a:lnTo>
                    <a:pt x="29" y="107"/>
                  </a:lnTo>
                  <a:lnTo>
                    <a:pt x="32" y="95"/>
                  </a:lnTo>
                  <a:lnTo>
                    <a:pt x="37" y="82"/>
                  </a:lnTo>
                  <a:lnTo>
                    <a:pt x="42" y="71"/>
                  </a:lnTo>
                  <a:lnTo>
                    <a:pt x="49" y="59"/>
                  </a:lnTo>
                  <a:lnTo>
                    <a:pt x="57" y="50"/>
                  </a:lnTo>
                  <a:lnTo>
                    <a:pt x="67" y="41"/>
                  </a:lnTo>
                  <a:lnTo>
                    <a:pt x="78" y="33"/>
                  </a:lnTo>
                  <a:lnTo>
                    <a:pt x="91" y="27"/>
                  </a:lnTo>
                  <a:lnTo>
                    <a:pt x="104" y="22"/>
                  </a:lnTo>
                  <a:lnTo>
                    <a:pt x="117" y="18"/>
                  </a:lnTo>
                  <a:lnTo>
                    <a:pt x="130" y="14"/>
                  </a:lnTo>
                  <a:lnTo>
                    <a:pt x="144" y="12"/>
                  </a:lnTo>
                  <a:lnTo>
                    <a:pt x="158" y="10"/>
                  </a:lnTo>
                  <a:lnTo>
                    <a:pt x="186" y="9"/>
                  </a:lnTo>
                  <a:lnTo>
                    <a:pt x="209" y="9"/>
                  </a:lnTo>
                  <a:lnTo>
                    <a:pt x="221" y="11"/>
                  </a:lnTo>
                  <a:lnTo>
                    <a:pt x="232" y="12"/>
                  </a:lnTo>
                  <a:lnTo>
                    <a:pt x="243" y="15"/>
                  </a:lnTo>
                  <a:lnTo>
                    <a:pt x="255" y="18"/>
                  </a:lnTo>
                  <a:lnTo>
                    <a:pt x="266" y="22"/>
                  </a:lnTo>
                  <a:lnTo>
                    <a:pt x="277" y="27"/>
                  </a:lnTo>
                  <a:lnTo>
                    <a:pt x="286" y="32"/>
                  </a:lnTo>
                  <a:lnTo>
                    <a:pt x="296" y="37"/>
                  </a:lnTo>
                  <a:lnTo>
                    <a:pt x="305" y="43"/>
                  </a:lnTo>
                  <a:lnTo>
                    <a:pt x="313" y="50"/>
                  </a:lnTo>
                  <a:lnTo>
                    <a:pt x="321" y="58"/>
                  </a:lnTo>
                  <a:lnTo>
                    <a:pt x="329" y="67"/>
                  </a:lnTo>
                  <a:lnTo>
                    <a:pt x="335" y="76"/>
                  </a:lnTo>
                  <a:lnTo>
                    <a:pt x="340" y="86"/>
                  </a:lnTo>
                  <a:lnTo>
                    <a:pt x="342" y="93"/>
                  </a:lnTo>
                  <a:lnTo>
                    <a:pt x="343" y="99"/>
                  </a:lnTo>
                  <a:lnTo>
                    <a:pt x="344" y="105"/>
                  </a:lnTo>
                  <a:lnTo>
                    <a:pt x="344" y="112"/>
                  </a:lnTo>
                  <a:lnTo>
                    <a:pt x="344" y="118"/>
                  </a:lnTo>
                  <a:lnTo>
                    <a:pt x="343" y="124"/>
                  </a:lnTo>
                  <a:lnTo>
                    <a:pt x="339" y="136"/>
                  </a:lnTo>
                  <a:lnTo>
                    <a:pt x="334" y="148"/>
                  </a:lnTo>
                  <a:lnTo>
                    <a:pt x="327" y="159"/>
                  </a:lnTo>
                  <a:lnTo>
                    <a:pt x="317" y="169"/>
                  </a:lnTo>
                  <a:lnTo>
                    <a:pt x="308" y="178"/>
                  </a:lnTo>
                  <a:close/>
                </a:path>
              </a:pathLst>
            </a:custGeom>
            <a:solidFill>
              <a:srgbClr val="65C4CA"/>
            </a:solidFill>
            <a:ln w="9525" cap="flat" cmpd="sng">
              <a:solidFill>
                <a:srgbClr val="65C4CA"/>
              </a:solidFill>
              <a:prstDash val="solid"/>
              <a:round/>
              <a:headEnd type="none" w="med" len="med"/>
              <a:tailEnd type="none" w="med" len="med"/>
            </a:ln>
          </p:spPr>
          <p:txBody>
            <a:bodyPr/>
            <a:p>
              <a:endParaRPr lang="zh-CN" altLang="en-US"/>
            </a:p>
          </p:txBody>
        </p:sp>
        <p:sp>
          <p:nvSpPr>
            <p:cNvPr id="51205" name="Freeform 2526"/>
            <p:cNvSpPr>
              <a:spLocks noEditPoints="1"/>
            </p:cNvSpPr>
            <p:nvPr/>
          </p:nvSpPr>
          <p:spPr>
            <a:xfrm>
              <a:off x="101" y="649"/>
              <a:ext cx="1128" cy="532"/>
            </a:xfrm>
            <a:custGeom>
              <a:avLst/>
              <a:gdLst/>
              <a:ahLst/>
              <a:cxnLst>
                <a:cxn ang="0">
                  <a:pos x="25740" y="24767"/>
                </a:cxn>
                <a:cxn ang="0">
                  <a:pos x="11503" y="46496"/>
                </a:cxn>
                <a:cxn ang="0">
                  <a:pos x="184066" y="96464"/>
                </a:cxn>
                <a:cxn ang="0">
                  <a:pos x="467757" y="197539"/>
                </a:cxn>
                <a:cxn ang="0">
                  <a:pos x="256294" y="54586"/>
                </a:cxn>
                <a:cxn ang="0">
                  <a:pos x="402694" y="173540"/>
                </a:cxn>
                <a:cxn ang="0">
                  <a:pos x="397986" y="187404"/>
                </a:cxn>
                <a:cxn ang="0">
                  <a:pos x="391758" y="185855"/>
                </a:cxn>
                <a:cxn ang="0">
                  <a:pos x="376217" y="148778"/>
                </a:cxn>
                <a:cxn ang="0">
                  <a:pos x="361128" y="137169"/>
                </a:cxn>
                <a:cxn ang="0">
                  <a:pos x="346241" y="113136"/>
                </a:cxn>
                <a:cxn ang="0">
                  <a:pos x="340099" y="128028"/>
                </a:cxn>
                <a:cxn ang="0">
                  <a:pos x="344516" y="166658"/>
                </a:cxn>
                <a:cxn ang="0">
                  <a:pos x="329323" y="161213"/>
                </a:cxn>
                <a:cxn ang="0">
                  <a:pos x="321357" y="155660"/>
                </a:cxn>
                <a:cxn ang="0">
                  <a:pos x="297756" y="105531"/>
                </a:cxn>
                <a:cxn ang="0">
                  <a:pos x="280271" y="80324"/>
                </a:cxn>
                <a:cxn ang="0">
                  <a:pos x="266295" y="76061"/>
                </a:cxn>
                <a:cxn ang="0">
                  <a:pos x="254531" y="71725"/>
                </a:cxn>
                <a:cxn ang="0">
                  <a:pos x="253794" y="108774"/>
                </a:cxn>
                <a:cxn ang="0">
                  <a:pos x="238014" y="101074"/>
                </a:cxn>
                <a:cxn ang="0">
                  <a:pos x="222743" y="90944"/>
                </a:cxn>
                <a:cxn ang="0">
                  <a:pos x="197387" y="57844"/>
                </a:cxn>
                <a:cxn ang="0">
                  <a:pos x="196574" y="88761"/>
                </a:cxn>
                <a:cxn ang="0">
                  <a:pos x="173298" y="54586"/>
                </a:cxn>
                <a:cxn ang="0">
                  <a:pos x="161259" y="53378"/>
                </a:cxn>
                <a:cxn ang="0">
                  <a:pos x="150551" y="57844"/>
                </a:cxn>
                <a:cxn ang="0">
                  <a:pos x="456167" y="179695"/>
                </a:cxn>
                <a:cxn ang="0">
                  <a:pos x="444863" y="164905"/>
                </a:cxn>
                <a:cxn ang="0">
                  <a:pos x="441930" y="170980"/>
                </a:cxn>
                <a:cxn ang="0">
                  <a:pos x="431637" y="155660"/>
                </a:cxn>
                <a:cxn ang="0">
                  <a:pos x="423811" y="149503"/>
                </a:cxn>
                <a:cxn ang="0">
                  <a:pos x="413077" y="137169"/>
                </a:cxn>
                <a:cxn ang="0">
                  <a:pos x="402694" y="129560"/>
                </a:cxn>
                <a:cxn ang="0">
                  <a:pos x="383184" y="138159"/>
                </a:cxn>
                <a:cxn ang="0">
                  <a:pos x="315086" y="122602"/>
                </a:cxn>
                <a:cxn ang="0">
                  <a:pos x="149680" y="62282"/>
                </a:cxn>
                <a:cxn ang="0">
                  <a:pos x="161259" y="70194"/>
                </a:cxn>
                <a:cxn ang="0">
                  <a:pos x="169999" y="64717"/>
                </a:cxn>
                <a:cxn ang="0">
                  <a:pos x="87030" y="35381"/>
                </a:cxn>
                <a:cxn ang="0">
                  <a:pos x="87030" y="56119"/>
                </a:cxn>
                <a:cxn ang="0">
                  <a:pos x="50911" y="26100"/>
                </a:cxn>
                <a:cxn ang="0">
                  <a:pos x="103313" y="70194"/>
                </a:cxn>
                <a:cxn ang="0">
                  <a:pos x="133890" y="49245"/>
                </a:cxn>
                <a:cxn ang="0">
                  <a:pos x="66796" y="13037"/>
                </a:cxn>
                <a:cxn ang="0">
                  <a:pos x="97031" y="16348"/>
                </a:cxn>
                <a:cxn ang="0">
                  <a:pos x="362902" y="183676"/>
                </a:cxn>
                <a:cxn ang="0">
                  <a:pos x="200686" y="96464"/>
                </a:cxn>
                <a:cxn ang="0">
                  <a:pos x="213925" y="95724"/>
                </a:cxn>
                <a:cxn ang="0">
                  <a:pos x="225668" y="82602"/>
                </a:cxn>
                <a:cxn ang="0">
                  <a:pos x="240479" y="91667"/>
                </a:cxn>
                <a:cxn ang="0">
                  <a:pos x="254531" y="101796"/>
                </a:cxn>
                <a:cxn ang="0">
                  <a:pos x="281106" y="127000"/>
                </a:cxn>
                <a:cxn ang="0">
                  <a:pos x="292426" y="118221"/>
                </a:cxn>
                <a:cxn ang="0">
                  <a:pos x="324233" y="159632"/>
                </a:cxn>
                <a:cxn ang="0">
                  <a:pos x="321357" y="109511"/>
                </a:cxn>
                <a:cxn ang="0">
                  <a:pos x="358753" y="172733"/>
                </a:cxn>
                <a:cxn ang="0">
                  <a:pos x="381453" y="165831"/>
                </a:cxn>
                <a:cxn ang="0">
                  <a:pos x="408005" y="188131"/>
                </a:cxn>
                <a:cxn ang="0">
                  <a:pos x="429250" y="191766"/>
                </a:cxn>
                <a:cxn ang="0">
                  <a:pos x="447431" y="197539"/>
                </a:cxn>
                <a:cxn ang="0">
                  <a:pos x="447431" y="209888"/>
                </a:cxn>
              </a:cxnLst>
              <a:pathLst>
                <a:path w="531" h="251">
                  <a:moveTo>
                    <a:pt x="176" y="47"/>
                  </a:moveTo>
                  <a:lnTo>
                    <a:pt x="176" y="47"/>
                  </a:lnTo>
                  <a:lnTo>
                    <a:pt x="163" y="47"/>
                  </a:lnTo>
                  <a:lnTo>
                    <a:pt x="148" y="48"/>
                  </a:lnTo>
                  <a:lnTo>
                    <a:pt x="141" y="39"/>
                  </a:lnTo>
                  <a:lnTo>
                    <a:pt x="134" y="30"/>
                  </a:lnTo>
                  <a:lnTo>
                    <a:pt x="126" y="22"/>
                  </a:lnTo>
                  <a:lnTo>
                    <a:pt x="118" y="14"/>
                  </a:lnTo>
                  <a:lnTo>
                    <a:pt x="109" y="8"/>
                  </a:lnTo>
                  <a:lnTo>
                    <a:pt x="99" y="4"/>
                  </a:lnTo>
                  <a:lnTo>
                    <a:pt x="89" y="1"/>
                  </a:lnTo>
                  <a:lnTo>
                    <a:pt x="77" y="0"/>
                  </a:lnTo>
                  <a:lnTo>
                    <a:pt x="72" y="0"/>
                  </a:lnTo>
                  <a:lnTo>
                    <a:pt x="66" y="1"/>
                  </a:lnTo>
                  <a:lnTo>
                    <a:pt x="58" y="4"/>
                  </a:lnTo>
                  <a:lnTo>
                    <a:pt x="50" y="9"/>
                  </a:lnTo>
                  <a:lnTo>
                    <a:pt x="43" y="15"/>
                  </a:lnTo>
                  <a:lnTo>
                    <a:pt x="29" y="29"/>
                  </a:lnTo>
                  <a:lnTo>
                    <a:pt x="21" y="34"/>
                  </a:lnTo>
                  <a:lnTo>
                    <a:pt x="13" y="38"/>
                  </a:lnTo>
                  <a:lnTo>
                    <a:pt x="12" y="38"/>
                  </a:lnTo>
                  <a:lnTo>
                    <a:pt x="10" y="38"/>
                  </a:lnTo>
                  <a:lnTo>
                    <a:pt x="8" y="39"/>
                  </a:lnTo>
                  <a:lnTo>
                    <a:pt x="5" y="39"/>
                  </a:lnTo>
                  <a:lnTo>
                    <a:pt x="3" y="39"/>
                  </a:lnTo>
                  <a:lnTo>
                    <a:pt x="2" y="40"/>
                  </a:lnTo>
                  <a:lnTo>
                    <a:pt x="1" y="41"/>
                  </a:lnTo>
                  <a:lnTo>
                    <a:pt x="0" y="44"/>
                  </a:lnTo>
                  <a:lnTo>
                    <a:pt x="1" y="46"/>
                  </a:lnTo>
                  <a:lnTo>
                    <a:pt x="3" y="48"/>
                  </a:lnTo>
                  <a:lnTo>
                    <a:pt x="13" y="54"/>
                  </a:lnTo>
                  <a:lnTo>
                    <a:pt x="23" y="62"/>
                  </a:lnTo>
                  <a:lnTo>
                    <a:pt x="41" y="79"/>
                  </a:lnTo>
                  <a:lnTo>
                    <a:pt x="50" y="87"/>
                  </a:lnTo>
                  <a:lnTo>
                    <a:pt x="59" y="95"/>
                  </a:lnTo>
                  <a:lnTo>
                    <a:pt x="71" y="101"/>
                  </a:lnTo>
                  <a:lnTo>
                    <a:pt x="77" y="104"/>
                  </a:lnTo>
                  <a:lnTo>
                    <a:pt x="83" y="106"/>
                  </a:lnTo>
                  <a:lnTo>
                    <a:pt x="91" y="107"/>
                  </a:lnTo>
                  <a:lnTo>
                    <a:pt x="101" y="107"/>
                  </a:lnTo>
                  <a:lnTo>
                    <a:pt x="110" y="105"/>
                  </a:lnTo>
                  <a:lnTo>
                    <a:pt x="120" y="101"/>
                  </a:lnTo>
                  <a:lnTo>
                    <a:pt x="128" y="97"/>
                  </a:lnTo>
                  <a:lnTo>
                    <a:pt x="136" y="91"/>
                  </a:lnTo>
                  <a:lnTo>
                    <a:pt x="143" y="85"/>
                  </a:lnTo>
                  <a:lnTo>
                    <a:pt x="147" y="78"/>
                  </a:lnTo>
                  <a:lnTo>
                    <a:pt x="209" y="112"/>
                  </a:lnTo>
                  <a:lnTo>
                    <a:pt x="270" y="147"/>
                  </a:lnTo>
                  <a:lnTo>
                    <a:pt x="332" y="181"/>
                  </a:lnTo>
                  <a:lnTo>
                    <a:pt x="362" y="198"/>
                  </a:lnTo>
                  <a:lnTo>
                    <a:pt x="395" y="213"/>
                  </a:lnTo>
                  <a:lnTo>
                    <a:pt x="432" y="232"/>
                  </a:lnTo>
                  <a:lnTo>
                    <a:pt x="451" y="240"/>
                  </a:lnTo>
                  <a:lnTo>
                    <a:pt x="470" y="247"/>
                  </a:lnTo>
                  <a:lnTo>
                    <a:pt x="486" y="250"/>
                  </a:lnTo>
                  <a:lnTo>
                    <a:pt x="494" y="251"/>
                  </a:lnTo>
                  <a:lnTo>
                    <a:pt x="502" y="251"/>
                  </a:lnTo>
                  <a:lnTo>
                    <a:pt x="510" y="250"/>
                  </a:lnTo>
                  <a:lnTo>
                    <a:pt x="517" y="248"/>
                  </a:lnTo>
                  <a:lnTo>
                    <a:pt x="523" y="244"/>
                  </a:lnTo>
                  <a:lnTo>
                    <a:pt x="526" y="241"/>
                  </a:lnTo>
                  <a:lnTo>
                    <a:pt x="528" y="237"/>
                  </a:lnTo>
                  <a:lnTo>
                    <a:pt x="530" y="233"/>
                  </a:lnTo>
                  <a:lnTo>
                    <a:pt x="531" y="229"/>
                  </a:lnTo>
                  <a:lnTo>
                    <a:pt x="531" y="225"/>
                  </a:lnTo>
                  <a:lnTo>
                    <a:pt x="531" y="221"/>
                  </a:lnTo>
                  <a:lnTo>
                    <a:pt x="529" y="213"/>
                  </a:lnTo>
                  <a:lnTo>
                    <a:pt x="526" y="205"/>
                  </a:lnTo>
                  <a:lnTo>
                    <a:pt x="521" y="198"/>
                  </a:lnTo>
                  <a:lnTo>
                    <a:pt x="516" y="191"/>
                  </a:lnTo>
                  <a:lnTo>
                    <a:pt x="505" y="177"/>
                  </a:lnTo>
                  <a:lnTo>
                    <a:pt x="494" y="166"/>
                  </a:lnTo>
                  <a:lnTo>
                    <a:pt x="482" y="156"/>
                  </a:lnTo>
                  <a:lnTo>
                    <a:pt x="468" y="146"/>
                  </a:lnTo>
                  <a:lnTo>
                    <a:pt x="455" y="137"/>
                  </a:lnTo>
                  <a:lnTo>
                    <a:pt x="441" y="129"/>
                  </a:lnTo>
                  <a:lnTo>
                    <a:pt x="427" y="121"/>
                  </a:lnTo>
                  <a:lnTo>
                    <a:pt x="399" y="106"/>
                  </a:lnTo>
                  <a:lnTo>
                    <a:pt x="372" y="93"/>
                  </a:lnTo>
                  <a:lnTo>
                    <a:pt x="346" y="82"/>
                  </a:lnTo>
                  <a:lnTo>
                    <a:pt x="319" y="72"/>
                  </a:lnTo>
                  <a:lnTo>
                    <a:pt x="291" y="63"/>
                  </a:lnTo>
                  <a:lnTo>
                    <a:pt x="263" y="56"/>
                  </a:lnTo>
                  <a:lnTo>
                    <a:pt x="235" y="51"/>
                  </a:lnTo>
                  <a:lnTo>
                    <a:pt x="205" y="48"/>
                  </a:lnTo>
                  <a:lnTo>
                    <a:pt x="176" y="47"/>
                  </a:lnTo>
                  <a:close/>
                  <a:moveTo>
                    <a:pt x="359" y="97"/>
                  </a:moveTo>
                  <a:lnTo>
                    <a:pt x="359" y="97"/>
                  </a:lnTo>
                  <a:lnTo>
                    <a:pt x="383" y="109"/>
                  </a:lnTo>
                  <a:lnTo>
                    <a:pt x="408" y="121"/>
                  </a:lnTo>
                  <a:lnTo>
                    <a:pt x="432" y="134"/>
                  </a:lnTo>
                  <a:lnTo>
                    <a:pt x="455" y="149"/>
                  </a:lnTo>
                  <a:lnTo>
                    <a:pt x="460" y="178"/>
                  </a:lnTo>
                  <a:lnTo>
                    <a:pt x="462" y="193"/>
                  </a:lnTo>
                  <a:lnTo>
                    <a:pt x="463" y="208"/>
                  </a:lnTo>
                  <a:lnTo>
                    <a:pt x="463" y="210"/>
                  </a:lnTo>
                  <a:lnTo>
                    <a:pt x="462" y="210"/>
                  </a:lnTo>
                  <a:lnTo>
                    <a:pt x="460" y="207"/>
                  </a:lnTo>
                  <a:lnTo>
                    <a:pt x="457" y="201"/>
                  </a:lnTo>
                  <a:lnTo>
                    <a:pt x="454" y="192"/>
                  </a:lnTo>
                  <a:lnTo>
                    <a:pt x="452" y="182"/>
                  </a:lnTo>
                  <a:lnTo>
                    <a:pt x="446" y="154"/>
                  </a:lnTo>
                  <a:lnTo>
                    <a:pt x="446" y="153"/>
                  </a:lnTo>
                  <a:lnTo>
                    <a:pt x="445" y="153"/>
                  </a:lnTo>
                  <a:lnTo>
                    <a:pt x="444" y="154"/>
                  </a:lnTo>
                  <a:lnTo>
                    <a:pt x="450" y="188"/>
                  </a:lnTo>
                  <a:lnTo>
                    <a:pt x="453" y="208"/>
                  </a:lnTo>
                  <a:lnTo>
                    <a:pt x="454" y="217"/>
                  </a:lnTo>
                  <a:lnTo>
                    <a:pt x="454" y="220"/>
                  </a:lnTo>
                  <a:lnTo>
                    <a:pt x="453" y="220"/>
                  </a:lnTo>
                  <a:lnTo>
                    <a:pt x="452" y="217"/>
                  </a:lnTo>
                  <a:lnTo>
                    <a:pt x="446" y="204"/>
                  </a:lnTo>
                  <a:lnTo>
                    <a:pt x="446" y="190"/>
                  </a:lnTo>
                  <a:lnTo>
                    <a:pt x="443" y="176"/>
                  </a:lnTo>
                  <a:lnTo>
                    <a:pt x="439" y="162"/>
                  </a:lnTo>
                  <a:lnTo>
                    <a:pt x="437" y="156"/>
                  </a:lnTo>
                  <a:lnTo>
                    <a:pt x="433" y="151"/>
                  </a:lnTo>
                  <a:lnTo>
                    <a:pt x="432" y="150"/>
                  </a:lnTo>
                  <a:lnTo>
                    <a:pt x="431" y="152"/>
                  </a:lnTo>
                  <a:lnTo>
                    <a:pt x="434" y="164"/>
                  </a:lnTo>
                  <a:lnTo>
                    <a:pt x="436" y="177"/>
                  </a:lnTo>
                  <a:lnTo>
                    <a:pt x="440" y="191"/>
                  </a:lnTo>
                  <a:lnTo>
                    <a:pt x="444" y="203"/>
                  </a:lnTo>
                  <a:lnTo>
                    <a:pt x="444" y="208"/>
                  </a:lnTo>
                  <a:lnTo>
                    <a:pt x="445" y="215"/>
                  </a:lnTo>
                  <a:lnTo>
                    <a:pt x="444" y="215"/>
                  </a:lnTo>
                  <a:lnTo>
                    <a:pt x="442" y="210"/>
                  </a:lnTo>
                  <a:lnTo>
                    <a:pt x="435" y="194"/>
                  </a:lnTo>
                  <a:lnTo>
                    <a:pt x="430" y="176"/>
                  </a:lnTo>
                  <a:lnTo>
                    <a:pt x="427" y="164"/>
                  </a:lnTo>
                  <a:lnTo>
                    <a:pt x="420" y="140"/>
                  </a:lnTo>
                  <a:lnTo>
                    <a:pt x="420" y="139"/>
                  </a:lnTo>
                  <a:lnTo>
                    <a:pt x="419" y="139"/>
                  </a:lnTo>
                  <a:lnTo>
                    <a:pt x="418" y="140"/>
                  </a:lnTo>
                  <a:lnTo>
                    <a:pt x="419" y="146"/>
                  </a:lnTo>
                  <a:lnTo>
                    <a:pt x="420" y="147"/>
                  </a:lnTo>
                  <a:lnTo>
                    <a:pt x="427" y="172"/>
                  </a:lnTo>
                  <a:lnTo>
                    <a:pt x="429" y="186"/>
                  </a:lnTo>
                  <a:lnTo>
                    <a:pt x="431" y="199"/>
                  </a:lnTo>
                  <a:lnTo>
                    <a:pt x="431" y="201"/>
                  </a:lnTo>
                  <a:lnTo>
                    <a:pt x="430" y="201"/>
                  </a:lnTo>
                  <a:lnTo>
                    <a:pt x="427" y="198"/>
                  </a:lnTo>
                  <a:lnTo>
                    <a:pt x="422" y="190"/>
                  </a:lnTo>
                  <a:lnTo>
                    <a:pt x="420" y="185"/>
                  </a:lnTo>
                  <a:lnTo>
                    <a:pt x="417" y="171"/>
                  </a:lnTo>
                  <a:lnTo>
                    <a:pt x="414" y="157"/>
                  </a:lnTo>
                  <a:lnTo>
                    <a:pt x="407" y="131"/>
                  </a:lnTo>
                  <a:lnTo>
                    <a:pt x="406" y="130"/>
                  </a:lnTo>
                  <a:lnTo>
                    <a:pt x="405" y="131"/>
                  </a:lnTo>
                  <a:lnTo>
                    <a:pt x="405" y="132"/>
                  </a:lnTo>
                  <a:lnTo>
                    <a:pt x="410" y="159"/>
                  </a:lnTo>
                  <a:lnTo>
                    <a:pt x="413" y="172"/>
                  </a:lnTo>
                  <a:lnTo>
                    <a:pt x="418" y="186"/>
                  </a:lnTo>
                  <a:lnTo>
                    <a:pt x="418" y="196"/>
                  </a:lnTo>
                  <a:lnTo>
                    <a:pt x="416" y="193"/>
                  </a:lnTo>
                  <a:lnTo>
                    <a:pt x="412" y="185"/>
                  </a:lnTo>
                  <a:lnTo>
                    <a:pt x="408" y="175"/>
                  </a:lnTo>
                  <a:lnTo>
                    <a:pt x="405" y="166"/>
                  </a:lnTo>
                  <a:lnTo>
                    <a:pt x="405" y="165"/>
                  </a:lnTo>
                  <a:lnTo>
                    <a:pt x="399" y="146"/>
                  </a:lnTo>
                  <a:lnTo>
                    <a:pt x="393" y="131"/>
                  </a:lnTo>
                  <a:lnTo>
                    <a:pt x="391" y="131"/>
                  </a:lnTo>
                  <a:lnTo>
                    <a:pt x="390" y="131"/>
                  </a:lnTo>
                  <a:lnTo>
                    <a:pt x="390" y="132"/>
                  </a:lnTo>
                  <a:lnTo>
                    <a:pt x="397" y="148"/>
                  </a:lnTo>
                  <a:lnTo>
                    <a:pt x="402" y="164"/>
                  </a:lnTo>
                  <a:lnTo>
                    <a:pt x="404" y="174"/>
                  </a:lnTo>
                  <a:lnTo>
                    <a:pt x="406" y="186"/>
                  </a:lnTo>
                  <a:lnTo>
                    <a:pt x="406" y="192"/>
                  </a:lnTo>
                  <a:lnTo>
                    <a:pt x="406" y="195"/>
                  </a:lnTo>
                  <a:lnTo>
                    <a:pt x="406" y="196"/>
                  </a:lnTo>
                  <a:lnTo>
                    <a:pt x="405" y="195"/>
                  </a:lnTo>
                  <a:lnTo>
                    <a:pt x="401" y="188"/>
                  </a:lnTo>
                  <a:lnTo>
                    <a:pt x="396" y="177"/>
                  </a:lnTo>
                  <a:lnTo>
                    <a:pt x="391" y="167"/>
                  </a:lnTo>
                  <a:lnTo>
                    <a:pt x="386" y="148"/>
                  </a:lnTo>
                  <a:lnTo>
                    <a:pt x="380" y="131"/>
                  </a:lnTo>
                  <a:lnTo>
                    <a:pt x="380" y="128"/>
                  </a:lnTo>
                  <a:lnTo>
                    <a:pt x="379" y="127"/>
                  </a:lnTo>
                  <a:lnTo>
                    <a:pt x="377" y="122"/>
                  </a:lnTo>
                  <a:lnTo>
                    <a:pt x="376" y="122"/>
                  </a:lnTo>
                  <a:lnTo>
                    <a:pt x="375" y="122"/>
                  </a:lnTo>
                  <a:lnTo>
                    <a:pt x="375" y="123"/>
                  </a:lnTo>
                  <a:lnTo>
                    <a:pt x="381" y="144"/>
                  </a:lnTo>
                  <a:lnTo>
                    <a:pt x="388" y="164"/>
                  </a:lnTo>
                  <a:lnTo>
                    <a:pt x="390" y="173"/>
                  </a:lnTo>
                  <a:lnTo>
                    <a:pt x="391" y="182"/>
                  </a:lnTo>
                  <a:lnTo>
                    <a:pt x="391" y="193"/>
                  </a:lnTo>
                  <a:lnTo>
                    <a:pt x="390" y="190"/>
                  </a:lnTo>
                  <a:lnTo>
                    <a:pt x="388" y="186"/>
                  </a:lnTo>
                  <a:lnTo>
                    <a:pt x="385" y="177"/>
                  </a:lnTo>
                  <a:lnTo>
                    <a:pt x="378" y="159"/>
                  </a:lnTo>
                  <a:lnTo>
                    <a:pt x="372" y="140"/>
                  </a:lnTo>
                  <a:lnTo>
                    <a:pt x="365" y="122"/>
                  </a:lnTo>
                  <a:lnTo>
                    <a:pt x="361" y="113"/>
                  </a:lnTo>
                  <a:lnTo>
                    <a:pt x="356" y="104"/>
                  </a:lnTo>
                  <a:lnTo>
                    <a:pt x="355" y="104"/>
                  </a:lnTo>
                  <a:lnTo>
                    <a:pt x="354" y="105"/>
                  </a:lnTo>
                  <a:lnTo>
                    <a:pt x="356" y="115"/>
                  </a:lnTo>
                  <a:lnTo>
                    <a:pt x="359" y="125"/>
                  </a:lnTo>
                  <a:lnTo>
                    <a:pt x="365" y="145"/>
                  </a:lnTo>
                  <a:lnTo>
                    <a:pt x="371" y="165"/>
                  </a:lnTo>
                  <a:lnTo>
                    <a:pt x="373" y="175"/>
                  </a:lnTo>
                  <a:lnTo>
                    <a:pt x="374" y="187"/>
                  </a:lnTo>
                  <a:lnTo>
                    <a:pt x="373" y="181"/>
                  </a:lnTo>
                  <a:lnTo>
                    <a:pt x="371" y="176"/>
                  </a:lnTo>
                  <a:lnTo>
                    <a:pt x="367" y="166"/>
                  </a:lnTo>
                  <a:lnTo>
                    <a:pt x="361" y="144"/>
                  </a:lnTo>
                  <a:lnTo>
                    <a:pt x="355" y="125"/>
                  </a:lnTo>
                  <a:lnTo>
                    <a:pt x="351" y="116"/>
                  </a:lnTo>
                  <a:lnTo>
                    <a:pt x="346" y="107"/>
                  </a:lnTo>
                  <a:lnTo>
                    <a:pt x="345" y="107"/>
                  </a:lnTo>
                  <a:lnTo>
                    <a:pt x="344" y="107"/>
                  </a:lnTo>
                  <a:lnTo>
                    <a:pt x="344" y="108"/>
                  </a:lnTo>
                  <a:lnTo>
                    <a:pt x="356" y="142"/>
                  </a:lnTo>
                  <a:lnTo>
                    <a:pt x="361" y="159"/>
                  </a:lnTo>
                  <a:lnTo>
                    <a:pt x="365" y="176"/>
                  </a:lnTo>
                  <a:lnTo>
                    <a:pt x="365" y="179"/>
                  </a:lnTo>
                  <a:lnTo>
                    <a:pt x="365" y="180"/>
                  </a:lnTo>
                  <a:lnTo>
                    <a:pt x="364" y="180"/>
                  </a:lnTo>
                  <a:lnTo>
                    <a:pt x="363" y="178"/>
                  </a:lnTo>
                  <a:lnTo>
                    <a:pt x="359" y="172"/>
                  </a:lnTo>
                  <a:lnTo>
                    <a:pt x="356" y="164"/>
                  </a:lnTo>
                  <a:lnTo>
                    <a:pt x="353" y="156"/>
                  </a:lnTo>
                  <a:lnTo>
                    <a:pt x="347" y="139"/>
                  </a:lnTo>
                  <a:lnTo>
                    <a:pt x="340" y="122"/>
                  </a:lnTo>
                  <a:lnTo>
                    <a:pt x="336" y="113"/>
                  </a:lnTo>
                  <a:lnTo>
                    <a:pt x="332" y="104"/>
                  </a:lnTo>
                  <a:lnTo>
                    <a:pt x="331" y="103"/>
                  </a:lnTo>
                  <a:lnTo>
                    <a:pt x="330" y="104"/>
                  </a:lnTo>
                  <a:lnTo>
                    <a:pt x="330" y="105"/>
                  </a:lnTo>
                  <a:lnTo>
                    <a:pt x="338" y="122"/>
                  </a:lnTo>
                  <a:lnTo>
                    <a:pt x="339" y="126"/>
                  </a:lnTo>
                  <a:lnTo>
                    <a:pt x="343" y="138"/>
                  </a:lnTo>
                  <a:lnTo>
                    <a:pt x="345" y="150"/>
                  </a:lnTo>
                  <a:lnTo>
                    <a:pt x="346" y="158"/>
                  </a:lnTo>
                  <a:lnTo>
                    <a:pt x="346" y="163"/>
                  </a:lnTo>
                  <a:lnTo>
                    <a:pt x="347" y="166"/>
                  </a:lnTo>
                  <a:lnTo>
                    <a:pt x="342" y="158"/>
                  </a:lnTo>
                  <a:lnTo>
                    <a:pt x="338" y="149"/>
                  </a:lnTo>
                  <a:lnTo>
                    <a:pt x="332" y="131"/>
                  </a:lnTo>
                  <a:lnTo>
                    <a:pt x="326" y="112"/>
                  </a:lnTo>
                  <a:lnTo>
                    <a:pt x="320" y="93"/>
                  </a:lnTo>
                  <a:lnTo>
                    <a:pt x="319" y="92"/>
                  </a:lnTo>
                  <a:lnTo>
                    <a:pt x="318" y="92"/>
                  </a:lnTo>
                  <a:lnTo>
                    <a:pt x="318" y="93"/>
                  </a:lnTo>
                  <a:lnTo>
                    <a:pt x="322" y="110"/>
                  </a:lnTo>
                  <a:lnTo>
                    <a:pt x="327" y="126"/>
                  </a:lnTo>
                  <a:lnTo>
                    <a:pt x="333" y="149"/>
                  </a:lnTo>
                  <a:lnTo>
                    <a:pt x="334" y="153"/>
                  </a:lnTo>
                  <a:lnTo>
                    <a:pt x="334" y="157"/>
                  </a:lnTo>
                  <a:lnTo>
                    <a:pt x="333" y="157"/>
                  </a:lnTo>
                  <a:lnTo>
                    <a:pt x="332" y="157"/>
                  </a:lnTo>
                  <a:lnTo>
                    <a:pt x="329" y="154"/>
                  </a:lnTo>
                  <a:lnTo>
                    <a:pt x="325" y="146"/>
                  </a:lnTo>
                  <a:lnTo>
                    <a:pt x="321" y="139"/>
                  </a:lnTo>
                  <a:lnTo>
                    <a:pt x="316" y="122"/>
                  </a:lnTo>
                  <a:lnTo>
                    <a:pt x="310" y="105"/>
                  </a:lnTo>
                  <a:lnTo>
                    <a:pt x="307" y="96"/>
                  </a:lnTo>
                  <a:lnTo>
                    <a:pt x="303" y="89"/>
                  </a:lnTo>
                  <a:lnTo>
                    <a:pt x="302" y="88"/>
                  </a:lnTo>
                  <a:lnTo>
                    <a:pt x="301" y="90"/>
                  </a:lnTo>
                  <a:lnTo>
                    <a:pt x="309" y="122"/>
                  </a:lnTo>
                  <a:lnTo>
                    <a:pt x="314" y="138"/>
                  </a:lnTo>
                  <a:lnTo>
                    <a:pt x="316" y="143"/>
                  </a:lnTo>
                  <a:lnTo>
                    <a:pt x="314" y="140"/>
                  </a:lnTo>
                  <a:lnTo>
                    <a:pt x="309" y="133"/>
                  </a:lnTo>
                  <a:lnTo>
                    <a:pt x="306" y="127"/>
                  </a:lnTo>
                  <a:lnTo>
                    <a:pt x="300" y="113"/>
                  </a:lnTo>
                  <a:lnTo>
                    <a:pt x="296" y="97"/>
                  </a:lnTo>
                  <a:lnTo>
                    <a:pt x="291" y="83"/>
                  </a:lnTo>
                  <a:lnTo>
                    <a:pt x="291" y="82"/>
                  </a:lnTo>
                  <a:lnTo>
                    <a:pt x="290" y="82"/>
                  </a:lnTo>
                  <a:lnTo>
                    <a:pt x="289" y="83"/>
                  </a:lnTo>
                  <a:lnTo>
                    <a:pt x="293" y="98"/>
                  </a:lnTo>
                  <a:lnTo>
                    <a:pt x="297" y="114"/>
                  </a:lnTo>
                  <a:lnTo>
                    <a:pt x="300" y="129"/>
                  </a:lnTo>
                  <a:lnTo>
                    <a:pt x="302" y="144"/>
                  </a:lnTo>
                  <a:lnTo>
                    <a:pt x="300" y="138"/>
                  </a:lnTo>
                  <a:lnTo>
                    <a:pt x="296" y="131"/>
                  </a:lnTo>
                  <a:lnTo>
                    <a:pt x="289" y="113"/>
                  </a:lnTo>
                  <a:lnTo>
                    <a:pt x="284" y="98"/>
                  </a:lnTo>
                  <a:lnTo>
                    <a:pt x="278" y="85"/>
                  </a:lnTo>
                  <a:lnTo>
                    <a:pt x="277" y="85"/>
                  </a:lnTo>
                  <a:lnTo>
                    <a:pt x="276" y="86"/>
                  </a:lnTo>
                  <a:lnTo>
                    <a:pt x="277" y="93"/>
                  </a:lnTo>
                  <a:lnTo>
                    <a:pt x="278" y="99"/>
                  </a:lnTo>
                  <a:lnTo>
                    <a:pt x="283" y="113"/>
                  </a:lnTo>
                  <a:lnTo>
                    <a:pt x="288" y="126"/>
                  </a:lnTo>
                  <a:lnTo>
                    <a:pt x="291" y="139"/>
                  </a:lnTo>
                  <a:lnTo>
                    <a:pt x="292" y="143"/>
                  </a:lnTo>
                  <a:lnTo>
                    <a:pt x="291" y="143"/>
                  </a:lnTo>
                  <a:lnTo>
                    <a:pt x="289" y="138"/>
                  </a:lnTo>
                  <a:lnTo>
                    <a:pt x="284" y="128"/>
                  </a:lnTo>
                  <a:lnTo>
                    <a:pt x="279" y="117"/>
                  </a:lnTo>
                  <a:lnTo>
                    <a:pt x="273" y="98"/>
                  </a:lnTo>
                  <a:lnTo>
                    <a:pt x="266" y="81"/>
                  </a:lnTo>
                  <a:lnTo>
                    <a:pt x="265" y="81"/>
                  </a:lnTo>
                  <a:lnTo>
                    <a:pt x="264" y="82"/>
                  </a:lnTo>
                  <a:lnTo>
                    <a:pt x="265" y="92"/>
                  </a:lnTo>
                  <a:lnTo>
                    <a:pt x="268" y="104"/>
                  </a:lnTo>
                  <a:lnTo>
                    <a:pt x="270" y="117"/>
                  </a:lnTo>
                  <a:lnTo>
                    <a:pt x="272" y="125"/>
                  </a:lnTo>
                  <a:lnTo>
                    <a:pt x="274" y="129"/>
                  </a:lnTo>
                  <a:lnTo>
                    <a:pt x="270" y="123"/>
                  </a:lnTo>
                  <a:lnTo>
                    <a:pt x="266" y="117"/>
                  </a:lnTo>
                  <a:lnTo>
                    <a:pt x="260" y="103"/>
                  </a:lnTo>
                  <a:lnTo>
                    <a:pt x="254" y="87"/>
                  </a:lnTo>
                  <a:lnTo>
                    <a:pt x="248" y="73"/>
                  </a:lnTo>
                  <a:lnTo>
                    <a:pt x="247" y="73"/>
                  </a:lnTo>
                  <a:lnTo>
                    <a:pt x="246" y="74"/>
                  </a:lnTo>
                  <a:lnTo>
                    <a:pt x="254" y="97"/>
                  </a:lnTo>
                  <a:lnTo>
                    <a:pt x="256" y="108"/>
                  </a:lnTo>
                  <a:lnTo>
                    <a:pt x="258" y="113"/>
                  </a:lnTo>
                  <a:lnTo>
                    <a:pt x="260" y="117"/>
                  </a:lnTo>
                  <a:lnTo>
                    <a:pt x="253" y="105"/>
                  </a:lnTo>
                  <a:lnTo>
                    <a:pt x="247" y="91"/>
                  </a:lnTo>
                  <a:lnTo>
                    <a:pt x="236" y="66"/>
                  </a:lnTo>
                  <a:lnTo>
                    <a:pt x="235" y="65"/>
                  </a:lnTo>
                  <a:lnTo>
                    <a:pt x="234" y="65"/>
                  </a:lnTo>
                  <a:lnTo>
                    <a:pt x="234" y="66"/>
                  </a:lnTo>
                  <a:lnTo>
                    <a:pt x="242" y="92"/>
                  </a:lnTo>
                  <a:lnTo>
                    <a:pt x="246" y="106"/>
                  </a:lnTo>
                  <a:lnTo>
                    <a:pt x="250" y="119"/>
                  </a:lnTo>
                  <a:lnTo>
                    <a:pt x="248" y="114"/>
                  </a:lnTo>
                  <a:lnTo>
                    <a:pt x="245" y="108"/>
                  </a:lnTo>
                  <a:lnTo>
                    <a:pt x="239" y="96"/>
                  </a:lnTo>
                  <a:lnTo>
                    <a:pt x="226" y="67"/>
                  </a:lnTo>
                  <a:lnTo>
                    <a:pt x="225" y="67"/>
                  </a:lnTo>
                  <a:lnTo>
                    <a:pt x="224" y="67"/>
                  </a:lnTo>
                  <a:lnTo>
                    <a:pt x="224" y="68"/>
                  </a:lnTo>
                  <a:lnTo>
                    <a:pt x="232" y="89"/>
                  </a:lnTo>
                  <a:lnTo>
                    <a:pt x="238" y="110"/>
                  </a:lnTo>
                  <a:lnTo>
                    <a:pt x="235" y="100"/>
                  </a:lnTo>
                  <a:lnTo>
                    <a:pt x="231" y="90"/>
                  </a:lnTo>
                  <a:lnTo>
                    <a:pt x="224" y="80"/>
                  </a:lnTo>
                  <a:lnTo>
                    <a:pt x="219" y="71"/>
                  </a:lnTo>
                  <a:lnTo>
                    <a:pt x="217" y="71"/>
                  </a:lnTo>
                  <a:lnTo>
                    <a:pt x="217" y="72"/>
                  </a:lnTo>
                  <a:lnTo>
                    <a:pt x="220" y="90"/>
                  </a:lnTo>
                  <a:lnTo>
                    <a:pt x="222" y="99"/>
                  </a:lnTo>
                  <a:lnTo>
                    <a:pt x="224" y="104"/>
                  </a:lnTo>
                  <a:lnTo>
                    <a:pt x="226" y="107"/>
                  </a:lnTo>
                  <a:lnTo>
                    <a:pt x="223" y="103"/>
                  </a:lnTo>
                  <a:lnTo>
                    <a:pt x="220" y="97"/>
                  </a:lnTo>
                  <a:lnTo>
                    <a:pt x="216" y="87"/>
                  </a:lnTo>
                  <a:lnTo>
                    <a:pt x="212" y="77"/>
                  </a:lnTo>
                  <a:lnTo>
                    <a:pt x="209" y="72"/>
                  </a:lnTo>
                  <a:lnTo>
                    <a:pt x="206" y="68"/>
                  </a:lnTo>
                  <a:lnTo>
                    <a:pt x="205" y="68"/>
                  </a:lnTo>
                  <a:lnTo>
                    <a:pt x="204" y="69"/>
                  </a:lnTo>
                  <a:lnTo>
                    <a:pt x="210" y="87"/>
                  </a:lnTo>
                  <a:lnTo>
                    <a:pt x="214" y="97"/>
                  </a:lnTo>
                  <a:lnTo>
                    <a:pt x="215" y="101"/>
                  </a:lnTo>
                  <a:lnTo>
                    <a:pt x="213" y="97"/>
                  </a:lnTo>
                  <a:lnTo>
                    <a:pt x="206" y="79"/>
                  </a:lnTo>
                  <a:lnTo>
                    <a:pt x="202" y="71"/>
                  </a:lnTo>
                  <a:lnTo>
                    <a:pt x="197" y="63"/>
                  </a:lnTo>
                  <a:lnTo>
                    <a:pt x="196" y="62"/>
                  </a:lnTo>
                  <a:lnTo>
                    <a:pt x="195" y="63"/>
                  </a:lnTo>
                  <a:lnTo>
                    <a:pt x="198" y="75"/>
                  </a:lnTo>
                  <a:lnTo>
                    <a:pt x="202" y="86"/>
                  </a:lnTo>
                  <a:lnTo>
                    <a:pt x="197" y="74"/>
                  </a:lnTo>
                  <a:lnTo>
                    <a:pt x="191" y="63"/>
                  </a:lnTo>
                  <a:lnTo>
                    <a:pt x="190" y="63"/>
                  </a:lnTo>
                  <a:lnTo>
                    <a:pt x="189" y="64"/>
                  </a:lnTo>
                  <a:lnTo>
                    <a:pt x="191" y="74"/>
                  </a:lnTo>
                  <a:lnTo>
                    <a:pt x="192" y="84"/>
                  </a:lnTo>
                  <a:lnTo>
                    <a:pt x="191" y="79"/>
                  </a:lnTo>
                  <a:lnTo>
                    <a:pt x="189" y="73"/>
                  </a:lnTo>
                  <a:lnTo>
                    <a:pt x="184" y="63"/>
                  </a:lnTo>
                  <a:lnTo>
                    <a:pt x="183" y="62"/>
                  </a:lnTo>
                  <a:lnTo>
                    <a:pt x="182" y="63"/>
                  </a:lnTo>
                  <a:lnTo>
                    <a:pt x="182" y="68"/>
                  </a:lnTo>
                  <a:lnTo>
                    <a:pt x="181" y="65"/>
                  </a:lnTo>
                  <a:lnTo>
                    <a:pt x="180" y="64"/>
                  </a:lnTo>
                  <a:lnTo>
                    <a:pt x="179" y="64"/>
                  </a:lnTo>
                  <a:lnTo>
                    <a:pt x="177" y="69"/>
                  </a:lnTo>
                  <a:lnTo>
                    <a:pt x="176" y="68"/>
                  </a:lnTo>
                  <a:lnTo>
                    <a:pt x="175" y="69"/>
                  </a:lnTo>
                  <a:lnTo>
                    <a:pt x="174" y="72"/>
                  </a:lnTo>
                  <a:lnTo>
                    <a:pt x="173" y="73"/>
                  </a:lnTo>
                  <a:lnTo>
                    <a:pt x="172" y="71"/>
                  </a:lnTo>
                  <a:lnTo>
                    <a:pt x="171" y="68"/>
                  </a:lnTo>
                  <a:lnTo>
                    <a:pt x="171" y="67"/>
                  </a:lnTo>
                  <a:lnTo>
                    <a:pt x="172" y="62"/>
                  </a:lnTo>
                  <a:lnTo>
                    <a:pt x="171" y="56"/>
                  </a:lnTo>
                  <a:lnTo>
                    <a:pt x="195" y="56"/>
                  </a:lnTo>
                  <a:lnTo>
                    <a:pt x="219" y="58"/>
                  </a:lnTo>
                  <a:lnTo>
                    <a:pt x="243" y="61"/>
                  </a:lnTo>
                  <a:lnTo>
                    <a:pt x="267" y="66"/>
                  </a:lnTo>
                  <a:lnTo>
                    <a:pt x="290" y="72"/>
                  </a:lnTo>
                  <a:lnTo>
                    <a:pt x="314" y="79"/>
                  </a:lnTo>
                  <a:lnTo>
                    <a:pt x="336" y="87"/>
                  </a:lnTo>
                  <a:lnTo>
                    <a:pt x="359" y="97"/>
                  </a:lnTo>
                  <a:close/>
                  <a:moveTo>
                    <a:pt x="522" y="222"/>
                  </a:moveTo>
                  <a:lnTo>
                    <a:pt x="522" y="222"/>
                  </a:lnTo>
                  <a:lnTo>
                    <a:pt x="522" y="226"/>
                  </a:lnTo>
                  <a:lnTo>
                    <a:pt x="521" y="231"/>
                  </a:lnTo>
                  <a:lnTo>
                    <a:pt x="520" y="219"/>
                  </a:lnTo>
                  <a:lnTo>
                    <a:pt x="518" y="208"/>
                  </a:lnTo>
                  <a:lnTo>
                    <a:pt x="520" y="213"/>
                  </a:lnTo>
                  <a:lnTo>
                    <a:pt x="522" y="222"/>
                  </a:lnTo>
                  <a:close/>
                  <a:moveTo>
                    <a:pt x="515" y="205"/>
                  </a:moveTo>
                  <a:lnTo>
                    <a:pt x="515" y="205"/>
                  </a:lnTo>
                  <a:lnTo>
                    <a:pt x="514" y="203"/>
                  </a:lnTo>
                  <a:lnTo>
                    <a:pt x="515" y="205"/>
                  </a:lnTo>
                  <a:close/>
                  <a:moveTo>
                    <a:pt x="464" y="155"/>
                  </a:moveTo>
                  <a:lnTo>
                    <a:pt x="464" y="155"/>
                  </a:lnTo>
                  <a:lnTo>
                    <a:pt x="476" y="163"/>
                  </a:lnTo>
                  <a:lnTo>
                    <a:pt x="486" y="172"/>
                  </a:lnTo>
                  <a:lnTo>
                    <a:pt x="496" y="181"/>
                  </a:lnTo>
                  <a:lnTo>
                    <a:pt x="505" y="191"/>
                  </a:lnTo>
                  <a:lnTo>
                    <a:pt x="509" y="197"/>
                  </a:lnTo>
                  <a:lnTo>
                    <a:pt x="513" y="213"/>
                  </a:lnTo>
                  <a:lnTo>
                    <a:pt x="512" y="222"/>
                  </a:lnTo>
                  <a:lnTo>
                    <a:pt x="513" y="230"/>
                  </a:lnTo>
                  <a:lnTo>
                    <a:pt x="509" y="221"/>
                  </a:lnTo>
                  <a:lnTo>
                    <a:pt x="507" y="211"/>
                  </a:lnTo>
                  <a:lnTo>
                    <a:pt x="504" y="191"/>
                  </a:lnTo>
                  <a:lnTo>
                    <a:pt x="504" y="190"/>
                  </a:lnTo>
                  <a:lnTo>
                    <a:pt x="503" y="190"/>
                  </a:lnTo>
                  <a:lnTo>
                    <a:pt x="502" y="191"/>
                  </a:lnTo>
                  <a:lnTo>
                    <a:pt x="502" y="196"/>
                  </a:lnTo>
                  <a:lnTo>
                    <a:pt x="502" y="198"/>
                  </a:lnTo>
                  <a:lnTo>
                    <a:pt x="504" y="212"/>
                  </a:lnTo>
                  <a:lnTo>
                    <a:pt x="505" y="219"/>
                  </a:lnTo>
                  <a:lnTo>
                    <a:pt x="506" y="228"/>
                  </a:lnTo>
                  <a:lnTo>
                    <a:pt x="506" y="231"/>
                  </a:lnTo>
                  <a:lnTo>
                    <a:pt x="505" y="232"/>
                  </a:lnTo>
                  <a:lnTo>
                    <a:pt x="504" y="231"/>
                  </a:lnTo>
                  <a:lnTo>
                    <a:pt x="502" y="227"/>
                  </a:lnTo>
                  <a:lnTo>
                    <a:pt x="500" y="223"/>
                  </a:lnTo>
                  <a:lnTo>
                    <a:pt x="500" y="212"/>
                  </a:lnTo>
                  <a:lnTo>
                    <a:pt x="499" y="201"/>
                  </a:lnTo>
                  <a:lnTo>
                    <a:pt x="496" y="191"/>
                  </a:lnTo>
                  <a:lnTo>
                    <a:pt x="492" y="180"/>
                  </a:lnTo>
                  <a:lnTo>
                    <a:pt x="491" y="179"/>
                  </a:lnTo>
                  <a:lnTo>
                    <a:pt x="490" y="179"/>
                  </a:lnTo>
                  <a:lnTo>
                    <a:pt x="490" y="180"/>
                  </a:lnTo>
                  <a:lnTo>
                    <a:pt x="492" y="192"/>
                  </a:lnTo>
                  <a:lnTo>
                    <a:pt x="493" y="202"/>
                  </a:lnTo>
                  <a:lnTo>
                    <a:pt x="495" y="213"/>
                  </a:lnTo>
                  <a:lnTo>
                    <a:pt x="498" y="223"/>
                  </a:lnTo>
                  <a:lnTo>
                    <a:pt x="497" y="230"/>
                  </a:lnTo>
                  <a:lnTo>
                    <a:pt x="495" y="226"/>
                  </a:lnTo>
                  <a:lnTo>
                    <a:pt x="492" y="220"/>
                  </a:lnTo>
                  <a:lnTo>
                    <a:pt x="489" y="208"/>
                  </a:lnTo>
                  <a:lnTo>
                    <a:pt x="486" y="196"/>
                  </a:lnTo>
                  <a:lnTo>
                    <a:pt x="485" y="185"/>
                  </a:lnTo>
                  <a:lnTo>
                    <a:pt x="482" y="173"/>
                  </a:lnTo>
                  <a:lnTo>
                    <a:pt x="481" y="173"/>
                  </a:lnTo>
                  <a:lnTo>
                    <a:pt x="480" y="173"/>
                  </a:lnTo>
                  <a:lnTo>
                    <a:pt x="480" y="174"/>
                  </a:lnTo>
                  <a:lnTo>
                    <a:pt x="482" y="187"/>
                  </a:lnTo>
                  <a:lnTo>
                    <a:pt x="485" y="198"/>
                  </a:lnTo>
                  <a:lnTo>
                    <a:pt x="485" y="212"/>
                  </a:lnTo>
                  <a:lnTo>
                    <a:pt x="485" y="215"/>
                  </a:lnTo>
                  <a:lnTo>
                    <a:pt x="483" y="211"/>
                  </a:lnTo>
                  <a:lnTo>
                    <a:pt x="479" y="199"/>
                  </a:lnTo>
                  <a:lnTo>
                    <a:pt x="477" y="191"/>
                  </a:lnTo>
                  <a:lnTo>
                    <a:pt x="474" y="175"/>
                  </a:lnTo>
                  <a:lnTo>
                    <a:pt x="469" y="160"/>
                  </a:lnTo>
                  <a:lnTo>
                    <a:pt x="469" y="159"/>
                  </a:lnTo>
                  <a:lnTo>
                    <a:pt x="468" y="159"/>
                  </a:lnTo>
                  <a:lnTo>
                    <a:pt x="467" y="160"/>
                  </a:lnTo>
                  <a:lnTo>
                    <a:pt x="467" y="161"/>
                  </a:lnTo>
                  <a:lnTo>
                    <a:pt x="470" y="176"/>
                  </a:lnTo>
                  <a:lnTo>
                    <a:pt x="475" y="192"/>
                  </a:lnTo>
                  <a:lnTo>
                    <a:pt x="475" y="194"/>
                  </a:lnTo>
                  <a:lnTo>
                    <a:pt x="475" y="205"/>
                  </a:lnTo>
                  <a:lnTo>
                    <a:pt x="475" y="210"/>
                  </a:lnTo>
                  <a:lnTo>
                    <a:pt x="474" y="212"/>
                  </a:lnTo>
                  <a:lnTo>
                    <a:pt x="470" y="207"/>
                  </a:lnTo>
                  <a:lnTo>
                    <a:pt x="468" y="202"/>
                  </a:lnTo>
                  <a:lnTo>
                    <a:pt x="465" y="191"/>
                  </a:lnTo>
                  <a:lnTo>
                    <a:pt x="461" y="170"/>
                  </a:lnTo>
                  <a:lnTo>
                    <a:pt x="457" y="150"/>
                  </a:lnTo>
                  <a:lnTo>
                    <a:pt x="464" y="155"/>
                  </a:lnTo>
                  <a:close/>
                  <a:moveTo>
                    <a:pt x="498" y="214"/>
                  </a:moveTo>
                  <a:lnTo>
                    <a:pt x="498" y="214"/>
                  </a:lnTo>
                  <a:lnTo>
                    <a:pt x="495" y="197"/>
                  </a:lnTo>
                  <a:lnTo>
                    <a:pt x="494" y="192"/>
                  </a:lnTo>
                  <a:lnTo>
                    <a:pt x="497" y="203"/>
                  </a:lnTo>
                  <a:lnTo>
                    <a:pt x="498" y="214"/>
                  </a:lnTo>
                  <a:close/>
                  <a:moveTo>
                    <a:pt x="443" y="194"/>
                  </a:moveTo>
                  <a:lnTo>
                    <a:pt x="443" y="194"/>
                  </a:lnTo>
                  <a:lnTo>
                    <a:pt x="440" y="185"/>
                  </a:lnTo>
                  <a:lnTo>
                    <a:pt x="437" y="172"/>
                  </a:lnTo>
                  <a:lnTo>
                    <a:pt x="435" y="160"/>
                  </a:lnTo>
                  <a:lnTo>
                    <a:pt x="434" y="156"/>
                  </a:lnTo>
                  <a:lnTo>
                    <a:pt x="435" y="157"/>
                  </a:lnTo>
                  <a:lnTo>
                    <a:pt x="437" y="162"/>
                  </a:lnTo>
                  <a:lnTo>
                    <a:pt x="439" y="170"/>
                  </a:lnTo>
                  <a:lnTo>
                    <a:pt x="441" y="177"/>
                  </a:lnTo>
                  <a:lnTo>
                    <a:pt x="443" y="193"/>
                  </a:lnTo>
                  <a:lnTo>
                    <a:pt x="443" y="194"/>
                  </a:lnTo>
                  <a:close/>
                  <a:moveTo>
                    <a:pt x="358" y="142"/>
                  </a:moveTo>
                  <a:lnTo>
                    <a:pt x="358" y="142"/>
                  </a:lnTo>
                  <a:lnTo>
                    <a:pt x="352" y="126"/>
                  </a:lnTo>
                  <a:lnTo>
                    <a:pt x="349" y="118"/>
                  </a:lnTo>
                  <a:lnTo>
                    <a:pt x="346" y="112"/>
                  </a:lnTo>
                  <a:lnTo>
                    <a:pt x="350" y="119"/>
                  </a:lnTo>
                  <a:lnTo>
                    <a:pt x="353" y="127"/>
                  </a:lnTo>
                  <a:lnTo>
                    <a:pt x="358" y="142"/>
                  </a:lnTo>
                  <a:close/>
                  <a:moveTo>
                    <a:pt x="206" y="100"/>
                  </a:moveTo>
                  <a:lnTo>
                    <a:pt x="206" y="100"/>
                  </a:lnTo>
                  <a:lnTo>
                    <a:pt x="205" y="92"/>
                  </a:lnTo>
                  <a:lnTo>
                    <a:pt x="204" y="85"/>
                  </a:lnTo>
                  <a:lnTo>
                    <a:pt x="199" y="70"/>
                  </a:lnTo>
                  <a:lnTo>
                    <a:pt x="198" y="68"/>
                  </a:lnTo>
                  <a:lnTo>
                    <a:pt x="199" y="68"/>
                  </a:lnTo>
                  <a:lnTo>
                    <a:pt x="201" y="73"/>
                  </a:lnTo>
                  <a:lnTo>
                    <a:pt x="206" y="84"/>
                  </a:lnTo>
                  <a:lnTo>
                    <a:pt x="210" y="95"/>
                  </a:lnTo>
                  <a:lnTo>
                    <a:pt x="214" y="106"/>
                  </a:lnTo>
                  <a:lnTo>
                    <a:pt x="206" y="100"/>
                  </a:lnTo>
                  <a:close/>
                  <a:moveTo>
                    <a:pt x="167" y="78"/>
                  </a:moveTo>
                  <a:lnTo>
                    <a:pt x="167" y="78"/>
                  </a:lnTo>
                  <a:lnTo>
                    <a:pt x="170" y="72"/>
                  </a:lnTo>
                  <a:lnTo>
                    <a:pt x="171" y="74"/>
                  </a:lnTo>
                  <a:lnTo>
                    <a:pt x="172" y="76"/>
                  </a:lnTo>
                  <a:lnTo>
                    <a:pt x="173" y="77"/>
                  </a:lnTo>
                  <a:lnTo>
                    <a:pt x="174" y="76"/>
                  </a:lnTo>
                  <a:lnTo>
                    <a:pt x="176" y="74"/>
                  </a:lnTo>
                  <a:lnTo>
                    <a:pt x="176" y="75"/>
                  </a:lnTo>
                  <a:lnTo>
                    <a:pt x="177" y="82"/>
                  </a:lnTo>
                  <a:lnTo>
                    <a:pt x="178" y="83"/>
                  </a:lnTo>
                  <a:lnTo>
                    <a:pt x="178" y="82"/>
                  </a:lnTo>
                  <a:lnTo>
                    <a:pt x="179" y="82"/>
                  </a:lnTo>
                  <a:lnTo>
                    <a:pt x="180" y="75"/>
                  </a:lnTo>
                  <a:lnTo>
                    <a:pt x="180" y="69"/>
                  </a:lnTo>
                  <a:lnTo>
                    <a:pt x="183" y="79"/>
                  </a:lnTo>
                  <a:lnTo>
                    <a:pt x="183" y="81"/>
                  </a:lnTo>
                  <a:lnTo>
                    <a:pt x="185" y="85"/>
                  </a:lnTo>
                  <a:lnTo>
                    <a:pt x="186" y="86"/>
                  </a:lnTo>
                  <a:lnTo>
                    <a:pt x="187" y="86"/>
                  </a:lnTo>
                  <a:lnTo>
                    <a:pt x="187" y="85"/>
                  </a:lnTo>
                  <a:lnTo>
                    <a:pt x="187" y="84"/>
                  </a:lnTo>
                  <a:lnTo>
                    <a:pt x="184" y="73"/>
                  </a:lnTo>
                  <a:lnTo>
                    <a:pt x="184" y="69"/>
                  </a:lnTo>
                  <a:lnTo>
                    <a:pt x="185" y="72"/>
                  </a:lnTo>
                  <a:lnTo>
                    <a:pt x="188" y="80"/>
                  </a:lnTo>
                  <a:lnTo>
                    <a:pt x="193" y="88"/>
                  </a:lnTo>
                  <a:lnTo>
                    <a:pt x="194" y="88"/>
                  </a:lnTo>
                  <a:lnTo>
                    <a:pt x="195" y="87"/>
                  </a:lnTo>
                  <a:lnTo>
                    <a:pt x="193" y="75"/>
                  </a:lnTo>
                  <a:lnTo>
                    <a:pt x="191" y="69"/>
                  </a:lnTo>
                  <a:lnTo>
                    <a:pt x="191" y="68"/>
                  </a:lnTo>
                  <a:lnTo>
                    <a:pt x="194" y="72"/>
                  </a:lnTo>
                  <a:lnTo>
                    <a:pt x="197" y="79"/>
                  </a:lnTo>
                  <a:lnTo>
                    <a:pt x="199" y="85"/>
                  </a:lnTo>
                  <a:lnTo>
                    <a:pt x="203" y="98"/>
                  </a:lnTo>
                  <a:lnTo>
                    <a:pt x="167" y="78"/>
                  </a:lnTo>
                  <a:close/>
                  <a:moveTo>
                    <a:pt x="30" y="46"/>
                  </a:moveTo>
                  <a:lnTo>
                    <a:pt x="30" y="46"/>
                  </a:lnTo>
                  <a:lnTo>
                    <a:pt x="42" y="44"/>
                  </a:lnTo>
                  <a:lnTo>
                    <a:pt x="54" y="42"/>
                  </a:lnTo>
                  <a:lnTo>
                    <a:pt x="67" y="40"/>
                  </a:lnTo>
                  <a:lnTo>
                    <a:pt x="80" y="39"/>
                  </a:lnTo>
                  <a:lnTo>
                    <a:pt x="90" y="40"/>
                  </a:lnTo>
                  <a:lnTo>
                    <a:pt x="99" y="41"/>
                  </a:lnTo>
                  <a:lnTo>
                    <a:pt x="108" y="44"/>
                  </a:lnTo>
                  <a:lnTo>
                    <a:pt x="116" y="48"/>
                  </a:lnTo>
                  <a:lnTo>
                    <a:pt x="129" y="58"/>
                  </a:lnTo>
                  <a:lnTo>
                    <a:pt x="135" y="62"/>
                  </a:lnTo>
                  <a:lnTo>
                    <a:pt x="142" y="65"/>
                  </a:lnTo>
                  <a:lnTo>
                    <a:pt x="140" y="66"/>
                  </a:lnTo>
                  <a:lnTo>
                    <a:pt x="139" y="67"/>
                  </a:lnTo>
                  <a:lnTo>
                    <a:pt x="136" y="69"/>
                  </a:lnTo>
                  <a:lnTo>
                    <a:pt x="133" y="71"/>
                  </a:lnTo>
                  <a:lnTo>
                    <a:pt x="130" y="72"/>
                  </a:lnTo>
                  <a:lnTo>
                    <a:pt x="127" y="73"/>
                  </a:lnTo>
                  <a:lnTo>
                    <a:pt x="120" y="73"/>
                  </a:lnTo>
                  <a:lnTo>
                    <a:pt x="113" y="71"/>
                  </a:lnTo>
                  <a:lnTo>
                    <a:pt x="106" y="68"/>
                  </a:lnTo>
                  <a:lnTo>
                    <a:pt x="99" y="65"/>
                  </a:lnTo>
                  <a:lnTo>
                    <a:pt x="87" y="59"/>
                  </a:lnTo>
                  <a:lnTo>
                    <a:pt x="72" y="55"/>
                  </a:lnTo>
                  <a:lnTo>
                    <a:pt x="57" y="53"/>
                  </a:lnTo>
                  <a:lnTo>
                    <a:pt x="43" y="50"/>
                  </a:lnTo>
                  <a:lnTo>
                    <a:pt x="28" y="47"/>
                  </a:lnTo>
                  <a:lnTo>
                    <a:pt x="30" y="46"/>
                  </a:lnTo>
                  <a:close/>
                  <a:moveTo>
                    <a:pt x="114" y="37"/>
                  </a:moveTo>
                  <a:lnTo>
                    <a:pt x="114" y="37"/>
                  </a:lnTo>
                  <a:lnTo>
                    <a:pt x="106" y="33"/>
                  </a:lnTo>
                  <a:lnTo>
                    <a:pt x="98" y="32"/>
                  </a:lnTo>
                  <a:lnTo>
                    <a:pt x="82" y="31"/>
                  </a:lnTo>
                  <a:lnTo>
                    <a:pt x="74" y="30"/>
                  </a:lnTo>
                  <a:lnTo>
                    <a:pt x="66" y="31"/>
                  </a:lnTo>
                  <a:lnTo>
                    <a:pt x="52" y="34"/>
                  </a:lnTo>
                  <a:lnTo>
                    <a:pt x="58" y="30"/>
                  </a:lnTo>
                  <a:lnTo>
                    <a:pt x="65" y="27"/>
                  </a:lnTo>
                  <a:lnTo>
                    <a:pt x="73" y="25"/>
                  </a:lnTo>
                  <a:lnTo>
                    <a:pt x="79" y="24"/>
                  </a:lnTo>
                  <a:lnTo>
                    <a:pt x="86" y="25"/>
                  </a:lnTo>
                  <a:lnTo>
                    <a:pt x="93" y="26"/>
                  </a:lnTo>
                  <a:lnTo>
                    <a:pt x="99" y="28"/>
                  </a:lnTo>
                  <a:lnTo>
                    <a:pt x="105" y="31"/>
                  </a:lnTo>
                  <a:lnTo>
                    <a:pt x="117" y="39"/>
                  </a:lnTo>
                  <a:lnTo>
                    <a:pt x="114" y="37"/>
                  </a:lnTo>
                  <a:close/>
                  <a:moveTo>
                    <a:pt x="38" y="58"/>
                  </a:moveTo>
                  <a:lnTo>
                    <a:pt x="38" y="58"/>
                  </a:lnTo>
                  <a:lnTo>
                    <a:pt x="67" y="64"/>
                  </a:lnTo>
                  <a:lnTo>
                    <a:pt x="82" y="68"/>
                  </a:lnTo>
                  <a:lnTo>
                    <a:pt x="96" y="73"/>
                  </a:lnTo>
                  <a:lnTo>
                    <a:pt x="110" y="79"/>
                  </a:lnTo>
                  <a:lnTo>
                    <a:pt x="117" y="81"/>
                  </a:lnTo>
                  <a:lnTo>
                    <a:pt x="125" y="82"/>
                  </a:lnTo>
                  <a:lnTo>
                    <a:pt x="119" y="84"/>
                  </a:lnTo>
                  <a:lnTo>
                    <a:pt x="114" y="86"/>
                  </a:lnTo>
                  <a:lnTo>
                    <a:pt x="108" y="88"/>
                  </a:lnTo>
                  <a:lnTo>
                    <a:pt x="102" y="88"/>
                  </a:lnTo>
                  <a:lnTo>
                    <a:pt x="96" y="88"/>
                  </a:lnTo>
                  <a:lnTo>
                    <a:pt x="90" y="88"/>
                  </a:lnTo>
                  <a:lnTo>
                    <a:pt x="84" y="87"/>
                  </a:lnTo>
                  <a:lnTo>
                    <a:pt x="78" y="85"/>
                  </a:lnTo>
                  <a:lnTo>
                    <a:pt x="66" y="80"/>
                  </a:lnTo>
                  <a:lnTo>
                    <a:pt x="56" y="74"/>
                  </a:lnTo>
                  <a:lnTo>
                    <a:pt x="38" y="58"/>
                  </a:lnTo>
                  <a:close/>
                  <a:moveTo>
                    <a:pt x="152" y="70"/>
                  </a:moveTo>
                  <a:lnTo>
                    <a:pt x="152" y="70"/>
                  </a:lnTo>
                  <a:lnTo>
                    <a:pt x="152" y="57"/>
                  </a:lnTo>
                  <a:lnTo>
                    <a:pt x="162" y="56"/>
                  </a:lnTo>
                  <a:lnTo>
                    <a:pt x="162" y="57"/>
                  </a:lnTo>
                  <a:lnTo>
                    <a:pt x="163" y="62"/>
                  </a:lnTo>
                  <a:lnTo>
                    <a:pt x="163" y="66"/>
                  </a:lnTo>
                  <a:lnTo>
                    <a:pt x="161" y="70"/>
                  </a:lnTo>
                  <a:lnTo>
                    <a:pt x="159" y="74"/>
                  </a:lnTo>
                  <a:lnTo>
                    <a:pt x="152" y="70"/>
                  </a:lnTo>
                  <a:close/>
                  <a:moveTo>
                    <a:pt x="125" y="34"/>
                  </a:moveTo>
                  <a:lnTo>
                    <a:pt x="125" y="34"/>
                  </a:lnTo>
                  <a:lnTo>
                    <a:pt x="116" y="28"/>
                  </a:lnTo>
                  <a:lnTo>
                    <a:pt x="106" y="23"/>
                  </a:lnTo>
                  <a:lnTo>
                    <a:pt x="95" y="18"/>
                  </a:lnTo>
                  <a:lnTo>
                    <a:pt x="84" y="16"/>
                  </a:lnTo>
                  <a:lnTo>
                    <a:pt x="76" y="15"/>
                  </a:lnTo>
                  <a:lnTo>
                    <a:pt x="69" y="16"/>
                  </a:lnTo>
                  <a:lnTo>
                    <a:pt x="61" y="18"/>
                  </a:lnTo>
                  <a:lnTo>
                    <a:pt x="54" y="20"/>
                  </a:lnTo>
                  <a:lnTo>
                    <a:pt x="50" y="24"/>
                  </a:lnTo>
                  <a:lnTo>
                    <a:pt x="46" y="27"/>
                  </a:lnTo>
                  <a:lnTo>
                    <a:pt x="37" y="34"/>
                  </a:lnTo>
                  <a:lnTo>
                    <a:pt x="47" y="25"/>
                  </a:lnTo>
                  <a:lnTo>
                    <a:pt x="56" y="16"/>
                  </a:lnTo>
                  <a:lnTo>
                    <a:pt x="61" y="13"/>
                  </a:lnTo>
                  <a:lnTo>
                    <a:pt x="66" y="10"/>
                  </a:lnTo>
                  <a:lnTo>
                    <a:pt x="71" y="9"/>
                  </a:lnTo>
                  <a:lnTo>
                    <a:pt x="76" y="8"/>
                  </a:lnTo>
                  <a:lnTo>
                    <a:pt x="80" y="8"/>
                  </a:lnTo>
                  <a:lnTo>
                    <a:pt x="85" y="8"/>
                  </a:lnTo>
                  <a:lnTo>
                    <a:pt x="94" y="10"/>
                  </a:lnTo>
                  <a:lnTo>
                    <a:pt x="102" y="14"/>
                  </a:lnTo>
                  <a:lnTo>
                    <a:pt x="110" y="19"/>
                  </a:lnTo>
                  <a:lnTo>
                    <a:pt x="118" y="27"/>
                  </a:lnTo>
                  <a:lnTo>
                    <a:pt x="125" y="34"/>
                  </a:lnTo>
                  <a:close/>
                  <a:moveTo>
                    <a:pt x="50" y="78"/>
                  </a:moveTo>
                  <a:lnTo>
                    <a:pt x="50" y="78"/>
                  </a:lnTo>
                  <a:lnTo>
                    <a:pt x="57" y="83"/>
                  </a:lnTo>
                  <a:lnTo>
                    <a:pt x="64" y="88"/>
                  </a:lnTo>
                  <a:lnTo>
                    <a:pt x="73" y="92"/>
                  </a:lnTo>
                  <a:lnTo>
                    <a:pt x="81" y="95"/>
                  </a:lnTo>
                  <a:lnTo>
                    <a:pt x="75" y="93"/>
                  </a:lnTo>
                  <a:lnTo>
                    <a:pt x="70" y="91"/>
                  </a:lnTo>
                  <a:lnTo>
                    <a:pt x="59" y="85"/>
                  </a:lnTo>
                  <a:lnTo>
                    <a:pt x="50" y="78"/>
                  </a:lnTo>
                  <a:close/>
                  <a:moveTo>
                    <a:pt x="452" y="231"/>
                  </a:moveTo>
                  <a:lnTo>
                    <a:pt x="452" y="231"/>
                  </a:lnTo>
                  <a:lnTo>
                    <a:pt x="432" y="222"/>
                  </a:lnTo>
                  <a:lnTo>
                    <a:pt x="412" y="213"/>
                  </a:lnTo>
                  <a:lnTo>
                    <a:pt x="372" y="193"/>
                  </a:lnTo>
                  <a:lnTo>
                    <a:pt x="333" y="173"/>
                  </a:lnTo>
                  <a:lnTo>
                    <a:pt x="294" y="151"/>
                  </a:lnTo>
                  <a:lnTo>
                    <a:pt x="217" y="107"/>
                  </a:lnTo>
                  <a:lnTo>
                    <a:pt x="213" y="88"/>
                  </a:lnTo>
                  <a:lnTo>
                    <a:pt x="211" y="80"/>
                  </a:lnTo>
                  <a:lnTo>
                    <a:pt x="207" y="73"/>
                  </a:lnTo>
                  <a:lnTo>
                    <a:pt x="210" y="77"/>
                  </a:lnTo>
                  <a:lnTo>
                    <a:pt x="212" y="82"/>
                  </a:lnTo>
                  <a:lnTo>
                    <a:pt x="217" y="92"/>
                  </a:lnTo>
                  <a:lnTo>
                    <a:pt x="221" y="101"/>
                  </a:lnTo>
                  <a:lnTo>
                    <a:pt x="224" y="107"/>
                  </a:lnTo>
                  <a:lnTo>
                    <a:pt x="227" y="111"/>
                  </a:lnTo>
                  <a:lnTo>
                    <a:pt x="228" y="112"/>
                  </a:lnTo>
                  <a:lnTo>
                    <a:pt x="229" y="110"/>
                  </a:lnTo>
                  <a:lnTo>
                    <a:pt x="223" y="91"/>
                  </a:lnTo>
                  <a:lnTo>
                    <a:pt x="220" y="78"/>
                  </a:lnTo>
                  <a:lnTo>
                    <a:pt x="219" y="77"/>
                  </a:lnTo>
                  <a:lnTo>
                    <a:pt x="220" y="77"/>
                  </a:lnTo>
                  <a:lnTo>
                    <a:pt x="224" y="85"/>
                  </a:lnTo>
                  <a:lnTo>
                    <a:pt x="232" y="100"/>
                  </a:lnTo>
                  <a:lnTo>
                    <a:pt x="236" y="108"/>
                  </a:lnTo>
                  <a:lnTo>
                    <a:pt x="240" y="115"/>
                  </a:lnTo>
                  <a:lnTo>
                    <a:pt x="240" y="116"/>
                  </a:lnTo>
                  <a:lnTo>
                    <a:pt x="241" y="116"/>
                  </a:lnTo>
                  <a:lnTo>
                    <a:pt x="241" y="114"/>
                  </a:lnTo>
                  <a:lnTo>
                    <a:pt x="236" y="95"/>
                  </a:lnTo>
                  <a:lnTo>
                    <a:pt x="243" y="111"/>
                  </a:lnTo>
                  <a:lnTo>
                    <a:pt x="251" y="125"/>
                  </a:lnTo>
                  <a:lnTo>
                    <a:pt x="252" y="125"/>
                  </a:lnTo>
                  <a:lnTo>
                    <a:pt x="253" y="124"/>
                  </a:lnTo>
                  <a:lnTo>
                    <a:pt x="250" y="111"/>
                  </a:lnTo>
                  <a:lnTo>
                    <a:pt x="246" y="96"/>
                  </a:lnTo>
                  <a:lnTo>
                    <a:pt x="237" y="70"/>
                  </a:lnTo>
                  <a:lnTo>
                    <a:pt x="241" y="83"/>
                  </a:lnTo>
                  <a:lnTo>
                    <a:pt x="247" y="96"/>
                  </a:lnTo>
                  <a:lnTo>
                    <a:pt x="253" y="110"/>
                  </a:lnTo>
                  <a:lnTo>
                    <a:pt x="261" y="122"/>
                  </a:lnTo>
                  <a:lnTo>
                    <a:pt x="262" y="122"/>
                  </a:lnTo>
                  <a:lnTo>
                    <a:pt x="263" y="121"/>
                  </a:lnTo>
                  <a:lnTo>
                    <a:pt x="259" y="109"/>
                  </a:lnTo>
                  <a:lnTo>
                    <a:pt x="256" y="96"/>
                  </a:lnTo>
                  <a:lnTo>
                    <a:pt x="254" y="93"/>
                  </a:lnTo>
                  <a:lnTo>
                    <a:pt x="263" y="114"/>
                  </a:lnTo>
                  <a:lnTo>
                    <a:pt x="269" y="124"/>
                  </a:lnTo>
                  <a:lnTo>
                    <a:pt x="275" y="134"/>
                  </a:lnTo>
                  <a:lnTo>
                    <a:pt x="277" y="134"/>
                  </a:lnTo>
                  <a:lnTo>
                    <a:pt x="277" y="133"/>
                  </a:lnTo>
                  <a:lnTo>
                    <a:pt x="275" y="122"/>
                  </a:lnTo>
                  <a:lnTo>
                    <a:pt x="272" y="112"/>
                  </a:lnTo>
                  <a:lnTo>
                    <a:pt x="269" y="98"/>
                  </a:lnTo>
                  <a:lnTo>
                    <a:pt x="266" y="89"/>
                  </a:lnTo>
                  <a:lnTo>
                    <a:pt x="266" y="86"/>
                  </a:lnTo>
                  <a:lnTo>
                    <a:pt x="268" y="90"/>
                  </a:lnTo>
                  <a:lnTo>
                    <a:pt x="273" y="106"/>
                  </a:lnTo>
                  <a:lnTo>
                    <a:pt x="279" y="120"/>
                  </a:lnTo>
                  <a:lnTo>
                    <a:pt x="284" y="134"/>
                  </a:lnTo>
                  <a:lnTo>
                    <a:pt x="288" y="141"/>
                  </a:lnTo>
                  <a:lnTo>
                    <a:pt x="292" y="148"/>
                  </a:lnTo>
                  <a:lnTo>
                    <a:pt x="293" y="148"/>
                  </a:lnTo>
                  <a:lnTo>
                    <a:pt x="294" y="147"/>
                  </a:lnTo>
                  <a:lnTo>
                    <a:pt x="293" y="140"/>
                  </a:lnTo>
                  <a:lnTo>
                    <a:pt x="292" y="134"/>
                  </a:lnTo>
                  <a:lnTo>
                    <a:pt x="288" y="122"/>
                  </a:lnTo>
                  <a:lnTo>
                    <a:pt x="284" y="110"/>
                  </a:lnTo>
                  <a:lnTo>
                    <a:pt x="280" y="96"/>
                  </a:lnTo>
                  <a:lnTo>
                    <a:pt x="278" y="89"/>
                  </a:lnTo>
                  <a:lnTo>
                    <a:pt x="279" y="90"/>
                  </a:lnTo>
                  <a:lnTo>
                    <a:pt x="282" y="99"/>
                  </a:lnTo>
                  <a:lnTo>
                    <a:pt x="289" y="118"/>
                  </a:lnTo>
                  <a:lnTo>
                    <a:pt x="295" y="134"/>
                  </a:lnTo>
                  <a:lnTo>
                    <a:pt x="298" y="141"/>
                  </a:lnTo>
                  <a:lnTo>
                    <a:pt x="302" y="149"/>
                  </a:lnTo>
                  <a:lnTo>
                    <a:pt x="304" y="149"/>
                  </a:lnTo>
                  <a:lnTo>
                    <a:pt x="304" y="148"/>
                  </a:lnTo>
                  <a:lnTo>
                    <a:pt x="304" y="140"/>
                  </a:lnTo>
                  <a:lnTo>
                    <a:pt x="303" y="132"/>
                  </a:lnTo>
                  <a:lnTo>
                    <a:pt x="300" y="116"/>
                  </a:lnTo>
                  <a:lnTo>
                    <a:pt x="307" y="133"/>
                  </a:lnTo>
                  <a:lnTo>
                    <a:pt x="312" y="141"/>
                  </a:lnTo>
                  <a:lnTo>
                    <a:pt x="317" y="148"/>
                  </a:lnTo>
                  <a:lnTo>
                    <a:pt x="318" y="149"/>
                  </a:lnTo>
                  <a:lnTo>
                    <a:pt x="319" y="147"/>
                  </a:lnTo>
                  <a:lnTo>
                    <a:pt x="308" y="111"/>
                  </a:lnTo>
                  <a:lnTo>
                    <a:pt x="306" y="99"/>
                  </a:lnTo>
                  <a:lnTo>
                    <a:pt x="305" y="98"/>
                  </a:lnTo>
                  <a:lnTo>
                    <a:pt x="310" y="112"/>
                  </a:lnTo>
                  <a:lnTo>
                    <a:pt x="315" y="126"/>
                  </a:lnTo>
                  <a:lnTo>
                    <a:pt x="320" y="140"/>
                  </a:lnTo>
                  <a:lnTo>
                    <a:pt x="323" y="146"/>
                  </a:lnTo>
                  <a:lnTo>
                    <a:pt x="326" y="152"/>
                  </a:lnTo>
                  <a:lnTo>
                    <a:pt x="330" y="158"/>
                  </a:lnTo>
                  <a:lnTo>
                    <a:pt x="335" y="163"/>
                  </a:lnTo>
                  <a:lnTo>
                    <a:pt x="336" y="164"/>
                  </a:lnTo>
                  <a:lnTo>
                    <a:pt x="337" y="163"/>
                  </a:lnTo>
                  <a:lnTo>
                    <a:pt x="335" y="149"/>
                  </a:lnTo>
                  <a:lnTo>
                    <a:pt x="332" y="137"/>
                  </a:lnTo>
                  <a:lnTo>
                    <a:pt x="339" y="154"/>
                  </a:lnTo>
                  <a:lnTo>
                    <a:pt x="343" y="162"/>
                  </a:lnTo>
                  <a:lnTo>
                    <a:pt x="348" y="170"/>
                  </a:lnTo>
                  <a:lnTo>
                    <a:pt x="349" y="171"/>
                  </a:lnTo>
                  <a:lnTo>
                    <a:pt x="350" y="170"/>
                  </a:lnTo>
                  <a:lnTo>
                    <a:pt x="348" y="155"/>
                  </a:lnTo>
                  <a:lnTo>
                    <a:pt x="346" y="141"/>
                  </a:lnTo>
                  <a:lnTo>
                    <a:pt x="350" y="153"/>
                  </a:lnTo>
                  <a:lnTo>
                    <a:pt x="353" y="161"/>
                  </a:lnTo>
                  <a:lnTo>
                    <a:pt x="356" y="170"/>
                  </a:lnTo>
                  <a:lnTo>
                    <a:pt x="360" y="178"/>
                  </a:lnTo>
                  <a:lnTo>
                    <a:pt x="366" y="186"/>
                  </a:lnTo>
                  <a:lnTo>
                    <a:pt x="367" y="186"/>
                  </a:lnTo>
                  <a:lnTo>
                    <a:pt x="368" y="185"/>
                  </a:lnTo>
                  <a:lnTo>
                    <a:pt x="367" y="176"/>
                  </a:lnTo>
                  <a:lnTo>
                    <a:pt x="366" y="168"/>
                  </a:lnTo>
                  <a:lnTo>
                    <a:pt x="370" y="179"/>
                  </a:lnTo>
                  <a:lnTo>
                    <a:pt x="374" y="191"/>
                  </a:lnTo>
                  <a:lnTo>
                    <a:pt x="375" y="192"/>
                  </a:lnTo>
                  <a:lnTo>
                    <a:pt x="376" y="192"/>
                  </a:lnTo>
                  <a:lnTo>
                    <a:pt x="376" y="191"/>
                  </a:lnTo>
                  <a:lnTo>
                    <a:pt x="376" y="179"/>
                  </a:lnTo>
                  <a:lnTo>
                    <a:pt x="374" y="169"/>
                  </a:lnTo>
                  <a:lnTo>
                    <a:pt x="369" y="149"/>
                  </a:lnTo>
                  <a:lnTo>
                    <a:pt x="362" y="129"/>
                  </a:lnTo>
                  <a:lnTo>
                    <a:pt x="357" y="109"/>
                  </a:lnTo>
                  <a:lnTo>
                    <a:pt x="358" y="113"/>
                  </a:lnTo>
                  <a:lnTo>
                    <a:pt x="360" y="118"/>
                  </a:lnTo>
                  <a:lnTo>
                    <a:pt x="365" y="127"/>
                  </a:lnTo>
                  <a:lnTo>
                    <a:pt x="369" y="139"/>
                  </a:lnTo>
                  <a:lnTo>
                    <a:pt x="373" y="150"/>
                  </a:lnTo>
                  <a:lnTo>
                    <a:pt x="381" y="173"/>
                  </a:lnTo>
                  <a:lnTo>
                    <a:pt x="385" y="186"/>
                  </a:lnTo>
                  <a:lnTo>
                    <a:pt x="390" y="197"/>
                  </a:lnTo>
                  <a:lnTo>
                    <a:pt x="391" y="198"/>
                  </a:lnTo>
                  <a:lnTo>
                    <a:pt x="393" y="197"/>
                  </a:lnTo>
                  <a:lnTo>
                    <a:pt x="394" y="187"/>
                  </a:lnTo>
                  <a:lnTo>
                    <a:pt x="394" y="177"/>
                  </a:lnTo>
                  <a:lnTo>
                    <a:pt x="399" y="190"/>
                  </a:lnTo>
                  <a:lnTo>
                    <a:pt x="405" y="201"/>
                  </a:lnTo>
                  <a:lnTo>
                    <a:pt x="406" y="201"/>
                  </a:lnTo>
                  <a:lnTo>
                    <a:pt x="407" y="200"/>
                  </a:lnTo>
                  <a:lnTo>
                    <a:pt x="408" y="191"/>
                  </a:lnTo>
                  <a:lnTo>
                    <a:pt x="408" y="180"/>
                  </a:lnTo>
                  <a:lnTo>
                    <a:pt x="412" y="191"/>
                  </a:lnTo>
                  <a:lnTo>
                    <a:pt x="419" y="201"/>
                  </a:lnTo>
                  <a:lnTo>
                    <a:pt x="420" y="201"/>
                  </a:lnTo>
                  <a:lnTo>
                    <a:pt x="421" y="200"/>
                  </a:lnTo>
                  <a:lnTo>
                    <a:pt x="420" y="192"/>
                  </a:lnTo>
                  <a:lnTo>
                    <a:pt x="425" y="200"/>
                  </a:lnTo>
                  <a:lnTo>
                    <a:pt x="431" y="207"/>
                  </a:lnTo>
                  <a:lnTo>
                    <a:pt x="432" y="207"/>
                  </a:lnTo>
                  <a:lnTo>
                    <a:pt x="432" y="206"/>
                  </a:lnTo>
                  <a:lnTo>
                    <a:pt x="433" y="199"/>
                  </a:lnTo>
                  <a:lnTo>
                    <a:pt x="433" y="192"/>
                  </a:lnTo>
                  <a:lnTo>
                    <a:pt x="438" y="206"/>
                  </a:lnTo>
                  <a:lnTo>
                    <a:pt x="444" y="220"/>
                  </a:lnTo>
                  <a:lnTo>
                    <a:pt x="445" y="220"/>
                  </a:lnTo>
                  <a:lnTo>
                    <a:pt x="446" y="220"/>
                  </a:lnTo>
                  <a:lnTo>
                    <a:pt x="446" y="219"/>
                  </a:lnTo>
                  <a:lnTo>
                    <a:pt x="447" y="210"/>
                  </a:lnTo>
                  <a:lnTo>
                    <a:pt x="454" y="226"/>
                  </a:lnTo>
                  <a:lnTo>
                    <a:pt x="455" y="227"/>
                  </a:lnTo>
                  <a:lnTo>
                    <a:pt x="456" y="225"/>
                  </a:lnTo>
                  <a:lnTo>
                    <a:pt x="456" y="213"/>
                  </a:lnTo>
                  <a:lnTo>
                    <a:pt x="454" y="200"/>
                  </a:lnTo>
                  <a:lnTo>
                    <a:pt x="458" y="209"/>
                  </a:lnTo>
                  <a:lnTo>
                    <a:pt x="463" y="218"/>
                  </a:lnTo>
                  <a:lnTo>
                    <a:pt x="464" y="219"/>
                  </a:lnTo>
                  <a:lnTo>
                    <a:pt x="464" y="218"/>
                  </a:lnTo>
                  <a:lnTo>
                    <a:pt x="465" y="208"/>
                  </a:lnTo>
                  <a:lnTo>
                    <a:pt x="464" y="199"/>
                  </a:lnTo>
                  <a:lnTo>
                    <a:pt x="469" y="209"/>
                  </a:lnTo>
                  <a:lnTo>
                    <a:pt x="472" y="213"/>
                  </a:lnTo>
                  <a:lnTo>
                    <a:pt x="476" y="217"/>
                  </a:lnTo>
                  <a:lnTo>
                    <a:pt x="477" y="217"/>
                  </a:lnTo>
                  <a:lnTo>
                    <a:pt x="478" y="216"/>
                  </a:lnTo>
                  <a:lnTo>
                    <a:pt x="477" y="202"/>
                  </a:lnTo>
                  <a:lnTo>
                    <a:pt x="481" y="211"/>
                  </a:lnTo>
                  <a:lnTo>
                    <a:pt x="485" y="221"/>
                  </a:lnTo>
                  <a:lnTo>
                    <a:pt x="487" y="222"/>
                  </a:lnTo>
                  <a:lnTo>
                    <a:pt x="487" y="221"/>
                  </a:lnTo>
                  <a:lnTo>
                    <a:pt x="487" y="212"/>
                  </a:lnTo>
                  <a:lnTo>
                    <a:pt x="491" y="224"/>
                  </a:lnTo>
                  <a:lnTo>
                    <a:pt x="494" y="229"/>
                  </a:lnTo>
                  <a:lnTo>
                    <a:pt x="497" y="235"/>
                  </a:lnTo>
                  <a:lnTo>
                    <a:pt x="498" y="235"/>
                  </a:lnTo>
                  <a:lnTo>
                    <a:pt x="499" y="234"/>
                  </a:lnTo>
                  <a:lnTo>
                    <a:pt x="500" y="228"/>
                  </a:lnTo>
                  <a:lnTo>
                    <a:pt x="502" y="233"/>
                  </a:lnTo>
                  <a:lnTo>
                    <a:pt x="506" y="238"/>
                  </a:lnTo>
                  <a:lnTo>
                    <a:pt x="507" y="238"/>
                  </a:lnTo>
                  <a:lnTo>
                    <a:pt x="508" y="237"/>
                  </a:lnTo>
                  <a:lnTo>
                    <a:pt x="508" y="229"/>
                  </a:lnTo>
                  <a:lnTo>
                    <a:pt x="508" y="221"/>
                  </a:lnTo>
                  <a:lnTo>
                    <a:pt x="510" y="228"/>
                  </a:lnTo>
                  <a:lnTo>
                    <a:pt x="512" y="234"/>
                  </a:lnTo>
                  <a:lnTo>
                    <a:pt x="513" y="235"/>
                  </a:lnTo>
                  <a:lnTo>
                    <a:pt x="514" y="234"/>
                  </a:lnTo>
                  <a:lnTo>
                    <a:pt x="515" y="223"/>
                  </a:lnTo>
                  <a:lnTo>
                    <a:pt x="515" y="212"/>
                  </a:lnTo>
                  <a:lnTo>
                    <a:pt x="519" y="232"/>
                  </a:lnTo>
                  <a:lnTo>
                    <a:pt x="520" y="233"/>
                  </a:lnTo>
                  <a:lnTo>
                    <a:pt x="521" y="233"/>
                  </a:lnTo>
                  <a:lnTo>
                    <a:pt x="518" y="237"/>
                  </a:lnTo>
                  <a:lnTo>
                    <a:pt x="515" y="239"/>
                  </a:lnTo>
                  <a:lnTo>
                    <a:pt x="512" y="241"/>
                  </a:lnTo>
                  <a:lnTo>
                    <a:pt x="508" y="243"/>
                  </a:lnTo>
                  <a:lnTo>
                    <a:pt x="503" y="243"/>
                  </a:lnTo>
                  <a:lnTo>
                    <a:pt x="498" y="243"/>
                  </a:lnTo>
                  <a:lnTo>
                    <a:pt x="488" y="242"/>
                  </a:lnTo>
                  <a:lnTo>
                    <a:pt x="478" y="240"/>
                  </a:lnTo>
                  <a:lnTo>
                    <a:pt x="467" y="237"/>
                  </a:lnTo>
                  <a:lnTo>
                    <a:pt x="452" y="231"/>
                  </a:lnTo>
                  <a:close/>
                </a:path>
              </a:pathLst>
            </a:custGeom>
            <a:solidFill>
              <a:schemeClr val="accent2"/>
            </a:solidFill>
            <a:ln w="9525" cap="flat" cmpd="sng">
              <a:solidFill>
                <a:srgbClr val="65C4CA"/>
              </a:solidFill>
              <a:prstDash val="solid"/>
              <a:round/>
              <a:headEnd type="none" w="med" len="med"/>
              <a:tailEnd type="none" w="med" len="med"/>
            </a:ln>
          </p:spPr>
          <p:txBody>
            <a:bodyPr/>
            <a:p>
              <a:endParaRPr lang="zh-CN" altLang="en-US"/>
            </a:p>
          </p:txBody>
        </p:sp>
        <p:sp>
          <p:nvSpPr>
            <p:cNvPr id="10" name="文本框 13"/>
            <p:cNvSpPr txBox="1"/>
            <p:nvPr/>
          </p:nvSpPr>
          <p:spPr>
            <a:xfrm>
              <a:off x="1344" y="359"/>
              <a:ext cx="4055" cy="824"/>
            </a:xfrm>
            <a:prstGeom prst="rect">
              <a:avLst/>
            </a:prstGeom>
            <a:noFill/>
          </p:spPr>
          <p:txBody>
            <a:bodyPr>
              <a:spAutoFit/>
              <a:scene3d>
                <a:camera prst="orthographicFront"/>
                <a:lightRig rig="threePt" dir="t"/>
              </a:scene3d>
            </a:bodyPr>
            <a:lstStyle/>
            <a:p>
              <a:pPr marR="0" defTabSz="914400" eaLnBrk="0" fontAlgn="auto" hangingPunct="0">
                <a:spcBef>
                  <a:spcPts val="0"/>
                </a:spcBef>
                <a:spcAft>
                  <a:spcPts val="0"/>
                </a:spcAft>
                <a:buClrTx/>
                <a:buSzTx/>
                <a:buFontTx/>
                <a:buNone/>
                <a:defRPr/>
              </a:pPr>
              <a:r>
                <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rPr>
                <a:t>艺术特色</a:t>
              </a:r>
              <a:endParaRPr kumimoji="0" lang="zh-CN" altLang="zh-CN"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endParaRPr>
            </a:p>
          </p:txBody>
        </p:sp>
      </p:gr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idx="4294967295"/>
          </p:nvPr>
        </p:nvSpPr>
        <p:spPr>
          <a:xfrm>
            <a:off x="910590" y="621665"/>
            <a:ext cx="3505835" cy="680720"/>
          </a:xfrm>
          <a:prstGeom prst="rect">
            <a:avLst/>
          </a:prstGeom>
          <a:noFill/>
          <a:ln w="9525">
            <a:noFill/>
          </a:ln>
        </p:spPr>
        <p:txBody>
          <a:bodyPr lIns="108850" tIns="54425" rIns="108850" bIns="54425" anchor="t" anchorCtr="0"/>
          <a:p>
            <a:pPr eaLnBrk="1" hangingPunct="1"/>
            <a:r>
              <a:rPr lang="zh-CN" altLang="en-US" sz="3200" b="1" dirty="0">
                <a:solidFill>
                  <a:srgbClr val="3333FF"/>
                </a:solidFill>
                <a:latin typeface="黑体" panose="02010609060101010101" pitchFamily="49" charset="-122"/>
                <a:ea typeface="黑体" panose="02010609060101010101" pitchFamily="49" charset="-122"/>
                <a:cs typeface="黑体" panose="02010609060101010101" pitchFamily="49" charset="-122"/>
              </a:rPr>
              <a:t>2.精心动魄的场面</a:t>
            </a:r>
            <a:endParaRPr lang="zh-CN" altLang="en-US" sz="3200" b="1" dirty="0">
              <a:solidFill>
                <a:srgbClr val="3333FF"/>
              </a:solidFill>
              <a:latin typeface="黑体" panose="02010609060101010101" pitchFamily="49" charset="-122"/>
              <a:ea typeface="黑体" panose="02010609060101010101" pitchFamily="49" charset="-122"/>
              <a:cs typeface="黑体" panose="02010609060101010101" pitchFamily="49" charset="-122"/>
            </a:endParaRPr>
          </a:p>
        </p:txBody>
      </p:sp>
      <p:sp>
        <p:nvSpPr>
          <p:cNvPr id="52226" name="Rectangle 3"/>
          <p:cNvSpPr>
            <a:spLocks noGrp="1"/>
          </p:cNvSpPr>
          <p:nvPr>
            <p:ph idx="4294967295"/>
          </p:nvPr>
        </p:nvSpPr>
        <p:spPr>
          <a:xfrm>
            <a:off x="838835" y="1485265"/>
            <a:ext cx="10355580" cy="4414520"/>
          </a:xfrm>
          <a:prstGeom prst="rect">
            <a:avLst/>
          </a:prstGeom>
          <a:noFill/>
          <a:ln w="9525">
            <a:noFill/>
          </a:ln>
        </p:spPr>
        <p:txBody>
          <a:bodyPr anchor="t" anchorCtr="0"/>
          <a:p>
            <a:pPr marL="542925" indent="-542925" eaLnBrk="1" latinLnBrk="0" hangingPunct="1">
              <a:lnSpc>
                <a:spcPct val="100000"/>
              </a:lnSpc>
            </a:pPr>
            <a:r>
              <a:rPr lang="zh-CN" altLang="en-US" sz="3200" b="1" dirty="0">
                <a:latin typeface="楷体" panose="02010609060101010101" pitchFamily="49" charset="-122"/>
                <a:ea typeface="楷体" panose="02010609060101010101" pitchFamily="49" charset="-122"/>
              </a:rPr>
              <a:t>在印度洋的珠场和鲨鱼展开过搏斗，捕鲸手尼德</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兰手刃了一条凶恶的巨鲨；</a:t>
            </a:r>
            <a:endParaRPr lang="en-US" altLang="zh-CN" sz="3200" b="1" dirty="0">
              <a:latin typeface="楷体" panose="02010609060101010101" pitchFamily="49" charset="-122"/>
              <a:ea typeface="楷体" panose="02010609060101010101" pitchFamily="49" charset="-122"/>
            </a:endParaRPr>
          </a:p>
          <a:p>
            <a:pPr marL="542925" indent="-542925" eaLnBrk="1" latinLnBrk="0" hangingPunct="1">
              <a:lnSpc>
                <a:spcPct val="100000"/>
              </a:lnSpc>
            </a:pPr>
            <a:r>
              <a:rPr lang="zh-CN" altLang="en-US" sz="3200" b="1" dirty="0">
                <a:latin typeface="楷体" panose="02010609060101010101" pitchFamily="49" charset="-122"/>
                <a:ea typeface="楷体" panose="02010609060101010101" pitchFamily="49" charset="-122"/>
              </a:rPr>
              <a:t>在红海里追捕过一条濒于绝种的</a:t>
            </a:r>
            <a:r>
              <a:rPr lang="zh-CN" altLang="en-US" sz="3200" b="1" dirty="0">
                <a:solidFill>
                  <a:srgbClr val="FF0000"/>
                </a:solidFill>
                <a:latin typeface="楷体" panose="02010609060101010101" pitchFamily="49" charset="-122"/>
                <a:ea typeface="楷体" panose="02010609060101010101" pitchFamily="49" charset="-122"/>
              </a:rPr>
              <a:t>儒艮</a:t>
            </a:r>
            <a:r>
              <a:rPr lang="zh-CN" altLang="en-US" sz="3200" b="1" dirty="0">
                <a:latin typeface="楷体" panose="02010609060101010101" pitchFamily="49" charset="-122"/>
                <a:ea typeface="楷体" panose="02010609060101010101" pitchFamily="49" charset="-122"/>
              </a:rPr>
              <a:t>，儒艮肉当晚就被端上了餐桌；</a:t>
            </a:r>
            <a:endParaRPr lang="en-US" altLang="zh-CN" sz="3200" b="1" dirty="0">
              <a:latin typeface="楷体" panose="02010609060101010101" pitchFamily="49" charset="-122"/>
              <a:ea typeface="楷体" panose="02010609060101010101" pitchFamily="49" charset="-122"/>
            </a:endParaRPr>
          </a:p>
          <a:p>
            <a:pPr marL="542925" indent="-542925" eaLnBrk="1" latinLnBrk="0" hangingPunct="1">
              <a:lnSpc>
                <a:spcPct val="100000"/>
              </a:lnSpc>
            </a:pPr>
            <a:r>
              <a:rPr lang="zh-CN" altLang="en-US" sz="3200" b="1" dirty="0">
                <a:latin typeface="楷体" panose="02010609060101010101" pitchFamily="49" charset="-122"/>
                <a:ea typeface="楷体" panose="02010609060101010101" pitchFamily="49" charset="-122"/>
              </a:rPr>
              <a:t>在大西洋里和章鱼进行过血战，一名船员惨死；</a:t>
            </a:r>
            <a:endParaRPr lang="en-US" altLang="zh-CN" sz="3200" b="1" dirty="0">
              <a:latin typeface="楷体" panose="02010609060101010101" pitchFamily="49" charset="-122"/>
              <a:ea typeface="楷体" panose="02010609060101010101" pitchFamily="49" charset="-122"/>
            </a:endParaRPr>
          </a:p>
          <a:p>
            <a:pPr marL="542925" indent="-542925" eaLnBrk="1" latinLnBrk="0" hangingPunct="1">
              <a:lnSpc>
                <a:spcPct val="100000"/>
              </a:lnSpc>
            </a:pPr>
            <a:r>
              <a:rPr lang="zh-CN" altLang="en-US" sz="3200" b="1" dirty="0">
                <a:latin typeface="楷体" panose="02010609060101010101" pitchFamily="49" charset="-122"/>
                <a:ea typeface="楷体" panose="02010609060101010101" pitchFamily="49" charset="-122"/>
              </a:rPr>
              <a:t>书中还描写了抹香鲸如何残杀长须鲸，“诺第留斯号”潜艇又是如何杀死成群的抹香鲸的，那情景也十分罕见。 </a:t>
            </a:r>
            <a:endParaRPr lang="zh-CN" altLang="en-US" sz="3200" b="1" dirty="0">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idx="4294967295"/>
          </p:nvPr>
        </p:nvSpPr>
        <p:spPr>
          <a:xfrm>
            <a:off x="911225" y="763270"/>
            <a:ext cx="4502785" cy="649605"/>
          </a:xfrm>
          <a:prstGeom prst="rect">
            <a:avLst/>
          </a:prstGeom>
          <a:noFill/>
          <a:ln w="9525">
            <a:noFill/>
          </a:ln>
        </p:spPr>
        <p:txBody>
          <a:bodyPr lIns="108850" tIns="54425" rIns="108850" bIns="54425" anchor="t" anchorCtr="0"/>
          <a:p>
            <a:pPr eaLnBrk="1" hangingPunct="1"/>
            <a:r>
              <a:rPr lang="zh-CN" altLang="en-US" sz="3200" b="1" dirty="0">
                <a:solidFill>
                  <a:srgbClr val="3333FF"/>
                </a:solidFill>
                <a:latin typeface="黑体" panose="02010609060101010101" pitchFamily="49" charset="-122"/>
                <a:ea typeface="黑体" panose="02010609060101010101" pitchFamily="49" charset="-122"/>
                <a:cs typeface="黑体" panose="02010609060101010101" pitchFamily="49" charset="-122"/>
              </a:rPr>
              <a:t>3.丰富详尽的科学知识 </a:t>
            </a:r>
            <a:endParaRPr lang="zh-CN" altLang="en-US" sz="3200" b="1" dirty="0">
              <a:solidFill>
                <a:srgbClr val="3333FF"/>
              </a:solidFill>
              <a:latin typeface="黑体" panose="02010609060101010101" pitchFamily="49" charset="-122"/>
              <a:ea typeface="黑体" panose="02010609060101010101" pitchFamily="49" charset="-122"/>
              <a:cs typeface="黑体" panose="02010609060101010101" pitchFamily="49" charset="-122"/>
            </a:endParaRPr>
          </a:p>
        </p:txBody>
      </p:sp>
      <p:sp>
        <p:nvSpPr>
          <p:cNvPr id="4099" name="Rectangle 3"/>
          <p:cNvSpPr>
            <a:spLocks noGrp="1" noChangeArrowheads="1"/>
          </p:cNvSpPr>
          <p:nvPr>
            <p:ph idx="4294967295"/>
          </p:nvPr>
        </p:nvSpPr>
        <p:spPr>
          <a:xfrm>
            <a:off x="982980" y="1557655"/>
            <a:ext cx="9843135" cy="4194175"/>
          </a:xfrm>
          <a:prstGeom prst="rect">
            <a:avLst/>
          </a:prstGeom>
        </p:spPr>
        <p:txBody>
          <a:bodyPr>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谁见过海底森林</a:t>
            </a:r>
            <a:r>
              <a:rPr kumimoji="0" lang="en-US" alt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0" lang="en-US" alt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谁见过海底煤矿</a:t>
            </a:r>
            <a:r>
              <a:rPr kumimoji="0" lang="en-US" alt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0" lang="en-US" alt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谁见过“养”在贝壳里、价值连城的大珍珠</a:t>
            </a:r>
            <a:r>
              <a:rPr kumimoji="0" lang="en-US" alt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0" lang="en-US" alt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当了俘虏的阿龙纳斯和他的朋友们都见到了，而且曾经徜徉其间。 </a:t>
            </a:r>
            <a:endPar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2"/>
          <p:cNvSpPr>
            <a:spLocks noGrp="1"/>
          </p:cNvSpPr>
          <p:nvPr>
            <p:ph idx="4294967295"/>
          </p:nvPr>
        </p:nvSpPr>
        <p:spPr>
          <a:xfrm>
            <a:off x="622935" y="906145"/>
            <a:ext cx="10706100" cy="5047615"/>
          </a:xfrm>
          <a:prstGeom prst="rect">
            <a:avLst/>
          </a:prstGeom>
          <a:noFill/>
          <a:ln w="28575">
            <a:solidFill>
              <a:schemeClr val="accent6">
                <a:lumMod val="75000"/>
              </a:schemeClr>
            </a:solidFill>
          </a:ln>
        </p:spPr>
        <p:txBody>
          <a:bodyPr anchor="t" anchorCtr="0"/>
          <a:p>
            <a:pPr eaLnBrk="1" hangingPunct="1">
              <a:lnSpc>
                <a:spcPct val="120000"/>
              </a:lnSpc>
            </a:pPr>
            <a:r>
              <a:rPr lang="zh-CN" altLang="en-US" sz="3200" b="1" dirty="0">
                <a:latin typeface="楷体" panose="02010609060101010101" pitchFamily="49" charset="-122"/>
                <a:ea typeface="楷体" panose="02010609060101010101" pitchFamily="49" charset="-122"/>
              </a:rPr>
              <a:t>凡尔纳</a:t>
            </a:r>
            <a:r>
              <a:rPr lang="en-US" altLang="zh-CN" sz="3200" b="1" dirty="0">
                <a:latin typeface="楷体" panose="02010609060101010101" pitchFamily="49" charset="-122"/>
                <a:ea typeface="楷体" panose="02010609060101010101" pitchFamily="49" charset="-122"/>
              </a:rPr>
              <a:t>18</a:t>
            </a:r>
            <a:r>
              <a:rPr lang="zh-CN" altLang="en-US" sz="3200" b="1" dirty="0">
                <a:latin typeface="楷体" panose="02010609060101010101" pitchFamily="49" charset="-122"/>
                <a:ea typeface="楷体" panose="02010609060101010101" pitchFamily="49" charset="-122"/>
              </a:rPr>
              <a:t>岁时在一次晚会上遇到一位胖绅士，这位胖绅士是</a:t>
            </a:r>
            <a:r>
              <a:rPr lang="zh-CN" altLang="en-US" sz="3200" b="1" u="sng" dirty="0">
                <a:latin typeface="楷体" panose="02010609060101010101" pitchFamily="49" charset="-122"/>
                <a:ea typeface="楷体" panose="02010609060101010101" pitchFamily="49" charset="-122"/>
              </a:rPr>
              <a:t> </a:t>
            </a:r>
            <a:r>
              <a:rPr lang="zh-CN" altLang="en-US" sz="3200" b="1" u="sng" dirty="0">
                <a:solidFill>
                  <a:srgbClr val="FF0000"/>
                </a:solidFill>
                <a:latin typeface="楷体" panose="02010609060101010101" pitchFamily="49" charset="-122"/>
                <a:ea typeface="楷体" panose="02010609060101010101" pitchFamily="49" charset="-122"/>
              </a:rPr>
              <a:t>大仲马</a:t>
            </a:r>
            <a:r>
              <a:rPr lang="zh-CN" altLang="en-US" sz="3200" b="1" u="sng" dirty="0">
                <a:latin typeface="楷体" panose="02010609060101010101" pitchFamily="49" charset="-122"/>
                <a:ea typeface="楷体" panose="02010609060101010101" pitchFamily="49" charset="-122"/>
              </a:rPr>
              <a:t> </a:t>
            </a:r>
            <a:r>
              <a:rPr lang="zh-CN" altLang="en-US" sz="3200" b="1" dirty="0">
                <a:latin typeface="楷体" panose="02010609060101010101" pitchFamily="49" charset="-122"/>
                <a:ea typeface="楷体" panose="02010609060101010101" pitchFamily="49" charset="-122"/>
              </a:rPr>
              <a:t>。后来，凡尔纳与他合作创作了剧本</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u="sng" dirty="0">
                <a:solidFill>
                  <a:srgbClr val="FF0000"/>
                </a:solidFill>
                <a:latin typeface="楷体" panose="02010609060101010101" pitchFamily="49" charset="-122"/>
                <a:ea typeface="楷体" panose="02010609060101010101" pitchFamily="49" charset="-122"/>
              </a:rPr>
              <a:t> 折断的麦秆 </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。再后来，凡尔纳又相继创作了</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u="sng" dirty="0">
                <a:solidFill>
                  <a:srgbClr val="FF0000"/>
                </a:solidFill>
                <a:latin typeface="楷体" panose="02010609060101010101" pitchFamily="49" charset="-122"/>
                <a:ea typeface="楷体" panose="02010609060101010101" pitchFamily="49" charset="-122"/>
              </a:rPr>
              <a:t> 气球上的五星期 </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u="sng" dirty="0">
                <a:solidFill>
                  <a:srgbClr val="FF0000"/>
                </a:solidFill>
                <a:latin typeface="楷体" panose="02010609060101010101" pitchFamily="49" charset="-122"/>
                <a:ea typeface="楷体" panose="02010609060101010101" pitchFamily="49" charset="-122"/>
              </a:rPr>
              <a:t> 地心游记 </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u="sng" dirty="0">
                <a:solidFill>
                  <a:srgbClr val="FF0000"/>
                </a:solidFill>
                <a:latin typeface="楷体" panose="02010609060101010101" pitchFamily="49" charset="-122"/>
                <a:ea typeface="楷体" panose="02010609060101010101" pitchFamily="49" charset="-122"/>
              </a:rPr>
              <a:t> 八十天环游地球 </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等，他的所有作品都收录在一本总标题为</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u="sng" dirty="0">
                <a:solidFill>
                  <a:srgbClr val="FF0000"/>
                </a:solidFill>
                <a:latin typeface="楷体" panose="02010609060101010101" pitchFamily="49" charset="-122"/>
                <a:ea typeface="楷体" panose="02010609060101010101" pitchFamily="49" charset="-122"/>
              </a:rPr>
              <a:t> 奇异的旅行 </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一书中。</a:t>
            </a:r>
            <a:endParaRPr lang="zh-CN" altLang="en-US" sz="3200" b="1" dirty="0">
              <a:latin typeface="楷体" panose="02010609060101010101" pitchFamily="49" charset="-122"/>
              <a:ea typeface="楷体" panose="02010609060101010101" pitchFamily="49" charset="-122"/>
            </a:endParaRPr>
          </a:p>
          <a:p>
            <a:pPr eaLnBrk="1" hangingPunct="1">
              <a:lnSpc>
                <a:spcPct val="120000"/>
              </a:lnSpc>
            </a:pPr>
            <a:r>
              <a:rPr lang="zh-CN" altLang="en-US" sz="3200" b="1" dirty="0">
                <a:latin typeface="楷体" panose="02010609060101010101" pitchFamily="49" charset="-122"/>
                <a:ea typeface="楷体" panose="02010609060101010101" pitchFamily="49" charset="-122"/>
              </a:rPr>
              <a:t>大仲马是把历史学融进文学，巴尔扎克把社会伦理学融进文学，凡尔纳则把</a:t>
            </a:r>
            <a:r>
              <a:rPr lang="zh-CN" altLang="en-US" sz="3200" b="1" u="sng" dirty="0">
                <a:solidFill>
                  <a:srgbClr val="FF0000"/>
                </a:solidFill>
                <a:latin typeface="楷体" panose="02010609060101010101" pitchFamily="49" charset="-122"/>
                <a:ea typeface="楷体" panose="02010609060101010101" pitchFamily="49" charset="-122"/>
              </a:rPr>
              <a:t>生物学 </a:t>
            </a:r>
            <a:r>
              <a:rPr lang="zh-CN" altLang="en-US" sz="3200" b="1" dirty="0">
                <a:solidFill>
                  <a:srgbClr val="FF0000"/>
                </a:solidFill>
                <a:latin typeface="楷体" panose="02010609060101010101" pitchFamily="49" charset="-122"/>
                <a:ea typeface="楷体" panose="02010609060101010101" pitchFamily="49" charset="-122"/>
              </a:rPr>
              <a:t>、</a:t>
            </a:r>
            <a:r>
              <a:rPr lang="zh-CN" altLang="en-US" sz="3200" b="1" u="sng" dirty="0">
                <a:solidFill>
                  <a:srgbClr val="FF0000"/>
                </a:solidFill>
                <a:latin typeface="楷体" panose="02010609060101010101" pitchFamily="49" charset="-122"/>
                <a:ea typeface="楷体" panose="02010609060101010101" pitchFamily="49" charset="-122"/>
              </a:rPr>
              <a:t> 地理学 </a:t>
            </a:r>
            <a:r>
              <a:rPr lang="zh-CN" altLang="en-US" sz="3200" b="1" dirty="0">
                <a:solidFill>
                  <a:srgbClr val="FF0000"/>
                </a:solidFill>
                <a:latin typeface="楷体" panose="02010609060101010101" pitchFamily="49" charset="-122"/>
                <a:ea typeface="楷体" panose="02010609060101010101" pitchFamily="49" charset="-122"/>
              </a:rPr>
              <a:t>、</a:t>
            </a:r>
            <a:r>
              <a:rPr lang="zh-CN" altLang="en-US" sz="3200" b="1" u="sng" dirty="0">
                <a:solidFill>
                  <a:srgbClr val="FF0000"/>
                </a:solidFill>
                <a:latin typeface="楷体" panose="02010609060101010101" pitchFamily="49" charset="-122"/>
                <a:ea typeface="楷体" panose="02010609060101010101" pitchFamily="49" charset="-122"/>
              </a:rPr>
              <a:t> 地质学 </a:t>
            </a:r>
            <a:r>
              <a:rPr lang="zh-CN" altLang="en-US" sz="3200" b="1" dirty="0">
                <a:latin typeface="楷体" panose="02010609060101010101" pitchFamily="49" charset="-122"/>
                <a:ea typeface="楷体" panose="02010609060101010101" pitchFamily="49" charset="-122"/>
              </a:rPr>
              <a:t>等学科融进文学。凡尔纳的自传性作品是</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u="sng" dirty="0">
                <a:solidFill>
                  <a:srgbClr val="FF0000"/>
                </a:solidFill>
                <a:latin typeface="楷体" panose="02010609060101010101" pitchFamily="49" charset="-122"/>
                <a:ea typeface="楷体" panose="02010609060101010101" pitchFamily="49" charset="-122"/>
              </a:rPr>
              <a:t> 喀尔巴阡古堡 </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idx="4294967295"/>
          </p:nvPr>
        </p:nvSpPr>
        <p:spPr>
          <a:xfrm>
            <a:off x="982980" y="693420"/>
            <a:ext cx="3186430" cy="610870"/>
          </a:xfrm>
          <a:prstGeom prst="rect">
            <a:avLst/>
          </a:prstGeom>
          <a:noFill/>
          <a:ln w="9525">
            <a:noFill/>
          </a:ln>
        </p:spPr>
        <p:txBody>
          <a:bodyPr lIns="108850" tIns="54425" rIns="108850" bIns="54425" anchor="t" anchorCtr="0"/>
          <a:p>
            <a:pPr eaLnBrk="1" hangingPunct="1"/>
            <a:r>
              <a:rPr lang="zh-CN" altLang="en-US" sz="3200" b="1" dirty="0">
                <a:solidFill>
                  <a:srgbClr val="3333FF"/>
                </a:solidFill>
                <a:latin typeface="黑体" panose="02010609060101010101" pitchFamily="49" charset="-122"/>
                <a:ea typeface="黑体" panose="02010609060101010101" pitchFamily="49" charset="-122"/>
                <a:cs typeface="黑体" panose="02010609060101010101" pitchFamily="49" charset="-122"/>
              </a:rPr>
              <a:t>4.充满神秘色彩</a:t>
            </a:r>
            <a:endParaRPr lang="zh-CN" altLang="en-US" sz="3200" b="1" dirty="0">
              <a:solidFill>
                <a:srgbClr val="3333FF"/>
              </a:solidFill>
              <a:latin typeface="黑体" panose="02010609060101010101" pitchFamily="49" charset="-122"/>
              <a:ea typeface="黑体" panose="02010609060101010101" pitchFamily="49" charset="-122"/>
              <a:cs typeface="黑体" panose="02010609060101010101" pitchFamily="49" charset="-122"/>
            </a:endParaRPr>
          </a:p>
        </p:txBody>
      </p:sp>
      <p:sp>
        <p:nvSpPr>
          <p:cNvPr id="7171" name="Rectangle 3"/>
          <p:cNvSpPr>
            <a:spLocks noGrp="1" noChangeArrowheads="1"/>
          </p:cNvSpPr>
          <p:nvPr>
            <p:ph idx="4294967295"/>
          </p:nvPr>
        </p:nvSpPr>
        <p:spPr>
          <a:xfrm>
            <a:off x="910590" y="1701800"/>
            <a:ext cx="9530715" cy="3438525"/>
          </a:xfrm>
          <a:prstGeom prst="rect">
            <a:avLst/>
          </a:prstGeom>
        </p:spPr>
        <p:txBody>
          <a:bodyPr/>
          <a:lstStyle/>
          <a:p>
            <a:pPr marL="228600" marR="0" lvl="0" indent="-85725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凡尔纳时代，潜水艇刚刚面世，还是一种神秘的东西；“诺第留斯号”艇长尼摩又是个身世不明之人，他逃避人类，蛰居海底，而又隐隐约约和陆地上的某些人有一种特殊联系。 </a:t>
            </a:r>
            <a:endPar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228600" marR="0" lvl="0" indent="-85725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“尼摩”，在拉丁文里是子虚乌有的意思。</a:t>
            </a:r>
            <a:r>
              <a:rPr kumimoji="0" lang="zh-CN" altLang="en-US" sz="3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a:t>
            </a:r>
            <a:endParaRPr kumimoji="0" lang="zh-CN" altLang="en-US" sz="3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4"/>
          <p:cNvSpPr txBox="1"/>
          <p:nvPr/>
        </p:nvSpPr>
        <p:spPr>
          <a:xfrm>
            <a:off x="4943475" y="1917700"/>
            <a:ext cx="6303963" cy="2949575"/>
          </a:xfrm>
          <a:prstGeom prst="rect">
            <a:avLst/>
          </a:prstGeom>
          <a:noFill/>
          <a:ln w="9525">
            <a:noFill/>
          </a:ln>
        </p:spPr>
        <p:txBody>
          <a:bodyPr lIns="108850" tIns="54425" rIns="108850" bIns="54425" anchor="t" anchorCtr="0">
            <a:spAutoFit/>
          </a:bodyPr>
          <a:p>
            <a:pPr>
              <a:lnSpc>
                <a:spcPct val="150000"/>
              </a:lnSpc>
              <a:buClr>
                <a:srgbClr val="9BBB59"/>
              </a:buClr>
              <a:buFont typeface="Wingdings" panose="05000000000000000000" pitchFamily="2" charset="2"/>
            </a:pPr>
            <a:r>
              <a:rPr lang="en-US" altLang="zh-CN" sz="3200" b="1" dirty="0">
                <a:latin typeface="楷体" panose="02010609060101010101" pitchFamily="49" charset="-122"/>
                <a:ea typeface="楷体" panose="02010609060101010101" pitchFamily="49" charset="-122"/>
              </a:rPr>
              <a:t>    </a:t>
            </a:r>
            <a:r>
              <a:rPr lang="zh-CN" altLang="en-US" sz="3200" b="1" dirty="0">
                <a:latin typeface="楷体" panose="02010609060101010101" pitchFamily="49" charset="-122"/>
                <a:ea typeface="楷体" panose="02010609060101010101" pitchFamily="49" charset="-122"/>
              </a:rPr>
              <a:t>课外阅读凡尔纳的其他科幻小说，看看其中还预言了</a:t>
            </a:r>
            <a:r>
              <a:rPr lang="en-US" altLang="zh-CN" sz="3200" b="1" dirty="0">
                <a:latin typeface="楷体" panose="02010609060101010101" pitchFamily="49" charset="-122"/>
                <a:ea typeface="楷体" panose="02010609060101010101" pitchFamily="49" charset="-122"/>
              </a:rPr>
              <a:t>20</a:t>
            </a:r>
            <a:r>
              <a:rPr lang="zh-CN" altLang="en-US" sz="3200" b="1" dirty="0">
                <a:latin typeface="楷体" panose="02010609060101010101" pitchFamily="49" charset="-122"/>
                <a:ea typeface="楷体" panose="02010609060101010101" pitchFamily="49" charset="-122"/>
              </a:rPr>
              <a:t>世纪哪些科技成就，哪些已经实现，哪些至今还没有实现。</a:t>
            </a:r>
            <a:endParaRPr lang="zh-CN" altLang="en-US" sz="32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rcRect l="14333" t="1556" r="16583" b="1136"/>
          <a:stretch>
            <a:fillRect/>
          </a:stretch>
        </p:blipFill>
        <p:spPr>
          <a:xfrm>
            <a:off x="1343025" y="1557338"/>
            <a:ext cx="3079750" cy="3671888"/>
          </a:xfrm>
          <a:prstGeom prst="rect">
            <a:avLst/>
          </a:prstGeom>
          <a:effectLst>
            <a:outerShdw blurRad="165100" dist="139700" dir="7200000" algn="ctr" rotWithShape="0">
              <a:srgbClr val="000000">
                <a:alpha val="35000"/>
              </a:srgbClr>
            </a:outerShdw>
          </a:effectLst>
        </p:spPr>
      </p:pic>
      <p:grpSp>
        <p:nvGrpSpPr>
          <p:cNvPr id="55299" name="组合 2"/>
          <p:cNvGrpSpPr/>
          <p:nvPr/>
        </p:nvGrpSpPr>
        <p:grpSpPr>
          <a:xfrm>
            <a:off x="193675" y="193675"/>
            <a:ext cx="3435350" cy="661988"/>
            <a:chOff x="61" y="183"/>
            <a:chExt cx="5411" cy="1043"/>
          </a:xfrm>
        </p:grpSpPr>
        <p:pic>
          <p:nvPicPr>
            <p:cNvPr id="55300" name="图片 33"/>
            <p:cNvPicPr>
              <a:picLocks noChangeAspect="1"/>
            </p:cNvPicPr>
            <p:nvPr/>
          </p:nvPicPr>
          <p:blipFill>
            <a:blip r:embed="rId2"/>
            <a:stretch>
              <a:fillRect/>
            </a:stretch>
          </p:blipFill>
          <p:spPr>
            <a:xfrm>
              <a:off x="61" y="183"/>
              <a:ext cx="1282" cy="1017"/>
            </a:xfrm>
            <a:prstGeom prst="rect">
              <a:avLst/>
            </a:prstGeom>
            <a:noFill/>
            <a:ln w="9525">
              <a:noFill/>
            </a:ln>
          </p:spPr>
        </p:pic>
        <p:sp>
          <p:nvSpPr>
            <p:cNvPr id="9" name="文本框 8"/>
            <p:cNvSpPr txBox="1"/>
            <p:nvPr/>
          </p:nvSpPr>
          <p:spPr>
            <a:xfrm>
              <a:off x="1417" y="403"/>
              <a:ext cx="4055" cy="823"/>
            </a:xfrm>
            <a:prstGeom prst="rect">
              <a:avLst/>
            </a:prstGeom>
            <a:noFill/>
          </p:spPr>
          <p:txBody>
            <a:bodyPr>
              <a:spAutoFit/>
              <a:scene3d>
                <a:camera prst="orthographicFront"/>
                <a:lightRig rig="threePt" dir="t"/>
              </a:scene3d>
            </a:bodyPr>
            <a:lstStyle/>
            <a:p>
              <a:pPr marR="0" defTabSz="914400" eaLnBrk="0" fontAlgn="auto" hangingPunct="0">
                <a:spcBef>
                  <a:spcPts val="0"/>
                </a:spcBef>
                <a:spcAft>
                  <a:spcPts val="0"/>
                </a:spcAft>
                <a:buClrTx/>
                <a:buSzTx/>
                <a:buFontTx/>
                <a:buNone/>
                <a:defRPr/>
              </a:pPr>
              <a:r>
                <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rPr>
                <a:t>扩展延伸</a:t>
              </a:r>
              <a:endPar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4" presetClass="entr" presetSubtype="0" accel="100000" fill="hold" grpId="0" nodeType="afterEffect">
                                  <p:stCondLst>
                                    <p:cond delay="0"/>
                                  </p:stCondLst>
                                  <p:childTnLst>
                                    <p:set>
                                      <p:cBhvr>
                                        <p:cTn id="10" dur="1" fill="hold">
                                          <p:stCondLst>
                                            <p:cond delay="0"/>
                                          </p:stCondLst>
                                        </p:cTn>
                                        <p:tgtEl>
                                          <p:spTgt spid="5121"/>
                                        </p:tgtEl>
                                        <p:attrNameLst>
                                          <p:attrName>style.visibility</p:attrName>
                                        </p:attrNameLst>
                                      </p:cBhvr>
                                      <p:to>
                                        <p:strVal val="visible"/>
                                      </p:to>
                                    </p:set>
                                    <p:anim calcmode="lin" valueType="num">
                                      <p:cBhvr>
                                        <p:cTn id="11" dur="500" fill="hold"/>
                                        <p:tgtEl>
                                          <p:spTgt spid="5121"/>
                                        </p:tgtEl>
                                        <p:attrNameLst>
                                          <p:attrName>ppt_w</p:attrName>
                                        </p:attrNameLst>
                                      </p:cBhvr>
                                      <p:tavLst>
                                        <p:tav tm="0">
                                          <p:val>
                                            <p:strVal val="#ppt_w*0.05"/>
                                          </p:val>
                                        </p:tav>
                                        <p:tav tm="100000">
                                          <p:val>
                                            <p:strVal val="#ppt_w"/>
                                          </p:val>
                                        </p:tav>
                                      </p:tavLst>
                                    </p:anim>
                                    <p:anim calcmode="lin" valueType="num">
                                      <p:cBhvr>
                                        <p:cTn id="12" dur="500" fill="hold"/>
                                        <p:tgtEl>
                                          <p:spTgt spid="5121"/>
                                        </p:tgtEl>
                                        <p:attrNameLst>
                                          <p:attrName>ppt_h</p:attrName>
                                        </p:attrNameLst>
                                      </p:cBhvr>
                                      <p:tavLst>
                                        <p:tav tm="0">
                                          <p:val>
                                            <p:strVal val="#ppt_h"/>
                                          </p:val>
                                        </p:tav>
                                        <p:tav tm="100000">
                                          <p:val>
                                            <p:strVal val="#ppt_h"/>
                                          </p:val>
                                        </p:tav>
                                      </p:tavLst>
                                    </p:anim>
                                    <p:anim calcmode="lin" valueType="num">
                                      <p:cBhvr>
                                        <p:cTn id="13" dur="500" fill="hold"/>
                                        <p:tgtEl>
                                          <p:spTgt spid="5121"/>
                                        </p:tgtEl>
                                        <p:attrNameLst>
                                          <p:attrName>ppt_x</p:attrName>
                                        </p:attrNameLst>
                                      </p:cBhvr>
                                      <p:tavLst>
                                        <p:tav tm="0">
                                          <p:val>
                                            <p:strVal val="#ppt_x-.2"/>
                                          </p:val>
                                        </p:tav>
                                        <p:tav tm="100000">
                                          <p:val>
                                            <p:strVal val="#ppt_x"/>
                                          </p:val>
                                        </p:tav>
                                      </p:tavLst>
                                    </p:anim>
                                    <p:anim calcmode="lin" valueType="num">
                                      <p:cBhvr>
                                        <p:cTn id="14" dur="500" fill="hold"/>
                                        <p:tgtEl>
                                          <p:spTgt spid="5121"/>
                                        </p:tgtEl>
                                        <p:attrNameLst>
                                          <p:attrName>ppt_y</p:attrName>
                                        </p:attrNameLst>
                                      </p:cBhvr>
                                      <p:tavLst>
                                        <p:tav tm="0">
                                          <p:val>
                                            <p:strVal val="#ppt_y"/>
                                          </p:val>
                                        </p:tav>
                                        <p:tav tm="100000">
                                          <p:val>
                                            <p:strVal val="#ppt_y"/>
                                          </p:val>
                                        </p:tav>
                                      </p:tavLst>
                                    </p:anim>
                                    <p:animEffect transition="in" filter="fade">
                                      <p:cBhvr>
                                        <p:cTn id="15" dur="500"/>
                                        <p:tgtEl>
                                          <p:spTgt spid="5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矩形 1"/>
          <p:cNvSpPr/>
          <p:nvPr/>
        </p:nvSpPr>
        <p:spPr>
          <a:xfrm>
            <a:off x="550228" y="1125220"/>
            <a:ext cx="6894512" cy="5440363"/>
          </a:xfrm>
          <a:prstGeom prst="rect">
            <a:avLst/>
          </a:prstGeom>
          <a:noFill/>
          <a:ln w="28575">
            <a:solidFill>
              <a:schemeClr val="accent6">
                <a:lumMod val="75000"/>
              </a:schemeClr>
            </a:solidFill>
          </a:ln>
        </p:spPr>
        <p:txBody>
          <a:bodyPr wrap="square" lIns="108850" tIns="54425" rIns="108850" bIns="54425" anchor="t" anchorCtr="0">
            <a:spAutoFit/>
          </a:bodyPr>
          <a:p>
            <a:pPr indent="855980">
              <a:lnSpc>
                <a:spcPct val="150000"/>
              </a:lnSpc>
            </a:pPr>
            <a:r>
              <a:rPr lang="en-US" altLang="zh-CN" sz="3300" b="1" dirty="0">
                <a:solidFill>
                  <a:srgbClr val="FF0000"/>
                </a:solidFill>
                <a:latin typeface="楷体" panose="02010609060101010101" pitchFamily="49" charset="-122"/>
                <a:ea typeface="楷体" panose="02010609060101010101" pitchFamily="49" charset="-122"/>
              </a:rPr>
              <a:t>【</a:t>
            </a:r>
            <a:r>
              <a:rPr lang="zh-CN" altLang="en-US" sz="3300" b="1" dirty="0">
                <a:solidFill>
                  <a:srgbClr val="FF0000"/>
                </a:solidFill>
                <a:latin typeface="楷体" panose="02010609060101010101" pitchFamily="49" charset="-122"/>
                <a:ea typeface="楷体" panose="02010609060101010101" pitchFamily="49" charset="-122"/>
              </a:rPr>
              <a:t>艾萨克</a:t>
            </a:r>
            <a:r>
              <a:rPr lang="en-US" altLang="zh-CN" sz="3300" b="1" dirty="0">
                <a:solidFill>
                  <a:srgbClr val="FF0000"/>
                </a:solidFill>
                <a:latin typeface="楷体" panose="02010609060101010101" pitchFamily="49" charset="-122"/>
                <a:ea typeface="楷体" panose="02010609060101010101" pitchFamily="49" charset="-122"/>
              </a:rPr>
              <a:t>·</a:t>
            </a:r>
            <a:r>
              <a:rPr lang="zh-CN" altLang="en-US" sz="3300" b="1" dirty="0">
                <a:solidFill>
                  <a:srgbClr val="FF0000"/>
                </a:solidFill>
                <a:latin typeface="楷体" panose="02010609060101010101" pitchFamily="49" charset="-122"/>
                <a:ea typeface="楷体" panose="02010609060101010101" pitchFamily="49" charset="-122"/>
              </a:rPr>
              <a:t>阿西莫夫</a:t>
            </a:r>
            <a:r>
              <a:rPr lang="en-US" altLang="zh-CN" sz="3300" b="1" dirty="0">
                <a:solidFill>
                  <a:srgbClr val="FF0000"/>
                </a:solidFill>
                <a:latin typeface="楷体" panose="02010609060101010101" pitchFamily="49" charset="-122"/>
                <a:ea typeface="楷体" panose="02010609060101010101" pitchFamily="49" charset="-122"/>
              </a:rPr>
              <a:t>】</a:t>
            </a:r>
            <a:r>
              <a:rPr lang="en-US" altLang="zh-CN" sz="3300" b="1" dirty="0">
                <a:latin typeface="楷体" panose="02010609060101010101" pitchFamily="49" charset="-122"/>
                <a:ea typeface="楷体" panose="02010609060101010101" pitchFamily="49" charset="-122"/>
              </a:rPr>
              <a:t>(1920-1992) </a:t>
            </a:r>
            <a:r>
              <a:rPr lang="zh-CN" altLang="en-US" sz="3300" b="1" dirty="0">
                <a:latin typeface="楷体" panose="02010609060101010101" pitchFamily="49" charset="-122"/>
                <a:ea typeface="楷体" panose="02010609060101010101" pitchFamily="49" charset="-122"/>
              </a:rPr>
              <a:t>是美籍犹太人，为本世纪最顶尖的科幻小说家之一，曾获代表科幻界最高荣誉的雨果奖和星云终身成就“大师奖”。以他的名字为号召的</a:t>
            </a:r>
            <a:r>
              <a:rPr lang="en-US" altLang="zh-CN" sz="3300" b="1" dirty="0">
                <a:latin typeface="楷体" panose="02010609060101010101" pitchFamily="49" charset="-122"/>
                <a:ea typeface="楷体" panose="02010609060101010101" pitchFamily="49" charset="-122"/>
              </a:rPr>
              <a:t>《</a:t>
            </a:r>
            <a:r>
              <a:rPr lang="zh-CN" altLang="en-US" sz="3300" b="1" dirty="0">
                <a:latin typeface="楷体" panose="02010609060101010101" pitchFamily="49" charset="-122"/>
                <a:ea typeface="楷体" panose="02010609060101010101" pitchFamily="49" charset="-122"/>
              </a:rPr>
              <a:t>阿西莫夫科幻杂志</a:t>
            </a:r>
            <a:r>
              <a:rPr lang="en-US" altLang="zh-CN" sz="3300" b="1" dirty="0">
                <a:latin typeface="楷体" panose="02010609060101010101" pitchFamily="49" charset="-122"/>
                <a:ea typeface="楷体" panose="02010609060101010101" pitchFamily="49" charset="-122"/>
              </a:rPr>
              <a:t>》</a:t>
            </a:r>
            <a:r>
              <a:rPr lang="zh-CN" altLang="en-US" sz="3300" b="1" dirty="0">
                <a:latin typeface="楷体" panose="02010609060101010101" pitchFamily="49" charset="-122"/>
                <a:ea typeface="楷体" panose="02010609060101010101" pitchFamily="49" charset="-122"/>
              </a:rPr>
              <a:t>，是美国当今数一数二的科幻文学重镇。</a:t>
            </a:r>
            <a:endParaRPr lang="zh-CN" altLang="en-US" sz="3300" b="1" dirty="0">
              <a:latin typeface="楷体" panose="02010609060101010101" pitchFamily="49" charset="-122"/>
              <a:ea typeface="楷体" panose="02010609060101010101" pitchFamily="49" charset="-122"/>
            </a:endParaRPr>
          </a:p>
        </p:txBody>
      </p:sp>
      <p:pic>
        <p:nvPicPr>
          <p:cNvPr id="56322" name="图片 6"/>
          <p:cNvPicPr>
            <a:picLocks noChangeAspect="1"/>
          </p:cNvPicPr>
          <p:nvPr/>
        </p:nvPicPr>
        <p:blipFill>
          <a:blip r:embed="rId1"/>
          <a:srcRect l="13670" t="13251" r="11247" b="12199"/>
          <a:stretch>
            <a:fillRect/>
          </a:stretch>
        </p:blipFill>
        <p:spPr>
          <a:xfrm>
            <a:off x="7607618" y="1989455"/>
            <a:ext cx="4244975" cy="3559175"/>
          </a:xfrm>
          <a:prstGeom prst="rect">
            <a:avLst/>
          </a:prstGeom>
          <a:noFill/>
          <a:ln w="9525">
            <a:noFill/>
          </a:ln>
        </p:spPr>
      </p:pic>
      <p:grpSp>
        <p:nvGrpSpPr>
          <p:cNvPr id="56323" name="组合 1"/>
          <p:cNvGrpSpPr/>
          <p:nvPr/>
        </p:nvGrpSpPr>
        <p:grpSpPr>
          <a:xfrm>
            <a:off x="169863" y="119063"/>
            <a:ext cx="3289300" cy="635000"/>
            <a:chOff x="218" y="187"/>
            <a:chExt cx="5181" cy="1000"/>
          </a:xfrm>
        </p:grpSpPr>
        <p:sp>
          <p:nvSpPr>
            <p:cNvPr id="8" name="椭圆 2"/>
            <p:cNvSpPr/>
            <p:nvPr/>
          </p:nvSpPr>
          <p:spPr>
            <a:xfrm>
              <a:off x="218" y="187"/>
              <a:ext cx="1090" cy="1000"/>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65C4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3"/>
            <p:cNvSpPr txBox="1"/>
            <p:nvPr/>
          </p:nvSpPr>
          <p:spPr>
            <a:xfrm>
              <a:off x="1344" y="359"/>
              <a:ext cx="4055" cy="824"/>
            </a:xfrm>
            <a:prstGeom prst="rect">
              <a:avLst/>
            </a:prstGeom>
            <a:noFill/>
          </p:spPr>
          <p:txBody>
            <a:bodyPr>
              <a:spAutoFit/>
              <a:scene3d>
                <a:camera prst="orthographicFront"/>
                <a:lightRig rig="threePt" dir="t"/>
              </a:scene3d>
            </a:bodyPr>
            <a:lstStyle/>
            <a:p>
              <a:pPr marR="0" defTabSz="914400" eaLnBrk="0" fontAlgn="auto" hangingPunct="0">
                <a:spcBef>
                  <a:spcPts val="0"/>
                </a:spcBef>
                <a:spcAft>
                  <a:spcPts val="0"/>
                </a:spcAft>
                <a:buClrTx/>
                <a:buSzTx/>
                <a:buFontTx/>
                <a:buNone/>
                <a:defRPr/>
              </a:pPr>
              <a:r>
                <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rPr>
                <a:t>自主推荐阅读</a:t>
              </a:r>
              <a:endPar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endParaRPr>
            </a:p>
          </p:txBody>
        </p:sp>
      </p:gr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矩形 1"/>
          <p:cNvSpPr/>
          <p:nvPr/>
        </p:nvSpPr>
        <p:spPr>
          <a:xfrm>
            <a:off x="1078230" y="1144905"/>
            <a:ext cx="10034905" cy="4570730"/>
          </a:xfrm>
          <a:prstGeom prst="rect">
            <a:avLst/>
          </a:prstGeom>
          <a:noFill/>
          <a:ln w="28575">
            <a:solidFill>
              <a:schemeClr val="accent6">
                <a:lumMod val="75000"/>
              </a:schemeClr>
            </a:solidFill>
          </a:ln>
        </p:spPr>
        <p:txBody>
          <a:bodyPr wrap="square" lIns="108850" tIns="54425" rIns="108850" bIns="54425" anchor="t" anchorCtr="0">
            <a:spAutoFit/>
          </a:bodyPr>
          <a:p>
            <a:pPr>
              <a:lnSpc>
                <a:spcPct val="100000"/>
              </a:lnSpc>
            </a:pPr>
            <a:r>
              <a:rPr lang="en-US" altLang="zh-CN" sz="3300" b="1" dirty="0">
                <a:solidFill>
                  <a:srgbClr val="FF0000"/>
                </a:solidFill>
                <a:latin typeface="楷体" panose="02010609060101010101" pitchFamily="49" charset="-122"/>
                <a:ea typeface="楷体" panose="02010609060101010101" pitchFamily="49" charset="-122"/>
              </a:rPr>
              <a:t>   </a:t>
            </a:r>
            <a:r>
              <a:rPr lang="en-US" altLang="zh-CN" sz="3200" b="1" dirty="0">
                <a:solidFill>
                  <a:srgbClr val="FF0000"/>
                </a:solidFill>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基地</a:t>
            </a:r>
            <a:r>
              <a:rPr lang="en-US" altLang="zh-CN" sz="3200" b="1" dirty="0">
                <a:solidFill>
                  <a:srgbClr val="FF0000"/>
                </a:solidFill>
                <a:latin typeface="楷体" panose="02010609060101010101" pitchFamily="49" charset="-122"/>
                <a:ea typeface="楷体" panose="02010609060101010101" pitchFamily="49" charset="-122"/>
              </a:rPr>
              <a:t>》</a:t>
            </a:r>
            <a:r>
              <a:rPr lang="en-US" altLang="zh-CN" sz="3200" b="1" dirty="0">
                <a:latin typeface="楷体" panose="02010609060101010101" pitchFamily="49" charset="-122"/>
                <a:ea typeface="楷体" panose="02010609060101010101" pitchFamily="49" charset="-122"/>
              </a:rPr>
              <a:t>(Foundation</a:t>
            </a:r>
            <a:r>
              <a:rPr lang="zh-CN" altLang="en-US" sz="3200" b="1" dirty="0">
                <a:latin typeface="楷体" panose="02010609060101010101" pitchFamily="49" charset="-122"/>
                <a:ea typeface="楷体" panose="02010609060101010101" pitchFamily="49" charset="-122"/>
              </a:rPr>
              <a:t>，基石</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是美国作家艾萨克</a:t>
            </a:r>
            <a:r>
              <a:rPr lang="en-US" altLang="zh-CN" sz="3200" b="1" dirty="0">
                <a:latin typeface="楷体" panose="02010609060101010101" pitchFamily="49" charset="-122"/>
                <a:ea typeface="楷体" panose="02010609060101010101" pitchFamily="49" charset="-122"/>
              </a:rPr>
              <a:t>·</a:t>
            </a:r>
            <a:r>
              <a:rPr lang="zh-CN" altLang="en-US" sz="3200" b="1" dirty="0">
                <a:solidFill>
                  <a:srgbClr val="FF0000"/>
                </a:solidFill>
                <a:latin typeface="楷体" panose="02010609060101010101" pitchFamily="49" charset="-122"/>
                <a:ea typeface="楷体" panose="02010609060101010101" pitchFamily="49" charset="-122"/>
              </a:rPr>
              <a:t>阿西莫夫</a:t>
            </a:r>
            <a:r>
              <a:rPr lang="zh-CN" altLang="en-US" sz="3200" b="1" dirty="0">
                <a:latin typeface="楷体" panose="02010609060101010101" pitchFamily="49" charset="-122"/>
                <a:ea typeface="楷体" panose="02010609060101010101" pitchFamily="49" charset="-122"/>
              </a:rPr>
              <a:t>出版于</a:t>
            </a:r>
            <a:r>
              <a:rPr lang="en-US" altLang="zh-CN" sz="3200" b="1" dirty="0">
                <a:latin typeface="楷体" panose="02010609060101010101" pitchFamily="49" charset="-122"/>
                <a:ea typeface="楷体" panose="02010609060101010101" pitchFamily="49" charset="-122"/>
              </a:rPr>
              <a:t>1951</a:t>
            </a:r>
            <a:r>
              <a:rPr lang="zh-CN" altLang="en-US" sz="3200" b="1" dirty="0">
                <a:latin typeface="楷体" panose="02010609060101010101" pitchFamily="49" charset="-122"/>
                <a:ea typeface="楷体" panose="02010609060101010101" pitchFamily="49" charset="-122"/>
              </a:rPr>
              <a:t>年的科幻小说短篇集，</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基地三部曲</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第一部。</a:t>
            </a:r>
            <a:endParaRPr lang="en-US" altLang="zh-CN" sz="3200" b="1" dirty="0">
              <a:latin typeface="楷体" panose="02010609060101010101" pitchFamily="49" charset="-122"/>
              <a:ea typeface="楷体" panose="02010609060101010101" pitchFamily="49" charset="-122"/>
            </a:endParaRPr>
          </a:p>
          <a:p>
            <a:pPr>
              <a:lnSpc>
                <a:spcPct val="100000"/>
              </a:lnSpc>
            </a:pPr>
            <a:r>
              <a:rPr lang="zh-CN" altLang="en-US" sz="3300" b="1" dirty="0">
                <a:solidFill>
                  <a:srgbClr val="0000FF"/>
                </a:solidFill>
                <a:latin typeface="楷体" panose="02010609060101010101" pitchFamily="49" charset="-122"/>
                <a:ea typeface="楷体" panose="02010609060101010101" pitchFamily="49" charset="-122"/>
              </a:rPr>
              <a:t>    </a:t>
            </a:r>
            <a:r>
              <a:rPr lang="zh-CN" altLang="en-US" sz="3200" b="1" dirty="0">
                <a:solidFill>
                  <a:srgbClr val="0000FF"/>
                </a:solidFill>
                <a:latin typeface="楷体" panose="02010609060101010101" pitchFamily="49" charset="-122"/>
                <a:ea typeface="楷体" panose="02010609060101010101" pitchFamily="49" charset="-122"/>
              </a:rPr>
              <a:t>本书讲述了在统治银河系达一万两千年之久的银河帝国逐渐走向衰亡期间，心理史学一代宗师哈里</a:t>
            </a:r>
            <a:r>
              <a:rPr lang="en-US" altLang="zh-CN" sz="3200" b="1" dirty="0">
                <a:solidFill>
                  <a:srgbClr val="0000FF"/>
                </a:solidFill>
                <a:latin typeface="楷体" panose="02010609060101010101" pitchFamily="49" charset="-122"/>
                <a:ea typeface="楷体" panose="02010609060101010101" pitchFamily="49" charset="-122"/>
              </a:rPr>
              <a:t>·</a:t>
            </a:r>
            <a:r>
              <a:rPr lang="zh-CN" altLang="en-US" sz="3200" b="1" dirty="0">
                <a:solidFill>
                  <a:srgbClr val="0000FF"/>
                </a:solidFill>
                <a:latin typeface="楷体" panose="02010609060101010101" pitchFamily="49" charset="-122"/>
                <a:ea typeface="楷体" panose="02010609060101010101" pitchFamily="49" charset="-122"/>
              </a:rPr>
              <a:t>谢顿预见未来银河将会经历一段长达三万年、充满无知、野蛮和战争的黑暗时期，于是设立集合帝国中最优秀的科学家，来到银河边缘的一个荒凉行星建立“基地”，使之成为未来世代人类的希望灯塔的科幻史诗故事。</a:t>
            </a:r>
            <a:endParaRPr lang="zh-CN" altLang="en-US" sz="32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矩形 1"/>
          <p:cNvSpPr/>
          <p:nvPr/>
        </p:nvSpPr>
        <p:spPr>
          <a:xfrm>
            <a:off x="982663" y="1621790"/>
            <a:ext cx="6238875" cy="3616325"/>
          </a:xfrm>
          <a:prstGeom prst="rect">
            <a:avLst/>
          </a:prstGeom>
          <a:noFill/>
          <a:ln w="28575">
            <a:solidFill>
              <a:schemeClr val="accent6">
                <a:lumMod val="75000"/>
              </a:schemeClr>
            </a:solidFill>
          </a:ln>
        </p:spPr>
        <p:txBody>
          <a:bodyPr lIns="108850" tIns="54425" rIns="108850" bIns="54425" anchor="t" anchorCtr="0">
            <a:spAutoFit/>
          </a:bodyPr>
          <a:p>
            <a:pPr indent="855980" eaLnBrk="0" hangingPunct="0">
              <a:lnSpc>
                <a:spcPct val="150000"/>
              </a:lnSpc>
            </a:pPr>
            <a:r>
              <a:rPr lang="en-US" altLang="zh-CN" sz="3800" b="1" dirty="0">
                <a:solidFill>
                  <a:srgbClr val="FF0000"/>
                </a:solidFill>
                <a:latin typeface="楷体" panose="02010609060101010101" pitchFamily="49" charset="-122"/>
                <a:ea typeface="楷体" panose="02010609060101010101" pitchFamily="49" charset="-122"/>
              </a:rPr>
              <a:t>【J.K.</a:t>
            </a:r>
            <a:r>
              <a:rPr lang="zh-CN" altLang="en-US" sz="3800" b="1" dirty="0">
                <a:solidFill>
                  <a:srgbClr val="FF0000"/>
                </a:solidFill>
                <a:latin typeface="楷体" panose="02010609060101010101" pitchFamily="49" charset="-122"/>
                <a:ea typeface="楷体" panose="02010609060101010101" pitchFamily="49" charset="-122"/>
              </a:rPr>
              <a:t>罗琳</a:t>
            </a:r>
            <a:r>
              <a:rPr lang="en-US" altLang="zh-CN" sz="3800" b="1" dirty="0">
                <a:solidFill>
                  <a:srgbClr val="FF0000"/>
                </a:solidFill>
                <a:latin typeface="楷体" panose="02010609060101010101" pitchFamily="49" charset="-122"/>
                <a:ea typeface="楷体" panose="02010609060101010101" pitchFamily="49" charset="-122"/>
              </a:rPr>
              <a:t>】</a:t>
            </a:r>
            <a:r>
              <a:rPr lang="en-US" altLang="zh-CN" sz="3800" b="1" dirty="0">
                <a:latin typeface="楷体" panose="02010609060101010101" pitchFamily="49" charset="-122"/>
                <a:ea typeface="楷体" panose="02010609060101010101" pitchFamily="49" charset="-122"/>
              </a:rPr>
              <a:t>1965</a:t>
            </a:r>
            <a:r>
              <a:rPr lang="zh-CN" altLang="en-US" sz="3800" b="1" dirty="0">
                <a:latin typeface="楷体" panose="02010609060101010101" pitchFamily="49" charset="-122"/>
                <a:ea typeface="楷体" panose="02010609060101010101" pitchFamily="49" charset="-122"/>
              </a:rPr>
              <a:t>年</a:t>
            </a:r>
            <a:r>
              <a:rPr lang="en-US" altLang="zh-CN" sz="3800" b="1" dirty="0">
                <a:latin typeface="楷体" panose="02010609060101010101" pitchFamily="49" charset="-122"/>
                <a:ea typeface="楷体" panose="02010609060101010101" pitchFamily="49" charset="-122"/>
              </a:rPr>
              <a:t>7</a:t>
            </a:r>
            <a:r>
              <a:rPr lang="zh-CN" altLang="en-US" sz="3800" b="1" dirty="0">
                <a:latin typeface="楷体" panose="02010609060101010101" pitchFamily="49" charset="-122"/>
                <a:ea typeface="楷体" panose="02010609060101010101" pitchFamily="49" charset="-122"/>
              </a:rPr>
              <a:t>月</a:t>
            </a:r>
            <a:r>
              <a:rPr lang="en-US" altLang="zh-CN" sz="3800" b="1" dirty="0">
                <a:latin typeface="楷体" panose="02010609060101010101" pitchFamily="49" charset="-122"/>
                <a:ea typeface="楷体" panose="02010609060101010101" pitchFamily="49" charset="-122"/>
              </a:rPr>
              <a:t>31</a:t>
            </a:r>
            <a:r>
              <a:rPr lang="zh-CN" altLang="en-US" sz="3800" b="1" dirty="0">
                <a:latin typeface="楷体" panose="02010609060101010101" pitchFamily="49" charset="-122"/>
                <a:ea typeface="楷体" panose="02010609060101010101" pitchFamily="49" charset="-122"/>
              </a:rPr>
              <a:t>日出生于英国格温特郡，毕业于英国埃克塞特大学，英国作家。</a:t>
            </a:r>
            <a:endParaRPr lang="zh-CN" altLang="en-US" sz="3800" b="1" dirty="0">
              <a:latin typeface="楷体" panose="02010609060101010101" pitchFamily="49" charset="-122"/>
              <a:ea typeface="楷体" panose="02010609060101010101" pitchFamily="49" charset="-122"/>
            </a:endParaRPr>
          </a:p>
        </p:txBody>
      </p:sp>
      <p:pic>
        <p:nvPicPr>
          <p:cNvPr id="58370" name="Picture 2" descr="https://p1.ssl.qhmsg.com/t016e78c54ece983017.jpg"/>
          <p:cNvPicPr>
            <a:picLocks noChangeAspect="1"/>
          </p:cNvPicPr>
          <p:nvPr/>
        </p:nvPicPr>
        <p:blipFill>
          <a:blip r:embed="rId1"/>
          <a:stretch>
            <a:fillRect/>
          </a:stretch>
        </p:blipFill>
        <p:spPr>
          <a:xfrm>
            <a:off x="7751128" y="1701483"/>
            <a:ext cx="2976562" cy="3384550"/>
          </a:xfrm>
          <a:prstGeom prst="rect">
            <a:avLst/>
          </a:prstGeom>
          <a:noFill/>
          <a:ln w="9525">
            <a:noFill/>
          </a:ln>
        </p:spPr>
      </p:pic>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矩形 1"/>
          <p:cNvSpPr/>
          <p:nvPr/>
        </p:nvSpPr>
        <p:spPr>
          <a:xfrm>
            <a:off x="406718" y="288925"/>
            <a:ext cx="11306175" cy="6570980"/>
          </a:xfrm>
          <a:prstGeom prst="rect">
            <a:avLst/>
          </a:prstGeom>
          <a:noFill/>
          <a:ln w="9525">
            <a:noFill/>
          </a:ln>
        </p:spPr>
        <p:txBody>
          <a:bodyPr lIns="108850" tIns="54425" rIns="108850" bIns="54425" anchor="t" anchorCtr="0">
            <a:spAutoFit/>
          </a:bodyPr>
          <a:p>
            <a:pPr indent="855980" eaLnBrk="0" hangingPunct="0">
              <a:lnSpc>
                <a:spcPct val="150000"/>
              </a:lnSpc>
            </a:pP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哈利</a:t>
            </a: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波特与死亡圣器</a:t>
            </a: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a:t>
            </a:r>
            <a:r>
              <a:rPr lang="en-US" altLang="zh-CN" sz="2800" b="1" dirty="0">
                <a:latin typeface="楷体" panose="02010609060101010101" pitchFamily="49" charset="-122"/>
                <a:ea typeface="楷体" panose="02010609060101010101" pitchFamily="49" charset="-122"/>
                <a:cs typeface="楷体" panose="02010609060101010101" pitchFamily="49" charset="-122"/>
              </a:rPr>
              <a:t>Harry Potter and the Deathly Hallows</a:t>
            </a:r>
            <a:r>
              <a:rPr lang="zh-CN" altLang="en-US" sz="2800" b="1" dirty="0">
                <a:latin typeface="楷体" panose="02010609060101010101" pitchFamily="49" charset="-122"/>
                <a:ea typeface="楷体" panose="02010609060101010101" pitchFamily="49" charset="-122"/>
                <a:cs typeface="楷体" panose="02010609060101010101" pitchFamily="49" charset="-122"/>
              </a:rPr>
              <a:t>）是英国女作家</a:t>
            </a:r>
            <a:r>
              <a:rPr lang="en-US" altLang="zh-CN" sz="2800" b="1" dirty="0">
                <a:latin typeface="楷体" panose="02010609060101010101" pitchFamily="49" charset="-122"/>
                <a:ea typeface="楷体" panose="02010609060101010101" pitchFamily="49" charset="-122"/>
                <a:cs typeface="楷体" panose="02010609060101010101" pitchFamily="49" charset="-122"/>
              </a:rPr>
              <a:t>J·K·</a:t>
            </a:r>
            <a:r>
              <a:rPr lang="zh-CN" altLang="en-US" sz="2800" b="1" dirty="0">
                <a:latin typeface="楷体" panose="02010609060101010101" pitchFamily="49" charset="-122"/>
                <a:ea typeface="楷体" panose="02010609060101010101" pitchFamily="49" charset="-122"/>
                <a:cs typeface="楷体" panose="02010609060101010101" pitchFamily="49" charset="-122"/>
              </a:rPr>
              <a:t>罗琳创作的长篇小说，是魔幻小说</a:t>
            </a: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哈利</a:t>
            </a: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波特</a:t>
            </a: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系列的第七本，也是系列的最后一本。</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indent="855980" eaLnBrk="0" hangingPunct="0">
              <a:lnSpc>
                <a:spcPct val="150000"/>
              </a:lnSpc>
            </a:pP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哈利</a:t>
            </a:r>
            <a:r>
              <a:rPr lang="en-US" altLang="zh-CN" sz="2800" b="1" dirty="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波特与死亡圣器</a:t>
            </a: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主要讲述了十七岁的哈利本应在霍格沃茨魔法学校继续最后一年的学业，但为了完成已故魔法学校前任校长邓布利多留给他消灭伏地魔的任务，哈利和好友面对伏地魔及其追随者食死徒的围追堵截，隐形循迹、历经艰险，最终销毁多个魂器并战胜伏地魔，取得魔法世界伟大胜利的故事。</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indent="855980" eaLnBrk="0" hangingPunct="0">
              <a:lnSpc>
                <a:spcPct val="150000"/>
              </a:lnSpc>
            </a:pP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哈利</a:t>
            </a: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波特与死亡圣器</a:t>
            </a:r>
            <a:r>
              <a:rPr lang="en-US" altLang="zh-CN" sz="2800" b="1" dirty="0">
                <a:latin typeface="楷体" panose="02010609060101010101" pitchFamily="49" charset="-122"/>
                <a:ea typeface="楷体" panose="02010609060101010101" pitchFamily="49" charset="-122"/>
                <a:cs typeface="楷体" panose="02010609060101010101" pitchFamily="49" charset="-122"/>
              </a:rPr>
              <a:t>》</a:t>
            </a:r>
            <a:r>
              <a:rPr lang="zh-CN" altLang="en-US" sz="2800" b="1" dirty="0">
                <a:latin typeface="楷体" panose="02010609060101010101" pitchFamily="49" charset="-122"/>
                <a:ea typeface="楷体" panose="02010609060101010101" pitchFamily="49" charset="-122"/>
                <a:cs typeface="楷体" panose="02010609060101010101" pitchFamily="49" charset="-122"/>
              </a:rPr>
              <a:t>是整个小说系列的终结篇，交代了所有重要人物的最终命运。</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2976563" y="2384425"/>
            <a:ext cx="1728788" cy="2486025"/>
          </a:xfrm>
          <a:prstGeom prst="rect">
            <a:avLst/>
          </a:prstGeom>
          <a:effectLst>
            <a:outerShdw blurRad="50800" dist="38100" dir="8100000" algn="tr" rotWithShape="0">
              <a:prstClr val="black">
                <a:alpha val="40000"/>
              </a:prstClr>
            </a:outerShdw>
          </a:effectLst>
        </p:spPr>
      </p:pic>
      <p:pic>
        <p:nvPicPr>
          <p:cNvPr id="5" name="图片 4" descr="1"/>
          <p:cNvPicPr>
            <a:picLocks noChangeAspect="1"/>
          </p:cNvPicPr>
          <p:nvPr/>
        </p:nvPicPr>
        <p:blipFill>
          <a:blip r:embed="rId2"/>
          <a:stretch>
            <a:fillRect/>
          </a:stretch>
        </p:blipFill>
        <p:spPr>
          <a:xfrm>
            <a:off x="782638" y="2384425"/>
            <a:ext cx="1741488" cy="2468563"/>
          </a:xfrm>
          <a:prstGeom prst="rect">
            <a:avLst/>
          </a:prstGeom>
          <a:effectLst>
            <a:outerShdw blurRad="50800" dist="38100" dir="8100000" algn="tr" rotWithShape="0">
              <a:prstClr val="black">
                <a:alpha val="40000"/>
              </a:prstClr>
            </a:outerShdw>
          </a:effectLst>
        </p:spPr>
      </p:pic>
      <p:pic>
        <p:nvPicPr>
          <p:cNvPr id="6" name="图片 5"/>
          <p:cNvPicPr>
            <a:picLocks noChangeAspect="1"/>
          </p:cNvPicPr>
          <p:nvPr/>
        </p:nvPicPr>
        <p:blipFill>
          <a:blip r:embed="rId3"/>
          <a:srcRect l="-425"/>
          <a:stretch>
            <a:fillRect/>
          </a:stretch>
        </p:blipFill>
        <p:spPr>
          <a:xfrm>
            <a:off x="9931400" y="2290763"/>
            <a:ext cx="1852613" cy="2536825"/>
          </a:xfrm>
          <a:prstGeom prst="rect">
            <a:avLst/>
          </a:prstGeom>
          <a:effectLst>
            <a:outerShdw blurRad="50800" dist="38100" dir="8100000" algn="tr" rotWithShape="0">
              <a:prstClr val="black">
                <a:alpha val="40000"/>
              </a:prstClr>
            </a:outerShdw>
          </a:effectLst>
        </p:spPr>
      </p:pic>
      <p:sp>
        <p:nvSpPr>
          <p:cNvPr id="61444" name="文本框 7"/>
          <p:cNvSpPr txBox="1"/>
          <p:nvPr/>
        </p:nvSpPr>
        <p:spPr>
          <a:xfrm>
            <a:off x="500063" y="1447800"/>
            <a:ext cx="5899150" cy="584200"/>
          </a:xfrm>
          <a:prstGeom prst="rect">
            <a:avLst/>
          </a:prstGeom>
          <a:noFill/>
          <a:ln w="9525">
            <a:noFill/>
          </a:ln>
        </p:spPr>
        <p:txBody>
          <a:bodyPr wrap="none" anchor="t" anchorCtr="0">
            <a:spAutoFit/>
          </a:bodyPr>
          <a:p>
            <a:pPr eaLnBrk="0" hangingPunct="0"/>
            <a:r>
              <a:rPr lang="zh-CN" altLang="en-US" sz="3200" b="1">
                <a:latin typeface="楷体" panose="02010609060101010101" pitchFamily="49" charset="-122"/>
                <a:ea typeface="楷体" panose="02010609060101010101" pitchFamily="49" charset="-122"/>
              </a:rPr>
              <a:t>同步课时练习（含夹卷、夹册）</a:t>
            </a:r>
            <a:endParaRPr lang="zh-CN" altLang="en-US" sz="3200" b="1">
              <a:latin typeface="楷体" panose="02010609060101010101" pitchFamily="49" charset="-122"/>
              <a:ea typeface="楷体" panose="02010609060101010101" pitchFamily="49" charset="-122"/>
            </a:endParaRPr>
          </a:p>
        </p:txBody>
      </p:sp>
      <p:sp>
        <p:nvSpPr>
          <p:cNvPr id="61445" name="文本框 8"/>
          <p:cNvSpPr txBox="1"/>
          <p:nvPr/>
        </p:nvSpPr>
        <p:spPr>
          <a:xfrm>
            <a:off x="7011988" y="1447800"/>
            <a:ext cx="1816100" cy="584200"/>
          </a:xfrm>
          <a:prstGeom prst="rect">
            <a:avLst/>
          </a:prstGeom>
          <a:noFill/>
          <a:ln w="9525">
            <a:noFill/>
          </a:ln>
        </p:spPr>
        <p:txBody>
          <a:bodyPr wrap="none" anchor="t" anchorCtr="0">
            <a:spAutoFit/>
          </a:bodyPr>
          <a:p>
            <a:pPr eaLnBrk="0" hangingPunct="0"/>
            <a:r>
              <a:rPr lang="zh-CN" altLang="en-US" sz="3200" b="1">
                <a:latin typeface="楷体" panose="02010609060101010101" pitchFamily="49" charset="-122"/>
                <a:ea typeface="楷体" panose="02010609060101010101" pitchFamily="49" charset="-122"/>
              </a:rPr>
              <a:t>同步试卷</a:t>
            </a:r>
            <a:endParaRPr lang="zh-CN" altLang="en-US" sz="3200" b="1">
              <a:latin typeface="楷体" panose="02010609060101010101" pitchFamily="49" charset="-122"/>
              <a:ea typeface="楷体" panose="02010609060101010101" pitchFamily="49" charset="-122"/>
            </a:endParaRPr>
          </a:p>
        </p:txBody>
      </p:sp>
      <p:sp>
        <p:nvSpPr>
          <p:cNvPr id="61446" name="文本框 9"/>
          <p:cNvSpPr txBox="1"/>
          <p:nvPr/>
        </p:nvSpPr>
        <p:spPr>
          <a:xfrm>
            <a:off x="9969500" y="1447800"/>
            <a:ext cx="1816100" cy="584200"/>
          </a:xfrm>
          <a:prstGeom prst="rect">
            <a:avLst/>
          </a:prstGeom>
          <a:noFill/>
          <a:ln w="9525">
            <a:noFill/>
          </a:ln>
        </p:spPr>
        <p:txBody>
          <a:bodyPr wrap="none" anchor="t" anchorCtr="0">
            <a:spAutoFit/>
          </a:bodyPr>
          <a:p>
            <a:pPr eaLnBrk="0" hangingPunct="0"/>
            <a:r>
              <a:rPr lang="zh-CN" altLang="en-US" sz="3200" b="1">
                <a:latin typeface="楷体" panose="02010609060101010101" pitchFamily="49" charset="-122"/>
                <a:ea typeface="楷体" panose="02010609060101010101" pitchFamily="49" charset="-122"/>
              </a:rPr>
              <a:t>假期作业</a:t>
            </a:r>
            <a:endParaRPr lang="zh-CN" altLang="en-US" sz="3200" b="1">
              <a:latin typeface="楷体" panose="02010609060101010101" pitchFamily="49" charset="-122"/>
              <a:ea typeface="楷体" panose="02010609060101010101" pitchFamily="49" charset="-122"/>
            </a:endParaRPr>
          </a:p>
        </p:txBody>
      </p:sp>
      <p:sp>
        <p:nvSpPr>
          <p:cNvPr id="16" name="矩形 15"/>
          <p:cNvSpPr/>
          <p:nvPr/>
        </p:nvSpPr>
        <p:spPr>
          <a:xfrm>
            <a:off x="-14287" y="5086350"/>
            <a:ext cx="12203113" cy="1766888"/>
          </a:xfrm>
          <a:prstGeom prst="rect">
            <a:avLst/>
          </a:prstGeom>
          <a:solidFill>
            <a:srgbClr val="74D2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00" strike="noStrike" noProof="1"/>
          </a:p>
        </p:txBody>
      </p:sp>
      <p:sp>
        <p:nvSpPr>
          <p:cNvPr id="61448" name="文本框 17"/>
          <p:cNvSpPr txBox="1"/>
          <p:nvPr/>
        </p:nvSpPr>
        <p:spPr>
          <a:xfrm>
            <a:off x="4216400" y="5299075"/>
            <a:ext cx="3757613" cy="1382713"/>
          </a:xfrm>
          <a:prstGeom prst="rect">
            <a:avLst/>
          </a:prstGeom>
          <a:noFill/>
          <a:ln w="9525">
            <a:noFill/>
          </a:ln>
        </p:spPr>
        <p:txBody>
          <a:bodyPr wrap="none" anchor="t" anchorCtr="0">
            <a:spAutoFit/>
          </a:bodyPr>
          <a:p>
            <a:pPr algn="ctr" eaLnBrk="0" hangingPunct="0"/>
            <a:r>
              <a:rPr lang="zh-CN" altLang="en-US" sz="2800" b="1">
                <a:latin typeface="等线 Light" panose="02010600030101010101" charset="-122"/>
                <a:ea typeface="等线 Light" panose="02010600030101010101" charset="-122"/>
              </a:rPr>
              <a:t>更多精品资源下载网址</a:t>
            </a:r>
            <a:endParaRPr lang="zh-CN" altLang="en-US" sz="2800" b="1">
              <a:latin typeface="等线 Light" panose="02010600030101010101" charset="-122"/>
              <a:ea typeface="等线 Light" panose="02010600030101010101" charset="-122"/>
            </a:endParaRPr>
          </a:p>
          <a:p>
            <a:pPr algn="ctr" eaLnBrk="0" hangingPunct="0"/>
            <a:r>
              <a:rPr lang="en-US" altLang="zh-CN" sz="2800" b="1">
                <a:latin typeface="等线 Light" panose="02010600030101010101" charset="-122"/>
                <a:ea typeface="等线 Light" panose="02010600030101010101" charset="-122"/>
              </a:rPr>
              <a:t>www.youyi100.com</a:t>
            </a:r>
            <a:endParaRPr lang="en-US" altLang="zh-CN" sz="2800" b="1">
              <a:latin typeface="等线 Light" panose="02010600030101010101" charset="-122"/>
              <a:ea typeface="等线 Light" panose="02010600030101010101" charset="-122"/>
            </a:endParaRPr>
          </a:p>
          <a:p>
            <a:pPr algn="ctr" eaLnBrk="0" hangingPunct="0"/>
            <a:r>
              <a:rPr lang="en-US" altLang="zh-CN" sz="2800" b="1">
                <a:latin typeface="等线 Light" panose="02010600030101010101" charset="-122"/>
                <a:ea typeface="等线 Light" panose="02010600030101010101" charset="-122"/>
              </a:rPr>
              <a:t>www.youyi800.com</a:t>
            </a:r>
            <a:endParaRPr lang="en-US" altLang="zh-CN" sz="2800" b="1">
              <a:latin typeface="等线 Light" panose="02010600030101010101" charset="-122"/>
              <a:ea typeface="等线 Light" panose="02010600030101010101" charset="-122"/>
            </a:endParaRPr>
          </a:p>
        </p:txBody>
      </p:sp>
      <p:pic>
        <p:nvPicPr>
          <p:cNvPr id="2" name="图片 1"/>
          <p:cNvPicPr>
            <a:picLocks noChangeAspect="1"/>
          </p:cNvPicPr>
          <p:nvPr/>
        </p:nvPicPr>
        <p:blipFill>
          <a:blip r:embed="rId4"/>
          <a:stretch>
            <a:fillRect/>
          </a:stretch>
        </p:blipFill>
        <p:spPr>
          <a:xfrm>
            <a:off x="5999163" y="2384425"/>
            <a:ext cx="3357563" cy="2347913"/>
          </a:xfrm>
          <a:prstGeom prst="rect">
            <a:avLst/>
          </a:prstGeom>
          <a:effectLst>
            <a:outerShdw blurRad="50800" dist="38100" dir="10800000" algn="r" rotWithShape="0">
              <a:prstClr val="black">
                <a:alpha val="40000"/>
              </a:prstClr>
            </a:outerShdw>
          </a:effectLst>
        </p:spPr>
      </p:pic>
    </p:spTree>
    <p:custDataLst>
      <p:tags r:id="rId5"/>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6"/>
          <p:cNvSpPr txBox="1"/>
          <p:nvPr/>
        </p:nvSpPr>
        <p:spPr>
          <a:xfrm>
            <a:off x="1306513" y="684213"/>
            <a:ext cx="9577387" cy="4523105"/>
          </a:xfrm>
          <a:prstGeom prst="rect">
            <a:avLst/>
          </a:prstGeom>
          <a:noFill/>
          <a:ln w="9525">
            <a:noFill/>
          </a:ln>
        </p:spPr>
        <p:txBody>
          <a:bodyPr wrap="square" anchor="t" anchorCtr="0">
            <a:spAutoFit/>
          </a:bodyPr>
          <a:p>
            <a:pPr algn="ctr" eaLnBrk="0" hangingPunct="0">
              <a:lnSpc>
                <a:spcPct val="150000"/>
              </a:lnSpc>
            </a:pPr>
            <a:r>
              <a:rPr lang="zh-CN" altLang="en-US" sz="3200" b="1">
                <a:latin typeface="Arial" panose="020B0604020202020204" pitchFamily="34" charset="0"/>
                <a:ea typeface="宋体" panose="02010600030101010101" pitchFamily="2" charset="-122"/>
              </a:rPr>
              <a:t>声  明</a:t>
            </a:r>
            <a:endParaRPr lang="zh-CN" altLang="en-US" sz="3200" b="1">
              <a:latin typeface="Arial" panose="020B0604020202020204" pitchFamily="34" charset="0"/>
              <a:ea typeface="宋体" panose="02010600030101010101" pitchFamily="2" charset="-122"/>
            </a:endParaRPr>
          </a:p>
          <a:p>
            <a:pPr eaLnBrk="0" hangingPunct="0">
              <a:lnSpc>
                <a:spcPct val="150000"/>
              </a:lnSpc>
            </a:pPr>
            <a:r>
              <a:rPr lang="zh-CN" altLang="en-US" sz="3200" b="1">
                <a:latin typeface="Arial" panose="020B0604020202020204" pitchFamily="34" charset="0"/>
                <a:ea typeface="宋体" panose="02010600030101010101" pitchFamily="2" charset="-122"/>
              </a:rPr>
              <a:t>        本文件著作权为创作公司所有，仅限于教师教学及其他非商业性和非盈利性用途。如发现盗用、转卖、网络传播等侵权行为，本公司将依法追究其相应法律责任。</a:t>
            </a:r>
            <a:endParaRPr lang="zh-CN" altLang="en-US" sz="3200" b="1">
              <a:latin typeface="Arial" panose="020B0604020202020204" pitchFamily="34" charset="0"/>
              <a:ea typeface="宋体" panose="02010600030101010101" pitchFamily="2" charset="-122"/>
            </a:endParaRPr>
          </a:p>
          <a:p>
            <a:pPr eaLnBrk="0" hangingPunct="0">
              <a:lnSpc>
                <a:spcPct val="150000"/>
              </a:lnSpc>
            </a:pPr>
            <a:r>
              <a:rPr lang="zh-CN" altLang="en-US" sz="3200" b="1">
                <a:latin typeface="Arial" panose="020B0604020202020204" pitchFamily="34" charset="0"/>
                <a:ea typeface="宋体" panose="02010600030101010101" pitchFamily="2" charset="-122"/>
              </a:rPr>
              <a:t>        部分素材选自网络，如有争议，请联系删改。</a:t>
            </a:r>
            <a:endParaRPr lang="zh-CN" altLang="en-US" sz="3200" b="1">
              <a:latin typeface="Arial" panose="020B0604020202020204" pitchFamily="34" charset="0"/>
              <a:ea typeface="宋体" panose="02010600030101010101" pitchFamily="2" charset="-122"/>
            </a:endParaRPr>
          </a:p>
        </p:txBody>
      </p:sp>
    </p:spTree>
    <p:custDataLst>
      <p:tags r:id="rId1"/>
    </p:custData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a:xfrm>
            <a:off x="-22225" y="180975"/>
            <a:ext cx="10271125" cy="1628775"/>
          </a:xfrm>
          <a:prstGeom prst="rect">
            <a:avLst/>
          </a:prstGeom>
          <a:noFill/>
          <a:ln w="9525">
            <a:noFill/>
          </a:ln>
        </p:spPr>
        <p:txBody>
          <a:bodyPr lIns="108850" tIns="54425" rIns="108850" bIns="54425" anchor="t" anchorCtr="0"/>
          <a:p>
            <a:pPr indent="855980" eaLnBrk="1" latinLnBrk="0" hangingPunct="1">
              <a:lnSpc>
                <a:spcPct val="150000"/>
              </a:lnSpc>
            </a:pPr>
            <a:r>
              <a:rPr lang="zh-CN" altLang="en-US" sz="3200" b="1" dirty="0">
                <a:latin typeface="楷体" panose="02010609060101010101" pitchFamily="49" charset="-122"/>
                <a:ea typeface="楷体" panose="02010609060101010101" pitchFamily="49" charset="-122"/>
              </a:rPr>
              <a:t>联合国教科文组织的资料表明，凡尔纳是世界上作品</a:t>
            </a:r>
            <a:r>
              <a:rPr lang="zh-CN" altLang="en-US" sz="3200" b="1" dirty="0">
                <a:latin typeface="楷体" panose="02010609060101010101" pitchFamily="49" charset="-122"/>
                <a:ea typeface="楷体" panose="02010609060101010101" pitchFamily="49" charset="-122"/>
              </a:rPr>
              <a:t>被翻译得最多的十大名家之一。</a:t>
            </a:r>
            <a:endParaRPr lang="zh-CN" altLang="en-US" sz="3200" b="1" dirty="0">
              <a:latin typeface="楷体" panose="02010609060101010101" pitchFamily="49" charset="-122"/>
              <a:ea typeface="楷体" panose="02010609060101010101" pitchFamily="49" charset="-122"/>
            </a:endParaRPr>
          </a:p>
        </p:txBody>
      </p:sp>
      <p:sp>
        <p:nvSpPr>
          <p:cNvPr id="18434" name="Rectangle 3" descr="蓝色面巾纸"/>
          <p:cNvSpPr>
            <a:spLocks noGrp="1"/>
          </p:cNvSpPr>
          <p:nvPr>
            <p:ph idx="4294967295"/>
          </p:nvPr>
        </p:nvSpPr>
        <p:spPr>
          <a:xfrm>
            <a:off x="0" y="1701800"/>
            <a:ext cx="12190413" cy="5988050"/>
          </a:xfrm>
          <a:prstGeom prst="rect">
            <a:avLst/>
          </a:prstGeom>
          <a:blipFill rotWithShape="1">
            <a:blip r:embed="rId1"/>
          </a:blipFill>
          <a:ln w="9525">
            <a:noFill/>
          </a:ln>
        </p:spPr>
        <p:txBody>
          <a:bodyPr lIns="108850" tIns="54425" rIns="108850" bIns="54425" anchor="t" anchorCtr="0"/>
          <a:p>
            <a:pPr algn="ctr" eaLnBrk="1" hangingPunct="1">
              <a:buFontTx/>
              <a:buNone/>
            </a:pPr>
            <a:r>
              <a:rPr lang="en-US" altLang="zh-CN" sz="3200" b="1" dirty="0">
                <a:latin typeface="楷体" panose="02010609060101010101" pitchFamily="49" charset="-122"/>
                <a:ea typeface="楷体" panose="02010609060101010101" pitchFamily="49" charset="-122"/>
              </a:rPr>
              <a:t> </a:t>
            </a:r>
            <a:endParaRPr lang="zh-CN" altLang="en-US" sz="3200" b="1" dirty="0">
              <a:latin typeface="楷体" panose="02010609060101010101" pitchFamily="49" charset="-122"/>
              <a:ea typeface="楷体" panose="02010609060101010101" pitchFamily="49" charset="-122"/>
            </a:endParaRPr>
          </a:p>
        </p:txBody>
      </p:sp>
      <p:pic>
        <p:nvPicPr>
          <p:cNvPr id="18435" name="Picture 4" descr="s2673831"/>
          <p:cNvPicPr>
            <a:picLocks noChangeAspect="1"/>
          </p:cNvPicPr>
          <p:nvPr/>
        </p:nvPicPr>
        <p:blipFill>
          <a:blip r:embed="rId2"/>
          <a:stretch>
            <a:fillRect/>
          </a:stretch>
        </p:blipFill>
        <p:spPr>
          <a:xfrm>
            <a:off x="0" y="2492375"/>
            <a:ext cx="3886200" cy="3817938"/>
          </a:xfrm>
          <a:prstGeom prst="rect">
            <a:avLst/>
          </a:prstGeom>
          <a:noFill/>
          <a:ln w="9525">
            <a:noFill/>
          </a:ln>
        </p:spPr>
      </p:pic>
      <p:pic>
        <p:nvPicPr>
          <p:cNvPr id="18436" name="Picture 5" descr="s2613042"/>
          <p:cNvPicPr>
            <a:picLocks noChangeAspect="1"/>
          </p:cNvPicPr>
          <p:nvPr/>
        </p:nvPicPr>
        <p:blipFill>
          <a:blip r:embed="rId3"/>
          <a:stretch>
            <a:fillRect/>
          </a:stretch>
        </p:blipFill>
        <p:spPr>
          <a:xfrm>
            <a:off x="4175125" y="2492375"/>
            <a:ext cx="3886200" cy="3817938"/>
          </a:xfrm>
          <a:prstGeom prst="rect">
            <a:avLst/>
          </a:prstGeom>
          <a:noFill/>
          <a:ln w="9525">
            <a:noFill/>
          </a:ln>
        </p:spPr>
      </p:pic>
      <p:pic>
        <p:nvPicPr>
          <p:cNvPr id="18437" name="Picture 6" descr="s2660498"/>
          <p:cNvPicPr>
            <a:picLocks noChangeAspect="1"/>
          </p:cNvPicPr>
          <p:nvPr/>
        </p:nvPicPr>
        <p:blipFill>
          <a:blip r:embed="rId4"/>
          <a:stretch>
            <a:fillRect/>
          </a:stretch>
        </p:blipFill>
        <p:spPr>
          <a:xfrm>
            <a:off x="8304213" y="2492375"/>
            <a:ext cx="3886200" cy="3817938"/>
          </a:xfrm>
          <a:prstGeom prst="rect">
            <a:avLst/>
          </a:prstGeom>
          <a:noFill/>
          <a:ln w="9525">
            <a:noFill/>
          </a:ln>
        </p:spPr>
      </p:pic>
      <p:sp>
        <p:nvSpPr>
          <p:cNvPr id="18438" name="文本框 1"/>
          <p:cNvSpPr txBox="1"/>
          <p:nvPr/>
        </p:nvSpPr>
        <p:spPr>
          <a:xfrm>
            <a:off x="4191000" y="6318250"/>
            <a:ext cx="3921125" cy="1076325"/>
          </a:xfrm>
          <a:prstGeom prst="rect">
            <a:avLst/>
          </a:prstGeom>
          <a:noFill/>
          <a:ln w="9525">
            <a:noFill/>
          </a:ln>
        </p:spPr>
        <p:txBody>
          <a:bodyPr wrap="square" anchor="t" anchorCtr="0">
            <a:spAutoFit/>
          </a:bodyPr>
          <a:p>
            <a:pPr algn="ctr" eaLnBrk="0" hangingPunct="0"/>
            <a:r>
              <a:rPr lang="zh-CN" altLang="en-US" sz="3200" b="1" dirty="0">
                <a:latin typeface="楷体" panose="02010609060101010101" pitchFamily="49" charset="-122"/>
                <a:ea typeface="楷体" panose="02010609060101010101" pitchFamily="49" charset="-122"/>
              </a:rPr>
              <a:t>凡尔纳著名三部曲</a:t>
            </a:r>
            <a:endParaRPr lang="zh-CN" altLang="en-US" sz="3200" b="1" dirty="0">
              <a:latin typeface="楷体" panose="02010609060101010101" pitchFamily="49" charset="-122"/>
              <a:ea typeface="楷体" panose="02010609060101010101" pitchFamily="49" charset="-122"/>
            </a:endParaRPr>
          </a:p>
          <a:p>
            <a:pPr algn="ctr" eaLnBrk="0" hangingPunct="0"/>
            <a:endParaRPr lang="zh-CN" altLang="en-US" sz="3200">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idx="4294967295"/>
          </p:nvPr>
        </p:nvSpPr>
        <p:spPr>
          <a:xfrm>
            <a:off x="1270635" y="1125220"/>
            <a:ext cx="3346450" cy="596900"/>
          </a:xfrm>
          <a:prstGeom prst="rect">
            <a:avLst/>
          </a:prstGeom>
          <a:noFill/>
          <a:ln w="9525">
            <a:noFill/>
          </a:ln>
        </p:spPr>
        <p:txBody>
          <a:bodyPr anchor="t" anchorCtr="0"/>
          <a:p>
            <a:pPr eaLnBrk="1" hangingPunct="1"/>
            <a:r>
              <a:rPr lang="zh-CN" altLang="en-US" sz="3200" b="1" dirty="0">
                <a:latin typeface="楷体_GB2312" charset="-122"/>
                <a:ea typeface="楷体_GB2312" charset="-122"/>
              </a:rPr>
              <a:t>凡尔纳作品特点：</a:t>
            </a:r>
            <a:endParaRPr lang="zh-CN" altLang="en-US" sz="3200" b="1" dirty="0">
              <a:latin typeface="楷体_GB2312" charset="-122"/>
              <a:ea typeface="楷体_GB2312" charset="-122"/>
            </a:endParaRPr>
          </a:p>
        </p:txBody>
      </p:sp>
      <p:sp>
        <p:nvSpPr>
          <p:cNvPr id="6147" name="Rectangle 3"/>
          <p:cNvSpPr>
            <a:spLocks noGrp="1"/>
          </p:cNvSpPr>
          <p:nvPr>
            <p:ph idx="4294967295"/>
          </p:nvPr>
        </p:nvSpPr>
        <p:spPr>
          <a:xfrm>
            <a:off x="1369060" y="2061845"/>
            <a:ext cx="9453245" cy="3171190"/>
          </a:xfrm>
          <a:prstGeom prst="rect">
            <a:avLst/>
          </a:prstGeom>
          <a:noFill/>
          <a:ln w="28575">
            <a:solidFill>
              <a:schemeClr val="accent6">
                <a:lumMod val="75000"/>
              </a:schemeClr>
            </a:solidFill>
          </a:ln>
        </p:spPr>
        <p:txBody>
          <a:bodyPr anchor="t" anchorCtr="0"/>
          <a:p>
            <a:pPr eaLnBrk="1" hangingPunct="1">
              <a:lnSpc>
                <a:spcPct val="150000"/>
              </a:lnSpc>
            </a:pPr>
            <a:r>
              <a:rPr lang="zh-CN" altLang="en-US" sz="3200" b="1" dirty="0">
                <a:latin typeface="楷体" panose="02010609060101010101" pitchFamily="49" charset="-122"/>
                <a:ea typeface="楷体" panose="02010609060101010101" pitchFamily="49" charset="-122"/>
              </a:rPr>
              <a:t>诡秘和幻想兼备的</a:t>
            </a:r>
            <a:r>
              <a:rPr lang="zh-CN" altLang="en-US" sz="3200" b="1" dirty="0">
                <a:solidFill>
                  <a:srgbClr val="FF0000"/>
                </a:solidFill>
                <a:latin typeface="楷体" panose="02010609060101010101" pitchFamily="49" charset="-122"/>
                <a:ea typeface="楷体" panose="02010609060101010101" pitchFamily="49" charset="-122"/>
              </a:rPr>
              <a:t>神奇性</a:t>
            </a:r>
            <a:r>
              <a:rPr lang="zh-CN" altLang="en-US" sz="3200" b="1" dirty="0">
                <a:latin typeface="楷体" panose="02010609060101010101" pitchFamily="49" charset="-122"/>
                <a:ea typeface="楷体" panose="02010609060101010101" pitchFamily="49" charset="-122"/>
              </a:rPr>
              <a:t>以及准确而广博之知识的</a:t>
            </a:r>
            <a:r>
              <a:rPr lang="zh-CN" altLang="en-US" sz="3200" b="1" dirty="0">
                <a:solidFill>
                  <a:srgbClr val="FF0000"/>
                </a:solidFill>
                <a:latin typeface="楷体" panose="02010609060101010101" pitchFamily="49" charset="-122"/>
                <a:ea typeface="楷体" panose="02010609060101010101" pitchFamily="49" charset="-122"/>
              </a:rPr>
              <a:t>科学性</a:t>
            </a:r>
            <a:r>
              <a:rPr lang="zh-CN" altLang="en-US" sz="3200" b="1" dirty="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a:p>
            <a:pPr eaLnBrk="1" hangingPunct="1">
              <a:lnSpc>
                <a:spcPct val="150000"/>
              </a:lnSpc>
            </a:pPr>
            <a:r>
              <a:rPr lang="zh-CN" altLang="en-US" sz="3200" b="1" dirty="0">
                <a:latin typeface="楷体" panose="02010609060101010101" pitchFamily="49" charset="-122"/>
                <a:ea typeface="楷体" panose="02010609060101010101" pitchFamily="49" charset="-122"/>
              </a:rPr>
              <a:t>科幻小说的特色：</a:t>
            </a:r>
            <a:r>
              <a:rPr lang="zh-CN" altLang="en-US" sz="3200" b="1" dirty="0">
                <a:solidFill>
                  <a:srgbClr val="FF0000"/>
                </a:solidFill>
                <a:latin typeface="楷体" panose="02010609060101010101" pitchFamily="49" charset="-122"/>
                <a:ea typeface="楷体" panose="02010609060101010101" pitchFamily="49" charset="-122"/>
              </a:rPr>
              <a:t>在科学的基础上进行既大胆又合理的想象。</a:t>
            </a:r>
            <a:endParaRPr lang="zh-CN" altLang="en-US" sz="32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147">
                                            <p:txEl>
                                              <p:charRg st="0" end="27"/>
                                            </p:txEl>
                                          </p:spTgt>
                                        </p:tgtEl>
                                        <p:attrNameLst>
                                          <p:attrName>style.visibility</p:attrName>
                                        </p:attrNameLst>
                                      </p:cBhvr>
                                      <p:to>
                                        <p:strVal val="visible"/>
                                      </p:to>
                                    </p:set>
                                    <p:animEffect transition="in" filter="diamond(in)">
                                      <p:cBhvr>
                                        <p:cTn id="7" dur="2000"/>
                                        <p:tgtEl>
                                          <p:spTgt spid="6147">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7">
                                            <p:txEl>
                                              <p:charRg st="27" end="55"/>
                                            </p:txEl>
                                          </p:spTgt>
                                        </p:tgtEl>
                                        <p:attrNameLst>
                                          <p:attrName>style.visibility</p:attrName>
                                        </p:attrNameLst>
                                      </p:cBhvr>
                                      <p:to>
                                        <p:strVal val="visible"/>
                                      </p:to>
                                    </p:set>
                                    <p:animEffect transition="in" filter="checkerboard(across)">
                                      <p:cBhvr>
                                        <p:cTn id="12" dur="500"/>
                                        <p:tgtEl>
                                          <p:spTgt spid="6147">
                                            <p:txEl>
                                              <p:charRg st="27"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3"/>
          <p:cNvSpPr>
            <a:spLocks noGrp="1"/>
          </p:cNvSpPr>
          <p:nvPr>
            <p:ph idx="4294967295"/>
          </p:nvPr>
        </p:nvSpPr>
        <p:spPr>
          <a:xfrm>
            <a:off x="744220" y="1485265"/>
            <a:ext cx="10584180" cy="4605655"/>
          </a:xfrm>
          <a:prstGeom prst="rect">
            <a:avLst/>
          </a:prstGeom>
          <a:noFill/>
          <a:ln w="28575">
            <a:solidFill>
              <a:schemeClr val="accent6">
                <a:lumMod val="75000"/>
              </a:schemeClr>
            </a:solidFill>
          </a:ln>
        </p:spPr>
        <p:txBody>
          <a:bodyPr anchor="t" anchorCtr="0"/>
          <a:p>
            <a:pPr indent="-855980" eaLnBrk="1" latinLnBrk="0" hangingPunct="1">
              <a:lnSpc>
                <a:spcPct val="150000"/>
              </a:lnSpc>
            </a:pPr>
            <a:r>
              <a:rPr lang="en-US" altLang="zh-CN" sz="3200" b="1" dirty="0">
                <a:latin typeface="楷体" panose="02010609060101010101" pitchFamily="49" charset="-122"/>
                <a:ea typeface="楷体" panose="02010609060101010101" pitchFamily="49" charset="-122"/>
              </a:rPr>
              <a:t>1866</a:t>
            </a:r>
            <a:r>
              <a:rPr lang="zh-CN" altLang="en-US" sz="3200" b="1" dirty="0">
                <a:latin typeface="楷体" panose="02010609060101010101" pitchFamily="49" charset="-122"/>
                <a:ea typeface="楷体" panose="02010609060101010101" pitchFamily="49" charset="-122"/>
              </a:rPr>
              <a:t>年，在海上发现了一头被认为是独角鲸的大怪物。</a:t>
            </a:r>
            <a:r>
              <a:rPr lang="zh-CN" altLang="en-US" sz="3200" b="1" dirty="0">
                <a:solidFill>
                  <a:srgbClr val="FF0000"/>
                </a:solidFill>
                <a:latin typeface="楷体" panose="02010609060101010101" pitchFamily="49" charset="-122"/>
                <a:ea typeface="楷体" panose="02010609060101010101" pitchFamily="49" charset="-122"/>
              </a:rPr>
              <a:t>法国生物学家阿龙纳斯</a:t>
            </a:r>
            <a:r>
              <a:rPr lang="zh-CN" altLang="en-US" sz="3200" b="1" dirty="0">
                <a:latin typeface="楷体" panose="02010609060101010101" pitchFamily="49" charset="-122"/>
                <a:ea typeface="楷体" panose="02010609060101010101" pitchFamily="49" charset="-122"/>
              </a:rPr>
              <a:t>应邀参加追捕。经过千辛万苦，“怪物”未被清除，驱逐舰反被“怪物”重创，</a:t>
            </a:r>
            <a:r>
              <a:rPr lang="zh-CN" altLang="en-US" sz="3200" b="1" dirty="0">
                <a:solidFill>
                  <a:srgbClr val="FF0000"/>
                </a:solidFill>
                <a:latin typeface="楷体" panose="02010609060101010101" pitchFamily="49" charset="-122"/>
                <a:ea typeface="楷体" panose="02010609060101010101" pitchFamily="49" charset="-122"/>
              </a:rPr>
              <a:t>生物学家</a:t>
            </a:r>
            <a:r>
              <a:rPr lang="zh-CN" altLang="en-US" sz="3200" b="1" dirty="0">
                <a:latin typeface="楷体" panose="02010609060101010101" pitchFamily="49" charset="-122"/>
                <a:ea typeface="楷体" panose="02010609060101010101" pitchFamily="49" charset="-122"/>
              </a:rPr>
              <a:t>和</a:t>
            </a:r>
            <a:r>
              <a:rPr lang="zh-CN" altLang="en-US" sz="3200" b="1" dirty="0">
                <a:solidFill>
                  <a:srgbClr val="FF0000"/>
                </a:solidFill>
                <a:latin typeface="楷体" panose="02010609060101010101" pitchFamily="49" charset="-122"/>
                <a:ea typeface="楷体" panose="02010609060101010101" pitchFamily="49" charset="-122"/>
              </a:rPr>
              <a:t>他的仆人</a:t>
            </a:r>
            <a:r>
              <a:rPr lang="zh-CN" altLang="en-US" sz="3200" b="1" dirty="0">
                <a:latin typeface="楷体" panose="02010609060101010101" pitchFamily="49" charset="-122"/>
                <a:ea typeface="楷体" panose="02010609060101010101" pitchFamily="49" charset="-122"/>
              </a:rPr>
              <a:t>以及为清除“怪物”被特意请到驱逐舰上来的一名</a:t>
            </a:r>
            <a:r>
              <a:rPr lang="zh-CN" altLang="en-US" sz="3200" b="1" dirty="0">
                <a:solidFill>
                  <a:srgbClr val="FF0000"/>
                </a:solidFill>
                <a:latin typeface="楷体" panose="02010609060101010101" pitchFamily="49" charset="-122"/>
                <a:ea typeface="楷体" panose="02010609060101010101" pitchFamily="49" charset="-122"/>
              </a:rPr>
              <a:t>捕鲸手</a:t>
            </a:r>
            <a:r>
              <a:rPr lang="zh-CN" altLang="en-US" sz="3200" b="1" dirty="0">
                <a:latin typeface="楷体" panose="02010609060101010101" pitchFamily="49" charset="-122"/>
                <a:ea typeface="楷体" panose="02010609060101010101" pitchFamily="49" charset="-122"/>
              </a:rPr>
              <a:t>，都成了“怪物”的</a:t>
            </a:r>
            <a:r>
              <a:rPr lang="zh-CN" altLang="en-US" sz="3200" b="1" dirty="0">
                <a:solidFill>
                  <a:srgbClr val="FF0000"/>
                </a:solidFill>
                <a:latin typeface="楷体" panose="02010609060101010101" pitchFamily="49" charset="-122"/>
                <a:ea typeface="楷体" panose="02010609060101010101" pitchFamily="49" charset="-122"/>
              </a:rPr>
              <a:t>俘虏</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怪物” 原来是一艘尚不为世人所知的潜水艇，名</a:t>
            </a:r>
            <a:r>
              <a:rPr lang="zh-CN" altLang="en-US" sz="3200" b="1" dirty="0">
                <a:solidFill>
                  <a:srgbClr val="3333FF"/>
                </a:solidFill>
                <a:latin typeface="楷体" panose="02010609060101010101" pitchFamily="49" charset="-122"/>
                <a:ea typeface="楷体" panose="02010609060101010101" pitchFamily="49" charset="-122"/>
              </a:rPr>
              <a:t>“诺第留斯号”</a:t>
            </a:r>
            <a:r>
              <a:rPr lang="zh-CN" altLang="en-US" sz="3200" b="1" dirty="0">
                <a:latin typeface="楷体" panose="02010609060101010101" pitchFamily="49" charset="-122"/>
                <a:ea typeface="楷体" panose="02010609060101010101" pitchFamily="49" charset="-122"/>
              </a:rPr>
              <a:t>。 </a:t>
            </a:r>
            <a:endParaRPr lang="zh-CN" altLang="en-US" sz="3200" b="1" dirty="0">
              <a:latin typeface="楷体" panose="02010609060101010101" pitchFamily="49" charset="-122"/>
              <a:ea typeface="楷体" panose="02010609060101010101" pitchFamily="49" charset="-122"/>
            </a:endParaRPr>
          </a:p>
        </p:txBody>
      </p:sp>
      <p:grpSp>
        <p:nvGrpSpPr>
          <p:cNvPr id="20482" name="组合 1"/>
          <p:cNvGrpSpPr/>
          <p:nvPr/>
        </p:nvGrpSpPr>
        <p:grpSpPr>
          <a:xfrm>
            <a:off x="209550" y="152400"/>
            <a:ext cx="3265488" cy="630238"/>
            <a:chOff x="258" y="216"/>
            <a:chExt cx="5141" cy="991"/>
          </a:xfrm>
        </p:grpSpPr>
        <p:sp>
          <p:nvSpPr>
            <p:cNvPr id="7" name="椭圆 55"/>
            <p:cNvSpPr/>
            <p:nvPr/>
          </p:nvSpPr>
          <p:spPr>
            <a:xfrm>
              <a:off x="258" y="216"/>
              <a:ext cx="842" cy="991"/>
            </a:xfrm>
            <a:custGeom>
              <a:avLst/>
              <a:gdLst>
                <a:gd name="connsiteX0" fmla="*/ 119379 w 281919"/>
                <a:gd name="connsiteY0" fmla="*/ 73025 h 331788"/>
                <a:gd name="connsiteX1" fmla="*/ 144779 w 281919"/>
                <a:gd name="connsiteY1" fmla="*/ 98425 h 331788"/>
                <a:gd name="connsiteX2" fmla="*/ 119379 w 281919"/>
                <a:gd name="connsiteY2" fmla="*/ 123825 h 331788"/>
                <a:gd name="connsiteX3" fmla="*/ 93979 w 281919"/>
                <a:gd name="connsiteY3" fmla="*/ 98425 h 331788"/>
                <a:gd name="connsiteX4" fmla="*/ 119379 w 281919"/>
                <a:gd name="connsiteY4" fmla="*/ 73025 h 331788"/>
                <a:gd name="connsiteX5" fmla="*/ 114848 w 281919"/>
                <a:gd name="connsiteY5" fmla="*/ 31750 h 331788"/>
                <a:gd name="connsiteX6" fmla="*/ 109669 w 281919"/>
                <a:gd name="connsiteY6" fmla="*/ 35634 h 331788"/>
                <a:gd name="connsiteX7" fmla="*/ 103196 w 281919"/>
                <a:gd name="connsiteY7" fmla="*/ 48581 h 331788"/>
                <a:gd name="connsiteX8" fmla="*/ 100607 w 281919"/>
                <a:gd name="connsiteY8" fmla="*/ 52465 h 331788"/>
                <a:gd name="connsiteX9" fmla="*/ 95428 w 281919"/>
                <a:gd name="connsiteY9" fmla="*/ 52465 h 331788"/>
                <a:gd name="connsiteX10" fmla="*/ 82481 w 281919"/>
                <a:gd name="connsiteY10" fmla="*/ 47286 h 331788"/>
                <a:gd name="connsiteX11" fmla="*/ 76008 w 281919"/>
                <a:gd name="connsiteY11" fmla="*/ 48581 h 331788"/>
                <a:gd name="connsiteX12" fmla="*/ 69535 w 281919"/>
                <a:gd name="connsiteY12" fmla="*/ 55054 h 331788"/>
                <a:gd name="connsiteX13" fmla="*/ 68240 w 281919"/>
                <a:gd name="connsiteY13" fmla="*/ 60233 h 331788"/>
                <a:gd name="connsiteX14" fmla="*/ 73419 w 281919"/>
                <a:gd name="connsiteY14" fmla="*/ 74474 h 331788"/>
                <a:gd name="connsiteX15" fmla="*/ 73419 w 281919"/>
                <a:gd name="connsiteY15" fmla="*/ 78358 h 331788"/>
                <a:gd name="connsiteX16" fmla="*/ 73419 w 281919"/>
                <a:gd name="connsiteY16" fmla="*/ 79652 h 331788"/>
                <a:gd name="connsiteX17" fmla="*/ 70829 w 281919"/>
                <a:gd name="connsiteY17" fmla="*/ 82242 h 331788"/>
                <a:gd name="connsiteX18" fmla="*/ 56588 w 281919"/>
                <a:gd name="connsiteY18" fmla="*/ 88715 h 331788"/>
                <a:gd name="connsiteX19" fmla="*/ 52704 w 281919"/>
                <a:gd name="connsiteY19" fmla="*/ 93894 h 331788"/>
                <a:gd name="connsiteX20" fmla="*/ 52704 w 281919"/>
                <a:gd name="connsiteY20" fmla="*/ 102956 h 331788"/>
                <a:gd name="connsiteX21" fmla="*/ 56588 w 281919"/>
                <a:gd name="connsiteY21" fmla="*/ 108135 h 331788"/>
                <a:gd name="connsiteX22" fmla="*/ 70829 w 281919"/>
                <a:gd name="connsiteY22" fmla="*/ 113314 h 331788"/>
                <a:gd name="connsiteX23" fmla="*/ 73419 w 281919"/>
                <a:gd name="connsiteY23" fmla="*/ 117198 h 331788"/>
                <a:gd name="connsiteX24" fmla="*/ 73419 w 281919"/>
                <a:gd name="connsiteY24" fmla="*/ 122376 h 331788"/>
                <a:gd name="connsiteX25" fmla="*/ 68240 w 281919"/>
                <a:gd name="connsiteY25" fmla="*/ 135323 h 331788"/>
                <a:gd name="connsiteX26" fmla="*/ 69535 w 281919"/>
                <a:gd name="connsiteY26" fmla="*/ 141796 h 331788"/>
                <a:gd name="connsiteX27" fmla="*/ 76008 w 281919"/>
                <a:gd name="connsiteY27" fmla="*/ 148269 h 331788"/>
                <a:gd name="connsiteX28" fmla="*/ 82481 w 281919"/>
                <a:gd name="connsiteY28" fmla="*/ 149564 h 331788"/>
                <a:gd name="connsiteX29" fmla="*/ 95428 w 281919"/>
                <a:gd name="connsiteY29" fmla="*/ 144386 h 331788"/>
                <a:gd name="connsiteX30" fmla="*/ 100607 w 281919"/>
                <a:gd name="connsiteY30" fmla="*/ 144386 h 331788"/>
                <a:gd name="connsiteX31" fmla="*/ 104491 w 281919"/>
                <a:gd name="connsiteY31" fmla="*/ 146975 h 331788"/>
                <a:gd name="connsiteX32" fmla="*/ 109669 w 281919"/>
                <a:gd name="connsiteY32" fmla="*/ 161216 h 331788"/>
                <a:gd name="connsiteX33" fmla="*/ 114848 w 281919"/>
                <a:gd name="connsiteY33" fmla="*/ 165100 h 331788"/>
                <a:gd name="connsiteX34" fmla="*/ 123911 w 281919"/>
                <a:gd name="connsiteY34" fmla="*/ 165100 h 331788"/>
                <a:gd name="connsiteX35" fmla="*/ 129089 w 281919"/>
                <a:gd name="connsiteY35" fmla="*/ 161216 h 331788"/>
                <a:gd name="connsiteX36" fmla="*/ 135562 w 281919"/>
                <a:gd name="connsiteY36" fmla="*/ 146975 h 331788"/>
                <a:gd name="connsiteX37" fmla="*/ 138152 w 281919"/>
                <a:gd name="connsiteY37" fmla="*/ 144386 h 331788"/>
                <a:gd name="connsiteX38" fmla="*/ 143330 w 281919"/>
                <a:gd name="connsiteY38" fmla="*/ 144386 h 331788"/>
                <a:gd name="connsiteX39" fmla="*/ 157572 w 281919"/>
                <a:gd name="connsiteY39" fmla="*/ 149564 h 331788"/>
                <a:gd name="connsiteX40" fmla="*/ 162750 w 281919"/>
                <a:gd name="connsiteY40" fmla="*/ 148269 h 331788"/>
                <a:gd name="connsiteX41" fmla="*/ 169224 w 281919"/>
                <a:gd name="connsiteY41" fmla="*/ 141796 h 331788"/>
                <a:gd name="connsiteX42" fmla="*/ 170518 w 281919"/>
                <a:gd name="connsiteY42" fmla="*/ 135323 h 331788"/>
                <a:gd name="connsiteX43" fmla="*/ 165340 w 281919"/>
                <a:gd name="connsiteY43" fmla="*/ 121082 h 331788"/>
                <a:gd name="connsiteX44" fmla="*/ 165340 w 281919"/>
                <a:gd name="connsiteY44" fmla="*/ 117198 h 331788"/>
                <a:gd name="connsiteX45" fmla="*/ 167929 w 281919"/>
                <a:gd name="connsiteY45" fmla="*/ 113314 h 331788"/>
                <a:gd name="connsiteX46" fmla="*/ 182170 w 281919"/>
                <a:gd name="connsiteY46" fmla="*/ 108135 h 331788"/>
                <a:gd name="connsiteX47" fmla="*/ 186054 w 281919"/>
                <a:gd name="connsiteY47" fmla="*/ 102956 h 331788"/>
                <a:gd name="connsiteX48" fmla="*/ 186054 w 281919"/>
                <a:gd name="connsiteY48" fmla="*/ 93894 h 331788"/>
                <a:gd name="connsiteX49" fmla="*/ 182170 w 281919"/>
                <a:gd name="connsiteY49" fmla="*/ 88715 h 331788"/>
                <a:gd name="connsiteX50" fmla="*/ 167929 w 281919"/>
                <a:gd name="connsiteY50" fmla="*/ 82242 h 331788"/>
                <a:gd name="connsiteX51" fmla="*/ 165340 w 281919"/>
                <a:gd name="connsiteY51" fmla="*/ 79652 h 331788"/>
                <a:gd name="connsiteX52" fmla="*/ 165340 w 281919"/>
                <a:gd name="connsiteY52" fmla="*/ 74474 h 331788"/>
                <a:gd name="connsiteX53" fmla="*/ 170518 w 281919"/>
                <a:gd name="connsiteY53" fmla="*/ 60233 h 331788"/>
                <a:gd name="connsiteX54" fmla="*/ 169224 w 281919"/>
                <a:gd name="connsiteY54" fmla="*/ 53759 h 331788"/>
                <a:gd name="connsiteX55" fmla="*/ 162750 w 281919"/>
                <a:gd name="connsiteY55" fmla="*/ 48581 h 331788"/>
                <a:gd name="connsiteX56" fmla="*/ 156277 w 281919"/>
                <a:gd name="connsiteY56" fmla="*/ 47286 h 331788"/>
                <a:gd name="connsiteX57" fmla="*/ 143330 w 281919"/>
                <a:gd name="connsiteY57" fmla="*/ 52465 h 331788"/>
                <a:gd name="connsiteX58" fmla="*/ 138152 w 281919"/>
                <a:gd name="connsiteY58" fmla="*/ 52465 h 331788"/>
                <a:gd name="connsiteX59" fmla="*/ 135562 w 281919"/>
                <a:gd name="connsiteY59" fmla="*/ 49875 h 331788"/>
                <a:gd name="connsiteX60" fmla="*/ 129089 w 281919"/>
                <a:gd name="connsiteY60" fmla="*/ 35634 h 331788"/>
                <a:gd name="connsiteX61" fmla="*/ 123911 w 281919"/>
                <a:gd name="connsiteY61" fmla="*/ 31750 h 331788"/>
                <a:gd name="connsiteX62" fmla="*/ 114848 w 281919"/>
                <a:gd name="connsiteY62" fmla="*/ 31750 h 331788"/>
                <a:gd name="connsiteX63" fmla="*/ 124149 w 281919"/>
                <a:gd name="connsiteY63" fmla="*/ 0 h 331788"/>
                <a:gd name="connsiteX64" fmla="*/ 249569 w 281919"/>
                <a:gd name="connsiteY64" fmla="*/ 125717 h 331788"/>
                <a:gd name="connsiteX65" fmla="*/ 257327 w 281919"/>
                <a:gd name="connsiteY65" fmla="*/ 156822 h 331788"/>
                <a:gd name="connsiteX66" fmla="*/ 280600 w 281919"/>
                <a:gd name="connsiteY66" fmla="*/ 200887 h 331788"/>
                <a:gd name="connsiteX67" fmla="*/ 271549 w 281919"/>
                <a:gd name="connsiteY67" fmla="*/ 217736 h 331788"/>
                <a:gd name="connsiteX68" fmla="*/ 249569 w 281919"/>
                <a:gd name="connsiteY68" fmla="*/ 217736 h 331788"/>
                <a:gd name="connsiteX69" fmla="*/ 249569 w 281919"/>
                <a:gd name="connsiteY69" fmla="*/ 263098 h 331788"/>
                <a:gd name="connsiteX70" fmla="*/ 223709 w 281919"/>
                <a:gd name="connsiteY70" fmla="*/ 290315 h 331788"/>
                <a:gd name="connsiteX71" fmla="*/ 187505 w 281919"/>
                <a:gd name="connsiteY71" fmla="*/ 290315 h 331788"/>
                <a:gd name="connsiteX72" fmla="*/ 187505 w 281919"/>
                <a:gd name="connsiteY72" fmla="*/ 322716 h 331788"/>
                <a:gd name="connsiteX73" fmla="*/ 178454 w 281919"/>
                <a:gd name="connsiteY73" fmla="*/ 331788 h 331788"/>
                <a:gd name="connsiteX74" fmla="*/ 49155 w 281919"/>
                <a:gd name="connsiteY74" fmla="*/ 331788 h 331788"/>
                <a:gd name="connsiteX75" fmla="*/ 38811 w 281919"/>
                <a:gd name="connsiteY75" fmla="*/ 322716 h 331788"/>
                <a:gd name="connsiteX76" fmla="*/ 38811 w 281919"/>
                <a:gd name="connsiteY76" fmla="*/ 289019 h 331788"/>
                <a:gd name="connsiteX77" fmla="*/ 12952 w 281919"/>
                <a:gd name="connsiteY77" fmla="*/ 182743 h 331788"/>
                <a:gd name="connsiteX78" fmla="*/ 22 w 281919"/>
                <a:gd name="connsiteY78" fmla="*/ 127013 h 331788"/>
                <a:gd name="connsiteX79" fmla="*/ 124149 w 281919"/>
                <a:gd name="connsiteY79"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81919" h="331788">
                  <a:moveTo>
                    <a:pt x="119379" y="73025"/>
                  </a:moveTo>
                  <a:cubicBezTo>
                    <a:pt x="133407" y="73025"/>
                    <a:pt x="144779" y="84397"/>
                    <a:pt x="144779" y="98425"/>
                  </a:cubicBezTo>
                  <a:cubicBezTo>
                    <a:pt x="144779" y="112453"/>
                    <a:pt x="133407" y="123825"/>
                    <a:pt x="119379" y="123825"/>
                  </a:cubicBezTo>
                  <a:cubicBezTo>
                    <a:pt x="105351" y="123825"/>
                    <a:pt x="93979" y="112453"/>
                    <a:pt x="93979" y="98425"/>
                  </a:cubicBezTo>
                  <a:cubicBezTo>
                    <a:pt x="93979" y="84397"/>
                    <a:pt x="105351" y="73025"/>
                    <a:pt x="119379" y="73025"/>
                  </a:cubicBezTo>
                  <a:close/>
                  <a:moveTo>
                    <a:pt x="114848" y="31750"/>
                  </a:moveTo>
                  <a:cubicBezTo>
                    <a:pt x="112259" y="31750"/>
                    <a:pt x="110964" y="33045"/>
                    <a:pt x="109669" y="35634"/>
                  </a:cubicBezTo>
                  <a:cubicBezTo>
                    <a:pt x="109669" y="35634"/>
                    <a:pt x="109669" y="35634"/>
                    <a:pt x="103196" y="48581"/>
                  </a:cubicBezTo>
                  <a:cubicBezTo>
                    <a:pt x="103196" y="51170"/>
                    <a:pt x="101901" y="51170"/>
                    <a:pt x="100607" y="52465"/>
                  </a:cubicBezTo>
                  <a:cubicBezTo>
                    <a:pt x="99312" y="52465"/>
                    <a:pt x="96723" y="52465"/>
                    <a:pt x="95428" y="52465"/>
                  </a:cubicBezTo>
                  <a:cubicBezTo>
                    <a:pt x="95428" y="52465"/>
                    <a:pt x="95428" y="52465"/>
                    <a:pt x="82481" y="47286"/>
                  </a:cubicBezTo>
                  <a:cubicBezTo>
                    <a:pt x="79892" y="45991"/>
                    <a:pt x="77303" y="45991"/>
                    <a:pt x="76008" y="48581"/>
                  </a:cubicBezTo>
                  <a:cubicBezTo>
                    <a:pt x="76008" y="48581"/>
                    <a:pt x="76008" y="48581"/>
                    <a:pt x="69535" y="55054"/>
                  </a:cubicBezTo>
                  <a:cubicBezTo>
                    <a:pt x="68240" y="56349"/>
                    <a:pt x="66946" y="58938"/>
                    <a:pt x="68240" y="60233"/>
                  </a:cubicBezTo>
                  <a:cubicBezTo>
                    <a:pt x="68240" y="60233"/>
                    <a:pt x="68240" y="60233"/>
                    <a:pt x="73419" y="74474"/>
                  </a:cubicBezTo>
                  <a:cubicBezTo>
                    <a:pt x="74713" y="75769"/>
                    <a:pt x="74713" y="77063"/>
                    <a:pt x="73419" y="78358"/>
                  </a:cubicBezTo>
                  <a:cubicBezTo>
                    <a:pt x="73419" y="79652"/>
                    <a:pt x="73419" y="79652"/>
                    <a:pt x="73419" y="79652"/>
                  </a:cubicBezTo>
                  <a:cubicBezTo>
                    <a:pt x="73419" y="80947"/>
                    <a:pt x="72124" y="82242"/>
                    <a:pt x="70829" y="82242"/>
                  </a:cubicBezTo>
                  <a:cubicBezTo>
                    <a:pt x="70829" y="82242"/>
                    <a:pt x="70829" y="82242"/>
                    <a:pt x="56588" y="88715"/>
                  </a:cubicBezTo>
                  <a:cubicBezTo>
                    <a:pt x="53999" y="90010"/>
                    <a:pt x="52704" y="91304"/>
                    <a:pt x="52704" y="93894"/>
                  </a:cubicBezTo>
                  <a:cubicBezTo>
                    <a:pt x="52704" y="93894"/>
                    <a:pt x="52704" y="93894"/>
                    <a:pt x="52704" y="102956"/>
                  </a:cubicBezTo>
                  <a:cubicBezTo>
                    <a:pt x="52704" y="105546"/>
                    <a:pt x="53999" y="106840"/>
                    <a:pt x="56588" y="108135"/>
                  </a:cubicBezTo>
                  <a:cubicBezTo>
                    <a:pt x="56588" y="108135"/>
                    <a:pt x="56588" y="108135"/>
                    <a:pt x="70829" y="113314"/>
                  </a:cubicBezTo>
                  <a:cubicBezTo>
                    <a:pt x="72124" y="114608"/>
                    <a:pt x="73419" y="115903"/>
                    <a:pt x="73419" y="117198"/>
                  </a:cubicBezTo>
                  <a:cubicBezTo>
                    <a:pt x="74713" y="118492"/>
                    <a:pt x="74713" y="121082"/>
                    <a:pt x="73419" y="122376"/>
                  </a:cubicBezTo>
                  <a:cubicBezTo>
                    <a:pt x="73419" y="122376"/>
                    <a:pt x="73419" y="122376"/>
                    <a:pt x="68240" y="135323"/>
                  </a:cubicBezTo>
                  <a:cubicBezTo>
                    <a:pt x="66946" y="137912"/>
                    <a:pt x="68240" y="140502"/>
                    <a:pt x="69535" y="141796"/>
                  </a:cubicBezTo>
                  <a:cubicBezTo>
                    <a:pt x="69535" y="141796"/>
                    <a:pt x="69535" y="141796"/>
                    <a:pt x="76008" y="148269"/>
                  </a:cubicBezTo>
                  <a:cubicBezTo>
                    <a:pt x="77303" y="149564"/>
                    <a:pt x="79892" y="150859"/>
                    <a:pt x="82481" y="149564"/>
                  </a:cubicBezTo>
                  <a:cubicBezTo>
                    <a:pt x="82481" y="149564"/>
                    <a:pt x="82481" y="149564"/>
                    <a:pt x="95428" y="144386"/>
                  </a:cubicBezTo>
                  <a:cubicBezTo>
                    <a:pt x="96723" y="143091"/>
                    <a:pt x="99312" y="143091"/>
                    <a:pt x="100607" y="144386"/>
                  </a:cubicBezTo>
                  <a:cubicBezTo>
                    <a:pt x="101901" y="144386"/>
                    <a:pt x="103196" y="145680"/>
                    <a:pt x="104491" y="146975"/>
                  </a:cubicBezTo>
                  <a:cubicBezTo>
                    <a:pt x="104491" y="146975"/>
                    <a:pt x="104491" y="146975"/>
                    <a:pt x="109669" y="161216"/>
                  </a:cubicBezTo>
                  <a:cubicBezTo>
                    <a:pt x="110964" y="163805"/>
                    <a:pt x="112259" y="165100"/>
                    <a:pt x="114848" y="165100"/>
                  </a:cubicBezTo>
                  <a:cubicBezTo>
                    <a:pt x="114848" y="165100"/>
                    <a:pt x="114848" y="165100"/>
                    <a:pt x="123911" y="165100"/>
                  </a:cubicBezTo>
                  <a:cubicBezTo>
                    <a:pt x="126500" y="165100"/>
                    <a:pt x="129089" y="163805"/>
                    <a:pt x="129089" y="161216"/>
                  </a:cubicBezTo>
                  <a:cubicBezTo>
                    <a:pt x="129089" y="161216"/>
                    <a:pt x="129089" y="161216"/>
                    <a:pt x="135562" y="146975"/>
                  </a:cubicBezTo>
                  <a:cubicBezTo>
                    <a:pt x="135562" y="145680"/>
                    <a:pt x="136857" y="144386"/>
                    <a:pt x="138152" y="144386"/>
                  </a:cubicBezTo>
                  <a:cubicBezTo>
                    <a:pt x="139446" y="143091"/>
                    <a:pt x="142036" y="143091"/>
                    <a:pt x="143330" y="144386"/>
                  </a:cubicBezTo>
                  <a:cubicBezTo>
                    <a:pt x="143330" y="144386"/>
                    <a:pt x="143330" y="144386"/>
                    <a:pt x="157572" y="149564"/>
                  </a:cubicBezTo>
                  <a:cubicBezTo>
                    <a:pt x="158866" y="150859"/>
                    <a:pt x="161456" y="149564"/>
                    <a:pt x="162750" y="148269"/>
                  </a:cubicBezTo>
                  <a:cubicBezTo>
                    <a:pt x="162750" y="148269"/>
                    <a:pt x="162750" y="148269"/>
                    <a:pt x="169224" y="141796"/>
                  </a:cubicBezTo>
                  <a:cubicBezTo>
                    <a:pt x="171813" y="140502"/>
                    <a:pt x="171813" y="137912"/>
                    <a:pt x="170518" y="135323"/>
                  </a:cubicBezTo>
                  <a:cubicBezTo>
                    <a:pt x="170518" y="135323"/>
                    <a:pt x="170518" y="135323"/>
                    <a:pt x="165340" y="121082"/>
                  </a:cubicBezTo>
                  <a:cubicBezTo>
                    <a:pt x="164045" y="119787"/>
                    <a:pt x="164045" y="118492"/>
                    <a:pt x="165340" y="117198"/>
                  </a:cubicBezTo>
                  <a:cubicBezTo>
                    <a:pt x="165340" y="115903"/>
                    <a:pt x="166634" y="114608"/>
                    <a:pt x="167929" y="113314"/>
                  </a:cubicBezTo>
                  <a:cubicBezTo>
                    <a:pt x="167929" y="113314"/>
                    <a:pt x="167929" y="113314"/>
                    <a:pt x="182170" y="108135"/>
                  </a:cubicBezTo>
                  <a:cubicBezTo>
                    <a:pt x="184760" y="106840"/>
                    <a:pt x="186054" y="105546"/>
                    <a:pt x="186054" y="102956"/>
                  </a:cubicBezTo>
                  <a:cubicBezTo>
                    <a:pt x="186054" y="102956"/>
                    <a:pt x="186054" y="102956"/>
                    <a:pt x="186054" y="93894"/>
                  </a:cubicBezTo>
                  <a:cubicBezTo>
                    <a:pt x="186054" y="91304"/>
                    <a:pt x="184760" y="88715"/>
                    <a:pt x="182170" y="88715"/>
                  </a:cubicBezTo>
                  <a:cubicBezTo>
                    <a:pt x="182170" y="88715"/>
                    <a:pt x="182170" y="88715"/>
                    <a:pt x="167929" y="82242"/>
                  </a:cubicBezTo>
                  <a:cubicBezTo>
                    <a:pt x="166634" y="82242"/>
                    <a:pt x="165340" y="80947"/>
                    <a:pt x="165340" y="79652"/>
                  </a:cubicBezTo>
                  <a:cubicBezTo>
                    <a:pt x="164045" y="78358"/>
                    <a:pt x="164045" y="75769"/>
                    <a:pt x="165340" y="74474"/>
                  </a:cubicBezTo>
                  <a:cubicBezTo>
                    <a:pt x="165340" y="74474"/>
                    <a:pt x="165340" y="74474"/>
                    <a:pt x="170518" y="60233"/>
                  </a:cubicBezTo>
                  <a:cubicBezTo>
                    <a:pt x="171813" y="58938"/>
                    <a:pt x="170518" y="56349"/>
                    <a:pt x="169224" y="53759"/>
                  </a:cubicBezTo>
                  <a:cubicBezTo>
                    <a:pt x="169224" y="53759"/>
                    <a:pt x="169224" y="53759"/>
                    <a:pt x="162750" y="48581"/>
                  </a:cubicBezTo>
                  <a:cubicBezTo>
                    <a:pt x="161456" y="45991"/>
                    <a:pt x="158866" y="45991"/>
                    <a:pt x="156277" y="47286"/>
                  </a:cubicBezTo>
                  <a:cubicBezTo>
                    <a:pt x="156277" y="47286"/>
                    <a:pt x="156277" y="47286"/>
                    <a:pt x="143330" y="52465"/>
                  </a:cubicBezTo>
                  <a:cubicBezTo>
                    <a:pt x="142036" y="53759"/>
                    <a:pt x="139446" y="52465"/>
                    <a:pt x="138152" y="52465"/>
                  </a:cubicBezTo>
                  <a:cubicBezTo>
                    <a:pt x="136857" y="52465"/>
                    <a:pt x="135562" y="51170"/>
                    <a:pt x="135562" y="49875"/>
                  </a:cubicBezTo>
                  <a:cubicBezTo>
                    <a:pt x="135562" y="49875"/>
                    <a:pt x="135562" y="49875"/>
                    <a:pt x="129089" y="35634"/>
                  </a:cubicBezTo>
                  <a:cubicBezTo>
                    <a:pt x="127795" y="33045"/>
                    <a:pt x="126500" y="31750"/>
                    <a:pt x="123911" y="31750"/>
                  </a:cubicBezTo>
                  <a:cubicBezTo>
                    <a:pt x="123911" y="31750"/>
                    <a:pt x="123911" y="31750"/>
                    <a:pt x="114848" y="31750"/>
                  </a:cubicBezTo>
                  <a:close/>
                  <a:moveTo>
                    <a:pt x="124149" y="0"/>
                  </a:moveTo>
                  <a:cubicBezTo>
                    <a:pt x="192677" y="0"/>
                    <a:pt x="249569" y="55730"/>
                    <a:pt x="249569" y="125717"/>
                  </a:cubicBezTo>
                  <a:cubicBezTo>
                    <a:pt x="249569" y="136085"/>
                    <a:pt x="252155" y="146453"/>
                    <a:pt x="257327" y="156822"/>
                  </a:cubicBezTo>
                  <a:cubicBezTo>
                    <a:pt x="257327" y="156822"/>
                    <a:pt x="257327" y="156822"/>
                    <a:pt x="280600" y="200887"/>
                  </a:cubicBezTo>
                  <a:cubicBezTo>
                    <a:pt x="284479" y="207368"/>
                    <a:pt x="279307" y="216440"/>
                    <a:pt x="271549" y="217736"/>
                  </a:cubicBezTo>
                  <a:cubicBezTo>
                    <a:pt x="271549" y="217736"/>
                    <a:pt x="271549" y="217736"/>
                    <a:pt x="249569" y="217736"/>
                  </a:cubicBezTo>
                  <a:cubicBezTo>
                    <a:pt x="249569" y="217736"/>
                    <a:pt x="249569" y="217736"/>
                    <a:pt x="249569" y="263098"/>
                  </a:cubicBezTo>
                  <a:cubicBezTo>
                    <a:pt x="249569" y="278650"/>
                    <a:pt x="237932" y="290315"/>
                    <a:pt x="223709" y="290315"/>
                  </a:cubicBezTo>
                  <a:cubicBezTo>
                    <a:pt x="223709" y="290315"/>
                    <a:pt x="223709" y="290315"/>
                    <a:pt x="187505" y="290315"/>
                  </a:cubicBezTo>
                  <a:cubicBezTo>
                    <a:pt x="187505" y="290315"/>
                    <a:pt x="187505" y="290315"/>
                    <a:pt x="187505" y="322716"/>
                  </a:cubicBezTo>
                  <a:cubicBezTo>
                    <a:pt x="187505" y="327900"/>
                    <a:pt x="183626" y="331788"/>
                    <a:pt x="178454" y="331788"/>
                  </a:cubicBezTo>
                  <a:cubicBezTo>
                    <a:pt x="178454" y="331788"/>
                    <a:pt x="178454" y="331788"/>
                    <a:pt x="49155" y="331788"/>
                  </a:cubicBezTo>
                  <a:cubicBezTo>
                    <a:pt x="43983" y="331788"/>
                    <a:pt x="38811" y="327900"/>
                    <a:pt x="38811" y="322716"/>
                  </a:cubicBezTo>
                  <a:cubicBezTo>
                    <a:pt x="38811" y="322716"/>
                    <a:pt x="38811" y="322716"/>
                    <a:pt x="38811" y="289019"/>
                  </a:cubicBezTo>
                  <a:cubicBezTo>
                    <a:pt x="38811" y="251433"/>
                    <a:pt x="31053" y="215144"/>
                    <a:pt x="12952" y="182743"/>
                  </a:cubicBezTo>
                  <a:cubicBezTo>
                    <a:pt x="5194" y="165894"/>
                    <a:pt x="22" y="146453"/>
                    <a:pt x="22" y="127013"/>
                  </a:cubicBezTo>
                  <a:cubicBezTo>
                    <a:pt x="-1271" y="57026"/>
                    <a:pt x="54328" y="0"/>
                    <a:pt x="124149" y="0"/>
                  </a:cubicBezTo>
                  <a:close/>
                </a:path>
              </a:pathLst>
            </a:custGeom>
            <a:solidFill>
              <a:srgbClr val="65C4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13"/>
            <p:cNvSpPr txBox="1"/>
            <p:nvPr/>
          </p:nvSpPr>
          <p:spPr>
            <a:xfrm>
              <a:off x="1344" y="359"/>
              <a:ext cx="4055" cy="823"/>
            </a:xfrm>
            <a:prstGeom prst="rect">
              <a:avLst/>
            </a:prstGeom>
            <a:noFill/>
          </p:spPr>
          <p:txBody>
            <a:bodyPr>
              <a:spAutoFit/>
              <a:scene3d>
                <a:camera prst="orthographicFront"/>
                <a:lightRig rig="threePt" dir="t"/>
              </a:scene3d>
            </a:bodyPr>
            <a:lstStyle/>
            <a:p>
              <a:pPr marR="0" defTabSz="914400" eaLnBrk="0" fontAlgn="auto" hangingPunct="0">
                <a:spcBef>
                  <a:spcPts val="0"/>
                </a:spcBef>
                <a:spcAft>
                  <a:spcPts val="0"/>
                </a:spcAft>
                <a:buClrTx/>
                <a:buSzTx/>
                <a:buFontTx/>
                <a:buNone/>
                <a:defRPr/>
              </a:pPr>
              <a:r>
                <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rPr>
                <a:t>小说梗概</a:t>
              </a:r>
              <a:endParaRPr kumimoji="0" lang="zh-CN" altLang="en-US" sz="2800" b="1" kern="1200" cap="none" spc="0" normalizeH="0" baseline="0" noProof="0" dirty="0">
                <a:ln w="12700">
                  <a:solidFill>
                    <a:srgbClr val="65C4CA"/>
                  </a:solidFill>
                  <a:prstDash val="solid"/>
                </a:ln>
                <a:solidFill>
                  <a:srgbClr val="65C4CA"/>
                </a:solidFill>
                <a:effectLst>
                  <a:reflection blurRad="6350" stA="55000" endA="300" endPos="45500" dir="5400000" sy="-100000" algn="bl" rotWithShape="0"/>
                </a:effectLst>
                <a:latin typeface="+mn-lt"/>
                <a:ea typeface="+mn-ea"/>
                <a:cs typeface="+mn-cs"/>
              </a:endParaRPr>
            </a:p>
          </p:txBody>
        </p:sp>
      </p:gr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a:spLocks noGrp="1" noChangeArrowheads="1"/>
          </p:cNvSpPr>
          <p:nvPr>
            <p:ph idx="4294967295"/>
          </p:nvPr>
        </p:nvSpPr>
        <p:spPr>
          <a:xfrm>
            <a:off x="5015230" y="837565"/>
            <a:ext cx="6568440" cy="5321300"/>
          </a:xfrm>
          <a:prstGeom prst="rect">
            <a:avLst/>
          </a:prstGeom>
          <a:ln w="28575">
            <a:solidFill>
              <a:schemeClr val="accent6">
                <a:lumMod val="75000"/>
              </a:schemeClr>
            </a:solidFill>
          </a:ln>
        </p:spPr>
        <p:txBody>
          <a:body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a:t>
            </a: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潜艇</a:t>
            </a:r>
            <a:r>
              <a:rPr kumimoji="0" lang="zh-CN" altLang="en-US"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船长尼摩</a:t>
            </a: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，是个不明国籍、自称“跟整个人类断绝了关系”的神秘人物，</a:t>
            </a:r>
            <a:r>
              <a:rPr kumimoji="0" lang="zh-CN" altLang="en-US"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身材高大，神情自信、坚毅</a:t>
            </a: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。尼摩邀请阿龙纳斯参观了这艘令人惊叹的现代工业的杰作</a:t>
            </a:r>
            <a:r>
              <a:rPr kumimoji="0" lang="en-US" altLang="zh-CN" sz="3200" b="1" i="0" u="none" strike="noStrike" kern="1200" cap="none" spc="-179"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t>
            </a:r>
            <a:r>
              <a:rPr kumimoji="0" lang="zh-CN" altLang="en-US"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诺第留斯号</a:t>
            </a: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；它利用</a:t>
            </a:r>
            <a:r>
              <a:rPr kumimoji="0" lang="zh-CN" altLang="en-US" sz="3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海浪发电</a:t>
            </a:r>
            <a:r>
              <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，供给船上热、光、动力；它所需的一切都取自海洋。它是尼摩在大洋中的一个荒岛上秘密建造起来的。 </a:t>
            </a:r>
            <a:endParaRPr kumimoji="0" lang="zh-CN" altLang="en-US" sz="32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pic>
        <p:nvPicPr>
          <p:cNvPr id="13315" name="Picture 4" descr="8bbc5623a15f73529822eda6"/>
          <p:cNvPicPr>
            <a:picLocks noChangeAspect="1" noChangeArrowheads="1"/>
          </p:cNvPicPr>
          <p:nvPr/>
        </p:nvPicPr>
        <p:blipFill>
          <a:blip r:embed="rId1" cstate="print"/>
          <a:srcRect/>
          <a:stretch>
            <a:fillRect/>
          </a:stretch>
        </p:blipFill>
        <p:spPr bwMode="auto">
          <a:xfrm>
            <a:off x="694606" y="1197804"/>
            <a:ext cx="4055725" cy="4753628"/>
          </a:xfrm>
          <a:prstGeom prst="rect">
            <a:avLst/>
          </a:prstGeom>
          <a:ln>
            <a:noFill/>
          </a:ln>
          <a:effectLst>
            <a:softEdge rad="112500"/>
          </a:effectLst>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3"/>
          <p:cNvSpPr>
            <a:spLocks noGrp="1"/>
          </p:cNvSpPr>
          <p:nvPr>
            <p:ph idx="4294967295"/>
          </p:nvPr>
        </p:nvSpPr>
        <p:spPr>
          <a:xfrm>
            <a:off x="766763" y="395288"/>
            <a:ext cx="10271125" cy="1928812"/>
          </a:xfrm>
          <a:prstGeom prst="rect">
            <a:avLst/>
          </a:prstGeom>
          <a:noFill/>
          <a:ln w="9525">
            <a:noFill/>
          </a:ln>
        </p:spPr>
        <p:txBody>
          <a:bodyPr lIns="108850" tIns="54425" rIns="108850" bIns="54425" anchor="t" anchorCtr="0"/>
          <a:p>
            <a:pPr eaLnBrk="1" latinLnBrk="0" hangingPunct="1">
              <a:lnSpc>
                <a:spcPct val="150000"/>
              </a:lnSpc>
            </a:pPr>
            <a:r>
              <a:rPr lang="zh-CN" altLang="en-US" sz="3200" b="1" dirty="0">
                <a:latin typeface="楷体" panose="02010609060101010101" pitchFamily="49" charset="-122"/>
                <a:ea typeface="楷体" panose="02010609060101010101" pitchFamily="49" charset="-122"/>
              </a:rPr>
              <a:t>    阿龙纳斯及其同伴乘诺第留斯号，从太平洋出发，开始海底探险旅行。 </a:t>
            </a:r>
            <a:endParaRPr lang="zh-CN" altLang="en-US" sz="3200" b="1" dirty="0">
              <a:latin typeface="楷体" panose="02010609060101010101" pitchFamily="49" charset="-122"/>
              <a:ea typeface="楷体" panose="02010609060101010101" pitchFamily="49" charset="-122"/>
            </a:endParaRPr>
          </a:p>
        </p:txBody>
      </p:sp>
      <p:pic>
        <p:nvPicPr>
          <p:cNvPr id="11275" name="Picture 11" descr="xin_40306051910563902620432">
            <a:hlinkClick r:id="rId1"/>
          </p:cNvPr>
          <p:cNvPicPr>
            <a:picLocks noChangeAspect="1"/>
          </p:cNvPicPr>
          <p:nvPr/>
        </p:nvPicPr>
        <p:blipFill>
          <a:blip r:embed="rId2"/>
          <a:srcRect b="14912"/>
          <a:stretch>
            <a:fillRect/>
          </a:stretch>
        </p:blipFill>
        <p:spPr>
          <a:xfrm>
            <a:off x="1343025" y="2060575"/>
            <a:ext cx="9407525" cy="4378325"/>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275"/>
                                        </p:tgtEl>
                                        <p:attrNameLst>
                                          <p:attrName>style.visibility</p:attrName>
                                        </p:attrNameLst>
                                      </p:cBhvr>
                                      <p:to>
                                        <p:strVal val="visible"/>
                                      </p:to>
                                    </p:set>
                                    <p:anim calcmode="lin" valueType="num">
                                      <p:cBhvr>
                                        <p:cTn id="7" dur="500" fill="hold"/>
                                        <p:tgtEl>
                                          <p:spTgt spid="11275"/>
                                        </p:tgtEl>
                                        <p:attrNameLst>
                                          <p:attrName>ppt_w</p:attrName>
                                        </p:attrNameLst>
                                      </p:cBhvr>
                                      <p:tavLst>
                                        <p:tav tm="0">
                                          <p:val>
                                            <p:fltVal val="0.000000"/>
                                          </p:val>
                                        </p:tav>
                                        <p:tav tm="100000">
                                          <p:val>
                                            <p:strVal val="#ppt_w"/>
                                          </p:val>
                                        </p:tav>
                                      </p:tavLst>
                                    </p:anim>
                                    <p:anim calcmode="lin" valueType="num">
                                      <p:cBhvr>
                                        <p:cTn id="8" dur="500" fill="hold"/>
                                        <p:tgtEl>
                                          <p:spTgt spid="11275"/>
                                        </p:tgtEl>
                                        <p:attrNameLst>
                                          <p:attrName>ppt_h</p:attrName>
                                        </p:attrNameLst>
                                      </p:cBhvr>
                                      <p:tavLst>
                                        <p:tav tm="0">
                                          <p:val>
                                            <p:fltVal val="0.000000"/>
                                          </p:val>
                                        </p:tav>
                                        <p:tav tm="100000">
                                          <p:val>
                                            <p:strVal val="#ppt_h"/>
                                          </p:val>
                                        </p:tav>
                                      </p:tavLst>
                                    </p:anim>
                                    <p:animEffect transition="in" filter="fade">
                                      <p:cBhvr>
                                        <p:cTn id="9" dur="500"/>
                                        <p:tgtEl>
                                          <p:spTgt spid="1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9acbce5d-9d57-48bc-ad49-ced741d4d0ab}"/>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p="http://schemas.openxmlformats.org/presentationml/2006/main">
  <p:tag name="COMMONDATA" val="eyJoZGlkIjoiMjhjZTFmOGIxMTk0MmRiYTgzMDc5ZjMyODk2OTIwOGQifQ=="/>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4698</Words>
  <Application>WPS 演示</Application>
  <PresentationFormat>自定义</PresentationFormat>
  <Paragraphs>253</Paragraphs>
  <Slides>47</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47</vt:i4>
      </vt:variant>
    </vt:vector>
  </HeadingPairs>
  <TitlesOfParts>
    <vt:vector size="64" baseType="lpstr">
      <vt:lpstr>Arial</vt:lpstr>
      <vt:lpstr>宋体</vt:lpstr>
      <vt:lpstr>Wingdings</vt:lpstr>
      <vt:lpstr>微软雅黑</vt:lpstr>
      <vt:lpstr>Calibri Light</vt:lpstr>
      <vt:lpstr>华文行楷</vt:lpstr>
      <vt:lpstr>楷体</vt:lpstr>
      <vt:lpstr>楷体_GB2312</vt:lpstr>
      <vt:lpstr>新宋体</vt:lpstr>
      <vt:lpstr>Arial Unicode MS</vt:lpstr>
      <vt:lpstr>Calibri</vt:lpstr>
      <vt:lpstr>黑体</vt:lpstr>
      <vt:lpstr>华文仿宋</vt:lpstr>
      <vt:lpstr>仿宋</vt:lpstr>
      <vt:lpstr>Times New Roman</vt:lpstr>
      <vt:lpstr>等线 Light</vt:lpstr>
      <vt:lpstr>1</vt:lpstr>
      <vt:lpstr>PowerPoint 演示文稿</vt:lpstr>
      <vt:lpstr>PowerPoint 演示文稿</vt:lpstr>
      <vt:lpstr>PowerPoint 演示文稿</vt:lpstr>
      <vt:lpstr>PowerPoint 演示文稿</vt:lpstr>
      <vt:lpstr>联合国教科文组织的资料表明，凡尔纳是世界上作品被翻译得最多的十大名家之一。</vt:lpstr>
      <vt:lpstr>凡尔纳作品特点：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1.险象环生的情节</vt:lpstr>
      <vt:lpstr>2.精心动魄的场面</vt:lpstr>
      <vt:lpstr>3.丰富详尽的科学知识 </vt:lpstr>
      <vt:lpstr>4.充满神秘色彩</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Fighting</cp:lastModifiedBy>
  <cp:revision>319</cp:revision>
  <dcterms:created xsi:type="dcterms:W3CDTF">2017-04-07T07:57:00Z</dcterms:created>
  <dcterms:modified xsi:type="dcterms:W3CDTF">2022-07-27T06:32:16Z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76596BFDD4144496ABCCDDE2604A0067</vt:lpwstr>
  </property>
</Properties>
</file>