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312" autoAdjust="0"/>
  </p:normalViewPr>
  <p:slideViewPr>
    <p:cSldViewPr snapToGrid="0">
      <p:cViewPr varScale="1">
        <p:scale>
          <a:sx n="104" d="100"/>
          <a:sy n="104" d="100"/>
        </p:scale>
        <p:origin x="8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tniel\Downloads\Tabel%20recor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Sheet1!$B$33</c:f>
              <c:strCache>
                <c:ptCount val="1"/>
                <c:pt idx="0">
                  <c:v>BubbleSort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Sheet1!$C$32:$H$32</c:f>
              <c:numCache>
                <c:formatCode>General</c:formatCode>
                <c:ptCount val="6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250000</c:v>
                </c:pt>
              </c:numCache>
            </c:numRef>
          </c:cat>
          <c:val>
            <c:numRef>
              <c:f>Sheet1!$C$33:$H$33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1.4999999999999999E-2</c:v>
                </c:pt>
                <c:pt idx="3">
                  <c:v>0.52700000000000002</c:v>
                </c:pt>
                <c:pt idx="4">
                  <c:v>54.457000000000001</c:v>
                </c:pt>
                <c:pt idx="5">
                  <c:v>332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7E9-4557-8AE1-9892E77DC22D}"/>
            </c:ext>
          </c:extLst>
        </c:ser>
        <c:ser>
          <c:idx val="1"/>
          <c:order val="1"/>
          <c:tx>
            <c:strRef>
              <c:f>Sheet1!$B$34</c:f>
              <c:strCache>
                <c:ptCount val="1"/>
                <c:pt idx="0">
                  <c:v>MergeSort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Sheet1!$C$32:$H$32</c:f>
              <c:numCache>
                <c:formatCode>General</c:formatCode>
                <c:ptCount val="6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250000</c:v>
                </c:pt>
              </c:numCache>
            </c:numRef>
          </c:cat>
          <c:val>
            <c:numRef>
              <c:f>Sheet1!$C$34:$H$34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3.3000000000000002E-2</c:v>
                </c:pt>
                <c:pt idx="5">
                  <c:v>7.8E-2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7E9-4557-8AE1-9892E77DC2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8638320"/>
        <c:axId val="578641584"/>
      </c:lineChart>
      <c:catAx>
        <c:axId val="578638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641584"/>
        <c:crosses val="autoZero"/>
        <c:auto val="1"/>
        <c:lblAlgn val="ctr"/>
        <c:lblOffset val="100"/>
        <c:noMultiLvlLbl val="0"/>
      </c:catAx>
      <c:valAx>
        <c:axId val="578641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638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B7718-901D-4EA8-8E70-8CCBE210905E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F9C8D-D9F0-4DAF-AC81-6E07B597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52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F9C8D-D9F0-4DAF-AC81-6E07B5973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Bubble sort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merupakan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sorting yang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secara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berulang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pengecekan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kepada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semua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anggota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struktur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data,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perbandingan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menukar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posisi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antar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anggota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F9C8D-D9F0-4DAF-AC81-6E07B59739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12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 sort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merupakan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sorting yang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pembagian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anggota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struktur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menjadi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subbagian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terdiri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anggota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lalu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anggota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subbagian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dibandingkan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ditukar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posisinya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apabila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memenuhi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syarat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terus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berlanjut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subbagian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banyak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anggota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sampai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seluruh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anggota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telah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selesai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dibandingkan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F9C8D-D9F0-4DAF-AC81-6E07B59739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32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3581-4D0A-401E-8AF4-E6DB6876D895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C723-7BEB-4C9A-A1A6-C7B07C1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99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3581-4D0A-401E-8AF4-E6DB6876D895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C723-7BEB-4C9A-A1A6-C7B07C1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4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3581-4D0A-401E-8AF4-E6DB6876D895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C723-7BEB-4C9A-A1A6-C7B07C163DF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9226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3581-4D0A-401E-8AF4-E6DB6876D895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C723-7BEB-4C9A-A1A6-C7B07C1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38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3581-4D0A-401E-8AF4-E6DB6876D895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C723-7BEB-4C9A-A1A6-C7B07C163D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5856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3581-4D0A-401E-8AF4-E6DB6876D895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C723-7BEB-4C9A-A1A6-C7B07C1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82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3581-4D0A-401E-8AF4-E6DB6876D895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C723-7BEB-4C9A-A1A6-C7B07C1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57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3581-4D0A-401E-8AF4-E6DB6876D895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C723-7BEB-4C9A-A1A6-C7B07C1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7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3581-4D0A-401E-8AF4-E6DB6876D895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C723-7BEB-4C9A-A1A6-C7B07C1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8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3581-4D0A-401E-8AF4-E6DB6876D895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C723-7BEB-4C9A-A1A6-C7B07C1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5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3581-4D0A-401E-8AF4-E6DB6876D895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C723-7BEB-4C9A-A1A6-C7B07C1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6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3581-4D0A-401E-8AF4-E6DB6876D895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C723-7BEB-4C9A-A1A6-C7B07C1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8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3581-4D0A-401E-8AF4-E6DB6876D895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C723-7BEB-4C9A-A1A6-C7B07C1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3581-4D0A-401E-8AF4-E6DB6876D895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C723-7BEB-4C9A-A1A6-C7B07C1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8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3581-4D0A-401E-8AF4-E6DB6876D895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C723-7BEB-4C9A-A1A6-C7B07C1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0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3581-4D0A-401E-8AF4-E6DB6876D895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C723-7BEB-4C9A-A1A6-C7B07C1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0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53581-4D0A-401E-8AF4-E6DB6876D895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3FC723-7BEB-4C9A-A1A6-C7B07C1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4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8">
            <a:extLst>
              <a:ext uri="{FF2B5EF4-FFF2-40B4-BE49-F238E27FC236}">
                <a16:creationId xmlns="" xmlns:a16="http://schemas.microsoft.com/office/drawing/2014/main" id="{6BEF4656-0683-4420-BED2-A1C88CED7D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C40C6DFE-A65D-4403-B6BC-B3955D185A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2" name="Freeform 5">
              <a:extLst>
                <a:ext uri="{FF2B5EF4-FFF2-40B4-BE49-F238E27FC236}">
                  <a16:creationId xmlns="" xmlns:a16="http://schemas.microsoft.com/office/drawing/2014/main" id="{61570451-0F79-49FA-9006-DDA34158AF2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="" xmlns:a16="http://schemas.microsoft.com/office/drawing/2014/main" id="{73ED4693-3203-430A-B494-E5572D882B1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="" xmlns:a16="http://schemas.microsoft.com/office/drawing/2014/main" id="{92C81946-966A-4F98-B6D5-39416D8569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="" xmlns:a16="http://schemas.microsoft.com/office/drawing/2014/main" id="{CFF22F7A-2A49-4D98-8016-E3ADF34E9BE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="" xmlns:a16="http://schemas.microsoft.com/office/drawing/2014/main" id="{5E47559A-3055-4BF1-A481-FF0888273B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="" xmlns:a16="http://schemas.microsoft.com/office/drawing/2014/main" id="{7FC3188E-62A8-41B8-A8E7-7343971006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="" xmlns:a16="http://schemas.microsoft.com/office/drawing/2014/main" id="{AACB5179-11E1-483B-9F71-605DFF0DF0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="" xmlns:a16="http://schemas.microsoft.com/office/drawing/2014/main" id="{08077595-049F-4D02-BE55-694962FBD3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="" xmlns:a16="http://schemas.microsoft.com/office/drawing/2014/main" id="{0BD6263D-1C03-40DF-9628-88542C63BCE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="" xmlns:a16="http://schemas.microsoft.com/office/drawing/2014/main" id="{7D5A3CBA-EC92-49C5-BA5D-14C628D55D2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="" xmlns:a16="http://schemas.microsoft.com/office/drawing/2014/main" id="{680A3DC5-4E47-4F87-9328-A7B07168B1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6">
              <a:extLst>
                <a:ext uri="{FF2B5EF4-FFF2-40B4-BE49-F238E27FC236}">
                  <a16:creationId xmlns="" xmlns:a16="http://schemas.microsoft.com/office/drawing/2014/main" id="{8B207045-4F4A-4CF9-BD4B-F82BE21BEE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7">
              <a:extLst>
                <a:ext uri="{FF2B5EF4-FFF2-40B4-BE49-F238E27FC236}">
                  <a16:creationId xmlns="" xmlns:a16="http://schemas.microsoft.com/office/drawing/2014/main" id="{D1A09BB2-6A65-49E5-B6DA-86330A7E68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="" xmlns:a16="http://schemas.microsoft.com/office/drawing/2014/main" id="{AA0550FC-A296-4ED3-8025-0857A9AD160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="" xmlns:a16="http://schemas.microsoft.com/office/drawing/2014/main" id="{94BB60CD-EF3A-436F-93A3-45DE0D1D8A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="" xmlns:a16="http://schemas.microsoft.com/office/drawing/2014/main" id="{AB302E06-FB93-40A4-9442-A22CAACB96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1">
              <a:extLst>
                <a:ext uri="{FF2B5EF4-FFF2-40B4-BE49-F238E27FC236}">
                  <a16:creationId xmlns="" xmlns:a16="http://schemas.microsoft.com/office/drawing/2014/main" id="{37294D15-9328-422C-A53D-A3FE7C3942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="" xmlns:a16="http://schemas.microsoft.com/office/drawing/2014/main" id="{C225D3FA-9D52-4638-8B28-75FA605A42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="" xmlns:a16="http://schemas.microsoft.com/office/drawing/2014/main" id="{9EE46D05-61E5-4A82-BDF8-2CB05405C7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="" xmlns:a16="http://schemas.microsoft.com/office/drawing/2014/main" id="{3CC2F79D-17F2-44CB-93AF-FF6E1E184F6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="" xmlns:a16="http://schemas.microsoft.com/office/drawing/2014/main" id="{75C66F41-CC84-445A-A14E-69FB88ABC6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C4CCB850-8E75-43A0-AE24-BEE25764B1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578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58B243-3D36-4CC5-AC34-13E7025A4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224" y="2238376"/>
            <a:ext cx="3867912" cy="289140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ANALISIS KOMPLEKSITAS ALGORITMA BUBBLE SORT DAN MERGE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8BB15E5-63C6-4EBC-812D-B7A6EE550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5002" y="1865868"/>
            <a:ext cx="6876011" cy="4169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l">
              <a:lnSpc>
                <a:spcPct val="80000"/>
              </a:lnSpc>
              <a:spcBef>
                <a:spcPts val="0"/>
              </a:spcBef>
              <a:buSzPts val="440"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Makmun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ZA [21101200032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  <a:p>
            <a:pPr lvl="0" algn="l">
              <a:lnSpc>
                <a:spcPct val="80000"/>
              </a:lnSpc>
              <a:spcBef>
                <a:spcPts val="0"/>
              </a:spcBef>
              <a:buSzPts val="440"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l">
              <a:lnSpc>
                <a:spcPct val="80000"/>
              </a:lnSpc>
              <a:spcBef>
                <a:spcPts val="0"/>
              </a:spcBef>
              <a:buSzPts val="440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Deni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Warsa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Setiawan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[211012000050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  <a:p>
            <a:pPr lvl="0" algn="l">
              <a:lnSpc>
                <a:spcPct val="80000"/>
              </a:lnSpc>
              <a:spcBef>
                <a:spcPts val="0"/>
              </a:spcBef>
              <a:buSzPts val="440"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l">
              <a:lnSpc>
                <a:spcPct val="80000"/>
              </a:lnSpc>
              <a:spcBef>
                <a:spcPts val="0"/>
              </a:spcBef>
              <a:buSzPts val="440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Duta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Arief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Christanto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[21101200023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  <a:p>
            <a:pPr lvl="0" algn="l">
              <a:lnSpc>
                <a:spcPct val="80000"/>
              </a:lnSpc>
              <a:spcBef>
                <a:spcPts val="0"/>
              </a:spcBef>
              <a:buSzPts val="440"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l">
              <a:lnSpc>
                <a:spcPct val="80000"/>
              </a:lnSpc>
              <a:spcBef>
                <a:spcPts val="0"/>
              </a:spcBef>
              <a:buSzPts val="440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Miswan [21101200035]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3E2D009B-70F6-4703-A06F-6829E40A11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oogle Shape;28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561" y="233362"/>
            <a:ext cx="1622963" cy="14291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4225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5911E3A-C35B-4EF7-A355-B84E9A14AF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E21ADB3D-AD65-44B4-847D-5E90E90A5D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CF580C70-814C-4845-B645-919BFFBD16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34D7BF57-4CAA-45B2-9EF0-0AA1FCF70B1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="" xmlns:a16="http://schemas.microsoft.com/office/drawing/2014/main" id="{7886F306-C03A-40C6-8FD5-DCE3D4595D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="" xmlns:a16="http://schemas.microsoft.com/office/drawing/2014/main" id="{2FDC9A36-C7C3-47D7-A64E-ED25C47EC7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="" xmlns:a16="http://schemas.microsoft.com/office/drawing/2014/main" id="{BB19BC37-158A-43DC-9A9E-E45CC71954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="" xmlns:a16="http://schemas.microsoft.com/office/drawing/2014/main" id="{077654CC-108F-48D5-B5E9-437F164F52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="" xmlns:a16="http://schemas.microsoft.com/office/drawing/2014/main" id="{A3CF3A63-1C1E-4E85-A78A-FDC16431E3A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="" xmlns:a16="http://schemas.microsoft.com/office/drawing/2014/main" id="{8740FC9A-72DD-4D9B-BA25-1CCED13524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="" xmlns:a16="http://schemas.microsoft.com/office/drawing/2014/main" id="{7FBF5743-F2AE-4D0D-BCD1-01F7686D01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="" xmlns:a16="http://schemas.microsoft.com/office/drawing/2014/main" id="{CED32316-D4F7-4795-BBE0-DEBB60E27C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="" xmlns:a16="http://schemas.microsoft.com/office/drawing/2014/main" id="{583B23C9-B9B7-4E93-9538-CBE316F83F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="" xmlns:a16="http://schemas.microsoft.com/office/drawing/2014/main" id="{5B144260-9F2C-4ADB-A37C-1CFB4B428B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="" xmlns:a16="http://schemas.microsoft.com/office/drawing/2014/main" id="{53FF918D-79D3-4F55-A68C-0DD5880DAB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="" xmlns:a16="http://schemas.microsoft.com/office/drawing/2014/main" id="{B9FC1440-933F-44FE-8D77-4827DD0F99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="" xmlns:a16="http://schemas.microsoft.com/office/drawing/2014/main" id="{0F67F308-A67C-4D2E-B081-59BB31D8EC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="" xmlns:a16="http://schemas.microsoft.com/office/drawing/2014/main" id="{80112F01-90EB-4AEC-A39C-5C6875FFB9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="" xmlns:a16="http://schemas.microsoft.com/office/drawing/2014/main" id="{893F6B05-90EB-4C75-A0F0-C7247553BD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="" xmlns:a16="http://schemas.microsoft.com/office/drawing/2014/main" id="{227B563B-E0C0-4D81-966D-B5E2DBAAE8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="" xmlns:a16="http://schemas.microsoft.com/office/drawing/2014/main" id="{130DF93D-D1FF-477A-BDCE-C8B01C3B476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="" xmlns:a16="http://schemas.microsoft.com/office/drawing/2014/main" id="{44ED67A1-C6FE-4AC8-8473-11DAC03DCD3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="" xmlns:a16="http://schemas.microsoft.com/office/drawing/2014/main" id="{213A54F3-15FA-4C8F-8ABF-CE77E72196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5F8A7F7F-DD1A-4F41-98AC-B9CE2A620C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CEF47228-EB7C-4EBA-BE01-DA6CB241028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="" xmlns:a16="http://schemas.microsoft.com/office/drawing/2014/main" id="{3D2FD25A-EFFD-4F5C-9258-981F5907DE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DCF573BC-A06F-4036-A3A8-9D07DDE6225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D09BC1-FE4C-4188-9A1E-B8344CE6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E. </a:t>
            </a:r>
            <a:r>
              <a:rPr lang="en-US" sz="4000" dirty="0" err="1">
                <a:solidFill>
                  <a:srgbClr val="FFFFFF"/>
                </a:solidFill>
              </a:rPr>
              <a:t>Tabel</a:t>
            </a:r>
            <a:r>
              <a:rPr lang="en-US" sz="4000" dirty="0">
                <a:solidFill>
                  <a:srgbClr val="FFFFFF"/>
                </a:solidFill>
              </a:rPr>
              <a:t> dan </a:t>
            </a:r>
            <a:r>
              <a:rPr lang="en-US" sz="4000" dirty="0" err="1">
                <a:solidFill>
                  <a:srgbClr val="FFFFFF"/>
                </a:solidFill>
              </a:rPr>
              <a:t>Grafik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FAC263D4-4174-4148-AC99-7CD73EA6A9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8984959"/>
              </p:ext>
            </p:extLst>
          </p:nvPr>
        </p:nvGraphicFramePr>
        <p:xfrm>
          <a:off x="4595112" y="4167666"/>
          <a:ext cx="7013575" cy="22501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0272">
                  <a:extLst>
                    <a:ext uri="{9D8B030D-6E8A-4147-A177-3AD203B41FA5}">
                      <a16:colId xmlns="" xmlns:a16="http://schemas.microsoft.com/office/drawing/2014/main" val="269875219"/>
                    </a:ext>
                  </a:extLst>
                </a:gridCol>
                <a:gridCol w="815137">
                  <a:extLst>
                    <a:ext uri="{9D8B030D-6E8A-4147-A177-3AD203B41FA5}">
                      <a16:colId xmlns="" xmlns:a16="http://schemas.microsoft.com/office/drawing/2014/main" val="2207852956"/>
                    </a:ext>
                  </a:extLst>
                </a:gridCol>
                <a:gridCol w="919197">
                  <a:extLst>
                    <a:ext uri="{9D8B030D-6E8A-4147-A177-3AD203B41FA5}">
                      <a16:colId xmlns="" xmlns:a16="http://schemas.microsoft.com/office/drawing/2014/main" val="689391268"/>
                    </a:ext>
                  </a:extLst>
                </a:gridCol>
                <a:gridCol w="1248721">
                  <a:extLst>
                    <a:ext uri="{9D8B030D-6E8A-4147-A177-3AD203B41FA5}">
                      <a16:colId xmlns="" xmlns:a16="http://schemas.microsoft.com/office/drawing/2014/main" val="2998381135"/>
                    </a:ext>
                  </a:extLst>
                </a:gridCol>
                <a:gridCol w="1005914">
                  <a:extLst>
                    <a:ext uri="{9D8B030D-6E8A-4147-A177-3AD203B41FA5}">
                      <a16:colId xmlns="" xmlns:a16="http://schemas.microsoft.com/office/drawing/2014/main" val="431090419"/>
                    </a:ext>
                  </a:extLst>
                </a:gridCol>
                <a:gridCol w="884510">
                  <a:extLst>
                    <a:ext uri="{9D8B030D-6E8A-4147-A177-3AD203B41FA5}">
                      <a16:colId xmlns="" xmlns:a16="http://schemas.microsoft.com/office/drawing/2014/main" val="3759514700"/>
                    </a:ext>
                  </a:extLst>
                </a:gridCol>
                <a:gridCol w="849824">
                  <a:extLst>
                    <a:ext uri="{9D8B030D-6E8A-4147-A177-3AD203B41FA5}">
                      <a16:colId xmlns="" xmlns:a16="http://schemas.microsoft.com/office/drawing/2014/main" val="804921296"/>
                    </a:ext>
                  </a:extLst>
                </a:gridCol>
              </a:tblGrid>
              <a:tr h="7523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Input (n)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10000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100000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250000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033991353"/>
                  </a:ext>
                </a:extLst>
              </a:tr>
              <a:tr h="7488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BubbleSort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0.015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0.527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54.457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332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85458146"/>
                  </a:ext>
                </a:extLst>
              </a:tr>
              <a:tr h="7488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MergeSort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0.033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0.078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843798981"/>
                  </a:ext>
                </a:extLst>
              </a:tr>
            </a:tbl>
          </a:graphicData>
        </a:graphic>
      </p:graphicFrame>
      <p:graphicFrame>
        <p:nvGraphicFramePr>
          <p:cNvPr id="32" name="Chart 31">
            <a:extLst>
              <a:ext uri="{FF2B5EF4-FFF2-40B4-BE49-F238E27FC236}">
                <a16:creationId xmlns="" xmlns:a16="http://schemas.microsoft.com/office/drawing/2014/main" id="{925627D3-58D5-464C-89B9-07D1C75549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4478213"/>
              </p:ext>
            </p:extLst>
          </p:nvPr>
        </p:nvGraphicFramePr>
        <p:xfrm>
          <a:off x="4932870" y="116206"/>
          <a:ext cx="6614112" cy="3832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51916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5911E3A-C35B-4EF7-A355-B84E9A14AF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E21ADB3D-AD65-44B4-847D-5E90E90A5D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CF580C70-814C-4845-B645-919BFFBD16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34D7BF57-4CAA-45B2-9EF0-0AA1FCF70B1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="" xmlns:a16="http://schemas.microsoft.com/office/drawing/2014/main" id="{7886F306-C03A-40C6-8FD5-DCE3D4595D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="" xmlns:a16="http://schemas.microsoft.com/office/drawing/2014/main" id="{2FDC9A36-C7C3-47D7-A64E-ED25C47EC7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="" xmlns:a16="http://schemas.microsoft.com/office/drawing/2014/main" id="{BB19BC37-158A-43DC-9A9E-E45CC71954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="" xmlns:a16="http://schemas.microsoft.com/office/drawing/2014/main" id="{077654CC-108F-48D5-B5E9-437F164F52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="" xmlns:a16="http://schemas.microsoft.com/office/drawing/2014/main" id="{A3CF3A63-1C1E-4E85-A78A-FDC16431E3A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="" xmlns:a16="http://schemas.microsoft.com/office/drawing/2014/main" id="{8740FC9A-72DD-4D9B-BA25-1CCED13524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="" xmlns:a16="http://schemas.microsoft.com/office/drawing/2014/main" id="{7FBF5743-F2AE-4D0D-BCD1-01F7686D01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="" xmlns:a16="http://schemas.microsoft.com/office/drawing/2014/main" id="{CED32316-D4F7-4795-BBE0-DEBB60E27C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="" xmlns:a16="http://schemas.microsoft.com/office/drawing/2014/main" id="{583B23C9-B9B7-4E93-9538-CBE316F83F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="" xmlns:a16="http://schemas.microsoft.com/office/drawing/2014/main" id="{5B144260-9F2C-4ADB-A37C-1CFB4B428B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="" xmlns:a16="http://schemas.microsoft.com/office/drawing/2014/main" id="{53FF918D-79D3-4F55-A68C-0DD5880DAB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="" xmlns:a16="http://schemas.microsoft.com/office/drawing/2014/main" id="{B9FC1440-933F-44FE-8D77-4827DD0F99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="" xmlns:a16="http://schemas.microsoft.com/office/drawing/2014/main" id="{0F67F308-A67C-4D2E-B081-59BB31D8EC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="" xmlns:a16="http://schemas.microsoft.com/office/drawing/2014/main" id="{80112F01-90EB-4AEC-A39C-5C6875FFB9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="" xmlns:a16="http://schemas.microsoft.com/office/drawing/2014/main" id="{893F6B05-90EB-4C75-A0F0-C7247553BD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="" xmlns:a16="http://schemas.microsoft.com/office/drawing/2014/main" id="{227B563B-E0C0-4D81-966D-B5E2DBAAE8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="" xmlns:a16="http://schemas.microsoft.com/office/drawing/2014/main" id="{130DF93D-D1FF-477A-BDCE-C8B01C3B476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="" xmlns:a16="http://schemas.microsoft.com/office/drawing/2014/main" id="{44ED67A1-C6FE-4AC8-8473-11DAC03DCD3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="" xmlns:a16="http://schemas.microsoft.com/office/drawing/2014/main" id="{213A54F3-15FA-4C8F-8ABF-CE77E72196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5F8A7F7F-DD1A-4F41-98AC-B9CE2A620C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CEF47228-EB7C-4EBA-BE01-DA6CB241028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="" xmlns:a16="http://schemas.microsoft.com/office/drawing/2014/main" id="{3D2FD25A-EFFD-4F5C-9258-981F5907DE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DCF573BC-A06F-4036-A3A8-9D07DDE6225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8EC3E9-AA84-485E-BE92-D8433798D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F. VISUALISASI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 smtClean="0">
                <a:solidFill>
                  <a:srgbClr val="FFFFFF"/>
                </a:solidFill>
              </a:rPr>
              <a:t/>
            </a:r>
            <a:br>
              <a:rPr lang="en-US" sz="4000" dirty="0" smtClean="0">
                <a:solidFill>
                  <a:srgbClr val="FFFFFF"/>
                </a:solidFill>
              </a:rPr>
            </a:br>
            <a:r>
              <a:rPr lang="en-US" sz="1800" dirty="0" err="1" smtClean="0">
                <a:solidFill>
                  <a:srgbClr val="FFFFFF"/>
                </a:solidFill>
              </a:rPr>
              <a:t>Nanti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>
                <a:solidFill>
                  <a:srgbClr val="FFFFFF"/>
                </a:solidFill>
              </a:rPr>
              <a:t>Akan </a:t>
            </a:r>
            <a:r>
              <a:rPr lang="en-US" sz="1800" dirty="0" err="1">
                <a:solidFill>
                  <a:srgbClr val="FFFFFF"/>
                </a:solidFill>
              </a:rPr>
              <a:t>ditampilkan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langsung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FF9ACFF-1BA6-4E7A-AA74-8CF0F0E5A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368" y="1267313"/>
            <a:ext cx="7548578" cy="424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9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5911E3A-C35B-4EF7-A355-B84E9A14AF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E21ADB3D-AD65-44B4-847D-5E90E90A5D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CF580C70-814C-4845-B645-919BFFBD16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34D7BF57-4CAA-45B2-9EF0-0AA1FCF70B1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="" xmlns:a16="http://schemas.microsoft.com/office/drawing/2014/main" id="{7886F306-C03A-40C6-8FD5-DCE3D4595D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="" xmlns:a16="http://schemas.microsoft.com/office/drawing/2014/main" id="{2FDC9A36-C7C3-47D7-A64E-ED25C47EC7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="" xmlns:a16="http://schemas.microsoft.com/office/drawing/2014/main" id="{BB19BC37-158A-43DC-9A9E-E45CC71954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="" xmlns:a16="http://schemas.microsoft.com/office/drawing/2014/main" id="{077654CC-108F-48D5-B5E9-437F164F52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="" xmlns:a16="http://schemas.microsoft.com/office/drawing/2014/main" id="{A3CF3A63-1C1E-4E85-A78A-FDC16431E3A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="" xmlns:a16="http://schemas.microsoft.com/office/drawing/2014/main" id="{8740FC9A-72DD-4D9B-BA25-1CCED13524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="" xmlns:a16="http://schemas.microsoft.com/office/drawing/2014/main" id="{7FBF5743-F2AE-4D0D-BCD1-01F7686D01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="" xmlns:a16="http://schemas.microsoft.com/office/drawing/2014/main" id="{CED32316-D4F7-4795-BBE0-DEBB60E27C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="" xmlns:a16="http://schemas.microsoft.com/office/drawing/2014/main" id="{583B23C9-B9B7-4E93-9538-CBE316F83F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="" xmlns:a16="http://schemas.microsoft.com/office/drawing/2014/main" id="{5B144260-9F2C-4ADB-A37C-1CFB4B428B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="" xmlns:a16="http://schemas.microsoft.com/office/drawing/2014/main" id="{53FF918D-79D3-4F55-A68C-0DD5880DAB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="" xmlns:a16="http://schemas.microsoft.com/office/drawing/2014/main" id="{B9FC1440-933F-44FE-8D77-4827DD0F99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="" xmlns:a16="http://schemas.microsoft.com/office/drawing/2014/main" id="{0F67F308-A67C-4D2E-B081-59BB31D8EC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="" xmlns:a16="http://schemas.microsoft.com/office/drawing/2014/main" id="{80112F01-90EB-4AEC-A39C-5C6875FFB9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="" xmlns:a16="http://schemas.microsoft.com/office/drawing/2014/main" id="{893F6B05-90EB-4C75-A0F0-C7247553BD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="" xmlns:a16="http://schemas.microsoft.com/office/drawing/2014/main" id="{227B563B-E0C0-4D81-966D-B5E2DBAAE8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="" xmlns:a16="http://schemas.microsoft.com/office/drawing/2014/main" id="{130DF93D-D1FF-477A-BDCE-C8B01C3B476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="" xmlns:a16="http://schemas.microsoft.com/office/drawing/2014/main" id="{44ED67A1-C6FE-4AC8-8473-11DAC03DCD3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="" xmlns:a16="http://schemas.microsoft.com/office/drawing/2014/main" id="{213A54F3-15FA-4C8F-8ABF-CE77E72196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5F8A7F7F-DD1A-4F41-98AC-B9CE2A620C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CEF47228-EB7C-4EBA-BE01-DA6CB241028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="" xmlns:a16="http://schemas.microsoft.com/office/drawing/2014/main" id="{3D2FD25A-EFFD-4F5C-9258-981F5907DE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DCF573BC-A06F-4036-A3A8-9D07DDE6225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04774E-30CF-45FE-8FD5-44A7607A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A. </a:t>
            </a:r>
            <a:r>
              <a:rPr lang="en-US" sz="4000" dirty="0" err="1">
                <a:solidFill>
                  <a:srgbClr val="FFFFFF"/>
                </a:solidFill>
              </a:rPr>
              <a:t>Pengertian</a:t>
            </a:r>
            <a:r>
              <a:rPr lang="en-US" sz="4000" dirty="0">
                <a:solidFill>
                  <a:srgbClr val="FFFFFF"/>
                </a:solidFill>
              </a:rPr>
              <a:t> dan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E4EFAF-599C-464E-B6E4-7A3A4D5A8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285" y="804671"/>
            <a:ext cx="6855460" cy="5248656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Bubble Sort</a:t>
            </a:r>
          </a:p>
          <a:p>
            <a:pPr marL="0" indent="0">
              <a:buNone/>
            </a:pPr>
            <a:r>
              <a:rPr lang="en-ID" sz="2000" u="sng" dirty="0" err="1"/>
              <a:t>BubbleSort</a:t>
            </a:r>
            <a:r>
              <a:rPr lang="en-ID" sz="2000" u="sng" dirty="0"/>
              <a:t>(array)</a:t>
            </a:r>
            <a:endParaRPr lang="en-US" sz="2000" dirty="0"/>
          </a:p>
          <a:p>
            <a:pPr marL="0" indent="0">
              <a:buNone/>
            </a:pPr>
            <a:r>
              <a:rPr lang="en-ID" sz="2000" dirty="0"/>
              <a:t>	</a:t>
            </a:r>
            <a:r>
              <a:rPr lang="en-ID" sz="2000" b="1" dirty="0"/>
              <a:t>for</a:t>
            </a:r>
            <a:r>
              <a:rPr lang="en-ID" sz="2000" dirty="0"/>
              <a:t> </a:t>
            </a:r>
            <a:r>
              <a:rPr lang="en-ID" sz="2000" dirty="0" err="1"/>
              <a:t>i</a:t>
            </a:r>
            <a:r>
              <a:rPr lang="en-ID" sz="2000" dirty="0"/>
              <a:t>=length(array)-1 </a:t>
            </a:r>
            <a:r>
              <a:rPr lang="en-ID" sz="2000" b="1" dirty="0" err="1"/>
              <a:t>downto</a:t>
            </a:r>
            <a:r>
              <a:rPr lang="en-ID" sz="2000" dirty="0"/>
              <a:t> 0 </a:t>
            </a:r>
            <a:r>
              <a:rPr lang="en-ID" sz="2000" b="1" dirty="0"/>
              <a:t>do</a:t>
            </a:r>
            <a:endParaRPr lang="en-US" sz="2000" dirty="0"/>
          </a:p>
          <a:p>
            <a:pPr marL="0" indent="0">
              <a:buNone/>
            </a:pPr>
            <a:r>
              <a:rPr lang="en-ID" sz="2000" b="1" dirty="0"/>
              <a:t>for</a:t>
            </a:r>
            <a:r>
              <a:rPr lang="en-ID" sz="2000" dirty="0"/>
              <a:t> j=1 </a:t>
            </a:r>
            <a:r>
              <a:rPr lang="en-ID" sz="2000" b="1" dirty="0"/>
              <a:t>to</a:t>
            </a:r>
            <a:r>
              <a:rPr lang="en-ID" sz="2000" dirty="0"/>
              <a:t> </a:t>
            </a:r>
            <a:r>
              <a:rPr lang="en-ID" sz="2000" dirty="0" err="1"/>
              <a:t>i</a:t>
            </a:r>
            <a:r>
              <a:rPr lang="en-ID" sz="2000" dirty="0"/>
              <a:t> </a:t>
            </a:r>
            <a:r>
              <a:rPr lang="en-ID" sz="2000" b="1" dirty="0"/>
              <a:t>do</a:t>
            </a:r>
            <a:endParaRPr lang="en-US" sz="2000" dirty="0"/>
          </a:p>
          <a:p>
            <a:pPr marL="0" indent="0">
              <a:buNone/>
            </a:pPr>
            <a:r>
              <a:rPr lang="en-ID" sz="2000" b="1" dirty="0"/>
              <a:t>			if</a:t>
            </a:r>
            <a:r>
              <a:rPr lang="en-ID" sz="2000" dirty="0"/>
              <a:t> array[j-1]  </a:t>
            </a:r>
            <a:r>
              <a:rPr lang="en-ID" sz="2000" b="1" dirty="0"/>
              <a:t>&gt; </a:t>
            </a:r>
            <a:r>
              <a:rPr lang="en-ID" sz="2000" dirty="0"/>
              <a:t>array[j] </a:t>
            </a:r>
            <a:r>
              <a:rPr lang="en-ID" sz="2000" b="1" dirty="0"/>
              <a:t>then</a:t>
            </a:r>
            <a:endParaRPr lang="en-US" sz="2000" dirty="0"/>
          </a:p>
          <a:p>
            <a:pPr marL="0" indent="0">
              <a:buNone/>
            </a:pPr>
            <a:r>
              <a:rPr lang="en-ID" sz="2000" dirty="0"/>
              <a:t>				swap(array[j-1],array[j])</a:t>
            </a:r>
            <a:endParaRPr lang="en-US" sz="2000" dirty="0"/>
          </a:p>
          <a:p>
            <a:pPr marL="0" indent="0">
              <a:buNone/>
            </a:pPr>
            <a:r>
              <a:rPr lang="en-ID" sz="2000" dirty="0"/>
              <a:t>			</a:t>
            </a:r>
            <a:r>
              <a:rPr lang="en-ID" sz="2000" b="1" dirty="0"/>
              <a:t>end if</a:t>
            </a:r>
            <a:endParaRPr lang="en-US" sz="2000" dirty="0"/>
          </a:p>
          <a:p>
            <a:pPr marL="0" indent="0">
              <a:buNone/>
            </a:pPr>
            <a:r>
              <a:rPr lang="en-ID" sz="2000" dirty="0"/>
              <a:t>		</a:t>
            </a:r>
            <a:r>
              <a:rPr lang="en-ID" sz="2000" b="1" dirty="0"/>
              <a:t>end for </a:t>
            </a:r>
            <a:endParaRPr lang="en-US" sz="2000" dirty="0"/>
          </a:p>
          <a:p>
            <a:pPr marL="0" indent="0">
              <a:buNone/>
            </a:pPr>
            <a:r>
              <a:rPr lang="en-ID" sz="2000" b="1" dirty="0"/>
              <a:t>	end for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658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5911E3A-C35B-4EF7-A355-B84E9A14AF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E21ADB3D-AD65-44B4-847D-5E90E90A5D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CF580C70-814C-4845-B645-919BFFBD16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34D7BF57-4CAA-45B2-9EF0-0AA1FCF70B1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="" xmlns:a16="http://schemas.microsoft.com/office/drawing/2014/main" id="{7886F306-C03A-40C6-8FD5-DCE3D4595D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="" xmlns:a16="http://schemas.microsoft.com/office/drawing/2014/main" id="{2FDC9A36-C7C3-47D7-A64E-ED25C47EC7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="" xmlns:a16="http://schemas.microsoft.com/office/drawing/2014/main" id="{BB19BC37-158A-43DC-9A9E-E45CC71954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="" xmlns:a16="http://schemas.microsoft.com/office/drawing/2014/main" id="{077654CC-108F-48D5-B5E9-437F164F52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="" xmlns:a16="http://schemas.microsoft.com/office/drawing/2014/main" id="{A3CF3A63-1C1E-4E85-A78A-FDC16431E3A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="" xmlns:a16="http://schemas.microsoft.com/office/drawing/2014/main" id="{8740FC9A-72DD-4D9B-BA25-1CCED13524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="" xmlns:a16="http://schemas.microsoft.com/office/drawing/2014/main" id="{7FBF5743-F2AE-4D0D-BCD1-01F7686D01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="" xmlns:a16="http://schemas.microsoft.com/office/drawing/2014/main" id="{CED32316-D4F7-4795-BBE0-DEBB60E27C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="" xmlns:a16="http://schemas.microsoft.com/office/drawing/2014/main" id="{583B23C9-B9B7-4E93-9538-CBE316F83F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="" xmlns:a16="http://schemas.microsoft.com/office/drawing/2014/main" id="{5B144260-9F2C-4ADB-A37C-1CFB4B428B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="" xmlns:a16="http://schemas.microsoft.com/office/drawing/2014/main" id="{53FF918D-79D3-4F55-A68C-0DD5880DAB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="" xmlns:a16="http://schemas.microsoft.com/office/drawing/2014/main" id="{B9FC1440-933F-44FE-8D77-4827DD0F99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="" xmlns:a16="http://schemas.microsoft.com/office/drawing/2014/main" id="{0F67F308-A67C-4D2E-B081-59BB31D8EC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="" xmlns:a16="http://schemas.microsoft.com/office/drawing/2014/main" id="{80112F01-90EB-4AEC-A39C-5C6875FFB9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="" xmlns:a16="http://schemas.microsoft.com/office/drawing/2014/main" id="{893F6B05-90EB-4C75-A0F0-C7247553BD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="" xmlns:a16="http://schemas.microsoft.com/office/drawing/2014/main" id="{227B563B-E0C0-4D81-966D-B5E2DBAAE8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="" xmlns:a16="http://schemas.microsoft.com/office/drawing/2014/main" id="{130DF93D-D1FF-477A-BDCE-C8B01C3B476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="" xmlns:a16="http://schemas.microsoft.com/office/drawing/2014/main" id="{44ED67A1-C6FE-4AC8-8473-11DAC03DCD3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="" xmlns:a16="http://schemas.microsoft.com/office/drawing/2014/main" id="{213A54F3-15FA-4C8F-8ABF-CE77E72196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5F8A7F7F-DD1A-4F41-98AC-B9CE2A620C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CEF47228-EB7C-4EBA-BE01-DA6CB241028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="" xmlns:a16="http://schemas.microsoft.com/office/drawing/2014/main" id="{3D2FD25A-EFFD-4F5C-9258-981F5907DE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DCF573BC-A06F-4036-A3A8-9D07DDE6225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01E6F9-BEF2-42B0-8816-FE1AF80B6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A. </a:t>
            </a:r>
            <a:r>
              <a:rPr lang="en-US" sz="4000" dirty="0" err="1">
                <a:solidFill>
                  <a:srgbClr val="FFFFFF"/>
                </a:solidFill>
              </a:rPr>
              <a:t>Pengertian</a:t>
            </a:r>
            <a:r>
              <a:rPr lang="en-US" sz="4000" dirty="0">
                <a:solidFill>
                  <a:srgbClr val="FFFFFF"/>
                </a:solidFill>
              </a:rPr>
              <a:t> dan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E85131-B717-444A-8D82-A349FB913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2. Merge Sort</a:t>
            </a:r>
          </a:p>
          <a:p>
            <a:pPr marL="0" indent="0">
              <a:buNone/>
            </a:pPr>
            <a:r>
              <a:rPr lang="en-ID" sz="2000" u="sng" dirty="0" err="1"/>
              <a:t>MergeSort</a:t>
            </a:r>
            <a:r>
              <a:rPr lang="en-ID" sz="2000" u="sng" dirty="0"/>
              <a:t>(</a:t>
            </a:r>
            <a:r>
              <a:rPr lang="en-ID" sz="2000" u="sng" dirty="0" err="1"/>
              <a:t>array,low,high</a:t>
            </a:r>
            <a:r>
              <a:rPr lang="en-ID" sz="2000" u="sng" dirty="0"/>
              <a:t>)</a:t>
            </a:r>
            <a:endParaRPr lang="en-US" sz="2000" dirty="0"/>
          </a:p>
          <a:p>
            <a:pPr marL="0" indent="0">
              <a:buNone/>
            </a:pPr>
            <a:r>
              <a:rPr lang="en-ID" sz="2000" dirty="0"/>
              <a:t>	mid : integer</a:t>
            </a:r>
            <a:endParaRPr lang="en-US" sz="2000" dirty="0"/>
          </a:p>
          <a:p>
            <a:pPr marL="0" indent="0">
              <a:buNone/>
            </a:pPr>
            <a:r>
              <a:rPr lang="en-ID" sz="2000" dirty="0"/>
              <a:t>	</a:t>
            </a:r>
            <a:r>
              <a:rPr lang="en-ID" sz="2000" b="1" dirty="0"/>
              <a:t>if </a:t>
            </a:r>
            <a:r>
              <a:rPr lang="en-ID" sz="2000" dirty="0"/>
              <a:t>(low&lt;high) </a:t>
            </a:r>
            <a:r>
              <a:rPr lang="en-ID" sz="2000" b="1" dirty="0"/>
              <a:t>then</a:t>
            </a:r>
            <a:endParaRPr lang="en-US" sz="2000" dirty="0"/>
          </a:p>
          <a:p>
            <a:pPr marL="0" indent="0">
              <a:buNone/>
            </a:pPr>
            <a:r>
              <a:rPr lang="en-ID" sz="2000" dirty="0"/>
              <a:t>		mid &lt;- (</a:t>
            </a:r>
            <a:r>
              <a:rPr lang="en-ID" sz="2000" dirty="0" err="1"/>
              <a:t>low+high</a:t>
            </a:r>
            <a:r>
              <a:rPr lang="en-ID" sz="2000" dirty="0"/>
              <a:t>)/2</a:t>
            </a:r>
            <a:endParaRPr lang="en-US" sz="2000" dirty="0"/>
          </a:p>
          <a:p>
            <a:pPr marL="0" indent="0">
              <a:buNone/>
            </a:pPr>
            <a:r>
              <a:rPr lang="en-ID" sz="2000" dirty="0"/>
              <a:t>		</a:t>
            </a:r>
            <a:r>
              <a:rPr lang="en-ID" sz="2000" dirty="0" err="1"/>
              <a:t>MergeSort</a:t>
            </a:r>
            <a:r>
              <a:rPr lang="en-ID" sz="2000" dirty="0"/>
              <a:t>(</a:t>
            </a:r>
            <a:r>
              <a:rPr lang="en-ID" sz="2000" dirty="0" err="1"/>
              <a:t>array,low,mid</a:t>
            </a:r>
            <a:r>
              <a:rPr lang="en-ID" sz="2000" dirty="0"/>
              <a:t>)</a:t>
            </a:r>
            <a:endParaRPr lang="en-US" sz="2000" dirty="0"/>
          </a:p>
          <a:p>
            <a:pPr marL="0" indent="0">
              <a:buNone/>
            </a:pPr>
            <a:r>
              <a:rPr lang="en-ID" sz="2000" dirty="0"/>
              <a:t>		</a:t>
            </a:r>
            <a:r>
              <a:rPr lang="en-ID" sz="2000" dirty="0" err="1"/>
              <a:t>MergeSort</a:t>
            </a:r>
            <a:r>
              <a:rPr lang="en-ID" sz="2000" dirty="0"/>
              <a:t>(array,mid+1,high)</a:t>
            </a:r>
            <a:endParaRPr lang="en-US" sz="2000" dirty="0"/>
          </a:p>
          <a:p>
            <a:pPr marL="0" indent="0">
              <a:buNone/>
            </a:pPr>
            <a:r>
              <a:rPr lang="en-ID" sz="2000" dirty="0"/>
              <a:t>		Merge(</a:t>
            </a:r>
            <a:r>
              <a:rPr lang="en-ID" sz="2000" dirty="0" err="1"/>
              <a:t>array,low,high,mid</a:t>
            </a:r>
            <a:r>
              <a:rPr lang="en-ID" sz="2000" dirty="0"/>
              <a:t>)</a:t>
            </a:r>
            <a:endParaRPr lang="en-US" sz="2000" dirty="0"/>
          </a:p>
          <a:p>
            <a:pPr marL="0" indent="0">
              <a:buNone/>
            </a:pPr>
            <a:r>
              <a:rPr lang="en-ID" sz="2000" dirty="0"/>
              <a:t>	</a:t>
            </a:r>
            <a:r>
              <a:rPr lang="en-ID" sz="2000" b="1" dirty="0"/>
              <a:t>endif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169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5911E3A-C35B-4EF7-A355-B84E9A14AF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E21ADB3D-AD65-44B4-847D-5E90E90A5D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CF580C70-814C-4845-B645-919BFFBD16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34D7BF57-4CAA-45B2-9EF0-0AA1FCF70B1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="" xmlns:a16="http://schemas.microsoft.com/office/drawing/2014/main" id="{7886F306-C03A-40C6-8FD5-DCE3D4595D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="" xmlns:a16="http://schemas.microsoft.com/office/drawing/2014/main" id="{2FDC9A36-C7C3-47D7-A64E-ED25C47EC7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="" xmlns:a16="http://schemas.microsoft.com/office/drawing/2014/main" id="{BB19BC37-158A-43DC-9A9E-E45CC71954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="" xmlns:a16="http://schemas.microsoft.com/office/drawing/2014/main" id="{077654CC-108F-48D5-B5E9-437F164F52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="" xmlns:a16="http://schemas.microsoft.com/office/drawing/2014/main" id="{A3CF3A63-1C1E-4E85-A78A-FDC16431E3A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="" xmlns:a16="http://schemas.microsoft.com/office/drawing/2014/main" id="{8740FC9A-72DD-4D9B-BA25-1CCED13524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="" xmlns:a16="http://schemas.microsoft.com/office/drawing/2014/main" id="{7FBF5743-F2AE-4D0D-BCD1-01F7686D01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="" xmlns:a16="http://schemas.microsoft.com/office/drawing/2014/main" id="{CED32316-D4F7-4795-BBE0-DEBB60E27C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="" xmlns:a16="http://schemas.microsoft.com/office/drawing/2014/main" id="{583B23C9-B9B7-4E93-9538-CBE316F83F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="" xmlns:a16="http://schemas.microsoft.com/office/drawing/2014/main" id="{5B144260-9F2C-4ADB-A37C-1CFB4B428B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="" xmlns:a16="http://schemas.microsoft.com/office/drawing/2014/main" id="{53FF918D-79D3-4F55-A68C-0DD5880DAB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="" xmlns:a16="http://schemas.microsoft.com/office/drawing/2014/main" id="{B9FC1440-933F-44FE-8D77-4827DD0F99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="" xmlns:a16="http://schemas.microsoft.com/office/drawing/2014/main" id="{0F67F308-A67C-4D2E-B081-59BB31D8EC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="" xmlns:a16="http://schemas.microsoft.com/office/drawing/2014/main" id="{80112F01-90EB-4AEC-A39C-5C6875FFB9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="" xmlns:a16="http://schemas.microsoft.com/office/drawing/2014/main" id="{893F6B05-90EB-4C75-A0F0-C7247553BD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="" xmlns:a16="http://schemas.microsoft.com/office/drawing/2014/main" id="{227B563B-E0C0-4D81-966D-B5E2DBAAE8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="" xmlns:a16="http://schemas.microsoft.com/office/drawing/2014/main" id="{130DF93D-D1FF-477A-BDCE-C8B01C3B476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="" xmlns:a16="http://schemas.microsoft.com/office/drawing/2014/main" id="{44ED67A1-C6FE-4AC8-8473-11DAC03DCD3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="" xmlns:a16="http://schemas.microsoft.com/office/drawing/2014/main" id="{213A54F3-15FA-4C8F-8ABF-CE77E72196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5F8A7F7F-DD1A-4F41-98AC-B9CE2A620C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CEF47228-EB7C-4EBA-BE01-DA6CB241028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="" xmlns:a16="http://schemas.microsoft.com/office/drawing/2014/main" id="{3D2FD25A-EFFD-4F5C-9258-981F5907DE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DCF573BC-A06F-4036-A3A8-9D07DDE6225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5E7007-E8C2-4A62-8B3D-5044CB24E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B. C(n), T(n), Kelas </a:t>
            </a:r>
            <a:r>
              <a:rPr lang="en-US" sz="4000" dirty="0" err="1">
                <a:solidFill>
                  <a:srgbClr val="FFFFFF"/>
                </a:solidFill>
              </a:rPr>
              <a:t>Efisiensi</a:t>
            </a:r>
            <a:endParaRPr lang="en-US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AA674ABE-14E1-428F-AB3C-ED0C7BD430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20640" y="804672"/>
                <a:ext cx="6281928" cy="5248656"/>
              </a:xfrm>
            </p:spPr>
            <p:txBody>
              <a:bodyPr anchor="ctr">
                <a:norm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2000" dirty="0"/>
                  <a:t>Bubble Sort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D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ID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ID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D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D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𝑜𝑝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>
                          <a:latin typeface="Cambria Math" panose="02040503050406030204" pitchFamily="18" charset="0"/>
                        </a:rPr>
                        <m:t>𝐾𝑒𝑙𝑎𝑠</m:t>
                      </m:r>
                      <m:r>
                        <a:rPr lang="en-ID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D" i="1">
                          <a:latin typeface="Cambria Math" panose="02040503050406030204" pitchFamily="18" charset="0"/>
                        </a:rPr>
                        <m:t>𝑒𝑓𝑖𝑠𝑖𝑒𝑛𝑠𝑖</m:t>
                      </m:r>
                      <m:r>
                        <a:rPr lang="en-ID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D" i="1">
                          <a:latin typeface="Cambria Math" panose="02040503050406030204" pitchFamily="18" charset="0"/>
                        </a:rPr>
                        <m:t>𝐾𝑢𝑎𝑑𝑟𝑎𝑡𝑖𝑘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457200" indent="-457200">
                  <a:buAutoNum type="arabicPeriod" startAt="2"/>
                </a:pPr>
                <a:r>
                  <a:rPr lang="en-US" sz="2000" dirty="0"/>
                  <a:t>Merge Sort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D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ID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ID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D" i="1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D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D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𝑜𝑝</m:t>
                          </m:r>
                        </m:sub>
                      </m:sSub>
                      <m:r>
                        <a:rPr lang="en-ID" i="1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D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>
                          <a:latin typeface="Cambria Math" panose="02040503050406030204" pitchFamily="18" charset="0"/>
                        </a:rPr>
                        <m:t>𝐾𝑒𝑙𝑎𝑠</m:t>
                      </m:r>
                      <m:r>
                        <a:rPr lang="en-ID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D" i="1">
                          <a:latin typeface="Cambria Math" panose="02040503050406030204" pitchFamily="18" charset="0"/>
                        </a:rPr>
                        <m:t>𝑒𝑓𝑖𝑠𝑖𝑒𝑛𝑠𝑖</m:t>
                      </m:r>
                      <m:r>
                        <a:rPr lang="en-ID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D" i="1">
                          <a:latin typeface="Cambria Math" panose="02040503050406030204" pitchFamily="18" charset="0"/>
                        </a:rPr>
                        <m:t>𝐿𝑜𝑔𝑎𝑟𝑖𝑡𝑚𝑖𝑘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674ABE-14E1-428F-AB3C-ED0C7BD430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0640" y="804672"/>
                <a:ext cx="6281928" cy="5248656"/>
              </a:xfrm>
              <a:blipFill>
                <a:blip r:embed="rId2"/>
                <a:stretch>
                  <a:fillRect l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5522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5911E3A-C35B-4EF7-A355-B84E9A14AF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E21ADB3D-AD65-44B4-847D-5E90E90A5D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CF580C70-814C-4845-B645-919BFFBD16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34D7BF57-4CAA-45B2-9EF0-0AA1FCF70B1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="" xmlns:a16="http://schemas.microsoft.com/office/drawing/2014/main" id="{7886F306-C03A-40C6-8FD5-DCE3D4595D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="" xmlns:a16="http://schemas.microsoft.com/office/drawing/2014/main" id="{2FDC9A36-C7C3-47D7-A64E-ED25C47EC7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="" xmlns:a16="http://schemas.microsoft.com/office/drawing/2014/main" id="{BB19BC37-158A-43DC-9A9E-E45CC71954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="" xmlns:a16="http://schemas.microsoft.com/office/drawing/2014/main" id="{077654CC-108F-48D5-B5E9-437F164F52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="" xmlns:a16="http://schemas.microsoft.com/office/drawing/2014/main" id="{A3CF3A63-1C1E-4E85-A78A-FDC16431E3A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="" xmlns:a16="http://schemas.microsoft.com/office/drawing/2014/main" id="{8740FC9A-72DD-4D9B-BA25-1CCED13524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="" xmlns:a16="http://schemas.microsoft.com/office/drawing/2014/main" id="{7FBF5743-F2AE-4D0D-BCD1-01F7686D01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="" xmlns:a16="http://schemas.microsoft.com/office/drawing/2014/main" id="{CED32316-D4F7-4795-BBE0-DEBB60E27C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="" xmlns:a16="http://schemas.microsoft.com/office/drawing/2014/main" id="{583B23C9-B9B7-4E93-9538-CBE316F83F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="" xmlns:a16="http://schemas.microsoft.com/office/drawing/2014/main" id="{5B144260-9F2C-4ADB-A37C-1CFB4B428B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="" xmlns:a16="http://schemas.microsoft.com/office/drawing/2014/main" id="{53FF918D-79D3-4F55-A68C-0DD5880DAB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="" xmlns:a16="http://schemas.microsoft.com/office/drawing/2014/main" id="{B9FC1440-933F-44FE-8D77-4827DD0F99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="" xmlns:a16="http://schemas.microsoft.com/office/drawing/2014/main" id="{0F67F308-A67C-4D2E-B081-59BB31D8EC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="" xmlns:a16="http://schemas.microsoft.com/office/drawing/2014/main" id="{80112F01-90EB-4AEC-A39C-5C6875FFB9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="" xmlns:a16="http://schemas.microsoft.com/office/drawing/2014/main" id="{893F6B05-90EB-4C75-A0F0-C7247553BD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="" xmlns:a16="http://schemas.microsoft.com/office/drawing/2014/main" id="{227B563B-E0C0-4D81-966D-B5E2DBAAE8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="" xmlns:a16="http://schemas.microsoft.com/office/drawing/2014/main" id="{130DF93D-D1FF-477A-BDCE-C8B01C3B476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="" xmlns:a16="http://schemas.microsoft.com/office/drawing/2014/main" id="{44ED67A1-C6FE-4AC8-8473-11DAC03DCD3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="" xmlns:a16="http://schemas.microsoft.com/office/drawing/2014/main" id="{213A54F3-15FA-4C8F-8ABF-CE77E72196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5F8A7F7F-DD1A-4F41-98AC-B9CE2A620C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CEF47228-EB7C-4EBA-BE01-DA6CB241028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="" xmlns:a16="http://schemas.microsoft.com/office/drawing/2014/main" id="{3D2FD25A-EFFD-4F5C-9258-981F5907DE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DCF573BC-A06F-4036-A3A8-9D07DDE6225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9A0DE3-714F-4E80-9278-158A92CFF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C. </a:t>
            </a:r>
            <a:r>
              <a:rPr lang="en-US" sz="4000" dirty="0" err="1">
                <a:solidFill>
                  <a:srgbClr val="FFFFFF"/>
                </a:solidFill>
              </a:rPr>
              <a:t>Contoh</a:t>
            </a:r>
            <a:r>
              <a:rPr lang="en-US" sz="4000" dirty="0">
                <a:solidFill>
                  <a:srgbClr val="FFFFFF"/>
                </a:solidFill>
              </a:rPr>
              <a:t> dan </a:t>
            </a:r>
            <a:r>
              <a:rPr lang="en-US" sz="4000" dirty="0" err="1">
                <a:solidFill>
                  <a:srgbClr val="FFFFFF"/>
                </a:solidFill>
              </a:rPr>
              <a:t>Ilustrasi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D6FAD0-1935-4DC0-A738-C3EF7FB72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138" y="114059"/>
            <a:ext cx="2273937" cy="1115568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Bubble Sort</a:t>
            </a:r>
          </a:p>
          <a:p>
            <a:pPr marL="457200" indent="-457200">
              <a:buAutoNum type="arabicPeriod"/>
            </a:pPr>
            <a:endParaRPr lang="en-US" sz="2000" dirty="0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676A8BAC-7BD2-4374-81CA-42E2D54F761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067" y="830669"/>
            <a:ext cx="3681413" cy="55143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417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5911E3A-C35B-4EF7-A355-B84E9A14AF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E21ADB3D-AD65-44B4-847D-5E90E90A5D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CF580C70-814C-4845-B645-919BFFBD16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34D7BF57-4CAA-45B2-9EF0-0AA1FCF70B1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="" xmlns:a16="http://schemas.microsoft.com/office/drawing/2014/main" id="{7886F306-C03A-40C6-8FD5-DCE3D4595D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="" xmlns:a16="http://schemas.microsoft.com/office/drawing/2014/main" id="{2FDC9A36-C7C3-47D7-A64E-ED25C47EC7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="" xmlns:a16="http://schemas.microsoft.com/office/drawing/2014/main" id="{BB19BC37-158A-43DC-9A9E-E45CC71954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="" xmlns:a16="http://schemas.microsoft.com/office/drawing/2014/main" id="{077654CC-108F-48D5-B5E9-437F164F52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="" xmlns:a16="http://schemas.microsoft.com/office/drawing/2014/main" id="{A3CF3A63-1C1E-4E85-A78A-FDC16431E3A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="" xmlns:a16="http://schemas.microsoft.com/office/drawing/2014/main" id="{8740FC9A-72DD-4D9B-BA25-1CCED13524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="" xmlns:a16="http://schemas.microsoft.com/office/drawing/2014/main" id="{7FBF5743-F2AE-4D0D-BCD1-01F7686D01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="" xmlns:a16="http://schemas.microsoft.com/office/drawing/2014/main" id="{CED32316-D4F7-4795-BBE0-DEBB60E27C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="" xmlns:a16="http://schemas.microsoft.com/office/drawing/2014/main" id="{583B23C9-B9B7-4E93-9538-CBE316F83F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="" xmlns:a16="http://schemas.microsoft.com/office/drawing/2014/main" id="{5B144260-9F2C-4ADB-A37C-1CFB4B428B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="" xmlns:a16="http://schemas.microsoft.com/office/drawing/2014/main" id="{53FF918D-79D3-4F55-A68C-0DD5880DAB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="" xmlns:a16="http://schemas.microsoft.com/office/drawing/2014/main" id="{B9FC1440-933F-44FE-8D77-4827DD0F99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="" xmlns:a16="http://schemas.microsoft.com/office/drawing/2014/main" id="{0F67F308-A67C-4D2E-B081-59BB31D8EC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="" xmlns:a16="http://schemas.microsoft.com/office/drawing/2014/main" id="{80112F01-90EB-4AEC-A39C-5C6875FFB9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="" xmlns:a16="http://schemas.microsoft.com/office/drawing/2014/main" id="{893F6B05-90EB-4C75-A0F0-C7247553BD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="" xmlns:a16="http://schemas.microsoft.com/office/drawing/2014/main" id="{227B563B-E0C0-4D81-966D-B5E2DBAAE8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="" xmlns:a16="http://schemas.microsoft.com/office/drawing/2014/main" id="{130DF93D-D1FF-477A-BDCE-C8B01C3B476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="" xmlns:a16="http://schemas.microsoft.com/office/drawing/2014/main" id="{44ED67A1-C6FE-4AC8-8473-11DAC03DCD3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="" xmlns:a16="http://schemas.microsoft.com/office/drawing/2014/main" id="{213A54F3-15FA-4C8F-8ABF-CE77E72196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5F8A7F7F-DD1A-4F41-98AC-B9CE2A620C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CEF47228-EB7C-4EBA-BE01-DA6CB241028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="" xmlns:a16="http://schemas.microsoft.com/office/drawing/2014/main" id="{3D2FD25A-EFFD-4F5C-9258-981F5907DE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DCF573BC-A06F-4036-A3A8-9D07DDE6225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FDCB0C-8572-4A87-9D29-F5220ECF4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C. </a:t>
            </a:r>
            <a:r>
              <a:rPr lang="en-US" sz="4000" dirty="0" err="1">
                <a:solidFill>
                  <a:srgbClr val="FFFFFF"/>
                </a:solidFill>
              </a:rPr>
              <a:t>Contoh</a:t>
            </a:r>
            <a:r>
              <a:rPr lang="en-US" sz="4000" dirty="0">
                <a:solidFill>
                  <a:srgbClr val="FFFFFF"/>
                </a:solidFill>
              </a:rPr>
              <a:t> dan </a:t>
            </a:r>
            <a:r>
              <a:rPr lang="en-US" sz="4000" dirty="0" err="1">
                <a:solidFill>
                  <a:srgbClr val="FFFFFF"/>
                </a:solidFill>
              </a:rPr>
              <a:t>Ilustrasi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32" name="Content Placeholder 31">
            <a:extLst>
              <a:ext uri="{FF2B5EF4-FFF2-40B4-BE49-F238E27FC236}">
                <a16:creationId xmlns="" xmlns:a16="http://schemas.microsoft.com/office/drawing/2014/main" id="{F534A4B7-D8AF-49FA-B9B8-C26FA6C3B7F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035" y="804863"/>
            <a:ext cx="4006391" cy="54892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27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5911E3A-C35B-4EF7-A355-B84E9A14AF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E21ADB3D-AD65-44B4-847D-5E90E90A5D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CF580C70-814C-4845-B645-919BFFBD16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34D7BF57-4CAA-45B2-9EF0-0AA1FCF70B1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="" xmlns:a16="http://schemas.microsoft.com/office/drawing/2014/main" id="{7886F306-C03A-40C6-8FD5-DCE3D4595D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="" xmlns:a16="http://schemas.microsoft.com/office/drawing/2014/main" id="{2FDC9A36-C7C3-47D7-A64E-ED25C47EC7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="" xmlns:a16="http://schemas.microsoft.com/office/drawing/2014/main" id="{BB19BC37-158A-43DC-9A9E-E45CC71954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="" xmlns:a16="http://schemas.microsoft.com/office/drawing/2014/main" id="{077654CC-108F-48D5-B5E9-437F164F52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="" xmlns:a16="http://schemas.microsoft.com/office/drawing/2014/main" id="{A3CF3A63-1C1E-4E85-A78A-FDC16431E3A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="" xmlns:a16="http://schemas.microsoft.com/office/drawing/2014/main" id="{8740FC9A-72DD-4D9B-BA25-1CCED13524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="" xmlns:a16="http://schemas.microsoft.com/office/drawing/2014/main" id="{7FBF5743-F2AE-4D0D-BCD1-01F7686D01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="" xmlns:a16="http://schemas.microsoft.com/office/drawing/2014/main" id="{CED32316-D4F7-4795-BBE0-DEBB60E27C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="" xmlns:a16="http://schemas.microsoft.com/office/drawing/2014/main" id="{583B23C9-B9B7-4E93-9538-CBE316F83F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="" xmlns:a16="http://schemas.microsoft.com/office/drawing/2014/main" id="{5B144260-9F2C-4ADB-A37C-1CFB4B428B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="" xmlns:a16="http://schemas.microsoft.com/office/drawing/2014/main" id="{53FF918D-79D3-4F55-A68C-0DD5880DAB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="" xmlns:a16="http://schemas.microsoft.com/office/drawing/2014/main" id="{B9FC1440-933F-44FE-8D77-4827DD0F99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="" xmlns:a16="http://schemas.microsoft.com/office/drawing/2014/main" id="{0F67F308-A67C-4D2E-B081-59BB31D8EC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="" xmlns:a16="http://schemas.microsoft.com/office/drawing/2014/main" id="{80112F01-90EB-4AEC-A39C-5C6875FFB9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="" xmlns:a16="http://schemas.microsoft.com/office/drawing/2014/main" id="{893F6B05-90EB-4C75-A0F0-C7247553BD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="" xmlns:a16="http://schemas.microsoft.com/office/drawing/2014/main" id="{227B563B-E0C0-4D81-966D-B5E2DBAAE8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="" xmlns:a16="http://schemas.microsoft.com/office/drawing/2014/main" id="{130DF93D-D1FF-477A-BDCE-C8B01C3B476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="" xmlns:a16="http://schemas.microsoft.com/office/drawing/2014/main" id="{44ED67A1-C6FE-4AC8-8473-11DAC03DCD3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="" xmlns:a16="http://schemas.microsoft.com/office/drawing/2014/main" id="{213A54F3-15FA-4C8F-8ABF-CE77E72196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5F8A7F7F-DD1A-4F41-98AC-B9CE2A620C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CEF47228-EB7C-4EBA-BE01-DA6CB241028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="" xmlns:a16="http://schemas.microsoft.com/office/drawing/2014/main" id="{3D2FD25A-EFFD-4F5C-9258-981F5907DE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DCF573BC-A06F-4036-A3A8-9D07DDE6225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82888E-4E94-4F5F-AD0A-30C308554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C. </a:t>
            </a:r>
            <a:r>
              <a:rPr lang="en-US" sz="4000" dirty="0" err="1">
                <a:solidFill>
                  <a:srgbClr val="FFFFFF"/>
                </a:solidFill>
              </a:rPr>
              <a:t>Contoh</a:t>
            </a:r>
            <a:r>
              <a:rPr lang="en-US" sz="4000" dirty="0">
                <a:solidFill>
                  <a:srgbClr val="FFFFFF"/>
                </a:solidFill>
              </a:rPr>
              <a:t> dan </a:t>
            </a:r>
            <a:r>
              <a:rPr lang="en-US" sz="4000" dirty="0" err="1">
                <a:solidFill>
                  <a:srgbClr val="FFFFFF"/>
                </a:solidFill>
              </a:rPr>
              <a:t>Ilustrasi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37" name="Content Placeholder 36">
            <a:extLst>
              <a:ext uri="{FF2B5EF4-FFF2-40B4-BE49-F238E27FC236}">
                <a16:creationId xmlns="" xmlns:a16="http://schemas.microsoft.com/office/drawing/2014/main" id="{8FD2298C-4A20-4EE7-886C-BEE5ED3895B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836" y="804863"/>
            <a:ext cx="4398615" cy="5248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161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5911E3A-C35B-4EF7-A355-B84E9A14AF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E21ADB3D-AD65-44B4-847D-5E90E90A5D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CF580C70-814C-4845-B645-919BFFBD16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34D7BF57-4CAA-45B2-9EF0-0AA1FCF70B1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="" xmlns:a16="http://schemas.microsoft.com/office/drawing/2014/main" id="{7886F306-C03A-40C6-8FD5-DCE3D4595D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="" xmlns:a16="http://schemas.microsoft.com/office/drawing/2014/main" id="{2FDC9A36-C7C3-47D7-A64E-ED25C47EC7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="" xmlns:a16="http://schemas.microsoft.com/office/drawing/2014/main" id="{BB19BC37-158A-43DC-9A9E-E45CC71954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="" xmlns:a16="http://schemas.microsoft.com/office/drawing/2014/main" id="{077654CC-108F-48D5-B5E9-437F164F52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="" xmlns:a16="http://schemas.microsoft.com/office/drawing/2014/main" id="{A3CF3A63-1C1E-4E85-A78A-FDC16431E3A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="" xmlns:a16="http://schemas.microsoft.com/office/drawing/2014/main" id="{8740FC9A-72DD-4D9B-BA25-1CCED13524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="" xmlns:a16="http://schemas.microsoft.com/office/drawing/2014/main" id="{7FBF5743-F2AE-4D0D-BCD1-01F7686D01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="" xmlns:a16="http://schemas.microsoft.com/office/drawing/2014/main" id="{CED32316-D4F7-4795-BBE0-DEBB60E27C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="" xmlns:a16="http://schemas.microsoft.com/office/drawing/2014/main" id="{583B23C9-B9B7-4E93-9538-CBE316F83F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="" xmlns:a16="http://schemas.microsoft.com/office/drawing/2014/main" id="{5B144260-9F2C-4ADB-A37C-1CFB4B428B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="" xmlns:a16="http://schemas.microsoft.com/office/drawing/2014/main" id="{53FF918D-79D3-4F55-A68C-0DD5880DAB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="" xmlns:a16="http://schemas.microsoft.com/office/drawing/2014/main" id="{B9FC1440-933F-44FE-8D77-4827DD0F99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="" xmlns:a16="http://schemas.microsoft.com/office/drawing/2014/main" id="{0F67F308-A67C-4D2E-B081-59BB31D8EC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="" xmlns:a16="http://schemas.microsoft.com/office/drawing/2014/main" id="{80112F01-90EB-4AEC-A39C-5C6875FFB9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="" xmlns:a16="http://schemas.microsoft.com/office/drawing/2014/main" id="{893F6B05-90EB-4C75-A0F0-C7247553BD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="" xmlns:a16="http://schemas.microsoft.com/office/drawing/2014/main" id="{227B563B-E0C0-4D81-966D-B5E2DBAAE8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="" xmlns:a16="http://schemas.microsoft.com/office/drawing/2014/main" id="{130DF93D-D1FF-477A-BDCE-C8B01C3B476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="" xmlns:a16="http://schemas.microsoft.com/office/drawing/2014/main" id="{44ED67A1-C6FE-4AC8-8473-11DAC03DCD3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="" xmlns:a16="http://schemas.microsoft.com/office/drawing/2014/main" id="{213A54F3-15FA-4C8F-8ABF-CE77E72196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5F8A7F7F-DD1A-4F41-98AC-B9CE2A620C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CEF47228-EB7C-4EBA-BE01-DA6CB241028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="" xmlns:a16="http://schemas.microsoft.com/office/drawing/2014/main" id="{3D2FD25A-EFFD-4F5C-9258-981F5907DE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DCF573BC-A06F-4036-A3A8-9D07DDE6225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A84A82-D8D2-4734-9E96-A179BD19F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C. </a:t>
            </a:r>
            <a:r>
              <a:rPr lang="en-US" sz="4000" dirty="0" err="1">
                <a:solidFill>
                  <a:srgbClr val="FFFFFF"/>
                </a:solidFill>
              </a:rPr>
              <a:t>Contoh</a:t>
            </a:r>
            <a:r>
              <a:rPr lang="en-US" sz="4000" dirty="0">
                <a:solidFill>
                  <a:srgbClr val="FFFFFF"/>
                </a:solidFill>
              </a:rPr>
              <a:t> dan </a:t>
            </a:r>
            <a:r>
              <a:rPr lang="en-US" sz="4000" dirty="0" err="1">
                <a:solidFill>
                  <a:srgbClr val="FFFFFF"/>
                </a:solidFill>
              </a:rPr>
              <a:t>Ilustrasi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F073DF-2CE5-4830-A9E4-1CDFDEA2D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4277" y="376238"/>
            <a:ext cx="1902461" cy="106984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2. Merge Sort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F485C5D9-A589-4F69-9032-D9550B4F31D7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6" r="8818"/>
          <a:stretch/>
        </p:blipFill>
        <p:spPr bwMode="auto">
          <a:xfrm>
            <a:off x="6052436" y="1519924"/>
            <a:ext cx="4670584" cy="43256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23358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5911E3A-C35B-4EF7-A355-B84E9A14AF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E21ADB3D-AD65-44B4-847D-5E90E90A5D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CF580C70-814C-4845-B645-919BFFBD16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34D7BF57-4CAA-45B2-9EF0-0AA1FCF70B1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="" xmlns:a16="http://schemas.microsoft.com/office/drawing/2014/main" id="{7886F306-C03A-40C6-8FD5-DCE3D4595D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="" xmlns:a16="http://schemas.microsoft.com/office/drawing/2014/main" id="{2FDC9A36-C7C3-47D7-A64E-ED25C47EC7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="" xmlns:a16="http://schemas.microsoft.com/office/drawing/2014/main" id="{BB19BC37-158A-43DC-9A9E-E45CC71954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="" xmlns:a16="http://schemas.microsoft.com/office/drawing/2014/main" id="{077654CC-108F-48D5-B5E9-437F164F52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="" xmlns:a16="http://schemas.microsoft.com/office/drawing/2014/main" id="{A3CF3A63-1C1E-4E85-A78A-FDC16431E3A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="" xmlns:a16="http://schemas.microsoft.com/office/drawing/2014/main" id="{8740FC9A-72DD-4D9B-BA25-1CCED13524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="" xmlns:a16="http://schemas.microsoft.com/office/drawing/2014/main" id="{7FBF5743-F2AE-4D0D-BCD1-01F7686D01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="" xmlns:a16="http://schemas.microsoft.com/office/drawing/2014/main" id="{CED32316-D4F7-4795-BBE0-DEBB60E27C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="" xmlns:a16="http://schemas.microsoft.com/office/drawing/2014/main" id="{583B23C9-B9B7-4E93-9538-CBE316F83F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="" xmlns:a16="http://schemas.microsoft.com/office/drawing/2014/main" id="{5B144260-9F2C-4ADB-A37C-1CFB4B428B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="" xmlns:a16="http://schemas.microsoft.com/office/drawing/2014/main" id="{53FF918D-79D3-4F55-A68C-0DD5880DAB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="" xmlns:a16="http://schemas.microsoft.com/office/drawing/2014/main" id="{B9FC1440-933F-44FE-8D77-4827DD0F99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="" xmlns:a16="http://schemas.microsoft.com/office/drawing/2014/main" id="{0F67F308-A67C-4D2E-B081-59BB31D8EC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="" xmlns:a16="http://schemas.microsoft.com/office/drawing/2014/main" id="{80112F01-90EB-4AEC-A39C-5C6875FFB9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="" xmlns:a16="http://schemas.microsoft.com/office/drawing/2014/main" id="{893F6B05-90EB-4C75-A0F0-C7247553BD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="" xmlns:a16="http://schemas.microsoft.com/office/drawing/2014/main" id="{227B563B-E0C0-4D81-966D-B5E2DBAAE8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="" xmlns:a16="http://schemas.microsoft.com/office/drawing/2014/main" id="{130DF93D-D1FF-477A-BDCE-C8B01C3B476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="" xmlns:a16="http://schemas.microsoft.com/office/drawing/2014/main" id="{44ED67A1-C6FE-4AC8-8473-11DAC03DCD3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="" xmlns:a16="http://schemas.microsoft.com/office/drawing/2014/main" id="{213A54F3-15FA-4C8F-8ABF-CE77E72196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5F8A7F7F-DD1A-4F41-98AC-B9CE2A620C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CEF47228-EB7C-4EBA-BE01-DA6CB241028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="" xmlns:a16="http://schemas.microsoft.com/office/drawing/2014/main" id="{3D2FD25A-EFFD-4F5C-9258-981F5907DE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DCF573BC-A06F-4036-A3A8-9D07DDE6225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9D1472-C23D-4B6A-ADBE-12809856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D. </a:t>
            </a:r>
            <a:r>
              <a:rPr lang="en-US" sz="4000" dirty="0" smtClean="0">
                <a:solidFill>
                  <a:srgbClr val="FFFFFF"/>
                </a:solidFill>
              </a:rPr>
              <a:t>Source</a:t>
            </a:r>
            <a:br>
              <a:rPr lang="en-US" sz="4000" dirty="0" smtClean="0">
                <a:solidFill>
                  <a:srgbClr val="FFFFFF"/>
                </a:solidFill>
              </a:rPr>
            </a:br>
            <a:r>
              <a:rPr lang="en-US" sz="4000" dirty="0" smtClean="0">
                <a:solidFill>
                  <a:srgbClr val="FFFFFF"/>
                </a:solidFill>
              </a:rPr>
              <a:t/>
            </a:r>
            <a:br>
              <a:rPr lang="en-US" sz="4000" dirty="0" smtClean="0">
                <a:solidFill>
                  <a:srgbClr val="FFFFFF"/>
                </a:solidFill>
              </a:rPr>
            </a:br>
            <a:r>
              <a:rPr lang="en-US" sz="2200" dirty="0" err="1" smtClean="0">
                <a:solidFill>
                  <a:srgbClr val="FFFFFF"/>
                </a:solidFill>
              </a:rPr>
              <a:t>Nanti</a:t>
            </a:r>
            <a:r>
              <a:rPr lang="en-US" sz="2200" dirty="0" smtClean="0">
                <a:solidFill>
                  <a:srgbClr val="FFFFFF"/>
                </a:solidFill>
              </a:rPr>
              <a:t> Akan </a:t>
            </a:r>
            <a:r>
              <a:rPr lang="en-US" sz="2200" dirty="0" err="1" smtClean="0">
                <a:solidFill>
                  <a:srgbClr val="FFFFFF"/>
                </a:solidFill>
              </a:rPr>
              <a:t>ditampilkan</a:t>
            </a:r>
            <a:r>
              <a:rPr lang="en-US" sz="2200" dirty="0" smtClean="0">
                <a:solidFill>
                  <a:srgbClr val="FFFFFF"/>
                </a:solidFill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</a:rPr>
              <a:t>langsung</a:t>
            </a:r>
            <a:endParaRPr lang="en-US" sz="22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569" y="1052945"/>
            <a:ext cx="7514813" cy="422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716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204</Words>
  <Application>Microsoft Office PowerPoint</Application>
  <PresentationFormat>Widescreen</PresentationFormat>
  <Paragraphs>75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Times New Roman</vt:lpstr>
      <vt:lpstr>Trebuchet MS</vt:lpstr>
      <vt:lpstr>Wingdings 3</vt:lpstr>
      <vt:lpstr>Facet</vt:lpstr>
      <vt:lpstr>ANALISIS KOMPLEKSITAS ALGORITMA BUBBLE SORT DAN MERGE SORT</vt:lpstr>
      <vt:lpstr>A. Pengertian dan Pseudocode</vt:lpstr>
      <vt:lpstr>A. Pengertian dan Pseudocode</vt:lpstr>
      <vt:lpstr>B. C(n), T(n), Kelas Efisiensi</vt:lpstr>
      <vt:lpstr>C. Contoh dan Ilustrasi</vt:lpstr>
      <vt:lpstr>C. Contoh dan Ilustrasi</vt:lpstr>
      <vt:lpstr>C. Contoh dan Ilustrasi</vt:lpstr>
      <vt:lpstr>C. Contoh dan Ilustrasi</vt:lpstr>
      <vt:lpstr>D. Source  Nanti Akan ditampilkan langsung</vt:lpstr>
      <vt:lpstr>E. Tabel dan Grafik</vt:lpstr>
      <vt:lpstr>F. VISUALISASI  Nanti Akan ditampilkan langsung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KOMPLEKSITAS ALGORITMA BUBBLE SORT DAN MERGE SORT</dc:title>
  <dc:creator>OTNIEL</dc:creator>
  <cp:lastModifiedBy>Microsoft account</cp:lastModifiedBy>
  <cp:revision>9</cp:revision>
  <dcterms:created xsi:type="dcterms:W3CDTF">2020-12-21T11:54:31Z</dcterms:created>
  <dcterms:modified xsi:type="dcterms:W3CDTF">2021-11-21T04:54:31Z</dcterms:modified>
</cp:coreProperties>
</file>