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7"/>
  </p:notesMasterIdLst>
  <p:handoutMasterIdLst>
    <p:handoutMasterId r:id="rId28"/>
  </p:handoutMasterIdLst>
  <p:sldIdLst>
    <p:sldId id="257" r:id="rId3"/>
    <p:sldId id="259" r:id="rId4"/>
    <p:sldId id="273" r:id="rId5"/>
    <p:sldId id="290" r:id="rId6"/>
    <p:sldId id="274" r:id="rId7"/>
    <p:sldId id="294" r:id="rId8"/>
    <p:sldId id="275" r:id="rId9"/>
    <p:sldId id="276" r:id="rId10"/>
    <p:sldId id="278" r:id="rId11"/>
    <p:sldId id="277" r:id="rId12"/>
    <p:sldId id="279" r:id="rId13"/>
    <p:sldId id="281" r:id="rId14"/>
    <p:sldId id="280" r:id="rId15"/>
    <p:sldId id="282" r:id="rId16"/>
    <p:sldId id="292" r:id="rId17"/>
    <p:sldId id="283" r:id="rId18"/>
    <p:sldId id="284" r:id="rId19"/>
    <p:sldId id="286" r:id="rId20"/>
    <p:sldId id="295" r:id="rId21"/>
    <p:sldId id="288" r:id="rId22"/>
    <p:sldId id="287" r:id="rId23"/>
    <p:sldId id="285" r:id="rId24"/>
    <p:sldId id="289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1687EE-A643-4D2D-8E1E-6B17BB4609B9}">
          <p14:sldIdLst>
            <p14:sldId id="257"/>
            <p14:sldId id="259"/>
            <p14:sldId id="273"/>
            <p14:sldId id="290"/>
            <p14:sldId id="274"/>
            <p14:sldId id="294"/>
            <p14:sldId id="275"/>
            <p14:sldId id="276"/>
            <p14:sldId id="278"/>
            <p14:sldId id="277"/>
            <p14:sldId id="279"/>
            <p14:sldId id="281"/>
            <p14:sldId id="280"/>
            <p14:sldId id="282"/>
            <p14:sldId id="292"/>
            <p14:sldId id="283"/>
            <p14:sldId id="284"/>
            <p14:sldId id="286"/>
            <p14:sldId id="295"/>
            <p14:sldId id="288"/>
            <p14:sldId id="287"/>
            <p14:sldId id="285"/>
            <p14:sldId id="28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14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91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49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43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83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7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92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72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40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42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89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58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7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60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90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2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1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Group 7</a:t>
            </a:r>
          </a:p>
          <a:p>
            <a:r>
              <a:rPr lang="en-US" dirty="0"/>
              <a:t>Agrawal Priyank</a:t>
            </a:r>
          </a:p>
          <a:p>
            <a:r>
              <a:rPr lang="en-US" dirty="0"/>
              <a:t>Naik Purnima</a:t>
            </a:r>
          </a:p>
          <a:p>
            <a:r>
              <a:rPr lang="en-US" dirty="0"/>
              <a:t>Zhang Wanwan</a:t>
            </a:r>
          </a:p>
          <a:p>
            <a:endParaRPr lang="en-US" dirty="0"/>
          </a:p>
          <a:p>
            <a:r>
              <a:rPr lang="en-US" dirty="0"/>
              <a:t>Professor: Dr. Subrata Das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1015"/>
            <a:ext cx="11277600" cy="31036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Advances in Data Sciences</a:t>
            </a:r>
            <a:br>
              <a:rPr lang="en-US" dirty="0"/>
            </a:br>
            <a:r>
              <a:rPr lang="en-US" dirty="0"/>
              <a:t>Final Project</a:t>
            </a:r>
            <a:br>
              <a:rPr lang="en-US" dirty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Calculating Sentiment score of all reviews and visualizing</a:t>
            </a:r>
          </a:p>
          <a:p>
            <a:pPr marL="109728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Text Analytics on Trip Advisor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83" y="2291862"/>
            <a:ext cx="106013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Visualization</a:t>
            </a:r>
          </a:p>
          <a:p>
            <a:pPr marL="109728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Text Analytics on Trip Advisor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53" y="2513867"/>
            <a:ext cx="4535731" cy="3341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354" y="2378640"/>
            <a:ext cx="5076316" cy="330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Splitting the data, making the model and predicting</a:t>
            </a:r>
          </a:p>
          <a:p>
            <a:pPr marL="109728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Naïve Bayesian Classifier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94" y="2405429"/>
            <a:ext cx="10047377" cy="31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7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Building the confusion matrix and calculating the accuracy</a:t>
            </a:r>
          </a:p>
          <a:p>
            <a:pPr algn="just"/>
            <a:endParaRPr lang="en-US" sz="1800" dirty="0"/>
          </a:p>
          <a:p>
            <a:pPr marL="109728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Naïve Bayesian Classifier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578" y="2400666"/>
            <a:ext cx="9337916" cy="32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3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Building the confusion matrix and calculating the accuracy</a:t>
            </a:r>
          </a:p>
          <a:p>
            <a:pPr algn="just"/>
            <a:endParaRPr lang="en-US" sz="1800" dirty="0"/>
          </a:p>
          <a:p>
            <a:pPr marL="109728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Naïve Bayesian Classifier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471" y="2587547"/>
            <a:ext cx="7194668" cy="263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4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Building the confusion matrix and calculating the accuracy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Naïve Bayesian Classifier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4" t="3149" r="9838" b="9811"/>
          <a:stretch/>
        </p:blipFill>
        <p:spPr bwMode="auto">
          <a:xfrm>
            <a:off x="5235086" y="2216560"/>
            <a:ext cx="6819900" cy="3692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36" y="2710272"/>
            <a:ext cx="49720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Data pre-processing and cleaning</a:t>
            </a:r>
          </a:p>
          <a:p>
            <a:pPr marL="109728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Neural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899" y="2249453"/>
            <a:ext cx="7400925" cy="43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Splitting the dataset, building the model, predicting, calculating accuracy and visualization</a:t>
            </a:r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Neural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2" y="2189285"/>
            <a:ext cx="9096375" cy="378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Optimization Final Model: building the model again, predicting, calculating accuracy and visualization</a:t>
            </a:r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Neural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89" y="2346446"/>
            <a:ext cx="7724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Cross Validation</a:t>
            </a:r>
          </a:p>
          <a:p>
            <a:pPr marL="109728" indent="0" algn="just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Neural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5" y="2215604"/>
            <a:ext cx="5061210" cy="3905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4218"/>
            <a:ext cx="5740923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3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Web Scraping</a:t>
            </a:r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Text Analytics on Trip Advisor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54" y="2057400"/>
            <a:ext cx="10322170" cy="39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Optimization Model 2: building the model again, predicting, calculating accuracy and visualization</a:t>
            </a:r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Neural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96" y="2289664"/>
            <a:ext cx="87249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Accuracy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Neural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64" y="2809876"/>
            <a:ext cx="9518542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5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Neural Model Visualization</a:t>
            </a:r>
          </a:p>
          <a:p>
            <a:pPr marL="109728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Neural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56339"/>
            <a:ext cx="10962035" cy="38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2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Neural Model Visualization</a:t>
            </a:r>
          </a:p>
          <a:p>
            <a:pPr marL="109728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Neural Networks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08" y="2298121"/>
            <a:ext cx="9443275" cy="374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9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439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Importing lexicon and Remove words, numbers, punctuation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Text Analytics on Trip Advisor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2135799"/>
            <a:ext cx="95726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Corpuses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Text Analytics on Trip Advisor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07" y="2215705"/>
            <a:ext cx="2676525" cy="357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39" y="2382392"/>
            <a:ext cx="3019425" cy="323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375" y="2420492"/>
            <a:ext cx="24574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Building Corpus from the dataset</a:t>
            </a:r>
          </a:p>
          <a:p>
            <a:pPr marL="109728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Text Analytics on Trip Advisor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287" y="2385646"/>
            <a:ext cx="82867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Corpus review and Original review</a:t>
            </a:r>
          </a:p>
          <a:p>
            <a:pPr marL="109728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Text Analytics on Trip Advisor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2738437"/>
            <a:ext cx="10810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Calculating Sentiments for each review in the dataset</a:t>
            </a:r>
          </a:p>
          <a:p>
            <a:pPr marL="109728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Text Analytics on Trip Advisor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43" y="2301430"/>
            <a:ext cx="9029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Calculating Sentiment score of each review and visualizing</a:t>
            </a:r>
          </a:p>
          <a:p>
            <a:pPr marL="109728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Text Analytics on Trip Advisor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47" y="2344615"/>
            <a:ext cx="112680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8124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Visualization</a:t>
            </a:r>
          </a:p>
          <a:p>
            <a:pPr marL="109728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200150"/>
          </a:xfrm>
        </p:spPr>
        <p:txBody>
          <a:bodyPr/>
          <a:lstStyle/>
          <a:p>
            <a:r>
              <a:rPr lang="en-US" u="sng" dirty="0"/>
              <a:t>Text Analytics on Trip Advisor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37" y="2191892"/>
            <a:ext cx="4511186" cy="3083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923" y="2191892"/>
            <a:ext cx="5063976" cy="321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8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391</Words>
  <Application>Microsoft Office PowerPoint</Application>
  <PresentationFormat>Widescreen</PresentationFormat>
  <Paragraphs>99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Georgia</vt:lpstr>
      <vt:lpstr>Wingdings 2</vt:lpstr>
      <vt:lpstr>Training presentation</vt:lpstr>
      <vt:lpstr>Advances in Data Sciences Final Project </vt:lpstr>
      <vt:lpstr>Text Analytics on Trip Advisor</vt:lpstr>
      <vt:lpstr>Text Analytics on Trip Advisor</vt:lpstr>
      <vt:lpstr>Text Analytics on Trip Advisor</vt:lpstr>
      <vt:lpstr>Text Analytics on Trip Advisor</vt:lpstr>
      <vt:lpstr>Text Analytics on Trip Advisor</vt:lpstr>
      <vt:lpstr>Text Analytics on Trip Advisor</vt:lpstr>
      <vt:lpstr>Text Analytics on Trip Advisor</vt:lpstr>
      <vt:lpstr>Text Analytics on Trip Advisor</vt:lpstr>
      <vt:lpstr>Text Analytics on Trip Advisor</vt:lpstr>
      <vt:lpstr>Text Analytics on Trip Advisor</vt:lpstr>
      <vt:lpstr>Naïve Bayesian Classifier</vt:lpstr>
      <vt:lpstr>Naïve Bayesian Classifier</vt:lpstr>
      <vt:lpstr>Naïve Bayesian Classifier</vt:lpstr>
      <vt:lpstr>Naïve Bayesian Classifier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2016-10-26T06:57:40Z</dcterms:created>
  <dcterms:modified xsi:type="dcterms:W3CDTF">2016-12-14T20:57:23Z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