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97" r:id="rId6"/>
    <p:sldId id="298" r:id="rId7"/>
    <p:sldId id="299" r:id="rId8"/>
    <p:sldId id="259" r:id="rId9"/>
    <p:sldId id="286" r:id="rId10"/>
    <p:sldId id="262" r:id="rId11"/>
    <p:sldId id="275" r:id="rId12"/>
    <p:sldId id="276" r:id="rId13"/>
    <p:sldId id="300" r:id="rId14"/>
    <p:sldId id="261" r:id="rId15"/>
    <p:sldId id="263" r:id="rId16"/>
    <p:sldId id="279" r:id="rId17"/>
    <p:sldId id="296" r:id="rId18"/>
    <p:sldId id="264" r:id="rId19"/>
    <p:sldId id="289" r:id="rId20"/>
    <p:sldId id="287" r:id="rId21"/>
    <p:sldId id="290" r:id="rId22"/>
    <p:sldId id="293" r:id="rId23"/>
    <p:sldId id="292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6699"/>
    <a:srgbClr val="00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CEDA3-4E51-392C-AE21-E874CDA02DEF}" v="1" dt="2020-12-04T04:58:19.857"/>
    <p1510:client id="{2F9B6D8B-7468-296F-D4D8-C490EEDF8599}" v="4" dt="2020-12-04T04:03:19.116"/>
    <p1510:client id="{422331B7-EA1E-584B-360A-071A62705E39}" v="299" dt="2020-12-04T04:02:42.173"/>
    <p1510:client id="{48FFDA4A-BBC4-6289-BBC3-01FB35F23677}" v="1" dt="2020-12-03T06:57:57.331"/>
    <p1510:client id="{B0A96C71-3C85-36EC-2BF8-9F161E0BBBEB}" v="989" dt="2020-12-04T04:24:17.210"/>
    <p1510:client id="{B2578999-0506-D831-1109-001CE0D844A5}" v="43" dt="2020-12-04T03:59:29.664"/>
    <p1510:client id="{B8562850-9D0C-466F-AE10-7E0B7D62D028}" v="12" dt="2020-11-21T20:28:31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FBF69-38A3-422F-90A2-E38EF14593A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0DC50-BDAC-4A94-9CF9-A2820659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0DC50-BDAC-4A94-9CF9-A282065967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7B96-5E36-48E8-AE3D-8519BF8F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6A9E6-C4DA-4834-858E-A044ADF52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71D5-21A8-43A3-9B26-545A322F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EAA-9422-4838-8C65-3C6907046F2F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ABA6-D964-4821-AB88-5C555D6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0628-46DD-427E-92F9-DBDB1C11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1A46-6574-4564-82DC-2CD9F8F3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FF12C-B5A2-4A62-B2C8-AE19E6567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BF01-8A09-42A2-913D-658E1AB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3C73-5BB2-486B-9429-B1E3226A2F02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7BA0-39A3-4770-818F-0157F702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5030-8E70-48C4-9B53-203B01C6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2C44C-9239-42FC-B366-9388F6716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DC91E-D82E-4292-AC35-695AF61A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5AFD-BCB6-4243-8639-AB2EF5BA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0443-AB03-41A9-B573-C636E59D25C4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CC2C-9E0B-4867-8694-DB37E07D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AB88-1CF9-42BB-B3BB-118C1859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D93E-32F8-4000-B1EA-210484F2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C9C-CE98-4FC9-89C3-B6A2B618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090B-4CFD-4535-BC6D-D52D2B23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7D41-1637-4DD4-91CD-C7189FF38ED7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4603-0D7D-45F9-975F-6A903923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6F1A-77D4-46F7-A97B-1E3366F7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8FFE-DEE2-49D2-8BFD-C312E650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6388B-6B06-4D40-90D2-06B5FB96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419A7-D9F0-49F3-B7F9-AB221660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16BB-27B7-455E-B2B5-20592ECF1B94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3130-AF28-41F0-BE73-3D02B000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DDB8-F896-4F99-BD3A-FC7FC66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7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39E0-8B74-46DA-A877-CD58E0A4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7197-2C3E-44D6-B747-5AEA66173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D442-0C59-4C33-BFD7-C13647EAC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AAB69-AF47-40DE-B9D3-8E8C6332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856-534E-4B38-8AF7-C42CC1D10A63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5B4C-4A5C-41F6-AD14-7E28A7E3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42E34-F35B-40B1-9A03-38B28574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810B-F1B1-49EE-8513-572DA2C7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2AC3-3FBF-4FB8-8D72-C146717D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0635-2588-48F3-9994-9DE936A6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B340B-3218-40DD-8200-4ECDB9B6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1E4B1-9554-4605-B4CB-0AD3B3FAE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4545D-C0E6-4730-A4FB-12C6E46A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870-0288-4151-9C70-21DDA74F3C56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BAE05-888D-4B3B-BEA0-C42EF9A7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4A62B-3AB4-48E6-B8B7-3EA1DC61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3ED2-C2A7-4D8D-92A9-75600CD8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CE83F-14AE-4C3F-9359-175D928B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699F-2861-4076-BFAF-A1E3C677D336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61E5-D6FC-4B67-A37B-19531AE6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95FA-5EF5-4ADE-90C5-727AF559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1CA7-E0BB-4771-8AD4-7FF6C244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7343-6F0A-43B2-9115-B74ED95A7EFE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9EAF9-ACA7-46E4-82C5-18E9F883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1DCE8-7C07-4C2C-AFBD-56E5C0C6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676A-F9CC-4B9B-83A3-F4A0F51B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17F3-297C-4AE5-B859-B23B2D0F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888D-783C-4870-B280-9582E360B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A5BD-9A31-4AC1-A563-2ECEDA4F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1BE3-D3CB-47D4-A85F-2ABD266861C0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287A-E6DA-4220-8995-030B19CA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8FEBE-9DF9-42CC-A7B5-FD0CDD8C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D80A-6A08-4603-9FDF-1C97365A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BC8E6-1147-4D93-B6B5-BFE1C6154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CEAC5-2B6D-445F-A626-CFEC95C9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D3FCC-0A65-4D00-8759-F44E1CE7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A3E0-EFD0-422B-BCE1-AE339C58AC7B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AC36-BC70-494D-ACE1-F333F8BA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5CD1-4AAE-4E83-BE32-986268BC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E50E9-535C-40DD-A77C-E50429C9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E1C40-75AB-4432-BB11-152DC0F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995F-9F7A-482A-8877-8602DCD0D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D852-2951-472C-B820-CD5CD0E3A07B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D8F9-AE8A-4F57-8EB0-A3BBAECCD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0C52-7D07-453E-BC76-57AE25C3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5C77-3C58-4622-878C-6F7A7648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Food Safety and the Coronavirus Disease 2019 (COVID-19) | FDA">
            <a:extLst>
              <a:ext uri="{FF2B5EF4-FFF2-40B4-BE49-F238E27FC236}">
                <a16:creationId xmlns:a16="http://schemas.microsoft.com/office/drawing/2014/main" id="{436FF077-B797-418A-A59E-2485F570D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" r="4068" b="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ive Ways to Run Away From Marriage | The American Conservative">
            <a:extLst>
              <a:ext uri="{FF2B5EF4-FFF2-40B4-BE49-F238E27FC236}">
                <a16:creationId xmlns:a16="http://schemas.microsoft.com/office/drawing/2014/main" id="{071B3E57-B7BE-40E0-A5AB-B772D85C2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5" r="-1" b="14427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BCB2F-BB77-4852-A2B7-5E389E42B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COVIDSCAPE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D1E1-D380-43EE-BEFB-625493246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600">
                <a:solidFill>
                  <a:schemeClr val="bg1"/>
                </a:solidFill>
              </a:rPr>
              <a:t>Team: Last but not least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Aditya </a:t>
            </a:r>
            <a:r>
              <a:rPr lang="en-US" sz="2000" err="1">
                <a:solidFill>
                  <a:schemeClr val="bg1"/>
                </a:solidFill>
              </a:rPr>
              <a:t>Sahu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Gabriel Ore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Shuo Wang Hsu</a:t>
            </a:r>
          </a:p>
          <a:p>
            <a:pPr algn="l"/>
            <a:r>
              <a:rPr lang="en-US" sz="2000" err="1">
                <a:solidFill>
                  <a:schemeClr val="bg1"/>
                </a:solidFill>
              </a:rPr>
              <a:t>Wanwiset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Peerapatanapokin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6" descr="Covid-19">
            <a:extLst>
              <a:ext uri="{FF2B5EF4-FFF2-40B4-BE49-F238E27FC236}">
                <a16:creationId xmlns:a16="http://schemas.microsoft.com/office/drawing/2014/main" id="{F34C3F31-E9F9-4062-B74D-6B1ED4452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3090" y="4201415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2913-95AB-4BF7-9A50-BB50C66E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A1DA-FE66-4866-9617-4148AC3D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Differences from Apple and Google’s </a:t>
            </a:r>
            <a:br>
              <a:rPr lang="en-US"/>
            </a:br>
            <a:r>
              <a:rPr lang="en-US"/>
              <a:t>Exposure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EF29-131B-4924-9E1D-B7B20D80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not require Bluetooth functionality</a:t>
            </a:r>
          </a:p>
          <a:p>
            <a:pPr lvl="1"/>
            <a:r>
              <a:rPr lang="en-US"/>
              <a:t>Avoids potentially missing devices due to failures to establish Bluetooth connections for various reasons.</a:t>
            </a:r>
          </a:p>
          <a:p>
            <a:r>
              <a:rPr lang="en-US"/>
              <a:t>Centralized database and computations</a:t>
            </a:r>
            <a:r>
              <a:rPr lang="zh-TW" altLang="en-US"/>
              <a:t> </a:t>
            </a:r>
            <a:r>
              <a:rPr lang="en-US" altLang="zh-TW"/>
              <a:t>on the cloud</a:t>
            </a:r>
            <a:endParaRPr lang="en-US"/>
          </a:p>
          <a:p>
            <a:pPr lvl="1"/>
            <a:r>
              <a:rPr lang="en-US"/>
              <a:t>No additional local CPU, storage, and battery usage</a:t>
            </a:r>
          </a:p>
          <a:p>
            <a:r>
              <a:rPr lang="en-US"/>
              <a:t>Not dependent on mobile OS version/updates or specific hardware</a:t>
            </a:r>
          </a:p>
          <a:p>
            <a:pPr lvl="1"/>
            <a:r>
              <a:rPr lang="en-US"/>
              <a:t>However it still requires internet connection and a GPS sensor</a:t>
            </a:r>
          </a:p>
          <a:p>
            <a:r>
              <a:rPr lang="en-US"/>
              <a:t>Does not require high level approval of local health authorities or need local health authorities to create their own applications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4865-AABD-4C4F-8164-93532625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9DBE-F6DF-4E91-BFEC-E13F682B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32" y="41830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5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5563-A899-4345-B3A7-65A69A78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F9510-5F55-4374-B607-733F6923B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0D403-05BC-4998-940D-C55DBF6D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230A-DE28-4913-A924-2CD57024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Risk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13C5-1CE4-4433-AE38-3873A5F3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89" y="1701915"/>
            <a:ext cx="7587330" cy="47951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LA County’s Department of Public Health shares daily news update of cumulative city level COVID cases. </a:t>
            </a:r>
          </a:p>
          <a:p>
            <a:r>
              <a:rPr lang="en-US">
                <a:ea typeface="+mn-lt"/>
                <a:cs typeface="+mn-lt"/>
              </a:rPr>
              <a:t>They also share normalized ‘rate’ per 100,000 population. This allows us to compare cities of different sizes.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We choose a 14 days concurrent window to represent current COVID patients and use this as the input.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2DE6D626-2896-4BD1-980C-93AC017F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77" y="2007124"/>
            <a:ext cx="3247301" cy="43454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7AC1F-349A-4513-9B84-E484AAF8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423B848-97C2-412F-B4D7-7FA8E592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229" y="1228774"/>
            <a:ext cx="4577717" cy="7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4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08A7-F860-4D57-91B7-6073DA2F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Machine Learning Risk Score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5285-7031-40D3-988C-DF52437A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51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PySpark is used as machine learning framework because of the MapReduce functionality.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We selected to use linear regression model as the machine learning algorithm. This is suitable because we want to predict future data from past trends.</a:t>
            </a:r>
            <a:endParaRPr lang="en-US" dirty="0"/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8BDC34A-5228-4DC6-A2D7-B5E3D7AD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10" y="676462"/>
            <a:ext cx="2743200" cy="9470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4013F-8AF5-4FC6-BAA4-B7E73582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C8EA5DA-98C9-4D18-849D-A651D36A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848" y="3839067"/>
            <a:ext cx="5005585" cy="26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0C29-7321-4303-9EE9-D379FBC3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Machine Learning Risk Score</a:t>
            </a:r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198E48B-11C0-4DFC-9924-D81E52FF4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87" y="2274778"/>
            <a:ext cx="4327233" cy="2600150"/>
          </a:xfr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B054FF5-E2FA-4C76-86A6-072FEEFC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95" y="2272151"/>
            <a:ext cx="4249944" cy="2597136"/>
          </a:xfrm>
          <a:prstGeom prst="rect">
            <a:avLst/>
          </a:prstGeom>
        </p:spPr>
      </p:pic>
      <p:pic>
        <p:nvPicPr>
          <p:cNvPr id="3" name="Picture 6" descr="A picture containing table, calendar&#10;&#10;Description automatically generated">
            <a:extLst>
              <a:ext uri="{FF2B5EF4-FFF2-40B4-BE49-F238E27FC236}">
                <a16:creationId xmlns:a16="http://schemas.microsoft.com/office/drawing/2014/main" id="{67478BF4-EC95-446B-8462-D26FE82F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08" y="5904971"/>
            <a:ext cx="6977605" cy="8183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B0F2DE-837F-480A-81BD-C309C853BA73}"/>
              </a:ext>
            </a:extLst>
          </p:cNvPr>
          <p:cNvSpPr txBox="1">
            <a:spLocks/>
          </p:cNvSpPr>
          <p:nvPr/>
        </p:nvSpPr>
        <p:spPr>
          <a:xfrm>
            <a:off x="698383" y="1811643"/>
            <a:ext cx="10515600" cy="4190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One thing we considered is how many data points to use?</a:t>
            </a:r>
            <a:endParaRPr lang="en-US"/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Accuracy is</a:t>
            </a:r>
            <a:r>
              <a:rPr lang="en-US">
                <a:ea typeface="+mn-lt"/>
                <a:cs typeface="+mn-lt"/>
              </a:rPr>
              <a:t> calculated by taking the difference of the predicted value and the actual value that is later provided by LA’s County of Public Health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031-AEAB-44E9-8867-4ECB4B25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47" y="154572"/>
            <a:ext cx="10515600" cy="794169"/>
          </a:xfrm>
        </p:spPr>
        <p:txBody>
          <a:bodyPr/>
          <a:lstStyle/>
          <a:p>
            <a:r>
              <a:rPr lang="en-US"/>
              <a:t>Node-Red Data Collection Implementation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F5F190-46AA-46A8-8D44-C35C3ADC11E5}"/>
              </a:ext>
            </a:extLst>
          </p:cNvPr>
          <p:cNvGrpSpPr/>
          <p:nvPr/>
        </p:nvGrpSpPr>
        <p:grpSpPr>
          <a:xfrm>
            <a:off x="605590" y="3563353"/>
            <a:ext cx="2771273" cy="2799983"/>
            <a:chOff x="605590" y="3563353"/>
            <a:chExt cx="2771273" cy="2799983"/>
          </a:xfrm>
        </p:grpSpPr>
        <p:pic>
          <p:nvPicPr>
            <p:cNvPr id="4" name="Graphic 4" descr="Smart Phone">
              <a:extLst>
                <a:ext uri="{FF2B5EF4-FFF2-40B4-BE49-F238E27FC236}">
                  <a16:creationId xmlns:a16="http://schemas.microsoft.com/office/drawing/2014/main" id="{18D351A9-3CC6-49C5-A704-339E2CE14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5590" y="3563353"/>
              <a:ext cx="2057400" cy="2057400"/>
            </a:xfrm>
            <a:prstGeom prst="rect">
              <a:avLst/>
            </a:prstGeom>
          </p:spPr>
        </p:pic>
        <p:pic>
          <p:nvPicPr>
            <p:cNvPr id="5" name="Picture 5" descr="Icon&#10;&#10;Description automatically generated">
              <a:extLst>
                <a:ext uri="{FF2B5EF4-FFF2-40B4-BE49-F238E27FC236}">
                  <a16:creationId xmlns:a16="http://schemas.microsoft.com/office/drawing/2014/main" id="{9528F1EB-D21C-48F6-9CC5-DE0B07F8A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3512" y="4230314"/>
              <a:ext cx="726909" cy="72690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A092B9-4008-45ED-9C38-BD80D6271FE2}"/>
                </a:ext>
              </a:extLst>
            </p:cNvPr>
            <p:cNvSpPr txBox="1"/>
            <p:nvPr/>
          </p:nvSpPr>
          <p:spPr>
            <a:xfrm>
              <a:off x="633663" y="5717005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OwnTracks running on mobile devices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D20309-7981-4CBF-8C75-01C97E82E150}"/>
              </a:ext>
            </a:extLst>
          </p:cNvPr>
          <p:cNvGrpSpPr/>
          <p:nvPr/>
        </p:nvGrpSpPr>
        <p:grpSpPr>
          <a:xfrm>
            <a:off x="2182226" y="1124953"/>
            <a:ext cx="2678532" cy="2481010"/>
            <a:chOff x="2182226" y="1124953"/>
            <a:chExt cx="2678532" cy="2481010"/>
          </a:xfrm>
        </p:grpSpPr>
        <p:pic>
          <p:nvPicPr>
            <p:cNvPr id="6" name="Picture 6" descr="Icon&#10;&#10;Description automatically generated">
              <a:extLst>
                <a:ext uri="{FF2B5EF4-FFF2-40B4-BE49-F238E27FC236}">
                  <a16:creationId xmlns:a16="http://schemas.microsoft.com/office/drawing/2014/main" id="{D42B09C1-0A2E-497A-AA7A-01E1845FE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9320" y="1124953"/>
              <a:ext cx="1550069" cy="155006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983ABB9-653E-4320-9000-7C21A92208BC}"/>
                </a:ext>
              </a:extLst>
            </p:cNvPr>
            <p:cNvCxnSpPr/>
            <p:nvPr/>
          </p:nvCxnSpPr>
          <p:spPr>
            <a:xfrm flipV="1">
              <a:off x="2182226" y="2505074"/>
              <a:ext cx="984584" cy="110088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22B11A-D661-4F98-88D8-7A21E96A0521}"/>
                </a:ext>
              </a:extLst>
            </p:cNvPr>
            <p:cNvSpPr txBox="1"/>
            <p:nvPr/>
          </p:nvSpPr>
          <p:spPr>
            <a:xfrm>
              <a:off x="3120189" y="2729162"/>
              <a:ext cx="17405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WebHook Relay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7663FD-5EC8-4B1A-A70E-EF56E3D83E7F}"/>
              </a:ext>
            </a:extLst>
          </p:cNvPr>
          <p:cNvGrpSpPr/>
          <p:nvPr/>
        </p:nvGrpSpPr>
        <p:grpSpPr>
          <a:xfrm>
            <a:off x="8398542" y="3785436"/>
            <a:ext cx="3639303" cy="1980058"/>
            <a:chOff x="8398542" y="3785436"/>
            <a:chExt cx="3639303" cy="1980058"/>
          </a:xfrm>
        </p:grpSpPr>
        <p:pic>
          <p:nvPicPr>
            <p:cNvPr id="14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D7CC988-C17E-458F-A6F7-2FC52CF07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8418" y="3785436"/>
              <a:ext cx="2639427" cy="162326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AB60FB-11BB-4DAF-B172-A8B6051E5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8542" y="4530389"/>
              <a:ext cx="1435767" cy="80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5455C9-9F2C-43CC-82FD-8B9C69860676}"/>
                </a:ext>
              </a:extLst>
            </p:cNvPr>
            <p:cNvSpPr txBox="1"/>
            <p:nvPr/>
          </p:nvSpPr>
          <p:spPr>
            <a:xfrm>
              <a:off x="9877925" y="5396162"/>
              <a:ext cx="18909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Data Stored on S3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99D6CD-BD13-4841-8961-E099C0D8FC59}"/>
              </a:ext>
            </a:extLst>
          </p:cNvPr>
          <p:cNvGrpSpPr/>
          <p:nvPr/>
        </p:nvGrpSpPr>
        <p:grpSpPr>
          <a:xfrm>
            <a:off x="4247647" y="2222332"/>
            <a:ext cx="4112295" cy="3964267"/>
            <a:chOff x="4247647" y="2222332"/>
            <a:chExt cx="4112295" cy="3964267"/>
          </a:xfrm>
        </p:grpSpPr>
        <p:pic>
          <p:nvPicPr>
            <p:cNvPr id="12" name="Picture 12" descr="Logo&#10;&#10;Description automatically generated">
              <a:extLst>
                <a:ext uri="{FF2B5EF4-FFF2-40B4-BE49-F238E27FC236}">
                  <a16:creationId xmlns:a16="http://schemas.microsoft.com/office/drawing/2014/main" id="{5EC408BB-CBA8-42A1-BD85-9F46FCB5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742" y="3771900"/>
              <a:ext cx="2743200" cy="154004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69A249E-2994-438E-958A-47009C4CD37D}"/>
                </a:ext>
              </a:extLst>
            </p:cNvPr>
            <p:cNvSpPr/>
            <p:nvPr/>
          </p:nvSpPr>
          <p:spPr>
            <a:xfrm>
              <a:off x="5688932" y="3292642"/>
              <a:ext cx="2596815" cy="236620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11397A-F0DB-495D-AF8B-955668BDE589}"/>
                </a:ext>
              </a:extLst>
            </p:cNvPr>
            <p:cNvCxnSpPr>
              <a:cxnSpLocks/>
            </p:cNvCxnSpPr>
            <p:nvPr/>
          </p:nvCxnSpPr>
          <p:spPr>
            <a:xfrm>
              <a:off x="4247647" y="2222332"/>
              <a:ext cx="1235242" cy="78405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49E7A3-F682-47BD-84D2-CCDEA7189A90}"/>
                </a:ext>
              </a:extLst>
            </p:cNvPr>
            <p:cNvSpPr txBox="1"/>
            <p:nvPr/>
          </p:nvSpPr>
          <p:spPr>
            <a:xfrm>
              <a:off x="5696951" y="5817267"/>
              <a:ext cx="259280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Node-RED hosted on EC2</a:t>
              </a:r>
            </a:p>
          </p:txBody>
        </p:sp>
        <p:pic>
          <p:nvPicPr>
            <p:cNvPr id="19" name="Graphic 9" descr="Cloud">
              <a:extLst>
                <a:ext uri="{FF2B5EF4-FFF2-40B4-BE49-F238E27FC236}">
                  <a16:creationId xmlns:a16="http://schemas.microsoft.com/office/drawing/2014/main" id="{2BDBACA9-F548-4BA8-BBEE-36563B8F0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48562" y="2390274"/>
              <a:ext cx="1616242" cy="1616242"/>
            </a:xfrm>
            <a:prstGeom prst="rect">
              <a:avLst/>
            </a:prstGeom>
          </p:spPr>
        </p:pic>
        <p:pic>
          <p:nvPicPr>
            <p:cNvPr id="9" name="Graphic 9" descr="Cloud">
              <a:extLst>
                <a:ext uri="{FF2B5EF4-FFF2-40B4-BE49-F238E27FC236}">
                  <a16:creationId xmlns:a16="http://schemas.microsoft.com/office/drawing/2014/main" id="{DD5C48DD-69B7-454D-A6C8-EF05ACB1E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97642" y="2390274"/>
              <a:ext cx="1616242" cy="161624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0BED67-6B73-4F8A-BCA2-005A54A361E9}"/>
                </a:ext>
              </a:extLst>
            </p:cNvPr>
            <p:cNvSpPr txBox="1"/>
            <p:nvPr/>
          </p:nvSpPr>
          <p:spPr>
            <a:xfrm>
              <a:off x="5594184" y="2997368"/>
              <a:ext cx="92843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/>
                <a:t>EC2</a:t>
              </a:r>
              <a:endParaRPr lang="en-US" sz="2800">
                <a:cs typeface="Calibri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5FCED9-C8B1-4A23-9A5E-C3F30072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31D4-CBF9-4ECD-A59E-5C3D31ED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4" y="555625"/>
            <a:ext cx="10515600" cy="5234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900" dirty="0">
                <a:cs typeface="Calibri Light"/>
              </a:rPr>
              <a:t>OwnTracks 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EB5BD830-DB7F-48C8-8888-475430A7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94" y="459708"/>
            <a:ext cx="753979" cy="724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11A58-09F0-4F92-967C-75A2D58E90A6}"/>
              </a:ext>
            </a:extLst>
          </p:cNvPr>
          <p:cNvSpPr txBox="1"/>
          <p:nvPr/>
        </p:nvSpPr>
        <p:spPr>
          <a:xfrm>
            <a:off x="547394" y="1978511"/>
            <a:ext cx="482487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cs typeface="Calibri"/>
              </a:rPr>
              <a:t>Why OwnTracks?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48FC1-B227-491B-8726-9532B452CCA6}"/>
              </a:ext>
            </a:extLst>
          </p:cNvPr>
          <p:cNvSpPr txBox="1"/>
          <p:nvPr/>
        </p:nvSpPr>
        <p:spPr>
          <a:xfrm>
            <a:off x="497262" y="1376931"/>
            <a:ext cx="1118155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Calibri"/>
              </a:rPr>
              <a:t>OwnTracks is a GPS tracking application, which uses open protocols for communication.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11F93-0F3A-4269-8141-90CEA721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019FE-AF5B-4F8F-A89F-6CAC40A585CF}"/>
              </a:ext>
            </a:extLst>
          </p:cNvPr>
          <p:cNvSpPr txBox="1"/>
          <p:nvPr/>
        </p:nvSpPr>
        <p:spPr>
          <a:xfrm>
            <a:off x="774031" y="2658979"/>
            <a:ext cx="1094472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User friendly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Open-source application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Target endpoint can be directly be specified through the settings.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Has multiple configuration for sending the data i.e. manually, periodically, and/or only when the user is moving.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No third-party services are required to send data.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Data sent is encrypted.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Keeps on working in background, and therefore, is power efficient to a certain degree.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Can be configured for MQTT, and other HTTP modes. </a:t>
            </a:r>
          </a:p>
        </p:txBody>
      </p:sp>
    </p:spTree>
    <p:extLst>
      <p:ext uri="{BB962C8B-B14F-4D97-AF65-F5344CB8AC3E}">
        <p14:creationId xmlns:p14="http://schemas.microsoft.com/office/powerpoint/2010/main" val="119910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31D4-CBF9-4ECD-A59E-5C3D31ED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1" y="375151"/>
            <a:ext cx="10515600" cy="723985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OwnTracks (Contd.)</a:t>
            </a:r>
            <a:endParaRPr lang="en-US" dirty="0"/>
          </a:p>
        </p:txBody>
      </p:sp>
      <p:pic>
        <p:nvPicPr>
          <p:cNvPr id="7" name="Picture 37" descr="Timeline&#10;&#10;Description automatically generated">
            <a:extLst>
              <a:ext uri="{FF2B5EF4-FFF2-40B4-BE49-F238E27FC236}">
                <a16:creationId xmlns:a16="http://schemas.microsoft.com/office/drawing/2014/main" id="{2ED35FC4-3ACF-4316-9F4B-8A56A1B5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47" y="1291390"/>
            <a:ext cx="2009427" cy="435543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375FCA4-D01A-4710-8939-B7546BFA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73" y="1294419"/>
            <a:ext cx="3715753" cy="406863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9120952-3791-44E6-BF5E-38F99155FC74}"/>
              </a:ext>
            </a:extLst>
          </p:cNvPr>
          <p:cNvSpPr/>
          <p:nvPr/>
        </p:nvSpPr>
        <p:spPr>
          <a:xfrm>
            <a:off x="4243217" y="2384578"/>
            <a:ext cx="1854867" cy="10828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CEA66-5EEB-4C15-A155-0C24C4069E7D}"/>
              </a:ext>
            </a:extLst>
          </p:cNvPr>
          <p:cNvSpPr txBox="1"/>
          <p:nvPr/>
        </p:nvSpPr>
        <p:spPr>
          <a:xfrm>
            <a:off x="824163" y="5927558"/>
            <a:ext cx="109647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data being sent from the OwnTracks is typically in JSON format, which makes it easier to work with.</a:t>
            </a:r>
            <a:endParaRPr lang="en-US" sz="2000" dirty="0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254B0-82B5-4C75-8355-49548FEF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DBC8CE-8DAF-400E-BE69-DB50799BA423}"/>
              </a:ext>
            </a:extLst>
          </p:cNvPr>
          <p:cNvGrpSpPr/>
          <p:nvPr/>
        </p:nvGrpSpPr>
        <p:grpSpPr>
          <a:xfrm>
            <a:off x="7278584" y="3650018"/>
            <a:ext cx="1664641" cy="951535"/>
            <a:chOff x="7278584" y="3650018"/>
            <a:chExt cx="1664641" cy="95153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0A483D7-D137-4F17-A781-13AC113D9571}"/>
                </a:ext>
              </a:extLst>
            </p:cNvPr>
            <p:cNvCxnSpPr/>
            <p:nvPr/>
          </p:nvCxnSpPr>
          <p:spPr>
            <a:xfrm>
              <a:off x="7278584" y="3650018"/>
              <a:ext cx="1664641" cy="1647"/>
            </a:xfrm>
            <a:prstGeom prst="straightConnector1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9B53C7-B1F5-492A-875D-044E0182DFC5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84" y="3910976"/>
              <a:ext cx="1664641" cy="1647"/>
            </a:xfrm>
            <a:prstGeom prst="straightConnector1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4E9101-97D4-4809-97AF-90C847F8CC2A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84" y="4328510"/>
              <a:ext cx="1664641" cy="1647"/>
            </a:xfrm>
            <a:prstGeom prst="straightConnector1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585721-58D6-4C93-8C97-CFB6A02CE888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84" y="4599906"/>
              <a:ext cx="1664641" cy="1647"/>
            </a:xfrm>
            <a:prstGeom prst="straightConnector1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13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2DB7-A8C4-485C-A19F-8C50FED2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800"/>
          </a:xfrm>
        </p:spPr>
        <p:txBody>
          <a:bodyPr>
            <a:normAutofit fontScale="90000"/>
          </a:bodyPr>
          <a:lstStyle/>
          <a:p>
            <a:r>
              <a:rPr lang="en-US" err="1">
                <a:cs typeface="Calibri Light"/>
              </a:rPr>
              <a:t>WebHook</a:t>
            </a:r>
            <a:r>
              <a:rPr lang="en-US">
                <a:cs typeface="Calibri Light"/>
              </a:rPr>
              <a:t> Relay</a:t>
            </a:r>
          </a:p>
        </p:txBody>
      </p:sp>
      <p:pic>
        <p:nvPicPr>
          <p:cNvPr id="4" name="Picture 6" descr="Icon&#10;&#10;Description automatically generated">
            <a:extLst>
              <a:ext uri="{FF2B5EF4-FFF2-40B4-BE49-F238E27FC236}">
                <a16:creationId xmlns:a16="http://schemas.microsoft.com/office/drawing/2014/main" id="{CE4EF8BA-55E3-4D1E-86AD-9722B28C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03" y="142374"/>
            <a:ext cx="1048754" cy="1008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CBCD1-952D-4D71-A11D-5AE29D69F33F}"/>
              </a:ext>
            </a:extLst>
          </p:cNvPr>
          <p:cNvSpPr txBox="1"/>
          <p:nvPr/>
        </p:nvSpPr>
        <p:spPr>
          <a:xfrm>
            <a:off x="834189" y="1556083"/>
            <a:ext cx="1066398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Webhook Relay allows a user to receive, transform webhooks and transmit data without having public IP or configuring NAT/firewall in a secure way. However, we need to setup a bucket to relay the traffic.</a:t>
            </a:r>
            <a:endParaRPr lang="en-US"/>
          </a:p>
          <a:p>
            <a:pPr algn="just"/>
            <a:endParaRPr lang="en-US" sz="2400">
              <a:cs typeface="Calibri"/>
            </a:endParaRPr>
          </a:p>
          <a:p>
            <a:pPr algn="just"/>
            <a:endParaRPr lang="en-US" sz="2400">
              <a:cs typeface="Calibri"/>
            </a:endParaRPr>
          </a:p>
          <a:p>
            <a:pPr algn="just"/>
            <a:r>
              <a:rPr lang="en-US" sz="2400">
                <a:cs typeface="Calibri"/>
              </a:rPr>
              <a:t>Advantages -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Doesn't need separate third-party services like </a:t>
            </a:r>
            <a:r>
              <a:rPr lang="en-US" sz="2400" err="1">
                <a:cs typeface="Calibri"/>
              </a:rPr>
              <a:t>Mosquitto</a:t>
            </a:r>
            <a:r>
              <a:rPr lang="en-US" sz="2400">
                <a:cs typeface="Calibri"/>
              </a:rPr>
              <a:t> MQTT for data transfer.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cs typeface="Calibri"/>
              </a:rPr>
              <a:t>Uses internal relays</a:t>
            </a:r>
            <a:r>
              <a:rPr lang="en-US" sz="2400">
                <a:cs typeface="Calibri"/>
              </a:rPr>
              <a:t>, therefore, the data is secure and encrypted.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Relatively faster because </a:t>
            </a:r>
            <a:r>
              <a:rPr lang="en-US" sz="2400">
                <a:solidFill>
                  <a:srgbClr val="FF0000"/>
                </a:solidFill>
                <a:cs typeface="Calibri"/>
              </a:rPr>
              <a:t>it uses internal relay network</a:t>
            </a:r>
            <a:r>
              <a:rPr lang="en-US" sz="2400">
                <a:cs typeface="Calibri"/>
              </a:rPr>
              <a:t> for data transfer.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Works in a similar fashion as AWS IoT core.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Has its own </a:t>
            </a:r>
            <a:r>
              <a:rPr lang="en-US" sz="2400">
                <a:solidFill>
                  <a:srgbClr val="FF0000"/>
                </a:solidFill>
                <a:cs typeface="Calibri"/>
              </a:rPr>
              <a:t>flow for Node-RED</a:t>
            </a:r>
            <a:r>
              <a:rPr lang="en-US" sz="2400">
                <a:cs typeface="Calibri"/>
              </a:rPr>
              <a:t>, hence, tunneling data through </a:t>
            </a:r>
            <a:r>
              <a:rPr lang="en-US" sz="2400" err="1">
                <a:cs typeface="Calibri"/>
              </a:rPr>
              <a:t>WebHook</a:t>
            </a:r>
            <a:r>
              <a:rPr lang="en-US" sz="2400">
                <a:cs typeface="Calibri"/>
              </a:rPr>
              <a:t> </a:t>
            </a:r>
            <a:r>
              <a:rPr lang="en-US" sz="2400">
                <a:ea typeface="+mn-lt"/>
                <a:cs typeface="+mn-lt"/>
              </a:rPr>
              <a:t>relay</a:t>
            </a:r>
            <a:r>
              <a:rPr lang="en-US" sz="2400">
                <a:cs typeface="Calibri"/>
              </a:rPr>
              <a:t> to Node-RED  is simpler.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8EC62D-6244-4977-8955-BCCBEB3B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4077-06BF-4BE0-9069-34EABD61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57567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Node-RED – AWS EC2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6DE-2F4C-4E43-B154-3009DEE5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2166520"/>
            <a:ext cx="10515600" cy="418089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US">
                <a:solidFill>
                  <a:srgbClr val="FF0000"/>
                </a:solidFill>
                <a:cs typeface="Calibri"/>
              </a:rPr>
              <a:t>Easier to host</a:t>
            </a:r>
            <a:r>
              <a:rPr lang="en-US">
                <a:cs typeface="Calibri"/>
              </a:rPr>
              <a:t> Node-RED on a centralized server such as EC2 as compared to hosting and configuring it on multiple mobile devices.</a:t>
            </a:r>
            <a:endParaRPr lang="en-US"/>
          </a:p>
          <a:p>
            <a:pPr algn="just"/>
            <a:r>
              <a:rPr lang="en-US">
                <a:cs typeface="Calibri"/>
              </a:rPr>
              <a:t>EC2's </a:t>
            </a:r>
            <a:r>
              <a:rPr lang="en-US">
                <a:solidFill>
                  <a:srgbClr val="FF0000"/>
                </a:solidFill>
                <a:cs typeface="Calibri"/>
              </a:rPr>
              <a:t>robust nature and readily accessible resources</a:t>
            </a:r>
            <a:r>
              <a:rPr lang="en-US">
                <a:cs typeface="Calibri"/>
              </a:rPr>
              <a:t> make it an ideal platform to host Node-RED.</a:t>
            </a:r>
          </a:p>
          <a:p>
            <a:pPr algn="just"/>
            <a:r>
              <a:rPr lang="en-US">
                <a:cs typeface="Calibri"/>
              </a:rPr>
              <a:t>It </a:t>
            </a:r>
            <a:r>
              <a:rPr lang="en-US">
                <a:solidFill>
                  <a:srgbClr val="FF0000"/>
                </a:solidFill>
                <a:cs typeface="Calibri"/>
              </a:rPr>
              <a:t>stores the file generated</a:t>
            </a:r>
            <a:r>
              <a:rPr lang="en-US">
                <a:cs typeface="Calibri"/>
              </a:rPr>
              <a:t> by Node-RED </a:t>
            </a:r>
            <a:r>
              <a:rPr lang="en-US">
                <a:solidFill>
                  <a:srgbClr val="FF0000"/>
                </a:solidFill>
                <a:cs typeface="Calibri"/>
              </a:rPr>
              <a:t>locally</a:t>
            </a:r>
            <a:r>
              <a:rPr lang="en-US">
                <a:cs typeface="Calibri"/>
              </a:rPr>
              <a:t> on the EC2 machine. This makes it convenient to </a:t>
            </a:r>
            <a:r>
              <a:rPr lang="en-US">
                <a:solidFill>
                  <a:srgbClr val="FF0000"/>
                </a:solidFill>
                <a:cs typeface="Calibri"/>
              </a:rPr>
              <a:t>"push" the file directly to S3 bucket</a:t>
            </a:r>
            <a:r>
              <a:rPr lang="en-US">
                <a:cs typeface="Calibri"/>
              </a:rPr>
              <a:t>.</a:t>
            </a:r>
          </a:p>
          <a:p>
            <a:pPr algn="just"/>
            <a:r>
              <a:rPr lang="en-US">
                <a:cs typeface="Calibri"/>
              </a:rPr>
              <a:t>Running Node-RED on EC2 is much more viable as it can remain </a:t>
            </a:r>
            <a:r>
              <a:rPr lang="en-US">
                <a:solidFill>
                  <a:srgbClr val="FF0000"/>
                </a:solidFill>
                <a:cs typeface="Calibri"/>
              </a:rPr>
              <a:t>active all the time</a:t>
            </a:r>
            <a:r>
              <a:rPr lang="en-US">
                <a:cs typeface="Calibri"/>
              </a:rPr>
              <a:t>. </a:t>
            </a:r>
          </a:p>
          <a:p>
            <a:pPr algn="just"/>
            <a:r>
              <a:rPr lang="en-US">
                <a:cs typeface="Calibri"/>
              </a:rPr>
              <a:t>EC2 instance can be </a:t>
            </a:r>
            <a:r>
              <a:rPr lang="en-US">
                <a:solidFill>
                  <a:srgbClr val="FF0000"/>
                </a:solidFill>
                <a:cs typeface="Calibri"/>
              </a:rPr>
              <a:t>configured to restrict access of traffic from certain or all IP addresses</a:t>
            </a:r>
            <a:r>
              <a:rPr lang="en-US">
                <a:cs typeface="Calibri"/>
              </a:rPr>
              <a:t>, which layers it with another level of security.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7E0D-4ED3-439B-B305-176310B2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9C16-D232-46E0-8EBA-8A3AC80E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D472-137F-4DE5-AFF1-463874F9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Due to COVID-19, we are now facing risks of contacting the virus whenever we are outside and near other people. </a:t>
            </a:r>
          </a:p>
          <a:p>
            <a:r>
              <a:rPr lang="en-US">
                <a:ea typeface="+mn-lt"/>
                <a:cs typeface="+mn-lt"/>
              </a:rPr>
              <a:t>However, what is the actual amount of risk of going to a particular location? </a:t>
            </a:r>
          </a:p>
          <a:p>
            <a:r>
              <a:rPr lang="en-US">
                <a:ea typeface="+mn-lt"/>
                <a:cs typeface="+mn-lt"/>
              </a:rPr>
              <a:t>Let's say we want to go Christmas shopping or try outdoor dining for a special occasion. How risky is it to go to location A? What about location B?</a:t>
            </a:r>
          </a:p>
          <a:p>
            <a:r>
              <a:rPr lang="en-US">
                <a:ea typeface="+mn-lt"/>
                <a:cs typeface="+mn-lt"/>
              </a:rPr>
              <a:t>COVIDSCAPE seeks to answer this problem by predicting this potential risk </a:t>
            </a: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774C-2286-40D8-B601-27C32B39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2</a:t>
            </a:fld>
            <a:endParaRPr lang="en-US"/>
          </a:p>
        </p:txBody>
      </p:sp>
      <p:pic>
        <p:nvPicPr>
          <p:cNvPr id="6" name="Google Shape;64;p14" descr="Risk Management vs Risk Avoidance: How To Protect Your Downside –  CharlesNgo.com">
            <a:extLst>
              <a:ext uri="{FF2B5EF4-FFF2-40B4-BE49-F238E27FC236}">
                <a16:creationId xmlns:a16="http://schemas.microsoft.com/office/drawing/2014/main" id="{7E79481A-B432-40C6-8ECE-0507B85316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5256" y="110331"/>
            <a:ext cx="2476500" cy="164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69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4313F-3529-40D8-BAC1-02379FDB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anchor="ctr">
            <a:normAutofit/>
          </a:bodyPr>
          <a:lstStyle/>
          <a:p>
            <a:r>
              <a:rPr lang="en-US" sz="5200">
                <a:cs typeface="Calibri Light"/>
              </a:rPr>
              <a:t>Node-RED Flow (Contd.)</a:t>
            </a:r>
            <a:endParaRPr lang="en-US" sz="520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A884ECD-5C59-4730-B9F8-B32E8EBC8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44" r="-1" b="-1"/>
          <a:stretch/>
        </p:blipFill>
        <p:spPr>
          <a:xfrm>
            <a:off x="838200" y="1795295"/>
            <a:ext cx="10512547" cy="44503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D4CDF-2DFC-438E-BCEB-CCA853FD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096FDB-CACD-4781-8709-B8AD2E6A6767}"/>
              </a:ext>
            </a:extLst>
          </p:cNvPr>
          <p:cNvSpPr/>
          <p:nvPr/>
        </p:nvSpPr>
        <p:spPr>
          <a:xfrm>
            <a:off x="886327" y="1718511"/>
            <a:ext cx="2165683" cy="5514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A63810-31C5-4111-A5C0-4DE69608BC44}"/>
              </a:ext>
            </a:extLst>
          </p:cNvPr>
          <p:cNvSpPr/>
          <p:nvPr/>
        </p:nvSpPr>
        <p:spPr>
          <a:xfrm>
            <a:off x="1136985" y="2881563"/>
            <a:ext cx="1915026" cy="5514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786EE0-C6CB-437B-A95F-F6A23AABD02D}"/>
              </a:ext>
            </a:extLst>
          </p:cNvPr>
          <p:cNvSpPr/>
          <p:nvPr/>
        </p:nvSpPr>
        <p:spPr>
          <a:xfrm>
            <a:off x="1628274" y="4044615"/>
            <a:ext cx="1915026" cy="5514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F85B-9A49-4FE8-B5AE-6ECA932C9744}"/>
              </a:ext>
            </a:extLst>
          </p:cNvPr>
          <p:cNvSpPr/>
          <p:nvPr/>
        </p:nvSpPr>
        <p:spPr>
          <a:xfrm>
            <a:off x="4014537" y="4044615"/>
            <a:ext cx="1915026" cy="5514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965EF5-EA00-492A-A835-684D39F215A2}"/>
              </a:ext>
            </a:extLst>
          </p:cNvPr>
          <p:cNvSpPr/>
          <p:nvPr/>
        </p:nvSpPr>
        <p:spPr>
          <a:xfrm>
            <a:off x="6521115" y="4024563"/>
            <a:ext cx="1333500" cy="5714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E9D600-80E3-4E0E-9261-DD2F497905D1}"/>
              </a:ext>
            </a:extLst>
          </p:cNvPr>
          <p:cNvSpPr/>
          <p:nvPr/>
        </p:nvSpPr>
        <p:spPr>
          <a:xfrm>
            <a:off x="8566484" y="4024562"/>
            <a:ext cx="2245894" cy="5714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F68D59-3CC9-4A69-8355-3AD3641F914A}"/>
              </a:ext>
            </a:extLst>
          </p:cNvPr>
          <p:cNvSpPr/>
          <p:nvPr/>
        </p:nvSpPr>
        <p:spPr>
          <a:xfrm rot="2940000">
            <a:off x="1765753" y="2486026"/>
            <a:ext cx="561474" cy="220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16CCE5-F71B-4F82-B2D3-235D687C61DC}"/>
              </a:ext>
            </a:extLst>
          </p:cNvPr>
          <p:cNvSpPr/>
          <p:nvPr/>
        </p:nvSpPr>
        <p:spPr>
          <a:xfrm rot="2940000">
            <a:off x="2216937" y="3598947"/>
            <a:ext cx="561474" cy="220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67FCE6-2445-4F1B-9431-6FB2F86AF237}"/>
              </a:ext>
            </a:extLst>
          </p:cNvPr>
          <p:cNvSpPr/>
          <p:nvPr/>
        </p:nvSpPr>
        <p:spPr>
          <a:xfrm>
            <a:off x="3545494" y="4164908"/>
            <a:ext cx="451185" cy="220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87375E-8B3A-443C-B824-AFD7B30CF22B}"/>
              </a:ext>
            </a:extLst>
          </p:cNvPr>
          <p:cNvSpPr/>
          <p:nvPr/>
        </p:nvSpPr>
        <p:spPr>
          <a:xfrm>
            <a:off x="5991915" y="4205013"/>
            <a:ext cx="451185" cy="220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3A5796-F857-46DD-B499-27A9D8F3578B}"/>
              </a:ext>
            </a:extLst>
          </p:cNvPr>
          <p:cNvSpPr/>
          <p:nvPr/>
        </p:nvSpPr>
        <p:spPr>
          <a:xfrm>
            <a:off x="7957073" y="4205013"/>
            <a:ext cx="451185" cy="220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D28B-A0D4-4C68-9014-A53D0B57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B4AC-94E0-48EC-A46A-36E16759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User-oriented:</a:t>
            </a:r>
          </a:p>
          <a:p>
            <a:pPr lvl="1"/>
            <a:r>
              <a:rPr lang="en-US"/>
              <a:t>Expand scope to beyond Los Angeles County</a:t>
            </a:r>
            <a:endParaRPr lang="en-US">
              <a:cs typeface="Calibri"/>
            </a:endParaRPr>
          </a:p>
          <a:p>
            <a:pPr lvl="1"/>
            <a:r>
              <a:rPr lang="en-US"/>
              <a:t>Consider additional risk factors for score calculation</a:t>
            </a:r>
          </a:p>
          <a:p>
            <a:pPr lvl="1"/>
            <a:r>
              <a:rPr lang="en-US">
                <a:cs typeface="Calibri"/>
              </a:rPr>
              <a:t>Provide additional information and guidance when notifying contact-traced users</a:t>
            </a:r>
          </a:p>
          <a:p>
            <a:pPr lvl="1"/>
            <a:r>
              <a:rPr lang="en-US">
                <a:ea typeface="+mn-lt"/>
                <a:cs typeface="+mn-lt"/>
              </a:rPr>
              <a:t>Automatically notify user when user enters high risk area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/>
              <a:t>Back-end enhancements:</a:t>
            </a:r>
          </a:p>
          <a:p>
            <a:pPr lvl="1"/>
            <a:r>
              <a:rPr lang="en-US"/>
              <a:t>Server redundancy – enable multiple servers to serve clients more reliably</a:t>
            </a:r>
          </a:p>
          <a:p>
            <a:pPr lvl="1"/>
            <a:r>
              <a:rPr lang="en-US">
                <a:ea typeface="+mn-lt"/>
                <a:cs typeface="+mn-lt"/>
              </a:rPr>
              <a:t>Database optimizations – use actual databases instead of csv files</a:t>
            </a:r>
          </a:p>
          <a:p>
            <a:pPr lvl="1"/>
            <a:r>
              <a:rPr lang="en-US">
                <a:ea typeface="+mn-lt"/>
                <a:cs typeface="+mn-lt"/>
              </a:rPr>
              <a:t>Automate Analytic Node – data gathering, running ML, and uploading to server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Address privacy and bad actor concerns</a:t>
            </a:r>
          </a:p>
          <a:p>
            <a:pPr lvl="2"/>
            <a:r>
              <a:rPr lang="en-US">
                <a:ea typeface="+mn-lt"/>
                <a:cs typeface="+mn-lt"/>
              </a:rPr>
              <a:t>Implement end-to-end encrypted connections (HTTPS)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A36E8-9B1B-46FF-BAFE-19FD0758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2C65-2D4E-4734-A736-B3260954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Solution Proposal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873E-F767-41FF-A1B0-957B2D70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COVIDSCAPE’ risk scores are calculated by combining geographical risk scores and effects of personal protective measures such as wearing masks and performing social distancing.</a:t>
            </a:r>
          </a:p>
          <a:p>
            <a:pPr lvl="1"/>
            <a:r>
              <a:rPr lang="en-US">
                <a:ea typeface="+mn-lt"/>
                <a:cs typeface="+mn-lt"/>
              </a:rPr>
              <a:t>Risk scores and factor are predicted or chosen using official data and medical studies.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 addition, COVIDSCAPE back-traces users who have tested positive and notify other users who may have been in contact with the diagnosed client</a:t>
            </a: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8246B-1583-46AF-97DD-88F6BC8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7E4-B8C5-4C3C-B7C5-173C79EC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ea typeface="+mj-lt"/>
                <a:cs typeface="+mj-lt"/>
              </a:rPr>
              <a:t>COVIDSCAPE </a:t>
            </a:r>
            <a:r>
              <a:rPr lang="en-US">
                <a:ea typeface="+mj-lt"/>
                <a:cs typeface="+mj-lt"/>
              </a:rPr>
              <a:t>Functionalities and </a:t>
            </a:r>
            <a:r>
              <a:rPr lang="en">
                <a:ea typeface="+mj-lt"/>
                <a:cs typeface="+mj-lt"/>
              </a:rPr>
              <a:t>Features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7392-48EF-461B-A5A7-E7BF8B15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User Interface – Web app implementation, available on both desktop and mobile</a:t>
            </a:r>
          </a:p>
          <a:p>
            <a:r>
              <a:rPr lang="en-US">
                <a:ea typeface="+mn-lt"/>
                <a:cs typeface="+mn-lt"/>
              </a:rPr>
              <a:t>Risk Score Prediction</a:t>
            </a:r>
          </a:p>
          <a:p>
            <a:pPr lvl="1"/>
            <a:r>
              <a:rPr lang="en-US">
                <a:ea typeface="+mn-lt"/>
                <a:cs typeface="+mn-lt"/>
              </a:rPr>
              <a:t>Location Risk Score – ML-generated predictions of COVID severity per area, up to 3 days ahead</a:t>
            </a:r>
          </a:p>
          <a:p>
            <a:pPr lvl="1"/>
            <a:r>
              <a:rPr lang="en-US">
                <a:ea typeface="+mn-lt"/>
                <a:cs typeface="+mn-lt"/>
              </a:rPr>
              <a:t>‘Static’ Risks serve as multipliers to the ML generated score</a:t>
            </a:r>
          </a:p>
          <a:p>
            <a:r>
              <a:rPr lang="en-US">
                <a:ea typeface="+mn-lt"/>
                <a:cs typeface="+mn-lt"/>
              </a:rPr>
              <a:t>Notifications </a:t>
            </a:r>
          </a:p>
          <a:p>
            <a:pPr lvl="1"/>
            <a:r>
              <a:rPr lang="en-US">
                <a:ea typeface="+mn-lt"/>
                <a:cs typeface="+mn-lt"/>
              </a:rPr>
              <a:t>Back trace diagnosed user and notifies possible contacts through email and SMS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4E06A-000F-449F-AC8A-78C1380F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0F38-E077-4B9B-A4E8-D1CFBBBD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COVIDSCAPE </a:t>
            </a:r>
            <a:r>
              <a:rPr lang="en-US"/>
              <a:t>Overall</a:t>
            </a:r>
            <a:r>
              <a:rPr lang="en"/>
              <a:t> Architectur</a:t>
            </a:r>
            <a:r>
              <a:rPr lang="en-US"/>
              <a:t>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C2755A-D382-4961-B542-1E2DB0C87680}"/>
              </a:ext>
            </a:extLst>
          </p:cNvPr>
          <p:cNvSpPr/>
          <p:nvPr/>
        </p:nvSpPr>
        <p:spPr>
          <a:xfrm>
            <a:off x="5707039" y="3084302"/>
            <a:ext cx="1699098" cy="124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 </a:t>
            </a:r>
          </a:p>
          <a:p>
            <a:pPr algn="ctr"/>
            <a:r>
              <a:rPr lang="en-US"/>
              <a:t>(Python on EC2 Ubuntu)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2B013-F557-492A-9F0D-65883DF4F76A}"/>
              </a:ext>
            </a:extLst>
          </p:cNvPr>
          <p:cNvSpPr/>
          <p:nvPr/>
        </p:nvSpPr>
        <p:spPr>
          <a:xfrm>
            <a:off x="8067622" y="3084302"/>
            <a:ext cx="1699098" cy="12451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 Node (PySpark on EC2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264D9-7504-4079-8A3F-B3B049A5CB94}"/>
              </a:ext>
            </a:extLst>
          </p:cNvPr>
          <p:cNvSpPr/>
          <p:nvPr/>
        </p:nvSpPr>
        <p:spPr>
          <a:xfrm>
            <a:off x="2916416" y="3084302"/>
            <a:ext cx="1699098" cy="1245141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 </a:t>
            </a:r>
          </a:p>
          <a:p>
            <a:pPr algn="ctr"/>
            <a:r>
              <a:rPr lang="en-US"/>
              <a:t>(Web App on EC2 Ubuntu)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F11703-6B81-4192-85F6-98C4C795ED5D}"/>
              </a:ext>
            </a:extLst>
          </p:cNvPr>
          <p:cNvSpPr/>
          <p:nvPr/>
        </p:nvSpPr>
        <p:spPr>
          <a:xfrm>
            <a:off x="4351652" y="1520900"/>
            <a:ext cx="1699098" cy="124514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  <a:p>
            <a:pPr algn="ctr"/>
            <a:r>
              <a:rPr lang="en-US"/>
              <a:t>Node-RED</a:t>
            </a:r>
          </a:p>
          <a:p>
            <a:pPr algn="ctr"/>
            <a:r>
              <a:rPr lang="en-US">
                <a:cs typeface="Calibri"/>
              </a:rPr>
              <a:t>(hosted on EC2 Ubuntu)</a:t>
            </a:r>
          </a:p>
          <a:p>
            <a:pPr algn="ctr"/>
            <a:endParaRPr lang="en-US"/>
          </a:p>
          <a:p>
            <a:pPr algn="ctr"/>
            <a:endParaRPr lang="en-US">
              <a:cs typeface="Calibri" panose="020F050202020403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F8FAD5-4BDB-439C-ABFA-F75452DFBC07}"/>
              </a:ext>
            </a:extLst>
          </p:cNvPr>
          <p:cNvSpPr/>
          <p:nvPr/>
        </p:nvSpPr>
        <p:spPr>
          <a:xfrm>
            <a:off x="7218073" y="1524052"/>
            <a:ext cx="1334985" cy="12663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Amazon S3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1D1BD0-AA31-483C-B5B1-24F9D7D68C41}"/>
              </a:ext>
            </a:extLst>
          </p:cNvPr>
          <p:cNvSpPr/>
          <p:nvPr/>
        </p:nvSpPr>
        <p:spPr>
          <a:xfrm>
            <a:off x="2487320" y="1945684"/>
            <a:ext cx="1315124" cy="395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GPS Sensor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6A8F70-005F-4805-985B-0388DF4477CC}"/>
              </a:ext>
            </a:extLst>
          </p:cNvPr>
          <p:cNvSpPr/>
          <p:nvPr/>
        </p:nvSpPr>
        <p:spPr>
          <a:xfrm>
            <a:off x="770257" y="3301401"/>
            <a:ext cx="1354574" cy="395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E0850-EC43-4164-9982-5A187DFCAF53}"/>
              </a:ext>
            </a:extLst>
          </p:cNvPr>
          <p:cNvSpPr/>
          <p:nvPr/>
        </p:nvSpPr>
        <p:spPr>
          <a:xfrm>
            <a:off x="770257" y="2750053"/>
            <a:ext cx="1354574" cy="395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F2F4A-9E44-4707-81DC-5B209CA7C1F7}"/>
              </a:ext>
            </a:extLst>
          </p:cNvPr>
          <p:cNvSpPr/>
          <p:nvPr/>
        </p:nvSpPr>
        <p:spPr>
          <a:xfrm>
            <a:off x="582188" y="2241341"/>
            <a:ext cx="1699098" cy="2931063"/>
          </a:xfrm>
          <a:prstGeom prst="rect">
            <a:avLst/>
          </a:prstGeom>
          <a:noFill/>
          <a:ln w="285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C21BE-4A75-48F6-B3DB-5C6D6A948A15}"/>
              </a:ext>
            </a:extLst>
          </p:cNvPr>
          <p:cNvSpPr txBox="1"/>
          <p:nvPr/>
        </p:nvSpPr>
        <p:spPr>
          <a:xfrm>
            <a:off x="770256" y="2297174"/>
            <a:ext cx="135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Inputs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6046D2-E51D-4986-8A2F-59F172263885}"/>
              </a:ext>
            </a:extLst>
          </p:cNvPr>
          <p:cNvSpPr/>
          <p:nvPr/>
        </p:nvSpPr>
        <p:spPr>
          <a:xfrm>
            <a:off x="770257" y="3832410"/>
            <a:ext cx="1354575" cy="395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Mask Worn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76CBDB-1646-448E-A531-9DDC0300EAB5}"/>
              </a:ext>
            </a:extLst>
          </p:cNvPr>
          <p:cNvSpPr txBox="1"/>
          <p:nvPr/>
        </p:nvSpPr>
        <p:spPr>
          <a:xfrm rot="5400000">
            <a:off x="1289245" y="4293444"/>
            <a:ext cx="41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…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77178A-3696-4CCA-9D7C-5161899F5024}"/>
              </a:ext>
            </a:extLst>
          </p:cNvPr>
          <p:cNvSpPr/>
          <p:nvPr/>
        </p:nvSpPr>
        <p:spPr>
          <a:xfrm>
            <a:off x="754448" y="4578452"/>
            <a:ext cx="1354575" cy="395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 Result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2BADF7-EDA8-4B99-A9B4-B144148A3E14}"/>
              </a:ext>
            </a:extLst>
          </p:cNvPr>
          <p:cNvSpPr/>
          <p:nvPr/>
        </p:nvSpPr>
        <p:spPr>
          <a:xfrm>
            <a:off x="4557686" y="2426624"/>
            <a:ext cx="1287029" cy="282831"/>
          </a:xfrm>
          <a:prstGeom prst="roundRect">
            <a:avLst/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OwnTracks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EDEE18-1AB2-4062-B367-3B65683C696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281286" y="3706873"/>
            <a:ext cx="63513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7D4F8-3750-45B9-BD72-FCAEFF9EB63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802444" y="2143471"/>
            <a:ext cx="549208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6BD6D1-DAF6-4832-8592-27F15BB585E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144882" y="2341258"/>
            <a:ext cx="621083" cy="7430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44E8EA-8A49-4218-BA4B-76C48A5D08CB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4615514" y="3706873"/>
            <a:ext cx="109152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CEBD38-738D-4CC2-899C-6C2AA12F8ADE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6050750" y="2143471"/>
            <a:ext cx="1167323" cy="1374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E1F71E-50A4-48FB-99CA-864759442395}"/>
              </a:ext>
            </a:extLst>
          </p:cNvPr>
          <p:cNvCxnSpPr>
            <a:cxnSpLocks/>
            <a:stCxn id="6" idx="0"/>
            <a:endCxn id="9" idx="5"/>
          </p:cNvCxnSpPr>
          <p:nvPr/>
        </p:nvCxnSpPr>
        <p:spPr>
          <a:xfrm flipH="1" flipV="1">
            <a:off x="8357554" y="2604931"/>
            <a:ext cx="559617" cy="47937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2509E7-17BC-4403-8C63-F9F70A991AD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6556588" y="2604931"/>
            <a:ext cx="856989" cy="47937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1700E8B-666B-4B69-9E03-9587B9DDFAFB}"/>
              </a:ext>
            </a:extLst>
          </p:cNvPr>
          <p:cNvSpPr/>
          <p:nvPr/>
        </p:nvSpPr>
        <p:spPr>
          <a:xfrm>
            <a:off x="5182099" y="5459104"/>
            <a:ext cx="1209478" cy="5939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SNS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918A64-9FA1-44C5-A523-10EBEB2A1AF7}"/>
              </a:ext>
            </a:extLst>
          </p:cNvPr>
          <p:cNvSpPr/>
          <p:nvPr/>
        </p:nvSpPr>
        <p:spPr>
          <a:xfrm>
            <a:off x="4904857" y="5026047"/>
            <a:ext cx="3303461" cy="1225343"/>
          </a:xfrm>
          <a:prstGeom prst="rect">
            <a:avLst/>
          </a:prstGeom>
          <a:noFill/>
          <a:ln w="2857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421887C-03E4-40E2-80BD-BB85604A616A}"/>
              </a:ext>
            </a:extLst>
          </p:cNvPr>
          <p:cNvSpPr/>
          <p:nvPr/>
        </p:nvSpPr>
        <p:spPr>
          <a:xfrm>
            <a:off x="6745007" y="5459103"/>
            <a:ext cx="1209478" cy="5939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B4374C-6DB9-4A12-9FDD-B6921C37A0C5}"/>
              </a:ext>
            </a:extLst>
          </p:cNvPr>
          <p:cNvCxnSpPr>
            <a:cxnSpLocks/>
            <a:stCxn id="5" idx="2"/>
            <a:endCxn id="67" idx="0"/>
          </p:cNvCxnSpPr>
          <p:nvPr/>
        </p:nvCxnSpPr>
        <p:spPr>
          <a:xfrm>
            <a:off x="6556588" y="4329443"/>
            <a:ext cx="0" cy="69660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C847FA8-C4BC-4756-A2DF-7B6DF7CF45DA}"/>
              </a:ext>
            </a:extLst>
          </p:cNvPr>
          <p:cNvSpPr txBox="1"/>
          <p:nvPr/>
        </p:nvSpPr>
        <p:spPr>
          <a:xfrm>
            <a:off x="5136304" y="5071862"/>
            <a:ext cx="32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AWS Services for Notification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4FF557C-40DA-4DF3-AACD-3A106C260807}"/>
              </a:ext>
            </a:extLst>
          </p:cNvPr>
          <p:cNvSpPr/>
          <p:nvPr/>
        </p:nvSpPr>
        <p:spPr>
          <a:xfrm>
            <a:off x="10419332" y="2981991"/>
            <a:ext cx="1354574" cy="14497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Daily</a:t>
            </a:r>
          </a:p>
          <a:p>
            <a:pPr algn="ctr"/>
            <a:r>
              <a:rPr lang="en-US"/>
              <a:t>Official COVID19 Testing Data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B9D4B4-B8AC-4A17-9F81-F4E07618DF93}"/>
              </a:ext>
            </a:extLst>
          </p:cNvPr>
          <p:cNvCxnSpPr>
            <a:cxnSpLocks/>
            <a:stCxn id="104" idx="1"/>
            <a:endCxn id="6" idx="3"/>
          </p:cNvCxnSpPr>
          <p:nvPr/>
        </p:nvCxnSpPr>
        <p:spPr>
          <a:xfrm flipH="1">
            <a:off x="9766720" y="3706873"/>
            <a:ext cx="65261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58503996-F306-4D32-8D3B-196320B1A555}"/>
              </a:ext>
            </a:extLst>
          </p:cNvPr>
          <p:cNvSpPr/>
          <p:nvPr/>
        </p:nvSpPr>
        <p:spPr>
          <a:xfrm>
            <a:off x="2718226" y="5171642"/>
            <a:ext cx="1354574" cy="39557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Email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03DDF8-BD2A-4D94-B21B-307994D7287A}"/>
              </a:ext>
            </a:extLst>
          </p:cNvPr>
          <p:cNvSpPr/>
          <p:nvPr/>
        </p:nvSpPr>
        <p:spPr>
          <a:xfrm>
            <a:off x="2718226" y="5727382"/>
            <a:ext cx="1354574" cy="39557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Phone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6F03BD-6323-4E75-A683-C408000F2EE6}"/>
              </a:ext>
            </a:extLst>
          </p:cNvPr>
          <p:cNvCxnSpPr>
            <a:cxnSpLocks/>
            <a:stCxn id="67" idx="1"/>
            <a:endCxn id="125" idx="3"/>
          </p:cNvCxnSpPr>
          <p:nvPr/>
        </p:nvCxnSpPr>
        <p:spPr>
          <a:xfrm flipH="1">
            <a:off x="4310574" y="5638719"/>
            <a:ext cx="594283" cy="641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DAC9E94-D723-4BC1-9DC7-612927B09A35}"/>
              </a:ext>
            </a:extLst>
          </p:cNvPr>
          <p:cNvSpPr/>
          <p:nvPr/>
        </p:nvSpPr>
        <p:spPr>
          <a:xfrm>
            <a:off x="2480453" y="4944644"/>
            <a:ext cx="1830121" cy="1400984"/>
          </a:xfrm>
          <a:prstGeom prst="rect">
            <a:avLst/>
          </a:prstGeom>
          <a:noFill/>
          <a:ln w="28575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DC4F8-6A85-4EDB-B6A3-0F779067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66" grpId="0" animBg="1"/>
      <p:bldP spid="67" grpId="0" animBg="1"/>
      <p:bldP spid="68" grpId="0" animBg="1"/>
      <p:bldP spid="77" grpId="0"/>
      <p:bldP spid="104" grpId="0" animBg="1"/>
      <p:bldP spid="113" grpId="0" animBg="1"/>
      <p:bldP spid="114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D14-602D-458A-8799-F471973E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F164-3709-4E53-BC80-FDB25279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6091-F697-4A5B-ADF9-74B9DA2C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3F97-EE66-43C3-9250-2F0F1859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Implementation - </a:t>
            </a:r>
            <a:br>
              <a:rPr lang="en-US"/>
            </a:br>
            <a:r>
              <a:rPr lang="en-US"/>
              <a:t>Client &amp; Server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F693-8B6E-47C0-B2B9-D55359E50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6265"/>
          </a:xfrm>
        </p:spPr>
        <p:txBody>
          <a:bodyPr>
            <a:normAutofit/>
          </a:bodyPr>
          <a:lstStyle/>
          <a:p>
            <a:r>
              <a:rPr lang="en-US"/>
              <a:t>Establishes a web server utilizing two main libraries:</a:t>
            </a:r>
          </a:p>
          <a:p>
            <a:pPr lvl="1"/>
            <a:r>
              <a:rPr lang="en-US"/>
              <a:t>Python Flask (and Flask-CORS) library to handle HTTP requests from clients</a:t>
            </a:r>
          </a:p>
          <a:p>
            <a:pPr lvl="1"/>
            <a:r>
              <a:rPr lang="en-US" err="1"/>
              <a:t>Boto</a:t>
            </a:r>
            <a:r>
              <a:rPr lang="en-US"/>
              <a:t> 3: Amazon’s AWS SDK for Python to interface with S3, SNS, and SES</a:t>
            </a:r>
          </a:p>
          <a:p>
            <a:r>
              <a:rPr lang="en-US"/>
              <a:t>Client sends three types of requests via HTTP GET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User Registration: stores user info and performs email verification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Total Risk Score Prediction by providing necessary user inputs</a:t>
            </a:r>
          </a:p>
          <a:p>
            <a:pPr lvl="2"/>
            <a:r>
              <a:rPr lang="en-US"/>
              <a:t>Aggregates required information, calculates, and returns a Total Predicted Risk 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Report Diagnosed User</a:t>
            </a:r>
          </a:p>
          <a:p>
            <a:pPr lvl="2"/>
            <a:r>
              <a:rPr lang="en-US"/>
              <a:t>Initiates a backward contact trace on diagnosed user’s history</a:t>
            </a:r>
          </a:p>
          <a:p>
            <a:pPr lvl="2"/>
            <a:r>
              <a:rPr lang="en-US"/>
              <a:t>Notify other users who may have been in contact with the diagnosed user</a:t>
            </a:r>
          </a:p>
          <a:p>
            <a:endParaRPr lang="en-US"/>
          </a:p>
        </p:txBody>
      </p:sp>
      <p:pic>
        <p:nvPicPr>
          <p:cNvPr id="1026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0C18474B-7F0A-4AE8-A8A3-5238D92AB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71" y="496111"/>
            <a:ext cx="1406420" cy="105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EC2 Management with Python Boto3 - Create, Monitor &amp; Delete EC2  Instances - GoTrained Python Tutorials">
            <a:extLst>
              <a:ext uri="{FF2B5EF4-FFF2-40B4-BE49-F238E27FC236}">
                <a16:creationId xmlns:a16="http://schemas.microsoft.com/office/drawing/2014/main" id="{62BB6CD0-73B9-4FDB-985A-4773FF3B5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430" y="496111"/>
            <a:ext cx="1166031" cy="116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2E1C-B848-4438-B63D-1CF46105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6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6182-7AF4-4C8B-9D26-336767B2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Implementation – </a:t>
            </a:r>
            <a:br>
              <a:rPr lang="en-US"/>
            </a:br>
            <a:r>
              <a:rPr lang="en-US"/>
              <a:t>Total Risk Score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40F3-797F-4BA6-B7B4-86EA2710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Base Score: Location-Based Predicted Risk Score (from input or Node-RED)</a:t>
            </a:r>
          </a:p>
          <a:p>
            <a:pPr lvl="1"/>
            <a:r>
              <a:rPr lang="en-US"/>
              <a:t>Sub-county level risk score is generated by Analytic Node and stored in S3</a:t>
            </a:r>
          </a:p>
          <a:p>
            <a:pPr lvl="1"/>
            <a:r>
              <a:rPr lang="en-US"/>
              <a:t>Server finds the closest region to user GPS location</a:t>
            </a:r>
          </a:p>
          <a:p>
            <a:pPr lvl="2"/>
            <a:r>
              <a:rPr lang="en-US"/>
              <a:t>linear nearest neighbor search using Haversine formula for great-circle distance</a:t>
            </a:r>
          </a:p>
          <a:p>
            <a:pPr lvl="1"/>
            <a:r>
              <a:rPr lang="en-US"/>
              <a:t>Server extracts the risk score for the specific region of the specified day</a:t>
            </a:r>
          </a:p>
          <a:p>
            <a:r>
              <a:rPr lang="en-US"/>
              <a:t>Multipliers: Individual’s ‘static’ risk factors chosen based on medical studies (obtained via user input).</a:t>
            </a:r>
          </a:p>
          <a:p>
            <a:pPr lvl="1"/>
            <a:r>
              <a:rPr lang="en-US"/>
              <a:t>No </a:t>
            </a:r>
            <a:r>
              <a:rPr lang="en"/>
              <a:t>social distancing </a:t>
            </a:r>
            <a:r>
              <a:rPr lang="en-US"/>
              <a:t>is 4 times more risky than strict social distancing</a:t>
            </a:r>
          </a:p>
          <a:p>
            <a:pPr lvl="1"/>
            <a:r>
              <a:rPr lang="en-US"/>
              <a:t>No mask is 2.86 times more risky than wearing mask</a:t>
            </a:r>
            <a:endParaRPr lang="en"/>
          </a:p>
          <a:p>
            <a:pPr lvl="1"/>
            <a:r>
              <a:rPr lang="en-US"/>
              <a:t>Indoor </a:t>
            </a:r>
            <a:r>
              <a:rPr lang="en"/>
              <a:t>is 18.6 times more risky </a:t>
            </a:r>
            <a:r>
              <a:rPr lang="en-US"/>
              <a:t>than outdoors</a:t>
            </a:r>
          </a:p>
          <a:p>
            <a:r>
              <a:rPr lang="en-US"/>
              <a:t>Total Risk Score is the Location-Based Risk Score multiplied by the static risk factor scores and finally normalized to between 0 and 1 </a:t>
            </a:r>
          </a:p>
          <a:p>
            <a:pPr lvl="1"/>
            <a:r>
              <a:rPr lang="en-US"/>
              <a:t>(Experimental) threshold of &gt;0.2 to indicate user will be in relatively high risk.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B11D0-1CAE-435F-A4E7-346919D4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60B8-0397-47A4-88AB-6AB15E4B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Implementation – </a:t>
            </a:r>
            <a:br>
              <a:rPr lang="en-US"/>
            </a:br>
            <a:r>
              <a:rPr lang="en-US"/>
              <a:t>Back Trace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8F16-7D1A-43CA-A841-06416270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Server back-traces diagnosed client for possible contact with others</a:t>
            </a:r>
          </a:p>
          <a:p>
            <a:pPr lvl="1"/>
            <a:r>
              <a:rPr lang="en-US"/>
              <a:t>Users’ location history is built from GPS history collected by Node-RED in S3</a:t>
            </a:r>
          </a:p>
          <a:p>
            <a:pPr lvl="1"/>
            <a:r>
              <a:rPr lang="en-US"/>
              <a:t>Clients whose history data has matching location and timestamps (within tolerances) with the diagnosed client may have contact with diagnosed client</a:t>
            </a:r>
          </a:p>
          <a:p>
            <a:r>
              <a:rPr lang="en-US"/>
              <a:t>Notifications sent with: Amazon SNS and SES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Google Shape;113;p22">
            <a:extLst>
              <a:ext uri="{FF2B5EF4-FFF2-40B4-BE49-F238E27FC236}">
                <a16:creationId xmlns:a16="http://schemas.microsoft.com/office/drawing/2014/main" id="{83743B1F-D579-4E44-86F8-002F94EB34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5132" y="4097303"/>
            <a:ext cx="2683786" cy="23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4;p22">
            <a:extLst>
              <a:ext uri="{FF2B5EF4-FFF2-40B4-BE49-F238E27FC236}">
                <a16:creationId xmlns:a16="http://schemas.microsoft.com/office/drawing/2014/main" id="{85F9FDC0-4F50-45D2-A282-918E780670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041" y="3907336"/>
            <a:ext cx="2016869" cy="28141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0D064-58E2-4639-8FDA-534732C2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5C77-3C58-4622-878C-6F7A7648E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31F78DFA292F418DBAE2577D086F30" ma:contentTypeVersion="2" ma:contentTypeDescription="Create a new document." ma:contentTypeScope="" ma:versionID="3d09ccd4583acf42c0df753186384796">
  <xsd:schema xmlns:xsd="http://www.w3.org/2001/XMLSchema" xmlns:xs="http://www.w3.org/2001/XMLSchema" xmlns:p="http://schemas.microsoft.com/office/2006/metadata/properties" xmlns:ns3="7c10fbbf-b54e-4af6-ab13-07a1b955c3d4" targetNamespace="http://schemas.microsoft.com/office/2006/metadata/properties" ma:root="true" ma:fieldsID="c685e8615b4ede8724f14a2f455b9e12" ns3:_="">
    <xsd:import namespace="7c10fbbf-b54e-4af6-ab13-07a1b955c3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0fbbf-b54e-4af6-ab13-07a1b955c3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D19BFE-422D-4380-B563-CB17185E5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10fbbf-b54e-4af6-ab13-07a1b955c3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919E1C-C01A-40C4-BEF8-D0D13225FC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BB309D-100D-4840-A926-4CABA9E82696}">
  <ds:schemaRefs>
    <ds:schemaRef ds:uri="7c10fbbf-b54e-4af6-ab13-07a1b955c3d4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1341</Words>
  <Application>Microsoft Office PowerPoint</Application>
  <PresentationFormat>Widescreen</PresentationFormat>
  <Paragraphs>181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COVIDSCAPE</vt:lpstr>
      <vt:lpstr>Problem Statement</vt:lpstr>
      <vt:lpstr>Solution Proposal</vt:lpstr>
      <vt:lpstr>COVIDSCAPE Functionalities and Features</vt:lpstr>
      <vt:lpstr>COVIDSCAPE Overall Architecture</vt:lpstr>
      <vt:lpstr>Server Implementation</vt:lpstr>
      <vt:lpstr>Server Implementation -  Client &amp; Server Interaction</vt:lpstr>
      <vt:lpstr>Server Implementation –  Total Risk Score Calculation</vt:lpstr>
      <vt:lpstr>Server Implementation –  Back Trace Functionality</vt:lpstr>
      <vt:lpstr>Differences from Apple and Google’s  Exposure Notification</vt:lpstr>
      <vt:lpstr>LIVE DEMO!</vt:lpstr>
      <vt:lpstr>Machine Learning Risk Score</vt:lpstr>
      <vt:lpstr>Machine Learning Risk Score</vt:lpstr>
      <vt:lpstr>Machine Learning Risk Score</vt:lpstr>
      <vt:lpstr>Node-Red Data Collection Implementation</vt:lpstr>
      <vt:lpstr>OwnTracks </vt:lpstr>
      <vt:lpstr>OwnTracks (Contd.)</vt:lpstr>
      <vt:lpstr>WebHook Relay</vt:lpstr>
      <vt:lpstr>Node-RED – AWS EC2 </vt:lpstr>
      <vt:lpstr>Node-RED Flow (Contd.)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 Wang Hsu</dc:creator>
  <cp:lastModifiedBy>Shuo Wang Hsu</cp:lastModifiedBy>
  <cp:revision>3</cp:revision>
  <dcterms:created xsi:type="dcterms:W3CDTF">2020-11-21T20:24:29Z</dcterms:created>
  <dcterms:modified xsi:type="dcterms:W3CDTF">2020-12-04T06:48:03Z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0x010100C231F78DFA292F418DBAE2577D086F30</vt:lpwstr>
  </property>
</Properties>
</file>