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70" r:id="rId16"/>
    <p:sldId id="271" r:id="rId17"/>
    <p:sldId id="272" r:id="rId18"/>
    <p:sldId id="273" r:id="rId19"/>
    <p:sldId id="269" r:id="rId20"/>
    <p:sldId id="275" r:id="rId21"/>
    <p:sldId id="278" r:id="rId22"/>
    <p:sldId id="279" r:id="rId23"/>
    <p:sldId id="282" r:id="rId24"/>
    <p:sldId id="28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4FC-B4DE-4A2D-9FD4-BCEA49C5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71D94-5C43-4FD3-88F4-484EBD808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53840-5C4A-4C16-B3A2-76B90FB5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2679-8EE6-489A-A707-9785089E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6F5A-0F8A-4D0D-AC9A-962D0D0A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9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6849-0F85-4871-AA5F-4B6B1BDE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A6DB-31CD-42FC-AA12-CF88C71F0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24EE-69DE-405F-B74E-949A9C51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963C-2A43-4608-8104-0725DACA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A65B-CCFB-4DBF-B0BA-39FD8E34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72E71-F978-4980-AD6F-6D714A292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E5837-3672-47DF-BE08-30EF1825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2755-A6F6-41A3-87FD-7811EEB0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D75-0902-404D-ACC3-73960F22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BAFF-FDF7-4887-82B8-A9D13996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7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6B340-DBC5-45C3-B7E3-A5D93C3C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18B2-8F8D-4681-B865-69176884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6704E-4223-4B15-8BA2-A35AF4D2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8926-1813-4764-9B52-FD534CCB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A974-3C85-4B28-BEDE-62F832E2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C2FC-4B56-419F-AFD5-6FC6E2E9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2B6B-F298-4E95-A2F1-BF0393FA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9ACA-B1FD-4B94-9795-F8D7211E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F33E-8252-4097-A2F2-356F01C5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8671-1322-4111-9408-1535B279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90E-B695-40B1-AFFB-ADBF32C1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BD2F-7D86-4EA7-8DCC-258E80C9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5D9D4-A87F-4FB0-B6C4-2A42ED33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8DED-5CD6-4153-ACEB-B3DA00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B453-1FF8-43B6-A566-9585DC91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22E8-D7BB-4C8B-AC1D-7A6B24C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B851-7B5B-4D25-9E2B-9CC8B844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54C8-A314-49FE-A832-2E86B1255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C63D2-8568-4765-A383-B0CEAA1B7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CDD58-A869-43F2-AFFF-9CFD8FBD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3CDDA-DD34-4496-8425-ABF52CD1A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A241C-353E-4BE8-A179-1A8F436D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77013-AD99-44E8-BCD3-3F57DFF1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F6955-7B95-485E-A5C7-30AD616A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1661-D42B-4711-867B-7FEDD9B3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EEE9-4B6B-45B4-8837-238C2823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5987A-473C-4E99-98B6-94EDBFE3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10AD0-5135-4DAB-BC7D-D5DA5FFB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295DA-0A68-4E43-8252-7E6B2B25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C569C-2A2A-43C8-86BE-49644C4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360A9-392E-45F1-8B74-E10E436A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1AAE-1770-4143-BF25-8AE5A8B5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3B2B-A1FA-4A04-A04C-F25AD144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5B797-790B-4ED9-B94C-91F982513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72E62-2CCD-4886-8A49-8D9E6F47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6356-D4E7-473D-9DAF-7AFF83ED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104BF-7BCC-431E-A08E-E039F41B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EC32-E21D-4CF4-B4F6-7339D8DE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29213-7EAE-443C-A895-2F7D409EB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F004C-677E-4979-83A9-65D7C585A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BA7B3-4343-452C-9D8E-53032FD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2777-DD76-4CA6-A42B-F3B08FFD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55CDE-6968-4B7B-AE30-C1C6B52A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A5D68-27F1-477D-9F92-972B64B8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1F0A2-E0BD-4765-8A3C-E47453E9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4224-1BDC-4ECF-8B87-502C54090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B409-2341-46FA-BF3D-9AD097558647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08A5-7BC3-452B-A01A-816269763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1CF8-BFAB-4067-9EF0-E52F5A447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1FEB-4855-40D2-B5FB-A09788D60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5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71DA-87FC-49F4-A825-F19F29979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EE550 Project</a:t>
            </a:r>
            <a:br>
              <a:rPr lang="en-US" dirty="0"/>
            </a:br>
            <a:r>
              <a:rPr lang="en-US" sz="4000" dirty="0"/>
              <a:t>Datacenter Network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8BA3D-8133-42FF-BBF7-622CD887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Wanwiset Peerapatanapokin</a:t>
            </a:r>
          </a:p>
        </p:txBody>
      </p:sp>
    </p:spTree>
    <p:extLst>
      <p:ext uri="{BB962C8B-B14F-4D97-AF65-F5344CB8AC3E}">
        <p14:creationId xmlns:p14="http://schemas.microsoft.com/office/powerpoint/2010/main" val="128021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6A5B-2D95-4EDF-9031-F5C2CB9C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D20B5-5E51-4AEE-A902-E2786B145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type m:val="noBar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4D20B5-5E51-4AEE-A902-E2786B145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04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8046-66E7-4A74-A2CD-2490D5D7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5074D-F52A-4D2E-BF85-D561FD2FE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𝐿𝑖𝑛𝑘𝑠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minimize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𝐿𝑖𝑛𝑘𝑠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)(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𝐿𝑖𝑛𝑘𝑠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𝐿𝑖𝑛𝑘𝑠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𝐿𝑖𝑛𝑘𝑠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5074D-F52A-4D2E-BF85-D561FD2FE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8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C4FB-28B8-4B64-B483-B5AFC1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D8DE-0B7D-4916-8C0D-058359474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model is represented by two parameters.</a:t>
                </a:r>
              </a:p>
              <a:p>
                <a:r>
                  <a:rPr lang="en-US" dirty="0"/>
                  <a:t>First, the model is defined by links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between nodes</a:t>
                </a:r>
              </a:p>
              <a:p>
                <a:r>
                  <a:rPr lang="en-US" dirty="0"/>
                  <a:t>This could be represented by an </a:t>
                </a:r>
                <a:r>
                  <a:rPr lang="en-US" dirty="0" err="1"/>
                  <a:t>NxN</a:t>
                </a:r>
                <a:r>
                  <a:rPr lang="en-US" dirty="0"/>
                  <a:t> matrix, set each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1 to represent links.</a:t>
                </a:r>
              </a:p>
              <a:p>
                <a:r>
                  <a:rPr lang="en-US" b="0" dirty="0"/>
                  <a:t>Second,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represents whether a flow is using a certain link. </a:t>
                </a:r>
              </a:p>
              <a:p>
                <a:r>
                  <a:rPr lang="en-US" dirty="0"/>
                  <a:t>This could be setup by a multi-dimensional array.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2D8DE-0B7D-4916-8C0D-058359474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79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242B-7973-4FBE-9DC7-68820B81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East-West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1: Single node download, traditional model</a:t>
                </a:r>
              </a:p>
              <a:p>
                <a:r>
                  <a:rPr lang="en-US" dirty="0"/>
                  <a:t>Let 7 download from 10, what is the simulation result for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=19.319 </m:t>
                    </m:r>
                  </m:oMath>
                </a14:m>
                <a:r>
                  <a:rPr lang="en-US" dirty="0"/>
                  <a:t>Gbps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E49A209-5604-4C5F-A5B4-816ABC25478E}"/>
              </a:ext>
            </a:extLst>
          </p:cNvPr>
          <p:cNvSpPr/>
          <p:nvPr/>
        </p:nvSpPr>
        <p:spPr>
          <a:xfrm>
            <a:off x="67267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73CF9-0218-4339-9B02-CD87A9E3E206}"/>
              </a:ext>
            </a:extLst>
          </p:cNvPr>
          <p:cNvSpPr/>
          <p:nvPr/>
        </p:nvSpPr>
        <p:spPr>
          <a:xfrm>
            <a:off x="80761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69854-3493-47B1-91AA-E74A087F9619}"/>
              </a:ext>
            </a:extLst>
          </p:cNvPr>
          <p:cNvSpPr/>
          <p:nvPr/>
        </p:nvSpPr>
        <p:spPr>
          <a:xfrm>
            <a:off x="5338055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41191-0E2C-4BD6-B920-58DE18A0CA6D}"/>
              </a:ext>
            </a:extLst>
          </p:cNvPr>
          <p:cNvSpPr/>
          <p:nvPr/>
        </p:nvSpPr>
        <p:spPr>
          <a:xfrm>
            <a:off x="6255256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251A4-EF0A-4C69-8491-44A7997A7273}"/>
              </a:ext>
            </a:extLst>
          </p:cNvPr>
          <p:cNvSpPr/>
          <p:nvPr/>
        </p:nvSpPr>
        <p:spPr>
          <a:xfrm>
            <a:off x="8777289" y="49811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30387-902D-4A32-AFC7-7D7DAB6A4097}"/>
              </a:ext>
            </a:extLst>
          </p:cNvPr>
          <p:cNvSpPr/>
          <p:nvPr/>
        </p:nvSpPr>
        <p:spPr>
          <a:xfrm>
            <a:off x="9694490" y="496910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1748B-1A5C-4EA0-B735-1AA57338327C}"/>
              </a:ext>
            </a:extLst>
          </p:cNvPr>
          <p:cNvSpPr/>
          <p:nvPr/>
        </p:nvSpPr>
        <p:spPr>
          <a:xfrm>
            <a:off x="5809547" y="58496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4E59D-83DE-4378-8869-AD5E342E65C6}"/>
              </a:ext>
            </a:extLst>
          </p:cNvPr>
          <p:cNvSpPr/>
          <p:nvPr/>
        </p:nvSpPr>
        <p:spPr>
          <a:xfrm>
            <a:off x="6726748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5B8DA-903A-4396-B684-D7AAF6D927B0}"/>
              </a:ext>
            </a:extLst>
          </p:cNvPr>
          <p:cNvSpPr/>
          <p:nvPr/>
        </p:nvSpPr>
        <p:spPr>
          <a:xfrm>
            <a:off x="4892346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86920-A4FC-4AFE-A824-E3E37800C1D3}"/>
              </a:ext>
            </a:extLst>
          </p:cNvPr>
          <p:cNvSpPr/>
          <p:nvPr/>
        </p:nvSpPr>
        <p:spPr>
          <a:xfrm>
            <a:off x="9298099" y="583060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3FD86-715A-4E1C-A48A-E41BD5AADD4D}"/>
              </a:ext>
            </a:extLst>
          </p:cNvPr>
          <p:cNvSpPr/>
          <p:nvPr/>
        </p:nvSpPr>
        <p:spPr>
          <a:xfrm>
            <a:off x="10215300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98B0D-2892-40F4-9326-3DC38800C816}"/>
              </a:ext>
            </a:extLst>
          </p:cNvPr>
          <p:cNvSpPr/>
          <p:nvPr/>
        </p:nvSpPr>
        <p:spPr>
          <a:xfrm>
            <a:off x="8380898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4CE2C-2DAB-477F-A1B9-FA28135892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524197" y="4565885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E027B-7371-4E21-9E35-E102CA8FBE8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06996" y="5441016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00FBE-ED8F-44C8-BEF0-C30466A8302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606996" y="5441016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AE217F-B0FC-4CEF-83F6-D23F7FA1FA8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161287" y="5441016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F3BF9-67CE-4172-935B-C0463C47C4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606996" y="4565885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6CC11-C285-455D-B3A6-DFC2D0CCA0D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78488" y="5441016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991234-51D2-49A0-B159-4E54974E617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524197" y="5441016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ACD75C-3436-4DA7-B90E-E16617EAD5F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161287" y="5441016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B1705-A82B-488B-B16D-A85E5D19D91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345089" y="4565885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286B03-0E75-4473-8C2C-E5B556664A9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345089" y="4565885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8EFD7C-A45E-44C7-BB8C-A1EF0B3C99E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649839" y="5433872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7CB9D-4896-4563-B3C9-85CDDD9469E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046230" y="5433872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5F3A3-72B1-467B-BBB8-664269DB231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046230" y="5433872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4F2DF-FB59-4A86-A58B-CA3F1F482A8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8649839" y="5421826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493DE-D1A2-4035-BB96-A9076B34BB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9567040" y="5421826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A1C11-0072-4AD7-A9C6-149C04E7915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963431" y="5421826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F7E090-F1AD-4FF2-B246-042D75A5414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264630" y="4339526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A6C589-5EC0-46F0-9592-11830005C445}"/>
              </a:ext>
            </a:extLst>
          </p:cNvPr>
          <p:cNvCxnSpPr>
            <a:cxnSpLocks/>
          </p:cNvCxnSpPr>
          <p:nvPr/>
        </p:nvCxnSpPr>
        <p:spPr>
          <a:xfrm flipH="1">
            <a:off x="7264631" y="4273851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1282-358F-4E5F-A944-050729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East-West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1: Single node download, spine-leaf model</a:t>
                </a:r>
              </a:p>
              <a:p>
                <a:r>
                  <a:rPr lang="en-US" dirty="0"/>
                  <a:t>Let 4 download from 7, what is the simulation result for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=29.4985 </m:t>
                    </m:r>
                  </m:oMath>
                </a14:m>
                <a:r>
                  <a:rPr lang="en-US" dirty="0"/>
                  <a:t>Gbps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02A178-87C4-4A54-BF6F-BA7AEE06F29B}"/>
              </a:ext>
            </a:extLst>
          </p:cNvPr>
          <p:cNvSpPr/>
          <p:nvPr/>
        </p:nvSpPr>
        <p:spPr>
          <a:xfrm>
            <a:off x="5991645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D93F8-58C1-4A3D-88C0-97B2118E7E9A}"/>
              </a:ext>
            </a:extLst>
          </p:cNvPr>
          <p:cNvSpPr/>
          <p:nvPr/>
        </p:nvSpPr>
        <p:spPr>
          <a:xfrm>
            <a:off x="6908846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9BFF7-C712-48E3-98CE-DF81B8C5EE4C}"/>
              </a:ext>
            </a:extLst>
          </p:cNvPr>
          <p:cNvSpPr/>
          <p:nvPr/>
        </p:nvSpPr>
        <p:spPr>
          <a:xfrm>
            <a:off x="5074444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3254D-9EFB-43CC-AABE-64693115B2A3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6260586" y="4463911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B5876-05A1-4778-828C-2295BBF15AAA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177787" y="4463911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20E50E-0924-4A8D-ABCE-AED2BB659839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5343385" y="4463911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54EF50-003E-4390-A660-0A2D0B20E340}"/>
              </a:ext>
            </a:extLst>
          </p:cNvPr>
          <p:cNvSpPr/>
          <p:nvPr/>
        </p:nvSpPr>
        <p:spPr>
          <a:xfrm>
            <a:off x="9954059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AD408-D6B2-40C1-840F-8AE64AD656B2}"/>
              </a:ext>
            </a:extLst>
          </p:cNvPr>
          <p:cNvSpPr/>
          <p:nvPr/>
        </p:nvSpPr>
        <p:spPr>
          <a:xfrm>
            <a:off x="10871260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BC35C-3F30-417B-B3EB-D728CF134C70}"/>
              </a:ext>
            </a:extLst>
          </p:cNvPr>
          <p:cNvSpPr/>
          <p:nvPr/>
        </p:nvSpPr>
        <p:spPr>
          <a:xfrm>
            <a:off x="9036858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C7492-8B07-4151-8BB1-1CEA69FE0A3B}"/>
              </a:ext>
            </a:extLst>
          </p:cNvPr>
          <p:cNvSpPr/>
          <p:nvPr/>
        </p:nvSpPr>
        <p:spPr>
          <a:xfrm>
            <a:off x="7851691" y="4015956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9D5F9-856A-4C30-857D-57A122B15481}"/>
              </a:ext>
            </a:extLst>
          </p:cNvPr>
          <p:cNvSpPr/>
          <p:nvPr/>
        </p:nvSpPr>
        <p:spPr>
          <a:xfrm>
            <a:off x="8768892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C7F23-9764-4111-BE3E-773D40DB80F8}"/>
              </a:ext>
            </a:extLst>
          </p:cNvPr>
          <p:cNvSpPr/>
          <p:nvPr/>
        </p:nvSpPr>
        <p:spPr>
          <a:xfrm>
            <a:off x="6934490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CA56A-9372-47DC-AD47-9E32B5EB9DD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6260586" y="4468674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F5179-8BC6-4610-9209-485B97FC949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7177787" y="4468674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B9E64-1225-4173-846F-4C256AA7740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343385" y="4468674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7335-3B55-4CCF-A712-5985AEFE0EF0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6260586" y="4463911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A2FA7C-A3A2-408B-B091-C07240F0A79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7177787" y="4463911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16E67-0ED7-456C-84E3-1A260D4A1676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343385" y="4463911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566061-EEC8-47E8-A024-CEFED76C0E7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203431" y="4463911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5D0E4-0EF2-4248-9111-979E11C38BF4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7203431" y="4463911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70AD61-CC0C-47DB-8BE7-CCC8EE7E920C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203431" y="4463911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8BCB56-4246-434E-97B7-D022350303F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120632" y="4468674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0E740-865C-4AAE-81AD-C23231BED70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120632" y="4468674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251BDF-5DBD-4D06-BDF8-55099586A99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120632" y="4468674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2E7BF-7BD8-453F-92BE-1532649BD83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9037833" y="4463911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1EEF54-5939-4D93-A3B9-3DDB6102871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037833" y="4463911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1FF156-2D53-4CCA-8BB4-538D72B96CDE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9037833" y="4463911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9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242B-7973-4FBE-9DC7-68820B81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East-West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2: Multiple node download, traditional model</a:t>
                </a:r>
              </a:p>
              <a:p>
                <a:r>
                  <a:rPr lang="en-US" dirty="0"/>
                  <a:t>Let 7 download from 10, 8 from 11, 9 from 12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=6.7197 </m:t>
                    </m:r>
                  </m:oMath>
                </a14:m>
                <a:r>
                  <a:rPr lang="en-US" b="0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=6.7197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=6.7197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E49A209-5604-4C5F-A5B4-816ABC25478E}"/>
              </a:ext>
            </a:extLst>
          </p:cNvPr>
          <p:cNvSpPr/>
          <p:nvPr/>
        </p:nvSpPr>
        <p:spPr>
          <a:xfrm>
            <a:off x="67267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73CF9-0218-4339-9B02-CD87A9E3E206}"/>
              </a:ext>
            </a:extLst>
          </p:cNvPr>
          <p:cNvSpPr/>
          <p:nvPr/>
        </p:nvSpPr>
        <p:spPr>
          <a:xfrm>
            <a:off x="80761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69854-3493-47B1-91AA-E74A087F9619}"/>
              </a:ext>
            </a:extLst>
          </p:cNvPr>
          <p:cNvSpPr/>
          <p:nvPr/>
        </p:nvSpPr>
        <p:spPr>
          <a:xfrm>
            <a:off x="5338055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41191-0E2C-4BD6-B920-58DE18A0CA6D}"/>
              </a:ext>
            </a:extLst>
          </p:cNvPr>
          <p:cNvSpPr/>
          <p:nvPr/>
        </p:nvSpPr>
        <p:spPr>
          <a:xfrm>
            <a:off x="6255256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251A4-EF0A-4C69-8491-44A7997A7273}"/>
              </a:ext>
            </a:extLst>
          </p:cNvPr>
          <p:cNvSpPr/>
          <p:nvPr/>
        </p:nvSpPr>
        <p:spPr>
          <a:xfrm>
            <a:off x="8777289" y="49811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30387-902D-4A32-AFC7-7D7DAB6A4097}"/>
              </a:ext>
            </a:extLst>
          </p:cNvPr>
          <p:cNvSpPr/>
          <p:nvPr/>
        </p:nvSpPr>
        <p:spPr>
          <a:xfrm>
            <a:off x="9694490" y="496910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1748B-1A5C-4EA0-B735-1AA57338327C}"/>
              </a:ext>
            </a:extLst>
          </p:cNvPr>
          <p:cNvSpPr/>
          <p:nvPr/>
        </p:nvSpPr>
        <p:spPr>
          <a:xfrm>
            <a:off x="5809547" y="58496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4E59D-83DE-4378-8869-AD5E342E65C6}"/>
              </a:ext>
            </a:extLst>
          </p:cNvPr>
          <p:cNvSpPr/>
          <p:nvPr/>
        </p:nvSpPr>
        <p:spPr>
          <a:xfrm>
            <a:off x="6726748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5B8DA-903A-4396-B684-D7AAF6D927B0}"/>
              </a:ext>
            </a:extLst>
          </p:cNvPr>
          <p:cNvSpPr/>
          <p:nvPr/>
        </p:nvSpPr>
        <p:spPr>
          <a:xfrm>
            <a:off x="4892346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86920-A4FC-4AFE-A824-E3E37800C1D3}"/>
              </a:ext>
            </a:extLst>
          </p:cNvPr>
          <p:cNvSpPr/>
          <p:nvPr/>
        </p:nvSpPr>
        <p:spPr>
          <a:xfrm>
            <a:off x="9298099" y="583060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3FD86-715A-4E1C-A48A-E41BD5AADD4D}"/>
              </a:ext>
            </a:extLst>
          </p:cNvPr>
          <p:cNvSpPr/>
          <p:nvPr/>
        </p:nvSpPr>
        <p:spPr>
          <a:xfrm>
            <a:off x="10215300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98B0D-2892-40F4-9326-3DC38800C816}"/>
              </a:ext>
            </a:extLst>
          </p:cNvPr>
          <p:cNvSpPr/>
          <p:nvPr/>
        </p:nvSpPr>
        <p:spPr>
          <a:xfrm>
            <a:off x="8380898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4CE2C-2DAB-477F-A1B9-FA28135892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524197" y="4565885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E027B-7371-4E21-9E35-E102CA8FBE8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06996" y="5441016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00FBE-ED8F-44C8-BEF0-C30466A8302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606996" y="5441016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AE217F-B0FC-4CEF-83F6-D23F7FA1FA8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161287" y="5441016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F3BF9-67CE-4172-935B-C0463C47C4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606996" y="4565885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6CC11-C285-455D-B3A6-DFC2D0CCA0D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78488" y="5441016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991234-51D2-49A0-B159-4E54974E617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524197" y="5441016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ACD75C-3436-4DA7-B90E-E16617EAD5F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161287" y="5441016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B1705-A82B-488B-B16D-A85E5D19D91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345089" y="4565885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286B03-0E75-4473-8C2C-E5B556664A9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345089" y="4565885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8EFD7C-A45E-44C7-BB8C-A1EF0B3C99E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649839" y="5433872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7CB9D-4896-4563-B3C9-85CDDD9469E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046230" y="5433872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5F3A3-72B1-467B-BBB8-664269DB231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046230" y="5433872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4F2DF-FB59-4A86-A58B-CA3F1F482A8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8649839" y="5421826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493DE-D1A2-4035-BB96-A9076B34BB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9567040" y="5421826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A1C11-0072-4AD7-A9C6-149C04E7915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963431" y="5421826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F7E090-F1AD-4FF2-B246-042D75A5414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264630" y="4339526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A6C589-5EC0-46F0-9592-11830005C445}"/>
              </a:ext>
            </a:extLst>
          </p:cNvPr>
          <p:cNvCxnSpPr>
            <a:cxnSpLocks/>
          </p:cNvCxnSpPr>
          <p:nvPr/>
        </p:nvCxnSpPr>
        <p:spPr>
          <a:xfrm flipH="1">
            <a:off x="7264631" y="4273851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3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1282-358F-4E5F-A944-050729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East-West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2: Multiple node download, spine-leaf model</a:t>
                </a:r>
              </a:p>
              <a:p>
                <a:r>
                  <a:rPr lang="en-US" dirty="0"/>
                  <a:t>Let 4 download from 7, 5 from 8, 6 from 9 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=29.4985 </m:t>
                    </m:r>
                  </m:oMath>
                </a14:m>
                <a:r>
                  <a:rPr lang="en-US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=29.4985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=29.4985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02A178-87C4-4A54-BF6F-BA7AEE06F29B}"/>
              </a:ext>
            </a:extLst>
          </p:cNvPr>
          <p:cNvSpPr/>
          <p:nvPr/>
        </p:nvSpPr>
        <p:spPr>
          <a:xfrm>
            <a:off x="5991645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D93F8-58C1-4A3D-88C0-97B2118E7E9A}"/>
              </a:ext>
            </a:extLst>
          </p:cNvPr>
          <p:cNvSpPr/>
          <p:nvPr/>
        </p:nvSpPr>
        <p:spPr>
          <a:xfrm>
            <a:off x="6908846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9BFF7-C712-48E3-98CE-DF81B8C5EE4C}"/>
              </a:ext>
            </a:extLst>
          </p:cNvPr>
          <p:cNvSpPr/>
          <p:nvPr/>
        </p:nvSpPr>
        <p:spPr>
          <a:xfrm>
            <a:off x="5074444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3254D-9EFB-43CC-AABE-64693115B2A3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6260586" y="4463911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B5876-05A1-4778-828C-2295BBF15AAA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177787" y="4463911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20E50E-0924-4A8D-ABCE-AED2BB659839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5343385" y="4463911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54EF50-003E-4390-A660-0A2D0B20E340}"/>
              </a:ext>
            </a:extLst>
          </p:cNvPr>
          <p:cNvSpPr/>
          <p:nvPr/>
        </p:nvSpPr>
        <p:spPr>
          <a:xfrm>
            <a:off x="9954059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AD408-D6B2-40C1-840F-8AE64AD656B2}"/>
              </a:ext>
            </a:extLst>
          </p:cNvPr>
          <p:cNvSpPr/>
          <p:nvPr/>
        </p:nvSpPr>
        <p:spPr>
          <a:xfrm>
            <a:off x="10871260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BC35C-3F30-417B-B3EB-D728CF134C70}"/>
              </a:ext>
            </a:extLst>
          </p:cNvPr>
          <p:cNvSpPr/>
          <p:nvPr/>
        </p:nvSpPr>
        <p:spPr>
          <a:xfrm>
            <a:off x="9036858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C7492-8B07-4151-8BB1-1CEA69FE0A3B}"/>
              </a:ext>
            </a:extLst>
          </p:cNvPr>
          <p:cNvSpPr/>
          <p:nvPr/>
        </p:nvSpPr>
        <p:spPr>
          <a:xfrm>
            <a:off x="7851691" y="4015956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9D5F9-856A-4C30-857D-57A122B15481}"/>
              </a:ext>
            </a:extLst>
          </p:cNvPr>
          <p:cNvSpPr/>
          <p:nvPr/>
        </p:nvSpPr>
        <p:spPr>
          <a:xfrm>
            <a:off x="8768892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C7F23-9764-4111-BE3E-773D40DB80F8}"/>
              </a:ext>
            </a:extLst>
          </p:cNvPr>
          <p:cNvSpPr/>
          <p:nvPr/>
        </p:nvSpPr>
        <p:spPr>
          <a:xfrm>
            <a:off x="6934490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CA56A-9372-47DC-AD47-9E32B5EB9DD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6260586" y="4468674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F5179-8BC6-4610-9209-485B97FC949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7177787" y="4468674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B9E64-1225-4173-846F-4C256AA7740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343385" y="4468674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7335-3B55-4CCF-A712-5985AEFE0EF0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6260586" y="4463911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A2FA7C-A3A2-408B-B091-C07240F0A79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7177787" y="4463911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16E67-0ED7-456C-84E3-1A260D4A1676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343385" y="4463911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566061-EEC8-47E8-A024-CEFED76C0E7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203431" y="4463911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5D0E4-0EF2-4248-9111-979E11C38BF4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7203431" y="4463911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70AD61-CC0C-47DB-8BE7-CCC8EE7E920C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203431" y="4463911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8BCB56-4246-434E-97B7-D022350303F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120632" y="4468674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0E740-865C-4AAE-81AD-C23231BED70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120632" y="4468674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251BDF-5DBD-4D06-BDF8-55099586A99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120632" y="4468674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2E7BF-7BD8-453F-92BE-1532649BD83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9037833" y="4463911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1EEF54-5939-4D93-A3B9-3DDB6102871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037833" y="4463911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1FF156-2D53-4CCA-8BB4-538D72B96CDE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9037833" y="4463911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4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242B-7973-4FBE-9DC7-68820B81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East-West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3: Multiple node download, traditional model</a:t>
                </a:r>
              </a:p>
              <a:p>
                <a:r>
                  <a:rPr lang="en-US" dirty="0"/>
                  <a:t>Let 7 download from 10, 8 from </a:t>
                </a:r>
                <a:r>
                  <a:rPr lang="en-US" b="1" dirty="0"/>
                  <a:t>10</a:t>
                </a:r>
                <a:r>
                  <a:rPr lang="en-US" dirty="0"/>
                  <a:t>, 9 from 12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=6.7197 </m:t>
                    </m:r>
                  </m:oMath>
                </a14:m>
                <a:r>
                  <a:rPr lang="en-US" b="0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=6.7197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=6.7197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E49A209-5604-4C5F-A5B4-816ABC25478E}"/>
              </a:ext>
            </a:extLst>
          </p:cNvPr>
          <p:cNvSpPr/>
          <p:nvPr/>
        </p:nvSpPr>
        <p:spPr>
          <a:xfrm>
            <a:off x="67267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73CF9-0218-4339-9B02-CD87A9E3E206}"/>
              </a:ext>
            </a:extLst>
          </p:cNvPr>
          <p:cNvSpPr/>
          <p:nvPr/>
        </p:nvSpPr>
        <p:spPr>
          <a:xfrm>
            <a:off x="80761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69854-3493-47B1-91AA-E74A087F9619}"/>
              </a:ext>
            </a:extLst>
          </p:cNvPr>
          <p:cNvSpPr/>
          <p:nvPr/>
        </p:nvSpPr>
        <p:spPr>
          <a:xfrm>
            <a:off x="5338055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41191-0E2C-4BD6-B920-58DE18A0CA6D}"/>
              </a:ext>
            </a:extLst>
          </p:cNvPr>
          <p:cNvSpPr/>
          <p:nvPr/>
        </p:nvSpPr>
        <p:spPr>
          <a:xfrm>
            <a:off x="6255256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251A4-EF0A-4C69-8491-44A7997A7273}"/>
              </a:ext>
            </a:extLst>
          </p:cNvPr>
          <p:cNvSpPr/>
          <p:nvPr/>
        </p:nvSpPr>
        <p:spPr>
          <a:xfrm>
            <a:off x="8777289" y="49811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30387-902D-4A32-AFC7-7D7DAB6A4097}"/>
              </a:ext>
            </a:extLst>
          </p:cNvPr>
          <p:cNvSpPr/>
          <p:nvPr/>
        </p:nvSpPr>
        <p:spPr>
          <a:xfrm>
            <a:off x="9694490" y="496910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1748B-1A5C-4EA0-B735-1AA57338327C}"/>
              </a:ext>
            </a:extLst>
          </p:cNvPr>
          <p:cNvSpPr/>
          <p:nvPr/>
        </p:nvSpPr>
        <p:spPr>
          <a:xfrm>
            <a:off x="5809547" y="58496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4E59D-83DE-4378-8869-AD5E342E65C6}"/>
              </a:ext>
            </a:extLst>
          </p:cNvPr>
          <p:cNvSpPr/>
          <p:nvPr/>
        </p:nvSpPr>
        <p:spPr>
          <a:xfrm>
            <a:off x="6726748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5B8DA-903A-4396-B684-D7AAF6D927B0}"/>
              </a:ext>
            </a:extLst>
          </p:cNvPr>
          <p:cNvSpPr/>
          <p:nvPr/>
        </p:nvSpPr>
        <p:spPr>
          <a:xfrm>
            <a:off x="4892346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86920-A4FC-4AFE-A824-E3E37800C1D3}"/>
              </a:ext>
            </a:extLst>
          </p:cNvPr>
          <p:cNvSpPr/>
          <p:nvPr/>
        </p:nvSpPr>
        <p:spPr>
          <a:xfrm>
            <a:off x="9298099" y="583060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3FD86-715A-4E1C-A48A-E41BD5AADD4D}"/>
              </a:ext>
            </a:extLst>
          </p:cNvPr>
          <p:cNvSpPr/>
          <p:nvPr/>
        </p:nvSpPr>
        <p:spPr>
          <a:xfrm>
            <a:off x="10215300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98B0D-2892-40F4-9326-3DC38800C816}"/>
              </a:ext>
            </a:extLst>
          </p:cNvPr>
          <p:cNvSpPr/>
          <p:nvPr/>
        </p:nvSpPr>
        <p:spPr>
          <a:xfrm>
            <a:off x="8380898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4CE2C-2DAB-477F-A1B9-FA28135892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524197" y="4565885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E027B-7371-4E21-9E35-E102CA8FBE8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06996" y="5441016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00FBE-ED8F-44C8-BEF0-C30466A8302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606996" y="5441016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AE217F-B0FC-4CEF-83F6-D23F7FA1FA8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161287" y="5441016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F3BF9-67CE-4172-935B-C0463C47C4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606996" y="4565885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6CC11-C285-455D-B3A6-DFC2D0CCA0D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78488" y="5441016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991234-51D2-49A0-B159-4E54974E617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524197" y="5441016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ACD75C-3436-4DA7-B90E-E16617EAD5F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161287" y="5441016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B1705-A82B-488B-B16D-A85E5D19D91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345089" y="4565885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286B03-0E75-4473-8C2C-E5B556664A9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345089" y="4565885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8EFD7C-A45E-44C7-BB8C-A1EF0B3C99E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649839" y="5433872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7CB9D-4896-4563-B3C9-85CDDD9469E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046230" y="5433872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5F3A3-72B1-467B-BBB8-664269DB231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046230" y="5433872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4F2DF-FB59-4A86-A58B-CA3F1F482A8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8649839" y="5421826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493DE-D1A2-4035-BB96-A9076B34BB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9567040" y="5421826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A1C11-0072-4AD7-A9C6-149C04E7915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963431" y="5421826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F7E090-F1AD-4FF2-B246-042D75A5414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264630" y="4339526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A6C589-5EC0-46F0-9592-11830005C445}"/>
              </a:ext>
            </a:extLst>
          </p:cNvPr>
          <p:cNvCxnSpPr>
            <a:cxnSpLocks/>
          </p:cNvCxnSpPr>
          <p:nvPr/>
        </p:nvCxnSpPr>
        <p:spPr>
          <a:xfrm flipH="1">
            <a:off x="7264631" y="4273851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3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1282-358F-4E5F-A944-050729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East-West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3: Multiple node download, spine-leaf model</a:t>
                </a:r>
              </a:p>
              <a:p>
                <a:r>
                  <a:rPr lang="en-US" dirty="0"/>
                  <a:t>Let 4 download from 7, 5 from </a:t>
                </a:r>
                <a:r>
                  <a:rPr lang="en-US" b="1" dirty="0"/>
                  <a:t>7</a:t>
                </a:r>
                <a:r>
                  <a:rPr lang="en-US" dirty="0"/>
                  <a:t>, 6 from 9 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=14.9993 </m:t>
                    </m:r>
                  </m:oMath>
                </a14:m>
                <a:r>
                  <a:rPr lang="en-US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=14.9993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=29.4985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02A178-87C4-4A54-BF6F-BA7AEE06F29B}"/>
              </a:ext>
            </a:extLst>
          </p:cNvPr>
          <p:cNvSpPr/>
          <p:nvPr/>
        </p:nvSpPr>
        <p:spPr>
          <a:xfrm>
            <a:off x="5991645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D93F8-58C1-4A3D-88C0-97B2118E7E9A}"/>
              </a:ext>
            </a:extLst>
          </p:cNvPr>
          <p:cNvSpPr/>
          <p:nvPr/>
        </p:nvSpPr>
        <p:spPr>
          <a:xfrm>
            <a:off x="6908846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9BFF7-C712-48E3-98CE-DF81B8C5EE4C}"/>
              </a:ext>
            </a:extLst>
          </p:cNvPr>
          <p:cNvSpPr/>
          <p:nvPr/>
        </p:nvSpPr>
        <p:spPr>
          <a:xfrm>
            <a:off x="5074444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3254D-9EFB-43CC-AABE-64693115B2A3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6260586" y="4463911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B5876-05A1-4778-828C-2295BBF15AAA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177787" y="4463911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20E50E-0924-4A8D-ABCE-AED2BB659839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5343385" y="4463911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54EF50-003E-4390-A660-0A2D0B20E340}"/>
              </a:ext>
            </a:extLst>
          </p:cNvPr>
          <p:cNvSpPr/>
          <p:nvPr/>
        </p:nvSpPr>
        <p:spPr>
          <a:xfrm>
            <a:off x="9954059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AD408-D6B2-40C1-840F-8AE64AD656B2}"/>
              </a:ext>
            </a:extLst>
          </p:cNvPr>
          <p:cNvSpPr/>
          <p:nvPr/>
        </p:nvSpPr>
        <p:spPr>
          <a:xfrm>
            <a:off x="10871260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BC35C-3F30-417B-B3EB-D728CF134C70}"/>
              </a:ext>
            </a:extLst>
          </p:cNvPr>
          <p:cNvSpPr/>
          <p:nvPr/>
        </p:nvSpPr>
        <p:spPr>
          <a:xfrm>
            <a:off x="9036858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C7492-8B07-4151-8BB1-1CEA69FE0A3B}"/>
              </a:ext>
            </a:extLst>
          </p:cNvPr>
          <p:cNvSpPr/>
          <p:nvPr/>
        </p:nvSpPr>
        <p:spPr>
          <a:xfrm>
            <a:off x="7851691" y="4015956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9D5F9-856A-4C30-857D-57A122B15481}"/>
              </a:ext>
            </a:extLst>
          </p:cNvPr>
          <p:cNvSpPr/>
          <p:nvPr/>
        </p:nvSpPr>
        <p:spPr>
          <a:xfrm>
            <a:off x="8768892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C7F23-9764-4111-BE3E-773D40DB80F8}"/>
              </a:ext>
            </a:extLst>
          </p:cNvPr>
          <p:cNvSpPr/>
          <p:nvPr/>
        </p:nvSpPr>
        <p:spPr>
          <a:xfrm>
            <a:off x="6934490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CA56A-9372-47DC-AD47-9E32B5EB9DD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6260586" y="4468674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F5179-8BC6-4610-9209-485B97FC949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7177787" y="4468674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B9E64-1225-4173-846F-4C256AA7740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343385" y="4468674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7335-3B55-4CCF-A712-5985AEFE0EF0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6260586" y="4463911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A2FA7C-A3A2-408B-B091-C07240F0A79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7177787" y="4463911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16E67-0ED7-456C-84E3-1A260D4A1676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343385" y="4463911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566061-EEC8-47E8-A024-CEFED76C0E7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203431" y="4463911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5D0E4-0EF2-4248-9111-979E11C38BF4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7203431" y="4463911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70AD61-CC0C-47DB-8BE7-CCC8EE7E920C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203431" y="4463911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8BCB56-4246-434E-97B7-D022350303F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120632" y="4468674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0E740-865C-4AAE-81AD-C23231BED70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120632" y="4468674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251BDF-5DBD-4D06-BDF8-55099586A99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120632" y="4468674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2E7BF-7BD8-453F-92BE-1532649BD83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9037833" y="4463911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1EEF54-5939-4D93-A3B9-3DDB6102871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037833" y="4463911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1FF156-2D53-4CCA-8BB4-538D72B96CDE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9037833" y="4463911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7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23F-0C9C-437E-AF7C-83F479E1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North-bound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00EE-F01B-40D1-8746-AA532432A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1: Single node download, traditional model</a:t>
                </a:r>
              </a:p>
              <a:p>
                <a:r>
                  <a:rPr lang="en-US" dirty="0"/>
                  <a:t>Let 7 download from the Internet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=19.499 </m:t>
                    </m:r>
                  </m:oMath>
                </a14:m>
                <a:r>
                  <a:rPr lang="en-US" b="0" dirty="0"/>
                  <a:t>Gbps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00EE-F01B-40D1-8746-AA532432A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5DAE286-C488-410B-B8B3-DBC313FA8024}"/>
              </a:ext>
            </a:extLst>
          </p:cNvPr>
          <p:cNvSpPr/>
          <p:nvPr/>
        </p:nvSpPr>
        <p:spPr>
          <a:xfrm>
            <a:off x="7855489" y="438572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7C11A4-2368-4EFE-B987-92B7E5BE87A9}"/>
              </a:ext>
            </a:extLst>
          </p:cNvPr>
          <p:cNvSpPr/>
          <p:nvPr/>
        </p:nvSpPr>
        <p:spPr>
          <a:xfrm>
            <a:off x="9204889" y="438572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8D6BE5-B7F3-4BDF-9481-41C7A0E640F1}"/>
              </a:ext>
            </a:extLst>
          </p:cNvPr>
          <p:cNvSpPr/>
          <p:nvPr/>
        </p:nvSpPr>
        <p:spPr>
          <a:xfrm>
            <a:off x="6466796" y="52608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5D7997-0D67-4906-883B-1519A00B50AA}"/>
              </a:ext>
            </a:extLst>
          </p:cNvPr>
          <p:cNvSpPr/>
          <p:nvPr/>
        </p:nvSpPr>
        <p:spPr>
          <a:xfrm>
            <a:off x="7383997" y="52608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12FBB-F5AC-40E7-98B3-273F1ACF72F0}"/>
              </a:ext>
            </a:extLst>
          </p:cNvPr>
          <p:cNvSpPr/>
          <p:nvPr/>
        </p:nvSpPr>
        <p:spPr>
          <a:xfrm>
            <a:off x="9906030" y="525371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36F2BA-D8E8-4B4A-90BA-2C87BFF4CB61}"/>
              </a:ext>
            </a:extLst>
          </p:cNvPr>
          <p:cNvSpPr/>
          <p:nvPr/>
        </p:nvSpPr>
        <p:spPr>
          <a:xfrm>
            <a:off x="10823231" y="524166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221785-F207-4D8D-8425-C90852A9B8FE}"/>
              </a:ext>
            </a:extLst>
          </p:cNvPr>
          <p:cNvSpPr/>
          <p:nvPr/>
        </p:nvSpPr>
        <p:spPr>
          <a:xfrm>
            <a:off x="6938288" y="612221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9C2F3A-35C3-49BB-BBCA-3DE5866AE867}"/>
              </a:ext>
            </a:extLst>
          </p:cNvPr>
          <p:cNvSpPr/>
          <p:nvPr/>
        </p:nvSpPr>
        <p:spPr>
          <a:xfrm>
            <a:off x="7855489" y="613173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15F72A-2791-4D15-A5E8-FB17EC75739A}"/>
              </a:ext>
            </a:extLst>
          </p:cNvPr>
          <p:cNvSpPr/>
          <p:nvPr/>
        </p:nvSpPr>
        <p:spPr>
          <a:xfrm>
            <a:off x="6021087" y="613173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0640C8-D265-4CB8-B3B7-784D4C25FEE7}"/>
              </a:ext>
            </a:extLst>
          </p:cNvPr>
          <p:cNvSpPr/>
          <p:nvPr/>
        </p:nvSpPr>
        <p:spPr>
          <a:xfrm>
            <a:off x="10426840" y="610315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67163-B3A7-4FCD-B951-EB876F10051E}"/>
              </a:ext>
            </a:extLst>
          </p:cNvPr>
          <p:cNvSpPr/>
          <p:nvPr/>
        </p:nvSpPr>
        <p:spPr>
          <a:xfrm>
            <a:off x="11344041" y="611268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1EA122-00C9-47DF-A7FF-66DB40AEB0B9}"/>
              </a:ext>
            </a:extLst>
          </p:cNvPr>
          <p:cNvSpPr/>
          <p:nvPr/>
        </p:nvSpPr>
        <p:spPr>
          <a:xfrm>
            <a:off x="9509639" y="611268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E59F9A-7A11-4827-9558-7116BF77A694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7652938" y="4838441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4FF3EE-EF1F-4EC3-B96F-C4EC35848638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6735737" y="5713572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F26843-DF99-470F-A5D5-A5D67F08F76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6735737" y="5713572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8E5214-0D35-4ED8-89AE-056971C092B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6290028" y="5713572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EE3692-1441-4A80-872A-9B395EFDCD6E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735737" y="4838441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C69872-7E6F-4897-9F58-0808D08C581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7207229" y="5713572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0018B3-B480-4FFD-AEE1-7F35C593C3F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7652938" y="5713572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CBFF14-68C8-4A1D-9FDC-AE846CF42919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6290028" y="5713572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9055AE-868E-486D-9B53-BE5379DA1415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9473830" y="4838441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9BAEC-682B-4E23-9431-71874EC3DF76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9473830" y="4838441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ECF266-1969-4BEC-9C0E-A6F315867CB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9778580" y="5706428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8036C-8D0A-42AC-8DCA-0379D710739E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10174971" y="5706428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A10ED7-780A-4916-8D2F-FBDF97221461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10174971" y="5706428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8D1721-6D94-49E9-8A3E-7239CFBFB1F7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778580" y="5694382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FC5CE-A050-4782-B11B-C9D479977568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10695781" y="5694382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465EC6-40BF-455E-ABC8-1D2AEA421D12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1092172" y="5694382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AD1325-EFED-45FB-8203-FFECEAAAF10C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8393371" y="4612082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D11F75-778C-486C-8D56-486798048914}"/>
              </a:ext>
            </a:extLst>
          </p:cNvPr>
          <p:cNvCxnSpPr>
            <a:cxnSpLocks/>
          </p:cNvCxnSpPr>
          <p:nvPr/>
        </p:nvCxnSpPr>
        <p:spPr>
          <a:xfrm flipH="1">
            <a:off x="8393372" y="4546407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907266E3-3BA5-4FA4-8E84-53045534D6CB}"/>
              </a:ext>
            </a:extLst>
          </p:cNvPr>
          <p:cNvSpPr/>
          <p:nvPr/>
        </p:nvSpPr>
        <p:spPr>
          <a:xfrm>
            <a:off x="10160012" y="3564479"/>
            <a:ext cx="1438011" cy="726950"/>
          </a:xfrm>
          <a:prstGeom prst="clou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4BAD8-E725-44A5-9E4E-AEDB18EBF9AF}"/>
              </a:ext>
            </a:extLst>
          </p:cNvPr>
          <p:cNvCxnSpPr>
            <a:cxnSpLocks/>
            <a:stCxn id="36" idx="3"/>
            <a:endCxn id="65" idx="2"/>
          </p:cNvCxnSpPr>
          <p:nvPr/>
        </p:nvCxnSpPr>
        <p:spPr>
          <a:xfrm flipV="1">
            <a:off x="9742771" y="3927954"/>
            <a:ext cx="421701" cy="6841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BDB5-F793-4CD2-A073-37EEEA9122C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38200" y="1753938"/>
            <a:ext cx="10827544" cy="2392409"/>
          </a:xfrm>
        </p:spPr>
        <p:txBody>
          <a:bodyPr>
            <a:normAutofit/>
          </a:bodyPr>
          <a:lstStyle/>
          <a:p>
            <a:r>
              <a:rPr lang="en-US" dirty="0"/>
              <a:t>Traditionally, datacenter networks follow a 3 layer model. This includes the access layer, distribution layer and core layer.</a:t>
            </a:r>
          </a:p>
          <a:p>
            <a:r>
              <a:rPr lang="en-US" dirty="0"/>
              <a:t>An example of this model is shown below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1E118-3B5B-41BD-B794-2C4FAB7C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1E61-809B-4A88-AEF6-F72C42C55D5A}"/>
              </a:ext>
            </a:extLst>
          </p:cNvPr>
          <p:cNvSpPr/>
          <p:nvPr/>
        </p:nvSpPr>
        <p:spPr>
          <a:xfrm>
            <a:off x="3540635" y="408567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9B6B0-C315-474E-B3D2-017C78358B2B}"/>
              </a:ext>
            </a:extLst>
          </p:cNvPr>
          <p:cNvSpPr/>
          <p:nvPr/>
        </p:nvSpPr>
        <p:spPr>
          <a:xfrm>
            <a:off x="4890035" y="408567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A6D232-66CE-43E1-A3B9-B236A8296157}"/>
              </a:ext>
            </a:extLst>
          </p:cNvPr>
          <p:cNvSpPr/>
          <p:nvPr/>
        </p:nvSpPr>
        <p:spPr>
          <a:xfrm>
            <a:off x="2151942" y="496081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60494-7AD3-45D4-8CA1-2E1F984FECD7}"/>
              </a:ext>
            </a:extLst>
          </p:cNvPr>
          <p:cNvSpPr/>
          <p:nvPr/>
        </p:nvSpPr>
        <p:spPr>
          <a:xfrm>
            <a:off x="3069143" y="496081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67285-7C25-4CE5-A96F-CF9878C522AA}"/>
              </a:ext>
            </a:extLst>
          </p:cNvPr>
          <p:cNvSpPr/>
          <p:nvPr/>
        </p:nvSpPr>
        <p:spPr>
          <a:xfrm>
            <a:off x="5591176" y="4953666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3CE0E9-5727-4A6D-A31C-EBD3BC539EBD}"/>
              </a:ext>
            </a:extLst>
          </p:cNvPr>
          <p:cNvSpPr/>
          <p:nvPr/>
        </p:nvSpPr>
        <p:spPr>
          <a:xfrm>
            <a:off x="6508377" y="49416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AEB92-C85E-4951-BE7B-5EC10F7913AD}"/>
              </a:ext>
            </a:extLst>
          </p:cNvPr>
          <p:cNvSpPr/>
          <p:nvPr/>
        </p:nvSpPr>
        <p:spPr>
          <a:xfrm>
            <a:off x="2623434" y="582216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2A55A-3C96-456C-98E3-A4E580EEEC99}"/>
              </a:ext>
            </a:extLst>
          </p:cNvPr>
          <p:cNvSpPr/>
          <p:nvPr/>
        </p:nvSpPr>
        <p:spPr>
          <a:xfrm>
            <a:off x="3540635" y="583169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AAF489-0B11-49B3-806B-C1F506406A55}"/>
              </a:ext>
            </a:extLst>
          </p:cNvPr>
          <p:cNvSpPr/>
          <p:nvPr/>
        </p:nvSpPr>
        <p:spPr>
          <a:xfrm>
            <a:off x="1706233" y="583169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EF0023-A32E-46A1-8C67-EA05A1131333}"/>
              </a:ext>
            </a:extLst>
          </p:cNvPr>
          <p:cNvSpPr/>
          <p:nvPr/>
        </p:nvSpPr>
        <p:spPr>
          <a:xfrm>
            <a:off x="6111986" y="580311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9959B2-1DA2-48C5-85FA-63D26F09AC94}"/>
              </a:ext>
            </a:extLst>
          </p:cNvPr>
          <p:cNvSpPr/>
          <p:nvPr/>
        </p:nvSpPr>
        <p:spPr>
          <a:xfrm>
            <a:off x="7029187" y="581264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79759-2070-4A92-9504-A79ACD76477D}"/>
              </a:ext>
            </a:extLst>
          </p:cNvPr>
          <p:cNvSpPr/>
          <p:nvPr/>
        </p:nvSpPr>
        <p:spPr>
          <a:xfrm>
            <a:off x="5194785" y="581264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ED0E76-2FC9-4C48-BC9A-DE8A10811220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3338084" y="4538397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EB2743-FD63-4046-ABF2-91910A228F8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420883" y="5413528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DA59C0-941A-45B9-A72A-309AFF46D7F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2420883" y="5413528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41765-10CF-4566-BF91-E9682A5DB5C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1975174" y="5413528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EB1751-1A17-464C-88F2-CEBB6494994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420883" y="4538397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F3472-BE74-4278-A077-AFB6A18400F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892375" y="5413528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7B0CD5-1A53-464B-802E-9C27A2BBE11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338084" y="5413528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993DA5-3839-4981-ACD0-5393DAB7C10A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1975174" y="5413528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3DE97C-4CF4-44CE-A1EC-0C111D7FF82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158976" y="4538397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7F1146-CBB8-4EC5-BE9B-4FDF12A6C0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158976" y="4538397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261377-F5DD-4C71-A23F-F1E703D6240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5463726" y="5406384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783431-9DA7-46AE-9D69-4739CE0F0C7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5860117" y="5406384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C07946-86B2-4575-971B-230BAB8555A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860117" y="5406384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784F9EB-DC7F-4F6B-8898-C394FDD73A5E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5463726" y="5394338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352869-BA40-4B35-841E-85707E27D8F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6380927" y="5394338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12D9C-0B5D-48D3-B6F3-9C1367068F24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6777318" y="5394338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8B15FEE-2E49-420E-9615-E6F0A241C20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078517" y="4312038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D6AF5D-A464-4CE1-A456-79349E5E4508}"/>
              </a:ext>
            </a:extLst>
          </p:cNvPr>
          <p:cNvCxnSpPr>
            <a:cxnSpLocks/>
          </p:cNvCxnSpPr>
          <p:nvPr/>
        </p:nvCxnSpPr>
        <p:spPr>
          <a:xfrm flipH="1">
            <a:off x="4078518" y="4246363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E5F2FC5-BBEE-4FC5-BD5C-86759DB46902}"/>
              </a:ext>
            </a:extLst>
          </p:cNvPr>
          <p:cNvSpPr txBox="1"/>
          <p:nvPr/>
        </p:nvSpPr>
        <p:spPr>
          <a:xfrm>
            <a:off x="8006704" y="4124947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layer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ACB290-A0DE-4A0B-B52A-E3FDFD574D65}"/>
              </a:ext>
            </a:extLst>
          </p:cNvPr>
          <p:cNvSpPr txBox="1"/>
          <p:nvPr/>
        </p:nvSpPr>
        <p:spPr>
          <a:xfrm>
            <a:off x="8014019" y="5002503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2C04A8-CFEA-457B-BE84-F3A5DC37A1CC}"/>
              </a:ext>
            </a:extLst>
          </p:cNvPr>
          <p:cNvSpPr txBox="1"/>
          <p:nvPr/>
        </p:nvSpPr>
        <p:spPr>
          <a:xfrm>
            <a:off x="8014019" y="5803115"/>
            <a:ext cx="18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layer (Top of rack switches)</a:t>
            </a:r>
          </a:p>
        </p:txBody>
      </p:sp>
      <p:sp>
        <p:nvSpPr>
          <p:cNvPr id="86" name="Cloud 85">
            <a:extLst>
              <a:ext uri="{FF2B5EF4-FFF2-40B4-BE49-F238E27FC236}">
                <a16:creationId xmlns:a16="http://schemas.microsoft.com/office/drawing/2014/main" id="{63EA9DA1-B78D-4E8D-B25D-640CF91A7FCF}"/>
              </a:ext>
            </a:extLst>
          </p:cNvPr>
          <p:cNvSpPr/>
          <p:nvPr/>
        </p:nvSpPr>
        <p:spPr>
          <a:xfrm>
            <a:off x="5845158" y="3264435"/>
            <a:ext cx="1438011" cy="726950"/>
          </a:xfrm>
          <a:prstGeom prst="clou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6E2D023-29B7-4DAB-9A71-F819BA18649E}"/>
              </a:ext>
            </a:extLst>
          </p:cNvPr>
          <p:cNvCxnSpPr>
            <a:cxnSpLocks/>
            <a:stCxn id="6" idx="3"/>
            <a:endCxn id="86" idx="2"/>
          </p:cNvCxnSpPr>
          <p:nvPr/>
        </p:nvCxnSpPr>
        <p:spPr>
          <a:xfrm flipV="1">
            <a:off x="5427917" y="3627910"/>
            <a:ext cx="421701" cy="6841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6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8598-4B87-4F0D-9409-C4A0F0FE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North-bound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98625-6A27-41D1-8D0C-2964FA895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1: Single node download, spine-leaf model</a:t>
                </a:r>
              </a:p>
              <a:p>
                <a:r>
                  <a:rPr lang="en-US" dirty="0"/>
                  <a:t>Let 4 download from the Internet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=9.9995 </m:t>
                    </m:r>
                  </m:oMath>
                </a14:m>
                <a:r>
                  <a:rPr lang="en-US" b="0" dirty="0"/>
                  <a:t>Gbps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98625-6A27-41D1-8D0C-2964FA895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1BD7608-6AF1-4322-B757-2BB06608A8E3}"/>
              </a:ext>
            </a:extLst>
          </p:cNvPr>
          <p:cNvSpPr/>
          <p:nvPr/>
        </p:nvSpPr>
        <p:spPr>
          <a:xfrm>
            <a:off x="6480335" y="610921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D7CBF-B0B9-4736-98C7-08492441DF39}"/>
              </a:ext>
            </a:extLst>
          </p:cNvPr>
          <p:cNvSpPr/>
          <p:nvPr/>
        </p:nvSpPr>
        <p:spPr>
          <a:xfrm>
            <a:off x="7397536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59AC3-4D13-4BA2-8ABB-8B69D87F04F7}"/>
              </a:ext>
            </a:extLst>
          </p:cNvPr>
          <p:cNvSpPr/>
          <p:nvPr/>
        </p:nvSpPr>
        <p:spPr>
          <a:xfrm>
            <a:off x="5563134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FFF9C2-3525-496B-A6AD-11CAA977100D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6749276" y="4858405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4EC58-24BA-45E1-94D8-409AF74990A9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666477" y="4858405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64E1E4-61A9-422D-90FA-1C3387BADB2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5832075" y="4858405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B018A89-6EB8-44FF-B8E7-678BC42FE2BE}"/>
              </a:ext>
            </a:extLst>
          </p:cNvPr>
          <p:cNvSpPr/>
          <p:nvPr/>
        </p:nvSpPr>
        <p:spPr>
          <a:xfrm>
            <a:off x="10442749" y="610921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D4192-BD07-4C88-B6CD-C07321C2861E}"/>
              </a:ext>
            </a:extLst>
          </p:cNvPr>
          <p:cNvSpPr/>
          <p:nvPr/>
        </p:nvSpPr>
        <p:spPr>
          <a:xfrm>
            <a:off x="11359950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EFC68-2DD2-4299-B306-D8D73CA49764}"/>
              </a:ext>
            </a:extLst>
          </p:cNvPr>
          <p:cNvSpPr/>
          <p:nvPr/>
        </p:nvSpPr>
        <p:spPr>
          <a:xfrm>
            <a:off x="9525548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63CA1-AB21-4FAA-8FFF-38D44BBD369C}"/>
              </a:ext>
            </a:extLst>
          </p:cNvPr>
          <p:cNvSpPr/>
          <p:nvPr/>
        </p:nvSpPr>
        <p:spPr>
          <a:xfrm>
            <a:off x="8340381" y="441045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ACCEE-C581-4692-9AF6-08803739E8CE}"/>
              </a:ext>
            </a:extLst>
          </p:cNvPr>
          <p:cNvSpPr/>
          <p:nvPr/>
        </p:nvSpPr>
        <p:spPr>
          <a:xfrm>
            <a:off x="9257582" y="440568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1764C-2A7F-4C4D-9A5C-CF02EE61F881}"/>
              </a:ext>
            </a:extLst>
          </p:cNvPr>
          <p:cNvSpPr/>
          <p:nvPr/>
        </p:nvSpPr>
        <p:spPr>
          <a:xfrm>
            <a:off x="7423180" y="440568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A9FF-BC65-4C8B-82C7-9362F76AEA0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6749276" y="4863168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46A0FC-38D2-4E01-B5BC-34FE94D3B5A1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7666477" y="4863168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AE2B4B-A5BE-44C2-BDDC-949A67D6D2B2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832075" y="4863168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BA653-551C-43A0-A6BB-F5C963618601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6749276" y="4858405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9A5AD3-9F85-46AF-BC31-3BCD87A02BF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7666477" y="4858405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9BC43-8AE0-414D-BD78-86CA248B6E0F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832075" y="4858405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165C2B-2708-4EBA-B412-4CB496549E19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692121" y="4858405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E2C336-6A62-4D86-BAE2-2B82248F900B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7692121" y="4858405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F3D91D-247F-42C8-8B9B-7A91BC2581E4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692121" y="4858405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CD08F3-0F38-47F0-A4B1-CFD6627215E3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609322" y="4863168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457429-DA1B-4D3C-84AD-783633EF0F02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609322" y="4863168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76A616-6863-453C-8D43-A01668CB190C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609322" y="4863168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527F53-5E56-45D4-BB51-F23E7E17D5E2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9526523" y="4858405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885779-0DF5-4A05-8D65-446817DFDAD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526523" y="4858405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5DD07-8AD5-43EF-BF91-B0A3EEAE6902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9526523" y="4858405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F2AD512A-23DB-4578-BACB-A4D10372582D}"/>
              </a:ext>
            </a:extLst>
          </p:cNvPr>
          <p:cNvSpPr/>
          <p:nvPr/>
        </p:nvSpPr>
        <p:spPr>
          <a:xfrm>
            <a:off x="10150719" y="3678737"/>
            <a:ext cx="1438011" cy="726950"/>
          </a:xfrm>
          <a:prstGeom prst="clou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9ED0D4-7162-4C47-BE5A-B54C2E8F6619}"/>
              </a:ext>
            </a:extLst>
          </p:cNvPr>
          <p:cNvCxnSpPr>
            <a:cxnSpLocks/>
            <a:stCxn id="14" idx="3"/>
            <a:endCxn id="31" idx="2"/>
          </p:cNvCxnSpPr>
          <p:nvPr/>
        </p:nvCxnSpPr>
        <p:spPr>
          <a:xfrm flipV="1">
            <a:off x="9795464" y="4042212"/>
            <a:ext cx="359715" cy="5898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6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E23F-0C9C-437E-AF7C-83F479E1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North-bound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00EE-F01B-40D1-8746-AA532432A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2: multiple node download, traditional model</a:t>
                </a:r>
              </a:p>
              <a:p>
                <a:r>
                  <a:rPr lang="en-US" dirty="0"/>
                  <a:t>Let 7 and 8 download from the Internet</a:t>
                </a:r>
              </a:p>
              <a:p>
                <a:r>
                  <a:rPr lang="en-US" dirty="0"/>
                  <a:t>what is the simulation result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=9.4495 </m:t>
                    </m:r>
                  </m:oMath>
                </a14:m>
                <a:r>
                  <a:rPr lang="en-US" b="0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=9.4495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C00EE-F01B-40D1-8746-AA532432A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85DAE286-C488-410B-B8B3-DBC313FA8024}"/>
              </a:ext>
            </a:extLst>
          </p:cNvPr>
          <p:cNvSpPr/>
          <p:nvPr/>
        </p:nvSpPr>
        <p:spPr>
          <a:xfrm>
            <a:off x="7855489" y="438572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7C11A4-2368-4EFE-B987-92B7E5BE87A9}"/>
              </a:ext>
            </a:extLst>
          </p:cNvPr>
          <p:cNvSpPr/>
          <p:nvPr/>
        </p:nvSpPr>
        <p:spPr>
          <a:xfrm>
            <a:off x="9204889" y="438572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8D6BE5-B7F3-4BDF-9481-41C7A0E640F1}"/>
              </a:ext>
            </a:extLst>
          </p:cNvPr>
          <p:cNvSpPr/>
          <p:nvPr/>
        </p:nvSpPr>
        <p:spPr>
          <a:xfrm>
            <a:off x="6466796" y="52608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5D7997-0D67-4906-883B-1519A00B50AA}"/>
              </a:ext>
            </a:extLst>
          </p:cNvPr>
          <p:cNvSpPr/>
          <p:nvPr/>
        </p:nvSpPr>
        <p:spPr>
          <a:xfrm>
            <a:off x="7383997" y="52608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412FBB-F5AC-40E7-98B3-273F1ACF72F0}"/>
              </a:ext>
            </a:extLst>
          </p:cNvPr>
          <p:cNvSpPr/>
          <p:nvPr/>
        </p:nvSpPr>
        <p:spPr>
          <a:xfrm>
            <a:off x="9906030" y="525371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36F2BA-D8E8-4B4A-90BA-2C87BFF4CB61}"/>
              </a:ext>
            </a:extLst>
          </p:cNvPr>
          <p:cNvSpPr/>
          <p:nvPr/>
        </p:nvSpPr>
        <p:spPr>
          <a:xfrm>
            <a:off x="10823231" y="524166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221785-F207-4D8D-8425-C90852A9B8FE}"/>
              </a:ext>
            </a:extLst>
          </p:cNvPr>
          <p:cNvSpPr/>
          <p:nvPr/>
        </p:nvSpPr>
        <p:spPr>
          <a:xfrm>
            <a:off x="6938288" y="612221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9C2F3A-35C3-49BB-BBCA-3DE5866AE867}"/>
              </a:ext>
            </a:extLst>
          </p:cNvPr>
          <p:cNvSpPr/>
          <p:nvPr/>
        </p:nvSpPr>
        <p:spPr>
          <a:xfrm>
            <a:off x="7855489" y="613173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15F72A-2791-4D15-A5E8-FB17EC75739A}"/>
              </a:ext>
            </a:extLst>
          </p:cNvPr>
          <p:cNvSpPr/>
          <p:nvPr/>
        </p:nvSpPr>
        <p:spPr>
          <a:xfrm>
            <a:off x="6021087" y="613173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0640C8-D265-4CB8-B3B7-784D4C25FEE7}"/>
              </a:ext>
            </a:extLst>
          </p:cNvPr>
          <p:cNvSpPr/>
          <p:nvPr/>
        </p:nvSpPr>
        <p:spPr>
          <a:xfrm>
            <a:off x="10426840" y="610315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67163-B3A7-4FCD-B951-EB876F10051E}"/>
              </a:ext>
            </a:extLst>
          </p:cNvPr>
          <p:cNvSpPr/>
          <p:nvPr/>
        </p:nvSpPr>
        <p:spPr>
          <a:xfrm>
            <a:off x="11344041" y="611268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1EA122-00C9-47DF-A7FF-66DB40AEB0B9}"/>
              </a:ext>
            </a:extLst>
          </p:cNvPr>
          <p:cNvSpPr/>
          <p:nvPr/>
        </p:nvSpPr>
        <p:spPr>
          <a:xfrm>
            <a:off x="9509639" y="611268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E59F9A-7A11-4827-9558-7116BF77A694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7652938" y="4838441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4FF3EE-EF1F-4EC3-B96F-C4EC35848638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6735737" y="5713572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F26843-DF99-470F-A5D5-A5D67F08F76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6735737" y="5713572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8E5214-0D35-4ED8-89AE-056971C092BD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6290028" y="5713572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EE3692-1441-4A80-872A-9B395EFDCD6E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6735737" y="4838441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C69872-7E6F-4897-9F58-0808D08C5813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7207229" y="5713572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A0018B3-B480-4FFD-AEE1-7F35C593C3FC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7652938" y="5713572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CBFF14-68C8-4A1D-9FDC-AE846CF42919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flipH="1">
            <a:off x="6290028" y="5713572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9055AE-868E-486D-9B53-BE5379DA1415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9473830" y="4838441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49BAEC-682B-4E23-9431-71874EC3DF76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9473830" y="4838441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ECF266-1969-4BEC-9C0E-A6F315867CBF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flipH="1">
            <a:off x="9778580" y="5706428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C8036C-8D0A-42AC-8DCA-0379D710739E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>
            <a:off x="10174971" y="5706428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A10ED7-780A-4916-8D2F-FBDF97221461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10174971" y="5706428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8D1721-6D94-49E9-8A3E-7239CFBFB1F7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778580" y="5694382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FC5CE-A050-4782-B11B-C9D479977568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10695781" y="5694382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465EC6-40BF-455E-ABC8-1D2AEA421D12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11092172" y="5694382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3AD1325-EFED-45FB-8203-FFECEAAAF10C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8393371" y="4612082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D11F75-778C-486C-8D56-486798048914}"/>
              </a:ext>
            </a:extLst>
          </p:cNvPr>
          <p:cNvCxnSpPr>
            <a:cxnSpLocks/>
          </p:cNvCxnSpPr>
          <p:nvPr/>
        </p:nvCxnSpPr>
        <p:spPr>
          <a:xfrm flipH="1">
            <a:off x="8393372" y="4546407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loud 64">
            <a:extLst>
              <a:ext uri="{FF2B5EF4-FFF2-40B4-BE49-F238E27FC236}">
                <a16:creationId xmlns:a16="http://schemas.microsoft.com/office/drawing/2014/main" id="{907266E3-3BA5-4FA4-8E84-53045534D6CB}"/>
              </a:ext>
            </a:extLst>
          </p:cNvPr>
          <p:cNvSpPr/>
          <p:nvPr/>
        </p:nvSpPr>
        <p:spPr>
          <a:xfrm>
            <a:off x="10160012" y="3564479"/>
            <a:ext cx="1438011" cy="726950"/>
          </a:xfrm>
          <a:prstGeom prst="clou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144BAD8-E725-44A5-9E4E-AEDB18EBF9AF}"/>
              </a:ext>
            </a:extLst>
          </p:cNvPr>
          <p:cNvCxnSpPr>
            <a:cxnSpLocks/>
            <a:stCxn id="36" idx="3"/>
            <a:endCxn id="65" idx="2"/>
          </p:cNvCxnSpPr>
          <p:nvPr/>
        </p:nvCxnSpPr>
        <p:spPr>
          <a:xfrm flipV="1">
            <a:off x="9742771" y="3927954"/>
            <a:ext cx="421701" cy="68412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291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8598-4B87-4F0D-9409-C4A0F0FE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North-bound traffic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98625-6A27-41D1-8D0C-2964FA895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2: multiple node download, spine-leaf model</a:t>
                </a:r>
              </a:p>
              <a:p>
                <a:r>
                  <a:rPr lang="en-US" dirty="0"/>
                  <a:t>Let 4 and 5 download from the Internet</a:t>
                </a:r>
              </a:p>
              <a:p>
                <a:r>
                  <a:rPr lang="en-US" dirty="0"/>
                  <a:t>what is the simulation of maximum throughput?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=9.9995 </m:t>
                    </m:r>
                  </m:oMath>
                </a14:m>
                <a:r>
                  <a:rPr lang="en-US" b="0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=9.9995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98625-6A27-41D1-8D0C-2964FA895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1BD7608-6AF1-4322-B757-2BB06608A8E3}"/>
              </a:ext>
            </a:extLst>
          </p:cNvPr>
          <p:cNvSpPr/>
          <p:nvPr/>
        </p:nvSpPr>
        <p:spPr>
          <a:xfrm>
            <a:off x="6480335" y="610921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D7CBF-B0B9-4736-98C7-08492441DF39}"/>
              </a:ext>
            </a:extLst>
          </p:cNvPr>
          <p:cNvSpPr/>
          <p:nvPr/>
        </p:nvSpPr>
        <p:spPr>
          <a:xfrm>
            <a:off x="7397536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59AC3-4D13-4BA2-8ABB-8B69D87F04F7}"/>
              </a:ext>
            </a:extLst>
          </p:cNvPr>
          <p:cNvSpPr/>
          <p:nvPr/>
        </p:nvSpPr>
        <p:spPr>
          <a:xfrm>
            <a:off x="5563134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FFF9C2-3525-496B-A6AD-11CAA977100D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6749276" y="4858405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4EC58-24BA-45E1-94D8-409AF74990A9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666477" y="4858405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64E1E4-61A9-422D-90FA-1C3387BADB2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5832075" y="4858405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B018A89-6EB8-44FF-B8E7-678BC42FE2BE}"/>
              </a:ext>
            </a:extLst>
          </p:cNvPr>
          <p:cNvSpPr/>
          <p:nvPr/>
        </p:nvSpPr>
        <p:spPr>
          <a:xfrm>
            <a:off x="10442749" y="610921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0D4192-BD07-4C88-B6CD-C07321C2861E}"/>
              </a:ext>
            </a:extLst>
          </p:cNvPr>
          <p:cNvSpPr/>
          <p:nvPr/>
        </p:nvSpPr>
        <p:spPr>
          <a:xfrm>
            <a:off x="11359950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EFC68-2DD2-4299-B306-D8D73CA49764}"/>
              </a:ext>
            </a:extLst>
          </p:cNvPr>
          <p:cNvSpPr/>
          <p:nvPr/>
        </p:nvSpPr>
        <p:spPr>
          <a:xfrm>
            <a:off x="9525548" y="6118739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063CA1-AB21-4FAA-8FFF-38D44BBD369C}"/>
              </a:ext>
            </a:extLst>
          </p:cNvPr>
          <p:cNvSpPr/>
          <p:nvPr/>
        </p:nvSpPr>
        <p:spPr>
          <a:xfrm>
            <a:off x="8340381" y="441045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ACCEE-C581-4692-9AF6-08803739E8CE}"/>
              </a:ext>
            </a:extLst>
          </p:cNvPr>
          <p:cNvSpPr/>
          <p:nvPr/>
        </p:nvSpPr>
        <p:spPr>
          <a:xfrm>
            <a:off x="9257582" y="440568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1764C-2A7F-4C4D-9A5C-CF02EE61F881}"/>
              </a:ext>
            </a:extLst>
          </p:cNvPr>
          <p:cNvSpPr/>
          <p:nvPr/>
        </p:nvSpPr>
        <p:spPr>
          <a:xfrm>
            <a:off x="7423180" y="440568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A9FF-BC65-4C8B-82C7-9362F76AEA0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6749276" y="4863168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46A0FC-38D2-4E01-B5BC-34FE94D3B5A1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7666477" y="4863168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AE2B4B-A5BE-44C2-BDDC-949A67D6D2B2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832075" y="4863168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BA653-551C-43A0-A6BB-F5C963618601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6749276" y="4858405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9A5AD3-9F85-46AF-BC31-3BCD87A02BF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7666477" y="4858405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9BC43-8AE0-414D-BD78-86CA248B6E0F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832075" y="4858405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165C2B-2708-4EBA-B412-4CB496549E19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692121" y="4858405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E2C336-6A62-4D86-BAE2-2B82248F900B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7692121" y="4858405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F3D91D-247F-42C8-8B9B-7A91BC2581E4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692121" y="4858405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CD08F3-0F38-47F0-A4B1-CFD6627215E3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609322" y="4863168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457429-DA1B-4D3C-84AD-783633EF0F02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609322" y="4863168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76A616-6863-453C-8D43-A01668CB190C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609322" y="4863168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527F53-5E56-45D4-BB51-F23E7E17D5E2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9526523" y="4858405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885779-0DF5-4A05-8D65-446817DFDAD3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526523" y="4858405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35DD07-8AD5-43EF-BF91-B0A3EEAE6902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9526523" y="4858405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F2AD512A-23DB-4578-BACB-A4D10372582D}"/>
              </a:ext>
            </a:extLst>
          </p:cNvPr>
          <p:cNvSpPr/>
          <p:nvPr/>
        </p:nvSpPr>
        <p:spPr>
          <a:xfrm>
            <a:off x="10150719" y="3678737"/>
            <a:ext cx="1438011" cy="726950"/>
          </a:xfrm>
          <a:prstGeom prst="clou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9ED0D4-7162-4C47-BE5A-B54C2E8F6619}"/>
              </a:ext>
            </a:extLst>
          </p:cNvPr>
          <p:cNvCxnSpPr>
            <a:cxnSpLocks/>
            <a:stCxn id="14" idx="3"/>
            <a:endCxn id="31" idx="2"/>
          </p:cNvCxnSpPr>
          <p:nvPr/>
        </p:nvCxnSpPr>
        <p:spPr>
          <a:xfrm flipV="1">
            <a:off x="9795464" y="4042212"/>
            <a:ext cx="359715" cy="5898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64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242B-7973-4FBE-9DC7-68820B81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Performance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node download, traditional model</a:t>
                </a:r>
              </a:p>
              <a:p>
                <a:r>
                  <a:rPr lang="en-US" dirty="0"/>
                  <a:t>Let 7 download from 10, 8 from </a:t>
                </a:r>
                <a:r>
                  <a:rPr lang="en-US" b="1" dirty="0"/>
                  <a:t>10</a:t>
                </a:r>
                <a:r>
                  <a:rPr lang="en-US" dirty="0"/>
                  <a:t>, 9 from 12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=7.39 </m:t>
                    </m:r>
                  </m:oMath>
                </a14:m>
                <a:r>
                  <a:rPr lang="en-US" b="0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=3.5882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=3.5882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CBE87-9465-46AC-97ED-D9B8DDD155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E49A209-5604-4C5F-A5B4-816ABC25478E}"/>
              </a:ext>
            </a:extLst>
          </p:cNvPr>
          <p:cNvSpPr/>
          <p:nvPr/>
        </p:nvSpPr>
        <p:spPr>
          <a:xfrm>
            <a:off x="67267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73CF9-0218-4339-9B02-CD87A9E3E206}"/>
              </a:ext>
            </a:extLst>
          </p:cNvPr>
          <p:cNvSpPr/>
          <p:nvPr/>
        </p:nvSpPr>
        <p:spPr>
          <a:xfrm>
            <a:off x="8076148" y="411316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469854-3493-47B1-91AA-E74A087F9619}"/>
              </a:ext>
            </a:extLst>
          </p:cNvPr>
          <p:cNvSpPr/>
          <p:nvPr/>
        </p:nvSpPr>
        <p:spPr>
          <a:xfrm>
            <a:off x="5338055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D41191-0E2C-4BD6-B920-58DE18A0CA6D}"/>
              </a:ext>
            </a:extLst>
          </p:cNvPr>
          <p:cNvSpPr/>
          <p:nvPr/>
        </p:nvSpPr>
        <p:spPr>
          <a:xfrm>
            <a:off x="6255256" y="498829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251A4-EF0A-4C69-8491-44A7997A7273}"/>
              </a:ext>
            </a:extLst>
          </p:cNvPr>
          <p:cNvSpPr/>
          <p:nvPr/>
        </p:nvSpPr>
        <p:spPr>
          <a:xfrm>
            <a:off x="8777289" y="4981154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30387-902D-4A32-AFC7-7D7DAB6A4097}"/>
              </a:ext>
            </a:extLst>
          </p:cNvPr>
          <p:cNvSpPr/>
          <p:nvPr/>
        </p:nvSpPr>
        <p:spPr>
          <a:xfrm>
            <a:off x="9694490" y="496910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01748B-1A5C-4EA0-B735-1AA57338327C}"/>
              </a:ext>
            </a:extLst>
          </p:cNvPr>
          <p:cNvSpPr/>
          <p:nvPr/>
        </p:nvSpPr>
        <p:spPr>
          <a:xfrm>
            <a:off x="5809547" y="58496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24E59D-83DE-4378-8869-AD5E342E65C6}"/>
              </a:ext>
            </a:extLst>
          </p:cNvPr>
          <p:cNvSpPr/>
          <p:nvPr/>
        </p:nvSpPr>
        <p:spPr>
          <a:xfrm>
            <a:off x="6726748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5B8DA-903A-4396-B684-D7AAF6D927B0}"/>
              </a:ext>
            </a:extLst>
          </p:cNvPr>
          <p:cNvSpPr/>
          <p:nvPr/>
        </p:nvSpPr>
        <p:spPr>
          <a:xfrm>
            <a:off x="4892346" y="585918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86920-A4FC-4AFE-A824-E3E37800C1D3}"/>
              </a:ext>
            </a:extLst>
          </p:cNvPr>
          <p:cNvSpPr/>
          <p:nvPr/>
        </p:nvSpPr>
        <p:spPr>
          <a:xfrm>
            <a:off x="9298099" y="583060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3FD86-715A-4E1C-A48A-E41BD5AADD4D}"/>
              </a:ext>
            </a:extLst>
          </p:cNvPr>
          <p:cNvSpPr/>
          <p:nvPr/>
        </p:nvSpPr>
        <p:spPr>
          <a:xfrm>
            <a:off x="10215300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98B0D-2892-40F4-9326-3DC38800C816}"/>
              </a:ext>
            </a:extLst>
          </p:cNvPr>
          <p:cNvSpPr/>
          <p:nvPr/>
        </p:nvSpPr>
        <p:spPr>
          <a:xfrm>
            <a:off x="8380898" y="584012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4CE2C-2DAB-477F-A1B9-FA281358924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524197" y="4565885"/>
            <a:ext cx="471492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0E027B-7371-4E21-9E35-E102CA8FBE8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606996" y="5441016"/>
            <a:ext cx="471492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600FBE-ED8F-44C8-BEF0-C30466A8302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606996" y="5441016"/>
            <a:ext cx="1388693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AE217F-B0FC-4CEF-83F6-D23F7FA1FA8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161287" y="5441016"/>
            <a:ext cx="1362910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EF3BF9-67CE-4172-935B-C0463C47C4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606996" y="4565885"/>
            <a:ext cx="1388693" cy="42241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6CC11-C285-455D-B3A6-DFC2D0CCA0D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078488" y="5441016"/>
            <a:ext cx="445709" cy="4086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991234-51D2-49A0-B159-4E54974E617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524197" y="5441016"/>
            <a:ext cx="471492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ACD75C-3436-4DA7-B90E-E16617EAD5F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5161287" y="5441016"/>
            <a:ext cx="445709" cy="4181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7B1705-A82B-488B-B16D-A85E5D19D91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345089" y="4565885"/>
            <a:ext cx="701141" cy="4152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286B03-0E75-4473-8C2C-E5B556664A9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345089" y="4565885"/>
            <a:ext cx="1618342" cy="40322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8EFD7C-A45E-44C7-BB8C-A1EF0B3C99E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8649839" y="5433872"/>
            <a:ext cx="39639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7CB9D-4896-4563-B3C9-85CDDD9469E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046230" y="5433872"/>
            <a:ext cx="520810" cy="3967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75F3A3-72B1-467B-BBB8-664269DB2310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046230" y="5433872"/>
            <a:ext cx="1438011" cy="4062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4F2DF-FB59-4A86-A58B-CA3F1F482A8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8649839" y="5421826"/>
            <a:ext cx="1313592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B493DE-D1A2-4035-BB96-A9076B34BB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9567040" y="5421826"/>
            <a:ext cx="396391" cy="408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3A1C11-0072-4AD7-A9C6-149C04E7915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963431" y="5421826"/>
            <a:ext cx="520810" cy="418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F7E090-F1AD-4FF2-B246-042D75A5414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264630" y="4339526"/>
            <a:ext cx="8115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A6C589-5EC0-46F0-9592-11830005C445}"/>
              </a:ext>
            </a:extLst>
          </p:cNvPr>
          <p:cNvCxnSpPr>
            <a:cxnSpLocks/>
          </p:cNvCxnSpPr>
          <p:nvPr/>
        </p:nvCxnSpPr>
        <p:spPr>
          <a:xfrm flipH="1">
            <a:off x="7264631" y="4273851"/>
            <a:ext cx="8115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0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1282-358F-4E5F-A944-05072984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Performance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node download, spine-leaf model</a:t>
                </a:r>
              </a:p>
              <a:p>
                <a:r>
                  <a:rPr lang="en-US" dirty="0"/>
                  <a:t>Let 4 download from 7, 5 from </a:t>
                </a:r>
                <a:r>
                  <a:rPr lang="en-US" b="1" dirty="0"/>
                  <a:t>7</a:t>
                </a:r>
                <a:r>
                  <a:rPr lang="en-US" dirty="0"/>
                  <a:t>, 6 from 9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=12.8066 </m:t>
                    </m:r>
                  </m:oMath>
                </a14:m>
                <a:r>
                  <a:rPr lang="en-US" dirty="0"/>
                  <a:t>Gbps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=16.8094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=29.4189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64B5F-CD56-4770-873C-1FDBCD2CE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02A178-87C4-4A54-BF6F-BA7AEE06F29B}"/>
              </a:ext>
            </a:extLst>
          </p:cNvPr>
          <p:cNvSpPr/>
          <p:nvPr/>
        </p:nvSpPr>
        <p:spPr>
          <a:xfrm>
            <a:off x="5991645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D93F8-58C1-4A3D-88C0-97B2118E7E9A}"/>
              </a:ext>
            </a:extLst>
          </p:cNvPr>
          <p:cNvSpPr/>
          <p:nvPr/>
        </p:nvSpPr>
        <p:spPr>
          <a:xfrm>
            <a:off x="6908846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9BFF7-C712-48E3-98CE-DF81B8C5EE4C}"/>
              </a:ext>
            </a:extLst>
          </p:cNvPr>
          <p:cNvSpPr/>
          <p:nvPr/>
        </p:nvSpPr>
        <p:spPr>
          <a:xfrm>
            <a:off x="5074444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3254D-9EFB-43CC-AABE-64693115B2A3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 flipH="1">
            <a:off x="6260586" y="4463911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B5876-05A1-4778-828C-2295BBF15AAA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 flipH="1">
            <a:off x="7177787" y="4463911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20E50E-0924-4A8D-ABCE-AED2BB659839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5343385" y="4463911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454EF50-003E-4390-A660-0A2D0B20E340}"/>
              </a:ext>
            </a:extLst>
          </p:cNvPr>
          <p:cNvSpPr/>
          <p:nvPr/>
        </p:nvSpPr>
        <p:spPr>
          <a:xfrm>
            <a:off x="9954059" y="5714720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3AD408-D6B2-40C1-840F-8AE64AD656B2}"/>
              </a:ext>
            </a:extLst>
          </p:cNvPr>
          <p:cNvSpPr/>
          <p:nvPr/>
        </p:nvSpPr>
        <p:spPr>
          <a:xfrm>
            <a:off x="10871260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BC35C-3F30-417B-B3EB-D728CF134C70}"/>
              </a:ext>
            </a:extLst>
          </p:cNvPr>
          <p:cNvSpPr/>
          <p:nvPr/>
        </p:nvSpPr>
        <p:spPr>
          <a:xfrm>
            <a:off x="9036858" y="572424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C7492-8B07-4151-8BB1-1CEA69FE0A3B}"/>
              </a:ext>
            </a:extLst>
          </p:cNvPr>
          <p:cNvSpPr/>
          <p:nvPr/>
        </p:nvSpPr>
        <p:spPr>
          <a:xfrm>
            <a:off x="7851691" y="4015956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B9D5F9-856A-4C30-857D-57A122B15481}"/>
              </a:ext>
            </a:extLst>
          </p:cNvPr>
          <p:cNvSpPr/>
          <p:nvPr/>
        </p:nvSpPr>
        <p:spPr>
          <a:xfrm>
            <a:off x="8768892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C7F23-9764-4111-BE3E-773D40DB80F8}"/>
              </a:ext>
            </a:extLst>
          </p:cNvPr>
          <p:cNvSpPr/>
          <p:nvPr/>
        </p:nvSpPr>
        <p:spPr>
          <a:xfrm>
            <a:off x="6934490" y="4011193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CA56A-9372-47DC-AD47-9E32B5EB9DD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6260586" y="4468674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F5179-8BC6-4610-9209-485B97FC949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7177787" y="4468674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B9E64-1225-4173-846F-4C256AA7740B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343385" y="4468674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47335-3B55-4CCF-A712-5985AEFE0EF0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6260586" y="4463911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A2FA7C-A3A2-408B-B091-C07240F0A793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7177787" y="4463911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16E67-0ED7-456C-84E3-1A260D4A1676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5343385" y="4463911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566061-EEC8-47E8-A024-CEFED76C0E71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>
            <a:off x="7203431" y="4463911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5D0E4-0EF2-4248-9111-979E11C38BF4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7203431" y="4463911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70AD61-CC0C-47DB-8BE7-CCC8EE7E920C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7203431" y="4463911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8BCB56-4246-434E-97B7-D022350303FB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8120632" y="4468674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0E740-865C-4AAE-81AD-C23231BED709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8120632" y="4468674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251BDF-5DBD-4D06-BDF8-55099586A99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120632" y="4468674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E2E7BF-7BD8-453F-92BE-1532649BD83C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9037833" y="4463911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1EEF54-5939-4D93-A3B9-3DDB6102871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037833" y="4463911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1FF156-2D53-4CCA-8BB4-538D72B96CDE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9037833" y="4463911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27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99D9-EAD3-4F87-BE30-3ABB1E17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6BB8-17D3-4C98-9784-0ADA4069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new Spine and Leaf model performs much better in East-West throughput, as it was designed to solve this problem</a:t>
            </a:r>
          </a:p>
          <a:p>
            <a:r>
              <a:rPr lang="en-US" dirty="0"/>
              <a:t>However in a single node Internet download, the traditional network has better throughput. This is the main tradeoff when considering which network architecture to use</a:t>
            </a:r>
          </a:p>
          <a:p>
            <a:r>
              <a:rPr lang="en-US" dirty="0"/>
              <a:t>Spine and Leaf model solves cloud computing problems, where there is demand for communication within the same datacenter</a:t>
            </a:r>
          </a:p>
          <a:p>
            <a:r>
              <a:rPr lang="en-US" dirty="0"/>
              <a:t>Traditional model solves server hosting or web hosting problems, where there is demand for connecting with the internet.</a:t>
            </a:r>
          </a:p>
          <a:p>
            <a:r>
              <a:rPr lang="en-US" dirty="0"/>
              <a:t>The DPP algorithm derived is not limited to these models. It can be used in any general topology with defined flow paths and link capacity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3400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69AD-E908-4AA1-86F2-DAE64B33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3C3B-0FD5-45F3-A9D7-8135736F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2914"/>
          </a:xfrm>
        </p:spPr>
        <p:txBody>
          <a:bodyPr/>
          <a:lstStyle/>
          <a:p>
            <a:r>
              <a:rPr lang="en-US" dirty="0"/>
              <a:t>In recent years, cloud computing became highly popular. This creates  a demand towards East-West traffic (communication within the datacenter itself)</a:t>
            </a:r>
          </a:p>
          <a:p>
            <a:r>
              <a:rPr lang="en-US" dirty="0"/>
              <a:t>To accommodate this, the new spine and leaf network design was introduced.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83239-BAEF-4918-BF8F-0A45B95E6791}"/>
              </a:ext>
            </a:extLst>
          </p:cNvPr>
          <p:cNvSpPr/>
          <p:nvPr/>
        </p:nvSpPr>
        <p:spPr>
          <a:xfrm>
            <a:off x="2729866" y="603063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578812-D288-4937-9A73-40A04D79CBBC}"/>
              </a:ext>
            </a:extLst>
          </p:cNvPr>
          <p:cNvSpPr/>
          <p:nvPr/>
        </p:nvSpPr>
        <p:spPr>
          <a:xfrm>
            <a:off x="3647067" y="60401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5C9E6-0251-4A3F-8DCF-47BEFE3B2F4B}"/>
              </a:ext>
            </a:extLst>
          </p:cNvPr>
          <p:cNvSpPr/>
          <p:nvPr/>
        </p:nvSpPr>
        <p:spPr>
          <a:xfrm>
            <a:off x="1812665" y="60401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0B4BFD-995B-4A97-BEB3-5A396D544265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 flipH="1">
            <a:off x="2998807" y="4779823"/>
            <a:ext cx="942845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B0F30-4FA7-443B-9174-9927D446397C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flipH="1">
            <a:off x="3916008" y="4779823"/>
            <a:ext cx="25644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1EE1BE-82A9-4BE8-A7AD-0A2C4D5AA820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2081606" y="4779823"/>
            <a:ext cx="1860046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B9712D6-392B-460A-BC9D-D5979E41FB01}"/>
              </a:ext>
            </a:extLst>
          </p:cNvPr>
          <p:cNvSpPr/>
          <p:nvPr/>
        </p:nvSpPr>
        <p:spPr>
          <a:xfrm>
            <a:off x="6692280" y="6030632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3B62F-F511-4C2C-BFF0-EB6B2F554CEB}"/>
              </a:ext>
            </a:extLst>
          </p:cNvPr>
          <p:cNvSpPr/>
          <p:nvPr/>
        </p:nvSpPr>
        <p:spPr>
          <a:xfrm>
            <a:off x="7609481" y="60401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3734C-95C0-432F-80E5-0C7D1FBDC075}"/>
              </a:ext>
            </a:extLst>
          </p:cNvPr>
          <p:cNvSpPr/>
          <p:nvPr/>
        </p:nvSpPr>
        <p:spPr>
          <a:xfrm>
            <a:off x="5775079" y="6040157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AF1510-038E-415E-9502-B9349DB387B6}"/>
              </a:ext>
            </a:extLst>
          </p:cNvPr>
          <p:cNvSpPr/>
          <p:nvPr/>
        </p:nvSpPr>
        <p:spPr>
          <a:xfrm>
            <a:off x="4589912" y="4331868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785825-8C23-4F9C-A67C-37C5AA8A0EE5}"/>
              </a:ext>
            </a:extLst>
          </p:cNvPr>
          <p:cNvSpPr/>
          <p:nvPr/>
        </p:nvSpPr>
        <p:spPr>
          <a:xfrm>
            <a:off x="5507113" y="432710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26A2E4-6FC9-4E07-844E-7B592D053F64}"/>
              </a:ext>
            </a:extLst>
          </p:cNvPr>
          <p:cNvSpPr/>
          <p:nvPr/>
        </p:nvSpPr>
        <p:spPr>
          <a:xfrm>
            <a:off x="3672711" y="4327105"/>
            <a:ext cx="537882" cy="452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ECC6C0-C9B3-45D0-8633-29BDCB252BDB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flipH="1">
            <a:off x="2998807" y="4784586"/>
            <a:ext cx="1860046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957EEA-F41C-47AA-AFDC-495434C2F24B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 flipH="1">
            <a:off x="3916008" y="4784586"/>
            <a:ext cx="942845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D74705-84B2-4C15-B9F1-0A977A149DCB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 flipH="1">
            <a:off x="2081606" y="4784586"/>
            <a:ext cx="277724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FB2C40-3CE2-45B1-B891-329182A86C9A}"/>
              </a:ext>
            </a:extLst>
          </p:cNvPr>
          <p:cNvCxnSpPr>
            <a:cxnSpLocks/>
            <a:stCxn id="23" idx="2"/>
            <a:endCxn id="6" idx="0"/>
          </p:cNvCxnSpPr>
          <p:nvPr/>
        </p:nvCxnSpPr>
        <p:spPr>
          <a:xfrm flipH="1">
            <a:off x="2998807" y="4779823"/>
            <a:ext cx="277724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894954-7EEC-44C4-B11A-BBEC63AE0AC2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flipH="1">
            <a:off x="3916008" y="4779823"/>
            <a:ext cx="186004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01110F-FD8E-4937-8E21-8D9221B7731A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2081606" y="4779823"/>
            <a:ext cx="369444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49A519-140E-432E-8B72-9D22CA32A817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>
            <a:off x="3941652" y="4779823"/>
            <a:ext cx="3019569" cy="12508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FEF1B7-DD48-4C03-819E-238B25092E57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3941652" y="4779823"/>
            <a:ext cx="3936770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90D7E4-994B-4CB2-9556-979A096ADD3A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3941652" y="4779823"/>
            <a:ext cx="2102368" cy="126033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636D9B-6BF2-49CB-B2FC-46F1FCBF8EF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858853" y="4784586"/>
            <a:ext cx="3019569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E57C25-303A-4B2C-9998-CBF2B5192A5E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4858853" y="4784586"/>
            <a:ext cx="2102368" cy="124604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F942C9-C582-4D23-ADE5-59C86E0BF0B6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4858853" y="4784586"/>
            <a:ext cx="1185167" cy="125557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DEC5DD-8364-4652-9D1C-D3115FC4E71F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76054" y="4779823"/>
            <a:ext cx="1185167" cy="12508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B1DADD-2F77-4E1B-A994-DD1D362E2CF6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5776054" y="4779823"/>
            <a:ext cx="2102368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947638-296A-410A-8CF0-1526888BD99D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5776054" y="4779823"/>
            <a:ext cx="267966" cy="12603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Cloud 74">
            <a:extLst>
              <a:ext uri="{FF2B5EF4-FFF2-40B4-BE49-F238E27FC236}">
                <a16:creationId xmlns:a16="http://schemas.microsoft.com/office/drawing/2014/main" id="{2C5BBA53-AEBB-4F49-A158-CB225A40500A}"/>
              </a:ext>
            </a:extLst>
          </p:cNvPr>
          <p:cNvSpPr/>
          <p:nvPr/>
        </p:nvSpPr>
        <p:spPr>
          <a:xfrm>
            <a:off x="6400250" y="3600155"/>
            <a:ext cx="1438011" cy="726950"/>
          </a:xfrm>
          <a:prstGeom prst="cloud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5A8189F-BB1B-4647-988D-8103F2674E36}"/>
              </a:ext>
            </a:extLst>
          </p:cNvPr>
          <p:cNvCxnSpPr>
            <a:cxnSpLocks/>
            <a:stCxn id="23" idx="3"/>
            <a:endCxn id="75" idx="2"/>
          </p:cNvCxnSpPr>
          <p:nvPr/>
        </p:nvCxnSpPr>
        <p:spPr>
          <a:xfrm flipV="1">
            <a:off x="6044995" y="3963630"/>
            <a:ext cx="359715" cy="5898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0AB602-D8E5-4A01-9FA0-3378B189AFAD}"/>
              </a:ext>
            </a:extLst>
          </p:cNvPr>
          <p:cNvSpPr txBox="1"/>
          <p:nvPr/>
        </p:nvSpPr>
        <p:spPr>
          <a:xfrm flipH="1">
            <a:off x="9019718" y="4363476"/>
            <a:ext cx="14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1B31A7-DD85-41F8-96C9-8CCD39467745}"/>
              </a:ext>
            </a:extLst>
          </p:cNvPr>
          <p:cNvSpPr txBox="1"/>
          <p:nvPr/>
        </p:nvSpPr>
        <p:spPr>
          <a:xfrm flipH="1">
            <a:off x="9060655" y="6003504"/>
            <a:ext cx="274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(top of rack switches)</a:t>
            </a:r>
          </a:p>
        </p:txBody>
      </p:sp>
    </p:spTree>
    <p:extLst>
      <p:ext uri="{BB962C8B-B14F-4D97-AF65-F5344CB8AC3E}">
        <p14:creationId xmlns:p14="http://schemas.microsoft.com/office/powerpoint/2010/main" val="10951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2E02-BB50-425A-BC74-A4636545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58C2-775A-4E0A-A8EA-0AC78A0E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explore how effective the spine and leaf model is, compared to traditional model</a:t>
            </a:r>
          </a:p>
          <a:p>
            <a:r>
              <a:rPr lang="en-US" dirty="0"/>
              <a:t>One technique we learned is the Drift-Plus-Penalty (DPP) algorithm. It utilizes a virtual queue to simulate the convex program.</a:t>
            </a:r>
          </a:p>
          <a:p>
            <a:r>
              <a:rPr lang="en-US" dirty="0"/>
              <a:t>MATLAB is also used to simulate the algorithm and obtain numerical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275B-90BA-4187-9160-C7A8277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BC358-8832-4400-BEAD-9087D9665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the rate into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as the weight priority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as the flow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as there can be multiple paths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 the link between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If the link is valid, it belongs in the set {Links}  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if the 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uses link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otherwise.</a:t>
                </a:r>
              </a:p>
              <a:p>
                <a:r>
                  <a:rPr lang="en-US" dirty="0"/>
                  <a:t>Link capacity C = 10 Gbps, the standard switching capacity.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BC358-8832-4400-BEAD-9087D9665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0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347-6E66-4F67-B3F1-51030888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3442F-5852-4FB5-BE79-F4F689EF9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convex program can be formulated as following.</a:t>
                </a:r>
              </a:p>
              <a:p>
                <a:r>
                  <a:rPr lang="en-US" dirty="0"/>
                  <a:t>Max: 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⁡(1+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		(weighted log fairness)</a:t>
                </a:r>
              </a:p>
              <a:p>
                <a:r>
                  <a:rPr lang="en-US" dirty="0"/>
                  <a:t>Subject to: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r>
                  <a:rPr lang="en-US" dirty="0"/>
                  <a:t>       for all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𝐿𝑖𝑛𝑘𝑠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	for all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𝑚𝐶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maximum links of a single node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3442F-5852-4FB5-BE79-F4F689EF9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1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E670-EE78-4451-A2B3-4C1206A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63A1A-5899-41E5-A92F-D0023BB26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virtual queues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,0]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),0]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63A1A-5899-41E5-A92F-D0023BB26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0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678-ABF9-41FB-82C6-45E5C53F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5D1EA-F5DA-4F18-87CB-9A4D20D1B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 every slot,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solve:</a:t>
                </a:r>
              </a:p>
              <a:p>
                <a:r>
                  <a:rPr lang="en-US" dirty="0"/>
                  <a:t>Minimize: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⁡(1+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𝐿𝑖𝑛𝑘𝑠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+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5D1EA-F5DA-4F18-87CB-9A4D20D1B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71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92D3-15ED-46B5-A874-0364CE51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6E8BF-93B7-4E5A-A40A-AF94CA72E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separability: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⁡(1+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400" dirty="0"/>
                  <a:t> +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𝐿𝑖𝑛𝑘𝑠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+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nary>
                          <m:naryPr>
                            <m:chr m:val="∑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minimize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⁡(1+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dirty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𝐿𝑖𝑛𝑘𝑠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subSu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6E8BF-93B7-4E5A-A40A-AF94CA72E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1378</Words>
  <Application>Microsoft Office PowerPoint</Application>
  <PresentationFormat>Widescreen</PresentationFormat>
  <Paragraphs>306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EE550 Project Datacenter Network Analysis</vt:lpstr>
      <vt:lpstr>Problem Description</vt:lpstr>
      <vt:lpstr>Problem Description</vt:lpstr>
      <vt:lpstr>Problem Description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Problem formulation</vt:lpstr>
      <vt:lpstr>Simulation setup</vt:lpstr>
      <vt:lpstr>Performance Comparison East-West traffic</vt:lpstr>
      <vt:lpstr>Performance Comparison East-West traffic</vt:lpstr>
      <vt:lpstr>Performance Comparison East-West traffic</vt:lpstr>
      <vt:lpstr>Performance Comparison East-West traffic</vt:lpstr>
      <vt:lpstr>Performance Comparison East-West traffic</vt:lpstr>
      <vt:lpstr>Performance Comparison East-West traffic</vt:lpstr>
      <vt:lpstr>Performance Comparison North-bound traffic</vt:lpstr>
      <vt:lpstr>Performance Comparison North-bound traffic</vt:lpstr>
      <vt:lpstr>Performance Comparison North-bound traffic</vt:lpstr>
      <vt:lpstr>Performance Comparison North-bound traffic</vt:lpstr>
      <vt:lpstr>Weighted Performance Comparison</vt:lpstr>
      <vt:lpstr>Weighted Performance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EE550 Project Datacenter Network Analysis</dc:title>
  <dc:creator>Wanwiset Peerapatanapokin</dc:creator>
  <cp:lastModifiedBy>Wanwiset Peerapatanapokin</cp:lastModifiedBy>
  <cp:revision>26</cp:revision>
  <dcterms:created xsi:type="dcterms:W3CDTF">2020-11-20T02:50:04Z</dcterms:created>
  <dcterms:modified xsi:type="dcterms:W3CDTF">2020-11-21T00:29:14Z</dcterms:modified>
</cp:coreProperties>
</file>