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67" r:id="rId7"/>
    <p:sldId id="270" r:id="rId8"/>
    <p:sldId id="264" r:id="rId9"/>
    <p:sldId id="269" r:id="rId10"/>
    <p:sldId id="297" r:id="rId11"/>
    <p:sldId id="268" r:id="rId12"/>
    <p:sldId id="266" r:id="rId13"/>
    <p:sldId id="263" r:id="rId14"/>
    <p:sldId id="275" r:id="rId15"/>
    <p:sldId id="282" r:id="rId16"/>
    <p:sldId id="287" r:id="rId17"/>
    <p:sldId id="274" r:id="rId18"/>
    <p:sldId id="288" r:id="rId19"/>
    <p:sldId id="292" r:id="rId20"/>
    <p:sldId id="291" r:id="rId21"/>
    <p:sldId id="289" r:id="rId22"/>
    <p:sldId id="262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6"/>
    <a:srgbClr val="F3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 showGuides="1">
      <p:cViewPr varScale="1">
        <p:scale>
          <a:sx n="58" d="100"/>
          <a:sy n="58" d="100"/>
        </p:scale>
        <p:origin x="-102" y="-142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165B-3B6F-4ABD-85E8-8D06C6703C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EB7819-16B8-45AB-83B6-5D5E52D32E3A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E289-1F7D-4AAC-AE3D-58FFD0A55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4312-2A29-4377-90A1-2BEEBBA2D89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693195" y="465650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1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2.xml"/><Relationship Id="rId5" Type="http://schemas.openxmlformats.org/officeDocument/2006/relationships/tags" Target="../tags/tag53.xml"/><Relationship Id="rId4" Type="http://schemas.openxmlformats.org/officeDocument/2006/relationships/image" Target="../media/image5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3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4.xml"/><Relationship Id="rId5" Type="http://schemas.openxmlformats.org/officeDocument/2006/relationships/tags" Target="../tags/tag61.xml"/><Relationship Id="rId4" Type="http://schemas.openxmlformats.org/officeDocument/2006/relationships/image" Target="../media/image6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5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6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7.xml"/><Relationship Id="rId5" Type="http://schemas.openxmlformats.org/officeDocument/2006/relationships/tags" Target="../tags/tag73.xml"/><Relationship Id="rId4" Type="http://schemas.openxmlformats.org/officeDocument/2006/relationships/image" Target="../media/image8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8.xml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9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slide" Target="slide1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slide" Target="slide20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20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1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37.xml"/><Relationship Id="rId4" Type="http://schemas.openxmlformats.org/officeDocument/2006/relationships/image" Target="../media/image4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4"/>
          <p:cNvSpPr txBox="1"/>
          <p:nvPr>
            <p:custDataLst>
              <p:tags r:id="rId2"/>
            </p:custDataLst>
          </p:nvPr>
        </p:nvSpPr>
        <p:spPr>
          <a:xfrm>
            <a:off x="456565" y="1478280"/>
            <a:ext cx="7702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埋点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3.0 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后端技术方案</a:t>
            </a:r>
            <a:endParaRPr lang="zh-CN" altLang="en-US" sz="5400" b="1" kern="1600" spc="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656" y="464991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</a:t>
            </a:r>
            <a:r>
              <a:rPr lang="zh-CN" sz="1600" dirty="0" smtClean="0">
                <a:ea typeface="宋体" panose="02010600030101010101" pitchFamily="2" charset="-122"/>
                <a:cs typeface="+mn-ea"/>
                <a:sym typeface="+mn-lt"/>
              </a:rPr>
              <a:t>阿导</a:t>
            </a:r>
            <a:endParaRPr lang="zh-CN" sz="1600" dirty="0"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656" y="5118404"/>
            <a:ext cx="206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2018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CN" sz="1600" dirty="0" smtClean="0">
                <a:cs typeface="+mn-ea"/>
                <a:sym typeface="+mn-lt"/>
              </a:rPr>
              <a:t>11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CN" sz="1600" dirty="0" smtClean="0">
                <a:cs typeface="+mn-ea"/>
                <a:sym typeface="+mn-lt"/>
              </a:rPr>
              <a:t>28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架构设计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困难点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377b1eae-7609-44a4-8c05-8b99e943baaa"/>
          <p:cNvGrpSpPr>
            <a:grpSpLocks noChangeAspect="1"/>
          </p:cNvGrpSpPr>
          <p:nvPr/>
        </p:nvGrpSpPr>
        <p:grpSpPr>
          <a:xfrm>
            <a:off x="920685" y="1979446"/>
            <a:ext cx="10345662" cy="3984013"/>
            <a:chOff x="891810" y="1344178"/>
            <a:chExt cx="10345662" cy="3984013"/>
          </a:xfrm>
        </p:grpSpPr>
        <p:sp>
          <p:nvSpPr>
            <p:cNvPr id="7" name="îṥļîḑé-Oval 6"/>
            <p:cNvSpPr/>
            <p:nvPr/>
          </p:nvSpPr>
          <p:spPr>
            <a:xfrm>
              <a:off x="4684290" y="2780928"/>
              <a:ext cx="2547263" cy="254726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948843" y="4373104"/>
              <a:ext cx="3288629" cy="947637"/>
              <a:chOff x="251866" y="1988839"/>
              <a:chExt cx="3288629" cy="947637"/>
            </a:xfrm>
            <a:noFill/>
          </p:grpSpPr>
          <p:sp>
            <p:nvSpPr>
              <p:cNvPr id="26" name="îṥļîḑé-文本框 3"/>
              <p:cNvSpPr txBox="1"/>
              <p:nvPr/>
            </p:nvSpPr>
            <p:spPr>
              <a:xfrm>
                <a:off x="251866" y="245884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/>
                  <a:t>目前只有北辰这边使用过 </a:t>
                </a:r>
                <a:r>
                  <a:rPr lang="en-US" altLang="zh-CN" sz="1400" dirty="0"/>
                  <a:t>Hadoop</a:t>
                </a:r>
                <a:r>
                  <a:rPr lang="zh-CN" altLang="en-US" sz="1400" dirty="0">
                    <a:ea typeface="宋体" panose="02010600030101010101" pitchFamily="2" charset="-122"/>
                  </a:rPr>
                  <a:t>，所以维护上面还得北辰这边对我指导指导</a:t>
                </a:r>
                <a:endParaRPr lang="zh-CN" altLang="en-US" sz="1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îṥļîḑé-Rectangle 26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2"/>
                    </a:solidFill>
                  </a:rPr>
                  <a:t>维护方面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301647" y="3021877"/>
              <a:ext cx="1603469" cy="1850507"/>
              <a:chOff x="8301916" y="1749231"/>
              <a:chExt cx="2561601" cy="2956261"/>
            </a:xfrm>
          </p:grpSpPr>
          <p:sp>
            <p:nvSpPr>
              <p:cNvPr id="23" name="îṥļîḑé-Trapezoid 22"/>
              <p:cNvSpPr/>
              <p:nvPr/>
            </p:nvSpPr>
            <p:spPr>
              <a:xfrm rot="14400000">
                <a:off x="8553651" y="2720979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ṥļîḑé-Trapezoid 23"/>
              <p:cNvSpPr/>
              <p:nvPr/>
            </p:nvSpPr>
            <p:spPr>
              <a:xfrm>
                <a:off x="8492970" y="4010011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ṥļîḑé-Trapezoid 24"/>
              <p:cNvSpPr/>
              <p:nvPr/>
            </p:nvSpPr>
            <p:spPr>
              <a:xfrm rot="7200000">
                <a:off x="7330168" y="3306693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îṥļîḑé-Oval 9"/>
            <p:cNvSpPr/>
            <p:nvPr/>
          </p:nvSpPr>
          <p:spPr>
            <a:xfrm>
              <a:off x="5607322" y="2540292"/>
              <a:ext cx="656438" cy="656442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ṥļîḑé-任意多边形: 形状 10"/>
            <p:cNvSpPr/>
            <p:nvPr/>
          </p:nvSpPr>
          <p:spPr bwMode="auto">
            <a:xfrm>
              <a:off x="5831624" y="2675911"/>
              <a:ext cx="207834" cy="385204"/>
            </a:xfrm>
            <a:custGeom>
              <a:avLst/>
              <a:gdLst>
                <a:gd name="connsiteX0" fmla="*/ 144363 w 327353"/>
                <a:gd name="connsiteY0" fmla="*/ 543008 h 606722"/>
                <a:gd name="connsiteX1" fmla="*/ 131814 w 327353"/>
                <a:gd name="connsiteY1" fmla="*/ 555538 h 606722"/>
                <a:gd name="connsiteX2" fmla="*/ 144363 w 327353"/>
                <a:gd name="connsiteY2" fmla="*/ 568156 h 606722"/>
                <a:gd name="connsiteX3" fmla="*/ 182990 w 327353"/>
                <a:gd name="connsiteY3" fmla="*/ 568156 h 606722"/>
                <a:gd name="connsiteX4" fmla="*/ 195540 w 327353"/>
                <a:gd name="connsiteY4" fmla="*/ 555538 h 606722"/>
                <a:gd name="connsiteX5" fmla="*/ 182990 w 327353"/>
                <a:gd name="connsiteY5" fmla="*/ 543008 h 606722"/>
                <a:gd name="connsiteX6" fmla="*/ 327353 w 327353"/>
                <a:gd name="connsiteY6" fmla="*/ 501509 h 606722"/>
                <a:gd name="connsiteX7" fmla="*/ 327353 w 327353"/>
                <a:gd name="connsiteY7" fmla="*/ 572333 h 606722"/>
                <a:gd name="connsiteX8" fmla="*/ 294066 w 327353"/>
                <a:gd name="connsiteY8" fmla="*/ 606722 h 606722"/>
                <a:gd name="connsiteX9" fmla="*/ 33020 w 327353"/>
                <a:gd name="connsiteY9" fmla="*/ 606722 h 606722"/>
                <a:gd name="connsiteX10" fmla="*/ 0 w 327353"/>
                <a:gd name="connsiteY10" fmla="*/ 572333 h 606722"/>
                <a:gd name="connsiteX11" fmla="*/ 0 w 327353"/>
                <a:gd name="connsiteY11" fmla="*/ 502779 h 606722"/>
                <a:gd name="connsiteX12" fmla="*/ 0 w 327353"/>
                <a:gd name="connsiteY12" fmla="*/ 502753 h 606722"/>
                <a:gd name="connsiteX13" fmla="*/ 322280 w 327353"/>
                <a:gd name="connsiteY13" fmla="*/ 502753 h 606722"/>
                <a:gd name="connsiteX14" fmla="*/ 327353 w 327353"/>
                <a:gd name="connsiteY14" fmla="*/ 501509 h 606722"/>
                <a:gd name="connsiteX15" fmla="*/ 187174 w 327353"/>
                <a:gd name="connsiteY15" fmla="*/ 190205 h 606722"/>
                <a:gd name="connsiteX16" fmla="*/ 174624 w 327353"/>
                <a:gd name="connsiteY16" fmla="*/ 202823 h 606722"/>
                <a:gd name="connsiteX17" fmla="*/ 174624 w 327353"/>
                <a:gd name="connsiteY17" fmla="*/ 263163 h 606722"/>
                <a:gd name="connsiteX18" fmla="*/ 187174 w 327353"/>
                <a:gd name="connsiteY18" fmla="*/ 275693 h 606722"/>
                <a:gd name="connsiteX19" fmla="*/ 191357 w 327353"/>
                <a:gd name="connsiteY19" fmla="*/ 274982 h 606722"/>
                <a:gd name="connsiteX20" fmla="*/ 191357 w 327353"/>
                <a:gd name="connsiteY20" fmla="*/ 405614 h 606722"/>
                <a:gd name="connsiteX21" fmla="*/ 203995 w 327353"/>
                <a:gd name="connsiteY21" fmla="*/ 418144 h 606722"/>
                <a:gd name="connsiteX22" fmla="*/ 216545 w 327353"/>
                <a:gd name="connsiteY22" fmla="*/ 405614 h 606722"/>
                <a:gd name="connsiteX23" fmla="*/ 216545 w 327353"/>
                <a:gd name="connsiteY23" fmla="*/ 275426 h 606722"/>
                <a:gd name="connsiteX24" fmla="*/ 219037 w 327353"/>
                <a:gd name="connsiteY24" fmla="*/ 275693 h 606722"/>
                <a:gd name="connsiteX25" fmla="*/ 231675 w 327353"/>
                <a:gd name="connsiteY25" fmla="*/ 263163 h 606722"/>
                <a:gd name="connsiteX26" fmla="*/ 231675 w 327353"/>
                <a:gd name="connsiteY26" fmla="*/ 202823 h 606722"/>
                <a:gd name="connsiteX27" fmla="*/ 219037 w 327353"/>
                <a:gd name="connsiteY27" fmla="*/ 190205 h 606722"/>
                <a:gd name="connsiteX28" fmla="*/ 211471 w 327353"/>
                <a:gd name="connsiteY28" fmla="*/ 192782 h 606722"/>
                <a:gd name="connsiteX29" fmla="*/ 203995 w 327353"/>
                <a:gd name="connsiteY29" fmla="*/ 190205 h 606722"/>
                <a:gd name="connsiteX30" fmla="*/ 195540 w 327353"/>
                <a:gd name="connsiteY30" fmla="*/ 193493 h 606722"/>
                <a:gd name="connsiteX31" fmla="*/ 187174 w 327353"/>
                <a:gd name="connsiteY31" fmla="*/ 190205 h 606722"/>
                <a:gd name="connsiteX32" fmla="*/ 106626 w 327353"/>
                <a:gd name="connsiteY32" fmla="*/ 181851 h 606722"/>
                <a:gd name="connsiteX33" fmla="*/ 85621 w 327353"/>
                <a:gd name="connsiteY33" fmla="*/ 202823 h 606722"/>
                <a:gd name="connsiteX34" fmla="*/ 85621 w 327353"/>
                <a:gd name="connsiteY34" fmla="*/ 328479 h 606722"/>
                <a:gd name="connsiteX35" fmla="*/ 95678 w 327353"/>
                <a:gd name="connsiteY35" fmla="*/ 346341 h 606722"/>
                <a:gd name="connsiteX36" fmla="*/ 95678 w 327353"/>
                <a:gd name="connsiteY36" fmla="*/ 405614 h 606722"/>
                <a:gd name="connsiteX37" fmla="*/ 108317 w 327353"/>
                <a:gd name="connsiteY37" fmla="*/ 418144 h 606722"/>
                <a:gd name="connsiteX38" fmla="*/ 120866 w 327353"/>
                <a:gd name="connsiteY38" fmla="*/ 405614 h 606722"/>
                <a:gd name="connsiteX39" fmla="*/ 120866 w 327353"/>
                <a:gd name="connsiteY39" fmla="*/ 343853 h 606722"/>
                <a:gd name="connsiteX40" fmla="*/ 127631 w 327353"/>
                <a:gd name="connsiteY40" fmla="*/ 328479 h 606722"/>
                <a:gd name="connsiteX41" fmla="*/ 127631 w 327353"/>
                <a:gd name="connsiteY41" fmla="*/ 202823 h 606722"/>
                <a:gd name="connsiteX42" fmla="*/ 106626 w 327353"/>
                <a:gd name="connsiteY42" fmla="*/ 181851 h 606722"/>
                <a:gd name="connsiteX43" fmla="*/ 0 w 327353"/>
                <a:gd name="connsiteY43" fmla="*/ 112270 h 606722"/>
                <a:gd name="connsiteX44" fmla="*/ 327353 w 327353"/>
                <a:gd name="connsiteY44" fmla="*/ 112270 h 606722"/>
                <a:gd name="connsiteX45" fmla="*/ 327353 w 327353"/>
                <a:gd name="connsiteY45" fmla="*/ 478928 h 606722"/>
                <a:gd name="connsiteX46" fmla="*/ 322280 w 327353"/>
                <a:gd name="connsiteY46" fmla="*/ 477684 h 606722"/>
                <a:gd name="connsiteX47" fmla="*/ 0 w 327353"/>
                <a:gd name="connsiteY47" fmla="*/ 477684 h 606722"/>
                <a:gd name="connsiteX48" fmla="*/ 0 w 327353"/>
                <a:gd name="connsiteY48" fmla="*/ 477658 h 606722"/>
                <a:gd name="connsiteX49" fmla="*/ 33020 w 327353"/>
                <a:gd name="connsiteY49" fmla="*/ 0 h 606722"/>
                <a:gd name="connsiteX50" fmla="*/ 294066 w 327353"/>
                <a:gd name="connsiteY50" fmla="*/ 0 h 606722"/>
                <a:gd name="connsiteX51" fmla="*/ 327353 w 327353"/>
                <a:gd name="connsiteY51" fmla="*/ 34407 h 606722"/>
                <a:gd name="connsiteX52" fmla="*/ 327353 w 327353"/>
                <a:gd name="connsiteY52" fmla="*/ 87219 h 606722"/>
                <a:gd name="connsiteX53" fmla="*/ 0 w 327353"/>
                <a:gd name="connsiteY53" fmla="*/ 87219 h 606722"/>
                <a:gd name="connsiteX54" fmla="*/ 0 w 327353"/>
                <a:gd name="connsiteY54" fmla="*/ 34407 h 606722"/>
                <a:gd name="connsiteX55" fmla="*/ 33020 w 327353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7353" h="606722">
                  <a:moveTo>
                    <a:pt x="144363" y="543008"/>
                  </a:moveTo>
                  <a:cubicBezTo>
                    <a:pt x="137421" y="543008"/>
                    <a:pt x="131814" y="548606"/>
                    <a:pt x="131814" y="555538"/>
                  </a:cubicBezTo>
                  <a:cubicBezTo>
                    <a:pt x="131814" y="562558"/>
                    <a:pt x="137421" y="568156"/>
                    <a:pt x="144363" y="568156"/>
                  </a:cubicBezTo>
                  <a:lnTo>
                    <a:pt x="182990" y="568156"/>
                  </a:lnTo>
                  <a:cubicBezTo>
                    <a:pt x="189933" y="568156"/>
                    <a:pt x="195540" y="562558"/>
                    <a:pt x="195540" y="555538"/>
                  </a:cubicBezTo>
                  <a:cubicBezTo>
                    <a:pt x="195540" y="548606"/>
                    <a:pt x="189933" y="543008"/>
                    <a:pt x="182990" y="543008"/>
                  </a:cubicBezTo>
                  <a:close/>
                  <a:moveTo>
                    <a:pt x="327353" y="501509"/>
                  </a:moveTo>
                  <a:lnTo>
                    <a:pt x="327353" y="572333"/>
                  </a:lnTo>
                  <a:cubicBezTo>
                    <a:pt x="327353" y="590905"/>
                    <a:pt x="312668" y="606722"/>
                    <a:pt x="294066" y="606722"/>
                  </a:cubicBezTo>
                  <a:lnTo>
                    <a:pt x="33020" y="606722"/>
                  </a:lnTo>
                  <a:cubicBezTo>
                    <a:pt x="14330" y="606722"/>
                    <a:pt x="0" y="590905"/>
                    <a:pt x="0" y="572333"/>
                  </a:cubicBezTo>
                  <a:lnTo>
                    <a:pt x="0" y="502779"/>
                  </a:lnTo>
                  <a:lnTo>
                    <a:pt x="0" y="502753"/>
                  </a:lnTo>
                  <a:lnTo>
                    <a:pt x="322280" y="502753"/>
                  </a:lnTo>
                  <a:cubicBezTo>
                    <a:pt x="324238" y="502753"/>
                    <a:pt x="325662" y="502309"/>
                    <a:pt x="327353" y="501509"/>
                  </a:cubicBezTo>
                  <a:close/>
                  <a:moveTo>
                    <a:pt x="187174" y="190205"/>
                  </a:moveTo>
                  <a:cubicBezTo>
                    <a:pt x="180231" y="190205"/>
                    <a:pt x="174624" y="195892"/>
                    <a:pt x="174624" y="202823"/>
                  </a:cubicBezTo>
                  <a:lnTo>
                    <a:pt x="174624" y="263163"/>
                  </a:lnTo>
                  <a:cubicBezTo>
                    <a:pt x="174624" y="270094"/>
                    <a:pt x="180231" y="275693"/>
                    <a:pt x="187174" y="275693"/>
                  </a:cubicBezTo>
                  <a:cubicBezTo>
                    <a:pt x="188687" y="275693"/>
                    <a:pt x="190022" y="275426"/>
                    <a:pt x="191357" y="274982"/>
                  </a:cubicBezTo>
                  <a:lnTo>
                    <a:pt x="191357" y="405614"/>
                  </a:lnTo>
                  <a:cubicBezTo>
                    <a:pt x="191357" y="412545"/>
                    <a:pt x="196964" y="418144"/>
                    <a:pt x="203995" y="418144"/>
                  </a:cubicBezTo>
                  <a:cubicBezTo>
                    <a:pt x="210937" y="418144"/>
                    <a:pt x="216545" y="412545"/>
                    <a:pt x="216545" y="405614"/>
                  </a:cubicBezTo>
                  <a:lnTo>
                    <a:pt x="216545" y="275426"/>
                  </a:lnTo>
                  <a:cubicBezTo>
                    <a:pt x="217346" y="275604"/>
                    <a:pt x="218236" y="275693"/>
                    <a:pt x="219037" y="275693"/>
                  </a:cubicBezTo>
                  <a:cubicBezTo>
                    <a:pt x="225979" y="275693"/>
                    <a:pt x="231675" y="270094"/>
                    <a:pt x="231675" y="263163"/>
                  </a:cubicBezTo>
                  <a:lnTo>
                    <a:pt x="231675" y="202823"/>
                  </a:lnTo>
                  <a:cubicBezTo>
                    <a:pt x="231675" y="195892"/>
                    <a:pt x="225979" y="190205"/>
                    <a:pt x="219037" y="190205"/>
                  </a:cubicBezTo>
                  <a:cubicBezTo>
                    <a:pt x="216189" y="190205"/>
                    <a:pt x="213607" y="191182"/>
                    <a:pt x="211471" y="192782"/>
                  </a:cubicBezTo>
                  <a:cubicBezTo>
                    <a:pt x="209424" y="191182"/>
                    <a:pt x="206843" y="190205"/>
                    <a:pt x="203995" y="190205"/>
                  </a:cubicBezTo>
                  <a:cubicBezTo>
                    <a:pt x="200702" y="190205"/>
                    <a:pt x="197765" y="191449"/>
                    <a:pt x="195540" y="193493"/>
                  </a:cubicBezTo>
                  <a:cubicBezTo>
                    <a:pt x="193315" y="191449"/>
                    <a:pt x="190378" y="190205"/>
                    <a:pt x="187174" y="190205"/>
                  </a:cubicBezTo>
                  <a:close/>
                  <a:moveTo>
                    <a:pt x="106626" y="181851"/>
                  </a:moveTo>
                  <a:cubicBezTo>
                    <a:pt x="95055" y="181851"/>
                    <a:pt x="85621" y="191271"/>
                    <a:pt x="85621" y="202823"/>
                  </a:cubicBezTo>
                  <a:lnTo>
                    <a:pt x="85621" y="328479"/>
                  </a:lnTo>
                  <a:cubicBezTo>
                    <a:pt x="85621" y="336032"/>
                    <a:pt x="89715" y="342697"/>
                    <a:pt x="95678" y="346341"/>
                  </a:cubicBezTo>
                  <a:lnTo>
                    <a:pt x="95678" y="405614"/>
                  </a:lnTo>
                  <a:cubicBezTo>
                    <a:pt x="95678" y="412545"/>
                    <a:pt x="101375" y="418144"/>
                    <a:pt x="108317" y="418144"/>
                  </a:cubicBezTo>
                  <a:cubicBezTo>
                    <a:pt x="115259" y="418144"/>
                    <a:pt x="120866" y="412545"/>
                    <a:pt x="120866" y="405614"/>
                  </a:cubicBezTo>
                  <a:lnTo>
                    <a:pt x="120866" y="343853"/>
                  </a:lnTo>
                  <a:cubicBezTo>
                    <a:pt x="124960" y="340031"/>
                    <a:pt x="127631" y="334522"/>
                    <a:pt x="127631" y="328479"/>
                  </a:cubicBezTo>
                  <a:lnTo>
                    <a:pt x="127631" y="202823"/>
                  </a:lnTo>
                  <a:cubicBezTo>
                    <a:pt x="127631" y="191271"/>
                    <a:pt x="118196" y="181851"/>
                    <a:pt x="106626" y="181851"/>
                  </a:cubicBezTo>
                  <a:close/>
                  <a:moveTo>
                    <a:pt x="0" y="112270"/>
                  </a:moveTo>
                  <a:lnTo>
                    <a:pt x="327353" y="112270"/>
                  </a:lnTo>
                  <a:lnTo>
                    <a:pt x="327353" y="478928"/>
                  </a:lnTo>
                  <a:cubicBezTo>
                    <a:pt x="325662" y="478128"/>
                    <a:pt x="324238" y="477684"/>
                    <a:pt x="322280" y="477684"/>
                  </a:cubicBezTo>
                  <a:lnTo>
                    <a:pt x="0" y="477684"/>
                  </a:lnTo>
                  <a:lnTo>
                    <a:pt x="0" y="477658"/>
                  </a:lnTo>
                  <a:close/>
                  <a:moveTo>
                    <a:pt x="33020" y="0"/>
                  </a:moveTo>
                  <a:lnTo>
                    <a:pt x="294066" y="0"/>
                  </a:lnTo>
                  <a:cubicBezTo>
                    <a:pt x="312668" y="0"/>
                    <a:pt x="327353" y="15825"/>
                    <a:pt x="327353" y="34407"/>
                  </a:cubicBezTo>
                  <a:lnTo>
                    <a:pt x="327353" y="87219"/>
                  </a:lnTo>
                  <a:lnTo>
                    <a:pt x="0" y="87219"/>
                  </a:lnTo>
                  <a:lnTo>
                    <a:pt x="0" y="34407"/>
                  </a:lnTo>
                  <a:cubicBezTo>
                    <a:pt x="0" y="15825"/>
                    <a:pt x="14330" y="0"/>
                    <a:pt x="330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ṥļîḑé-Oval 11"/>
            <p:cNvSpPr/>
            <p:nvPr/>
          </p:nvSpPr>
          <p:spPr>
            <a:xfrm>
              <a:off x="4724120" y="4476314"/>
              <a:ext cx="656438" cy="65644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îṥļîḑé-任意多边形: 形状 12"/>
            <p:cNvSpPr/>
            <p:nvPr/>
          </p:nvSpPr>
          <p:spPr bwMode="auto">
            <a:xfrm>
              <a:off x="4859738" y="4628997"/>
              <a:ext cx="385203" cy="35107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6933" h="553162">
                  <a:moveTo>
                    <a:pt x="443700" y="443503"/>
                  </a:moveTo>
                  <a:cubicBezTo>
                    <a:pt x="461035" y="453606"/>
                    <a:pt x="477310" y="465825"/>
                    <a:pt x="492334" y="479775"/>
                  </a:cubicBezTo>
                  <a:cubicBezTo>
                    <a:pt x="460939" y="509024"/>
                    <a:pt x="424150" y="530383"/>
                    <a:pt x="384087" y="542506"/>
                  </a:cubicBezTo>
                  <a:cubicBezTo>
                    <a:pt x="407971" y="518838"/>
                    <a:pt x="428580" y="484875"/>
                    <a:pt x="443700" y="443503"/>
                  </a:cubicBezTo>
                  <a:close/>
                  <a:moveTo>
                    <a:pt x="163232" y="443503"/>
                  </a:moveTo>
                  <a:cubicBezTo>
                    <a:pt x="178352" y="484875"/>
                    <a:pt x="198865" y="518838"/>
                    <a:pt x="222845" y="542506"/>
                  </a:cubicBezTo>
                  <a:cubicBezTo>
                    <a:pt x="182686" y="530383"/>
                    <a:pt x="145897" y="509024"/>
                    <a:pt x="114598" y="479775"/>
                  </a:cubicBezTo>
                  <a:cubicBezTo>
                    <a:pt x="129622" y="465825"/>
                    <a:pt x="145897" y="453606"/>
                    <a:pt x="163232" y="443503"/>
                  </a:cubicBezTo>
                  <a:close/>
                  <a:moveTo>
                    <a:pt x="316062" y="405892"/>
                  </a:moveTo>
                  <a:cubicBezTo>
                    <a:pt x="353060" y="407528"/>
                    <a:pt x="388613" y="416377"/>
                    <a:pt x="421275" y="431672"/>
                  </a:cubicBezTo>
                  <a:cubicBezTo>
                    <a:pt x="397573" y="499968"/>
                    <a:pt x="359034" y="545563"/>
                    <a:pt x="316062" y="553162"/>
                  </a:cubicBezTo>
                  <a:close/>
                  <a:moveTo>
                    <a:pt x="290729" y="405892"/>
                  </a:moveTo>
                  <a:lnTo>
                    <a:pt x="290729" y="553162"/>
                  </a:lnTo>
                  <a:cubicBezTo>
                    <a:pt x="247883" y="545563"/>
                    <a:pt x="209369" y="499968"/>
                    <a:pt x="185587" y="431672"/>
                  </a:cubicBezTo>
                  <a:cubicBezTo>
                    <a:pt x="218227" y="416377"/>
                    <a:pt x="253852" y="407528"/>
                    <a:pt x="290729" y="405892"/>
                  </a:cubicBezTo>
                  <a:close/>
                  <a:moveTo>
                    <a:pt x="463924" y="364965"/>
                  </a:moveTo>
                  <a:lnTo>
                    <a:pt x="567205" y="364965"/>
                  </a:lnTo>
                  <a:lnTo>
                    <a:pt x="543818" y="416184"/>
                  </a:lnTo>
                  <a:cubicBezTo>
                    <a:pt x="534304" y="432408"/>
                    <a:pt x="523128" y="447695"/>
                    <a:pt x="510459" y="461780"/>
                  </a:cubicBezTo>
                  <a:cubicBezTo>
                    <a:pt x="492442" y="444859"/>
                    <a:pt x="472692" y="430534"/>
                    <a:pt x="451689" y="418708"/>
                  </a:cubicBezTo>
                  <a:close/>
                  <a:moveTo>
                    <a:pt x="316062" y="364965"/>
                  </a:moveTo>
                  <a:lnTo>
                    <a:pt x="438281" y="364965"/>
                  </a:lnTo>
                  <a:lnTo>
                    <a:pt x="428843" y="407092"/>
                  </a:lnTo>
                  <a:cubicBezTo>
                    <a:pt x="393689" y="391126"/>
                    <a:pt x="355646" y="381989"/>
                    <a:pt x="316062" y="380450"/>
                  </a:cubicBezTo>
                  <a:close/>
                  <a:moveTo>
                    <a:pt x="168651" y="364965"/>
                  </a:moveTo>
                  <a:lnTo>
                    <a:pt x="290729" y="364965"/>
                  </a:lnTo>
                  <a:lnTo>
                    <a:pt x="290729" y="380450"/>
                  </a:lnTo>
                  <a:cubicBezTo>
                    <a:pt x="251256" y="381989"/>
                    <a:pt x="213131" y="391126"/>
                    <a:pt x="178086" y="407092"/>
                  </a:cubicBezTo>
                  <a:close/>
                  <a:moveTo>
                    <a:pt x="39659" y="364965"/>
                  </a:moveTo>
                  <a:lnTo>
                    <a:pt x="143035" y="364965"/>
                  </a:lnTo>
                  <a:lnTo>
                    <a:pt x="155174" y="418708"/>
                  </a:lnTo>
                  <a:cubicBezTo>
                    <a:pt x="134171" y="430534"/>
                    <a:pt x="114421" y="444859"/>
                    <a:pt x="96501" y="461780"/>
                  </a:cubicBezTo>
                  <a:cubicBezTo>
                    <a:pt x="83832" y="447695"/>
                    <a:pt x="72632" y="432408"/>
                    <a:pt x="63094" y="416184"/>
                  </a:cubicBezTo>
                  <a:close/>
                  <a:moveTo>
                    <a:pt x="417814" y="222493"/>
                  </a:moveTo>
                  <a:lnTo>
                    <a:pt x="435824" y="283675"/>
                  </a:lnTo>
                  <a:lnTo>
                    <a:pt x="445648" y="252507"/>
                  </a:lnTo>
                  <a:lnTo>
                    <a:pt x="469822" y="252507"/>
                  </a:lnTo>
                  <a:lnTo>
                    <a:pt x="479550" y="283675"/>
                  </a:lnTo>
                  <a:lnTo>
                    <a:pt x="497657" y="222493"/>
                  </a:lnTo>
                  <a:lnTo>
                    <a:pt x="521831" y="229612"/>
                  </a:lnTo>
                  <a:lnTo>
                    <a:pt x="492167" y="330619"/>
                  </a:lnTo>
                  <a:lnTo>
                    <a:pt x="467992" y="330811"/>
                  </a:lnTo>
                  <a:lnTo>
                    <a:pt x="457687" y="298393"/>
                  </a:lnTo>
                  <a:lnTo>
                    <a:pt x="447478" y="330811"/>
                  </a:lnTo>
                  <a:lnTo>
                    <a:pt x="423304" y="330619"/>
                  </a:lnTo>
                  <a:lnTo>
                    <a:pt x="393543" y="229612"/>
                  </a:lnTo>
                  <a:close/>
                  <a:moveTo>
                    <a:pt x="263629" y="222493"/>
                  </a:moveTo>
                  <a:lnTo>
                    <a:pt x="281639" y="283675"/>
                  </a:lnTo>
                  <a:lnTo>
                    <a:pt x="291463" y="252507"/>
                  </a:lnTo>
                  <a:lnTo>
                    <a:pt x="315541" y="252507"/>
                  </a:lnTo>
                  <a:lnTo>
                    <a:pt x="325365" y="283675"/>
                  </a:lnTo>
                  <a:lnTo>
                    <a:pt x="343375" y="222493"/>
                  </a:lnTo>
                  <a:lnTo>
                    <a:pt x="367646" y="229612"/>
                  </a:lnTo>
                  <a:lnTo>
                    <a:pt x="337886" y="330619"/>
                  </a:lnTo>
                  <a:lnTo>
                    <a:pt x="313711" y="330811"/>
                  </a:lnTo>
                  <a:lnTo>
                    <a:pt x="303502" y="298393"/>
                  </a:lnTo>
                  <a:lnTo>
                    <a:pt x="293197" y="330811"/>
                  </a:lnTo>
                  <a:lnTo>
                    <a:pt x="269022" y="330619"/>
                  </a:lnTo>
                  <a:lnTo>
                    <a:pt x="239358" y="229612"/>
                  </a:lnTo>
                  <a:close/>
                  <a:moveTo>
                    <a:pt x="109302" y="222493"/>
                  </a:moveTo>
                  <a:lnTo>
                    <a:pt x="127312" y="283675"/>
                  </a:lnTo>
                  <a:lnTo>
                    <a:pt x="137136" y="252507"/>
                  </a:lnTo>
                  <a:lnTo>
                    <a:pt x="161214" y="252507"/>
                  </a:lnTo>
                  <a:lnTo>
                    <a:pt x="171038" y="283675"/>
                  </a:lnTo>
                  <a:lnTo>
                    <a:pt x="189048" y="222493"/>
                  </a:lnTo>
                  <a:lnTo>
                    <a:pt x="213319" y="229612"/>
                  </a:lnTo>
                  <a:lnTo>
                    <a:pt x="183655" y="330619"/>
                  </a:lnTo>
                  <a:lnTo>
                    <a:pt x="159384" y="330811"/>
                  </a:lnTo>
                  <a:lnTo>
                    <a:pt x="149175" y="298393"/>
                  </a:lnTo>
                  <a:lnTo>
                    <a:pt x="138966" y="330811"/>
                  </a:lnTo>
                  <a:lnTo>
                    <a:pt x="114792" y="330619"/>
                  </a:lnTo>
                  <a:lnTo>
                    <a:pt x="85031" y="229612"/>
                  </a:lnTo>
                  <a:close/>
                  <a:moveTo>
                    <a:pt x="25329" y="213374"/>
                  </a:moveTo>
                  <a:lnTo>
                    <a:pt x="25329" y="339668"/>
                  </a:lnTo>
                  <a:lnTo>
                    <a:pt x="581604" y="339668"/>
                  </a:lnTo>
                  <a:lnTo>
                    <a:pt x="581604" y="213374"/>
                  </a:lnTo>
                  <a:close/>
                  <a:moveTo>
                    <a:pt x="96501" y="91312"/>
                  </a:moveTo>
                  <a:cubicBezTo>
                    <a:pt x="114414" y="108145"/>
                    <a:pt x="134157" y="122573"/>
                    <a:pt x="155152" y="134404"/>
                  </a:cubicBezTo>
                  <a:cubicBezTo>
                    <a:pt x="150241" y="151333"/>
                    <a:pt x="146196" y="169320"/>
                    <a:pt x="143017" y="188173"/>
                  </a:cubicBezTo>
                  <a:lnTo>
                    <a:pt x="168635" y="188173"/>
                  </a:lnTo>
                  <a:cubicBezTo>
                    <a:pt x="171236" y="173456"/>
                    <a:pt x="174318" y="159413"/>
                    <a:pt x="178074" y="145947"/>
                  </a:cubicBezTo>
                  <a:cubicBezTo>
                    <a:pt x="213130" y="161914"/>
                    <a:pt x="251268" y="171052"/>
                    <a:pt x="290754" y="172687"/>
                  </a:cubicBezTo>
                  <a:lnTo>
                    <a:pt x="290754" y="188173"/>
                  </a:lnTo>
                  <a:lnTo>
                    <a:pt x="316083" y="188173"/>
                  </a:lnTo>
                  <a:lnTo>
                    <a:pt x="316083" y="172687"/>
                  </a:lnTo>
                  <a:cubicBezTo>
                    <a:pt x="355665" y="171052"/>
                    <a:pt x="393707" y="161914"/>
                    <a:pt x="428860" y="145947"/>
                  </a:cubicBezTo>
                  <a:cubicBezTo>
                    <a:pt x="432519" y="159413"/>
                    <a:pt x="435697" y="173456"/>
                    <a:pt x="438298" y="188173"/>
                  </a:cubicBezTo>
                  <a:lnTo>
                    <a:pt x="463916" y="188173"/>
                  </a:lnTo>
                  <a:cubicBezTo>
                    <a:pt x="460737" y="169320"/>
                    <a:pt x="456693" y="151333"/>
                    <a:pt x="451685" y="134404"/>
                  </a:cubicBezTo>
                  <a:cubicBezTo>
                    <a:pt x="472776" y="122573"/>
                    <a:pt x="492423" y="108145"/>
                    <a:pt x="510432" y="91312"/>
                  </a:cubicBezTo>
                  <a:cubicBezTo>
                    <a:pt x="535761" y="119399"/>
                    <a:pt x="555119" y="152487"/>
                    <a:pt x="567158" y="188173"/>
                  </a:cubicBezTo>
                  <a:lnTo>
                    <a:pt x="606933" y="188173"/>
                  </a:lnTo>
                  <a:lnTo>
                    <a:pt x="606933" y="364965"/>
                  </a:lnTo>
                  <a:lnTo>
                    <a:pt x="567205" y="364965"/>
                  </a:lnTo>
                  <a:lnTo>
                    <a:pt x="567205" y="364964"/>
                  </a:lnTo>
                  <a:lnTo>
                    <a:pt x="463925" y="364964"/>
                  </a:lnTo>
                  <a:lnTo>
                    <a:pt x="463924" y="364965"/>
                  </a:lnTo>
                  <a:lnTo>
                    <a:pt x="438281" y="364965"/>
                  </a:lnTo>
                  <a:lnTo>
                    <a:pt x="438281" y="364964"/>
                  </a:lnTo>
                  <a:lnTo>
                    <a:pt x="316062" y="364964"/>
                  </a:lnTo>
                  <a:lnTo>
                    <a:pt x="316062" y="364965"/>
                  </a:lnTo>
                  <a:lnTo>
                    <a:pt x="290729" y="364965"/>
                  </a:lnTo>
                  <a:lnTo>
                    <a:pt x="290729" y="364964"/>
                  </a:lnTo>
                  <a:lnTo>
                    <a:pt x="168651" y="364964"/>
                  </a:lnTo>
                  <a:lnTo>
                    <a:pt x="168651" y="364965"/>
                  </a:lnTo>
                  <a:lnTo>
                    <a:pt x="143035" y="364965"/>
                  </a:lnTo>
                  <a:lnTo>
                    <a:pt x="143035" y="364964"/>
                  </a:lnTo>
                  <a:lnTo>
                    <a:pt x="39658" y="364964"/>
                  </a:lnTo>
                  <a:lnTo>
                    <a:pt x="39659" y="364965"/>
                  </a:lnTo>
                  <a:lnTo>
                    <a:pt x="0" y="364965"/>
                  </a:lnTo>
                  <a:lnTo>
                    <a:pt x="0" y="188173"/>
                  </a:lnTo>
                  <a:lnTo>
                    <a:pt x="39679" y="188173"/>
                  </a:lnTo>
                  <a:cubicBezTo>
                    <a:pt x="51717" y="152487"/>
                    <a:pt x="71075" y="119399"/>
                    <a:pt x="96501" y="91312"/>
                  </a:cubicBezTo>
                  <a:close/>
                  <a:moveTo>
                    <a:pt x="384087" y="10655"/>
                  </a:moveTo>
                  <a:cubicBezTo>
                    <a:pt x="424150" y="22673"/>
                    <a:pt x="460939" y="44114"/>
                    <a:pt x="492334" y="73246"/>
                  </a:cubicBezTo>
                  <a:cubicBezTo>
                    <a:pt x="477310" y="87283"/>
                    <a:pt x="461035" y="99397"/>
                    <a:pt x="443700" y="109588"/>
                  </a:cubicBezTo>
                  <a:cubicBezTo>
                    <a:pt x="428580" y="68150"/>
                    <a:pt x="407971" y="34211"/>
                    <a:pt x="384087" y="10655"/>
                  </a:cubicBezTo>
                  <a:close/>
                  <a:moveTo>
                    <a:pt x="222845" y="10655"/>
                  </a:moveTo>
                  <a:cubicBezTo>
                    <a:pt x="198865" y="34211"/>
                    <a:pt x="178352" y="68150"/>
                    <a:pt x="163232" y="109588"/>
                  </a:cubicBezTo>
                  <a:cubicBezTo>
                    <a:pt x="145897" y="99397"/>
                    <a:pt x="129622" y="87283"/>
                    <a:pt x="114598" y="73246"/>
                  </a:cubicBezTo>
                  <a:cubicBezTo>
                    <a:pt x="145897" y="44114"/>
                    <a:pt x="182686" y="22673"/>
                    <a:pt x="222845" y="10655"/>
                  </a:cubicBezTo>
                  <a:close/>
                  <a:moveTo>
                    <a:pt x="316062" y="0"/>
                  </a:moveTo>
                  <a:cubicBezTo>
                    <a:pt x="358937" y="7501"/>
                    <a:pt x="397477" y="53178"/>
                    <a:pt x="421275" y="121358"/>
                  </a:cubicBezTo>
                  <a:cubicBezTo>
                    <a:pt x="388613" y="136744"/>
                    <a:pt x="353060" y="145494"/>
                    <a:pt x="316062" y="147129"/>
                  </a:cubicBezTo>
                  <a:close/>
                  <a:moveTo>
                    <a:pt x="290729" y="0"/>
                  </a:moveTo>
                  <a:lnTo>
                    <a:pt x="290729" y="147129"/>
                  </a:lnTo>
                  <a:cubicBezTo>
                    <a:pt x="253852" y="145494"/>
                    <a:pt x="218227" y="136744"/>
                    <a:pt x="185587" y="121358"/>
                  </a:cubicBezTo>
                  <a:cubicBezTo>
                    <a:pt x="209369" y="53178"/>
                    <a:pt x="247883" y="7501"/>
                    <a:pt x="290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ṥļîḑé-Oval 13"/>
            <p:cNvSpPr/>
            <p:nvPr/>
          </p:nvSpPr>
          <p:spPr>
            <a:xfrm>
              <a:off x="6721321" y="4467018"/>
              <a:ext cx="656438" cy="65644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îṥļîḑé-任意多边形: 形状 14"/>
            <p:cNvSpPr/>
            <p:nvPr/>
          </p:nvSpPr>
          <p:spPr bwMode="auto">
            <a:xfrm>
              <a:off x="6856939" y="4613195"/>
              <a:ext cx="385203" cy="364088"/>
            </a:xfrm>
            <a:custGeom>
              <a:avLst/>
              <a:gdLst>
                <a:gd name="connsiteX0" fmla="*/ 7031 w 607639"/>
                <a:gd name="connsiteY0" fmla="*/ 350992 h 574332"/>
                <a:gd name="connsiteX1" fmla="*/ 600519 w 607639"/>
                <a:gd name="connsiteY1" fmla="*/ 350992 h 574332"/>
                <a:gd name="connsiteX2" fmla="*/ 607639 w 607639"/>
                <a:gd name="connsiteY2" fmla="*/ 358013 h 574332"/>
                <a:gd name="connsiteX3" fmla="*/ 607639 w 607639"/>
                <a:gd name="connsiteY3" fmla="*/ 393207 h 574332"/>
                <a:gd name="connsiteX4" fmla="*/ 558152 w 607639"/>
                <a:gd name="connsiteY4" fmla="*/ 442621 h 574332"/>
                <a:gd name="connsiteX5" fmla="*/ 383613 w 607639"/>
                <a:gd name="connsiteY5" fmla="*/ 442621 h 574332"/>
                <a:gd name="connsiteX6" fmla="*/ 405330 w 607639"/>
                <a:gd name="connsiteY6" fmla="*/ 532028 h 574332"/>
                <a:gd name="connsiteX7" fmla="*/ 432121 w 607639"/>
                <a:gd name="connsiteY7" fmla="*/ 532028 h 574332"/>
                <a:gd name="connsiteX8" fmla="*/ 453304 w 607639"/>
                <a:gd name="connsiteY8" fmla="*/ 553180 h 574332"/>
                <a:gd name="connsiteX9" fmla="*/ 432121 w 607639"/>
                <a:gd name="connsiteY9" fmla="*/ 574332 h 574332"/>
                <a:gd name="connsiteX10" fmla="*/ 175429 w 607639"/>
                <a:gd name="connsiteY10" fmla="*/ 574332 h 574332"/>
                <a:gd name="connsiteX11" fmla="*/ 154246 w 607639"/>
                <a:gd name="connsiteY11" fmla="*/ 553180 h 574332"/>
                <a:gd name="connsiteX12" fmla="*/ 175429 w 607639"/>
                <a:gd name="connsiteY12" fmla="*/ 532028 h 574332"/>
                <a:gd name="connsiteX13" fmla="*/ 202309 w 607639"/>
                <a:gd name="connsiteY13" fmla="*/ 532028 h 574332"/>
                <a:gd name="connsiteX14" fmla="*/ 224026 w 607639"/>
                <a:gd name="connsiteY14" fmla="*/ 442621 h 574332"/>
                <a:gd name="connsiteX15" fmla="*/ 49487 w 607639"/>
                <a:gd name="connsiteY15" fmla="*/ 442621 h 574332"/>
                <a:gd name="connsiteX16" fmla="*/ 0 w 607639"/>
                <a:gd name="connsiteY16" fmla="*/ 393207 h 574332"/>
                <a:gd name="connsiteX17" fmla="*/ 0 w 607639"/>
                <a:gd name="connsiteY17" fmla="*/ 358013 h 574332"/>
                <a:gd name="connsiteX18" fmla="*/ 7031 w 607639"/>
                <a:gd name="connsiteY18" fmla="*/ 350992 h 574332"/>
                <a:gd name="connsiteX19" fmla="*/ 459979 w 607639"/>
                <a:gd name="connsiteY19" fmla="*/ 139441 h 574332"/>
                <a:gd name="connsiteX20" fmla="*/ 445827 w 607639"/>
                <a:gd name="connsiteY20" fmla="*/ 153572 h 574332"/>
                <a:gd name="connsiteX21" fmla="*/ 445827 w 607639"/>
                <a:gd name="connsiteY21" fmla="*/ 256042 h 574332"/>
                <a:gd name="connsiteX22" fmla="*/ 459979 w 607639"/>
                <a:gd name="connsiteY22" fmla="*/ 270173 h 574332"/>
                <a:gd name="connsiteX23" fmla="*/ 521749 w 607639"/>
                <a:gd name="connsiteY23" fmla="*/ 270173 h 574332"/>
                <a:gd name="connsiteX24" fmla="*/ 535901 w 607639"/>
                <a:gd name="connsiteY24" fmla="*/ 256042 h 574332"/>
                <a:gd name="connsiteX25" fmla="*/ 535901 w 607639"/>
                <a:gd name="connsiteY25" fmla="*/ 153572 h 574332"/>
                <a:gd name="connsiteX26" fmla="*/ 521749 w 607639"/>
                <a:gd name="connsiteY26" fmla="*/ 139441 h 574332"/>
                <a:gd name="connsiteX27" fmla="*/ 85890 w 607639"/>
                <a:gd name="connsiteY27" fmla="*/ 124955 h 574332"/>
                <a:gd name="connsiteX28" fmla="*/ 71738 w 607639"/>
                <a:gd name="connsiteY28" fmla="*/ 139086 h 574332"/>
                <a:gd name="connsiteX29" fmla="*/ 71738 w 607639"/>
                <a:gd name="connsiteY29" fmla="*/ 256042 h 574332"/>
                <a:gd name="connsiteX30" fmla="*/ 85890 w 607639"/>
                <a:gd name="connsiteY30" fmla="*/ 270173 h 574332"/>
                <a:gd name="connsiteX31" fmla="*/ 147571 w 607639"/>
                <a:gd name="connsiteY31" fmla="*/ 270173 h 574332"/>
                <a:gd name="connsiteX32" fmla="*/ 161723 w 607639"/>
                <a:gd name="connsiteY32" fmla="*/ 256042 h 574332"/>
                <a:gd name="connsiteX33" fmla="*/ 161723 w 607639"/>
                <a:gd name="connsiteY33" fmla="*/ 139086 h 574332"/>
                <a:gd name="connsiteX34" fmla="*/ 147571 w 607639"/>
                <a:gd name="connsiteY34" fmla="*/ 124955 h 574332"/>
                <a:gd name="connsiteX35" fmla="*/ 210586 w 607639"/>
                <a:gd name="connsiteY35" fmla="*/ 81585 h 574332"/>
                <a:gd name="connsiteX36" fmla="*/ 196435 w 607639"/>
                <a:gd name="connsiteY36" fmla="*/ 95627 h 574332"/>
                <a:gd name="connsiteX37" fmla="*/ 196435 w 607639"/>
                <a:gd name="connsiteY37" fmla="*/ 256042 h 574332"/>
                <a:gd name="connsiteX38" fmla="*/ 210586 w 607639"/>
                <a:gd name="connsiteY38" fmla="*/ 270173 h 574332"/>
                <a:gd name="connsiteX39" fmla="*/ 272356 w 607639"/>
                <a:gd name="connsiteY39" fmla="*/ 270173 h 574332"/>
                <a:gd name="connsiteX40" fmla="*/ 286419 w 607639"/>
                <a:gd name="connsiteY40" fmla="*/ 256042 h 574332"/>
                <a:gd name="connsiteX41" fmla="*/ 286419 w 607639"/>
                <a:gd name="connsiteY41" fmla="*/ 95627 h 574332"/>
                <a:gd name="connsiteX42" fmla="*/ 272356 w 607639"/>
                <a:gd name="connsiteY42" fmla="*/ 81585 h 574332"/>
                <a:gd name="connsiteX43" fmla="*/ 335283 w 607639"/>
                <a:gd name="connsiteY43" fmla="*/ 52613 h 574332"/>
                <a:gd name="connsiteX44" fmla="*/ 321131 w 607639"/>
                <a:gd name="connsiteY44" fmla="*/ 66743 h 574332"/>
                <a:gd name="connsiteX45" fmla="*/ 321131 w 607639"/>
                <a:gd name="connsiteY45" fmla="*/ 256042 h 574332"/>
                <a:gd name="connsiteX46" fmla="*/ 335283 w 607639"/>
                <a:gd name="connsiteY46" fmla="*/ 270173 h 574332"/>
                <a:gd name="connsiteX47" fmla="*/ 397053 w 607639"/>
                <a:gd name="connsiteY47" fmla="*/ 270173 h 574332"/>
                <a:gd name="connsiteX48" fmla="*/ 411115 w 607639"/>
                <a:gd name="connsiteY48" fmla="*/ 256042 h 574332"/>
                <a:gd name="connsiteX49" fmla="*/ 411115 w 607639"/>
                <a:gd name="connsiteY49" fmla="*/ 66743 h 574332"/>
                <a:gd name="connsiteX50" fmla="*/ 397053 w 607639"/>
                <a:gd name="connsiteY50" fmla="*/ 52613 h 574332"/>
                <a:gd name="connsiteX51" fmla="*/ 49487 w 607639"/>
                <a:gd name="connsiteY51" fmla="*/ 0 h 574332"/>
                <a:gd name="connsiteX52" fmla="*/ 558152 w 607639"/>
                <a:gd name="connsiteY52" fmla="*/ 0 h 574332"/>
                <a:gd name="connsiteX53" fmla="*/ 607639 w 607639"/>
                <a:gd name="connsiteY53" fmla="*/ 49413 h 574332"/>
                <a:gd name="connsiteX54" fmla="*/ 607639 w 607639"/>
                <a:gd name="connsiteY54" fmla="*/ 315675 h 574332"/>
                <a:gd name="connsiteX55" fmla="*/ 600519 w 607639"/>
                <a:gd name="connsiteY55" fmla="*/ 322696 h 574332"/>
                <a:gd name="connsiteX56" fmla="*/ 7031 w 607639"/>
                <a:gd name="connsiteY56" fmla="*/ 322696 h 574332"/>
                <a:gd name="connsiteX57" fmla="*/ 0 w 607639"/>
                <a:gd name="connsiteY57" fmla="*/ 315675 h 574332"/>
                <a:gd name="connsiteX58" fmla="*/ 0 w 607639"/>
                <a:gd name="connsiteY58" fmla="*/ 49413 h 574332"/>
                <a:gd name="connsiteX59" fmla="*/ 49487 w 607639"/>
                <a:gd name="connsiteY59" fmla="*/ 0 h 5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639" h="574332">
                  <a:moveTo>
                    <a:pt x="7031" y="350992"/>
                  </a:moveTo>
                  <a:lnTo>
                    <a:pt x="600519" y="350992"/>
                  </a:lnTo>
                  <a:cubicBezTo>
                    <a:pt x="604435" y="350992"/>
                    <a:pt x="607639" y="354103"/>
                    <a:pt x="607639" y="358013"/>
                  </a:cubicBezTo>
                  <a:lnTo>
                    <a:pt x="607639" y="393207"/>
                  </a:lnTo>
                  <a:cubicBezTo>
                    <a:pt x="607639" y="420492"/>
                    <a:pt x="585477" y="442621"/>
                    <a:pt x="558152" y="442621"/>
                  </a:cubicBezTo>
                  <a:lnTo>
                    <a:pt x="383613" y="442621"/>
                  </a:lnTo>
                  <a:lnTo>
                    <a:pt x="405330" y="532028"/>
                  </a:lnTo>
                  <a:lnTo>
                    <a:pt x="432121" y="532028"/>
                  </a:lnTo>
                  <a:cubicBezTo>
                    <a:pt x="443869" y="532028"/>
                    <a:pt x="453304" y="541538"/>
                    <a:pt x="453304" y="553180"/>
                  </a:cubicBezTo>
                  <a:cubicBezTo>
                    <a:pt x="453304" y="564912"/>
                    <a:pt x="443869" y="574332"/>
                    <a:pt x="432121" y="574332"/>
                  </a:cubicBezTo>
                  <a:lnTo>
                    <a:pt x="175429" y="574332"/>
                  </a:lnTo>
                  <a:cubicBezTo>
                    <a:pt x="163770" y="574332"/>
                    <a:pt x="154246" y="564912"/>
                    <a:pt x="154246" y="553180"/>
                  </a:cubicBezTo>
                  <a:cubicBezTo>
                    <a:pt x="154246" y="541538"/>
                    <a:pt x="163770" y="532028"/>
                    <a:pt x="175429" y="532028"/>
                  </a:cubicBezTo>
                  <a:lnTo>
                    <a:pt x="202309" y="532028"/>
                  </a:lnTo>
                  <a:lnTo>
                    <a:pt x="224026" y="442621"/>
                  </a:lnTo>
                  <a:lnTo>
                    <a:pt x="49487" y="442621"/>
                  </a:lnTo>
                  <a:cubicBezTo>
                    <a:pt x="22162" y="442621"/>
                    <a:pt x="0" y="420492"/>
                    <a:pt x="0" y="393207"/>
                  </a:cubicBezTo>
                  <a:lnTo>
                    <a:pt x="0" y="358013"/>
                  </a:lnTo>
                  <a:cubicBezTo>
                    <a:pt x="0" y="354103"/>
                    <a:pt x="3204" y="350992"/>
                    <a:pt x="7031" y="350992"/>
                  </a:cubicBezTo>
                  <a:close/>
                  <a:moveTo>
                    <a:pt x="459979" y="139441"/>
                  </a:moveTo>
                  <a:cubicBezTo>
                    <a:pt x="452236" y="139441"/>
                    <a:pt x="445827" y="145751"/>
                    <a:pt x="445827" y="153572"/>
                  </a:cubicBezTo>
                  <a:lnTo>
                    <a:pt x="445827" y="256042"/>
                  </a:lnTo>
                  <a:cubicBezTo>
                    <a:pt x="445827" y="263863"/>
                    <a:pt x="452236" y="270173"/>
                    <a:pt x="459979" y="270173"/>
                  </a:cubicBezTo>
                  <a:lnTo>
                    <a:pt x="521749" y="270173"/>
                  </a:lnTo>
                  <a:cubicBezTo>
                    <a:pt x="529492" y="270173"/>
                    <a:pt x="535901" y="263863"/>
                    <a:pt x="535901" y="256042"/>
                  </a:cubicBezTo>
                  <a:lnTo>
                    <a:pt x="535901" y="153572"/>
                  </a:lnTo>
                  <a:cubicBezTo>
                    <a:pt x="535901" y="145751"/>
                    <a:pt x="529492" y="139441"/>
                    <a:pt x="521749" y="139441"/>
                  </a:cubicBezTo>
                  <a:close/>
                  <a:moveTo>
                    <a:pt x="85890" y="124955"/>
                  </a:moveTo>
                  <a:cubicBezTo>
                    <a:pt x="78058" y="124955"/>
                    <a:pt x="71738" y="131265"/>
                    <a:pt x="71738" y="139086"/>
                  </a:cubicBezTo>
                  <a:lnTo>
                    <a:pt x="71738" y="256042"/>
                  </a:lnTo>
                  <a:cubicBezTo>
                    <a:pt x="71738" y="263863"/>
                    <a:pt x="78058" y="270173"/>
                    <a:pt x="85890" y="270173"/>
                  </a:cubicBezTo>
                  <a:lnTo>
                    <a:pt x="147571" y="270173"/>
                  </a:lnTo>
                  <a:cubicBezTo>
                    <a:pt x="155403" y="270173"/>
                    <a:pt x="161723" y="263863"/>
                    <a:pt x="161723" y="256042"/>
                  </a:cubicBezTo>
                  <a:lnTo>
                    <a:pt x="161723" y="139086"/>
                  </a:lnTo>
                  <a:cubicBezTo>
                    <a:pt x="161723" y="131265"/>
                    <a:pt x="155403" y="124955"/>
                    <a:pt x="147571" y="124955"/>
                  </a:cubicBezTo>
                  <a:close/>
                  <a:moveTo>
                    <a:pt x="210586" y="81585"/>
                  </a:moveTo>
                  <a:cubicBezTo>
                    <a:pt x="202754" y="81585"/>
                    <a:pt x="196435" y="87895"/>
                    <a:pt x="196435" y="95627"/>
                  </a:cubicBezTo>
                  <a:lnTo>
                    <a:pt x="196435" y="256042"/>
                  </a:lnTo>
                  <a:cubicBezTo>
                    <a:pt x="196435" y="263863"/>
                    <a:pt x="202754" y="270173"/>
                    <a:pt x="210586" y="270173"/>
                  </a:cubicBezTo>
                  <a:lnTo>
                    <a:pt x="272356" y="270173"/>
                  </a:lnTo>
                  <a:cubicBezTo>
                    <a:pt x="280100" y="270173"/>
                    <a:pt x="286419" y="263863"/>
                    <a:pt x="286419" y="256042"/>
                  </a:cubicBezTo>
                  <a:lnTo>
                    <a:pt x="286419" y="95627"/>
                  </a:lnTo>
                  <a:cubicBezTo>
                    <a:pt x="286419" y="87895"/>
                    <a:pt x="280100" y="81585"/>
                    <a:pt x="272356" y="81585"/>
                  </a:cubicBezTo>
                  <a:close/>
                  <a:moveTo>
                    <a:pt x="335283" y="52613"/>
                  </a:moveTo>
                  <a:cubicBezTo>
                    <a:pt x="327450" y="52613"/>
                    <a:pt x="321131" y="58923"/>
                    <a:pt x="321131" y="66743"/>
                  </a:cubicBezTo>
                  <a:lnTo>
                    <a:pt x="321131" y="256042"/>
                  </a:lnTo>
                  <a:cubicBezTo>
                    <a:pt x="321131" y="263863"/>
                    <a:pt x="327450" y="270173"/>
                    <a:pt x="335283" y="270173"/>
                  </a:cubicBezTo>
                  <a:lnTo>
                    <a:pt x="397053" y="270173"/>
                  </a:lnTo>
                  <a:cubicBezTo>
                    <a:pt x="404796" y="270173"/>
                    <a:pt x="411115" y="263863"/>
                    <a:pt x="411115" y="256042"/>
                  </a:cubicBezTo>
                  <a:lnTo>
                    <a:pt x="411115" y="66743"/>
                  </a:lnTo>
                  <a:cubicBezTo>
                    <a:pt x="411115" y="58923"/>
                    <a:pt x="404796" y="52613"/>
                    <a:pt x="397053" y="52613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477" y="0"/>
                    <a:pt x="607639" y="22129"/>
                    <a:pt x="607639" y="49413"/>
                  </a:cubicBezTo>
                  <a:lnTo>
                    <a:pt x="607639" y="315675"/>
                  </a:lnTo>
                  <a:cubicBezTo>
                    <a:pt x="607639" y="319586"/>
                    <a:pt x="604435" y="322696"/>
                    <a:pt x="600519" y="322696"/>
                  </a:cubicBezTo>
                  <a:lnTo>
                    <a:pt x="7031" y="322696"/>
                  </a:lnTo>
                  <a:cubicBezTo>
                    <a:pt x="3204" y="322696"/>
                    <a:pt x="0" y="319586"/>
                    <a:pt x="0" y="315675"/>
                  </a:cubicBezTo>
                  <a:lnTo>
                    <a:pt x="0" y="49413"/>
                  </a:lnTo>
                  <a:cubicBezTo>
                    <a:pt x="0" y="22129"/>
                    <a:pt x="22162" y="0"/>
                    <a:pt x="494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1810" y="4373104"/>
              <a:ext cx="3288629" cy="947637"/>
              <a:chOff x="251866" y="1988839"/>
              <a:chExt cx="3288629" cy="947637"/>
            </a:xfrm>
            <a:noFill/>
          </p:grpSpPr>
          <p:sp>
            <p:nvSpPr>
              <p:cNvPr id="21" name="îṥļîḑé-文本框 16"/>
              <p:cNvSpPr txBox="1"/>
              <p:nvPr/>
            </p:nvSpPr>
            <p:spPr>
              <a:xfrm>
                <a:off x="251866" y="245884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新的技术栈出了问题，可能会排查很久 </a:t>
                </a:r>
                <a:endParaRPr lang="zh-CN" altLang="en-US" sz="1400" dirty="0"/>
              </a:p>
            </p:txBody>
          </p:sp>
          <p:sp>
            <p:nvSpPr>
              <p:cNvPr id="22" name="îṥļîḑé-Rectangle 21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3"/>
                    </a:solidFill>
                  </a:rPr>
                  <a:t>技术栈的挑战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477602" y="1344178"/>
              <a:ext cx="5690870" cy="909320"/>
              <a:chOff x="-548234" y="1863712"/>
              <a:chExt cx="5690870" cy="909320"/>
            </a:xfrm>
            <a:noFill/>
          </p:grpSpPr>
          <p:sp>
            <p:nvSpPr>
              <p:cNvPr id="19" name="îṥļîḑé-文本框 19"/>
              <p:cNvSpPr txBox="1"/>
              <p:nvPr/>
            </p:nvSpPr>
            <p:spPr>
              <a:xfrm>
                <a:off x="-548234" y="2295512"/>
                <a:ext cx="5690870" cy="47752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目前测试环境我已经部署好了，线上的环境还得依靠德叔调研 </a:t>
                </a:r>
                <a:endParaRPr lang="zh-CN" altLang="en-US" sz="1400" dirty="0"/>
              </a:p>
            </p:txBody>
          </p:sp>
          <p:sp>
            <p:nvSpPr>
              <p:cNvPr id="20" name="îṥļîḑé-Rectangle 19"/>
              <p:cNvSpPr/>
              <p:nvPr/>
            </p:nvSpPr>
            <p:spPr>
              <a:xfrm>
                <a:off x="251866" y="1863712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4"/>
                    </a:solidFill>
                  </a:rPr>
                  <a:t>环境的搭建</a:t>
                </a:r>
                <a:endParaRPr lang="zh-CN" altLang="en-US" sz="20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8" name="îṥļîḑé-文本框 21"/>
            <p:cNvSpPr txBox="1"/>
            <p:nvPr/>
          </p:nvSpPr>
          <p:spPr>
            <a:xfrm>
              <a:off x="5163643" y="3840206"/>
              <a:ext cx="1512168" cy="58477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/>
                <a:t>困难点</a:t>
              </a:r>
              <a:endParaRPr lang="zh-CN" altLang="en-US" sz="1400" b="1" dirty="0"/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-1524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Title"/>
          <p:cNvSpPr/>
          <p:nvPr>
            <p:custDataLst>
              <p:tags r:id="rId2"/>
            </p:custDataLst>
          </p:nvPr>
        </p:nvSpPr>
        <p:spPr>
          <a:xfrm>
            <a:off x="6010522" y="2177416"/>
            <a:ext cx="5322959" cy="124142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08000" tIns="0" rIns="0" bIns="0" rtlCol="0" anchor="ctr">
            <a:normAutofit/>
          </a:bodyPr>
          <a:lstStyle/>
          <a:p>
            <a:pPr lvl="0"/>
            <a:r>
              <a:rPr lang="zh-CN" altLang="en-US" sz="4000" spc="600" dirty="0" smtClean="0">
                <a:solidFill>
                  <a:schemeClr val="tx1"/>
                </a:solidFill>
                <a:cs typeface="+mn-ea"/>
                <a:sym typeface="+mn-lt"/>
              </a:rPr>
              <a:t> 设计缘由</a:t>
            </a:r>
            <a:endParaRPr lang="zh-CN" altLang="en-US" sz="4000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3"/>
            </p:custDataLst>
          </p:nvPr>
        </p:nvSpPr>
        <p:spPr>
          <a:xfrm>
            <a:off x="6010524" y="2256083"/>
            <a:ext cx="1072436" cy="1072436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MH_Number"/>
          <p:cNvSpPr/>
          <p:nvPr>
            <p:custDataLst>
              <p:tags r:id="rId4"/>
            </p:custDataLst>
          </p:nvPr>
        </p:nvSpPr>
        <p:spPr>
          <a:xfrm>
            <a:off x="6010521" y="2268783"/>
            <a:ext cx="535059" cy="53621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0521" y="3657600"/>
            <a:ext cx="42773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为什么我们这样设计，这样设计的好处是什么？是否有其他缺点？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—kafka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270" y="1604645"/>
            <a:ext cx="7723505" cy="43427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—kafka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03ac4060-96e4-4bec-86be-e7291585589a"/>
          <p:cNvGrpSpPr>
            <a:grpSpLocks noChangeAspect="1"/>
          </p:cNvGrpSpPr>
          <p:nvPr/>
        </p:nvGrpSpPr>
        <p:grpSpPr>
          <a:xfrm>
            <a:off x="574675" y="1510030"/>
            <a:ext cx="9068435" cy="4425950"/>
            <a:chOff x="574873" y="1634063"/>
            <a:chExt cx="9550736" cy="3895881"/>
          </a:xfrm>
        </p:grpSpPr>
        <p:sp>
          <p:nvSpPr>
            <p:cNvPr id="8" name="íṩľíḍè-TextBox 3"/>
            <p:cNvSpPr txBox="1"/>
            <p:nvPr/>
          </p:nvSpPr>
          <p:spPr>
            <a:xfrm>
              <a:off x="8863725" y="2066957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l"/>
              <a:r>
                <a:rPr lang="zh-CN" altLang="en-US" sz="2000" b="1"/>
                <a:t>低延迟和高吞吐量</a:t>
              </a:r>
              <a:endParaRPr lang="zh-CN" altLang="en-US" sz="2000" b="1"/>
            </a:p>
          </p:txBody>
        </p:sp>
        <p:sp>
          <p:nvSpPr>
            <p:cNvPr id="9" name="íṩľíḍè-Oval 4"/>
            <p:cNvSpPr/>
            <p:nvPr/>
          </p:nvSpPr>
          <p:spPr>
            <a:xfrm>
              <a:off x="5515189" y="2868286"/>
              <a:ext cx="1161621" cy="1161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ľíḍè-Oval 5"/>
            <p:cNvSpPr/>
            <p:nvPr/>
          </p:nvSpPr>
          <p:spPr>
            <a:xfrm>
              <a:off x="5152182" y="2505279"/>
              <a:ext cx="1887635" cy="1887635"/>
            </a:xfrm>
            <a:prstGeom prst="ellipse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íṩľíḍè-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ľíḍè-Oval 7"/>
            <p:cNvSpPr/>
            <p:nvPr/>
          </p:nvSpPr>
          <p:spPr>
            <a:xfrm>
              <a:off x="4861777" y="2214874"/>
              <a:ext cx="2468446" cy="2468446"/>
            </a:xfrm>
            <a:prstGeom prst="ellipse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íṩľíḍè-Oval 8"/>
            <p:cNvSpPr/>
            <p:nvPr/>
          </p:nvSpPr>
          <p:spPr>
            <a:xfrm>
              <a:off x="4571371" y="1924468"/>
              <a:ext cx="3049256" cy="3049256"/>
            </a:xfrm>
            <a:prstGeom prst="ellipse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íṩľíḍè-Oval 9"/>
            <p:cNvSpPr/>
            <p:nvPr/>
          </p:nvSpPr>
          <p:spPr>
            <a:xfrm>
              <a:off x="4906032" y="2554379"/>
              <a:ext cx="377527" cy="3775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íṩľíḍè-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íṩľíḍè-Oval 11"/>
            <p:cNvSpPr/>
            <p:nvPr/>
          </p:nvSpPr>
          <p:spPr>
            <a:xfrm>
              <a:off x="4280966" y="1634063"/>
              <a:ext cx="3630067" cy="3630067"/>
            </a:xfrm>
            <a:prstGeom prst="ellipse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íṩľíḍè-Oval 12"/>
            <p:cNvSpPr/>
            <p:nvPr/>
          </p:nvSpPr>
          <p:spPr>
            <a:xfrm>
              <a:off x="4575812" y="4467401"/>
              <a:ext cx="377527" cy="3775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íṩľíḍè-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01</a:t>
              </a:r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19" name="íṩľíḍè-TextBox 14"/>
            <p:cNvSpPr txBox="1"/>
            <p:nvPr/>
          </p:nvSpPr>
          <p:spPr>
            <a:xfrm>
              <a:off x="4901326" y="2586809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02</a:t>
              </a:r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20" name="íṩľíḍè-TextBox 15"/>
            <p:cNvSpPr txBox="1"/>
            <p:nvPr/>
          </p:nvSpPr>
          <p:spPr>
            <a:xfrm>
              <a:off x="6721661" y="4593410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03</a:t>
              </a:r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íṩľíḍè-TextBox 16"/>
            <p:cNvSpPr txBox="1"/>
            <p:nvPr/>
          </p:nvSpPr>
          <p:spPr>
            <a:xfrm>
              <a:off x="4579593" y="4500277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04</a:t>
              </a:r>
              <a:endParaRPr lang="id-ID" sz="1400" b="1">
                <a:solidFill>
                  <a:schemeClr val="bg1"/>
                </a:solidFill>
              </a:endParaRPr>
            </a:p>
          </p:txBody>
        </p:sp>
        <p:sp>
          <p:nvSpPr>
            <p:cNvPr id="23" name="íṩľíḍè-TextBox 18"/>
            <p:cNvSpPr txBox="1"/>
            <p:nvPr/>
          </p:nvSpPr>
          <p:spPr>
            <a:xfrm>
              <a:off x="8474262" y="4446089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l"/>
              <a:r>
                <a:rPr lang="zh-CN" altLang="en-US" sz="2000" b="1"/>
                <a:t>每个人都可以访问数据</a:t>
              </a:r>
              <a:endParaRPr lang="zh-CN" altLang="en-US" sz="2000" b="1"/>
            </a:p>
          </p:txBody>
        </p:sp>
        <p:sp>
          <p:nvSpPr>
            <p:cNvPr id="24" name="íṩľíḍè-TextBox 19"/>
            <p:cNvSpPr txBox="1"/>
            <p:nvPr/>
          </p:nvSpPr>
          <p:spPr>
            <a:xfrm>
              <a:off x="654280" y="2330057"/>
              <a:ext cx="2503969" cy="685284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cs typeface="+mn-ea"/>
                  <a:sym typeface="+mn-lt"/>
                </a:rPr>
                <a:t> </a:t>
              </a:r>
              <a:endParaRPr lang="zh-CN" altLang="en-US" sz="1400" dirty="0"/>
            </a:p>
          </p:txBody>
        </p:sp>
        <p:sp>
          <p:nvSpPr>
            <p:cNvPr id="25" name="íṩľíḍè-TextBox 20"/>
            <p:cNvSpPr txBox="1"/>
            <p:nvPr/>
          </p:nvSpPr>
          <p:spPr>
            <a:xfrm>
              <a:off x="574873" y="1854848"/>
              <a:ext cx="2707190" cy="51982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l"/>
              <a:r>
                <a:rPr lang="zh-CN" altLang="en-US" sz="2000" b="1"/>
                <a:t>Kafka充当缓冲区，</a:t>
              </a:r>
              <a:endParaRPr lang="zh-CN" altLang="en-US" sz="2000" b="1"/>
            </a:p>
            <a:p>
              <a:pPr algn="l"/>
              <a:r>
                <a:rPr lang="zh-CN" altLang="en-US" sz="2000" b="1"/>
                <a:t>因此您的系统不会崩溃</a:t>
              </a:r>
              <a:endParaRPr lang="zh-CN" altLang="en-US" sz="2000" b="1"/>
            </a:p>
          </p:txBody>
        </p:sp>
        <p:sp>
          <p:nvSpPr>
            <p:cNvPr id="26" name="íṩľíḍè-TextBox 21"/>
            <p:cNvSpPr txBox="1"/>
            <p:nvPr/>
          </p:nvSpPr>
          <p:spPr>
            <a:xfrm>
              <a:off x="691635" y="4844660"/>
              <a:ext cx="2503969" cy="685284"/>
            </a:xfrm>
            <a:prstGeom prst="rect">
              <a:avLst/>
            </a:prstGeom>
          </p:spPr>
          <p:txBody>
            <a:bodyPr vert="horz" wrap="square" lIns="91440" tIns="45720" rIns="91440" bIns="4572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cs typeface="+mn-ea"/>
                  <a:sym typeface="+mn-lt"/>
                </a:rPr>
                <a:t> </a:t>
              </a:r>
              <a:endParaRPr lang="zh-CN" altLang="en-US" sz="1400" dirty="0"/>
            </a:p>
          </p:txBody>
        </p:sp>
        <p:sp>
          <p:nvSpPr>
            <p:cNvPr id="27" name="íṩľíḍè-TextBox 22"/>
            <p:cNvSpPr txBox="1"/>
            <p:nvPr/>
          </p:nvSpPr>
          <p:spPr>
            <a:xfrm>
              <a:off x="575542" y="4369688"/>
              <a:ext cx="2680915" cy="307995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2000" b="1"/>
                <a:t>减少对多个集成的需求</a:t>
              </a:r>
              <a:endParaRPr lang="zh-CN" altLang="en-US" sz="2000" b="1"/>
            </a:p>
          </p:txBody>
        </p:sp>
        <p:grpSp>
          <p:nvGrpSpPr>
            <p:cNvPr id="28" name="Group 23"/>
            <p:cNvGrpSpPr/>
            <p:nvPr/>
          </p:nvGrpSpPr>
          <p:grpSpPr>
            <a:xfrm>
              <a:off x="5900161" y="3110424"/>
              <a:ext cx="390522" cy="323848"/>
              <a:chOff x="6289676" y="3660775"/>
              <a:chExt cx="260350" cy="215900"/>
            </a:xfrm>
            <a:solidFill>
              <a:schemeClr val="bg1"/>
            </a:solidFill>
          </p:grpSpPr>
          <p:sp>
            <p:nvSpPr>
              <p:cNvPr id="53" name="íṩľíḍè-Oval 48"/>
              <p:cNvSpPr/>
              <p:nvPr/>
            </p:nvSpPr>
            <p:spPr bwMode="auto">
              <a:xfrm>
                <a:off x="6392864" y="3822700"/>
                <a:ext cx="53975" cy="53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íṩľíḍè-Freeform: Shape 49"/>
              <p:cNvSpPr/>
              <p:nvPr/>
            </p:nvSpPr>
            <p:spPr bwMode="auto">
              <a:xfrm>
                <a:off x="6348414" y="3762375"/>
                <a:ext cx="142875" cy="52388"/>
              </a:xfrm>
              <a:custGeom>
                <a:avLst/>
                <a:gdLst>
                  <a:gd name="T0" fmla="*/ 50 w 54"/>
                  <a:gd name="T1" fmla="*/ 20 h 20"/>
                  <a:gd name="T2" fmla="*/ 46 w 54"/>
                  <a:gd name="T3" fmla="*/ 18 h 20"/>
                  <a:gd name="T4" fmla="*/ 27 w 54"/>
                  <a:gd name="T5" fmla="*/ 8 h 20"/>
                  <a:gd name="T6" fmla="*/ 8 w 54"/>
                  <a:gd name="T7" fmla="*/ 18 h 20"/>
                  <a:gd name="T8" fmla="*/ 2 w 54"/>
                  <a:gd name="T9" fmla="*/ 19 h 20"/>
                  <a:gd name="T10" fmla="*/ 1 w 54"/>
                  <a:gd name="T11" fmla="*/ 13 h 20"/>
                  <a:gd name="T12" fmla="*/ 27 w 54"/>
                  <a:gd name="T13" fmla="*/ 0 h 20"/>
                  <a:gd name="T14" fmla="*/ 53 w 54"/>
                  <a:gd name="T15" fmla="*/ 13 h 20"/>
                  <a:gd name="T16" fmla="*/ 52 w 54"/>
                  <a:gd name="T17" fmla="*/ 19 h 20"/>
                  <a:gd name="T18" fmla="*/ 50 w 54"/>
                  <a:gd name="T1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20">
                    <a:moveTo>
                      <a:pt x="50" y="20"/>
                    </a:moveTo>
                    <a:cubicBezTo>
                      <a:pt x="48" y="20"/>
                      <a:pt x="47" y="19"/>
                      <a:pt x="46" y="18"/>
                    </a:cubicBezTo>
                    <a:cubicBezTo>
                      <a:pt x="42" y="12"/>
                      <a:pt x="35" y="8"/>
                      <a:pt x="27" y="8"/>
                    </a:cubicBezTo>
                    <a:cubicBezTo>
                      <a:pt x="19" y="8"/>
                      <a:pt x="12" y="12"/>
                      <a:pt x="8" y="18"/>
                    </a:cubicBezTo>
                    <a:cubicBezTo>
                      <a:pt x="6" y="20"/>
                      <a:pt x="4" y="20"/>
                      <a:pt x="2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7" y="5"/>
                      <a:pt x="17" y="0"/>
                      <a:pt x="27" y="0"/>
                    </a:cubicBezTo>
                    <a:cubicBezTo>
                      <a:pt x="37" y="0"/>
                      <a:pt x="47" y="5"/>
                      <a:pt x="53" y="13"/>
                    </a:cubicBezTo>
                    <a:cubicBezTo>
                      <a:pt x="54" y="15"/>
                      <a:pt x="54" y="17"/>
                      <a:pt x="52" y="19"/>
                    </a:cubicBezTo>
                    <a:cubicBezTo>
                      <a:pt x="51" y="19"/>
                      <a:pt x="50" y="20"/>
                      <a:pt x="5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ṩľíḍè-Freeform: Shape 50"/>
              <p:cNvSpPr/>
              <p:nvPr/>
            </p:nvSpPr>
            <p:spPr bwMode="auto">
              <a:xfrm>
                <a:off x="6289676" y="3660775"/>
                <a:ext cx="260350" cy="69850"/>
              </a:xfrm>
              <a:custGeom>
                <a:avLst/>
                <a:gdLst>
                  <a:gd name="T0" fmla="*/ 4 w 98"/>
                  <a:gd name="T1" fmla="*/ 26 h 26"/>
                  <a:gd name="T2" fmla="*/ 1 w 98"/>
                  <a:gd name="T3" fmla="*/ 25 h 26"/>
                  <a:gd name="T4" fmla="*/ 2 w 98"/>
                  <a:gd name="T5" fmla="*/ 19 h 26"/>
                  <a:gd name="T6" fmla="*/ 49 w 98"/>
                  <a:gd name="T7" fmla="*/ 0 h 26"/>
                  <a:gd name="T8" fmla="*/ 96 w 98"/>
                  <a:gd name="T9" fmla="*/ 19 h 26"/>
                  <a:gd name="T10" fmla="*/ 97 w 98"/>
                  <a:gd name="T11" fmla="*/ 25 h 26"/>
                  <a:gd name="T12" fmla="*/ 91 w 98"/>
                  <a:gd name="T13" fmla="*/ 25 h 26"/>
                  <a:gd name="T14" fmla="*/ 49 w 98"/>
                  <a:gd name="T15" fmla="*/ 8 h 26"/>
                  <a:gd name="T16" fmla="*/ 7 w 98"/>
                  <a:gd name="T17" fmla="*/ 25 h 26"/>
                  <a:gd name="T18" fmla="*/ 4 w 98"/>
                  <a:gd name="T1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26">
                    <a:moveTo>
                      <a:pt x="4" y="26"/>
                    </a:moveTo>
                    <a:cubicBezTo>
                      <a:pt x="3" y="26"/>
                      <a:pt x="2" y="25"/>
                      <a:pt x="1" y="25"/>
                    </a:cubicBezTo>
                    <a:cubicBezTo>
                      <a:pt x="0" y="23"/>
                      <a:pt x="0" y="20"/>
                      <a:pt x="2" y="19"/>
                    </a:cubicBezTo>
                    <a:cubicBezTo>
                      <a:pt x="15" y="7"/>
                      <a:pt x="31" y="0"/>
                      <a:pt x="49" y="0"/>
                    </a:cubicBezTo>
                    <a:cubicBezTo>
                      <a:pt x="67" y="0"/>
                      <a:pt x="83" y="7"/>
                      <a:pt x="96" y="19"/>
                    </a:cubicBezTo>
                    <a:cubicBezTo>
                      <a:pt x="98" y="20"/>
                      <a:pt x="98" y="23"/>
                      <a:pt x="97" y="25"/>
                    </a:cubicBezTo>
                    <a:cubicBezTo>
                      <a:pt x="95" y="26"/>
                      <a:pt x="93" y="26"/>
                      <a:pt x="91" y="25"/>
                    </a:cubicBezTo>
                    <a:cubicBezTo>
                      <a:pt x="79" y="14"/>
                      <a:pt x="65" y="8"/>
                      <a:pt x="49" y="8"/>
                    </a:cubicBezTo>
                    <a:cubicBezTo>
                      <a:pt x="33" y="8"/>
                      <a:pt x="19" y="14"/>
                      <a:pt x="7" y="25"/>
                    </a:cubicBezTo>
                    <a:cubicBezTo>
                      <a:pt x="6" y="26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íṩľíḍè-Freeform: Shape 51"/>
              <p:cNvSpPr/>
              <p:nvPr/>
            </p:nvSpPr>
            <p:spPr bwMode="auto">
              <a:xfrm>
                <a:off x="6318251" y="3711575"/>
                <a:ext cx="203200" cy="60325"/>
              </a:xfrm>
              <a:custGeom>
                <a:avLst/>
                <a:gdLst>
                  <a:gd name="T0" fmla="*/ 72 w 76"/>
                  <a:gd name="T1" fmla="*/ 22 h 23"/>
                  <a:gd name="T2" fmla="*/ 69 w 76"/>
                  <a:gd name="T3" fmla="*/ 21 h 23"/>
                  <a:gd name="T4" fmla="*/ 38 w 76"/>
                  <a:gd name="T5" fmla="*/ 8 h 23"/>
                  <a:gd name="T6" fmla="*/ 7 w 76"/>
                  <a:gd name="T7" fmla="*/ 21 h 23"/>
                  <a:gd name="T8" fmla="*/ 1 w 76"/>
                  <a:gd name="T9" fmla="*/ 21 h 23"/>
                  <a:gd name="T10" fmla="*/ 1 w 76"/>
                  <a:gd name="T11" fmla="*/ 15 h 23"/>
                  <a:gd name="T12" fmla="*/ 38 w 76"/>
                  <a:gd name="T13" fmla="*/ 0 h 23"/>
                  <a:gd name="T14" fmla="*/ 75 w 76"/>
                  <a:gd name="T15" fmla="*/ 15 h 23"/>
                  <a:gd name="T16" fmla="*/ 75 w 76"/>
                  <a:gd name="T17" fmla="*/ 21 h 23"/>
                  <a:gd name="T18" fmla="*/ 72 w 76"/>
                  <a:gd name="T1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23">
                    <a:moveTo>
                      <a:pt x="72" y="22"/>
                    </a:moveTo>
                    <a:cubicBezTo>
                      <a:pt x="71" y="22"/>
                      <a:pt x="70" y="22"/>
                      <a:pt x="69" y="21"/>
                    </a:cubicBezTo>
                    <a:cubicBezTo>
                      <a:pt x="61" y="13"/>
                      <a:pt x="50" y="8"/>
                      <a:pt x="38" y="8"/>
                    </a:cubicBezTo>
                    <a:cubicBezTo>
                      <a:pt x="26" y="8"/>
                      <a:pt x="15" y="13"/>
                      <a:pt x="7" y="21"/>
                    </a:cubicBezTo>
                    <a:cubicBezTo>
                      <a:pt x="5" y="23"/>
                      <a:pt x="3" y="23"/>
                      <a:pt x="1" y="21"/>
                    </a:cubicBezTo>
                    <a:cubicBezTo>
                      <a:pt x="0" y="19"/>
                      <a:pt x="0" y="17"/>
                      <a:pt x="1" y="15"/>
                    </a:cubicBezTo>
                    <a:cubicBezTo>
                      <a:pt x="11" y="6"/>
                      <a:pt x="24" y="0"/>
                      <a:pt x="38" y="0"/>
                    </a:cubicBezTo>
                    <a:cubicBezTo>
                      <a:pt x="52" y="0"/>
                      <a:pt x="65" y="6"/>
                      <a:pt x="75" y="15"/>
                    </a:cubicBezTo>
                    <a:cubicBezTo>
                      <a:pt x="76" y="17"/>
                      <a:pt x="76" y="19"/>
                      <a:pt x="75" y="21"/>
                    </a:cubicBezTo>
                    <a:cubicBezTo>
                      <a:pt x="74" y="22"/>
                      <a:pt x="73" y="22"/>
                      <a:pt x="7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9" name="íṩľíḍè-TextBox 24"/>
            <p:cNvSpPr txBox="1"/>
            <p:nvPr/>
          </p:nvSpPr>
          <p:spPr>
            <a:xfrm>
              <a:off x="5699897" y="3501211"/>
              <a:ext cx="792205" cy="307777"/>
            </a:xfrm>
            <a:prstGeom prst="rect">
              <a:avLst/>
            </a:prstGeom>
            <a:noFill/>
          </p:spPr>
          <p:txBody>
            <a:bodyPr wrap="none">
              <a:normAutofit lnSpcReduction="20000"/>
            </a:bodyPr>
            <a:lstStyle/>
            <a:p>
              <a:pPr algn="ctr"/>
              <a:r>
                <a:rPr lang="en-US" altLang="id-ID" sz="1400" b="1">
                  <a:solidFill>
                    <a:schemeClr val="bg1"/>
                  </a:solidFill>
                </a:rPr>
                <a:t>kafka</a:t>
              </a:r>
              <a:endParaRPr lang="en-US" altLang="id-ID" sz="1400" b="1">
                <a:solidFill>
                  <a:schemeClr val="bg1"/>
                </a:solidFill>
              </a:endParaRPr>
            </a:p>
          </p:txBody>
        </p:sp>
        <p:grpSp>
          <p:nvGrpSpPr>
            <p:cNvPr id="30" name="Group 25"/>
            <p:cNvGrpSpPr/>
            <p:nvPr/>
          </p:nvGrpSpPr>
          <p:grpSpPr>
            <a:xfrm>
              <a:off x="8576731" y="2172759"/>
              <a:ext cx="214313" cy="341313"/>
              <a:chOff x="9728201" y="1546225"/>
              <a:chExt cx="214313" cy="341313"/>
            </a:xfrm>
            <a:solidFill>
              <a:schemeClr val="accent2"/>
            </a:solidFill>
          </p:grpSpPr>
          <p:sp>
            <p:nvSpPr>
              <p:cNvPr id="49" name="íṩľíḍè-Freeform: Shape 44"/>
              <p:cNvSpPr/>
              <p:nvPr/>
            </p:nvSpPr>
            <p:spPr bwMode="auto">
              <a:xfrm>
                <a:off x="9728201" y="1546225"/>
                <a:ext cx="214313" cy="341313"/>
              </a:xfrm>
              <a:custGeom>
                <a:avLst/>
                <a:gdLst>
                  <a:gd name="T0" fmla="*/ 68 w 80"/>
                  <a:gd name="T1" fmla="*/ 0 h 128"/>
                  <a:gd name="T2" fmla="*/ 11 w 80"/>
                  <a:gd name="T3" fmla="*/ 0 h 128"/>
                  <a:gd name="T4" fmla="*/ 0 w 80"/>
                  <a:gd name="T5" fmla="*/ 11 h 128"/>
                  <a:gd name="T6" fmla="*/ 0 w 80"/>
                  <a:gd name="T7" fmla="*/ 116 h 128"/>
                  <a:gd name="T8" fmla="*/ 11 w 80"/>
                  <a:gd name="T9" fmla="*/ 128 h 128"/>
                  <a:gd name="T10" fmla="*/ 68 w 80"/>
                  <a:gd name="T11" fmla="*/ 128 h 128"/>
                  <a:gd name="T12" fmla="*/ 80 w 80"/>
                  <a:gd name="T13" fmla="*/ 116 h 128"/>
                  <a:gd name="T14" fmla="*/ 80 w 80"/>
                  <a:gd name="T15" fmla="*/ 11 h 128"/>
                  <a:gd name="T16" fmla="*/ 68 w 80"/>
                  <a:gd name="T17" fmla="*/ 0 h 128"/>
                  <a:gd name="T18" fmla="*/ 72 w 80"/>
                  <a:gd name="T19" fmla="*/ 116 h 128"/>
                  <a:gd name="T20" fmla="*/ 68 w 80"/>
                  <a:gd name="T21" fmla="*/ 120 h 128"/>
                  <a:gd name="T22" fmla="*/ 11 w 80"/>
                  <a:gd name="T23" fmla="*/ 120 h 128"/>
                  <a:gd name="T24" fmla="*/ 8 w 80"/>
                  <a:gd name="T25" fmla="*/ 116 h 128"/>
                  <a:gd name="T26" fmla="*/ 8 w 80"/>
                  <a:gd name="T27" fmla="*/ 11 h 128"/>
                  <a:gd name="T28" fmla="*/ 11 w 80"/>
                  <a:gd name="T29" fmla="*/ 8 h 128"/>
                  <a:gd name="T30" fmla="*/ 68 w 80"/>
                  <a:gd name="T31" fmla="*/ 8 h 128"/>
                  <a:gd name="T32" fmla="*/ 72 w 80"/>
                  <a:gd name="T33" fmla="*/ 11 h 128"/>
                  <a:gd name="T34" fmla="*/ 72 w 80"/>
                  <a:gd name="T35" fmla="*/ 1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128">
                    <a:moveTo>
                      <a:pt x="6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1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75" y="128"/>
                      <a:pt x="80" y="123"/>
                      <a:pt x="80" y="1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5"/>
                      <a:pt x="75" y="0"/>
                      <a:pt x="68" y="0"/>
                    </a:cubicBezTo>
                    <a:close/>
                    <a:moveTo>
                      <a:pt x="72" y="116"/>
                    </a:moveTo>
                    <a:cubicBezTo>
                      <a:pt x="72" y="118"/>
                      <a:pt x="70" y="120"/>
                      <a:pt x="68" y="120"/>
                    </a:cubicBezTo>
                    <a:cubicBezTo>
                      <a:pt x="11" y="120"/>
                      <a:pt x="11" y="120"/>
                      <a:pt x="11" y="120"/>
                    </a:cubicBezTo>
                    <a:cubicBezTo>
                      <a:pt x="9" y="120"/>
                      <a:pt x="8" y="118"/>
                      <a:pt x="8" y="1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70" y="8"/>
                      <a:pt x="72" y="9"/>
                      <a:pt x="72" y="11"/>
                    </a:cubicBezTo>
                    <a:lnTo>
                      <a:pt x="72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íṩľíḍè-Freeform: Shape 45"/>
              <p:cNvSpPr/>
              <p:nvPr/>
            </p:nvSpPr>
            <p:spPr bwMode="auto">
              <a:xfrm>
                <a:off x="9771064" y="1600200"/>
                <a:ext cx="128588" cy="223838"/>
              </a:xfrm>
              <a:custGeom>
                <a:avLst/>
                <a:gdLst>
                  <a:gd name="T0" fmla="*/ 40 w 48"/>
                  <a:gd name="T1" fmla="*/ 0 h 84"/>
                  <a:gd name="T2" fmla="*/ 7 w 48"/>
                  <a:gd name="T3" fmla="*/ 0 h 84"/>
                  <a:gd name="T4" fmla="*/ 7 w 48"/>
                  <a:gd name="T5" fmla="*/ 0 h 84"/>
                  <a:gd name="T6" fmla="*/ 7 w 48"/>
                  <a:gd name="T7" fmla="*/ 0 h 84"/>
                  <a:gd name="T8" fmla="*/ 0 w 48"/>
                  <a:gd name="T9" fmla="*/ 7 h 84"/>
                  <a:gd name="T10" fmla="*/ 0 w 48"/>
                  <a:gd name="T11" fmla="*/ 76 h 84"/>
                  <a:gd name="T12" fmla="*/ 7 w 48"/>
                  <a:gd name="T13" fmla="*/ 84 h 84"/>
                  <a:gd name="T14" fmla="*/ 40 w 48"/>
                  <a:gd name="T15" fmla="*/ 84 h 84"/>
                  <a:gd name="T16" fmla="*/ 48 w 48"/>
                  <a:gd name="T17" fmla="*/ 76 h 84"/>
                  <a:gd name="T18" fmla="*/ 48 w 48"/>
                  <a:gd name="T19" fmla="*/ 7 h 84"/>
                  <a:gd name="T20" fmla="*/ 40 w 48"/>
                  <a:gd name="T21" fmla="*/ 0 h 84"/>
                  <a:gd name="T22" fmla="*/ 44 w 48"/>
                  <a:gd name="T23" fmla="*/ 76 h 84"/>
                  <a:gd name="T24" fmla="*/ 40 w 48"/>
                  <a:gd name="T25" fmla="*/ 80 h 84"/>
                  <a:gd name="T26" fmla="*/ 7 w 48"/>
                  <a:gd name="T27" fmla="*/ 80 h 84"/>
                  <a:gd name="T28" fmla="*/ 4 w 48"/>
                  <a:gd name="T29" fmla="*/ 76 h 84"/>
                  <a:gd name="T30" fmla="*/ 4 w 48"/>
                  <a:gd name="T31" fmla="*/ 7 h 84"/>
                  <a:gd name="T32" fmla="*/ 7 w 48"/>
                  <a:gd name="T33" fmla="*/ 4 h 84"/>
                  <a:gd name="T34" fmla="*/ 40 w 48"/>
                  <a:gd name="T35" fmla="*/ 4 h 84"/>
                  <a:gd name="T36" fmla="*/ 44 w 48"/>
                  <a:gd name="T37" fmla="*/ 7 h 84"/>
                  <a:gd name="T38" fmla="*/ 44 w 48"/>
                  <a:gd name="T39" fmla="*/ 7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84">
                    <a:moveTo>
                      <a:pt x="4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0"/>
                      <a:pt x="3" y="84"/>
                      <a:pt x="7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4" y="84"/>
                      <a:pt x="48" y="80"/>
                      <a:pt x="48" y="7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3"/>
                      <a:pt x="44" y="0"/>
                      <a:pt x="40" y="0"/>
                    </a:cubicBezTo>
                    <a:close/>
                    <a:moveTo>
                      <a:pt x="44" y="76"/>
                    </a:moveTo>
                    <a:cubicBezTo>
                      <a:pt x="44" y="78"/>
                      <a:pt x="42" y="80"/>
                      <a:pt x="40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5" y="80"/>
                      <a:pt x="4" y="78"/>
                      <a:pt x="4" y="7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2" y="4"/>
                      <a:pt x="44" y="5"/>
                      <a:pt x="44" y="7"/>
                    </a:cubicBezTo>
                    <a:lnTo>
                      <a:pt x="4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íṩľíḍè-Freeform: Shape 46"/>
              <p:cNvSpPr/>
              <p:nvPr/>
            </p:nvSpPr>
            <p:spPr bwMode="auto">
              <a:xfrm>
                <a:off x="9813926" y="1577975"/>
                <a:ext cx="42863" cy="11113"/>
              </a:xfrm>
              <a:custGeom>
                <a:avLst/>
                <a:gdLst>
                  <a:gd name="T0" fmla="*/ 2 w 16"/>
                  <a:gd name="T1" fmla="*/ 4 h 4"/>
                  <a:gd name="T2" fmla="*/ 14 w 16"/>
                  <a:gd name="T3" fmla="*/ 4 h 4"/>
                  <a:gd name="T4" fmla="*/ 16 w 16"/>
                  <a:gd name="T5" fmla="*/ 2 h 4"/>
                  <a:gd name="T6" fmla="*/ 14 w 16"/>
                  <a:gd name="T7" fmla="*/ 0 h 4"/>
                  <a:gd name="T8" fmla="*/ 2 w 16"/>
                  <a:gd name="T9" fmla="*/ 0 h 4"/>
                  <a:gd name="T10" fmla="*/ 0 w 16"/>
                  <a:gd name="T11" fmla="*/ 2 h 4"/>
                  <a:gd name="T12" fmla="*/ 2 w 1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2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6" y="3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íṩľíḍè-Oval 47"/>
              <p:cNvSpPr/>
              <p:nvPr/>
            </p:nvSpPr>
            <p:spPr bwMode="auto">
              <a:xfrm>
                <a:off x="9825039" y="1835150"/>
                <a:ext cx="20638" cy="20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1" name="Group 26"/>
            <p:cNvGrpSpPr/>
            <p:nvPr/>
          </p:nvGrpSpPr>
          <p:grpSpPr>
            <a:xfrm>
              <a:off x="3371324" y="1994958"/>
              <a:ext cx="255588" cy="341313"/>
              <a:chOff x="10390189" y="1546225"/>
              <a:chExt cx="255588" cy="341313"/>
            </a:xfrm>
            <a:solidFill>
              <a:schemeClr val="accent3"/>
            </a:solidFill>
          </p:grpSpPr>
          <p:sp>
            <p:nvSpPr>
              <p:cNvPr id="46" name="íṩľíḍè-Freeform: Shape 41"/>
              <p:cNvSpPr/>
              <p:nvPr/>
            </p:nvSpPr>
            <p:spPr bwMode="auto">
              <a:xfrm>
                <a:off x="10390189" y="1546225"/>
                <a:ext cx="255588" cy="341313"/>
              </a:xfrm>
              <a:custGeom>
                <a:avLst/>
                <a:gdLst>
                  <a:gd name="T0" fmla="*/ 85 w 96"/>
                  <a:gd name="T1" fmla="*/ 8 h 128"/>
                  <a:gd name="T2" fmla="*/ 88 w 96"/>
                  <a:gd name="T3" fmla="*/ 11 h 128"/>
                  <a:gd name="T4" fmla="*/ 88 w 96"/>
                  <a:gd name="T5" fmla="*/ 117 h 128"/>
                  <a:gd name="T6" fmla="*/ 85 w 96"/>
                  <a:gd name="T7" fmla="*/ 120 h 128"/>
                  <a:gd name="T8" fmla="*/ 11 w 96"/>
                  <a:gd name="T9" fmla="*/ 120 h 128"/>
                  <a:gd name="T10" fmla="*/ 8 w 96"/>
                  <a:gd name="T11" fmla="*/ 117 h 128"/>
                  <a:gd name="T12" fmla="*/ 8 w 96"/>
                  <a:gd name="T13" fmla="*/ 11 h 128"/>
                  <a:gd name="T14" fmla="*/ 11 w 96"/>
                  <a:gd name="T15" fmla="*/ 8 h 128"/>
                  <a:gd name="T16" fmla="*/ 85 w 96"/>
                  <a:gd name="T17" fmla="*/ 8 h 128"/>
                  <a:gd name="T18" fmla="*/ 85 w 96"/>
                  <a:gd name="T19" fmla="*/ 0 h 128"/>
                  <a:gd name="T20" fmla="*/ 11 w 96"/>
                  <a:gd name="T21" fmla="*/ 0 h 128"/>
                  <a:gd name="T22" fmla="*/ 0 w 96"/>
                  <a:gd name="T23" fmla="*/ 11 h 128"/>
                  <a:gd name="T24" fmla="*/ 0 w 96"/>
                  <a:gd name="T25" fmla="*/ 117 h 128"/>
                  <a:gd name="T26" fmla="*/ 11 w 96"/>
                  <a:gd name="T27" fmla="*/ 128 h 128"/>
                  <a:gd name="T28" fmla="*/ 85 w 96"/>
                  <a:gd name="T29" fmla="*/ 128 h 128"/>
                  <a:gd name="T30" fmla="*/ 96 w 96"/>
                  <a:gd name="T31" fmla="*/ 117 h 128"/>
                  <a:gd name="T32" fmla="*/ 96 w 96"/>
                  <a:gd name="T33" fmla="*/ 11 h 128"/>
                  <a:gd name="T34" fmla="*/ 85 w 96"/>
                  <a:gd name="T3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28">
                    <a:moveTo>
                      <a:pt x="85" y="8"/>
                    </a:moveTo>
                    <a:cubicBezTo>
                      <a:pt x="86" y="8"/>
                      <a:pt x="88" y="9"/>
                      <a:pt x="88" y="11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8" y="118"/>
                      <a:pt x="86" y="120"/>
                      <a:pt x="85" y="120"/>
                    </a:cubicBezTo>
                    <a:cubicBezTo>
                      <a:pt x="11" y="120"/>
                      <a:pt x="11" y="120"/>
                      <a:pt x="11" y="120"/>
                    </a:cubicBezTo>
                    <a:cubicBezTo>
                      <a:pt x="9" y="120"/>
                      <a:pt x="8" y="118"/>
                      <a:pt x="8" y="117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85" y="8"/>
                      <a:pt x="85" y="8"/>
                      <a:pt x="85" y="8"/>
                    </a:cubicBezTo>
                    <a:moveTo>
                      <a:pt x="8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3"/>
                      <a:pt x="5" y="128"/>
                      <a:pt x="11" y="128"/>
                    </a:cubicBezTo>
                    <a:cubicBezTo>
                      <a:pt x="85" y="128"/>
                      <a:pt x="85" y="128"/>
                      <a:pt x="85" y="128"/>
                    </a:cubicBezTo>
                    <a:cubicBezTo>
                      <a:pt x="91" y="128"/>
                      <a:pt x="96" y="123"/>
                      <a:pt x="96" y="117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6" y="5"/>
                      <a:pt x="91" y="0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íṩľíḍè-Freeform: Shape 42"/>
              <p:cNvSpPr/>
              <p:nvPr/>
            </p:nvSpPr>
            <p:spPr bwMode="auto">
              <a:xfrm>
                <a:off x="10433051" y="1589088"/>
                <a:ext cx="169863" cy="234950"/>
              </a:xfrm>
              <a:custGeom>
                <a:avLst/>
                <a:gdLst>
                  <a:gd name="T0" fmla="*/ 57 w 64"/>
                  <a:gd name="T1" fmla="*/ 4 h 88"/>
                  <a:gd name="T2" fmla="*/ 60 w 64"/>
                  <a:gd name="T3" fmla="*/ 7 h 88"/>
                  <a:gd name="T4" fmla="*/ 60 w 64"/>
                  <a:gd name="T5" fmla="*/ 81 h 88"/>
                  <a:gd name="T6" fmla="*/ 57 w 64"/>
                  <a:gd name="T7" fmla="*/ 84 h 88"/>
                  <a:gd name="T8" fmla="*/ 7 w 64"/>
                  <a:gd name="T9" fmla="*/ 84 h 88"/>
                  <a:gd name="T10" fmla="*/ 4 w 64"/>
                  <a:gd name="T11" fmla="*/ 81 h 88"/>
                  <a:gd name="T12" fmla="*/ 4 w 64"/>
                  <a:gd name="T13" fmla="*/ 7 h 88"/>
                  <a:gd name="T14" fmla="*/ 7 w 64"/>
                  <a:gd name="T15" fmla="*/ 4 h 88"/>
                  <a:gd name="T16" fmla="*/ 57 w 64"/>
                  <a:gd name="T17" fmla="*/ 4 h 88"/>
                  <a:gd name="T18" fmla="*/ 57 w 64"/>
                  <a:gd name="T19" fmla="*/ 0 h 88"/>
                  <a:gd name="T20" fmla="*/ 7 w 64"/>
                  <a:gd name="T21" fmla="*/ 0 h 88"/>
                  <a:gd name="T22" fmla="*/ 0 w 64"/>
                  <a:gd name="T23" fmla="*/ 7 h 88"/>
                  <a:gd name="T24" fmla="*/ 0 w 64"/>
                  <a:gd name="T25" fmla="*/ 81 h 88"/>
                  <a:gd name="T26" fmla="*/ 7 w 64"/>
                  <a:gd name="T27" fmla="*/ 88 h 88"/>
                  <a:gd name="T28" fmla="*/ 57 w 64"/>
                  <a:gd name="T29" fmla="*/ 88 h 88"/>
                  <a:gd name="T30" fmla="*/ 64 w 64"/>
                  <a:gd name="T31" fmla="*/ 81 h 88"/>
                  <a:gd name="T32" fmla="*/ 64 w 64"/>
                  <a:gd name="T33" fmla="*/ 7 h 88"/>
                  <a:gd name="T34" fmla="*/ 57 w 64"/>
                  <a:gd name="T3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" h="88">
                    <a:moveTo>
                      <a:pt x="57" y="4"/>
                    </a:moveTo>
                    <a:cubicBezTo>
                      <a:pt x="58" y="4"/>
                      <a:pt x="60" y="5"/>
                      <a:pt x="60" y="7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60" y="82"/>
                      <a:pt x="58" y="84"/>
                      <a:pt x="57" y="84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5" y="84"/>
                      <a:pt x="4" y="82"/>
                      <a:pt x="4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5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5"/>
                      <a:pt x="3" y="88"/>
                      <a:pt x="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61" y="88"/>
                      <a:pt x="64" y="85"/>
                      <a:pt x="64" y="81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1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ṩľíḍè-Oval 43"/>
              <p:cNvSpPr/>
              <p:nvPr/>
            </p:nvSpPr>
            <p:spPr bwMode="auto">
              <a:xfrm>
                <a:off x="10507664" y="1835150"/>
                <a:ext cx="20638" cy="20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2" name="Group 27"/>
            <p:cNvGrpSpPr/>
            <p:nvPr/>
          </p:nvGrpSpPr>
          <p:grpSpPr>
            <a:xfrm>
              <a:off x="7068492" y="2332624"/>
              <a:ext cx="1338908" cy="649565"/>
              <a:chOff x="7068492" y="2332624"/>
              <a:chExt cx="1338908" cy="649565"/>
            </a:xfrm>
          </p:grpSpPr>
          <p:cxnSp>
            <p:nvCxnSpPr>
              <p:cNvPr id="44" name="íṩľíḍè-Straight Connector 39"/>
              <p:cNvCxnSpPr/>
              <p:nvPr/>
            </p:nvCxnSpPr>
            <p:spPr>
              <a:xfrm flipV="1">
                <a:off x="7068492" y="2336800"/>
                <a:ext cx="640808" cy="64538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íṩľíḍè-Straight Connector 40"/>
              <p:cNvCxnSpPr/>
              <p:nvPr/>
            </p:nvCxnSpPr>
            <p:spPr>
              <a:xfrm>
                <a:off x="7710671" y="2332624"/>
                <a:ext cx="696729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8"/>
            <p:cNvGrpSpPr/>
            <p:nvPr/>
          </p:nvGrpSpPr>
          <p:grpSpPr>
            <a:xfrm>
              <a:off x="3776133" y="2150533"/>
              <a:ext cx="1191156" cy="533206"/>
              <a:chOff x="3776133" y="2150533"/>
              <a:chExt cx="1191156" cy="533206"/>
            </a:xfrm>
          </p:grpSpPr>
          <p:cxnSp>
            <p:nvCxnSpPr>
              <p:cNvPr id="42" name="íṩľíḍè-Straight Connector 37"/>
              <p:cNvCxnSpPr/>
              <p:nvPr/>
            </p:nvCxnSpPr>
            <p:spPr>
              <a:xfrm flipH="1" flipV="1">
                <a:off x="4437866" y="2150533"/>
                <a:ext cx="529423" cy="53320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íṩľíḍè-Straight Connector 38"/>
              <p:cNvCxnSpPr/>
              <p:nvPr/>
            </p:nvCxnSpPr>
            <p:spPr>
              <a:xfrm flipH="1">
                <a:off x="3776133" y="2162507"/>
                <a:ext cx="65971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9"/>
            <p:cNvGrpSpPr/>
            <p:nvPr/>
          </p:nvGrpSpPr>
          <p:grpSpPr>
            <a:xfrm>
              <a:off x="3312122" y="4483242"/>
              <a:ext cx="400024" cy="374940"/>
              <a:chOff x="4836122" y="1968640"/>
              <a:chExt cx="400024" cy="374940"/>
            </a:xfrm>
            <a:solidFill>
              <a:schemeClr val="accent5"/>
            </a:solidFill>
          </p:grpSpPr>
          <p:sp>
            <p:nvSpPr>
              <p:cNvPr id="40" name="íṩľíḍè-Freeform: Shape 35"/>
              <p:cNvSpPr/>
              <p:nvPr/>
            </p:nvSpPr>
            <p:spPr bwMode="auto">
              <a:xfrm>
                <a:off x="4886290" y="2018808"/>
                <a:ext cx="301008" cy="199352"/>
              </a:xfrm>
              <a:custGeom>
                <a:avLst/>
                <a:gdLst>
                  <a:gd name="T0" fmla="*/ 92 w 96"/>
                  <a:gd name="T1" fmla="*/ 0 h 64"/>
                  <a:gd name="T2" fmla="*/ 4 w 96"/>
                  <a:gd name="T3" fmla="*/ 0 h 64"/>
                  <a:gd name="T4" fmla="*/ 0 w 96"/>
                  <a:gd name="T5" fmla="*/ 4 h 64"/>
                  <a:gd name="T6" fmla="*/ 0 w 96"/>
                  <a:gd name="T7" fmla="*/ 60 h 64"/>
                  <a:gd name="T8" fmla="*/ 4 w 96"/>
                  <a:gd name="T9" fmla="*/ 64 h 64"/>
                  <a:gd name="T10" fmla="*/ 92 w 96"/>
                  <a:gd name="T11" fmla="*/ 64 h 64"/>
                  <a:gd name="T12" fmla="*/ 96 w 96"/>
                  <a:gd name="T13" fmla="*/ 60 h 64"/>
                  <a:gd name="T14" fmla="*/ 96 w 96"/>
                  <a:gd name="T15" fmla="*/ 4 h 64"/>
                  <a:gd name="T16" fmla="*/ 92 w 96"/>
                  <a:gd name="T17" fmla="*/ 0 h 64"/>
                  <a:gd name="T18" fmla="*/ 92 w 96"/>
                  <a:gd name="T19" fmla="*/ 60 h 64"/>
                  <a:gd name="T20" fmla="*/ 4 w 96"/>
                  <a:gd name="T21" fmla="*/ 60 h 64"/>
                  <a:gd name="T22" fmla="*/ 4 w 96"/>
                  <a:gd name="T23" fmla="*/ 4 h 64"/>
                  <a:gd name="T24" fmla="*/ 92 w 96"/>
                  <a:gd name="T25" fmla="*/ 4 h 64"/>
                  <a:gd name="T26" fmla="*/ 92 w 96"/>
                  <a:gd name="T2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64">
                    <a:moveTo>
                      <a:pt x="9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4"/>
                      <a:pt x="4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4" y="64"/>
                      <a:pt x="96" y="62"/>
                      <a:pt x="96" y="60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lose/>
                    <a:moveTo>
                      <a:pt x="92" y="60"/>
                    </a:moveTo>
                    <a:cubicBezTo>
                      <a:pt x="4" y="60"/>
                      <a:pt x="4" y="60"/>
                      <a:pt x="4" y="6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92" y="4"/>
                      <a:pt x="92" y="4"/>
                      <a:pt x="92" y="4"/>
                    </a:cubicBezTo>
                    <a:lnTo>
                      <a:pt x="92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ṩľíḍè-Freeform: Shape 36"/>
              <p:cNvSpPr/>
              <p:nvPr/>
            </p:nvSpPr>
            <p:spPr bwMode="auto">
              <a:xfrm>
                <a:off x="4836122" y="1968640"/>
                <a:ext cx="400024" cy="374940"/>
              </a:xfrm>
              <a:custGeom>
                <a:avLst/>
                <a:gdLst>
                  <a:gd name="T0" fmla="*/ 116 w 128"/>
                  <a:gd name="T1" fmla="*/ 0 h 120"/>
                  <a:gd name="T2" fmla="*/ 12 w 128"/>
                  <a:gd name="T3" fmla="*/ 0 h 120"/>
                  <a:gd name="T4" fmla="*/ 0 w 128"/>
                  <a:gd name="T5" fmla="*/ 12 h 120"/>
                  <a:gd name="T6" fmla="*/ 0 w 128"/>
                  <a:gd name="T7" fmla="*/ 92 h 120"/>
                  <a:gd name="T8" fmla="*/ 12 w 128"/>
                  <a:gd name="T9" fmla="*/ 104 h 120"/>
                  <a:gd name="T10" fmla="*/ 52 w 128"/>
                  <a:gd name="T11" fmla="*/ 104 h 120"/>
                  <a:gd name="T12" fmla="*/ 52 w 128"/>
                  <a:gd name="T13" fmla="*/ 109 h 120"/>
                  <a:gd name="T14" fmla="*/ 27 w 128"/>
                  <a:gd name="T15" fmla="*/ 112 h 120"/>
                  <a:gd name="T16" fmla="*/ 24 w 128"/>
                  <a:gd name="T17" fmla="*/ 116 h 120"/>
                  <a:gd name="T18" fmla="*/ 28 w 128"/>
                  <a:gd name="T19" fmla="*/ 120 h 120"/>
                  <a:gd name="T20" fmla="*/ 100 w 128"/>
                  <a:gd name="T21" fmla="*/ 120 h 120"/>
                  <a:gd name="T22" fmla="*/ 104 w 128"/>
                  <a:gd name="T23" fmla="*/ 116 h 120"/>
                  <a:gd name="T24" fmla="*/ 101 w 128"/>
                  <a:gd name="T25" fmla="*/ 112 h 120"/>
                  <a:gd name="T26" fmla="*/ 76 w 128"/>
                  <a:gd name="T27" fmla="*/ 109 h 120"/>
                  <a:gd name="T28" fmla="*/ 76 w 128"/>
                  <a:gd name="T29" fmla="*/ 104 h 120"/>
                  <a:gd name="T30" fmla="*/ 116 w 128"/>
                  <a:gd name="T31" fmla="*/ 104 h 120"/>
                  <a:gd name="T32" fmla="*/ 128 w 128"/>
                  <a:gd name="T33" fmla="*/ 92 h 120"/>
                  <a:gd name="T34" fmla="*/ 128 w 128"/>
                  <a:gd name="T35" fmla="*/ 12 h 120"/>
                  <a:gd name="T36" fmla="*/ 116 w 128"/>
                  <a:gd name="T37" fmla="*/ 0 h 120"/>
                  <a:gd name="T38" fmla="*/ 120 w 128"/>
                  <a:gd name="T39" fmla="*/ 92 h 120"/>
                  <a:gd name="T40" fmla="*/ 116 w 128"/>
                  <a:gd name="T41" fmla="*/ 96 h 120"/>
                  <a:gd name="T42" fmla="*/ 80 w 128"/>
                  <a:gd name="T43" fmla="*/ 96 h 120"/>
                  <a:gd name="T44" fmla="*/ 48 w 128"/>
                  <a:gd name="T45" fmla="*/ 96 h 120"/>
                  <a:gd name="T46" fmla="*/ 12 w 128"/>
                  <a:gd name="T47" fmla="*/ 96 h 120"/>
                  <a:gd name="T48" fmla="*/ 8 w 128"/>
                  <a:gd name="T49" fmla="*/ 92 h 120"/>
                  <a:gd name="T50" fmla="*/ 8 w 128"/>
                  <a:gd name="T51" fmla="*/ 12 h 120"/>
                  <a:gd name="T52" fmla="*/ 12 w 128"/>
                  <a:gd name="T53" fmla="*/ 8 h 120"/>
                  <a:gd name="T54" fmla="*/ 116 w 128"/>
                  <a:gd name="T55" fmla="*/ 8 h 120"/>
                  <a:gd name="T56" fmla="*/ 120 w 128"/>
                  <a:gd name="T57" fmla="*/ 12 h 120"/>
                  <a:gd name="T58" fmla="*/ 120 w 128"/>
                  <a:gd name="T59" fmla="*/ 9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8" h="120">
                    <a:moveTo>
                      <a:pt x="11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9"/>
                      <a:pt x="5" y="104"/>
                      <a:pt x="1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5" y="113"/>
                      <a:pt x="24" y="114"/>
                      <a:pt x="24" y="116"/>
                    </a:cubicBezTo>
                    <a:cubicBezTo>
                      <a:pt x="24" y="118"/>
                      <a:pt x="26" y="120"/>
                      <a:pt x="28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cubicBezTo>
                      <a:pt x="102" y="120"/>
                      <a:pt x="104" y="118"/>
                      <a:pt x="104" y="116"/>
                    </a:cubicBezTo>
                    <a:cubicBezTo>
                      <a:pt x="104" y="114"/>
                      <a:pt x="103" y="113"/>
                      <a:pt x="101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3" y="104"/>
                      <a:pt x="128" y="99"/>
                      <a:pt x="128" y="9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92"/>
                    </a:moveTo>
                    <a:cubicBezTo>
                      <a:pt x="120" y="94"/>
                      <a:pt x="118" y="96"/>
                      <a:pt x="116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0" y="96"/>
                      <a:pt x="8" y="94"/>
                      <a:pt x="8" y="9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35" name="íṩľíḍè-Straight Connector 30"/>
            <p:cNvCxnSpPr/>
            <p:nvPr/>
          </p:nvCxnSpPr>
          <p:spPr>
            <a:xfrm flipH="1">
              <a:off x="3877733" y="4677107"/>
              <a:ext cx="710514" cy="0"/>
            </a:xfrm>
            <a:prstGeom prst="line">
              <a:avLst/>
            </a:prstGeom>
            <a:ln w="19050">
              <a:solidFill>
                <a:schemeClr val="accent5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íṩľíḍè-Straight Connector 31"/>
            <p:cNvCxnSpPr/>
            <p:nvPr/>
          </p:nvCxnSpPr>
          <p:spPr>
            <a:xfrm>
              <a:off x="7092604" y="4728691"/>
              <a:ext cx="882996" cy="0"/>
            </a:xfrm>
            <a:prstGeom prst="line">
              <a:avLst/>
            </a:prstGeom>
            <a:ln w="19050">
              <a:solidFill>
                <a:schemeClr val="accent4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2"/>
            <p:cNvGrpSpPr/>
            <p:nvPr/>
          </p:nvGrpSpPr>
          <p:grpSpPr>
            <a:xfrm>
              <a:off x="8071381" y="4574999"/>
              <a:ext cx="437620" cy="291747"/>
              <a:chOff x="9358313" y="3649663"/>
              <a:chExt cx="581025" cy="387350"/>
            </a:xfrm>
            <a:solidFill>
              <a:schemeClr val="accent4"/>
            </a:solidFill>
          </p:grpSpPr>
          <p:sp>
            <p:nvSpPr>
              <p:cNvPr id="38" name="íṩľíḍè-Freeform: Shape 33"/>
              <p:cNvSpPr/>
              <p:nvPr/>
            </p:nvSpPr>
            <p:spPr bwMode="auto">
              <a:xfrm>
                <a:off x="9436101" y="3649663"/>
                <a:ext cx="425450" cy="309563"/>
              </a:xfrm>
              <a:custGeom>
                <a:avLst/>
                <a:gdLst>
                  <a:gd name="T0" fmla="*/ 41 w 367"/>
                  <a:gd name="T1" fmla="*/ 267 h 267"/>
                  <a:gd name="T2" fmla="*/ 325 w 367"/>
                  <a:gd name="T3" fmla="*/ 267 h 267"/>
                  <a:gd name="T4" fmla="*/ 355 w 367"/>
                  <a:gd name="T5" fmla="*/ 255 h 267"/>
                  <a:gd name="T6" fmla="*/ 367 w 367"/>
                  <a:gd name="T7" fmla="*/ 225 h 267"/>
                  <a:gd name="T8" fmla="*/ 367 w 367"/>
                  <a:gd name="T9" fmla="*/ 42 h 267"/>
                  <a:gd name="T10" fmla="*/ 355 w 367"/>
                  <a:gd name="T11" fmla="*/ 12 h 267"/>
                  <a:gd name="T12" fmla="*/ 325 w 367"/>
                  <a:gd name="T13" fmla="*/ 0 h 267"/>
                  <a:gd name="T14" fmla="*/ 41 w 367"/>
                  <a:gd name="T15" fmla="*/ 0 h 267"/>
                  <a:gd name="T16" fmla="*/ 12 w 367"/>
                  <a:gd name="T17" fmla="*/ 12 h 267"/>
                  <a:gd name="T18" fmla="*/ 0 w 367"/>
                  <a:gd name="T19" fmla="*/ 42 h 267"/>
                  <a:gd name="T20" fmla="*/ 0 w 367"/>
                  <a:gd name="T21" fmla="*/ 225 h 267"/>
                  <a:gd name="T22" fmla="*/ 12 w 367"/>
                  <a:gd name="T23" fmla="*/ 255 h 267"/>
                  <a:gd name="T24" fmla="*/ 41 w 367"/>
                  <a:gd name="T25" fmla="*/ 267 h 267"/>
                  <a:gd name="T26" fmla="*/ 33 w 367"/>
                  <a:gd name="T27" fmla="*/ 42 h 267"/>
                  <a:gd name="T28" fmla="*/ 36 w 367"/>
                  <a:gd name="T29" fmla="*/ 36 h 267"/>
                  <a:gd name="T30" fmla="*/ 41 w 367"/>
                  <a:gd name="T31" fmla="*/ 33 h 267"/>
                  <a:gd name="T32" fmla="*/ 325 w 367"/>
                  <a:gd name="T33" fmla="*/ 33 h 267"/>
                  <a:gd name="T34" fmla="*/ 331 w 367"/>
                  <a:gd name="T35" fmla="*/ 36 h 267"/>
                  <a:gd name="T36" fmla="*/ 333 w 367"/>
                  <a:gd name="T37" fmla="*/ 42 h 267"/>
                  <a:gd name="T38" fmla="*/ 333 w 367"/>
                  <a:gd name="T39" fmla="*/ 225 h 267"/>
                  <a:gd name="T40" fmla="*/ 331 w 367"/>
                  <a:gd name="T41" fmla="*/ 231 h 267"/>
                  <a:gd name="T42" fmla="*/ 325 w 367"/>
                  <a:gd name="T43" fmla="*/ 234 h 267"/>
                  <a:gd name="T44" fmla="*/ 41 w 367"/>
                  <a:gd name="T45" fmla="*/ 234 h 267"/>
                  <a:gd name="T46" fmla="*/ 36 w 367"/>
                  <a:gd name="T47" fmla="*/ 231 h 267"/>
                  <a:gd name="T48" fmla="*/ 33 w 367"/>
                  <a:gd name="T49" fmla="*/ 225 h 267"/>
                  <a:gd name="T50" fmla="*/ 33 w 367"/>
                  <a:gd name="T51" fmla="*/ 42 h 267"/>
                  <a:gd name="T52" fmla="*/ 33 w 367"/>
                  <a:gd name="T53" fmla="*/ 42 h 267"/>
                  <a:gd name="T54" fmla="*/ 33 w 367"/>
                  <a:gd name="T55" fmla="*/ 4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7" h="267">
                    <a:moveTo>
                      <a:pt x="41" y="267"/>
                    </a:moveTo>
                    <a:cubicBezTo>
                      <a:pt x="325" y="267"/>
                      <a:pt x="325" y="267"/>
                      <a:pt x="325" y="267"/>
                    </a:cubicBezTo>
                    <a:cubicBezTo>
                      <a:pt x="337" y="267"/>
                      <a:pt x="346" y="263"/>
                      <a:pt x="355" y="255"/>
                    </a:cubicBezTo>
                    <a:cubicBezTo>
                      <a:pt x="363" y="247"/>
                      <a:pt x="367" y="237"/>
                      <a:pt x="367" y="225"/>
                    </a:cubicBezTo>
                    <a:cubicBezTo>
                      <a:pt x="367" y="42"/>
                      <a:pt x="367" y="42"/>
                      <a:pt x="367" y="42"/>
                    </a:cubicBezTo>
                    <a:cubicBezTo>
                      <a:pt x="367" y="30"/>
                      <a:pt x="363" y="20"/>
                      <a:pt x="355" y="12"/>
                    </a:cubicBezTo>
                    <a:cubicBezTo>
                      <a:pt x="346" y="4"/>
                      <a:pt x="337" y="0"/>
                      <a:pt x="3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4"/>
                      <a:pt x="12" y="12"/>
                    </a:cubicBezTo>
                    <a:cubicBezTo>
                      <a:pt x="4" y="20"/>
                      <a:pt x="0" y="30"/>
                      <a:pt x="0" y="42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7"/>
                      <a:pt x="4" y="247"/>
                      <a:pt x="12" y="255"/>
                    </a:cubicBezTo>
                    <a:cubicBezTo>
                      <a:pt x="20" y="263"/>
                      <a:pt x="30" y="267"/>
                      <a:pt x="41" y="267"/>
                    </a:cubicBezTo>
                    <a:close/>
                    <a:moveTo>
                      <a:pt x="33" y="42"/>
                    </a:moveTo>
                    <a:cubicBezTo>
                      <a:pt x="33" y="39"/>
                      <a:pt x="34" y="37"/>
                      <a:pt x="36" y="36"/>
                    </a:cubicBezTo>
                    <a:cubicBezTo>
                      <a:pt x="37" y="34"/>
                      <a:pt x="39" y="33"/>
                      <a:pt x="41" y="33"/>
                    </a:cubicBezTo>
                    <a:cubicBezTo>
                      <a:pt x="325" y="33"/>
                      <a:pt x="325" y="33"/>
                      <a:pt x="325" y="33"/>
                    </a:cubicBezTo>
                    <a:cubicBezTo>
                      <a:pt x="327" y="33"/>
                      <a:pt x="329" y="34"/>
                      <a:pt x="331" y="36"/>
                    </a:cubicBezTo>
                    <a:cubicBezTo>
                      <a:pt x="333" y="37"/>
                      <a:pt x="333" y="39"/>
                      <a:pt x="333" y="42"/>
                    </a:cubicBezTo>
                    <a:cubicBezTo>
                      <a:pt x="333" y="225"/>
                      <a:pt x="333" y="225"/>
                      <a:pt x="333" y="225"/>
                    </a:cubicBezTo>
                    <a:cubicBezTo>
                      <a:pt x="333" y="228"/>
                      <a:pt x="333" y="229"/>
                      <a:pt x="331" y="231"/>
                    </a:cubicBezTo>
                    <a:cubicBezTo>
                      <a:pt x="329" y="233"/>
                      <a:pt x="327" y="234"/>
                      <a:pt x="325" y="234"/>
                    </a:cubicBezTo>
                    <a:cubicBezTo>
                      <a:pt x="41" y="234"/>
                      <a:pt x="41" y="234"/>
                      <a:pt x="41" y="234"/>
                    </a:cubicBezTo>
                    <a:cubicBezTo>
                      <a:pt x="39" y="234"/>
                      <a:pt x="37" y="233"/>
                      <a:pt x="36" y="231"/>
                    </a:cubicBezTo>
                    <a:cubicBezTo>
                      <a:pt x="34" y="229"/>
                      <a:pt x="33" y="228"/>
                      <a:pt x="33" y="225"/>
                    </a:cubicBezTo>
                    <a:lnTo>
                      <a:pt x="33" y="42"/>
                    </a:lnTo>
                    <a:close/>
                    <a:moveTo>
                      <a:pt x="33" y="42"/>
                    </a:moveTo>
                    <a:cubicBezTo>
                      <a:pt x="33" y="42"/>
                      <a:pt x="33" y="42"/>
                      <a:pt x="33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íṩľíḍè-Freeform: Shape 34"/>
              <p:cNvSpPr/>
              <p:nvPr/>
            </p:nvSpPr>
            <p:spPr bwMode="auto">
              <a:xfrm>
                <a:off x="9358313" y="3979863"/>
                <a:ext cx="581025" cy="57150"/>
              </a:xfrm>
              <a:custGeom>
                <a:avLst/>
                <a:gdLst>
                  <a:gd name="T0" fmla="*/ 459 w 501"/>
                  <a:gd name="T1" fmla="*/ 0 h 50"/>
                  <a:gd name="T2" fmla="*/ 0 w 501"/>
                  <a:gd name="T3" fmla="*/ 0 h 50"/>
                  <a:gd name="T4" fmla="*/ 0 w 501"/>
                  <a:gd name="T5" fmla="*/ 25 h 50"/>
                  <a:gd name="T6" fmla="*/ 12 w 501"/>
                  <a:gd name="T7" fmla="*/ 42 h 50"/>
                  <a:gd name="T8" fmla="*/ 42 w 501"/>
                  <a:gd name="T9" fmla="*/ 50 h 50"/>
                  <a:gd name="T10" fmla="*/ 459 w 501"/>
                  <a:gd name="T11" fmla="*/ 50 h 50"/>
                  <a:gd name="T12" fmla="*/ 488 w 501"/>
                  <a:gd name="T13" fmla="*/ 42 h 50"/>
                  <a:gd name="T14" fmla="*/ 501 w 501"/>
                  <a:gd name="T15" fmla="*/ 25 h 50"/>
                  <a:gd name="T16" fmla="*/ 501 w 501"/>
                  <a:gd name="T17" fmla="*/ 0 h 50"/>
                  <a:gd name="T18" fmla="*/ 459 w 501"/>
                  <a:gd name="T19" fmla="*/ 0 h 50"/>
                  <a:gd name="T20" fmla="*/ 271 w 501"/>
                  <a:gd name="T21" fmla="*/ 25 h 50"/>
                  <a:gd name="T22" fmla="*/ 229 w 501"/>
                  <a:gd name="T23" fmla="*/ 25 h 50"/>
                  <a:gd name="T24" fmla="*/ 225 w 501"/>
                  <a:gd name="T25" fmla="*/ 21 h 50"/>
                  <a:gd name="T26" fmla="*/ 229 w 501"/>
                  <a:gd name="T27" fmla="*/ 16 h 50"/>
                  <a:gd name="T28" fmla="*/ 271 w 501"/>
                  <a:gd name="T29" fmla="*/ 16 h 50"/>
                  <a:gd name="T30" fmla="*/ 275 w 501"/>
                  <a:gd name="T31" fmla="*/ 21 h 50"/>
                  <a:gd name="T32" fmla="*/ 271 w 501"/>
                  <a:gd name="T33" fmla="*/ 25 h 50"/>
                  <a:gd name="T34" fmla="*/ 271 w 501"/>
                  <a:gd name="T35" fmla="*/ 25 h 50"/>
                  <a:gd name="T36" fmla="*/ 271 w 501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1" h="50">
                    <a:moveTo>
                      <a:pt x="45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4" y="38"/>
                      <a:pt x="12" y="42"/>
                    </a:cubicBezTo>
                    <a:cubicBezTo>
                      <a:pt x="20" y="47"/>
                      <a:pt x="30" y="50"/>
                      <a:pt x="42" y="50"/>
                    </a:cubicBezTo>
                    <a:cubicBezTo>
                      <a:pt x="459" y="50"/>
                      <a:pt x="459" y="50"/>
                      <a:pt x="459" y="50"/>
                    </a:cubicBezTo>
                    <a:cubicBezTo>
                      <a:pt x="470" y="50"/>
                      <a:pt x="480" y="47"/>
                      <a:pt x="488" y="42"/>
                    </a:cubicBezTo>
                    <a:cubicBezTo>
                      <a:pt x="496" y="38"/>
                      <a:pt x="501" y="32"/>
                      <a:pt x="501" y="25"/>
                    </a:cubicBezTo>
                    <a:cubicBezTo>
                      <a:pt x="501" y="0"/>
                      <a:pt x="501" y="0"/>
                      <a:pt x="501" y="0"/>
                    </a:cubicBezTo>
                    <a:lnTo>
                      <a:pt x="459" y="0"/>
                    </a:lnTo>
                    <a:close/>
                    <a:moveTo>
                      <a:pt x="271" y="25"/>
                    </a:moveTo>
                    <a:cubicBezTo>
                      <a:pt x="229" y="25"/>
                      <a:pt x="229" y="25"/>
                      <a:pt x="229" y="25"/>
                    </a:cubicBezTo>
                    <a:cubicBezTo>
                      <a:pt x="227" y="25"/>
                      <a:pt x="225" y="23"/>
                      <a:pt x="225" y="21"/>
                    </a:cubicBezTo>
                    <a:cubicBezTo>
                      <a:pt x="225" y="18"/>
                      <a:pt x="227" y="16"/>
                      <a:pt x="229" y="16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4" y="16"/>
                      <a:pt x="275" y="18"/>
                      <a:pt x="275" y="21"/>
                    </a:cubicBezTo>
                    <a:cubicBezTo>
                      <a:pt x="275" y="23"/>
                      <a:pt x="274" y="25"/>
                      <a:pt x="271" y="25"/>
                    </a:cubicBezTo>
                    <a:close/>
                    <a:moveTo>
                      <a:pt x="271" y="25"/>
                    </a:moveTo>
                    <a:cubicBezTo>
                      <a:pt x="271" y="25"/>
                      <a:pt x="271" y="25"/>
                      <a:pt x="27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613150" cy="817880"/>
            <a:chOff x="6010521" y="2192502"/>
            <a:chExt cx="5417595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417595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—hbase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95" y="1657985"/>
            <a:ext cx="7438390" cy="40189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744595" cy="817880"/>
            <a:chOff x="6010521" y="2192502"/>
            <a:chExt cx="5614685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614685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—hbase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014e37c3-d30b-43a9-a412-91c2c914ab79"/>
          <p:cNvGrpSpPr>
            <a:grpSpLocks noChangeAspect="1"/>
          </p:cNvGrpSpPr>
          <p:nvPr/>
        </p:nvGrpSpPr>
        <p:grpSpPr>
          <a:xfrm>
            <a:off x="1297305" y="1702435"/>
            <a:ext cx="9675495" cy="4017645"/>
            <a:chOff x="1307468" y="1468818"/>
            <a:chExt cx="9675761" cy="3804021"/>
          </a:xfrm>
        </p:grpSpPr>
        <p:grpSp>
          <p:nvGrpSpPr>
            <p:cNvPr id="7" name="Group 18"/>
            <p:cNvGrpSpPr/>
            <p:nvPr/>
          </p:nvGrpSpPr>
          <p:grpSpPr>
            <a:xfrm>
              <a:off x="3809378" y="2634757"/>
              <a:ext cx="4573245" cy="2404094"/>
              <a:chOff x="3676269" y="2136032"/>
              <a:chExt cx="4839464" cy="2544042"/>
            </a:xfrm>
          </p:grpSpPr>
          <p:sp>
            <p:nvSpPr>
              <p:cNvPr id="35" name="îṣļîḑé-Freeform: Shape 1"/>
              <p:cNvSpPr/>
              <p:nvPr/>
            </p:nvSpPr>
            <p:spPr>
              <a:xfrm>
                <a:off x="3855000" y="2356008"/>
                <a:ext cx="1201560" cy="810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08" y="21600"/>
                    </a:moveTo>
                    <a:lnTo>
                      <a:pt x="21600" y="18493"/>
                    </a:lnTo>
                    <a:lnTo>
                      <a:pt x="0" y="0"/>
                    </a:lnTo>
                    <a:cubicBezTo>
                      <a:pt x="0" y="0"/>
                      <a:pt x="14208" y="21600"/>
                      <a:pt x="14208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ṣļîḑé-Freeform: Shape 2"/>
              <p:cNvSpPr/>
              <p:nvPr/>
            </p:nvSpPr>
            <p:spPr>
              <a:xfrm>
                <a:off x="7140897" y="2356008"/>
                <a:ext cx="1201574" cy="810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393" y="21600"/>
                    </a:moveTo>
                    <a:lnTo>
                      <a:pt x="0" y="18493"/>
                    </a:lnTo>
                    <a:lnTo>
                      <a:pt x="21600" y="0"/>
                    </a:lnTo>
                    <a:cubicBezTo>
                      <a:pt x="21600" y="0"/>
                      <a:pt x="7393" y="21600"/>
                      <a:pt x="7393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7" name="Group 3"/>
              <p:cNvGrpSpPr/>
              <p:nvPr/>
            </p:nvGrpSpPr>
            <p:grpSpPr>
              <a:xfrm>
                <a:off x="3676269" y="2163529"/>
                <a:ext cx="439935" cy="439920"/>
                <a:chOff x="0" y="0"/>
                <a:chExt cx="879867" cy="879838"/>
              </a:xfrm>
              <a:solidFill>
                <a:schemeClr val="bg1"/>
              </a:solidFill>
            </p:grpSpPr>
            <p:sp>
              <p:nvSpPr>
                <p:cNvPr id="50" name="îṣļîḑé-Oval 4"/>
                <p:cNvSpPr/>
                <p:nvPr/>
              </p:nvSpPr>
              <p:spPr>
                <a:xfrm>
                  <a:off x="0" y="0"/>
                  <a:ext cx="879867" cy="87983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îṣļîḑé-Freeform: Shape 5"/>
                <p:cNvSpPr/>
                <p:nvPr/>
              </p:nvSpPr>
              <p:spPr>
                <a:xfrm>
                  <a:off x="230842" y="230829"/>
                  <a:ext cx="418182" cy="418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1795"/>
                        <a:pt x="21514" y="12600"/>
                        <a:pt x="20518" y="12600"/>
                      </a:cubicBezTo>
                      <a:lnTo>
                        <a:pt x="12600" y="12600"/>
                      </a:lnTo>
                      <a:lnTo>
                        <a:pt x="12600" y="20518"/>
                      </a:lnTo>
                      <a:cubicBezTo>
                        <a:pt x="12600" y="21512"/>
                        <a:pt x="11795" y="21600"/>
                        <a:pt x="10800" y="21600"/>
                      </a:cubicBezTo>
                      <a:cubicBezTo>
                        <a:pt x="9805" y="21600"/>
                        <a:pt x="9000" y="21512"/>
                        <a:pt x="9000" y="20518"/>
                      </a:cubicBezTo>
                      <a:lnTo>
                        <a:pt x="9000" y="12600"/>
                      </a:lnTo>
                      <a:lnTo>
                        <a:pt x="1082" y="12600"/>
                      </a:lnTo>
                      <a:cubicBezTo>
                        <a:pt x="88" y="12600"/>
                        <a:pt x="0" y="11796"/>
                        <a:pt x="0" y="10800"/>
                      </a:cubicBezTo>
                      <a:cubicBezTo>
                        <a:pt x="0" y="9805"/>
                        <a:pt x="88" y="9000"/>
                        <a:pt x="1082" y="9000"/>
                      </a:cubicBezTo>
                      <a:lnTo>
                        <a:pt x="9000" y="9000"/>
                      </a:lnTo>
                      <a:lnTo>
                        <a:pt x="9000" y="1082"/>
                      </a:lnTo>
                      <a:cubicBezTo>
                        <a:pt x="9000" y="86"/>
                        <a:pt x="9805" y="0"/>
                        <a:pt x="10800" y="0"/>
                      </a:cubicBezTo>
                      <a:cubicBezTo>
                        <a:pt x="11795" y="0"/>
                        <a:pt x="12600" y="86"/>
                        <a:pt x="12600" y="1082"/>
                      </a:cubicBezTo>
                      <a:lnTo>
                        <a:pt x="12600" y="9000"/>
                      </a:lnTo>
                      <a:lnTo>
                        <a:pt x="20518" y="9000"/>
                      </a:lnTo>
                      <a:cubicBezTo>
                        <a:pt x="21514" y="9000"/>
                        <a:pt x="21600" y="9805"/>
                        <a:pt x="21600" y="108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8" name="Group 6"/>
              <p:cNvGrpSpPr/>
              <p:nvPr/>
            </p:nvGrpSpPr>
            <p:grpSpPr>
              <a:xfrm>
                <a:off x="8075798" y="2136032"/>
                <a:ext cx="439935" cy="439934"/>
                <a:chOff x="0" y="0"/>
                <a:chExt cx="879867" cy="879866"/>
              </a:xfrm>
            </p:grpSpPr>
            <p:sp>
              <p:nvSpPr>
                <p:cNvPr id="48" name="îṣļîḑé-Oval 7"/>
                <p:cNvSpPr/>
                <p:nvPr/>
              </p:nvSpPr>
              <p:spPr>
                <a:xfrm>
                  <a:off x="0" y="0"/>
                  <a:ext cx="879867" cy="87986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îṣļîḑé-Freeform: Shape 8"/>
                <p:cNvSpPr/>
                <p:nvPr/>
              </p:nvSpPr>
              <p:spPr>
                <a:xfrm>
                  <a:off x="245534" y="214775"/>
                  <a:ext cx="388799" cy="3995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94" extrusionOk="0">
                      <a:moveTo>
                        <a:pt x="17852" y="10732"/>
                      </a:moveTo>
                      <a:lnTo>
                        <a:pt x="15287" y="8141"/>
                      </a:lnTo>
                      <a:lnTo>
                        <a:pt x="14103" y="9287"/>
                      </a:lnTo>
                      <a:lnTo>
                        <a:pt x="16780" y="11770"/>
                      </a:lnTo>
                      <a:lnTo>
                        <a:pt x="14104" y="14253"/>
                      </a:lnTo>
                      <a:lnTo>
                        <a:pt x="15288" y="15399"/>
                      </a:lnTo>
                      <a:lnTo>
                        <a:pt x="17852" y="12808"/>
                      </a:lnTo>
                      <a:lnTo>
                        <a:pt x="20416" y="15399"/>
                      </a:lnTo>
                      <a:lnTo>
                        <a:pt x="21600" y="14253"/>
                      </a:lnTo>
                      <a:lnTo>
                        <a:pt x="18924" y="11770"/>
                      </a:lnTo>
                      <a:lnTo>
                        <a:pt x="21599" y="9287"/>
                      </a:lnTo>
                      <a:lnTo>
                        <a:pt x="20415" y="8141"/>
                      </a:lnTo>
                      <a:cubicBezTo>
                        <a:pt x="20415" y="8141"/>
                        <a:pt x="17852" y="10732"/>
                        <a:pt x="17852" y="10732"/>
                      </a:cubicBezTo>
                      <a:close/>
                      <a:moveTo>
                        <a:pt x="17840" y="20553"/>
                      </a:moveTo>
                      <a:cubicBezTo>
                        <a:pt x="17840" y="18126"/>
                        <a:pt x="15400" y="16891"/>
                        <a:pt x="13023" y="15899"/>
                      </a:cubicBezTo>
                      <a:cubicBezTo>
                        <a:pt x="10654" y="14912"/>
                        <a:pt x="9898" y="14080"/>
                        <a:pt x="9898" y="12297"/>
                      </a:cubicBezTo>
                      <a:cubicBezTo>
                        <a:pt x="9898" y="11229"/>
                        <a:pt x="10621" y="11577"/>
                        <a:pt x="10938" y="9617"/>
                      </a:cubicBezTo>
                      <a:cubicBezTo>
                        <a:pt x="11072" y="8804"/>
                        <a:pt x="11710" y="9604"/>
                        <a:pt x="11833" y="7749"/>
                      </a:cubicBezTo>
                      <a:cubicBezTo>
                        <a:pt x="11833" y="7010"/>
                        <a:pt x="11483" y="6826"/>
                        <a:pt x="11483" y="6826"/>
                      </a:cubicBezTo>
                      <a:cubicBezTo>
                        <a:pt x="11483" y="6826"/>
                        <a:pt x="11661" y="5732"/>
                        <a:pt x="11730" y="4889"/>
                      </a:cubicBezTo>
                      <a:cubicBezTo>
                        <a:pt x="11801" y="4006"/>
                        <a:pt x="11286" y="2123"/>
                        <a:pt x="9163" y="1545"/>
                      </a:cubicBezTo>
                      <a:cubicBezTo>
                        <a:pt x="8792" y="1177"/>
                        <a:pt x="8541" y="592"/>
                        <a:pt x="9684" y="7"/>
                      </a:cubicBezTo>
                      <a:cubicBezTo>
                        <a:pt x="7184" y="-106"/>
                        <a:pt x="6603" y="1160"/>
                        <a:pt x="5272" y="2092"/>
                      </a:cubicBezTo>
                      <a:cubicBezTo>
                        <a:pt x="4139" y="2909"/>
                        <a:pt x="3834" y="4202"/>
                        <a:pt x="3888" y="4890"/>
                      </a:cubicBezTo>
                      <a:cubicBezTo>
                        <a:pt x="3961" y="5733"/>
                        <a:pt x="4137" y="6827"/>
                        <a:pt x="4137" y="6827"/>
                      </a:cubicBezTo>
                      <a:cubicBezTo>
                        <a:pt x="4137" y="6827"/>
                        <a:pt x="3787" y="7011"/>
                        <a:pt x="3787" y="7750"/>
                      </a:cubicBezTo>
                      <a:cubicBezTo>
                        <a:pt x="3910" y="9606"/>
                        <a:pt x="4550" y="8805"/>
                        <a:pt x="4683" y="9618"/>
                      </a:cubicBezTo>
                      <a:cubicBezTo>
                        <a:pt x="5000" y="11578"/>
                        <a:pt x="5724" y="11230"/>
                        <a:pt x="5724" y="12298"/>
                      </a:cubicBezTo>
                      <a:cubicBezTo>
                        <a:pt x="5724" y="14081"/>
                        <a:pt x="5487" y="14686"/>
                        <a:pt x="3118" y="15674"/>
                      </a:cubicBezTo>
                      <a:cubicBezTo>
                        <a:pt x="740" y="16664"/>
                        <a:pt x="0" y="18253"/>
                        <a:pt x="12" y="20553"/>
                      </a:cubicBezTo>
                      <a:cubicBezTo>
                        <a:pt x="16" y="21241"/>
                        <a:pt x="0" y="21494"/>
                        <a:pt x="0" y="21494"/>
                      </a:cubicBezTo>
                      <a:lnTo>
                        <a:pt x="17852" y="21494"/>
                      </a:lnTo>
                      <a:cubicBezTo>
                        <a:pt x="17852" y="21494"/>
                        <a:pt x="17840" y="21241"/>
                        <a:pt x="17840" y="205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9" name="Group 9"/>
              <p:cNvGrpSpPr/>
              <p:nvPr/>
            </p:nvGrpSpPr>
            <p:grpSpPr>
              <a:xfrm>
                <a:off x="4693660" y="3084680"/>
                <a:ext cx="1348437" cy="911351"/>
                <a:chOff x="4693660" y="3084680"/>
                <a:chExt cx="1348437" cy="911351"/>
              </a:xfrm>
            </p:grpSpPr>
            <p:sp>
              <p:nvSpPr>
                <p:cNvPr id="46" name="îṣļîḑé-Freeform: Shape 10"/>
                <p:cNvSpPr/>
                <p:nvPr/>
              </p:nvSpPr>
              <p:spPr>
                <a:xfrm>
                  <a:off x="4693660" y="3084680"/>
                  <a:ext cx="1348437" cy="911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97" y="0"/>
                      </a:moveTo>
                      <a:lnTo>
                        <a:pt x="0" y="2934"/>
                      </a:lnTo>
                      <a:lnTo>
                        <a:pt x="12305" y="21600"/>
                      </a:lnTo>
                      <a:lnTo>
                        <a:pt x="12322" y="21583"/>
                      </a:lnTo>
                      <a:lnTo>
                        <a:pt x="21600" y="12476"/>
                      </a:lnTo>
                      <a:cubicBezTo>
                        <a:pt x="21600" y="12476"/>
                        <a:pt x="6997" y="0"/>
                        <a:pt x="69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îṣļîḑé-Freeform: Shape 11"/>
                <p:cNvSpPr/>
                <p:nvPr/>
              </p:nvSpPr>
              <p:spPr>
                <a:xfrm>
                  <a:off x="5342468" y="3446892"/>
                  <a:ext cx="249236" cy="186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62" y="12600"/>
                      </a:moveTo>
                      <a:cubicBezTo>
                        <a:pt x="21442" y="12600"/>
                        <a:pt x="21600" y="12811"/>
                        <a:pt x="21600" y="13050"/>
                      </a:cubicBezTo>
                      <a:lnTo>
                        <a:pt x="21600" y="15750"/>
                      </a:lnTo>
                      <a:cubicBezTo>
                        <a:pt x="21600" y="15989"/>
                        <a:pt x="21442" y="16200"/>
                        <a:pt x="21262" y="16200"/>
                      </a:cubicBezTo>
                      <a:lnTo>
                        <a:pt x="17550" y="16200"/>
                      </a:lnTo>
                      <a:lnTo>
                        <a:pt x="17550" y="21150"/>
                      </a:lnTo>
                      <a:cubicBezTo>
                        <a:pt x="17550" y="21389"/>
                        <a:pt x="17392" y="21600"/>
                        <a:pt x="17212" y="21600"/>
                      </a:cubicBezTo>
                      <a:lnTo>
                        <a:pt x="15187" y="21600"/>
                      </a:lnTo>
                      <a:cubicBezTo>
                        <a:pt x="15008" y="21600"/>
                        <a:pt x="14850" y="21389"/>
                        <a:pt x="14850" y="21150"/>
                      </a:cubicBezTo>
                      <a:lnTo>
                        <a:pt x="14850" y="16200"/>
                      </a:lnTo>
                      <a:lnTo>
                        <a:pt x="11137" y="16200"/>
                      </a:lnTo>
                      <a:cubicBezTo>
                        <a:pt x="10958" y="16200"/>
                        <a:pt x="10800" y="15989"/>
                        <a:pt x="10800" y="15750"/>
                      </a:cubicBezTo>
                      <a:lnTo>
                        <a:pt x="10800" y="13050"/>
                      </a:lnTo>
                      <a:cubicBezTo>
                        <a:pt x="10800" y="12811"/>
                        <a:pt x="10958" y="12600"/>
                        <a:pt x="11137" y="12600"/>
                      </a:cubicBezTo>
                      <a:lnTo>
                        <a:pt x="14850" y="12600"/>
                      </a:lnTo>
                      <a:lnTo>
                        <a:pt x="14850" y="7650"/>
                      </a:lnTo>
                      <a:cubicBezTo>
                        <a:pt x="14850" y="7411"/>
                        <a:pt x="15008" y="7200"/>
                        <a:pt x="15187" y="7200"/>
                      </a:cubicBezTo>
                      <a:lnTo>
                        <a:pt x="17212" y="7200"/>
                      </a:lnTo>
                      <a:cubicBezTo>
                        <a:pt x="17392" y="7200"/>
                        <a:pt x="17550" y="7411"/>
                        <a:pt x="17550" y="7650"/>
                      </a:cubicBezTo>
                      <a:lnTo>
                        <a:pt x="17550" y="12600"/>
                      </a:lnTo>
                      <a:cubicBezTo>
                        <a:pt x="17550" y="12600"/>
                        <a:pt x="21262" y="12600"/>
                        <a:pt x="21262" y="12600"/>
                      </a:cubicBezTo>
                      <a:close/>
                      <a:moveTo>
                        <a:pt x="3375" y="5400"/>
                      </a:moveTo>
                      <a:cubicBezTo>
                        <a:pt x="3375" y="2419"/>
                        <a:pt x="5189" y="0"/>
                        <a:pt x="7425" y="0"/>
                      </a:cubicBezTo>
                      <a:cubicBezTo>
                        <a:pt x="9661" y="0"/>
                        <a:pt x="11475" y="2419"/>
                        <a:pt x="11475" y="5400"/>
                      </a:cubicBezTo>
                      <a:cubicBezTo>
                        <a:pt x="11475" y="8381"/>
                        <a:pt x="9661" y="10800"/>
                        <a:pt x="7425" y="10800"/>
                      </a:cubicBezTo>
                      <a:cubicBezTo>
                        <a:pt x="5189" y="10800"/>
                        <a:pt x="3375" y="8381"/>
                        <a:pt x="3375" y="5400"/>
                      </a:cubicBezTo>
                      <a:close/>
                      <a:moveTo>
                        <a:pt x="11137" y="17550"/>
                      </a:moveTo>
                      <a:lnTo>
                        <a:pt x="13837" y="17550"/>
                      </a:lnTo>
                      <a:lnTo>
                        <a:pt x="13837" y="20897"/>
                      </a:lnTo>
                      <a:cubicBezTo>
                        <a:pt x="13321" y="21403"/>
                        <a:pt x="12667" y="21600"/>
                        <a:pt x="12034" y="21600"/>
                      </a:cubicBezTo>
                      <a:lnTo>
                        <a:pt x="2816" y="21600"/>
                      </a:lnTo>
                      <a:cubicBezTo>
                        <a:pt x="1129" y="21600"/>
                        <a:pt x="0" y="20250"/>
                        <a:pt x="0" y="17958"/>
                      </a:cubicBezTo>
                      <a:cubicBezTo>
                        <a:pt x="0" y="14780"/>
                        <a:pt x="559" y="9900"/>
                        <a:pt x="3649" y="9900"/>
                      </a:cubicBezTo>
                      <a:cubicBezTo>
                        <a:pt x="3818" y="9900"/>
                        <a:pt x="3934" y="9998"/>
                        <a:pt x="4061" y="10139"/>
                      </a:cubicBezTo>
                      <a:cubicBezTo>
                        <a:pt x="5094" y="11194"/>
                        <a:pt x="6096" y="11855"/>
                        <a:pt x="7425" y="11855"/>
                      </a:cubicBezTo>
                      <a:cubicBezTo>
                        <a:pt x="8754" y="11855"/>
                        <a:pt x="9756" y="11194"/>
                        <a:pt x="10789" y="10139"/>
                      </a:cubicBezTo>
                      <a:cubicBezTo>
                        <a:pt x="10916" y="9998"/>
                        <a:pt x="11032" y="9900"/>
                        <a:pt x="11201" y="9900"/>
                      </a:cubicBezTo>
                      <a:cubicBezTo>
                        <a:pt x="12097" y="9900"/>
                        <a:pt x="12888" y="10350"/>
                        <a:pt x="13489" y="11250"/>
                      </a:cubicBezTo>
                      <a:lnTo>
                        <a:pt x="11137" y="11250"/>
                      </a:lnTo>
                      <a:cubicBezTo>
                        <a:pt x="10399" y="11250"/>
                        <a:pt x="9788" y="12066"/>
                        <a:pt x="9788" y="13050"/>
                      </a:cubicBezTo>
                      <a:lnTo>
                        <a:pt x="9788" y="15750"/>
                      </a:lnTo>
                      <a:cubicBezTo>
                        <a:pt x="9788" y="16734"/>
                        <a:pt x="10399" y="17550"/>
                        <a:pt x="11137" y="17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0" name="Group 12"/>
              <p:cNvGrpSpPr/>
              <p:nvPr/>
            </p:nvGrpSpPr>
            <p:grpSpPr>
              <a:xfrm>
                <a:off x="6151004" y="3084680"/>
                <a:ext cx="1348430" cy="911351"/>
                <a:chOff x="6151004" y="3084680"/>
                <a:chExt cx="1348430" cy="911351"/>
              </a:xfrm>
            </p:grpSpPr>
            <p:sp>
              <p:nvSpPr>
                <p:cNvPr id="44" name="îṣļîḑé-Freeform: Shape 13"/>
                <p:cNvSpPr/>
                <p:nvPr/>
              </p:nvSpPr>
              <p:spPr>
                <a:xfrm>
                  <a:off x="6151004" y="3084680"/>
                  <a:ext cx="1348430" cy="911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603" y="0"/>
                      </a:moveTo>
                      <a:lnTo>
                        <a:pt x="21600" y="2934"/>
                      </a:lnTo>
                      <a:lnTo>
                        <a:pt x="9295" y="21600"/>
                      </a:lnTo>
                      <a:lnTo>
                        <a:pt x="9278" y="21583"/>
                      </a:lnTo>
                      <a:lnTo>
                        <a:pt x="0" y="12476"/>
                      </a:lnTo>
                      <a:cubicBezTo>
                        <a:pt x="0" y="12476"/>
                        <a:pt x="14603" y="0"/>
                        <a:pt x="146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îṣļîḑé-Freeform: Shape 14"/>
                <p:cNvSpPr/>
                <p:nvPr/>
              </p:nvSpPr>
              <p:spPr>
                <a:xfrm>
                  <a:off x="6705517" y="3460119"/>
                  <a:ext cx="182356" cy="16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76" y="5891"/>
                      </a:moveTo>
                      <a:lnTo>
                        <a:pt x="4320" y="5891"/>
                      </a:lnTo>
                      <a:cubicBezTo>
                        <a:pt x="4320" y="7855"/>
                        <a:pt x="4320" y="9818"/>
                        <a:pt x="4320" y="9818"/>
                      </a:cubicBezTo>
                      <a:cubicBezTo>
                        <a:pt x="4320" y="10907"/>
                        <a:pt x="5090" y="11782"/>
                        <a:pt x="6048" y="11782"/>
                      </a:cubicBezTo>
                      <a:cubicBezTo>
                        <a:pt x="7088" y="11782"/>
                        <a:pt x="7574" y="11782"/>
                        <a:pt x="7776" y="11782"/>
                      </a:cubicBezTo>
                      <a:cubicBezTo>
                        <a:pt x="7776" y="11782"/>
                        <a:pt x="7776" y="5891"/>
                        <a:pt x="7776" y="5891"/>
                      </a:cubicBezTo>
                      <a:close/>
                      <a:moveTo>
                        <a:pt x="21600" y="21600"/>
                      </a:moveTo>
                      <a:lnTo>
                        <a:pt x="6048" y="21600"/>
                      </a:lnTo>
                      <a:lnTo>
                        <a:pt x="6048" y="18655"/>
                      </a:lnTo>
                      <a:lnTo>
                        <a:pt x="7776" y="15709"/>
                      </a:lnTo>
                      <a:cubicBezTo>
                        <a:pt x="7628" y="15709"/>
                        <a:pt x="6197" y="15709"/>
                        <a:pt x="6048" y="15709"/>
                      </a:cubicBezTo>
                      <a:cubicBezTo>
                        <a:pt x="3186" y="15709"/>
                        <a:pt x="864" y="13070"/>
                        <a:pt x="864" y="9818"/>
                      </a:cubicBezTo>
                      <a:lnTo>
                        <a:pt x="864" y="4909"/>
                      </a:lnTo>
                      <a:lnTo>
                        <a:pt x="0" y="3927"/>
                      </a:lnTo>
                      <a:lnTo>
                        <a:pt x="432" y="1964"/>
                      </a:lnTo>
                      <a:lnTo>
                        <a:pt x="6912" y="1964"/>
                      </a:lnTo>
                      <a:lnTo>
                        <a:pt x="7344" y="0"/>
                      </a:lnTo>
                      <a:lnTo>
                        <a:pt x="20304" y="0"/>
                      </a:lnTo>
                      <a:lnTo>
                        <a:pt x="20736" y="2945"/>
                      </a:lnTo>
                      <a:lnTo>
                        <a:pt x="19872" y="3436"/>
                      </a:lnTo>
                      <a:lnTo>
                        <a:pt x="19872" y="15709"/>
                      </a:lnTo>
                      <a:lnTo>
                        <a:pt x="21600" y="18655"/>
                      </a:lnTo>
                      <a:cubicBezTo>
                        <a:pt x="21600" y="18655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15"/>
              <p:cNvGrpSpPr/>
              <p:nvPr/>
            </p:nvGrpSpPr>
            <p:grpSpPr>
              <a:xfrm>
                <a:off x="5504823" y="3648370"/>
                <a:ext cx="1197217" cy="1031704"/>
                <a:chOff x="5504823" y="3648370"/>
                <a:chExt cx="1197217" cy="1031704"/>
              </a:xfrm>
            </p:grpSpPr>
            <p:sp>
              <p:nvSpPr>
                <p:cNvPr id="42" name="îṣļîḑé-Freeform: Shape 16"/>
                <p:cNvSpPr/>
                <p:nvPr/>
              </p:nvSpPr>
              <p:spPr>
                <a:xfrm>
                  <a:off x="5504823" y="3648370"/>
                  <a:ext cx="1197217" cy="10317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56" y="0"/>
                      </a:moveTo>
                      <a:lnTo>
                        <a:pt x="917" y="7575"/>
                      </a:lnTo>
                      <a:lnTo>
                        <a:pt x="0" y="8280"/>
                      </a:lnTo>
                      <a:lnTo>
                        <a:pt x="10685" y="21600"/>
                      </a:lnTo>
                      <a:lnTo>
                        <a:pt x="21600" y="8349"/>
                      </a:lnTo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îṣļîḑé-Freeform: Shape 17"/>
                <p:cNvSpPr/>
                <p:nvPr/>
              </p:nvSpPr>
              <p:spPr>
                <a:xfrm>
                  <a:off x="5999252" y="4058203"/>
                  <a:ext cx="212038" cy="212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38" y="19791"/>
                      </a:moveTo>
                      <a:lnTo>
                        <a:pt x="19803" y="21138"/>
                      </a:lnTo>
                      <a:cubicBezTo>
                        <a:pt x="19504" y="21425"/>
                        <a:pt x="19092" y="21600"/>
                        <a:pt x="18668" y="21600"/>
                      </a:cubicBezTo>
                      <a:cubicBezTo>
                        <a:pt x="18243" y="21600"/>
                        <a:pt x="17832" y="21425"/>
                        <a:pt x="17545" y="21138"/>
                      </a:cubicBezTo>
                      <a:lnTo>
                        <a:pt x="13015" y="16596"/>
                      </a:lnTo>
                      <a:cubicBezTo>
                        <a:pt x="12715" y="16309"/>
                        <a:pt x="12541" y="15897"/>
                        <a:pt x="12541" y="15473"/>
                      </a:cubicBezTo>
                      <a:cubicBezTo>
                        <a:pt x="12541" y="14999"/>
                        <a:pt x="12740" y="14612"/>
                        <a:pt x="13077" y="14275"/>
                      </a:cubicBezTo>
                      <a:lnTo>
                        <a:pt x="9883" y="11081"/>
                      </a:lnTo>
                      <a:lnTo>
                        <a:pt x="8311" y="12653"/>
                      </a:lnTo>
                      <a:cubicBezTo>
                        <a:pt x="8198" y="12765"/>
                        <a:pt x="8049" y="12828"/>
                        <a:pt x="7886" y="12828"/>
                      </a:cubicBezTo>
                      <a:cubicBezTo>
                        <a:pt x="7724" y="12828"/>
                        <a:pt x="7574" y="12765"/>
                        <a:pt x="7462" y="12653"/>
                      </a:cubicBezTo>
                      <a:cubicBezTo>
                        <a:pt x="7836" y="13027"/>
                        <a:pt x="8186" y="13302"/>
                        <a:pt x="8186" y="13876"/>
                      </a:cubicBezTo>
                      <a:cubicBezTo>
                        <a:pt x="8186" y="14200"/>
                        <a:pt x="8061" y="14487"/>
                        <a:pt x="7836" y="14724"/>
                      </a:cubicBezTo>
                      <a:cubicBezTo>
                        <a:pt x="7412" y="15174"/>
                        <a:pt x="6963" y="15773"/>
                        <a:pt x="6289" y="15773"/>
                      </a:cubicBezTo>
                      <a:cubicBezTo>
                        <a:pt x="5977" y="15773"/>
                        <a:pt x="5665" y="15648"/>
                        <a:pt x="5441" y="15423"/>
                      </a:cubicBezTo>
                      <a:lnTo>
                        <a:pt x="349" y="10332"/>
                      </a:lnTo>
                      <a:cubicBezTo>
                        <a:pt x="125" y="10107"/>
                        <a:pt x="0" y="9795"/>
                        <a:pt x="0" y="9484"/>
                      </a:cubicBezTo>
                      <a:cubicBezTo>
                        <a:pt x="0" y="8810"/>
                        <a:pt x="599" y="8360"/>
                        <a:pt x="1048" y="7936"/>
                      </a:cubicBezTo>
                      <a:cubicBezTo>
                        <a:pt x="1285" y="7712"/>
                        <a:pt x="1572" y="7587"/>
                        <a:pt x="1897" y="7587"/>
                      </a:cubicBezTo>
                      <a:cubicBezTo>
                        <a:pt x="2471" y="7587"/>
                        <a:pt x="2745" y="7936"/>
                        <a:pt x="3120" y="8311"/>
                      </a:cubicBezTo>
                      <a:cubicBezTo>
                        <a:pt x="3007" y="8198"/>
                        <a:pt x="2945" y="8049"/>
                        <a:pt x="2945" y="7886"/>
                      </a:cubicBezTo>
                      <a:cubicBezTo>
                        <a:pt x="2945" y="7724"/>
                        <a:pt x="3007" y="7574"/>
                        <a:pt x="3120" y="7462"/>
                      </a:cubicBezTo>
                      <a:lnTo>
                        <a:pt x="7462" y="3120"/>
                      </a:lnTo>
                      <a:cubicBezTo>
                        <a:pt x="7574" y="3007"/>
                        <a:pt x="7724" y="2945"/>
                        <a:pt x="7886" y="2945"/>
                      </a:cubicBezTo>
                      <a:cubicBezTo>
                        <a:pt x="8049" y="2945"/>
                        <a:pt x="8198" y="3007"/>
                        <a:pt x="8311" y="3120"/>
                      </a:cubicBezTo>
                      <a:cubicBezTo>
                        <a:pt x="7936" y="2745"/>
                        <a:pt x="7587" y="2471"/>
                        <a:pt x="7587" y="1897"/>
                      </a:cubicBezTo>
                      <a:cubicBezTo>
                        <a:pt x="7587" y="1572"/>
                        <a:pt x="7712" y="1285"/>
                        <a:pt x="7936" y="1048"/>
                      </a:cubicBezTo>
                      <a:cubicBezTo>
                        <a:pt x="8360" y="599"/>
                        <a:pt x="8810" y="0"/>
                        <a:pt x="9484" y="0"/>
                      </a:cubicBezTo>
                      <a:cubicBezTo>
                        <a:pt x="9795" y="0"/>
                        <a:pt x="10107" y="125"/>
                        <a:pt x="10332" y="349"/>
                      </a:cubicBezTo>
                      <a:lnTo>
                        <a:pt x="15423" y="5441"/>
                      </a:lnTo>
                      <a:cubicBezTo>
                        <a:pt x="15648" y="5665"/>
                        <a:pt x="15773" y="5977"/>
                        <a:pt x="15773" y="6289"/>
                      </a:cubicBezTo>
                      <a:cubicBezTo>
                        <a:pt x="15773" y="6963"/>
                        <a:pt x="15174" y="7412"/>
                        <a:pt x="14724" y="7836"/>
                      </a:cubicBezTo>
                      <a:cubicBezTo>
                        <a:pt x="14487" y="8061"/>
                        <a:pt x="14200" y="8186"/>
                        <a:pt x="13876" y="8186"/>
                      </a:cubicBezTo>
                      <a:cubicBezTo>
                        <a:pt x="13302" y="8186"/>
                        <a:pt x="13027" y="7836"/>
                        <a:pt x="12653" y="7462"/>
                      </a:cubicBezTo>
                      <a:cubicBezTo>
                        <a:pt x="12765" y="7574"/>
                        <a:pt x="12828" y="7724"/>
                        <a:pt x="12828" y="7886"/>
                      </a:cubicBezTo>
                      <a:cubicBezTo>
                        <a:pt x="12828" y="8049"/>
                        <a:pt x="12765" y="8198"/>
                        <a:pt x="12653" y="8311"/>
                      </a:cubicBezTo>
                      <a:lnTo>
                        <a:pt x="11081" y="9883"/>
                      </a:lnTo>
                      <a:lnTo>
                        <a:pt x="14275" y="13077"/>
                      </a:lnTo>
                      <a:cubicBezTo>
                        <a:pt x="14612" y="12740"/>
                        <a:pt x="14999" y="12541"/>
                        <a:pt x="15473" y="12541"/>
                      </a:cubicBezTo>
                      <a:cubicBezTo>
                        <a:pt x="15897" y="12541"/>
                        <a:pt x="16309" y="12715"/>
                        <a:pt x="16609" y="13002"/>
                      </a:cubicBezTo>
                      <a:lnTo>
                        <a:pt x="21138" y="17532"/>
                      </a:lnTo>
                      <a:cubicBezTo>
                        <a:pt x="21425" y="17832"/>
                        <a:pt x="21600" y="18243"/>
                        <a:pt x="21600" y="18668"/>
                      </a:cubicBezTo>
                      <a:cubicBezTo>
                        <a:pt x="21600" y="19092"/>
                        <a:pt x="21425" y="19504"/>
                        <a:pt x="21138" y="197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8" name="Group 68"/>
            <p:cNvGrpSpPr/>
            <p:nvPr/>
          </p:nvGrpSpPr>
          <p:grpSpPr>
            <a:xfrm>
              <a:off x="7293244" y="1468818"/>
              <a:ext cx="3689986" cy="3803654"/>
              <a:chOff x="7293244" y="1683646"/>
              <a:chExt cx="3689986" cy="3803654"/>
            </a:xfrm>
          </p:grpSpPr>
          <p:grpSp>
            <p:nvGrpSpPr>
              <p:cNvPr id="23" name="Group 69"/>
              <p:cNvGrpSpPr/>
              <p:nvPr/>
            </p:nvGrpSpPr>
            <p:grpSpPr>
              <a:xfrm>
                <a:off x="7293244" y="1683646"/>
                <a:ext cx="3689986" cy="3803654"/>
                <a:chOff x="-70571" y="1263167"/>
                <a:chExt cx="5315134" cy="3803654"/>
              </a:xfrm>
            </p:grpSpPr>
            <p:grpSp>
              <p:nvGrpSpPr>
                <p:cNvPr id="26" name="Group 72"/>
                <p:cNvGrpSpPr/>
                <p:nvPr/>
              </p:nvGrpSpPr>
              <p:grpSpPr>
                <a:xfrm>
                  <a:off x="-70571" y="1263167"/>
                  <a:ext cx="5225639" cy="1156177"/>
                  <a:chOff x="53186" y="1596405"/>
                  <a:chExt cx="5225639" cy="1156177"/>
                </a:xfrm>
              </p:grpSpPr>
              <p:sp>
                <p:nvSpPr>
                  <p:cNvPr id="33" name="îṣļîḑé-TextBox 79"/>
                  <p:cNvSpPr txBox="1"/>
                  <p:nvPr/>
                </p:nvSpPr>
                <p:spPr>
                  <a:xfrm>
                    <a:off x="53186" y="1941515"/>
                    <a:ext cx="5225639" cy="8110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每一行都有一个可以排序的主键和任意多的列，列可以根据需要动态增加，同一张表中不同的行可以有截然不同的列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 </a:t>
                    </a:r>
                    <a:endParaRPr lang="zh-CN" altLang="en-US" sz="1400" dirty="0"/>
                  </a:p>
                </p:txBody>
              </p:sp>
              <p:sp>
                <p:nvSpPr>
                  <p:cNvPr id="34" name="îṣļîḑé-Rectangle 80"/>
                  <p:cNvSpPr/>
                  <p:nvPr/>
                </p:nvSpPr>
                <p:spPr>
                  <a:xfrm>
                    <a:off x="1317291" y="1596405"/>
                    <a:ext cx="3761216" cy="345110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1"/>
                        </a:solidFill>
                      </a:rPr>
                      <a:t>无模式</a:t>
                    </a:r>
                    <a:endParaRPr lang="zh-CN" altLang="en-US" sz="2000" b="1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27" name="Group 73"/>
                <p:cNvGrpSpPr/>
                <p:nvPr/>
              </p:nvGrpSpPr>
              <p:grpSpPr>
                <a:xfrm>
                  <a:off x="1067276" y="2637110"/>
                  <a:ext cx="4177287" cy="1106170"/>
                  <a:chOff x="1191033" y="1646440"/>
                  <a:chExt cx="4177287" cy="1106170"/>
                </a:xfrm>
              </p:grpSpPr>
              <p:sp>
                <p:nvSpPr>
                  <p:cNvPr id="31" name="îṣļîḑé-TextBox 77"/>
                  <p:cNvSpPr txBox="1"/>
                  <p:nvPr/>
                </p:nvSpPr>
                <p:spPr>
                  <a:xfrm>
                    <a:off x="1191033" y="1954415"/>
                    <a:ext cx="4177287" cy="7981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每个单元中的数据可以有多个版本，默认情况下，版本号自动分配，版本号就是单元格插入时的时间戳</a:t>
                    </a:r>
                    <a:endParaRPr lang="zh-CN" altLang="en-US" sz="1400" dirty="0"/>
                  </a:p>
                </p:txBody>
              </p:sp>
              <p:sp>
                <p:nvSpPr>
                  <p:cNvPr id="32" name="îṣļîḑé-Rectangle 78"/>
                  <p:cNvSpPr/>
                  <p:nvPr/>
                </p:nvSpPr>
                <p:spPr>
                  <a:xfrm>
                    <a:off x="1386772" y="1646440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2"/>
                        </a:solidFill>
                      </a:rPr>
                      <a:t>数据多版本</a:t>
                    </a:r>
                    <a:endParaRPr lang="zh-CN" altLang="en-US" sz="2000" b="1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8" name="Group 74"/>
                <p:cNvGrpSpPr/>
                <p:nvPr/>
              </p:nvGrpSpPr>
              <p:grpSpPr>
                <a:xfrm>
                  <a:off x="1193500" y="4139453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29" name="îṣļîḑé-TextBox 75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HBase中的数据都是字符串，没有类型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 </a:t>
                    </a:r>
                    <a:endParaRPr lang="zh-CN" altLang="en-US" sz="1400" dirty="0"/>
                  </a:p>
                </p:txBody>
              </p:sp>
              <p:sp>
                <p:nvSpPr>
                  <p:cNvPr id="30" name="îṣļîḑé-Rectangle 7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5"/>
                        </a:solidFill>
                      </a:rPr>
                      <a:t>数据类型单一</a:t>
                    </a:r>
                    <a:endParaRPr lang="zh-CN" altLang="en-US" sz="2000" b="1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cxnSp>
            <p:nvCxnSpPr>
              <p:cNvPr id="24" name="îṣļîḑé-Straight Connector 7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îṣļîḑé-Straight Connector 71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1"/>
            <p:cNvGrpSpPr/>
            <p:nvPr/>
          </p:nvGrpSpPr>
          <p:grpSpPr>
            <a:xfrm>
              <a:off x="1307468" y="1697288"/>
              <a:ext cx="3253412" cy="3575551"/>
              <a:chOff x="1307468" y="1697288"/>
              <a:chExt cx="3253412" cy="3575551"/>
            </a:xfrm>
          </p:grpSpPr>
          <p:grpSp>
            <p:nvGrpSpPr>
              <p:cNvPr id="10" name="Group 82"/>
              <p:cNvGrpSpPr/>
              <p:nvPr/>
            </p:nvGrpSpPr>
            <p:grpSpPr>
              <a:xfrm>
                <a:off x="1307775" y="1697288"/>
                <a:ext cx="3253104" cy="3575551"/>
                <a:chOff x="1046239" y="1491637"/>
                <a:chExt cx="4685841" cy="3575551"/>
              </a:xfrm>
            </p:grpSpPr>
            <p:grpSp>
              <p:nvGrpSpPr>
                <p:cNvPr id="14" name="Group 86"/>
                <p:cNvGrpSpPr/>
                <p:nvPr/>
              </p:nvGrpSpPr>
              <p:grpSpPr>
                <a:xfrm>
                  <a:off x="1193500" y="1491637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21" name="îṣļîḑé-TextBox 93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400" dirty="0"/>
                  </a:p>
                </p:txBody>
              </p:sp>
              <p:sp>
                <p:nvSpPr>
                  <p:cNvPr id="22" name="îṣļîḑé-Rectangle 94"/>
                  <p:cNvSpPr/>
                  <p:nvPr/>
                </p:nvSpPr>
                <p:spPr>
                  <a:xfrm>
                    <a:off x="1317257" y="1824875"/>
                    <a:ext cx="3761113" cy="419735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endParaRPr lang="zh-CN" altLang="en-US" sz="2000" b="1" dirty="0">
                      <a:solidFill>
                        <a:schemeClr val="accent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5" name="Group 87"/>
                <p:cNvGrpSpPr/>
                <p:nvPr/>
              </p:nvGrpSpPr>
              <p:grpSpPr>
                <a:xfrm>
                  <a:off x="1046239" y="2815545"/>
                  <a:ext cx="3908456" cy="927368"/>
                  <a:chOff x="1169996" y="1824875"/>
                  <a:chExt cx="3908456" cy="927368"/>
                </a:xfrm>
              </p:grpSpPr>
              <p:sp>
                <p:nvSpPr>
                  <p:cNvPr id="19" name="îṣļîḑé-TextBox 91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400" dirty="0"/>
                  </a:p>
                </p:txBody>
              </p:sp>
              <p:sp>
                <p:nvSpPr>
                  <p:cNvPr id="20" name="îṣļîḑé-Rectangle 92"/>
                  <p:cNvSpPr/>
                  <p:nvPr/>
                </p:nvSpPr>
                <p:spPr>
                  <a:xfrm>
                    <a:off x="1169996" y="1824875"/>
                    <a:ext cx="3761113" cy="509270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20000"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面向列</a:t>
                    </a:r>
                    <a:endParaRPr lang="zh-CN" altLang="en-US" sz="2000" b="1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" name="Group 88"/>
                <p:cNvGrpSpPr/>
                <p:nvPr/>
              </p:nvGrpSpPr>
              <p:grpSpPr>
                <a:xfrm>
                  <a:off x="1193500" y="4139453"/>
                  <a:ext cx="4538580" cy="927735"/>
                  <a:chOff x="1317257" y="1824875"/>
                  <a:chExt cx="4538580" cy="927735"/>
                </a:xfrm>
              </p:grpSpPr>
              <p:sp>
                <p:nvSpPr>
                  <p:cNvPr id="17" name="îṣļîḑé-TextBox 89"/>
                  <p:cNvSpPr txBox="1"/>
                  <p:nvPr/>
                </p:nvSpPr>
                <p:spPr>
                  <a:xfrm>
                    <a:off x="1317257" y="2243975"/>
                    <a:ext cx="4538580" cy="5086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对于为空（NULL）的列，并不占用存储空间，因此，表可以设计的非常稀疏</a:t>
                    </a:r>
                    <a:endParaRPr lang="zh-CN" altLang="en-US" sz="14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îṣļîḑé-Rectangle 9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5"/>
                        </a:solidFill>
                      </a:rPr>
                      <a:t>稀疏</a:t>
                    </a:r>
                    <a:endParaRPr lang="zh-CN" altLang="en-US" sz="2000" b="1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grpSp>
            <p:nvGrpSpPr>
              <p:cNvPr id="11" name="Group 83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2" name="îṣļîḑé-Straight Connector 84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îṣļîḑé-Straight Connector 85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2" name="îṣļîḑé-TextBox 89"/>
          <p:cNvSpPr txBox="1"/>
          <p:nvPr/>
        </p:nvSpPr>
        <p:spPr>
          <a:xfrm>
            <a:off x="1185545" y="2564130"/>
            <a:ext cx="2613660" cy="5080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cs typeface="+mn-ea"/>
                <a:sym typeface="+mn-lt"/>
              </a:rPr>
              <a:t>一个表可以有上亿行，上百万列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3" name="îṣļîḑé-TextBox 89"/>
          <p:cNvSpPr txBox="1"/>
          <p:nvPr/>
        </p:nvSpPr>
        <p:spPr>
          <a:xfrm>
            <a:off x="1297615" y="3887706"/>
            <a:ext cx="2611177" cy="50783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cs typeface="+mn-ea"/>
                <a:sym typeface="+mn-lt"/>
              </a:rPr>
              <a:t>面向列表（簇）的存储和权限控制，列（簇）独立检索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4" name="îṣļîḑé-Rectangle 92"/>
          <p:cNvSpPr/>
          <p:nvPr/>
        </p:nvSpPr>
        <p:spPr>
          <a:xfrm>
            <a:off x="1297615" y="1942966"/>
            <a:ext cx="2611120" cy="509270"/>
          </a:xfrm>
          <a:prstGeom prst="rect">
            <a:avLst/>
          </a:prstGeom>
        </p:spPr>
        <p:txBody>
          <a:bodyPr wrap="none" lIns="0" tIns="0" rIns="0" bIns="0">
            <a:normAutofit lnSpcReduction="20000"/>
          </a:bodyPr>
          <a:p>
            <a:r>
              <a:rPr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大</a:t>
            </a:r>
            <a:endParaRPr lang="zh-CN" altLang="en-US" sz="20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883025" cy="817880"/>
            <a:chOff x="6010521" y="2192502"/>
            <a:chExt cx="5822248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822248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—hadoop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5095" y="1177290"/>
            <a:ext cx="1183132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HDFS：</a:t>
            </a:r>
            <a:r>
              <a:rPr lang="zh-CN" altLang="en-US" dirty="0">
                <a:cs typeface="+mn-ea"/>
                <a:sym typeface="+mn-lt"/>
              </a:rPr>
              <a:t>HDFS集群：负责海量数据的存储，集群中的角色主要有 NameNode / DataNode/SecondaryNameNode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795145"/>
            <a:ext cx="7165340" cy="4358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883025" cy="817880"/>
            <a:chOff x="6010521" y="2192502"/>
            <a:chExt cx="5822248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822248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—hadoop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5095" y="1177290"/>
            <a:ext cx="1143698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YARN集群：负责海量数据运算时的资源调度，集群中的角色主要有 ResourceManager /NodeManager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15" y="2052320"/>
            <a:ext cx="6734810" cy="37160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883025" cy="817880"/>
            <a:chOff x="6010521" y="2192502"/>
            <a:chExt cx="5822248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822248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—hadoop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5095" y="1177290"/>
            <a:ext cx="948753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MapReduce：它其实是一个应用程序开发包，</a:t>
            </a:r>
            <a:r>
              <a:rPr lang="zh-CN" altLang="en-US" dirty="0">
                <a:effectLst/>
                <a:sym typeface="+mn-ea"/>
              </a:rPr>
              <a:t>并行处理框架，实现任务分解和调度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600835"/>
            <a:ext cx="7609840" cy="5095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841115" cy="817880"/>
            <a:chOff x="6010521" y="2192502"/>
            <a:chExt cx="5759408" cy="1226337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1" y="2192502"/>
              <a:ext cx="5759408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设计缘由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—hadoop</a:t>
              </a:r>
              <a:endParaRPr lang="en-US" altLang="zh-CN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0bbc4188-a710-4151-b2e9-10d0a42a3567"/>
          <p:cNvGrpSpPr>
            <a:grpSpLocks noChangeAspect="1"/>
          </p:cNvGrpSpPr>
          <p:nvPr/>
        </p:nvGrpSpPr>
        <p:grpSpPr>
          <a:xfrm>
            <a:off x="928594" y="1935161"/>
            <a:ext cx="10026705" cy="3707921"/>
            <a:chOff x="1001619" y="2006420"/>
            <a:chExt cx="10026705" cy="3707921"/>
          </a:xfrm>
        </p:grpSpPr>
        <p:sp>
          <p:nvSpPr>
            <p:cNvPr id="7" name="îṥļîḑé-Rectangle 11"/>
            <p:cNvSpPr/>
            <p:nvPr/>
          </p:nvSpPr>
          <p:spPr>
            <a:xfrm rot="5400000">
              <a:off x="6021744" y="-1177263"/>
              <a:ext cx="184292" cy="98288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03868" y="3485953"/>
              <a:ext cx="1521154" cy="660376"/>
              <a:chOff x="1785938" y="1587962"/>
              <a:chExt cx="1217700" cy="528638"/>
            </a:xfrm>
          </p:grpSpPr>
          <p:sp>
            <p:nvSpPr>
              <p:cNvPr id="41" name="îṥļîḑé-Right Triangle 6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42" name="îṥļîḑé-Parallelogram 3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9" name="îṥļîḑé-Oval 8"/>
            <p:cNvSpPr/>
            <p:nvPr/>
          </p:nvSpPr>
          <p:spPr>
            <a:xfrm>
              <a:off x="2292644" y="3033857"/>
              <a:ext cx="573350" cy="57335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ar-SA" b="1"/>
                <a:t>1</a:t>
              </a:r>
              <a:endParaRPr lang="ar-SA" b="1"/>
            </a:p>
          </p:txBody>
        </p:sp>
        <p:grpSp>
          <p:nvGrpSpPr>
            <p:cNvPr id="10" name="Group 15"/>
            <p:cNvGrpSpPr/>
            <p:nvPr/>
          </p:nvGrpSpPr>
          <p:grpSpPr>
            <a:xfrm flipV="1">
              <a:off x="3482725" y="3332810"/>
              <a:ext cx="1521154" cy="660376"/>
              <a:chOff x="1785938" y="1587962"/>
              <a:chExt cx="1217700" cy="528638"/>
            </a:xfrm>
          </p:grpSpPr>
          <p:sp>
            <p:nvSpPr>
              <p:cNvPr id="39" name="îṥļîḑé-Right Triangle 19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40" name="îṥļîḑé-Parallelogram 18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11" name="îṥļîḑé-Oval 16"/>
            <p:cNvSpPr/>
            <p:nvPr/>
          </p:nvSpPr>
          <p:spPr>
            <a:xfrm>
              <a:off x="4071502" y="3865576"/>
              <a:ext cx="573350" cy="5733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ar-SA" b="1"/>
                <a:t>2</a:t>
              </a:r>
              <a:endParaRPr lang="ar-SA" b="1"/>
            </a:p>
          </p:txBody>
        </p:sp>
        <p:grpSp>
          <p:nvGrpSpPr>
            <p:cNvPr id="12" name="Group 21"/>
            <p:cNvGrpSpPr/>
            <p:nvPr/>
          </p:nvGrpSpPr>
          <p:grpSpPr>
            <a:xfrm>
              <a:off x="5342742" y="3485953"/>
              <a:ext cx="1521154" cy="660376"/>
              <a:chOff x="1785938" y="1587962"/>
              <a:chExt cx="1217700" cy="528638"/>
            </a:xfrm>
          </p:grpSpPr>
          <p:sp>
            <p:nvSpPr>
              <p:cNvPr id="37" name="îṥļîḑé-Right Triangle 25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8" name="îṥļîḑé-Parallelogram 24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13" name="îṥļîḑé-Oval 22"/>
            <p:cNvSpPr/>
            <p:nvPr/>
          </p:nvSpPr>
          <p:spPr>
            <a:xfrm>
              <a:off x="5931520" y="3033857"/>
              <a:ext cx="573350" cy="57335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ar-SA" b="1"/>
                <a:t>3</a:t>
              </a:r>
              <a:endParaRPr lang="ar-SA" b="1"/>
            </a:p>
          </p:txBody>
        </p:sp>
        <p:grpSp>
          <p:nvGrpSpPr>
            <p:cNvPr id="14" name="Group 27"/>
            <p:cNvGrpSpPr/>
            <p:nvPr/>
          </p:nvGrpSpPr>
          <p:grpSpPr>
            <a:xfrm flipV="1">
              <a:off x="7264988" y="3332810"/>
              <a:ext cx="1521154" cy="660376"/>
              <a:chOff x="1785938" y="1587962"/>
              <a:chExt cx="1217700" cy="528638"/>
            </a:xfrm>
          </p:grpSpPr>
          <p:sp>
            <p:nvSpPr>
              <p:cNvPr id="35" name="îṥļîḑé-Right Triangle 31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6" name="îṥļîḑé-Parallelogram 30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15" name="îṥļîḑé-Oval 28"/>
            <p:cNvSpPr/>
            <p:nvPr/>
          </p:nvSpPr>
          <p:spPr>
            <a:xfrm>
              <a:off x="7828634" y="3865576"/>
              <a:ext cx="573350" cy="5733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ar-SA" b="1"/>
                <a:t>4</a:t>
              </a:r>
              <a:endParaRPr lang="ar-SA" b="1"/>
            </a:p>
          </p:txBody>
        </p:sp>
        <p:grpSp>
          <p:nvGrpSpPr>
            <p:cNvPr id="16" name="Group 33"/>
            <p:cNvGrpSpPr/>
            <p:nvPr/>
          </p:nvGrpSpPr>
          <p:grpSpPr>
            <a:xfrm>
              <a:off x="9333800" y="3485953"/>
              <a:ext cx="1521154" cy="660376"/>
              <a:chOff x="1785938" y="1587962"/>
              <a:chExt cx="1217700" cy="528638"/>
            </a:xfrm>
          </p:grpSpPr>
          <p:sp>
            <p:nvSpPr>
              <p:cNvPr id="33" name="îṥļîḑé-Right Triangle 37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4" name="îṥļîḑé-Parallelogram 36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17" name="îṥļîḑé-Oval 34"/>
            <p:cNvSpPr/>
            <p:nvPr/>
          </p:nvSpPr>
          <p:spPr>
            <a:xfrm>
              <a:off x="9922576" y="3033857"/>
              <a:ext cx="573350" cy="573350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ar-SA" b="1"/>
                <a:t>5</a:t>
              </a:r>
              <a:endParaRPr lang="ar-SA" b="1"/>
            </a:p>
          </p:txBody>
        </p:sp>
        <p:grpSp>
          <p:nvGrpSpPr>
            <p:cNvPr id="18" name="Group 1"/>
            <p:cNvGrpSpPr/>
            <p:nvPr/>
          </p:nvGrpSpPr>
          <p:grpSpPr>
            <a:xfrm>
              <a:off x="1001619" y="4424021"/>
              <a:ext cx="2223986" cy="1290131"/>
              <a:chOff x="1001619" y="4163682"/>
              <a:chExt cx="2223986" cy="1290131"/>
            </a:xfrm>
          </p:grpSpPr>
          <p:sp>
            <p:nvSpPr>
              <p:cNvPr id="31" name="îṥļîḑé-TextBox 57"/>
              <p:cNvSpPr txBox="1"/>
              <p:nvPr/>
            </p:nvSpPr>
            <p:spPr bwMode="auto">
              <a:xfrm>
                <a:off x="1001619" y="4163682"/>
                <a:ext cx="2223986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1">
                <a:noAutofit/>
              </a:bodyPr>
              <a:p>
                <a:pPr algn="ctr" latinLnBrk="0"/>
                <a:r>
                  <a:rPr lang="zh-CN" altLang="en-US" sz="2000">
                    <a:solidFill>
                      <a:schemeClr val="accent1"/>
                    </a:solidFill>
                    <a:effectLst/>
                    <a:ea typeface="宋体" panose="02010600030101010101" pitchFamily="2" charset="-122"/>
                  </a:rPr>
                  <a:t>高可靠性</a:t>
                </a:r>
                <a:endParaRPr lang="zh-CN" altLang="en-US" sz="2000">
                  <a:solidFill>
                    <a:schemeClr val="accent1"/>
                  </a:solidFill>
                  <a:effectLst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îṥļîḑé-TextBox 58"/>
              <p:cNvSpPr txBox="1"/>
              <p:nvPr/>
            </p:nvSpPr>
            <p:spPr bwMode="auto">
              <a:xfrm>
                <a:off x="1001619" y="4565377"/>
                <a:ext cx="2223986" cy="8884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1">
                <a:no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Hadoop按位存储和处理数据的能力值得人们信赖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2"/>
            <p:cNvGrpSpPr/>
            <p:nvPr/>
          </p:nvGrpSpPr>
          <p:grpSpPr>
            <a:xfrm>
              <a:off x="2864923" y="2006420"/>
              <a:ext cx="2781300" cy="1290320"/>
              <a:chOff x="2864923" y="2407204"/>
              <a:chExt cx="2781300" cy="1290320"/>
            </a:xfrm>
          </p:grpSpPr>
          <p:sp>
            <p:nvSpPr>
              <p:cNvPr id="29" name="îṥļîḑé-TextBox 61"/>
              <p:cNvSpPr txBox="1"/>
              <p:nvPr/>
            </p:nvSpPr>
            <p:spPr bwMode="auto">
              <a:xfrm>
                <a:off x="2950013" y="2407204"/>
                <a:ext cx="2223986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1">
                <a:noAutofit/>
              </a:bodyPr>
              <a:p>
                <a:pPr algn="ctr" latinLnBrk="0"/>
                <a:r>
                  <a:rPr lang="zh-CN" altLang="en-US" sz="2000">
                    <a:solidFill>
                      <a:schemeClr val="accent2"/>
                    </a:solidFill>
                    <a:effectLst/>
                    <a:ea typeface="宋体" panose="02010600030101010101" pitchFamily="2" charset="-122"/>
                  </a:rPr>
                  <a:t>高效性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îṥļîḑé-TextBox 62"/>
              <p:cNvSpPr txBox="1"/>
              <p:nvPr/>
            </p:nvSpPr>
            <p:spPr bwMode="auto">
              <a:xfrm>
                <a:off x="2864923" y="2809159"/>
                <a:ext cx="2781300" cy="88836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1">
                <a:no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400" b="0" dirty="0">
                    <a:solidFill>
                      <a:schemeClr val="tx1"/>
                    </a:solidFill>
                    <a:effectLst/>
                  </a:rPr>
                  <a:t>Hadoop能够在节点之间动态地移动数据，并保证各个节点的动态平衡，因此处理速度非常快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0" name="Group 5"/>
            <p:cNvGrpSpPr/>
            <p:nvPr/>
          </p:nvGrpSpPr>
          <p:grpSpPr>
            <a:xfrm>
              <a:off x="6738721" y="2006420"/>
              <a:ext cx="4289425" cy="1290320"/>
              <a:chOff x="6738721" y="2407204"/>
              <a:chExt cx="4289425" cy="1290320"/>
            </a:xfrm>
          </p:grpSpPr>
          <p:sp>
            <p:nvSpPr>
              <p:cNvPr id="27" name="îṥļîḑé-TextBox 63"/>
              <p:cNvSpPr txBox="1"/>
              <p:nvPr/>
            </p:nvSpPr>
            <p:spPr bwMode="auto">
              <a:xfrm>
                <a:off x="6738721" y="2407204"/>
                <a:ext cx="2223986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1">
                <a:noAutofit/>
              </a:bodyPr>
              <a:p>
                <a:pPr algn="ctr" latinLnBrk="0"/>
                <a:r>
                  <a:rPr lang="zh-CN" altLang="en-US" sz="2000">
                    <a:solidFill>
                      <a:schemeClr val="accent4"/>
                    </a:solidFill>
                    <a:effectLst/>
                  </a:rPr>
                  <a:t>低成本</a:t>
                </a:r>
                <a:endParaRPr lang="zh-CN" altLang="en-US" sz="200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28" name="îṥļîḑé-TextBox 64"/>
              <p:cNvSpPr txBox="1"/>
              <p:nvPr/>
            </p:nvSpPr>
            <p:spPr bwMode="auto">
              <a:xfrm>
                <a:off x="6738721" y="2748199"/>
                <a:ext cx="4289425" cy="94932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1">
                <a:no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与一体机、商用数据仓库以及QlikView、Yonghong Z-Suite等数据集市相比，hadoop是开源的，项目的软件成本因此会大大降低 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3914252" y="4424021"/>
              <a:ext cx="3317240" cy="1290320"/>
              <a:chOff x="3914252" y="4163682"/>
              <a:chExt cx="3317240" cy="1290320"/>
            </a:xfrm>
          </p:grpSpPr>
          <p:sp>
            <p:nvSpPr>
              <p:cNvPr id="25" name="îṥļîḑé-TextBox 65"/>
              <p:cNvSpPr txBox="1"/>
              <p:nvPr/>
            </p:nvSpPr>
            <p:spPr bwMode="auto">
              <a:xfrm>
                <a:off x="4656567" y="4163682"/>
                <a:ext cx="2223986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1">
                <a:noAutofit/>
              </a:bodyPr>
              <a:p>
                <a:pPr algn="ctr" latinLnBrk="0"/>
                <a:r>
                  <a:rPr lang="zh-CN" altLang="en-US" sz="2000">
                    <a:solidFill>
                      <a:schemeClr val="accent3"/>
                    </a:solidFill>
                    <a:effectLst/>
                  </a:rPr>
                  <a:t>高扩展</a:t>
                </a:r>
                <a:endParaRPr lang="zh-CN" altLang="en-US" sz="200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26" name="îṥļîḑé-TextBox 66"/>
              <p:cNvSpPr txBox="1"/>
              <p:nvPr/>
            </p:nvSpPr>
            <p:spPr bwMode="auto">
              <a:xfrm>
                <a:off x="3914252" y="4565637"/>
                <a:ext cx="3317240" cy="88836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1">
                <a:no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Hadoop是在可用的计算机集簇间分配数据并完成计算任务的，这些集簇可以方便地扩展到数以千计的节点中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9"/>
            <p:cNvGrpSpPr/>
            <p:nvPr/>
          </p:nvGrpSpPr>
          <p:grpSpPr>
            <a:xfrm>
              <a:off x="8485751" y="4424021"/>
              <a:ext cx="2401151" cy="1290320"/>
              <a:chOff x="8485751" y="4163682"/>
              <a:chExt cx="2401151" cy="1290320"/>
            </a:xfrm>
          </p:grpSpPr>
          <p:sp>
            <p:nvSpPr>
              <p:cNvPr id="23" name="îṥļîḑé-TextBox 67"/>
              <p:cNvSpPr txBox="1"/>
              <p:nvPr/>
            </p:nvSpPr>
            <p:spPr bwMode="auto">
              <a:xfrm>
                <a:off x="8662916" y="4163682"/>
                <a:ext cx="2223986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1">
                <a:noAutofit/>
              </a:bodyPr>
              <a:p>
                <a:pPr algn="ctr" latinLnBrk="0"/>
                <a:r>
                  <a:rPr lang="zh-CN" altLang="en-US" sz="2000">
                    <a:solidFill>
                      <a:schemeClr val="accent5"/>
                    </a:solidFill>
                    <a:effectLst/>
                    <a:ea typeface="宋体" panose="02010600030101010101" pitchFamily="2" charset="-122"/>
                  </a:rPr>
                  <a:t>高容错性</a:t>
                </a:r>
                <a:endParaRPr lang="zh-CN" altLang="en-US" sz="2000">
                  <a:solidFill>
                    <a:schemeClr val="accent5"/>
                  </a:solidFill>
                  <a:effectLst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îṥļîḑé-TextBox 68"/>
              <p:cNvSpPr txBox="1"/>
              <p:nvPr/>
            </p:nvSpPr>
            <p:spPr bwMode="auto">
              <a:xfrm>
                <a:off x="8485751" y="4565637"/>
                <a:ext cx="2400935" cy="88836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1">
                <a:no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1400" b="0" dirty="0">
                    <a:solidFill>
                      <a:schemeClr val="tx1"/>
                    </a:solidFill>
                    <a:effectLst/>
                  </a:rPr>
                  <a:t>Hadoop能够自动保存数据的多个副本，并且能够自动将失败的任务重新分配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5314" y="1162923"/>
            <a:ext cx="6183086" cy="4531704"/>
            <a:chOff x="5399314" y="1916338"/>
            <a:chExt cx="4140001" cy="3034287"/>
          </a:xfrm>
        </p:grpSpPr>
        <p:sp>
          <p:nvSpPr>
            <p:cNvPr id="54" name="MH_Entry_1">
              <a:hlinkClick r:id="rId1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埋点详情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MH_Number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MH_Entry_2">
              <a:hlinkClick r:id="rId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架构设计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MH_Number_2">
              <a:hlinkClick r:id="rId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1" name="MH_Entry_3">
              <a:hlinkClick r:id="rId7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设计缘由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2" name="MH_Number_3">
              <a:hlinkClick r:id="rId7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MH_Entry_4">
              <a:hlinkClick r:id="rId10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总结讨论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5" name="MH_Number_4">
              <a:hlinkClick r:id="rId10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PA_MH_Others_1"/>
          <p:cNvSpPr txBox="1"/>
          <p:nvPr>
            <p:custDataLst>
              <p:tags r:id="rId13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cs typeface="+mn-ea"/>
                <a:sym typeface="+mn-lt"/>
              </a:rPr>
              <a:t>目</a:t>
            </a:r>
            <a:endParaRPr lang="en-US" altLang="zh-CN" sz="6600">
              <a:cs typeface="+mn-ea"/>
              <a:sym typeface="+mn-lt"/>
            </a:endParaRPr>
          </a:p>
          <a:p>
            <a:pPr algn="ctr"/>
            <a:r>
              <a:rPr lang="zh-CN" altLang="en-US" sz="6600">
                <a:cs typeface="+mn-ea"/>
                <a:sym typeface="+mn-lt"/>
              </a:rPr>
              <a:t>录</a:t>
            </a:r>
            <a:endParaRPr lang="zh-CN" altLang="en-US" sz="6600">
              <a:cs typeface="+mn-ea"/>
              <a:sym typeface="+mn-lt"/>
            </a:endParaRPr>
          </a:p>
        </p:txBody>
      </p:sp>
      <p:sp>
        <p:nvSpPr>
          <p:cNvPr id="17" name="PA_MH_Others_2"/>
          <p:cNvSpPr txBox="1"/>
          <p:nvPr>
            <p:custDataLst>
              <p:tags r:id="rId14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-1524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Title"/>
          <p:cNvSpPr/>
          <p:nvPr>
            <p:custDataLst>
              <p:tags r:id="rId2"/>
            </p:custDataLst>
          </p:nvPr>
        </p:nvSpPr>
        <p:spPr>
          <a:xfrm>
            <a:off x="6010522" y="2177416"/>
            <a:ext cx="5322959" cy="124142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08000" tIns="0" rIns="0" bIns="0" rtlCol="0" anchor="ctr">
            <a:normAutofit/>
          </a:bodyPr>
          <a:lstStyle/>
          <a:p>
            <a:pPr lvl="0"/>
            <a:r>
              <a:rPr lang="zh-CN" altLang="en-US" sz="4000" spc="600" dirty="0" smtClean="0">
                <a:solidFill>
                  <a:schemeClr val="tx1"/>
                </a:solidFill>
                <a:cs typeface="+mn-ea"/>
                <a:sym typeface="+mn-lt"/>
              </a:rPr>
              <a:t> 总结讨论</a:t>
            </a:r>
            <a:endParaRPr lang="zh-CN" altLang="en-US" sz="4000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3"/>
            </p:custDataLst>
          </p:nvPr>
        </p:nvSpPr>
        <p:spPr>
          <a:xfrm>
            <a:off x="6010524" y="2256083"/>
            <a:ext cx="1072436" cy="1072436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MH_Number"/>
          <p:cNvSpPr/>
          <p:nvPr>
            <p:custDataLst>
              <p:tags r:id="rId4"/>
            </p:custDataLst>
          </p:nvPr>
        </p:nvSpPr>
        <p:spPr>
          <a:xfrm>
            <a:off x="6010521" y="2268783"/>
            <a:ext cx="535059" cy="53621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0521" y="3657600"/>
            <a:ext cx="42773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2"/>
            </p:custDataLst>
          </p:nvPr>
        </p:nvSpPr>
        <p:spPr>
          <a:xfrm>
            <a:off x="656656" y="218622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PA_文本框 4"/>
          <p:cNvSpPr txBox="1"/>
          <p:nvPr>
            <p:custDataLst>
              <p:tags r:id="rId3"/>
            </p:custDataLst>
          </p:nvPr>
        </p:nvSpPr>
        <p:spPr>
          <a:xfrm>
            <a:off x="656656" y="2962495"/>
            <a:ext cx="576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kern="1600" spc="600" dirty="0">
                <a:cs typeface="+mn-ea"/>
                <a:sym typeface="+mn-lt"/>
              </a:rPr>
              <a:t>感谢您的聆听</a:t>
            </a:r>
            <a:endParaRPr lang="zh-CN" altLang="en-US" sz="5400" kern="1600" spc="6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656" y="464991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</a:t>
            </a:r>
            <a:r>
              <a:rPr lang="zh-CN" altLang="en-US" sz="1600" dirty="0" smtClean="0">
                <a:ea typeface="宋体" panose="02010600030101010101" pitchFamily="2" charset="-122"/>
                <a:cs typeface="+mn-ea"/>
                <a:sym typeface="+mn-lt"/>
              </a:rPr>
              <a:t>阿导</a:t>
            </a:r>
            <a:endParaRPr lang="zh-CN" altLang="en-US" sz="1600" dirty="0" smtClean="0"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656" y="4205171"/>
            <a:ext cx="4752741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656" y="5118404"/>
            <a:ext cx="206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2018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CN" sz="1600" dirty="0" smtClean="0">
                <a:cs typeface="+mn-ea"/>
                <a:sym typeface="+mn-lt"/>
              </a:rPr>
              <a:t>11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CN" sz="1600" dirty="0" smtClean="0">
                <a:cs typeface="+mn-ea"/>
                <a:sym typeface="+mn-lt"/>
              </a:rPr>
              <a:t>28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PA_文本框 1"/>
          <p:cNvSpPr txBox="1"/>
          <p:nvPr>
            <p:custDataLst>
              <p:tags r:id="rId4"/>
            </p:custDataLst>
          </p:nvPr>
        </p:nvSpPr>
        <p:spPr>
          <a:xfrm>
            <a:off x="656656" y="1225291"/>
            <a:ext cx="239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2018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-1524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Title"/>
          <p:cNvSpPr/>
          <p:nvPr>
            <p:custDataLst>
              <p:tags r:id="rId2"/>
            </p:custDataLst>
          </p:nvPr>
        </p:nvSpPr>
        <p:spPr>
          <a:xfrm>
            <a:off x="6010522" y="2177416"/>
            <a:ext cx="5322959" cy="124142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08000" tIns="0" rIns="0" bIns="0" rtlCol="0" anchor="ctr">
            <a:normAutofit/>
          </a:bodyPr>
          <a:lstStyle/>
          <a:p>
            <a:pPr lvl="0"/>
            <a:r>
              <a:rPr lang="zh-CN" altLang="en-US" sz="4000" spc="600" dirty="0" smtClean="0">
                <a:solidFill>
                  <a:schemeClr val="tx1"/>
                </a:solidFill>
                <a:cs typeface="+mn-ea"/>
                <a:sym typeface="+mn-lt"/>
              </a:rPr>
              <a:t> 埋点详情</a:t>
            </a:r>
            <a:endParaRPr lang="zh-CN" altLang="en-US" sz="4000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3"/>
            </p:custDataLst>
          </p:nvPr>
        </p:nvSpPr>
        <p:spPr>
          <a:xfrm>
            <a:off x="6010524" y="2256083"/>
            <a:ext cx="1072436" cy="1072436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MH_Number"/>
          <p:cNvSpPr/>
          <p:nvPr>
            <p:custDataLst>
              <p:tags r:id="rId4"/>
            </p:custDataLst>
          </p:nvPr>
        </p:nvSpPr>
        <p:spPr>
          <a:xfrm>
            <a:off x="6010521" y="2268783"/>
            <a:ext cx="535059" cy="53621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4000" dirty="0" smtClean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0521" y="3657600"/>
            <a:ext cx="4277360" cy="1740355"/>
          </a:xfrm>
          <a:prstGeom prst="rect">
            <a:avLst/>
          </a:prstGeom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采用全埋点的方式进行埋点，会将每一个事件或者行为存储起来，然后根据业务的具体需要进行选择性的拿取数据。</a:t>
            </a:r>
            <a:endParaRPr lang="zh-CN" altLang="en-US" sz="1600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埋点详情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关键点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06e027e9-a3ba-4bea-ae9b-2264a6538e97"/>
          <p:cNvGrpSpPr>
            <a:grpSpLocks noChangeAspect="1"/>
          </p:cNvGrpSpPr>
          <p:nvPr/>
        </p:nvGrpSpPr>
        <p:grpSpPr>
          <a:xfrm>
            <a:off x="1156268" y="1869835"/>
            <a:ext cx="9895148" cy="4333886"/>
            <a:chOff x="731404" y="1906178"/>
            <a:chExt cx="10765196" cy="4714947"/>
          </a:xfrm>
        </p:grpSpPr>
        <p:sp>
          <p:nvSpPr>
            <p:cNvPr id="7" name="íślíḋè-Block Arc 4"/>
            <p:cNvSpPr>
              <a:spLocks noChangeAspect="1"/>
            </p:cNvSpPr>
            <p:nvPr/>
          </p:nvSpPr>
          <p:spPr>
            <a:xfrm rot="10800000">
              <a:off x="753786" y="1906178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íślíḋè-Block Arc 5"/>
            <p:cNvSpPr>
              <a:spLocks noChangeAspect="1"/>
            </p:cNvSpPr>
            <p:nvPr/>
          </p:nvSpPr>
          <p:spPr>
            <a:xfrm>
              <a:off x="2846735" y="1906178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ślíḋè-Block Arc 6"/>
            <p:cNvSpPr>
              <a:spLocks noChangeAspect="1"/>
            </p:cNvSpPr>
            <p:nvPr/>
          </p:nvSpPr>
          <p:spPr>
            <a:xfrm rot="10800000">
              <a:off x="4939684" y="1906179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ślíḋè-Block Arc 7"/>
            <p:cNvSpPr>
              <a:spLocks noChangeAspect="1"/>
            </p:cNvSpPr>
            <p:nvPr/>
          </p:nvSpPr>
          <p:spPr>
            <a:xfrm>
              <a:off x="7032634" y="1906181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íślíḋè-Block Arc 8"/>
            <p:cNvSpPr>
              <a:spLocks noChangeAspect="1"/>
            </p:cNvSpPr>
            <p:nvPr/>
          </p:nvSpPr>
          <p:spPr>
            <a:xfrm>
              <a:off x="753786" y="1906178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ślíḋè-Block Arc 9"/>
            <p:cNvSpPr>
              <a:spLocks noChangeAspect="1"/>
            </p:cNvSpPr>
            <p:nvPr/>
          </p:nvSpPr>
          <p:spPr>
            <a:xfrm rot="10800000">
              <a:off x="9125583" y="1906181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íślíḋè-Block Arc 10"/>
            <p:cNvSpPr>
              <a:spLocks noChangeAspect="1"/>
            </p:cNvSpPr>
            <p:nvPr/>
          </p:nvSpPr>
          <p:spPr>
            <a:xfrm rot="10800000">
              <a:off x="2846735" y="1906178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íślíḋè-Block Arc 11"/>
            <p:cNvSpPr>
              <a:spLocks noChangeAspect="1"/>
            </p:cNvSpPr>
            <p:nvPr/>
          </p:nvSpPr>
          <p:spPr>
            <a:xfrm rot="10800000">
              <a:off x="7032634" y="1906181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íślíḋè-Block Arc 12"/>
            <p:cNvSpPr>
              <a:spLocks noChangeAspect="1"/>
            </p:cNvSpPr>
            <p:nvPr/>
          </p:nvSpPr>
          <p:spPr>
            <a:xfrm>
              <a:off x="4939684" y="1906179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íślíḋè-Block Arc 13"/>
            <p:cNvSpPr>
              <a:spLocks noChangeAspect="1"/>
            </p:cNvSpPr>
            <p:nvPr/>
          </p:nvSpPr>
          <p:spPr>
            <a:xfrm>
              <a:off x="9125583" y="1906181"/>
              <a:ext cx="2312632" cy="2399161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íślíḋè-Freeform: Shape 14"/>
            <p:cNvSpPr/>
            <p:nvPr/>
          </p:nvSpPr>
          <p:spPr bwMode="auto">
            <a:xfrm>
              <a:off x="1669775" y="2846239"/>
              <a:ext cx="463741" cy="465115"/>
            </a:xfrm>
            <a:custGeom>
              <a:avLst/>
              <a:gdLst>
                <a:gd name="T0" fmla="*/ 107 w 185"/>
                <a:gd name="T1" fmla="*/ 144 h 186"/>
                <a:gd name="T2" fmla="*/ 30 w 185"/>
                <a:gd name="T3" fmla="*/ 135 h 186"/>
                <a:gd name="T4" fmla="*/ 116 w 185"/>
                <a:gd name="T5" fmla="*/ 101 h 186"/>
                <a:gd name="T6" fmla="*/ 25 w 185"/>
                <a:gd name="T7" fmla="*/ 110 h 186"/>
                <a:gd name="T8" fmla="*/ 116 w 185"/>
                <a:gd name="T9" fmla="*/ 101 h 186"/>
                <a:gd name="T10" fmla="*/ 36 w 185"/>
                <a:gd name="T11" fmla="*/ 85 h 186"/>
                <a:gd name="T12" fmla="*/ 113 w 185"/>
                <a:gd name="T13" fmla="*/ 93 h 186"/>
                <a:gd name="T14" fmla="*/ 71 w 185"/>
                <a:gd name="T15" fmla="*/ 68 h 186"/>
                <a:gd name="T16" fmla="*/ 98 w 185"/>
                <a:gd name="T17" fmla="*/ 76 h 186"/>
                <a:gd name="T18" fmla="*/ 71 w 185"/>
                <a:gd name="T19" fmla="*/ 160 h 186"/>
                <a:gd name="T20" fmla="*/ 45 w 185"/>
                <a:gd name="T21" fmla="*/ 152 h 186"/>
                <a:gd name="T22" fmla="*/ 169 w 185"/>
                <a:gd name="T23" fmla="*/ 42 h 186"/>
                <a:gd name="T24" fmla="*/ 42 w 185"/>
                <a:gd name="T25" fmla="*/ 25 h 186"/>
                <a:gd name="T26" fmla="*/ 38 w 185"/>
                <a:gd name="T27" fmla="*/ 0 h 186"/>
                <a:gd name="T28" fmla="*/ 34 w 185"/>
                <a:gd name="T29" fmla="*/ 25 h 186"/>
                <a:gd name="T30" fmla="*/ 17 w 185"/>
                <a:gd name="T31" fmla="*/ 42 h 186"/>
                <a:gd name="T32" fmla="*/ 0 w 185"/>
                <a:gd name="T33" fmla="*/ 169 h 186"/>
                <a:gd name="T34" fmla="*/ 169 w 185"/>
                <a:gd name="T35" fmla="*/ 186 h 186"/>
                <a:gd name="T36" fmla="*/ 185 w 185"/>
                <a:gd name="T37" fmla="*/ 59 h 186"/>
                <a:gd name="T38" fmla="*/ 135 w 185"/>
                <a:gd name="T39" fmla="*/ 177 h 186"/>
                <a:gd name="T40" fmla="*/ 8 w 185"/>
                <a:gd name="T41" fmla="*/ 169 h 186"/>
                <a:gd name="T42" fmla="*/ 17 w 185"/>
                <a:gd name="T43" fmla="*/ 51 h 186"/>
                <a:gd name="T44" fmla="*/ 135 w 185"/>
                <a:gd name="T45" fmla="*/ 177 h 186"/>
                <a:gd name="T46" fmla="*/ 169 w 185"/>
                <a:gd name="T47" fmla="*/ 177 h 186"/>
                <a:gd name="T48" fmla="*/ 143 w 185"/>
                <a:gd name="T49" fmla="*/ 51 h 186"/>
                <a:gd name="T50" fmla="*/ 177 w 185"/>
                <a:gd name="T51" fmla="*/ 59 h 186"/>
                <a:gd name="T52" fmla="*/ 116 w 185"/>
                <a:gd name="T53" fmla="*/ 127 h 186"/>
                <a:gd name="T54" fmla="*/ 25 w 185"/>
                <a:gd name="T55" fmla="*/ 118 h 186"/>
                <a:gd name="T56" fmla="*/ 116 w 185"/>
                <a:gd name="T57" fmla="*/ 127 h 186"/>
                <a:gd name="T58" fmla="*/ 152 w 185"/>
                <a:gd name="T59" fmla="*/ 85 h 186"/>
                <a:gd name="T60" fmla="*/ 169 w 185"/>
                <a:gd name="T61" fmla="*/ 85 h 186"/>
                <a:gd name="T62" fmla="*/ 160 w 185"/>
                <a:gd name="T63" fmla="*/ 135 h 186"/>
                <a:gd name="T64" fmla="*/ 160 w 185"/>
                <a:gd name="T65" fmla="*/ 144 h 186"/>
                <a:gd name="T66" fmla="*/ 160 w 185"/>
                <a:gd name="T67" fmla="*/ 135 h 186"/>
                <a:gd name="T68" fmla="*/ 156 w 185"/>
                <a:gd name="T69" fmla="*/ 114 h 186"/>
                <a:gd name="T70" fmla="*/ 164 w 185"/>
                <a:gd name="T71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" h="186">
                  <a:moveTo>
                    <a:pt x="36" y="144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9" y="141"/>
                    <a:pt x="111" y="138"/>
                    <a:pt x="113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2" y="138"/>
                    <a:pt x="34" y="141"/>
                    <a:pt x="36" y="144"/>
                  </a:cubicBezTo>
                  <a:close/>
                  <a:moveTo>
                    <a:pt x="116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6" y="104"/>
                    <a:pt x="26" y="107"/>
                    <a:pt x="25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7" y="107"/>
                    <a:pt x="117" y="104"/>
                    <a:pt x="116" y="101"/>
                  </a:cubicBezTo>
                  <a:close/>
                  <a:moveTo>
                    <a:pt x="107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4" y="87"/>
                    <a:pt x="32" y="90"/>
                    <a:pt x="30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1" y="90"/>
                    <a:pt x="109" y="87"/>
                    <a:pt x="107" y="85"/>
                  </a:cubicBezTo>
                  <a:close/>
                  <a:moveTo>
                    <a:pt x="71" y="68"/>
                  </a:moveTo>
                  <a:cubicBezTo>
                    <a:pt x="62" y="68"/>
                    <a:pt x="53" y="71"/>
                    <a:pt x="45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0" y="71"/>
                    <a:pt x="81" y="68"/>
                    <a:pt x="71" y="68"/>
                  </a:cubicBezTo>
                  <a:close/>
                  <a:moveTo>
                    <a:pt x="71" y="160"/>
                  </a:moveTo>
                  <a:cubicBezTo>
                    <a:pt x="81" y="160"/>
                    <a:pt x="90" y="157"/>
                    <a:pt x="98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3" y="157"/>
                    <a:pt x="62" y="160"/>
                    <a:pt x="71" y="160"/>
                  </a:cubicBezTo>
                  <a:close/>
                  <a:moveTo>
                    <a:pt x="169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3"/>
                    <a:pt x="50" y="18"/>
                    <a:pt x="50" y="13"/>
                  </a:cubicBezTo>
                  <a:cubicBezTo>
                    <a:pt x="50" y="6"/>
                    <a:pt x="45" y="0"/>
                    <a:pt x="38" y="0"/>
                  </a:cubicBezTo>
                  <a:cubicBezTo>
                    <a:pt x="31" y="0"/>
                    <a:pt x="25" y="6"/>
                    <a:pt x="25" y="13"/>
                  </a:cubicBezTo>
                  <a:cubicBezTo>
                    <a:pt x="25" y="18"/>
                    <a:pt x="29" y="23"/>
                    <a:pt x="34" y="2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7" y="42"/>
                    <a:pt x="0" y="50"/>
                    <a:pt x="0" y="5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5" y="178"/>
                    <a:pt x="185" y="169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5" y="50"/>
                    <a:pt x="178" y="42"/>
                    <a:pt x="169" y="42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4"/>
                    <a:pt x="8" y="1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5"/>
                    <a:pt x="12" y="51"/>
                    <a:pt x="17" y="51"/>
                  </a:cubicBezTo>
                  <a:cubicBezTo>
                    <a:pt x="135" y="51"/>
                    <a:pt x="135" y="51"/>
                    <a:pt x="135" y="51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4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3" y="51"/>
                    <a:pt x="177" y="55"/>
                    <a:pt x="177" y="59"/>
                  </a:cubicBezTo>
                  <a:lnTo>
                    <a:pt x="177" y="169"/>
                  </a:lnTo>
                  <a:close/>
                  <a:moveTo>
                    <a:pt x="116" y="127"/>
                  </a:moveTo>
                  <a:cubicBezTo>
                    <a:pt x="117" y="124"/>
                    <a:pt x="117" y="121"/>
                    <a:pt x="118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6" y="121"/>
                    <a:pt x="26" y="124"/>
                    <a:pt x="27" y="127"/>
                  </a:cubicBezTo>
                  <a:lnTo>
                    <a:pt x="116" y="127"/>
                  </a:lnTo>
                  <a:close/>
                  <a:moveTo>
                    <a:pt x="160" y="76"/>
                  </a:moveTo>
                  <a:cubicBezTo>
                    <a:pt x="155" y="76"/>
                    <a:pt x="152" y="80"/>
                    <a:pt x="152" y="85"/>
                  </a:cubicBezTo>
                  <a:cubicBezTo>
                    <a:pt x="152" y="89"/>
                    <a:pt x="155" y="93"/>
                    <a:pt x="160" y="93"/>
                  </a:cubicBezTo>
                  <a:cubicBezTo>
                    <a:pt x="165" y="93"/>
                    <a:pt x="169" y="89"/>
                    <a:pt x="169" y="85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35"/>
                  </a:moveTo>
                  <a:cubicBezTo>
                    <a:pt x="158" y="135"/>
                    <a:pt x="156" y="137"/>
                    <a:pt x="156" y="139"/>
                  </a:cubicBezTo>
                  <a:cubicBezTo>
                    <a:pt x="156" y="142"/>
                    <a:pt x="158" y="144"/>
                    <a:pt x="160" y="144"/>
                  </a:cubicBezTo>
                  <a:cubicBezTo>
                    <a:pt x="162" y="144"/>
                    <a:pt x="164" y="142"/>
                    <a:pt x="164" y="139"/>
                  </a:cubicBezTo>
                  <a:cubicBezTo>
                    <a:pt x="164" y="137"/>
                    <a:pt x="162" y="135"/>
                    <a:pt x="160" y="135"/>
                  </a:cubicBezTo>
                  <a:close/>
                  <a:moveTo>
                    <a:pt x="160" y="110"/>
                  </a:moveTo>
                  <a:cubicBezTo>
                    <a:pt x="158" y="110"/>
                    <a:pt x="156" y="112"/>
                    <a:pt x="156" y="114"/>
                  </a:cubicBezTo>
                  <a:cubicBezTo>
                    <a:pt x="156" y="116"/>
                    <a:pt x="158" y="118"/>
                    <a:pt x="160" y="118"/>
                  </a:cubicBezTo>
                  <a:cubicBezTo>
                    <a:pt x="162" y="118"/>
                    <a:pt x="164" y="116"/>
                    <a:pt x="164" y="114"/>
                  </a:cubicBezTo>
                  <a:cubicBezTo>
                    <a:pt x="164" y="112"/>
                    <a:pt x="162" y="110"/>
                    <a:pt x="160" y="1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íślíḋè-Freeform: Shape 15"/>
            <p:cNvSpPr/>
            <p:nvPr/>
          </p:nvSpPr>
          <p:spPr bwMode="auto">
            <a:xfrm>
              <a:off x="3770493" y="2846239"/>
              <a:ext cx="465115" cy="463741"/>
            </a:xfrm>
            <a:custGeom>
              <a:avLst/>
              <a:gdLst>
                <a:gd name="T0" fmla="*/ 122 w 186"/>
                <a:gd name="T1" fmla="*/ 160 h 185"/>
                <a:gd name="T2" fmla="*/ 122 w 186"/>
                <a:gd name="T3" fmla="*/ 152 h 185"/>
                <a:gd name="T4" fmla="*/ 59 w 186"/>
                <a:gd name="T5" fmla="*/ 156 h 185"/>
                <a:gd name="T6" fmla="*/ 63 w 186"/>
                <a:gd name="T7" fmla="*/ 143 h 185"/>
                <a:gd name="T8" fmla="*/ 110 w 186"/>
                <a:gd name="T9" fmla="*/ 139 h 185"/>
                <a:gd name="T10" fmla="*/ 63 w 186"/>
                <a:gd name="T11" fmla="*/ 135 h 185"/>
                <a:gd name="T12" fmla="*/ 63 w 186"/>
                <a:gd name="T13" fmla="*/ 143 h 185"/>
                <a:gd name="T14" fmla="*/ 152 w 186"/>
                <a:gd name="T15" fmla="*/ 50 h 185"/>
                <a:gd name="T16" fmla="*/ 143 w 186"/>
                <a:gd name="T17" fmla="*/ 0 h 185"/>
                <a:gd name="T18" fmla="*/ 34 w 186"/>
                <a:gd name="T19" fmla="*/ 8 h 185"/>
                <a:gd name="T20" fmla="*/ 25 w 186"/>
                <a:gd name="T21" fmla="*/ 50 h 185"/>
                <a:gd name="T22" fmla="*/ 0 w 186"/>
                <a:gd name="T23" fmla="*/ 143 h 185"/>
                <a:gd name="T24" fmla="*/ 34 w 186"/>
                <a:gd name="T25" fmla="*/ 169 h 185"/>
                <a:gd name="T26" fmla="*/ 42 w 186"/>
                <a:gd name="T27" fmla="*/ 185 h 185"/>
                <a:gd name="T28" fmla="*/ 152 w 186"/>
                <a:gd name="T29" fmla="*/ 177 h 185"/>
                <a:gd name="T30" fmla="*/ 160 w 186"/>
                <a:gd name="T31" fmla="*/ 169 h 185"/>
                <a:gd name="T32" fmla="*/ 186 w 186"/>
                <a:gd name="T33" fmla="*/ 76 h 185"/>
                <a:gd name="T34" fmla="*/ 42 w 186"/>
                <a:gd name="T35" fmla="*/ 8 h 185"/>
                <a:gd name="T36" fmla="*/ 143 w 186"/>
                <a:gd name="T37" fmla="*/ 50 h 185"/>
                <a:gd name="T38" fmla="*/ 42 w 186"/>
                <a:gd name="T39" fmla="*/ 8 h 185"/>
                <a:gd name="T40" fmla="*/ 42 w 186"/>
                <a:gd name="T41" fmla="*/ 177 h 185"/>
                <a:gd name="T42" fmla="*/ 143 w 186"/>
                <a:gd name="T43" fmla="*/ 126 h 185"/>
                <a:gd name="T44" fmla="*/ 177 w 186"/>
                <a:gd name="T45" fmla="*/ 143 h 185"/>
                <a:gd name="T46" fmla="*/ 152 w 186"/>
                <a:gd name="T47" fmla="*/ 160 h 185"/>
                <a:gd name="T48" fmla="*/ 143 w 186"/>
                <a:gd name="T49" fmla="*/ 118 h 185"/>
                <a:gd name="T50" fmla="*/ 34 w 186"/>
                <a:gd name="T51" fmla="*/ 126 h 185"/>
                <a:gd name="T52" fmla="*/ 25 w 186"/>
                <a:gd name="T53" fmla="*/ 160 h 185"/>
                <a:gd name="T54" fmla="*/ 8 w 186"/>
                <a:gd name="T55" fmla="*/ 76 h 185"/>
                <a:gd name="T56" fmla="*/ 160 w 186"/>
                <a:gd name="T57" fmla="*/ 59 h 185"/>
                <a:gd name="T58" fmla="*/ 177 w 186"/>
                <a:gd name="T59" fmla="*/ 143 h 185"/>
                <a:gd name="T60" fmla="*/ 143 w 186"/>
                <a:gd name="T61" fmla="*/ 84 h 185"/>
                <a:gd name="T62" fmla="*/ 160 w 186"/>
                <a:gd name="T63" fmla="*/ 84 h 185"/>
                <a:gd name="T64" fmla="*/ 127 w 186"/>
                <a:gd name="T65" fmla="*/ 76 h 185"/>
                <a:gd name="T66" fmla="*/ 127 w 186"/>
                <a:gd name="T67" fmla="*/ 93 h 185"/>
                <a:gd name="T68" fmla="*/ 127 w 186"/>
                <a:gd name="T69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6" h="185">
                  <a:moveTo>
                    <a:pt x="63" y="160"/>
                  </a:move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7" y="158"/>
                    <a:pt x="127" y="156"/>
                  </a:cubicBezTo>
                  <a:cubicBezTo>
                    <a:pt x="127" y="154"/>
                    <a:pt x="125" y="152"/>
                    <a:pt x="122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1" y="152"/>
                    <a:pt x="59" y="154"/>
                    <a:pt x="59" y="156"/>
                  </a:cubicBezTo>
                  <a:cubicBezTo>
                    <a:pt x="59" y="158"/>
                    <a:pt x="61" y="160"/>
                    <a:pt x="63" y="160"/>
                  </a:cubicBezTo>
                  <a:close/>
                  <a:moveTo>
                    <a:pt x="63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1" y="135"/>
                    <a:pt x="59" y="137"/>
                    <a:pt x="59" y="139"/>
                  </a:cubicBezTo>
                  <a:cubicBezTo>
                    <a:pt x="59" y="141"/>
                    <a:pt x="61" y="143"/>
                    <a:pt x="63" y="143"/>
                  </a:cubicBezTo>
                  <a:close/>
                  <a:moveTo>
                    <a:pt x="160" y="50"/>
                  </a:moveTo>
                  <a:cubicBezTo>
                    <a:pt x="152" y="50"/>
                    <a:pt x="152" y="50"/>
                    <a:pt x="152" y="50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4"/>
                    <a:pt x="34" y="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62"/>
                    <a:pt x="0" y="7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7"/>
                    <a:pt x="11" y="169"/>
                    <a:pt x="25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4" y="182"/>
                    <a:pt x="38" y="185"/>
                    <a:pt x="42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8" y="185"/>
                    <a:pt x="152" y="182"/>
                    <a:pt x="152" y="177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74" y="169"/>
                    <a:pt x="186" y="157"/>
                    <a:pt x="186" y="143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2"/>
                    <a:pt x="174" y="50"/>
                    <a:pt x="160" y="50"/>
                  </a:cubicBezTo>
                  <a:close/>
                  <a:moveTo>
                    <a:pt x="42" y="8"/>
                  </a:moveTo>
                  <a:cubicBezTo>
                    <a:pt x="143" y="8"/>
                    <a:pt x="143" y="8"/>
                    <a:pt x="143" y="8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42" y="50"/>
                    <a:pt x="42" y="50"/>
                    <a:pt x="42" y="50"/>
                  </a:cubicBezTo>
                  <a:lnTo>
                    <a:pt x="42" y="8"/>
                  </a:lnTo>
                  <a:close/>
                  <a:moveTo>
                    <a:pt x="143" y="177"/>
                  </a:moveTo>
                  <a:cubicBezTo>
                    <a:pt x="42" y="177"/>
                    <a:pt x="42" y="177"/>
                    <a:pt x="42" y="17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143" y="126"/>
                    <a:pt x="143" y="126"/>
                    <a:pt x="143" y="126"/>
                  </a:cubicBezTo>
                  <a:lnTo>
                    <a:pt x="143" y="177"/>
                  </a:lnTo>
                  <a:close/>
                  <a:moveTo>
                    <a:pt x="177" y="143"/>
                  </a:moveTo>
                  <a:cubicBezTo>
                    <a:pt x="177" y="153"/>
                    <a:pt x="170" y="160"/>
                    <a:pt x="160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2" y="122"/>
                    <a:pt x="148" y="118"/>
                    <a:pt x="143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8" y="118"/>
                    <a:pt x="34" y="122"/>
                    <a:pt x="34" y="126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6" y="160"/>
                    <a:pt x="8" y="153"/>
                    <a:pt x="8" y="14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6"/>
                    <a:pt x="16" y="59"/>
                    <a:pt x="25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70" y="59"/>
                    <a:pt x="177" y="66"/>
                    <a:pt x="177" y="76"/>
                  </a:cubicBezTo>
                  <a:lnTo>
                    <a:pt x="177" y="143"/>
                  </a:lnTo>
                  <a:close/>
                  <a:moveTo>
                    <a:pt x="152" y="76"/>
                  </a:moveTo>
                  <a:cubicBezTo>
                    <a:pt x="147" y="76"/>
                    <a:pt x="143" y="79"/>
                    <a:pt x="143" y="84"/>
                  </a:cubicBezTo>
                  <a:cubicBezTo>
                    <a:pt x="143" y="89"/>
                    <a:pt x="147" y="93"/>
                    <a:pt x="152" y="93"/>
                  </a:cubicBezTo>
                  <a:cubicBezTo>
                    <a:pt x="157" y="93"/>
                    <a:pt x="160" y="89"/>
                    <a:pt x="160" y="84"/>
                  </a:cubicBezTo>
                  <a:cubicBezTo>
                    <a:pt x="160" y="79"/>
                    <a:pt x="157" y="76"/>
                    <a:pt x="152" y="76"/>
                  </a:cubicBezTo>
                  <a:close/>
                  <a:moveTo>
                    <a:pt x="127" y="76"/>
                  </a:moveTo>
                  <a:cubicBezTo>
                    <a:pt x="122" y="76"/>
                    <a:pt x="118" y="79"/>
                    <a:pt x="118" y="84"/>
                  </a:cubicBezTo>
                  <a:cubicBezTo>
                    <a:pt x="118" y="89"/>
                    <a:pt x="122" y="93"/>
                    <a:pt x="127" y="93"/>
                  </a:cubicBezTo>
                  <a:cubicBezTo>
                    <a:pt x="131" y="93"/>
                    <a:pt x="135" y="89"/>
                    <a:pt x="135" y="84"/>
                  </a:cubicBezTo>
                  <a:cubicBezTo>
                    <a:pt x="135" y="79"/>
                    <a:pt x="131" y="76"/>
                    <a:pt x="127" y="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íślíḋè-Freeform: Shape 16"/>
            <p:cNvSpPr/>
            <p:nvPr/>
          </p:nvSpPr>
          <p:spPr bwMode="auto">
            <a:xfrm>
              <a:off x="5855721" y="2846239"/>
              <a:ext cx="463741" cy="463741"/>
            </a:xfrm>
            <a:custGeom>
              <a:avLst/>
              <a:gdLst>
                <a:gd name="T0" fmla="*/ 92 w 185"/>
                <a:gd name="T1" fmla="*/ 42 h 185"/>
                <a:gd name="T2" fmla="*/ 92 w 185"/>
                <a:gd name="T3" fmla="*/ 34 h 185"/>
                <a:gd name="T4" fmla="*/ 92 w 185"/>
                <a:gd name="T5" fmla="*/ 8 h 185"/>
                <a:gd name="T6" fmla="*/ 120 w 185"/>
                <a:gd name="T7" fmla="*/ 12 h 185"/>
                <a:gd name="T8" fmla="*/ 64 w 185"/>
                <a:gd name="T9" fmla="*/ 13 h 185"/>
                <a:gd name="T10" fmla="*/ 92 w 185"/>
                <a:gd name="T11" fmla="*/ 8 h 185"/>
                <a:gd name="T12" fmla="*/ 109 w 185"/>
                <a:gd name="T13" fmla="*/ 24 h 185"/>
                <a:gd name="T14" fmla="*/ 76 w 185"/>
                <a:gd name="T15" fmla="*/ 25 h 185"/>
                <a:gd name="T16" fmla="*/ 92 w 185"/>
                <a:gd name="T17" fmla="*/ 25 h 185"/>
                <a:gd name="T18" fmla="*/ 55 w 185"/>
                <a:gd name="T19" fmla="*/ 169 h 185"/>
                <a:gd name="T20" fmla="*/ 101 w 185"/>
                <a:gd name="T21" fmla="*/ 164 h 185"/>
                <a:gd name="T22" fmla="*/ 55 w 185"/>
                <a:gd name="T23" fmla="*/ 160 h 185"/>
                <a:gd name="T24" fmla="*/ 55 w 185"/>
                <a:gd name="T25" fmla="*/ 169 h 185"/>
                <a:gd name="T26" fmla="*/ 185 w 185"/>
                <a:gd name="T27" fmla="*/ 146 h 185"/>
                <a:gd name="T28" fmla="*/ 168 w 185"/>
                <a:gd name="T29" fmla="*/ 87 h 185"/>
                <a:gd name="T30" fmla="*/ 164 w 185"/>
                <a:gd name="T31" fmla="*/ 84 h 185"/>
                <a:gd name="T32" fmla="*/ 156 w 185"/>
                <a:gd name="T33" fmla="*/ 34 h 185"/>
                <a:gd name="T34" fmla="*/ 147 w 185"/>
                <a:gd name="T35" fmla="*/ 34 h 185"/>
                <a:gd name="T36" fmla="*/ 38 w 185"/>
                <a:gd name="T37" fmla="*/ 84 h 185"/>
                <a:gd name="T38" fmla="*/ 33 w 185"/>
                <a:gd name="T39" fmla="*/ 29 h 185"/>
                <a:gd name="T40" fmla="*/ 29 w 185"/>
                <a:gd name="T41" fmla="*/ 84 h 185"/>
                <a:gd name="T42" fmla="*/ 17 w 185"/>
                <a:gd name="T43" fmla="*/ 87 h 185"/>
                <a:gd name="T44" fmla="*/ 0 w 185"/>
                <a:gd name="T45" fmla="*/ 146 h 185"/>
                <a:gd name="T46" fmla="*/ 0 w 185"/>
                <a:gd name="T47" fmla="*/ 147 h 185"/>
                <a:gd name="T48" fmla="*/ 0 w 185"/>
                <a:gd name="T49" fmla="*/ 156 h 185"/>
                <a:gd name="T50" fmla="*/ 0 w 185"/>
                <a:gd name="T51" fmla="*/ 169 h 185"/>
                <a:gd name="T52" fmla="*/ 168 w 185"/>
                <a:gd name="T53" fmla="*/ 185 h 185"/>
                <a:gd name="T54" fmla="*/ 185 w 185"/>
                <a:gd name="T55" fmla="*/ 160 h 185"/>
                <a:gd name="T56" fmla="*/ 185 w 185"/>
                <a:gd name="T57" fmla="*/ 156 h 185"/>
                <a:gd name="T58" fmla="*/ 24 w 185"/>
                <a:gd name="T59" fmla="*/ 93 h 185"/>
                <a:gd name="T60" fmla="*/ 176 w 185"/>
                <a:gd name="T61" fmla="*/ 143 h 185"/>
                <a:gd name="T62" fmla="*/ 24 w 185"/>
                <a:gd name="T63" fmla="*/ 93 h 185"/>
                <a:gd name="T64" fmla="*/ 168 w 185"/>
                <a:gd name="T65" fmla="*/ 177 h 185"/>
                <a:gd name="T66" fmla="*/ 8 w 185"/>
                <a:gd name="T67" fmla="*/ 169 h 185"/>
                <a:gd name="T68" fmla="*/ 177 w 185"/>
                <a:gd name="T69" fmla="*/ 152 h 185"/>
                <a:gd name="T70" fmla="*/ 21 w 185"/>
                <a:gd name="T71" fmla="*/ 169 h 185"/>
                <a:gd name="T72" fmla="*/ 21 w 185"/>
                <a:gd name="T73" fmla="*/ 160 h 185"/>
                <a:gd name="T74" fmla="*/ 21 w 185"/>
                <a:gd name="T75" fmla="*/ 169 h 185"/>
                <a:gd name="T76" fmla="*/ 42 w 185"/>
                <a:gd name="T77" fmla="*/ 164 h 185"/>
                <a:gd name="T78" fmla="*/ 33 w 185"/>
                <a:gd name="T79" fmla="*/ 16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185">
                  <a:moveTo>
                    <a:pt x="88" y="38"/>
                  </a:moveTo>
                  <a:cubicBezTo>
                    <a:pt x="88" y="40"/>
                    <a:pt x="90" y="42"/>
                    <a:pt x="92" y="42"/>
                  </a:cubicBezTo>
                  <a:cubicBezTo>
                    <a:pt x="95" y="42"/>
                    <a:pt x="97" y="40"/>
                    <a:pt x="97" y="38"/>
                  </a:cubicBezTo>
                  <a:cubicBezTo>
                    <a:pt x="97" y="35"/>
                    <a:pt x="95" y="34"/>
                    <a:pt x="92" y="34"/>
                  </a:cubicBezTo>
                  <a:cubicBezTo>
                    <a:pt x="90" y="34"/>
                    <a:pt x="88" y="35"/>
                    <a:pt x="88" y="38"/>
                  </a:cubicBezTo>
                  <a:close/>
                  <a:moveTo>
                    <a:pt x="92" y="8"/>
                  </a:moveTo>
                  <a:cubicBezTo>
                    <a:pt x="101" y="8"/>
                    <a:pt x="109" y="12"/>
                    <a:pt x="114" y="1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3" y="4"/>
                    <a:pt x="103" y="0"/>
                    <a:pt x="92" y="0"/>
                  </a:cubicBezTo>
                  <a:cubicBezTo>
                    <a:pt x="81" y="0"/>
                    <a:pt x="71" y="5"/>
                    <a:pt x="64" y="1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5" y="12"/>
                    <a:pt x="83" y="8"/>
                    <a:pt x="92" y="8"/>
                  </a:cubicBezTo>
                  <a:close/>
                  <a:moveTo>
                    <a:pt x="103" y="30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5" y="20"/>
                    <a:pt x="99" y="17"/>
                    <a:pt x="92" y="17"/>
                  </a:cubicBezTo>
                  <a:cubicBezTo>
                    <a:pt x="86" y="17"/>
                    <a:pt x="80" y="20"/>
                    <a:pt x="76" y="2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28"/>
                    <a:pt x="88" y="25"/>
                    <a:pt x="92" y="25"/>
                  </a:cubicBezTo>
                  <a:cubicBezTo>
                    <a:pt x="97" y="25"/>
                    <a:pt x="101" y="27"/>
                    <a:pt x="103" y="30"/>
                  </a:cubicBezTo>
                  <a:close/>
                  <a:moveTo>
                    <a:pt x="55" y="169"/>
                  </a:moveTo>
                  <a:cubicBezTo>
                    <a:pt x="97" y="169"/>
                    <a:pt x="97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2" y="160"/>
                    <a:pt x="50" y="162"/>
                    <a:pt x="50" y="164"/>
                  </a:cubicBezTo>
                  <a:cubicBezTo>
                    <a:pt x="50" y="167"/>
                    <a:pt x="52" y="169"/>
                    <a:pt x="55" y="169"/>
                  </a:cubicBezTo>
                  <a:close/>
                  <a:moveTo>
                    <a:pt x="185" y="147"/>
                  </a:moveTo>
                  <a:cubicBezTo>
                    <a:pt x="185" y="147"/>
                    <a:pt x="185" y="146"/>
                    <a:pt x="185" y="14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7" y="85"/>
                    <a:pt x="166" y="84"/>
                    <a:pt x="164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1"/>
                    <a:pt x="154" y="29"/>
                    <a:pt x="152" y="29"/>
                  </a:cubicBezTo>
                  <a:cubicBezTo>
                    <a:pt x="149" y="29"/>
                    <a:pt x="147" y="31"/>
                    <a:pt x="147" y="3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1"/>
                    <a:pt x="36" y="29"/>
                    <a:pt x="33" y="29"/>
                  </a:cubicBezTo>
                  <a:cubicBezTo>
                    <a:pt x="31" y="29"/>
                    <a:pt x="29" y="31"/>
                    <a:pt x="29" y="3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5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5"/>
                    <a:pt x="17" y="185"/>
                  </a:cubicBezTo>
                  <a:cubicBezTo>
                    <a:pt x="168" y="185"/>
                    <a:pt x="168" y="185"/>
                    <a:pt x="168" y="185"/>
                  </a:cubicBezTo>
                  <a:cubicBezTo>
                    <a:pt x="178" y="185"/>
                    <a:pt x="185" y="178"/>
                    <a:pt x="185" y="169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185" y="159"/>
                    <a:pt x="185" y="157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lnTo>
                    <a:pt x="185" y="147"/>
                  </a:lnTo>
                  <a:close/>
                  <a:moveTo>
                    <a:pt x="24" y="93"/>
                  </a:moveTo>
                  <a:cubicBezTo>
                    <a:pt x="161" y="93"/>
                    <a:pt x="161" y="93"/>
                    <a:pt x="161" y="9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9" y="143"/>
                    <a:pt x="9" y="143"/>
                    <a:pt x="9" y="143"/>
                  </a:cubicBezTo>
                  <a:lnTo>
                    <a:pt x="24" y="93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lnTo>
                    <a:pt x="177" y="169"/>
                  </a:lnTo>
                  <a:close/>
                  <a:moveTo>
                    <a:pt x="21" y="169"/>
                  </a:moveTo>
                  <a:cubicBezTo>
                    <a:pt x="23" y="169"/>
                    <a:pt x="25" y="167"/>
                    <a:pt x="25" y="164"/>
                  </a:cubicBezTo>
                  <a:cubicBezTo>
                    <a:pt x="25" y="162"/>
                    <a:pt x="23" y="160"/>
                    <a:pt x="21" y="160"/>
                  </a:cubicBezTo>
                  <a:cubicBezTo>
                    <a:pt x="18" y="160"/>
                    <a:pt x="17" y="162"/>
                    <a:pt x="17" y="164"/>
                  </a:cubicBezTo>
                  <a:cubicBezTo>
                    <a:pt x="17" y="167"/>
                    <a:pt x="18" y="169"/>
                    <a:pt x="21" y="169"/>
                  </a:cubicBezTo>
                  <a:close/>
                  <a:moveTo>
                    <a:pt x="38" y="169"/>
                  </a:moveTo>
                  <a:cubicBezTo>
                    <a:pt x="40" y="169"/>
                    <a:pt x="42" y="167"/>
                    <a:pt x="42" y="164"/>
                  </a:cubicBezTo>
                  <a:cubicBezTo>
                    <a:pt x="42" y="162"/>
                    <a:pt x="40" y="160"/>
                    <a:pt x="38" y="160"/>
                  </a:cubicBezTo>
                  <a:cubicBezTo>
                    <a:pt x="35" y="160"/>
                    <a:pt x="33" y="162"/>
                    <a:pt x="33" y="164"/>
                  </a:cubicBezTo>
                  <a:cubicBezTo>
                    <a:pt x="33" y="167"/>
                    <a:pt x="35" y="169"/>
                    <a:pt x="38" y="1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ślíḋè-Freeform: Shape 17"/>
            <p:cNvSpPr/>
            <p:nvPr/>
          </p:nvSpPr>
          <p:spPr bwMode="auto">
            <a:xfrm>
              <a:off x="7956391" y="2873200"/>
              <a:ext cx="465115" cy="465115"/>
            </a:xfrm>
            <a:custGeom>
              <a:avLst/>
              <a:gdLst>
                <a:gd name="T0" fmla="*/ 160 w 186"/>
                <a:gd name="T1" fmla="*/ 13 h 186"/>
                <a:gd name="T2" fmla="*/ 135 w 186"/>
                <a:gd name="T3" fmla="*/ 13 h 186"/>
                <a:gd name="T4" fmla="*/ 70 w 186"/>
                <a:gd name="T5" fmla="*/ 35 h 186"/>
                <a:gd name="T6" fmla="*/ 0 w 186"/>
                <a:gd name="T7" fmla="*/ 51 h 186"/>
                <a:gd name="T8" fmla="*/ 8 w 186"/>
                <a:gd name="T9" fmla="*/ 118 h 186"/>
                <a:gd name="T10" fmla="*/ 51 w 186"/>
                <a:gd name="T11" fmla="*/ 182 h 186"/>
                <a:gd name="T12" fmla="*/ 55 w 186"/>
                <a:gd name="T13" fmla="*/ 186 h 186"/>
                <a:gd name="T14" fmla="*/ 93 w 186"/>
                <a:gd name="T15" fmla="*/ 182 h 186"/>
                <a:gd name="T16" fmla="*/ 93 w 186"/>
                <a:gd name="T17" fmla="*/ 181 h 186"/>
                <a:gd name="T18" fmla="*/ 135 w 186"/>
                <a:gd name="T19" fmla="*/ 145 h 186"/>
                <a:gd name="T20" fmla="*/ 148 w 186"/>
                <a:gd name="T21" fmla="*/ 160 h 186"/>
                <a:gd name="T22" fmla="*/ 160 w 186"/>
                <a:gd name="T23" fmla="*/ 106 h 186"/>
                <a:gd name="T24" fmla="*/ 160 w 186"/>
                <a:gd name="T25" fmla="*/ 55 h 186"/>
                <a:gd name="T26" fmla="*/ 8 w 186"/>
                <a:gd name="T27" fmla="*/ 93 h 186"/>
                <a:gd name="T28" fmla="*/ 34 w 186"/>
                <a:gd name="T29" fmla="*/ 89 h 186"/>
                <a:gd name="T30" fmla="*/ 8 w 186"/>
                <a:gd name="T31" fmla="*/ 85 h 186"/>
                <a:gd name="T32" fmla="*/ 21 w 186"/>
                <a:gd name="T33" fmla="*/ 76 h 186"/>
                <a:gd name="T34" fmla="*/ 21 w 186"/>
                <a:gd name="T35" fmla="*/ 68 h 186"/>
                <a:gd name="T36" fmla="*/ 8 w 186"/>
                <a:gd name="T37" fmla="*/ 51 h 186"/>
                <a:gd name="T38" fmla="*/ 67 w 186"/>
                <a:gd name="T39" fmla="*/ 116 h 186"/>
                <a:gd name="T40" fmla="*/ 54 w 186"/>
                <a:gd name="T41" fmla="*/ 160 h 186"/>
                <a:gd name="T42" fmla="*/ 70 w 186"/>
                <a:gd name="T43" fmla="*/ 125 h 186"/>
                <a:gd name="T44" fmla="*/ 80 w 186"/>
                <a:gd name="T45" fmla="*/ 160 h 186"/>
                <a:gd name="T46" fmla="*/ 81 w 186"/>
                <a:gd name="T47" fmla="*/ 169 h 186"/>
                <a:gd name="T48" fmla="*/ 58 w 186"/>
                <a:gd name="T49" fmla="*/ 177 h 186"/>
                <a:gd name="T50" fmla="*/ 81 w 186"/>
                <a:gd name="T51" fmla="*/ 169 h 186"/>
                <a:gd name="T52" fmla="*/ 76 w 186"/>
                <a:gd name="T53" fmla="*/ 118 h 186"/>
                <a:gd name="T54" fmla="*/ 135 w 186"/>
                <a:gd name="T55" fmla="*/ 25 h 186"/>
                <a:gd name="T56" fmla="*/ 152 w 186"/>
                <a:gd name="T57" fmla="*/ 148 h 186"/>
                <a:gd name="T58" fmla="*/ 143 w 186"/>
                <a:gd name="T59" fmla="*/ 148 h 186"/>
                <a:gd name="T60" fmla="*/ 148 w 186"/>
                <a:gd name="T61" fmla="*/ 9 h 186"/>
                <a:gd name="T62" fmla="*/ 152 w 186"/>
                <a:gd name="T63" fmla="*/ 148 h 186"/>
                <a:gd name="T64" fmla="*/ 160 w 186"/>
                <a:gd name="T65" fmla="*/ 63 h 186"/>
                <a:gd name="T66" fmla="*/ 160 w 186"/>
                <a:gd name="T67" fmla="*/ 9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ślíḋè-Freeform: Shape 18"/>
            <p:cNvSpPr/>
            <p:nvPr/>
          </p:nvSpPr>
          <p:spPr bwMode="auto">
            <a:xfrm>
              <a:off x="10070670" y="2873200"/>
              <a:ext cx="422458" cy="465117"/>
            </a:xfrm>
            <a:custGeom>
              <a:avLst/>
              <a:gdLst>
                <a:gd name="T0" fmla="*/ 46 w 169"/>
                <a:gd name="T1" fmla="*/ 76 h 186"/>
                <a:gd name="T2" fmla="*/ 50 w 169"/>
                <a:gd name="T3" fmla="*/ 72 h 186"/>
                <a:gd name="T4" fmla="*/ 50 w 169"/>
                <a:gd name="T5" fmla="*/ 55 h 186"/>
                <a:gd name="T6" fmla="*/ 46 w 169"/>
                <a:gd name="T7" fmla="*/ 51 h 186"/>
                <a:gd name="T8" fmla="*/ 42 w 169"/>
                <a:gd name="T9" fmla="*/ 55 h 186"/>
                <a:gd name="T10" fmla="*/ 42 w 169"/>
                <a:gd name="T11" fmla="*/ 72 h 186"/>
                <a:gd name="T12" fmla="*/ 46 w 169"/>
                <a:gd name="T13" fmla="*/ 76 h 186"/>
                <a:gd name="T14" fmla="*/ 122 w 169"/>
                <a:gd name="T15" fmla="*/ 76 h 186"/>
                <a:gd name="T16" fmla="*/ 126 w 169"/>
                <a:gd name="T17" fmla="*/ 72 h 186"/>
                <a:gd name="T18" fmla="*/ 126 w 169"/>
                <a:gd name="T19" fmla="*/ 55 h 186"/>
                <a:gd name="T20" fmla="*/ 122 w 169"/>
                <a:gd name="T21" fmla="*/ 51 h 186"/>
                <a:gd name="T22" fmla="*/ 118 w 169"/>
                <a:gd name="T23" fmla="*/ 55 h 186"/>
                <a:gd name="T24" fmla="*/ 118 w 169"/>
                <a:gd name="T25" fmla="*/ 72 h 186"/>
                <a:gd name="T26" fmla="*/ 122 w 169"/>
                <a:gd name="T27" fmla="*/ 76 h 186"/>
                <a:gd name="T28" fmla="*/ 160 w 169"/>
                <a:gd name="T29" fmla="*/ 26 h 186"/>
                <a:gd name="T30" fmla="*/ 98 w 169"/>
                <a:gd name="T31" fmla="*/ 26 h 186"/>
                <a:gd name="T32" fmla="*/ 111 w 169"/>
                <a:gd name="T33" fmla="*/ 6 h 186"/>
                <a:gd name="T34" fmla="*/ 105 w 169"/>
                <a:gd name="T35" fmla="*/ 0 h 186"/>
                <a:gd name="T36" fmla="*/ 88 w 169"/>
                <a:gd name="T37" fmla="*/ 26 h 186"/>
                <a:gd name="T38" fmla="*/ 8 w 169"/>
                <a:gd name="T39" fmla="*/ 26 h 186"/>
                <a:gd name="T40" fmla="*/ 0 w 169"/>
                <a:gd name="T41" fmla="*/ 34 h 186"/>
                <a:gd name="T42" fmla="*/ 0 w 169"/>
                <a:gd name="T43" fmla="*/ 152 h 186"/>
                <a:gd name="T44" fmla="*/ 8 w 169"/>
                <a:gd name="T45" fmla="*/ 161 h 186"/>
                <a:gd name="T46" fmla="*/ 95 w 169"/>
                <a:gd name="T47" fmla="*/ 161 h 186"/>
                <a:gd name="T48" fmla="*/ 105 w 169"/>
                <a:gd name="T49" fmla="*/ 186 h 186"/>
                <a:gd name="T50" fmla="*/ 112 w 169"/>
                <a:gd name="T51" fmla="*/ 182 h 186"/>
                <a:gd name="T52" fmla="*/ 104 w 169"/>
                <a:gd name="T53" fmla="*/ 161 h 186"/>
                <a:gd name="T54" fmla="*/ 160 w 169"/>
                <a:gd name="T55" fmla="*/ 161 h 186"/>
                <a:gd name="T56" fmla="*/ 169 w 169"/>
                <a:gd name="T57" fmla="*/ 152 h 186"/>
                <a:gd name="T58" fmla="*/ 169 w 169"/>
                <a:gd name="T59" fmla="*/ 34 h 186"/>
                <a:gd name="T60" fmla="*/ 160 w 169"/>
                <a:gd name="T61" fmla="*/ 26 h 186"/>
                <a:gd name="T62" fmla="*/ 84 w 169"/>
                <a:gd name="T63" fmla="*/ 135 h 186"/>
                <a:gd name="T64" fmla="*/ 92 w 169"/>
                <a:gd name="T65" fmla="*/ 135 h 186"/>
                <a:gd name="T66" fmla="*/ 93 w 169"/>
                <a:gd name="T67" fmla="*/ 152 h 186"/>
                <a:gd name="T68" fmla="*/ 8 w 169"/>
                <a:gd name="T69" fmla="*/ 152 h 186"/>
                <a:gd name="T70" fmla="*/ 8 w 169"/>
                <a:gd name="T71" fmla="*/ 34 h 186"/>
                <a:gd name="T72" fmla="*/ 83 w 169"/>
                <a:gd name="T73" fmla="*/ 34 h 186"/>
                <a:gd name="T74" fmla="*/ 64 w 169"/>
                <a:gd name="T75" fmla="*/ 101 h 186"/>
                <a:gd name="T76" fmla="*/ 63 w 169"/>
                <a:gd name="T77" fmla="*/ 106 h 186"/>
                <a:gd name="T78" fmla="*/ 94 w 169"/>
                <a:gd name="T79" fmla="*/ 106 h 186"/>
                <a:gd name="T80" fmla="*/ 92 w 169"/>
                <a:gd name="T81" fmla="*/ 127 h 186"/>
                <a:gd name="T82" fmla="*/ 84 w 169"/>
                <a:gd name="T83" fmla="*/ 127 h 186"/>
                <a:gd name="T84" fmla="*/ 27 w 169"/>
                <a:gd name="T85" fmla="*/ 115 h 186"/>
                <a:gd name="T86" fmla="*/ 23 w 169"/>
                <a:gd name="T87" fmla="*/ 122 h 186"/>
                <a:gd name="T88" fmla="*/ 84 w 169"/>
                <a:gd name="T89" fmla="*/ 135 h 186"/>
                <a:gd name="T90" fmla="*/ 160 w 169"/>
                <a:gd name="T91" fmla="*/ 152 h 186"/>
                <a:gd name="T92" fmla="*/ 102 w 169"/>
                <a:gd name="T93" fmla="*/ 152 h 186"/>
                <a:gd name="T94" fmla="*/ 100 w 169"/>
                <a:gd name="T95" fmla="*/ 134 h 186"/>
                <a:gd name="T96" fmla="*/ 145 w 169"/>
                <a:gd name="T97" fmla="*/ 122 h 186"/>
                <a:gd name="T98" fmla="*/ 141 w 169"/>
                <a:gd name="T99" fmla="*/ 115 h 186"/>
                <a:gd name="T100" fmla="*/ 100 w 169"/>
                <a:gd name="T101" fmla="*/ 126 h 186"/>
                <a:gd name="T102" fmla="*/ 103 w 169"/>
                <a:gd name="T103" fmla="*/ 103 h 186"/>
                <a:gd name="T104" fmla="*/ 104 w 169"/>
                <a:gd name="T105" fmla="*/ 98 h 186"/>
                <a:gd name="T106" fmla="*/ 73 w 169"/>
                <a:gd name="T107" fmla="*/ 98 h 186"/>
                <a:gd name="T108" fmla="*/ 93 w 169"/>
                <a:gd name="T109" fmla="*/ 34 h 186"/>
                <a:gd name="T110" fmla="*/ 160 w 169"/>
                <a:gd name="T111" fmla="*/ 34 h 186"/>
                <a:gd name="T112" fmla="*/ 160 w 169"/>
                <a:gd name="T113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9" h="186">
                  <a:moveTo>
                    <a:pt x="46" y="76"/>
                  </a:moveTo>
                  <a:cubicBezTo>
                    <a:pt x="49" y="76"/>
                    <a:pt x="50" y="75"/>
                    <a:pt x="50" y="7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3"/>
                    <a:pt x="49" y="51"/>
                    <a:pt x="46" y="51"/>
                  </a:cubicBezTo>
                  <a:cubicBezTo>
                    <a:pt x="44" y="51"/>
                    <a:pt x="42" y="53"/>
                    <a:pt x="42" y="5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5"/>
                    <a:pt x="44" y="76"/>
                    <a:pt x="46" y="76"/>
                  </a:cubicBezTo>
                  <a:close/>
                  <a:moveTo>
                    <a:pt x="122" y="76"/>
                  </a:moveTo>
                  <a:cubicBezTo>
                    <a:pt x="125" y="76"/>
                    <a:pt x="126" y="75"/>
                    <a:pt x="126" y="72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3"/>
                    <a:pt x="125" y="51"/>
                    <a:pt x="122" y="51"/>
                  </a:cubicBezTo>
                  <a:cubicBezTo>
                    <a:pt x="120" y="51"/>
                    <a:pt x="118" y="53"/>
                    <a:pt x="118" y="55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5"/>
                    <a:pt x="120" y="76"/>
                    <a:pt x="122" y="76"/>
                  </a:cubicBezTo>
                  <a:close/>
                  <a:moveTo>
                    <a:pt x="160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105" y="13"/>
                    <a:pt x="111" y="6"/>
                    <a:pt x="111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4" y="1"/>
                    <a:pt x="96" y="10"/>
                    <a:pt x="8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0" y="30"/>
                    <a:pt x="0" y="3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4" y="161"/>
                    <a:pt x="8" y="161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7" y="169"/>
                    <a:pt x="100" y="178"/>
                    <a:pt x="105" y="186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8" y="175"/>
                    <a:pt x="105" y="168"/>
                    <a:pt x="104" y="161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1"/>
                    <a:pt x="169" y="157"/>
                    <a:pt x="169" y="152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0"/>
                    <a:pt x="165" y="26"/>
                    <a:pt x="160" y="26"/>
                  </a:cubicBezTo>
                  <a:close/>
                  <a:moveTo>
                    <a:pt x="84" y="135"/>
                  </a:moveTo>
                  <a:cubicBezTo>
                    <a:pt x="87" y="135"/>
                    <a:pt x="89" y="135"/>
                    <a:pt x="92" y="135"/>
                  </a:cubicBezTo>
                  <a:cubicBezTo>
                    <a:pt x="92" y="141"/>
                    <a:pt x="92" y="146"/>
                    <a:pt x="93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5" y="51"/>
                    <a:pt x="66" y="74"/>
                    <a:pt x="64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11"/>
                    <a:pt x="92" y="118"/>
                    <a:pt x="92" y="127"/>
                  </a:cubicBezTo>
                  <a:cubicBezTo>
                    <a:pt x="89" y="127"/>
                    <a:pt x="87" y="127"/>
                    <a:pt x="84" y="127"/>
                  </a:cubicBezTo>
                  <a:cubicBezTo>
                    <a:pt x="52" y="127"/>
                    <a:pt x="27" y="115"/>
                    <a:pt x="27" y="11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4" y="123"/>
                    <a:pt x="50" y="135"/>
                    <a:pt x="84" y="135"/>
                  </a:cubicBezTo>
                  <a:close/>
                  <a:moveTo>
                    <a:pt x="160" y="152"/>
                  </a:moveTo>
                  <a:cubicBezTo>
                    <a:pt x="102" y="152"/>
                    <a:pt x="102" y="152"/>
                    <a:pt x="102" y="152"/>
                  </a:cubicBezTo>
                  <a:cubicBezTo>
                    <a:pt x="101" y="146"/>
                    <a:pt x="100" y="140"/>
                    <a:pt x="100" y="134"/>
                  </a:cubicBezTo>
                  <a:cubicBezTo>
                    <a:pt x="126" y="131"/>
                    <a:pt x="144" y="123"/>
                    <a:pt x="145" y="12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24" y="123"/>
                    <a:pt x="100" y="126"/>
                  </a:cubicBezTo>
                  <a:cubicBezTo>
                    <a:pt x="101" y="112"/>
                    <a:pt x="103" y="103"/>
                    <a:pt x="103" y="103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6" y="72"/>
                    <a:pt x="85" y="50"/>
                    <a:pt x="93" y="34"/>
                  </a:cubicBezTo>
                  <a:cubicBezTo>
                    <a:pt x="160" y="34"/>
                    <a:pt x="160" y="34"/>
                    <a:pt x="160" y="34"/>
                  </a:cubicBezTo>
                  <a:lnTo>
                    <a:pt x="160" y="1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2" name="Group 33"/>
            <p:cNvGrpSpPr/>
            <p:nvPr/>
          </p:nvGrpSpPr>
          <p:grpSpPr>
            <a:xfrm>
              <a:off x="731404" y="5017002"/>
              <a:ext cx="2103935" cy="1604120"/>
              <a:chOff x="719138" y="5017002"/>
              <a:chExt cx="2103935" cy="1604120"/>
            </a:xfrm>
          </p:grpSpPr>
          <p:sp>
            <p:nvSpPr>
              <p:cNvPr id="32" name="íślíḋè-TextBox 34"/>
              <p:cNvSpPr txBox="1"/>
              <p:nvPr/>
            </p:nvSpPr>
            <p:spPr>
              <a:xfrm>
                <a:off x="749351" y="5017002"/>
                <a:ext cx="2073722" cy="4282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</a:rPr>
                  <a:t>交互格式</a:t>
                </a:r>
                <a:b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</a:rPr>
                </a:br>
                <a:endParaRPr lang="zh-CN" altLang="en-US" sz="2000" b="1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íślíḋè-Rectangle 35"/>
              <p:cNvSpPr/>
              <p:nvPr/>
            </p:nvSpPr>
            <p:spPr>
              <a:xfrm>
                <a:off x="719138" y="5677342"/>
                <a:ext cx="2103935" cy="943780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/>
                  <a:t>服务端和埋点数据来源方约定好具体的格式</a:t>
                </a:r>
                <a:endParaRPr lang="zh-CN" altLang="en-US" sz="1400" dirty="0"/>
              </a:p>
            </p:txBody>
          </p:sp>
        </p:grpSp>
        <p:grpSp>
          <p:nvGrpSpPr>
            <p:cNvPr id="23" name="Group 36"/>
            <p:cNvGrpSpPr/>
            <p:nvPr/>
          </p:nvGrpSpPr>
          <p:grpSpPr>
            <a:xfrm>
              <a:off x="3618491" y="5017002"/>
              <a:ext cx="2103935" cy="1604120"/>
              <a:chOff x="719138" y="5017002"/>
              <a:chExt cx="2103935" cy="1604120"/>
            </a:xfrm>
          </p:grpSpPr>
          <p:sp>
            <p:nvSpPr>
              <p:cNvPr id="30" name="íślíḋè-TextBox 37"/>
              <p:cNvSpPr txBox="1"/>
              <p:nvPr/>
            </p:nvSpPr>
            <p:spPr>
              <a:xfrm>
                <a:off x="749351" y="5017002"/>
                <a:ext cx="2073722" cy="4282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accent2">
                        <a:lumMod val="100000"/>
                      </a:schemeClr>
                    </a:solidFill>
                  </a:rPr>
                  <a:t>页面链路</a:t>
                </a:r>
                <a:br>
                  <a:rPr lang="zh-CN" altLang="en-US" sz="2000" b="1">
                    <a:solidFill>
                      <a:schemeClr val="accent2">
                        <a:lumMod val="100000"/>
                      </a:schemeClr>
                    </a:solidFill>
                  </a:rPr>
                </a:br>
                <a:endParaRPr lang="zh-CN" altLang="en-US" sz="2000" b="1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íślíḋè-Rectangle 38"/>
              <p:cNvSpPr/>
              <p:nvPr/>
            </p:nvSpPr>
            <p:spPr>
              <a:xfrm>
                <a:off x="719138" y="5677342"/>
                <a:ext cx="2103935" cy="943780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如何设计页面的链路的规则，方便抓取入口信息</a:t>
                </a:r>
                <a:endParaRPr lang="zh-CN" altLang="en-US" sz="1400" dirty="0"/>
              </a:p>
            </p:txBody>
          </p:sp>
        </p:grpSp>
        <p:grpSp>
          <p:nvGrpSpPr>
            <p:cNvPr id="24" name="Group 48"/>
            <p:cNvGrpSpPr/>
            <p:nvPr/>
          </p:nvGrpSpPr>
          <p:grpSpPr>
            <a:xfrm>
              <a:off x="6505578" y="5017002"/>
              <a:ext cx="2103935" cy="1604120"/>
              <a:chOff x="719138" y="5017002"/>
              <a:chExt cx="2103935" cy="1604120"/>
            </a:xfrm>
          </p:grpSpPr>
          <p:sp>
            <p:nvSpPr>
              <p:cNvPr id="28" name="íślíḋè-TextBox 49"/>
              <p:cNvSpPr txBox="1"/>
              <p:nvPr/>
            </p:nvSpPr>
            <p:spPr>
              <a:xfrm>
                <a:off x="749351" y="5017002"/>
                <a:ext cx="2073722" cy="4282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accent3">
                        <a:lumMod val="100000"/>
                      </a:schemeClr>
                    </a:solidFill>
                  </a:rPr>
                  <a:t>停留时长</a:t>
                </a:r>
                <a:br>
                  <a:rPr lang="zh-CN" altLang="en-US" sz="2000" b="1">
                    <a:solidFill>
                      <a:schemeClr val="accent3">
                        <a:lumMod val="100000"/>
                      </a:schemeClr>
                    </a:solidFill>
                  </a:rPr>
                </a:br>
                <a:endParaRPr lang="zh-CN" altLang="en-US" sz="2000" b="1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íślíḋè-Rectangle 50"/>
              <p:cNvSpPr/>
              <p:nvPr/>
            </p:nvSpPr>
            <p:spPr>
              <a:xfrm>
                <a:off x="719138" y="5677342"/>
                <a:ext cx="2103935" cy="943780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/>
                  <a:t>有效的停留时长以及停留时长计算方式</a:t>
                </a:r>
                <a:endParaRPr lang="zh-CN" altLang="en-US" sz="1400" dirty="0"/>
              </a:p>
            </p:txBody>
          </p:sp>
        </p:grpSp>
        <p:grpSp>
          <p:nvGrpSpPr>
            <p:cNvPr id="25" name="Group 51"/>
            <p:cNvGrpSpPr/>
            <p:nvPr/>
          </p:nvGrpSpPr>
          <p:grpSpPr>
            <a:xfrm>
              <a:off x="9392665" y="5017002"/>
              <a:ext cx="2103935" cy="1604123"/>
              <a:chOff x="719138" y="5017002"/>
              <a:chExt cx="2103935" cy="1604123"/>
            </a:xfrm>
          </p:grpSpPr>
          <p:sp>
            <p:nvSpPr>
              <p:cNvPr id="26" name="íślíḋè-TextBox 52"/>
              <p:cNvSpPr txBox="1"/>
              <p:nvPr/>
            </p:nvSpPr>
            <p:spPr>
              <a:xfrm>
                <a:off x="749351" y="5017002"/>
                <a:ext cx="2073722" cy="4282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accent4">
                        <a:lumMod val="100000"/>
                      </a:schemeClr>
                    </a:solidFill>
                  </a:rPr>
                  <a:t>参数扩展</a:t>
                </a:r>
                <a:br>
                  <a:rPr lang="zh-CN" altLang="en-US" sz="2000" b="1">
                    <a:solidFill>
                      <a:schemeClr val="accent4">
                        <a:lumMod val="100000"/>
                      </a:schemeClr>
                    </a:solidFill>
                  </a:rPr>
                </a:br>
                <a:endParaRPr lang="zh-CN" altLang="en-US" sz="2000" b="1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íślíḋè-Rectangle 53"/>
              <p:cNvSpPr/>
              <p:nvPr/>
            </p:nvSpPr>
            <p:spPr>
              <a:xfrm>
                <a:off x="719138" y="5677343"/>
                <a:ext cx="2103935" cy="943782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服务端尽可能做成参数可扩展，减少后期维护成本</a:t>
                </a:r>
                <a:endParaRPr lang="zh-CN" altLang="en-US" sz="1400" dirty="0"/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埋点详情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属性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1253458d-ba0b-4d2e-bb13-2c77dfe53ff7"/>
          <p:cNvGrpSpPr>
            <a:grpSpLocks noChangeAspect="1"/>
          </p:cNvGrpSpPr>
          <p:nvPr/>
        </p:nvGrpSpPr>
        <p:grpSpPr>
          <a:xfrm>
            <a:off x="2423592" y="857366"/>
            <a:ext cx="7344817" cy="6000637"/>
            <a:chOff x="2423592" y="857366"/>
            <a:chExt cx="7344817" cy="6000637"/>
          </a:xfrm>
        </p:grpSpPr>
        <p:sp>
          <p:nvSpPr>
            <p:cNvPr id="48" name="íṩľíḍè-Oval 42"/>
            <p:cNvSpPr/>
            <p:nvPr/>
          </p:nvSpPr>
          <p:spPr>
            <a:xfrm>
              <a:off x="8041938" y="1714600"/>
              <a:ext cx="628339" cy="628339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ṩľíḍè-Freeform: Shape 43"/>
            <p:cNvSpPr/>
            <p:nvPr/>
          </p:nvSpPr>
          <p:spPr>
            <a:xfrm>
              <a:off x="8176582" y="1849242"/>
              <a:ext cx="359051" cy="35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íṩľíḍè-Rectangle 41"/>
            <p:cNvSpPr/>
            <p:nvPr/>
          </p:nvSpPr>
          <p:spPr>
            <a:xfrm>
              <a:off x="7234074" y="2511824"/>
              <a:ext cx="2244067" cy="721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cs typeface="+mn-ea"/>
                  <a:sym typeface="+mn-lt"/>
                </a:rPr>
                <a:t>timestamp</a:t>
              </a:r>
              <a:endParaRPr lang="en-US" altLang="zh-CN" sz="1400" dirty="0"/>
            </a:p>
          </p:txBody>
        </p:sp>
        <p:sp>
          <p:nvSpPr>
            <p:cNvPr id="51" name="íṩľíḍè-Oval 38"/>
            <p:cNvSpPr/>
            <p:nvPr/>
          </p:nvSpPr>
          <p:spPr>
            <a:xfrm>
              <a:off x="8339963" y="3868297"/>
              <a:ext cx="628339" cy="628339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ṩľíḍè-Freeform: Shape 39"/>
            <p:cNvSpPr/>
            <p:nvPr/>
          </p:nvSpPr>
          <p:spPr>
            <a:xfrm>
              <a:off x="8474606" y="4049182"/>
              <a:ext cx="359052" cy="26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ṩľíḍè-Rectangle 37"/>
            <p:cNvSpPr/>
            <p:nvPr/>
          </p:nvSpPr>
          <p:spPr>
            <a:xfrm>
              <a:off x="7524342" y="4648572"/>
              <a:ext cx="2244067" cy="71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localtion</a:t>
              </a:r>
              <a:endParaRPr lang="en-US" altLang="zh-CN" sz="1400" dirty="0"/>
            </a:p>
          </p:txBody>
        </p:sp>
        <p:sp>
          <p:nvSpPr>
            <p:cNvPr id="54" name="íṩľíḍè-Oval 34"/>
            <p:cNvSpPr/>
            <p:nvPr/>
          </p:nvSpPr>
          <p:spPr>
            <a:xfrm>
              <a:off x="5761593" y="857366"/>
              <a:ext cx="628339" cy="628339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ṩľíḍè-Freeform: Shape 35"/>
            <p:cNvSpPr/>
            <p:nvPr/>
          </p:nvSpPr>
          <p:spPr>
            <a:xfrm>
              <a:off x="5896236" y="1011084"/>
              <a:ext cx="359052" cy="32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ṩľíḍè-Rectangle 33"/>
            <p:cNvSpPr/>
            <p:nvPr/>
          </p:nvSpPr>
          <p:spPr>
            <a:xfrm>
              <a:off x="4949005" y="1621377"/>
              <a:ext cx="2244067" cy="721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refer</a:t>
              </a:r>
              <a:endParaRPr lang="en-US" altLang="zh-CN" sz="1400" dirty="0"/>
            </a:p>
          </p:txBody>
        </p:sp>
        <p:sp>
          <p:nvSpPr>
            <p:cNvPr id="57" name="íṩľíḍè-Oval 30"/>
            <p:cNvSpPr/>
            <p:nvPr/>
          </p:nvSpPr>
          <p:spPr>
            <a:xfrm>
              <a:off x="3479731" y="1714600"/>
              <a:ext cx="628339" cy="628339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ṩľíḍè-Freeform: Shape 31"/>
            <p:cNvSpPr/>
            <p:nvPr/>
          </p:nvSpPr>
          <p:spPr>
            <a:xfrm>
              <a:off x="3657942" y="1849244"/>
              <a:ext cx="271917" cy="35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ṩľíḍè-Rectangle 29"/>
            <p:cNvSpPr/>
            <p:nvPr/>
          </p:nvSpPr>
          <p:spPr>
            <a:xfrm>
              <a:off x="2671867" y="2511824"/>
              <a:ext cx="2244067" cy="721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session_id</a:t>
              </a:r>
              <a:endParaRPr lang="en-US" altLang="zh-CN" sz="1400" dirty="0"/>
            </a:p>
          </p:txBody>
        </p:sp>
        <p:sp>
          <p:nvSpPr>
            <p:cNvPr id="60" name="íṩľíḍè-Oval 26"/>
            <p:cNvSpPr/>
            <p:nvPr/>
          </p:nvSpPr>
          <p:spPr>
            <a:xfrm>
              <a:off x="3231455" y="3868297"/>
              <a:ext cx="628339" cy="62833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ṩľíḍè-Freeform: Shape 27"/>
            <p:cNvSpPr/>
            <p:nvPr/>
          </p:nvSpPr>
          <p:spPr>
            <a:xfrm>
              <a:off x="3366099" y="4003010"/>
              <a:ext cx="359052" cy="35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ṩľíḍè-Rectangle 25"/>
            <p:cNvSpPr/>
            <p:nvPr/>
          </p:nvSpPr>
          <p:spPr>
            <a:xfrm>
              <a:off x="2423592" y="4644464"/>
              <a:ext cx="2244067" cy="721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position_id</a:t>
              </a:r>
              <a:endParaRPr lang="en-US" altLang="zh-CN" sz="1400" dirty="0"/>
            </a:p>
          </p:txBody>
        </p:sp>
        <p:sp>
          <p:nvSpPr>
            <p:cNvPr id="63" name="íṩľíḍè-Freeform: Shape 17"/>
            <p:cNvSpPr/>
            <p:nvPr/>
          </p:nvSpPr>
          <p:spPr>
            <a:xfrm rot="16200000" flipH="1">
              <a:off x="7854297" y="5137616"/>
              <a:ext cx="686250" cy="275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0" y="840"/>
                  </a:lnTo>
                  <a:lnTo>
                    <a:pt x="21600" y="21600"/>
                  </a:lnTo>
                  <a:lnTo>
                    <a:pt x="21591" y="15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íṩľíḍè-Arrow: Right 18"/>
            <p:cNvSpPr/>
            <p:nvPr/>
          </p:nvSpPr>
          <p:spPr>
            <a:xfrm rot="16200000">
              <a:off x="5976554" y="5147695"/>
              <a:ext cx="1796085" cy="253966"/>
            </a:xfrm>
            <a:prstGeom prst="rightArrow">
              <a:avLst>
                <a:gd name="adj1" fmla="val 42611"/>
                <a:gd name="adj2" fmla="val 85179"/>
              </a:avLst>
            </a:prstGeom>
            <a:solidFill>
              <a:schemeClr val="accent5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ṩľíḍè-Freeform: Shape 15"/>
            <p:cNvSpPr/>
            <p:nvPr/>
          </p:nvSpPr>
          <p:spPr>
            <a:xfrm rot="16200000" flipH="1">
              <a:off x="6874736" y="5707022"/>
              <a:ext cx="685109" cy="161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" y="0"/>
                  </a:moveTo>
                  <a:lnTo>
                    <a:pt x="0" y="1391"/>
                  </a:lnTo>
                  <a:lnTo>
                    <a:pt x="21600" y="21600"/>
                  </a:lnTo>
                  <a:lnTo>
                    <a:pt x="21600" y="120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ṩľíḍè-Arrow: Right 16"/>
            <p:cNvSpPr/>
            <p:nvPr/>
          </p:nvSpPr>
          <p:spPr>
            <a:xfrm rot="16200000">
              <a:off x="5116084" y="4700840"/>
              <a:ext cx="2689797" cy="253966"/>
            </a:xfrm>
            <a:prstGeom prst="rightArrow">
              <a:avLst>
                <a:gd name="adj1" fmla="val 42611"/>
                <a:gd name="adj2" fmla="val 85179"/>
              </a:avLst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ṩľíḍè-Freeform: Shape 13"/>
            <p:cNvSpPr/>
            <p:nvPr/>
          </p:nvSpPr>
          <p:spPr>
            <a:xfrm rot="16200000" flipH="1">
              <a:off x="5757585" y="6153217"/>
              <a:ext cx="686983" cy="72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" y="8656"/>
                  </a:moveTo>
                  <a:lnTo>
                    <a:pt x="21589" y="0"/>
                  </a:lnTo>
                  <a:lnTo>
                    <a:pt x="21600" y="21600"/>
                  </a:lnTo>
                  <a:lnTo>
                    <a:pt x="0" y="11830"/>
                  </a:lnTo>
                  <a:lnTo>
                    <a:pt x="61" y="86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ľíḍè-Arrow: Right 14"/>
            <p:cNvSpPr/>
            <p:nvPr/>
          </p:nvSpPr>
          <p:spPr>
            <a:xfrm rot="16200000">
              <a:off x="4193550" y="4157361"/>
              <a:ext cx="3776753" cy="253966"/>
            </a:xfrm>
            <a:prstGeom prst="rightArrow">
              <a:avLst>
                <a:gd name="adj1" fmla="val 42611"/>
                <a:gd name="adj2" fmla="val 85179"/>
              </a:avLst>
            </a:pr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ṩľíḍè-Freeform: Shape 11"/>
            <p:cNvSpPr/>
            <p:nvPr/>
          </p:nvSpPr>
          <p:spPr>
            <a:xfrm rot="16200000" flipH="1">
              <a:off x="4605858" y="5723663"/>
              <a:ext cx="686294" cy="158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" y="20157"/>
                  </a:moveTo>
                  <a:lnTo>
                    <a:pt x="21588" y="0"/>
                  </a:lnTo>
                  <a:lnTo>
                    <a:pt x="21600" y="9767"/>
                  </a:lnTo>
                  <a:lnTo>
                    <a:pt x="0" y="21600"/>
                  </a:lnTo>
                  <a:lnTo>
                    <a:pt x="27" y="2015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íṩľíḍè-Arrow: Right 12"/>
            <p:cNvSpPr/>
            <p:nvPr/>
          </p:nvSpPr>
          <p:spPr>
            <a:xfrm rot="16200000">
              <a:off x="4340019" y="4700839"/>
              <a:ext cx="2689797" cy="253966"/>
            </a:xfrm>
            <a:prstGeom prst="rightArrow">
              <a:avLst>
                <a:gd name="adj1" fmla="val 42611"/>
                <a:gd name="adj2" fmla="val 85179"/>
              </a:avLst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íṩľíḍè-Freeform: Shape 9"/>
            <p:cNvSpPr/>
            <p:nvPr/>
          </p:nvSpPr>
          <p:spPr>
            <a:xfrm rot="16200000" flipH="1">
              <a:off x="3631712" y="5142630"/>
              <a:ext cx="687430" cy="274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28"/>
                  </a:moveTo>
                  <a:lnTo>
                    <a:pt x="21600" y="0"/>
                  </a:lnTo>
                  <a:lnTo>
                    <a:pt x="21591" y="5658"/>
                  </a:lnTo>
                  <a:lnTo>
                    <a:pt x="48" y="21600"/>
                  </a:lnTo>
                  <a:lnTo>
                    <a:pt x="0" y="207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ṩľíḍè-Arrow: Right 10"/>
            <p:cNvSpPr/>
            <p:nvPr/>
          </p:nvSpPr>
          <p:spPr>
            <a:xfrm rot="16200000">
              <a:off x="4391846" y="5147696"/>
              <a:ext cx="1796085" cy="253965"/>
            </a:xfrm>
            <a:prstGeom prst="rightArrow">
              <a:avLst>
                <a:gd name="adj1" fmla="val 42611"/>
                <a:gd name="adj2" fmla="val 85179"/>
              </a:avLst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-1524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Title"/>
          <p:cNvSpPr/>
          <p:nvPr>
            <p:custDataLst>
              <p:tags r:id="rId2"/>
            </p:custDataLst>
          </p:nvPr>
        </p:nvSpPr>
        <p:spPr>
          <a:xfrm>
            <a:off x="6010522" y="2177416"/>
            <a:ext cx="5322959" cy="124142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08000" tIns="0" rIns="0" bIns="0" rtlCol="0" anchor="ctr">
            <a:normAutofit/>
          </a:bodyPr>
          <a:lstStyle/>
          <a:p>
            <a:pPr lvl="0"/>
            <a:r>
              <a:rPr lang="zh-CN" altLang="en-US" sz="4000" spc="600" dirty="0" smtClean="0">
                <a:solidFill>
                  <a:schemeClr val="tx1"/>
                </a:solidFill>
                <a:cs typeface="+mn-ea"/>
                <a:sym typeface="+mn-lt"/>
              </a:rPr>
              <a:t> 架构设计</a:t>
            </a:r>
            <a:endParaRPr lang="zh-CN" altLang="en-US" sz="4000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3"/>
            </p:custDataLst>
          </p:nvPr>
        </p:nvSpPr>
        <p:spPr>
          <a:xfrm>
            <a:off x="6010524" y="2256083"/>
            <a:ext cx="1072436" cy="1072436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MH_Number"/>
          <p:cNvSpPr/>
          <p:nvPr>
            <p:custDataLst>
              <p:tags r:id="rId4"/>
            </p:custDataLst>
          </p:nvPr>
        </p:nvSpPr>
        <p:spPr>
          <a:xfrm>
            <a:off x="6010521" y="2268783"/>
            <a:ext cx="535059" cy="53621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0521" y="3657600"/>
            <a:ext cx="42773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从架构上来说，主要改变的是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ORM </a:t>
            </a:r>
            <a:r>
              <a:rPr lang="zh-CN" altLang="en-US" sz="1600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层的框架，服务端依旧采用 </a:t>
            </a:r>
            <a:r>
              <a:rPr lang="en-US" altLang="zh-CN" sz="1600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springcloud</a:t>
            </a:r>
            <a:r>
              <a:rPr lang="zh-CN" altLang="en-US" sz="1600" dirty="0">
                <a:latin typeface="+mn-lt"/>
                <a:ea typeface="宋体" panose="02010600030101010101" pitchFamily="2" charset="-122"/>
                <a:cs typeface="+mn-ea"/>
                <a:sym typeface="+mn-lt"/>
              </a:rPr>
              <a:t>，然后为了保证数据完整性和高并发的情况，采用消息队列进行削峰填谷。</a:t>
            </a:r>
            <a:endParaRPr lang="zh-CN" altLang="en-US" sz="1600" dirty="0"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架构设计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架构图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1238250"/>
            <a:ext cx="11400155" cy="53524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443095" cy="817880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架构设计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后端逻辑处理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685" y="1262380"/>
            <a:ext cx="9178925" cy="54019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1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pc="600" dirty="0">
                  <a:solidFill>
                    <a:schemeClr val="tx1"/>
                  </a:solidFill>
                  <a:cs typeface="+mn-ea"/>
                  <a:sym typeface="+mn-lt"/>
                </a:rPr>
                <a:t>架构设计</a:t>
              </a:r>
              <a:r>
                <a:rPr lang="en-US" altLang="zh-CN" spc="600" dirty="0">
                  <a:solidFill>
                    <a:schemeClr val="tx1"/>
                  </a:solidFill>
                  <a:cs typeface="+mn-ea"/>
                  <a:sym typeface="+mn-lt"/>
                </a:rPr>
                <a:t>—</a:t>
              </a:r>
              <a:r>
                <a:rPr lang="zh-CN" altLang="en-US" spc="6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新技术</a:t>
              </a:r>
              <a:endParaRPr lang="zh-CN" altLang="en-US" spc="6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2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3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0aa5ab87-1abb-4ca0-a07e-53f9e32ed86c"/>
          <p:cNvGrpSpPr>
            <a:grpSpLocks noChangeAspect="1"/>
          </p:cNvGrpSpPr>
          <p:nvPr/>
        </p:nvGrpSpPr>
        <p:grpSpPr>
          <a:xfrm>
            <a:off x="1198765" y="2223437"/>
            <a:ext cx="9806359" cy="3830855"/>
            <a:chOff x="1179515" y="1607419"/>
            <a:chExt cx="9806359" cy="3830855"/>
          </a:xfrm>
        </p:grpSpPr>
        <p:sp>
          <p:nvSpPr>
            <p:cNvPr id="7" name="ïṧḷïḓê-TextBox 1"/>
            <p:cNvSpPr txBox="1"/>
            <p:nvPr/>
          </p:nvSpPr>
          <p:spPr>
            <a:xfrm>
              <a:off x="2867026" y="4677984"/>
              <a:ext cx="6457950" cy="76029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ea typeface="宋体" panose="02010600030101010101" pitchFamily="2" charset="-122"/>
                </a:rPr>
                <a:t>新的技术栈，富含挑战性，但是其性能和稳定性都得到业界的认可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8" name="ïṧḷïḓê-TextBox 2"/>
            <p:cNvSpPr txBox="1"/>
            <p:nvPr/>
          </p:nvSpPr>
          <p:spPr>
            <a:xfrm>
              <a:off x="1179515" y="1607419"/>
              <a:ext cx="1813126" cy="89674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rmAutofit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Kafka是LinkedIn开源的分布式发布-订阅消息系统，目前归属于Apache定级项目。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26"/>
            <p:cNvGrpSpPr/>
            <p:nvPr/>
          </p:nvGrpSpPr>
          <p:grpSpPr>
            <a:xfrm>
              <a:off x="2086078" y="3380426"/>
              <a:ext cx="8018822" cy="838980"/>
              <a:chOff x="2086078" y="3589124"/>
              <a:chExt cx="8018822" cy="630282"/>
            </a:xfrm>
          </p:grpSpPr>
          <p:sp>
            <p:nvSpPr>
              <p:cNvPr id="23" name="ïṧḷïḓê-Straight Connector 3"/>
              <p:cNvSpPr/>
              <p:nvPr/>
            </p:nvSpPr>
            <p:spPr>
              <a:xfrm flipV="1">
                <a:off x="6095489" y="3589124"/>
                <a:ext cx="4009411" cy="630281"/>
              </a:xfrm>
              <a:prstGeom prst="line">
                <a:avLst/>
              </a:prstGeom>
              <a:ln w="3175">
                <a:solidFill>
                  <a:srgbClr val="DCDEE0"/>
                </a:solidFill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ïṧḷïḓê-Straight Connector 6"/>
              <p:cNvSpPr/>
              <p:nvPr/>
            </p:nvSpPr>
            <p:spPr>
              <a:xfrm flipH="1" flipV="1">
                <a:off x="2086078" y="3589124"/>
                <a:ext cx="4009412" cy="630281"/>
              </a:xfrm>
              <a:prstGeom prst="line">
                <a:avLst/>
              </a:prstGeom>
              <a:ln w="3175">
                <a:solidFill>
                  <a:srgbClr val="DCDEE0"/>
                </a:solidFill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ṧḷïḓê-Straight Connector 7"/>
              <p:cNvSpPr/>
              <p:nvPr/>
            </p:nvSpPr>
            <p:spPr>
              <a:xfrm flipV="1">
                <a:off x="6095489" y="3589124"/>
                <a:ext cx="1" cy="630282"/>
              </a:xfrm>
              <a:prstGeom prst="line">
                <a:avLst/>
              </a:prstGeom>
              <a:ln w="3175">
                <a:solidFill>
                  <a:srgbClr val="DCDEE0"/>
                </a:solidFill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1291862" y="2736577"/>
              <a:ext cx="9608278" cy="635460"/>
              <a:chOff x="0" y="0"/>
              <a:chExt cx="19216553" cy="1270918"/>
            </a:xfrm>
          </p:grpSpPr>
          <p:sp>
            <p:nvSpPr>
              <p:cNvPr id="18" name="ïṧḷïḓê-Rectangle: Rounded Corners 9"/>
              <p:cNvSpPr/>
              <p:nvPr/>
            </p:nvSpPr>
            <p:spPr>
              <a:xfrm>
                <a:off x="0" y="916"/>
                <a:ext cx="3180952" cy="1270001"/>
              </a:xfrm>
              <a:prstGeom prst="roundRect">
                <a:avLst>
                  <a:gd name="adj" fmla="val 528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r>
                  <a:rPr lang="en-US" altLang="zh-CN" b="1">
                    <a:solidFill>
                      <a:schemeClr val="bg1"/>
                    </a:solidFill>
                  </a:rPr>
                  <a:t>kafka 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ïṧḷïḓê-Rectangle: Rounded Corners 11"/>
              <p:cNvSpPr/>
              <p:nvPr/>
            </p:nvSpPr>
            <p:spPr>
              <a:xfrm>
                <a:off x="8008895" y="918"/>
                <a:ext cx="3180954" cy="1270000"/>
              </a:xfrm>
              <a:prstGeom prst="roundRect">
                <a:avLst>
                  <a:gd name="adj" fmla="val 5284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r>
                  <a:rPr lang="en-US" altLang="zh-CN" b="1">
                    <a:solidFill>
                      <a:schemeClr val="bg1"/>
                    </a:solidFill>
                  </a:rPr>
                  <a:t>hbase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ṧḷïḓê-Rectangle: Rounded Corners 13"/>
              <p:cNvSpPr/>
              <p:nvPr/>
            </p:nvSpPr>
            <p:spPr>
              <a:xfrm>
                <a:off x="16035601" y="0"/>
                <a:ext cx="3180952" cy="1270000"/>
              </a:xfrm>
              <a:prstGeom prst="roundRect">
                <a:avLst>
                  <a:gd name="adj" fmla="val 5284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r>
                  <a:rPr lang="en-US" altLang="zh-CN" b="1">
                    <a:solidFill>
                      <a:schemeClr val="bg1"/>
                    </a:solidFill>
                  </a:rPr>
                  <a:t>hadoop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ïṧḷïḓê-Rectangle 20"/>
            <p:cNvSpPr/>
            <p:nvPr/>
          </p:nvSpPr>
          <p:spPr>
            <a:xfrm>
              <a:off x="5203792" y="1655421"/>
              <a:ext cx="1778034" cy="72201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lvl="0" algn="l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/>
                <a:t>HBase是一个分布式的、面向列的开源数据库</a:t>
              </a:r>
              <a:endParaRPr lang="zh-CN" altLang="en-US" sz="1400" dirty="0"/>
            </a:p>
          </p:txBody>
        </p:sp>
        <p:sp>
          <p:nvSpPr>
            <p:cNvPr id="14" name="ïṧḷïḓê-Rectangle 22"/>
            <p:cNvSpPr/>
            <p:nvPr/>
          </p:nvSpPr>
          <p:spPr>
            <a:xfrm>
              <a:off x="9207840" y="1655421"/>
              <a:ext cx="1778034" cy="72201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lvl="0" algn="l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/>
                <a:t>Hadoop是一个由Apache基金会所开发的分布式系统基础架构。</a:t>
              </a:r>
              <a:endParaRPr lang="zh-CN" altLang="en-US" sz="1400" dirty="0"/>
            </a:p>
          </p:txBody>
        </p:sp>
        <p:grpSp>
          <p:nvGrpSpPr>
            <p:cNvPr id="15" name="Group 23"/>
            <p:cNvGrpSpPr/>
            <p:nvPr/>
          </p:nvGrpSpPr>
          <p:grpSpPr>
            <a:xfrm>
              <a:off x="5711296" y="3843071"/>
              <a:ext cx="773624" cy="773624"/>
              <a:chOff x="0" y="0"/>
              <a:chExt cx="1547244" cy="1547244"/>
            </a:xfrm>
          </p:grpSpPr>
          <p:sp>
            <p:nvSpPr>
              <p:cNvPr id="16" name="ïṧḷïḓê-Freeform: Shape 24"/>
              <p:cNvSpPr/>
              <p:nvPr/>
            </p:nvSpPr>
            <p:spPr>
              <a:xfrm>
                <a:off x="0" y="0"/>
                <a:ext cx="1547244" cy="1547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ïṧḷïḓê-Freeform: Shape 25"/>
              <p:cNvSpPr/>
              <p:nvPr/>
            </p:nvSpPr>
            <p:spPr>
              <a:xfrm>
                <a:off x="367139" y="396789"/>
                <a:ext cx="791768" cy="753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87" y="8928"/>
                    </a:moveTo>
                    <a:lnTo>
                      <a:pt x="20048" y="7836"/>
                    </a:lnTo>
                    <a:cubicBezTo>
                      <a:pt x="19687" y="7476"/>
                      <a:pt x="19267" y="7297"/>
                      <a:pt x="18787" y="7297"/>
                    </a:cubicBezTo>
                    <a:cubicBezTo>
                      <a:pt x="18296" y="7297"/>
                      <a:pt x="17880" y="7476"/>
                      <a:pt x="17539" y="7836"/>
                    </a:cubicBezTo>
                    <a:lnTo>
                      <a:pt x="13462" y="12118"/>
                    </a:lnTo>
                    <a:lnTo>
                      <a:pt x="13462" y="1865"/>
                    </a:lnTo>
                    <a:cubicBezTo>
                      <a:pt x="13462" y="1359"/>
                      <a:pt x="13286" y="923"/>
                      <a:pt x="12935" y="553"/>
                    </a:cubicBezTo>
                    <a:cubicBezTo>
                      <a:pt x="12584" y="184"/>
                      <a:pt x="12168" y="0"/>
                      <a:pt x="11687" y="0"/>
                    </a:cubicBezTo>
                    <a:lnTo>
                      <a:pt x="9913" y="0"/>
                    </a:lnTo>
                    <a:cubicBezTo>
                      <a:pt x="9432" y="0"/>
                      <a:pt x="9016" y="185"/>
                      <a:pt x="8665" y="553"/>
                    </a:cubicBezTo>
                    <a:cubicBezTo>
                      <a:pt x="8314" y="923"/>
                      <a:pt x="8139" y="1359"/>
                      <a:pt x="8139" y="1865"/>
                    </a:cubicBezTo>
                    <a:lnTo>
                      <a:pt x="8139" y="12118"/>
                    </a:lnTo>
                    <a:lnTo>
                      <a:pt x="4062" y="7836"/>
                    </a:lnTo>
                    <a:cubicBezTo>
                      <a:pt x="3720" y="7476"/>
                      <a:pt x="3304" y="7297"/>
                      <a:pt x="2814" y="7297"/>
                    </a:cubicBezTo>
                    <a:cubicBezTo>
                      <a:pt x="2334" y="7297"/>
                      <a:pt x="1914" y="7476"/>
                      <a:pt x="1553" y="7836"/>
                    </a:cubicBezTo>
                    <a:lnTo>
                      <a:pt x="527" y="8928"/>
                    </a:lnTo>
                    <a:cubicBezTo>
                      <a:pt x="175" y="9297"/>
                      <a:pt x="0" y="9739"/>
                      <a:pt x="0" y="10254"/>
                    </a:cubicBezTo>
                    <a:cubicBezTo>
                      <a:pt x="0" y="10778"/>
                      <a:pt x="176" y="11215"/>
                      <a:pt x="527" y="11564"/>
                    </a:cubicBezTo>
                    <a:lnTo>
                      <a:pt x="9552" y="21061"/>
                    </a:lnTo>
                    <a:cubicBezTo>
                      <a:pt x="9894" y="21420"/>
                      <a:pt x="10311" y="21600"/>
                      <a:pt x="10800" y="21600"/>
                    </a:cubicBezTo>
                    <a:cubicBezTo>
                      <a:pt x="11281" y="21600"/>
                      <a:pt x="11702" y="21420"/>
                      <a:pt x="12061" y="21061"/>
                    </a:cubicBezTo>
                    <a:lnTo>
                      <a:pt x="21087" y="11564"/>
                    </a:lnTo>
                    <a:cubicBezTo>
                      <a:pt x="21429" y="11205"/>
                      <a:pt x="21600" y="10768"/>
                      <a:pt x="21600" y="10254"/>
                    </a:cubicBezTo>
                    <a:cubicBezTo>
                      <a:pt x="21600" y="9749"/>
                      <a:pt x="21429" y="9307"/>
                      <a:pt x="21087" y="8928"/>
                    </a:cubicBezTo>
                    <a:cubicBezTo>
                      <a:pt x="21087" y="8928"/>
                      <a:pt x="21087" y="8928"/>
                      <a:pt x="21087" y="89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1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12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13.xml><?xml version="1.0" encoding="utf-8"?>
<p:tagLst xmlns:p="http://schemas.openxmlformats.org/presentationml/2006/main">
  <p:tag name="MH" val="20170730164240"/>
  <p:tag name="MH_LIBRARY" val="CONTENTS"/>
  <p:tag name="MH_AUTOCOLOR" val="TRUE"/>
  <p:tag name="MH_TYPE" val="CONTENTS"/>
  <p:tag name="ID" val="553518"/>
</p:tagLst>
</file>

<file path=ppt/tags/tag14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15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1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17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8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19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21.xml><?xml version="1.0" encoding="utf-8"?>
<p:tagLst xmlns:p="http://schemas.openxmlformats.org/presentationml/2006/main">
  <p:tag name="ISLIDE.DIAGRAM" val="06e027e9-a3ba-4bea-ae9b-2264a6538e97"/>
</p:tagLst>
</file>

<file path=ppt/tags/tag22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2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2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25.xml><?xml version="1.0" encoding="utf-8"?>
<p:tagLst xmlns:p="http://schemas.openxmlformats.org/presentationml/2006/main">
  <p:tag name="ISLIDE.DIAGRAM" val="1253458d-ba0b-4d2e-bb13-2c77dfe53ff7"/>
</p:tagLst>
</file>

<file path=ppt/tags/tag26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27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28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29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30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31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32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33.xml><?xml version="1.0" encoding="utf-8"?>
<p:tagLst xmlns:p="http://schemas.openxmlformats.org/presentationml/2006/main">
  <p:tag name="ISLIDE.DIAGRAM" val="88216c01-8cbc-4591-9b0f-de391bfde3cb"/>
</p:tagLst>
</file>

<file path=ppt/tags/tag34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35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3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37.xml><?xml version="1.0" encoding="utf-8"?>
<p:tagLst xmlns:p="http://schemas.openxmlformats.org/presentationml/2006/main">
  <p:tag name="ISLIDE.DIAGRAM" val="88216c01-8cbc-4591-9b0f-de391bfde3cb"/>
</p:tagLst>
</file>

<file path=ppt/tags/tag38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39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4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41.xml><?xml version="1.0" encoding="utf-8"?>
<p:tagLst xmlns:p="http://schemas.openxmlformats.org/presentationml/2006/main">
  <p:tag name="ISLIDE.DIAGRAM" val="0aa5ab87-1abb-4ca0-a07e-53f9e32ed86c"/>
</p:tagLst>
</file>

<file path=ppt/tags/tag42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4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4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45.xml><?xml version="1.0" encoding="utf-8"?>
<p:tagLst xmlns:p="http://schemas.openxmlformats.org/presentationml/2006/main">
  <p:tag name="ISLIDE.DIAGRAM" val="377b1eae-7609-44a4-8c05-8b99e943baaa"/>
</p:tagLst>
</file>

<file path=ppt/tags/tag46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47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48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49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5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50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51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52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53.xml><?xml version="1.0" encoding="utf-8"?>
<p:tagLst xmlns:p="http://schemas.openxmlformats.org/presentationml/2006/main">
  <p:tag name="ISLIDE.DIAGRAM" val="0bdb08db-270e-4354-831e-506e90946c80"/>
</p:tagLst>
</file>

<file path=ppt/tags/tag54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55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5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57.xml><?xml version="1.0" encoding="utf-8"?>
<p:tagLst xmlns:p="http://schemas.openxmlformats.org/presentationml/2006/main">
  <p:tag name="ISLIDE.DIAGRAM" val="03ac4060-96e4-4bec-86be-e7291585589a"/>
</p:tagLst>
</file>

<file path=ppt/tags/tag58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59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6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61.xml><?xml version="1.0" encoding="utf-8"?>
<p:tagLst xmlns:p="http://schemas.openxmlformats.org/presentationml/2006/main">
  <p:tag name="ISLIDE.DIAGRAM" val="0bdb08db-270e-4354-831e-506e90946c80"/>
</p:tagLst>
</file>

<file path=ppt/tags/tag62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6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6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65.xml><?xml version="1.0" encoding="utf-8"?>
<p:tagLst xmlns:p="http://schemas.openxmlformats.org/presentationml/2006/main">
  <p:tag name="ISLIDE.DIAGRAM" val="014e37c3-d30b-43a9-a412-91c2c914ab79"/>
</p:tagLst>
</file>

<file path=ppt/tags/tag66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67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68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69.xml><?xml version="1.0" encoding="utf-8"?>
<p:tagLst xmlns:p="http://schemas.openxmlformats.org/presentationml/2006/main">
  <p:tag name="ISLIDE.DIAGRAM" val="0bdb08db-270e-4354-831e-506e90946c80"/>
</p:tagLst>
</file>

<file path=ppt/tags/tag7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70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71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72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73.xml><?xml version="1.0" encoding="utf-8"?>
<p:tagLst xmlns:p="http://schemas.openxmlformats.org/presentationml/2006/main">
  <p:tag name="ISLIDE.DIAGRAM" val="0bdb08db-270e-4354-831e-506e90946c80"/>
</p:tagLst>
</file>

<file path=ppt/tags/tag74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75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7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77.xml><?xml version="1.0" encoding="utf-8"?>
<p:tagLst xmlns:p="http://schemas.openxmlformats.org/presentationml/2006/main">
  <p:tag name="ISLIDE.DIAGRAM" val="0bdb08db-270e-4354-831e-506e90946c80"/>
</p:tagLst>
</file>

<file path=ppt/tags/tag78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79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8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8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81.xml><?xml version="1.0" encoding="utf-8"?>
<p:tagLst xmlns:p="http://schemas.openxmlformats.org/presentationml/2006/main">
  <p:tag name="ISLIDE.DIAGRAM" val="0bdb08db-270e-4354-831e-506e90946c80"/>
</p:tagLst>
</file>

<file path=ppt/tags/tag82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8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8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85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86.xml><?xml version="1.0" encoding="utf-8"?>
<p:tagLst xmlns:p="http://schemas.openxmlformats.org/presentationml/2006/main">
  <p:tag name="PA" val="v3.2.0"/>
</p:tagLst>
</file>

<file path=ppt/tags/tag87.xml><?xml version="1.0" encoding="utf-8"?>
<p:tagLst xmlns:p="http://schemas.openxmlformats.org/presentationml/2006/main">
  <p:tag name="PA" val="v3.2.0"/>
</p:tagLst>
</file>

<file path=ppt/tags/tag8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429"/>
      </a:accent1>
      <a:accent2>
        <a:srgbClr val="694D39"/>
      </a:accent2>
      <a:accent3>
        <a:srgbClr val="80500D"/>
      </a:accent3>
      <a:accent4>
        <a:srgbClr val="BA6C1F"/>
      </a:accent4>
      <a:accent5>
        <a:srgbClr val="C58315"/>
      </a:accent5>
      <a:accent6>
        <a:srgbClr val="FFBB53"/>
      </a:accent6>
      <a:hlink>
        <a:srgbClr val="3E3429"/>
      </a:hlink>
      <a:folHlink>
        <a:srgbClr val="BFBFBF"/>
      </a:folHlink>
    </a:clrScheme>
    <a:fontScheme name="3bq5tmeh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自定义</PresentationFormat>
  <Paragraphs>224</Paragraphs>
  <Slides>21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Calibri</vt:lpstr>
      <vt:lpstr>幼圆</vt:lpstr>
      <vt:lpstr>华文细黑</vt:lpstr>
      <vt:lpstr>Arial Narrow</vt:lpstr>
      <vt:lpstr>微软雅黑 Light</vt:lpstr>
      <vt:lpstr>锐字工房云字库细圆GBK</vt:lpstr>
      <vt:lpstr>Segoe Print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简约时尚</dc:title>
  <dc:creator>第一PPT模板网-WWW.1PPT.COM</dc:creator>
  <cp:keywords>第一PPT模板网-WWW.1PPT.COM</cp:keywords>
  <cp:lastModifiedBy>dao</cp:lastModifiedBy>
  <cp:revision>41</cp:revision>
  <dcterms:created xsi:type="dcterms:W3CDTF">2017-07-30T08:13:00Z</dcterms:created>
  <dcterms:modified xsi:type="dcterms:W3CDTF">2018-12-03T09:14:09Z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2052-10.1.0.7697</vt:lpwstr>
  </property>
</Properties>
</file>