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7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 rot="21600000">
            <a:off x="2008324" y="1505408"/>
            <a:ext cx="7819448" cy="3955132"/>
            <a:chOff x="0" y="0"/>
            <a:chExt cx="7819448" cy="3955132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2366957" y="0"/>
              <a:ext cx="5452490" cy="3955132"/>
            </a:xfrm>
            <a:prstGeom prst="rect">
              <a:avLst/>
            </a:prstGeom>
          </p:spPr>
        </p:pic>
        <p:sp>
          <p:nvSpPr>
            <p:cNvPr id="5" name="textbox 3"/>
            <p:cNvSpPr/>
            <p:nvPr/>
          </p:nvSpPr>
          <p:spPr>
            <a:xfrm>
              <a:off x="-12700" y="1458278"/>
              <a:ext cx="3861434" cy="9010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0000"/>
                </a:lnSpc>
              </a:pPr>
              <a:endParaRPr lang="en-US" altLang="en-US" sz="100" dirty="0"/>
            </a:p>
            <a:p>
              <a:pPr marL="18415" algn="l" rtl="0" eaLnBrk="0">
                <a:lnSpc>
                  <a:spcPct val="77000"/>
                </a:lnSpc>
              </a:pPr>
              <a:r>
                <a:rPr sz="6000" b="1" spc="6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Univoic</a:t>
              </a:r>
              <a:r>
                <a:rPr sz="6000" b="1" spc="6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e</a:t>
              </a:r>
              <a:endParaRPr lang="en-US" altLang="en-US" sz="6000" dirty="0"/>
            </a:p>
            <a:p>
              <a:pPr marL="12700" algn="l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1400" spc="26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用语音搭建通往</a:t>
              </a:r>
              <a:r>
                <a:rPr sz="1400" spc="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web</a:t>
              </a:r>
              <a:r>
                <a:rPr sz="1400" spc="26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3元宇宙的桥</a:t>
              </a:r>
              <a:r>
                <a:rPr sz="14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梁</a:t>
              </a:r>
              <a:endParaRPr lang="en-US" altLang="en-US" sz="1400" dirty="0"/>
            </a:p>
          </p:txBody>
        </p:sp>
      </p:grp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3287" y="685176"/>
            <a:ext cx="1682323" cy="605737"/>
          </a:xfrm>
          <a:prstGeom prst="rect">
            <a:avLst/>
          </a:prstGeom>
        </p:spPr>
      </p:pic>
      <p:sp>
        <p:nvSpPr>
          <p:cNvPr id="7" name="textbox 5"/>
          <p:cNvSpPr/>
          <p:nvPr/>
        </p:nvSpPr>
        <p:spPr>
          <a:xfrm>
            <a:off x="9570924" y="6019857"/>
            <a:ext cx="1863089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20"/>
              </a:lnSpc>
            </a:pP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Voice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600" b="1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|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Metaverse</a:t>
            </a:r>
            <a:endParaRPr lang="en-US" altLang="en-US" sz="1600" dirty="0"/>
          </a:p>
        </p:txBody>
      </p:sp>
      <p:sp>
        <p:nvSpPr>
          <p:cNvPr id="8" name="textbox 6"/>
          <p:cNvSpPr/>
          <p:nvPr/>
        </p:nvSpPr>
        <p:spPr>
          <a:xfrm>
            <a:off x="10516620" y="670426"/>
            <a:ext cx="892175" cy="3073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20"/>
              </a:lnSpc>
            </a:pPr>
            <a:r>
              <a:rPr sz="16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6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ab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4769458" y="2094293"/>
            <a:ext cx="7352121" cy="4763706"/>
            <a:chOff x="0" y="0"/>
            <a:chExt cx="7352121" cy="4763706"/>
          </a:xfrm>
        </p:grpSpPr>
        <p:pic>
          <p:nvPicPr>
            <p:cNvPr id="59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2423234" y="0"/>
              <a:ext cx="4928886" cy="4763706"/>
            </a:xfrm>
            <a:prstGeom prst="rect">
              <a:avLst/>
            </a:prstGeom>
          </p:spPr>
        </p:pic>
        <p:sp>
          <p:nvSpPr>
            <p:cNvPr id="60" name="textbox 60"/>
            <p:cNvSpPr/>
            <p:nvPr/>
          </p:nvSpPr>
          <p:spPr>
            <a:xfrm>
              <a:off x="-12700" y="641159"/>
              <a:ext cx="6644005" cy="3764915"/>
            </a:xfrm>
            <a:prstGeom prst="rect">
              <a:avLst/>
            </a:prstGeom>
          </p:spPr>
          <p:txBody>
            <a:bodyPr vert="horz" wrap="square" lIns="0" tIns="568" rIns="0" bIns="0"/>
            <a:lstStyle/>
            <a:p>
              <a:pPr marL="33020" algn="l" rtl="0" eaLnBrk="0">
                <a:lnSpc>
                  <a:spcPct val="74000"/>
                </a:lnSpc>
                <a:spcBef>
                  <a:spcPts val="5"/>
                </a:spcBef>
              </a:pPr>
              <a:r>
                <a:rPr sz="32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Par</a:t>
              </a:r>
              <a:r>
                <a:rPr sz="3200" b="1" spc="-8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</a:t>
              </a:r>
              <a:r>
                <a:rPr sz="32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.</a:t>
              </a:r>
              <a:r>
                <a:rPr sz="3200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6600" b="1" spc="-10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03</a:t>
              </a:r>
              <a:endParaRPr lang="en-US" altLang="en-US" sz="16600" dirty="0"/>
            </a:p>
            <a:p>
              <a:pPr marL="17780" algn="l" rtl="0" eaLnBrk="0">
                <a:lnSpc>
                  <a:spcPct val="73000"/>
                </a:lnSpc>
                <a:spcBef>
                  <a:spcPts val="30"/>
                </a:spcBef>
              </a:pPr>
              <a:r>
                <a:rPr sz="3100" spc="9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应用场</a:t>
              </a:r>
              <a:r>
                <a:rPr sz="3100" spc="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景</a:t>
              </a:r>
              <a:endParaRPr lang="en-US" altLang="en-US" sz="3100" dirty="0"/>
            </a:p>
            <a:p>
              <a:pPr marL="17780" algn="l" rtl="0" eaLnBrk="0">
                <a:lnSpc>
                  <a:spcPct val="81000"/>
                </a:lnSpc>
                <a:spcBef>
                  <a:spcPts val="905"/>
                </a:spcBef>
              </a:pPr>
              <a:r>
                <a:rPr sz="3100" b="1" spc="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Scenari</a:t>
              </a:r>
              <a:r>
                <a:rPr sz="3100" b="1" spc="1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o</a:t>
              </a:r>
              <a:r>
                <a:rPr sz="3100" b="1" spc="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endParaRPr lang="en-US" altLang="en-US" sz="3100" dirty="0"/>
            </a:p>
            <a:p>
              <a:pPr marL="12700" algn="l" rtl="0" eaLnBrk="0">
                <a:lnSpc>
                  <a:spcPts val="2275"/>
                </a:lnSpc>
                <a:spcBef>
                  <a:spcPts val="810"/>
                </a:spcBef>
              </a:pPr>
              <a:r>
                <a:rPr lang="zh-CN" altLang="en-US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用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</a:t>
              </a:r>
              <a:r>
                <a:rPr lang="zh-CN"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音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搭建通往</a:t>
              </a:r>
              <a:r>
                <a:rPr sz="1800" spc="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Web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r>
                <a:rPr sz="1800" spc="14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元宇宙的桥</a:t>
              </a:r>
              <a:r>
                <a:rPr sz="1800" spc="110" dirty="0">
                  <a:solidFill>
                    <a:srgbClr val="002138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梁</a:t>
              </a:r>
              <a:endParaRPr lang="en-US" altLang="en-US" sz="18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300" dirty="0"/>
            </a:p>
            <a:p>
              <a:pPr algn="r" rtl="0" eaLnBrk="0">
                <a:lnSpc>
                  <a:spcPct val="81000"/>
                </a:lnSpc>
                <a:spcBef>
                  <a:spcPts val="5"/>
                </a:spcBef>
              </a:pPr>
              <a:r>
                <a:rPr sz="1400" spc="5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10/1</a:t>
              </a:r>
              <a:r>
                <a:rPr sz="1400" spc="40" dirty="0">
                  <a:solidFill>
                    <a:srgbClr val="002138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6</a:t>
              </a:r>
              <a:endParaRPr lang="en-US" altLang="en-US" sz="1400" dirty="0"/>
            </a:p>
          </p:txBody>
        </p:sp>
      </p:grpSp>
      <p:sp>
        <p:nvSpPr>
          <p:cNvPr id="61" name="textbox 61"/>
          <p:cNvSpPr/>
          <p:nvPr/>
        </p:nvSpPr>
        <p:spPr>
          <a:xfrm>
            <a:off x="1476258" y="2376124"/>
            <a:ext cx="2462529" cy="1946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2285"/>
              </a:lnSpc>
              <a:spcBef>
                <a:spcPts val="1490"/>
              </a:spcBef>
            </a:pPr>
            <a:r>
              <a:rPr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To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C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+mn-ea"/>
              </a:rPr>
              <a:t> </a:t>
            </a:r>
            <a:r>
              <a:rPr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</a:t>
            </a:r>
            <a:r>
              <a:rPr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景</a:t>
            </a:r>
            <a:endParaRPr lang="en-US" altLang="en-US" dirty="0"/>
          </a:p>
          <a:p>
            <a:pPr marL="12700" indent="6985" algn="l" rtl="0" eaLnBrk="0">
              <a:lnSpc>
                <a:spcPct val="111000"/>
              </a:lnSpc>
              <a:spcBef>
                <a:spcPts val="5"/>
              </a:spcBef>
            </a:pP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Univoice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够提取独一无二的个人声纹特征 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，声纹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NFT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可以被用来交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易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，并使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所有者能</a:t>
            </a:r>
            <a:r>
              <a:rPr sz="10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够使用NFT生成对应声纹的语音</a:t>
            </a:r>
          </a:p>
          <a:p>
            <a:pPr marL="12700" indent="6985" algn="l" rtl="0" eaLnBrk="0">
              <a:lnSpc>
                <a:spcPct val="111000"/>
              </a:lnSpc>
              <a:spcBef>
                <a:spcPts val="5"/>
              </a:spcBef>
            </a:pPr>
            <a:endParaRPr sz="1800" spc="0" dirty="0">
              <a:solidFill>
                <a:srgbClr val="002138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ts val="2285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</a:t>
            </a:r>
            <a:r>
              <a:rPr sz="1800"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</a:t>
            </a:r>
            <a:endParaRPr lang="en-US" altLang="en-US" sz="1800" dirty="0"/>
          </a:p>
          <a:p>
            <a:pPr marL="13970" indent="5080" algn="l" rtl="0" eaLnBrk="0">
              <a:lnSpc>
                <a:spcPct val="113000"/>
              </a:lnSpc>
              <a:spcBef>
                <a:spcPts val="495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能够为多领域提供定制化语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务，如动画配音，虚拟偶像语音互动，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软件特色服务，游戏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NPc配音等</a:t>
            </a:r>
            <a:endParaRPr lang="en-US" altLang="en-US" sz="1000" dirty="0"/>
          </a:p>
          <a:p>
            <a:pPr marL="14605" algn="l" rtl="0" eaLnBrk="0">
              <a:lnSpc>
                <a:spcPts val="2285"/>
              </a:lnSpc>
              <a:spcBef>
                <a:spcPts val="1490"/>
              </a:spcBef>
            </a:pPr>
            <a:endParaRPr lang="en-US" altLang="en-US" sz="1000" dirty="0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63" name="textbox 63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5" name="textbox 65"/>
          <p:cNvSpPr/>
          <p:nvPr/>
        </p:nvSpPr>
        <p:spPr>
          <a:xfrm>
            <a:off x="723701" y="687778"/>
            <a:ext cx="7225030" cy="953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端应用场景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To-Consumer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narios</a:t>
            </a:r>
            <a:endParaRPr lang="en-US" altLang="en-US" sz="3200" dirty="0"/>
          </a:p>
          <a:p>
            <a:pPr algn="l" rtl="0" eaLnBrk="0">
              <a:lnSpc>
                <a:spcPct val="109000"/>
              </a:lnSpc>
            </a:pPr>
            <a:endParaRPr lang="en-US" altLang="en-US" sz="500" dirty="0"/>
          </a:p>
          <a:p>
            <a:pPr marL="50800" algn="l" rtl="0" eaLnBrk="0">
              <a:lnSpc>
                <a:spcPct val="87000"/>
              </a:lnSpc>
              <a:spcBef>
                <a:spcPts val="5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场景下，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主要依靠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2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制作和</a:t>
            </a: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交易盈利</a:t>
            </a:r>
            <a:endParaRPr lang="en-US" altLang="en-US" sz="20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10833" y="2378214"/>
            <a:ext cx="1877422" cy="183176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01531" y="2369746"/>
            <a:ext cx="1803402" cy="1878166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80513" y="2378214"/>
            <a:ext cx="1758928" cy="1878346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23623" y="2363877"/>
            <a:ext cx="1715199" cy="1837631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4011798" y="4540023"/>
            <a:ext cx="1879600" cy="822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9050" algn="l" rtl="0" eaLnBrk="0">
              <a:lnSpc>
                <a:spcPts val="2275"/>
              </a:lnSpc>
            </a:pP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 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NF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endParaRPr lang="en-US" altLang="en-US" sz="1800" dirty="0"/>
          </a:p>
          <a:p>
            <a:pPr marL="12700" indent="1905" algn="l" rtl="0" eaLnBrk="0">
              <a:lnSpc>
                <a:spcPct val="110000"/>
              </a:lnSpc>
              <a:spcBef>
                <a:spcPts val="35"/>
              </a:spcBef>
            </a:pP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或者第三方市场进行交易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</a:t>
            </a:r>
            <a:endParaRPr lang="en-US" altLang="en-US" sz="1000" dirty="0"/>
          </a:p>
        </p:txBody>
      </p:sp>
      <p:sp>
        <p:nvSpPr>
          <p:cNvPr id="71" name="textbox 71"/>
          <p:cNvSpPr/>
          <p:nvPr/>
        </p:nvSpPr>
        <p:spPr>
          <a:xfrm>
            <a:off x="6365892" y="4540023"/>
            <a:ext cx="1878329" cy="816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7780" algn="l" rtl="0" eaLnBrk="0">
              <a:lnSpc>
                <a:spcPts val="2280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声纹定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</a:t>
            </a:r>
            <a:endParaRPr lang="en-US" altLang="en-US" sz="18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indent="5080" algn="l" rtl="0" eaLnBrk="0">
              <a:lnSpc>
                <a:spcPct val="101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将提供付费的声纹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服务，根据用户的需求，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 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要的声纹NFT</a:t>
            </a:r>
            <a:endParaRPr lang="en-US" altLang="en-US" sz="1000" dirty="0"/>
          </a:p>
        </p:txBody>
      </p:sp>
      <p:sp>
        <p:nvSpPr>
          <p:cNvPr id="72" name="textbox 72"/>
          <p:cNvSpPr/>
          <p:nvPr/>
        </p:nvSpPr>
        <p:spPr>
          <a:xfrm>
            <a:off x="8673157" y="4540023"/>
            <a:ext cx="1879600" cy="8153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9050" algn="l" rtl="0" eaLnBrk="0">
              <a:lnSpc>
                <a:spcPts val="2285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</a:t>
            </a:r>
            <a:r>
              <a:rPr lang="zh-CN" altLang="en-US"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800" spc="8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800" spc="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</a:t>
            </a:r>
            <a:endParaRPr lang="en-US" altLang="en-US" sz="1800" dirty="0"/>
          </a:p>
          <a:p>
            <a:pPr algn="l" rtl="0" eaLnBrk="0">
              <a:lnSpc>
                <a:spcPct val="138000"/>
              </a:lnSpc>
            </a:pPr>
            <a:endParaRPr lang="en-US" altLang="en-US" sz="200" dirty="0"/>
          </a:p>
          <a:p>
            <a:pPr marL="13970" indent="-1270" algn="l" rtl="0" eaLnBrk="0">
              <a:lnSpc>
                <a:spcPct val="100000"/>
              </a:lnSpc>
              <a:spcBef>
                <a:spcPts val="0"/>
              </a:spcBef>
            </a:pP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将用户的声音转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为目标声音，未来我们将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求接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入更多的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3应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endParaRPr lang="en-US" altLang="en-US" sz="1000" dirty="0"/>
          </a:p>
        </p:txBody>
      </p:sp>
      <p:sp>
        <p:nvSpPr>
          <p:cNvPr id="73" name="textbox 73"/>
          <p:cNvSpPr/>
          <p:nvPr/>
        </p:nvSpPr>
        <p:spPr>
          <a:xfrm>
            <a:off x="1650079" y="4540022"/>
            <a:ext cx="1852295" cy="793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85"/>
              </a:lnSpc>
            </a:pPr>
            <a:r>
              <a:rPr sz="18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NFT</a:t>
            </a:r>
            <a:r>
              <a:rPr sz="1800" spc="3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</a:t>
            </a:r>
            <a:endParaRPr lang="en-US" altLang="en-US" sz="1800" dirty="0"/>
          </a:p>
          <a:p>
            <a:pPr marL="47625" algn="l" rtl="0" eaLnBrk="0">
              <a:lnSpc>
                <a:spcPct val="81000"/>
              </a:lnSpc>
              <a:spcBef>
                <a:spcPts val="375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ivoice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能够帮助用户提取自</a:t>
            </a:r>
            <a:endParaRPr lang="en-US" altLang="en-US" sz="1000" dirty="0"/>
          </a:p>
          <a:p>
            <a:pPr marL="37465" algn="l" rtl="0" eaLnBrk="0">
              <a:lnSpc>
                <a:spcPct val="87000"/>
              </a:lnSpc>
              <a:spcBef>
                <a:spcPts val="230"/>
              </a:spcBef>
            </a:pP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己的声纹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信息，并上传到</a:t>
            </a:r>
            <a:r>
              <a:rPr lang="en-US" altLang="zh-CN"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制作成Univoice声纹NFT</a:t>
            </a:r>
            <a:endParaRPr lang="en-US" altLang="en-US" sz="1000" dirty="0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75" name="textbox 75"/>
          <p:cNvSpPr/>
          <p:nvPr/>
        </p:nvSpPr>
        <p:spPr>
          <a:xfrm>
            <a:off x="10912146" y="6253450"/>
            <a:ext cx="48895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400" dirty="0"/>
          </a:p>
          <a:p>
            <a:pPr marL="12700" algn="l" rtl="0" eaLnBrk="0">
              <a:lnSpc>
                <a:spcPct val="81000"/>
              </a:lnSpc>
              <a:spcBef>
                <a:spcPts val="0"/>
              </a:spcBef>
            </a:pPr>
            <a:r>
              <a:rPr sz="14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11/1</a:t>
            </a:r>
            <a:r>
              <a:rPr sz="14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76" name="textbox 7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075542-2066-7A7D-6D64-D2B8EAC16D1A}"/>
              </a:ext>
            </a:extLst>
          </p:cNvPr>
          <p:cNvSpPr txBox="1"/>
          <p:nvPr/>
        </p:nvSpPr>
        <p:spPr>
          <a:xfrm>
            <a:off x="5632513" y="5654750"/>
            <a:ext cx="5670487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 rtl="0" eaLnBrk="0">
              <a:lnSpc>
                <a:spcPts val="2275"/>
              </a:lnSpc>
              <a:spcBef>
                <a:spcPts val="810"/>
              </a:spcBef>
            </a:pPr>
            <a:r>
              <a:rPr lang="zh-CN" altLang="en-US" b="1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盈利模式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：声纹制作</a:t>
            </a:r>
            <a:r>
              <a:rPr lang="en-US" altLang="zh-CN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定制费用和交易税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textbox 78"/>
          <p:cNvSpPr/>
          <p:nvPr/>
        </p:nvSpPr>
        <p:spPr>
          <a:xfrm>
            <a:off x="711900" y="687778"/>
            <a:ext cx="7033894" cy="9296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492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端应用场景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To-Business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Scenar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os</a:t>
            </a:r>
            <a:endParaRPr lang="en-US" altLang="en-US" sz="3200" dirty="0"/>
          </a:p>
          <a:p>
            <a:pPr algn="l" rtl="0" eaLnBrk="0">
              <a:lnSpc>
                <a:spcPct val="102000"/>
              </a:lnSpc>
            </a:pPr>
            <a:endParaRPr lang="en-US" altLang="en-US" sz="500" dirty="0"/>
          </a:p>
          <a:p>
            <a:pPr marL="12700" algn="l" rtl="0" eaLnBrk="0">
              <a:lnSpc>
                <a:spcPct val="86000"/>
              </a:lnSpc>
              <a:spcBef>
                <a:spcPts val="5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</a:t>
            </a:r>
            <a:r>
              <a:rPr lang="en-US" sz="2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spc="1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场景下，</a:t>
            </a:r>
            <a:r>
              <a:rPr sz="2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2000" spc="1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将按照定制需求和服务</a:t>
            </a:r>
            <a:r>
              <a:rPr sz="2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(时长等)盈</a:t>
            </a:r>
            <a:r>
              <a:rPr sz="2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</a:t>
            </a:r>
            <a:endParaRPr lang="en-US" altLang="en-US" sz="2000" dirty="0"/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48962" y="2534418"/>
            <a:ext cx="1877421" cy="1869670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04810" y="2534392"/>
            <a:ext cx="1803402" cy="1889794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23651" y="2534392"/>
            <a:ext cx="1803402" cy="1878346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11234" y="2534392"/>
            <a:ext cx="1715198" cy="1840226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8663528" y="4697190"/>
            <a:ext cx="1876425" cy="823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5240" algn="l" rtl="0" eaLnBrk="0">
              <a:lnSpc>
                <a:spcPts val="2290"/>
              </a:lnSpc>
            </a:pPr>
            <a:r>
              <a:rPr sz="1800" spc="2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r>
              <a:rPr sz="1800" spc="2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NPC</a:t>
            </a:r>
            <a:endParaRPr lang="en-US" altLang="en-US" sz="1800" dirty="0"/>
          </a:p>
          <a:p>
            <a:pPr marL="12700" indent="3175" algn="l" rtl="0" eaLnBrk="0">
              <a:lnSpc>
                <a:spcPct val="110000"/>
              </a:lnSpc>
              <a:spcBef>
                <a:spcPts val="3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3游戏提</a:t>
            </a:r>
            <a:r>
              <a:rPr sz="1000" spc="2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NP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的智能语音服务，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音更加自然</a:t>
            </a:r>
            <a:endParaRPr lang="en-US" altLang="en-US" sz="1000" dirty="0"/>
          </a:p>
        </p:txBody>
      </p:sp>
      <p:sp>
        <p:nvSpPr>
          <p:cNvPr id="84" name="textbox 84"/>
          <p:cNvSpPr/>
          <p:nvPr/>
        </p:nvSpPr>
        <p:spPr>
          <a:xfrm>
            <a:off x="6341895" y="4697190"/>
            <a:ext cx="1878964" cy="8172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8415" algn="l" rtl="0" eaLnBrk="0">
              <a:lnSpc>
                <a:spcPts val="2290"/>
              </a:lnSpc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社交隐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</a:t>
            </a:r>
            <a:endParaRPr lang="en-US" altLang="en-US" sz="1800" dirty="0"/>
          </a:p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12700" indent="6350" algn="l" rtl="0" eaLnBrk="0">
              <a:lnSpc>
                <a:spcPct val="101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将接入社交软件，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社交隐身和隐私保护，使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化声音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</a:t>
            </a:r>
            <a:endParaRPr lang="en-US" altLang="en-US" sz="1000" dirty="0"/>
          </a:p>
        </p:txBody>
      </p:sp>
      <p:sp>
        <p:nvSpPr>
          <p:cNvPr id="85" name="textbox 85"/>
          <p:cNvSpPr/>
          <p:nvPr/>
        </p:nvSpPr>
        <p:spPr>
          <a:xfrm>
            <a:off x="1750350" y="4697190"/>
            <a:ext cx="1877060" cy="814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8415" algn="l" rtl="0" eaLnBrk="0">
              <a:lnSpc>
                <a:spcPts val="2280"/>
              </a:lnSpc>
            </a:pPr>
            <a:r>
              <a:rPr sz="18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动画配</a:t>
            </a:r>
            <a:r>
              <a:rPr sz="18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⾳</a:t>
            </a:r>
            <a:endParaRPr lang="en-US" altLang="en-US" sz="1800" dirty="0"/>
          </a:p>
          <a:p>
            <a:pPr algn="l" rtl="0" eaLnBrk="0">
              <a:lnSpc>
                <a:spcPct val="138000"/>
              </a:lnSpc>
            </a:pPr>
            <a:endParaRPr lang="en-US" altLang="en-US" sz="200" dirty="0"/>
          </a:p>
          <a:p>
            <a:pPr marL="12700" indent="4445" algn="l" rtl="0" eaLnBrk="0">
              <a:lnSpc>
                <a:spcPct val="100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将按需求自动为动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配音和动漫配音，提供多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种的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配音服务</a:t>
            </a:r>
            <a:endParaRPr lang="en-US" altLang="en-US" sz="1000" dirty="0"/>
          </a:p>
        </p:txBody>
      </p:sp>
      <p:sp>
        <p:nvSpPr>
          <p:cNvPr id="86" name="textbox 86"/>
          <p:cNvSpPr/>
          <p:nvPr/>
        </p:nvSpPr>
        <p:spPr>
          <a:xfrm>
            <a:off x="3987824" y="4697190"/>
            <a:ext cx="1877695" cy="6565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510" algn="l" rtl="0" eaLnBrk="0">
              <a:lnSpc>
                <a:spcPts val="2280"/>
              </a:lnSpc>
            </a:pPr>
            <a:r>
              <a:rPr sz="18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虚拟偶像赋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endParaRPr lang="en-US" altLang="en-US" sz="1800" dirty="0"/>
          </a:p>
          <a:p>
            <a:pPr algn="l" rtl="0" eaLnBrk="0">
              <a:lnSpc>
                <a:spcPct val="139000"/>
              </a:lnSpc>
            </a:pPr>
            <a:endParaRPr lang="en-US" altLang="en-US" sz="200" dirty="0"/>
          </a:p>
          <a:p>
            <a:pPr marL="12700" indent="4445" algn="l" rtl="0" eaLnBrk="0">
              <a:lnSpc>
                <a:spcPct val="98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将为虚拟偶像提供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曲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演唱，粉丝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互动等合成语音服务</a:t>
            </a:r>
            <a:endParaRPr lang="en-US" altLang="en-US" sz="1000" dirty="0"/>
          </a:p>
        </p:txBody>
      </p:sp>
      <p:pic>
        <p:nvPicPr>
          <p:cNvPr id="87" name="picture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89" name="textbox 89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12/1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A69CDD-4F18-F89E-E168-E0AB670D7AF5}"/>
              </a:ext>
            </a:extLst>
          </p:cNvPr>
          <p:cNvSpPr txBox="1"/>
          <p:nvPr/>
        </p:nvSpPr>
        <p:spPr>
          <a:xfrm>
            <a:off x="5632513" y="5654750"/>
            <a:ext cx="5670487" cy="368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 rtl="0" eaLnBrk="0">
              <a:lnSpc>
                <a:spcPts val="2275"/>
              </a:lnSpc>
              <a:spcBef>
                <a:spcPts val="810"/>
              </a:spcBef>
            </a:pPr>
            <a:r>
              <a:rPr lang="zh-CN" altLang="en-US" b="1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盈利模式</a:t>
            </a:r>
            <a:r>
              <a:rPr lang="zh-CN" altLang="en-US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：项目抽成或者智能声音服务费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1" name="textbox 91"/>
          <p:cNvSpPr/>
          <p:nvPr/>
        </p:nvSpPr>
        <p:spPr>
          <a:xfrm>
            <a:off x="5076100" y="1836152"/>
            <a:ext cx="5521325" cy="3153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Business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29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29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900" spc="4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</a:t>
            </a:r>
            <a:endParaRPr lang="en-US" altLang="en-US" sz="2900" dirty="0"/>
          </a:p>
          <a:p>
            <a:pPr marL="23495" algn="l" rtl="0" eaLnBrk="0">
              <a:lnSpc>
                <a:spcPts val="4070"/>
              </a:lnSpc>
            </a:pP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Computation</a:t>
            </a:r>
            <a:r>
              <a:rPr sz="2900" spc="15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2900" spc="15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Chain</a:t>
            </a:r>
            <a:endParaRPr lang="en-US" altLang="en-US" sz="29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6000"/>
              </a:lnSpc>
            </a:pPr>
            <a:endParaRPr lang="en-US" altLang="en-US" sz="1000" dirty="0"/>
          </a:p>
          <a:p>
            <a:pPr marL="13335" indent="1270" algn="l" rtl="0" eaLnBrk="0">
              <a:lnSpc>
                <a:spcPct val="105000"/>
              </a:lnSpc>
              <a:spcBef>
                <a:spcPts val="545"/>
              </a:spcBef>
            </a:pPr>
            <a:r>
              <a:rPr sz="18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未来，我们将探索如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何将相关深度语言模型的计算迁移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8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r>
              <a:rPr sz="18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上，实现去中心化计算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8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13970" indent="-1270" algn="l" rtl="0" eaLnBrk="0">
              <a:lnSpc>
                <a:spcPct val="102000"/>
              </a:lnSpc>
              <a:spcBef>
                <a:spcPts val="5"/>
              </a:spcBef>
            </a:pPr>
            <a:r>
              <a:rPr sz="1800" spc="9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对应的商业模式将吸引拥有富余算力的用户(矿工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)， 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为使用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8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语音服务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的用户进行语音模型计算，用 </a:t>
            </a:r>
            <a:r>
              <a:rPr sz="1800" spc="1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户为计算提供者(矿工)付费</a:t>
            </a:r>
            <a:r>
              <a:rPr sz="1800" spc="1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800" dirty="0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39433" y="1338508"/>
            <a:ext cx="4131223" cy="4107751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95" name="textbox 95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4195" y="1618045"/>
            <a:ext cx="4928885" cy="4928886"/>
          </a:xfrm>
          <a:prstGeom prst="rect">
            <a:avLst/>
          </a:prstGeom>
        </p:spPr>
      </p:pic>
      <p:sp>
        <p:nvSpPr>
          <p:cNvPr id="97" name="textbox 97"/>
          <p:cNvSpPr/>
          <p:nvPr/>
        </p:nvSpPr>
        <p:spPr>
          <a:xfrm>
            <a:off x="856231" y="1408027"/>
            <a:ext cx="7879080" cy="4915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3000"/>
              </a:lnSpc>
            </a:pPr>
            <a:endParaRPr lang="en-US" altLang="en-US" sz="100" dirty="0"/>
          </a:p>
          <a:p>
            <a:pPr algn="r" rtl="0" eaLnBrk="0">
              <a:lnSpc>
                <a:spcPct val="77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endParaRPr lang="en-US" altLang="en-US" sz="16600" dirty="0"/>
          </a:p>
          <a:p>
            <a:pPr marL="462597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Team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</a:t>
            </a:r>
            <a:endParaRPr lang="en-US" altLang="en-US" sz="3200" dirty="0"/>
          </a:p>
          <a:p>
            <a:pPr algn="l" rtl="0" eaLnBrk="0">
              <a:lnSpc>
                <a:spcPct val="196000"/>
              </a:lnSpc>
            </a:pPr>
            <a:endParaRPr lang="en-US" altLang="en-US" sz="1000" dirty="0"/>
          </a:p>
          <a:p>
            <a:pPr marL="4713605" algn="l" rtl="0" eaLnBrk="0">
              <a:lnSpc>
                <a:spcPct val="81000"/>
              </a:lnSpc>
              <a:spcBef>
                <a:spcPts val="550"/>
              </a:spcBef>
            </a:pPr>
            <a:r>
              <a:rPr sz="1800" spc="9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技术团</a:t>
            </a:r>
            <a:r>
              <a:rPr sz="18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</a:t>
            </a:r>
            <a:endParaRPr lang="en-US" altLang="en-US" sz="1800" dirty="0"/>
          </a:p>
          <a:p>
            <a:pPr marL="4712970" algn="l" rtl="0" eaLnBrk="0">
              <a:lnSpc>
                <a:spcPts val="2395"/>
              </a:lnSpc>
              <a:spcBef>
                <a:spcPts val="165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Taffin</a:t>
            </a:r>
            <a:r>
              <a:rPr sz="1800" spc="5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&amp;</a:t>
            </a:r>
            <a:r>
              <a:rPr sz="1800" spc="5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Frankfu</a:t>
            </a:r>
            <a:endParaRPr lang="en-US" altLang="en-US" sz="1800" dirty="0"/>
          </a:p>
          <a:p>
            <a:pPr marL="4715510" algn="l" rtl="0" eaLnBrk="0">
              <a:lnSpc>
                <a:spcPct val="82000"/>
              </a:lnSpc>
              <a:spcBef>
                <a:spcPts val="810"/>
              </a:spcBef>
            </a:pPr>
            <a:r>
              <a:rPr sz="1800" spc="9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运营团</a:t>
            </a:r>
            <a:r>
              <a:rPr sz="1800" spc="5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队</a:t>
            </a:r>
            <a:endParaRPr lang="en-US" altLang="en-US" sz="1800" dirty="0"/>
          </a:p>
          <a:p>
            <a:pPr marL="4712970" algn="l" rtl="0" eaLnBrk="0">
              <a:lnSpc>
                <a:spcPts val="2395"/>
              </a:lnSpc>
              <a:spcBef>
                <a:spcPts val="170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</a:t>
            </a:r>
            <a:r>
              <a:rPr lang="en-US" sz="18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4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1800" spc="3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800" spc="3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Alex</a:t>
            </a:r>
            <a:endParaRPr lang="en-US" altLang="en-US" sz="18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1000"/>
              </a:lnSpc>
              <a:spcBef>
                <a:spcPts val="0"/>
              </a:spcBef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99" name="textbox 99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14/1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0408" y="944562"/>
            <a:ext cx="11211804" cy="5076825"/>
          </a:xfrm>
          <a:prstGeom prst="rect">
            <a:avLst/>
          </a:prstGeom>
        </p:spPr>
      </p:pic>
      <p:graphicFrame>
        <p:nvGraphicFramePr>
          <p:cNvPr id="101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19514"/>
              </p:ext>
            </p:extLst>
          </p:nvPr>
        </p:nvGraphicFramePr>
        <p:xfrm>
          <a:off x="3551753" y="965597"/>
          <a:ext cx="6821169" cy="5223953"/>
        </p:xfrm>
        <a:graphic>
          <a:graphicData uri="http://schemas.openxmlformats.org/drawingml/2006/table">
            <a:tbl>
              <a:tblPr/>
              <a:tblGrid>
                <a:gridCol w="306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26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500" dirty="0"/>
                    </a:p>
                    <a:p>
                      <a:pPr marL="389890" algn="l" rtl="0" eaLnBrk="0">
                        <a:lnSpc>
                          <a:spcPct val="83000"/>
                        </a:lnSpc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Taffin</a:t>
                      </a:r>
                      <a:endParaRPr lang="en-US" altLang="en-US" sz="2800" spc="0" dirty="0"/>
                    </a:p>
                    <a:p>
                      <a:pPr marL="386715" algn="l" rtl="0" eaLnBrk="0">
                        <a:lnSpc>
                          <a:spcPct val="119000"/>
                        </a:lnSpc>
                        <a:spcBef>
                          <a:spcPts val="35"/>
                        </a:spcBef>
                      </a:pP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项目负责人</a:t>
                      </a:r>
                      <a:r>
                        <a:rPr sz="900" spc="14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900" spc="14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首席科学家</a:t>
                      </a:r>
                      <a:endParaRPr lang="en-US" altLang="zh-CN" sz="900" spc="14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6715" algn="l" rtl="0" eaLnBrk="0">
                        <a:lnSpc>
                          <a:spcPct val="119000"/>
                        </a:lnSpc>
                        <a:spcBef>
                          <a:spcPts val="35"/>
                        </a:spcBef>
                      </a:pP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浙江大学博士，</a:t>
                      </a:r>
                      <a:r>
                        <a:rPr lang="en-US" altLang="zh-CN"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HW</a:t>
                      </a:r>
                      <a:r>
                        <a:rPr sz="900" spc="14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公司多媒体</a:t>
                      </a:r>
                      <a:r>
                        <a:rPr sz="900" spc="13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&amp;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AI专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15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家，技术负责人，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sz="900" spc="15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，多项专利，主导产品累计销售额</a:t>
                      </a:r>
                      <a:r>
                        <a:rPr sz="900" spc="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超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3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过2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xxxx</a:t>
                      </a:r>
                      <a:r>
                        <a:rPr sz="900" spc="31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4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165"/>
                        </a:lnSpc>
                      </a:pPr>
                      <a:r>
                        <a:rPr sz="22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Developing</a:t>
                      </a:r>
                      <a:r>
                        <a:rPr sz="2200" spc="29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2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Team</a:t>
                      </a:r>
                      <a:endParaRPr lang="en-US" altLang="en-US" sz="22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500" dirty="0"/>
                    </a:p>
                    <a:p>
                      <a:pPr marL="1379855" algn="l" rtl="0" eaLnBrk="0">
                        <a:lnSpc>
                          <a:spcPct val="81000"/>
                        </a:lnSpc>
                        <a:spcBef>
                          <a:spcPts val="0"/>
                        </a:spcBef>
                      </a:pPr>
                      <a:r>
                        <a:rPr sz="2600" spc="-3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开发团</a:t>
                      </a:r>
                      <a:r>
                        <a:rPr sz="26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队</a:t>
                      </a:r>
                      <a:endParaRPr lang="en-US" altLang="en-US" sz="2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500" dirty="0"/>
                    </a:p>
                    <a:p>
                      <a:pPr marL="411480" algn="l" rtl="0" eaLnBrk="0">
                        <a:lnSpc>
                          <a:spcPct val="82000"/>
                        </a:lnSpc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Frankfu</a:t>
                      </a:r>
                      <a:endParaRPr lang="en-US" altLang="en-US" sz="2500" spc="0" dirty="0"/>
                    </a:p>
                    <a:p>
                      <a:pPr marL="386080" indent="635" algn="l" rtl="0" eaLnBrk="0">
                        <a:lnSpc>
                          <a:spcPct val="114000"/>
                        </a:lnSpc>
                        <a:spcBef>
                          <a:spcPts val="50"/>
                        </a:spcBef>
                      </a:pPr>
                      <a:r>
                        <a:rPr lang="zh-CN" altLang="en-US"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全栈工程师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技术专家</a:t>
                      </a:r>
                      <a:endParaRPr lang="en-US" sz="900" spc="12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6080" indent="635" algn="l" rtl="0" eaLnBrk="0">
                        <a:lnSpc>
                          <a:spcPct val="114000"/>
                        </a:lnSpc>
                        <a:spcBef>
                          <a:spcPts val="50"/>
                        </a:spcBef>
                      </a:pPr>
                      <a:r>
                        <a:rPr sz="900" spc="12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博士后，浙江大学，高级研究员，</a:t>
                      </a:r>
                      <a:r>
                        <a:rPr sz="900" spc="6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栈工程师，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IEEE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标准委员会成员，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Kaggle</a:t>
                      </a:r>
                      <a:r>
                        <a:rPr sz="900" spc="1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金牌获得者，</a:t>
                      </a:r>
                      <a:r>
                        <a:rPr sz="900" spc="18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浙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江省青创赛金奖，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CIIC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o</a:t>
                      </a:r>
                      <a:r>
                        <a:rPr sz="900" spc="1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21获奖者，主导研发多项能源</a:t>
                      </a:r>
                      <a:r>
                        <a:rPr sz="900" spc="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安</a:t>
                      </a:r>
                      <a:r>
                        <a:rPr sz="9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 </a:t>
                      </a:r>
                      <a:r>
                        <a:rPr sz="900" spc="10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生产区块链类关键技</a:t>
                      </a:r>
                      <a:r>
                        <a:rPr sz="900" spc="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术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2349500" algn="l" rtl="0" eaLnBrk="0">
                        <a:lnSpc>
                          <a:spcPts val="4625"/>
                        </a:lnSpc>
                      </a:pPr>
                      <a:r>
                        <a:rPr sz="3300" b="1" spc="26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&amp;</a:t>
                      </a:r>
                      <a:endParaRPr lang="en-US" altLang="en-US" sz="33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marL="384810" indent="1270" algn="l" rtl="0" eaLnBrk="0">
                        <a:lnSpc>
                          <a:spcPct val="114000"/>
                        </a:lnSpc>
                        <a:spcBef>
                          <a:spcPts val="5"/>
                        </a:spcBef>
                      </a:pP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项目经理，产品经理</a:t>
                      </a:r>
                      <a:r>
                        <a:rPr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sz="900" spc="90" dirty="0">
                        <a:solidFill>
                          <a:srgbClr val="002138">
                            <a:alpha val="100000"/>
                          </a:srgb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384810" indent="1270" algn="l" rtl="0" eaLnBrk="0">
                        <a:lnSpc>
                          <a:spcPct val="114000"/>
                        </a:lnSpc>
                        <a:spcBef>
                          <a:spcPts val="5"/>
                        </a:spcBef>
                      </a:pP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高级工程师，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zJ</a:t>
                      </a: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省科技厅入库专家</a:t>
                      </a:r>
                      <a:r>
                        <a:rPr sz="900" spc="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900" spc="10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技术团队负责</a:t>
                      </a:r>
                      <a:r>
                        <a:rPr sz="900" spc="7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人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210820" algn="l" rtl="0" eaLnBrk="0">
                        <a:lnSpc>
                          <a:spcPts val="2740"/>
                        </a:lnSpc>
                      </a:pPr>
                      <a:r>
                        <a:rPr sz="19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Operating</a:t>
                      </a:r>
                      <a:r>
                        <a:rPr sz="1900" spc="50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9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Team</a:t>
                      </a:r>
                      <a:endParaRPr lang="en-US" altLang="en-US" sz="1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300" dirty="0"/>
                    </a:p>
                    <a:p>
                      <a:pPr marL="137858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运营团队</a:t>
                      </a:r>
                      <a:endParaRPr lang="en-US" altLang="en-US" sz="26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635" algn="l" rtl="0" eaLnBrk="0">
                        <a:lnSpc>
                          <a:spcPct val="80000"/>
                        </a:lnSpc>
                        <a:spcBef>
                          <a:spcPts val="5"/>
                        </a:spcBef>
                      </a:pPr>
                      <a:r>
                        <a:rPr sz="2800" b="1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Alex</a:t>
                      </a:r>
                      <a:endParaRPr lang="en-US" altLang="en-US" sz="3200" dirty="0"/>
                    </a:p>
                    <a:p>
                      <a:pPr marL="384810" algn="l" rtl="0" eaLnBrk="0">
                        <a:lnSpc>
                          <a:spcPct val="9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产品策</a:t>
                      </a:r>
                      <a:r>
                        <a:rPr sz="1000" spc="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划，项目运营</a:t>
                      </a:r>
                      <a:endParaRPr lang="en-US" altLang="en-US" sz="1000" dirty="0"/>
                    </a:p>
                    <a:p>
                      <a:pPr marL="403225" indent="-4445" algn="l" rtl="0" eaLnBrk="0">
                        <a:lnSpc>
                          <a:spcPct val="102000"/>
                        </a:lnSpc>
                        <a:spcBef>
                          <a:spcPts val="235"/>
                        </a:spcBef>
                      </a:pPr>
                      <a:r>
                        <a:rPr lang="en-US" altLang="zh-CN"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NFT</a:t>
                      </a:r>
                      <a:r>
                        <a:rPr lang="zh-CN" altLang="en-US" sz="900" spc="9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运营专家，</a:t>
                      </a:r>
                      <a:r>
                        <a:rPr sz="900" spc="90" dirty="0" err="1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区块链爱好者，有钻研和研究的精神，善于发现早期项目</a:t>
                      </a:r>
                      <a:r>
                        <a:rPr sz="900" spc="70" dirty="0">
                          <a:solidFill>
                            <a:srgbClr val="002138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endParaRPr lang="en-US" altLang="en-US" sz="9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textbox 102"/>
          <p:cNvSpPr/>
          <p:nvPr/>
        </p:nvSpPr>
        <p:spPr>
          <a:xfrm>
            <a:off x="6996808" y="3739865"/>
            <a:ext cx="988694" cy="681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800" dirty="0"/>
          </a:p>
          <a:p>
            <a:pPr marL="12700" algn="l" rtl="0" eaLnBrk="0">
              <a:lnSpc>
                <a:spcPct val="80000"/>
              </a:lnSpc>
              <a:spcBef>
                <a:spcPts val="0"/>
              </a:spcBef>
            </a:pPr>
            <a:r>
              <a:rPr sz="28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</a:t>
            </a:r>
            <a:r>
              <a:rPr sz="2800" b="1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endParaRPr lang="en-US" altLang="en-US" sz="3200" dirty="0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05" name="textbox 105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"/>
          <p:cNvSpPr/>
          <p:nvPr/>
        </p:nvSpPr>
        <p:spPr>
          <a:xfrm>
            <a:off x="839787" y="944562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7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46175" y="1505408"/>
            <a:ext cx="5452490" cy="3955132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2090830" y="3072907"/>
            <a:ext cx="3855720" cy="9093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8000"/>
              </a:lnSpc>
            </a:pPr>
            <a:r>
              <a:rPr sz="6000" b="1" spc="6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</a:t>
            </a:r>
            <a:r>
              <a:rPr sz="6000" b="1" spc="6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6000" dirty="0"/>
          </a:p>
          <a:p>
            <a:pPr marL="55880" algn="l" rtl="0" eaLnBrk="0">
              <a:lnSpc>
                <a:spcPct val="81000"/>
              </a:lnSpc>
              <a:spcBef>
                <a:spcPts val="5"/>
              </a:spcBef>
            </a:pPr>
            <a:r>
              <a:rPr sz="14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致力于发掘</a:t>
            </a:r>
            <a:r>
              <a:rPr sz="14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400" spc="2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3的语音价</a:t>
            </a:r>
            <a:r>
              <a:rPr sz="1400" spc="2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en-US" sz="1400" dirty="0"/>
          </a:p>
        </p:txBody>
      </p:sp>
      <p:pic>
        <p:nvPicPr>
          <p:cNvPr id="109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598666" y="1016646"/>
            <a:ext cx="1682322" cy="605737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11" name="textbox 111"/>
          <p:cNvSpPr/>
          <p:nvPr/>
        </p:nvSpPr>
        <p:spPr>
          <a:xfrm>
            <a:off x="10898950" y="6302878"/>
            <a:ext cx="502284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16/1</a:t>
            </a:r>
            <a:r>
              <a:rPr sz="1400" spc="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6023048" cy="6858000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7588367" y="1437326"/>
            <a:ext cx="3244850" cy="3136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28575" indent="-6985" algn="l" rtl="0" eaLnBrk="0">
              <a:lnSpc>
                <a:spcPct val="99000"/>
              </a:lnSpc>
            </a:pP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每当人们提起元宇宙，总会首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想起各种图像，视频带来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的视觉冲击，然而有声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的交互才是元宇宙的基础和灵魂</a:t>
            </a:r>
            <a:endParaRPr lang="en-US" altLang="en-US" sz="10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marL="30480" algn="l" rtl="0" eaLnBrk="0">
              <a:lnSpc>
                <a:spcPts val="3095"/>
              </a:lnSpc>
              <a:spcBef>
                <a:spcPts val="670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2200" dirty="0"/>
          </a:p>
          <a:p>
            <a:pPr marL="22225" algn="l" rtl="0" eaLnBrk="0">
              <a:lnSpc>
                <a:spcPct val="81000"/>
              </a:lnSpc>
              <a:spcBef>
                <a:spcPts val="355"/>
              </a:spcBef>
            </a:pPr>
            <a:r>
              <a:rPr sz="1200" spc="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</a:t>
            </a:r>
            <a:r>
              <a:rPr sz="12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1200" dirty="0"/>
          </a:p>
          <a:p>
            <a:pPr marL="25400" indent="-1270" algn="l" rtl="0" eaLnBrk="0">
              <a:lnSpc>
                <a:spcPct val="113000"/>
              </a:lnSpc>
              <a:spcBef>
                <a:spcPts val="860"/>
              </a:spcBef>
            </a:pP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</a:t>
            </a:r>
            <a:r>
              <a:rPr lang="en-US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区块链和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技术，将复杂的语音特征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融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声纹特征，用语音搭建通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web3元宇宙的桥梁</a:t>
            </a:r>
            <a:endParaRPr lang="en-US" altLang="en-US" sz="1000" dirty="0"/>
          </a:p>
          <a:p>
            <a:pPr algn="l" rtl="0" eaLnBrk="0">
              <a:lnSpc>
                <a:spcPct val="186000"/>
              </a:lnSpc>
            </a:pPr>
            <a:endParaRPr lang="en-US" altLang="en-US" sz="1000" dirty="0"/>
          </a:p>
          <a:p>
            <a:pPr marL="26670" algn="l" rtl="0" eaLnBrk="0">
              <a:lnSpc>
                <a:spcPct val="81000"/>
              </a:lnSpc>
              <a:spcBef>
                <a:spcPts val="66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2200" dirty="0"/>
          </a:p>
          <a:p>
            <a:pPr marL="12700" algn="l" rtl="0" eaLnBrk="0">
              <a:lnSpc>
                <a:spcPct val="82000"/>
              </a:lnSpc>
              <a:spcBef>
                <a:spcPts val="650"/>
              </a:spcBef>
            </a:pPr>
            <a:r>
              <a:rPr sz="1200" spc="1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Scenario</a:t>
            </a:r>
            <a:r>
              <a:rPr sz="1200" spc="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1200" dirty="0"/>
          </a:p>
          <a:p>
            <a:pPr algn="l" rtl="0" eaLnBrk="0">
              <a:lnSpc>
                <a:spcPct val="103000"/>
              </a:lnSpc>
            </a:pPr>
            <a:endParaRPr lang="en-US" altLang="en-US" sz="700" dirty="0"/>
          </a:p>
          <a:p>
            <a:pPr marL="21590" indent="4445" algn="l" rtl="0" eaLnBrk="0">
              <a:lnSpc>
                <a:spcPct val="110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Univoice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将发掘声音本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来的价值，使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声纹可以用来交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易和使用；同时，将提供更</a:t>
            </a:r>
            <a:r>
              <a:rPr lang="zh-CN"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ToB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服务:为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音，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为游戏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NPc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赋予交流功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r>
              <a:rPr lang="zh-CN"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</a:p>
        </p:txBody>
      </p:sp>
      <p:sp>
        <p:nvSpPr>
          <p:cNvPr id="9" name="textbox 9"/>
          <p:cNvSpPr/>
          <p:nvPr/>
        </p:nvSpPr>
        <p:spPr>
          <a:xfrm>
            <a:off x="7591891" y="4871045"/>
            <a:ext cx="3809365" cy="1642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31115" algn="l" rtl="0" eaLnBrk="0">
              <a:lnSpc>
                <a:spcPct val="81000"/>
              </a:lnSpc>
              <a:spcBef>
                <a:spcPts val="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</a:t>
            </a:r>
            <a:endParaRPr lang="en-US" altLang="en-US" sz="2200" dirty="0"/>
          </a:p>
          <a:p>
            <a:pPr marL="12700" algn="l" rtl="0" eaLnBrk="0">
              <a:lnSpc>
                <a:spcPct val="81000"/>
              </a:lnSpc>
              <a:spcBef>
                <a:spcPts val="665"/>
              </a:spcBef>
            </a:pPr>
            <a:r>
              <a:rPr sz="1200" spc="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Tea</a:t>
            </a:r>
            <a:r>
              <a:rPr sz="1200" spc="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endParaRPr lang="en-US" altLang="en-US" sz="1200" dirty="0"/>
          </a:p>
          <a:p>
            <a:pPr marL="30480" indent="-6985" algn="l" rtl="0" eaLnBrk="0">
              <a:lnSpc>
                <a:spcPct val="113000"/>
              </a:lnSpc>
              <a:spcBef>
                <a:spcPts val="865"/>
              </a:spcBef>
            </a:pP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技术和运营双优团队，集合AI，N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和区块链技术专家，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专家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3产品运营专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300" dirty="0"/>
          </a:p>
          <a:p>
            <a:pPr algn="r" rtl="0" eaLnBrk="0">
              <a:lnSpc>
                <a:spcPct val="81000"/>
              </a:lnSpc>
              <a:spcBef>
                <a:spcPts val="0"/>
              </a:spcBef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10" name="textbox 10"/>
          <p:cNvSpPr/>
          <p:nvPr/>
        </p:nvSpPr>
        <p:spPr>
          <a:xfrm>
            <a:off x="6479260" y="862888"/>
            <a:ext cx="518794" cy="4997450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40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4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40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4000" dirty="0"/>
          </a:p>
        </p:txBody>
      </p:sp>
      <p:sp>
        <p:nvSpPr>
          <p:cNvPr id="11" name="textbox 11"/>
          <p:cNvSpPr/>
          <p:nvPr/>
        </p:nvSpPr>
        <p:spPr>
          <a:xfrm>
            <a:off x="7593345" y="697923"/>
            <a:ext cx="1029335" cy="630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600" dirty="0"/>
          </a:p>
          <a:p>
            <a:pPr marL="22225" algn="l" rtl="0" eaLnBrk="0">
              <a:lnSpc>
                <a:spcPct val="81000"/>
              </a:lnSpc>
              <a:spcBef>
                <a:spcPts val="5"/>
              </a:spcBef>
            </a:pP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2200" b="1" spc="1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.0</a:t>
            </a:r>
            <a:r>
              <a:rPr sz="2200" b="1" spc="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200" dirty="0"/>
          </a:p>
          <a:p>
            <a:pPr algn="l" rtl="0" eaLnBrk="0">
              <a:lnSpc>
                <a:spcPct val="111000"/>
              </a:lnSpc>
            </a:pPr>
            <a:endParaRPr lang="en-US" altLang="en-US" sz="5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1200" spc="10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Backgroun</a:t>
            </a:r>
            <a:r>
              <a:rPr sz="12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endParaRPr lang="en-US" altLang="en-US" sz="12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62660" y="292974"/>
            <a:ext cx="742126" cy="5614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811870" y="731467"/>
            <a:ext cx="4928886" cy="4928886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2609860" y="1692559"/>
            <a:ext cx="5482590" cy="33813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algn="r" rtl="0" eaLnBrk="0">
              <a:lnSpc>
                <a:spcPct val="73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endParaRPr lang="en-US" altLang="en-US" sz="16600" dirty="0"/>
          </a:p>
          <a:p>
            <a:pPr marL="745490" algn="l" rtl="0" eaLnBrk="0">
              <a:lnSpc>
                <a:spcPct val="79000"/>
              </a:lnSpc>
              <a:spcBef>
                <a:spcPts val="20"/>
              </a:spcBef>
            </a:pPr>
            <a:r>
              <a:rPr sz="3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Backgro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</a:t>
            </a:r>
            <a:endParaRPr lang="en-US" altLang="en-US" sz="32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79000"/>
              </a:lnSpc>
              <a:spcBef>
                <a:spcPts val="305"/>
              </a:spcBef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每当人们提起元宇宙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总会</a:t>
            </a:r>
            <a:endParaRPr lang="en-US" altLang="en-US" sz="1000" dirty="0"/>
          </a:p>
          <a:p>
            <a:pPr marL="14605" algn="l" rtl="0" eaLnBrk="0">
              <a:lnSpc>
                <a:spcPts val="132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首先想起各种图像，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视频带</a:t>
            </a:r>
            <a:endParaRPr lang="en-US" altLang="en-US" sz="1000" dirty="0"/>
          </a:p>
          <a:p>
            <a:pPr marL="12700" algn="l" rtl="0" eaLnBrk="0">
              <a:lnSpc>
                <a:spcPts val="132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来的视觉冲击，然而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音的</a:t>
            </a:r>
            <a:endParaRPr lang="en-US" altLang="en-US" sz="1000" dirty="0"/>
          </a:p>
          <a:p>
            <a:pPr marL="12700" algn="l" rtl="0" eaLnBrk="0">
              <a:lnSpc>
                <a:spcPts val="1250"/>
              </a:lnSpc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交互才是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元宇宙的灵魂</a:t>
            </a:r>
            <a:endParaRPr lang="en-US" altLang="en-US" sz="1000" dirty="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16" name="textbox 1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17" name="textbox 17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20075" y="1081896"/>
            <a:ext cx="5687884" cy="3884967"/>
          </a:xfrm>
          <a:prstGeom prst="rect">
            <a:avLst/>
          </a:prstGeom>
        </p:spPr>
      </p:pic>
      <p:sp>
        <p:nvSpPr>
          <p:cNvPr id="19" name="textbox 19"/>
          <p:cNvSpPr/>
          <p:nvPr/>
        </p:nvSpPr>
        <p:spPr>
          <a:xfrm>
            <a:off x="2414878" y="2647801"/>
            <a:ext cx="2926714" cy="1158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6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语音信号之所以被形容为“形简意丰”，是因为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音包含有内容、身份、情感、年龄及健康状况等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丰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富的信息。再加上人类语言的产生要经过人体语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言 </a:t>
            </a:r>
            <a:r>
              <a:rPr sz="1000" spc="9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中枢与发音器官间复杂的生理物理过程，理论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说，每个人说话时的短时频谱、声源、时序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态、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韵律、语言学特征等都有差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。因此，  声纹就像指 纹一样具有唯一性和独特性。</a:t>
            </a:r>
            <a:endParaRPr lang="en-US" altLang="en-US" sz="1000" dirty="0"/>
          </a:p>
        </p:txBody>
      </p:sp>
      <p:sp>
        <p:nvSpPr>
          <p:cNvPr id="20" name="textbox 20"/>
          <p:cNvSpPr/>
          <p:nvPr/>
        </p:nvSpPr>
        <p:spPr>
          <a:xfrm>
            <a:off x="2415132" y="1129577"/>
            <a:ext cx="2926714" cy="989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2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5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心理学家赤瑞特拉做过关于人类获取信息来</a:t>
            </a:r>
            <a:r>
              <a:rPr lang="zh-CN"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实验，即人类获取信息主要通过那些途径。他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大量的实验证实:</a:t>
            </a:r>
            <a:r>
              <a:rPr lang="en-US"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人类获取的信息83%来自视觉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，11%来自听觉，视觉和听觉加起来94%，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外3.5%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来自嗅觉，1.5%来自触觉，1%来自味觉。  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听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人类第二大信息来源。</a:t>
            </a:r>
            <a:endParaRPr lang="en-US" altLang="en-US" sz="1000" dirty="0"/>
          </a:p>
        </p:txBody>
      </p:sp>
      <p:sp>
        <p:nvSpPr>
          <p:cNvPr id="21" name="textbox 21"/>
          <p:cNvSpPr/>
          <p:nvPr/>
        </p:nvSpPr>
        <p:spPr>
          <a:xfrm>
            <a:off x="4570708" y="5552496"/>
            <a:ext cx="6551294" cy="441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91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80"/>
              </a:lnSpc>
              <a:spcBef>
                <a:spcPts val="0"/>
              </a:spcBef>
            </a:pP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200" spc="-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2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eb</a:t>
            </a: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200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元宇宙的沉浸式体验</a:t>
            </a:r>
            <a:r>
              <a:rPr sz="2200" b="1" spc="-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200" spc="-50" dirty="0">
                <a:ln w="635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最后⼀块拼图</a:t>
            </a:r>
            <a:endParaRPr lang="en-US" altLang="en-US" sz="2200" dirty="0"/>
          </a:p>
        </p:txBody>
      </p:sp>
      <p:sp>
        <p:nvSpPr>
          <p:cNvPr id="22" name="textbox 22"/>
          <p:cNvSpPr/>
          <p:nvPr/>
        </p:nvSpPr>
        <p:spPr>
          <a:xfrm>
            <a:off x="2413735" y="4269626"/>
            <a:ext cx="2927985" cy="651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000"/>
              </a:lnSpc>
            </a:pPr>
            <a:endParaRPr lang="en-US" altLang="en-US" sz="100" dirty="0"/>
          </a:p>
          <a:p>
            <a:pPr marL="12700" indent="0" algn="l" rtl="0" eaLnBrk="0">
              <a:lnSpc>
                <a:spcPct val="103000"/>
              </a:lnSpc>
            </a:pP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声纹是生物识别特征的一种，是在说话人发声时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取出来的，可以作为说话人的表征和标识，能与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他人相互区别的语音特征，以及基于这些特征或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数所建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立的语音模型的总称</a:t>
            </a:r>
            <a:endParaRPr lang="en-US" altLang="en-US" sz="1000" dirty="0"/>
          </a:p>
        </p:txBody>
      </p:sp>
      <p:sp>
        <p:nvSpPr>
          <p:cNvPr id="23" name="textbox 23"/>
          <p:cNvSpPr/>
          <p:nvPr/>
        </p:nvSpPr>
        <p:spPr>
          <a:xfrm>
            <a:off x="719687" y="3981659"/>
            <a:ext cx="1079500" cy="14490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lang="en-US" altLang="en-US" sz="800" dirty="0"/>
          </a:p>
          <a:p>
            <a:pPr marL="42545" indent="-29845" algn="l" rtl="0" eaLnBrk="0">
              <a:lnSpc>
                <a:spcPct val="90000"/>
              </a:lnSpc>
            </a:pPr>
            <a:r>
              <a:rPr sz="3100" b="1" spc="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</a:t>
            </a:r>
            <a:r>
              <a:rPr sz="31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ice</a:t>
            </a:r>
            <a:r>
              <a:rPr sz="31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1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31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rint</a:t>
            </a:r>
            <a:endParaRPr lang="en-US" altLang="en-US" sz="2500" dirty="0"/>
          </a:p>
        </p:txBody>
      </p:sp>
      <p:sp>
        <p:nvSpPr>
          <p:cNvPr id="24" name="textbox 24"/>
          <p:cNvSpPr/>
          <p:nvPr/>
        </p:nvSpPr>
        <p:spPr>
          <a:xfrm>
            <a:off x="812034" y="1164121"/>
            <a:ext cx="1064894" cy="146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sz="10800" b="1" spc="-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000" b="1" spc="-9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nd</a:t>
            </a:r>
            <a:endParaRPr lang="en-US" altLang="en-US" sz="2000" dirty="0"/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27" name="textbox 27"/>
          <p:cNvSpPr/>
          <p:nvPr/>
        </p:nvSpPr>
        <p:spPr>
          <a:xfrm>
            <a:off x="10887036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28" name="path"/>
          <p:cNvSpPr/>
          <p:nvPr/>
        </p:nvSpPr>
        <p:spPr>
          <a:xfrm>
            <a:off x="781708" y="3628933"/>
            <a:ext cx="1069803" cy="6350"/>
          </a:xfrm>
          <a:custGeom>
            <a:avLst/>
            <a:gdLst/>
            <a:ahLst/>
            <a:cxnLst/>
            <a:rect l="0" t="0" r="0" b="0"/>
            <a:pathLst>
              <a:path w="1684" h="10">
                <a:moveTo>
                  <a:pt x="0" y="5"/>
                </a:moveTo>
                <a:lnTo>
                  <a:pt x="1684" y="5"/>
                </a:lnTo>
              </a:path>
            </a:pathLst>
          </a:custGeom>
          <a:noFill/>
          <a:ln w="6350" cap="flat">
            <a:solidFill>
              <a:srgbClr val="262626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15280" y="727212"/>
            <a:ext cx="3997778" cy="5403575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8028960" y="2707611"/>
            <a:ext cx="2332354" cy="30029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27305" algn="l" rtl="0" eaLnBrk="0">
              <a:lnSpc>
                <a:spcPct val="81000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Emotion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4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</a:t>
            </a:r>
            <a:r>
              <a:rPr sz="2100" spc="4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</a:t>
            </a:r>
            <a:endParaRPr lang="en-US" altLang="en-US" sz="2100" dirty="0"/>
          </a:p>
          <a:p>
            <a:pPr marL="15875" indent="-1905" algn="l" rtl="0" eaLnBrk="0">
              <a:lnSpc>
                <a:spcPct val="113000"/>
              </a:lnSpc>
              <a:spcBef>
                <a:spcPts val="645"/>
              </a:spcBef>
            </a:pPr>
            <a:r>
              <a:rPr sz="1000" spc="1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现有语音服务(如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TTS</a:t>
            </a:r>
            <a:r>
              <a:rPr sz="1000" spc="1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等)机械感严重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没有感情色彩,破坏元宇宙的沉浸式体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</a:t>
            </a:r>
            <a:endParaRPr lang="en-US" altLang="en-US" sz="1000" dirty="0"/>
          </a:p>
          <a:p>
            <a:pPr algn="l" rtl="0" eaLnBrk="0">
              <a:lnSpc>
                <a:spcPct val="129000"/>
              </a:lnSpc>
            </a:pPr>
            <a:endParaRPr lang="en-US" altLang="en-US" sz="1000" dirty="0"/>
          </a:p>
          <a:p>
            <a:pPr algn="l" rtl="0" eaLnBrk="0">
              <a:lnSpc>
                <a:spcPct val="130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1000"/>
              </a:lnSpc>
              <a:spcBef>
                <a:spcPts val="635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Communicate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74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</a:t>
            </a:r>
            <a:r>
              <a:rPr sz="2100" spc="73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</a:t>
            </a:r>
            <a:endParaRPr lang="en-US" altLang="en-US" sz="2100" dirty="0"/>
          </a:p>
          <a:p>
            <a:pPr marL="12700" indent="3810" algn="l" rtl="0" eaLnBrk="0">
              <a:lnSpc>
                <a:spcPct val="110000"/>
              </a:lnSpc>
              <a:spcBef>
                <a:spcPts val="535"/>
              </a:spcBef>
            </a:pP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虽然视觉是人类获取信息的主要途径,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是语音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社交依然是首要的社交方式</a:t>
            </a:r>
            <a:endParaRPr lang="en-US" altLang="en-US" sz="10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37000"/>
              </a:lnSpc>
            </a:pPr>
            <a:endParaRPr lang="en-US" altLang="en-US" sz="1000" dirty="0"/>
          </a:p>
          <a:p>
            <a:pPr marL="20320" algn="l" rtl="0" eaLnBrk="0">
              <a:lnSpc>
                <a:spcPct val="80000"/>
              </a:lnSpc>
              <a:spcBef>
                <a:spcPts val="640"/>
              </a:spcBef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Cost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29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2100" spc="28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endParaRPr lang="en-US" altLang="en-US" sz="2100" dirty="0"/>
          </a:p>
          <a:p>
            <a:pPr algn="l" rtl="0" eaLnBrk="0">
              <a:lnSpc>
                <a:spcPct val="133000"/>
              </a:lnSpc>
            </a:pPr>
            <a:endParaRPr lang="en-US" altLang="en-US" sz="300" dirty="0"/>
          </a:p>
          <a:p>
            <a:pPr marL="15240" indent="-1270" algn="l" rtl="0" eaLnBrk="0">
              <a:lnSpc>
                <a:spcPct val="112000"/>
              </a:lnSpc>
            </a:pPr>
            <a:r>
              <a:rPr sz="1000" spc="1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现有动画,游戏,虚拟偶像场景下,为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角色配音仍需要邀请多个声优,成本巨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endParaRPr lang="en-US" altLang="en-US" sz="1000" dirty="0"/>
          </a:p>
        </p:txBody>
      </p:sp>
      <p:sp>
        <p:nvSpPr>
          <p:cNvPr id="31" name="textbox 31"/>
          <p:cNvSpPr/>
          <p:nvPr/>
        </p:nvSpPr>
        <p:spPr>
          <a:xfrm>
            <a:off x="1742549" y="1957556"/>
            <a:ext cx="3273425" cy="16897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54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Challen</a:t>
            </a:r>
            <a:r>
              <a:rPr sz="54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</a:t>
            </a:r>
            <a:endParaRPr lang="en-US" altLang="en-US" sz="54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100" dirty="0"/>
          </a:p>
          <a:p>
            <a:pPr algn="r" rtl="0" eaLnBrk="0">
              <a:lnSpc>
                <a:spcPct val="80000"/>
              </a:lnSpc>
              <a:spcBef>
                <a:spcPts val="5"/>
              </a:spcBef>
            </a:pPr>
            <a:r>
              <a:rPr sz="4400" spc="-50" dirty="0">
                <a:ln w="12700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挑战</a:t>
            </a:r>
            <a:endParaRPr lang="en-US" altLang="en-US" sz="4400" dirty="0"/>
          </a:p>
        </p:txBody>
      </p:sp>
      <p:sp>
        <p:nvSpPr>
          <p:cNvPr id="32" name="textbox 32"/>
          <p:cNvSpPr/>
          <p:nvPr/>
        </p:nvSpPr>
        <p:spPr>
          <a:xfrm>
            <a:off x="8026420" y="1449626"/>
            <a:ext cx="2334895" cy="706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29210" algn="l" rtl="0" eaLnBrk="0">
              <a:lnSpc>
                <a:spcPct val="83000"/>
              </a:lnSpc>
            </a:pP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Privacy</a:t>
            </a:r>
            <a:r>
              <a:rPr lang="en-US"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100" spc="46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</a:t>
            </a:r>
            <a:r>
              <a:rPr sz="2100" spc="45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</a:t>
            </a:r>
            <a:endParaRPr lang="en-US" altLang="en-US" sz="2100" dirty="0"/>
          </a:p>
          <a:p>
            <a:pPr algn="l" rtl="0" eaLnBrk="0">
              <a:lnSpc>
                <a:spcPct val="105000"/>
              </a:lnSpc>
            </a:pPr>
            <a:endParaRPr lang="en-US" altLang="en-US" sz="400" dirty="0"/>
          </a:p>
          <a:p>
            <a:pPr marL="17145" indent="-4445" algn="l" rtl="0" eaLnBrk="0">
              <a:lnSpc>
                <a:spcPct val="115000"/>
              </a:lnSpc>
              <a:spcBef>
                <a:spcPts val="0"/>
              </a:spcBef>
            </a:pP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3社交中使用本人声音</a:t>
            </a:r>
            <a:r>
              <a:rPr lang="en-US"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造成隐私泄 </a:t>
            </a: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露,破坏了元宇宙的自由和安全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</a:t>
            </a:r>
            <a:endParaRPr lang="en-US" altLang="en-US" sz="10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35" name="textbox 35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05/1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05618" y="845253"/>
            <a:ext cx="3837153" cy="3837153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836277" y="3651409"/>
            <a:ext cx="3244214" cy="21742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</a:t>
            </a:r>
            <a:r>
              <a:rPr sz="3200" b="1" spc="-8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32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3200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600" b="1" spc="-15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endParaRPr lang="en-US" altLang="en-US" sz="16600" dirty="0"/>
          </a:p>
        </p:txBody>
      </p:sp>
      <p:sp>
        <p:nvSpPr>
          <p:cNvPr id="38" name="textbox 38"/>
          <p:cNvSpPr/>
          <p:nvPr/>
        </p:nvSpPr>
        <p:spPr>
          <a:xfrm>
            <a:off x="8548979" y="3496334"/>
            <a:ext cx="2440304" cy="22536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indent="10160" algn="l" rtl="0" eaLnBrk="0">
              <a:lnSpc>
                <a:spcPct val="99000"/>
              </a:lnSpc>
            </a:pPr>
            <a:r>
              <a:rPr lang="en-US" sz="16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Tezos</a:t>
            </a:r>
            <a:r>
              <a:rPr sz="1600" spc="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使用权益证明达成共识，使用链上治理模型，当升级提案获得社区的支持时，可以修改协议。</a:t>
            </a:r>
            <a:endParaRPr lang="en-US" altLang="zh-CN" sz="1000" spc="3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10160" algn="l" rtl="0" eaLnBrk="0">
              <a:lnSpc>
                <a:spcPct val="99000"/>
              </a:lnSpc>
            </a:pPr>
            <a:endParaRPr lang="en-US" altLang="zh-CN" sz="1000" b="1" spc="3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marL="12700" indent="10160" algn="l" rtl="0" eaLnBrk="0">
              <a:lnSpc>
                <a:spcPct val="99000"/>
              </a:lnSpc>
            </a:pPr>
            <a:r>
              <a:rPr lang="en-US" altLang="zh-CN" sz="16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NLP</a:t>
            </a:r>
            <a:r>
              <a:rPr lang="zh-CN" altLang="en-US" sz="1600" spc="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自然语言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(NLP)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是计算机程序 能够理解的人类语言的能力，它是人工智能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(AI)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组成部分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900" dirty="0"/>
          </a:p>
          <a:p>
            <a:pPr marL="13970" indent="8890" algn="l" rtl="0" eaLnBrk="0">
              <a:lnSpc>
                <a:spcPct val="112000"/>
              </a:lnSpc>
              <a:spcBef>
                <a:spcPts val="0"/>
              </a:spcBef>
            </a:pPr>
            <a:r>
              <a:rPr sz="16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1600" spc="1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借助</a:t>
            </a:r>
            <a:r>
              <a:rPr lang="en-US" alt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1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区块链技术</a:t>
            </a:r>
            <a:r>
              <a:rPr sz="10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技术，用语音搭建通往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3世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界的桥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梁，为个人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和实体提供语音服务</a:t>
            </a:r>
            <a:endParaRPr lang="en-US" altLang="en-US" sz="1000" dirty="0"/>
          </a:p>
        </p:txBody>
      </p:sp>
      <p:sp>
        <p:nvSpPr>
          <p:cNvPr id="39" name="textbox 39"/>
          <p:cNvSpPr/>
          <p:nvPr/>
        </p:nvSpPr>
        <p:spPr>
          <a:xfrm>
            <a:off x="4390673" y="4794928"/>
            <a:ext cx="1691004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3200" b="1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endParaRPr lang="en-US" altLang="en-US" sz="32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41" name="textbox 41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42" name="textbox 42"/>
          <p:cNvSpPr/>
          <p:nvPr/>
        </p:nvSpPr>
        <p:spPr>
          <a:xfrm>
            <a:off x="10887036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06/1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4194" y="283839"/>
            <a:ext cx="10748067" cy="5683573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867280" y="693578"/>
            <a:ext cx="9844405" cy="4980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1000"/>
              </a:lnSpc>
            </a:pPr>
            <a:r>
              <a:rPr sz="3200" b="1" spc="-2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</a:t>
            </a:r>
            <a:r>
              <a:rPr sz="3200" b="1" spc="0" dirty="0" err="1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voice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3200" spc="-20" dirty="0">
                <a:solidFill>
                  <a:srgbClr val="002138">
                    <a:alpha val="100000"/>
                  </a:srgbClr>
                </a:solidFill>
                <a:latin typeface="汉仪旗黑Y1-75W" panose="00020600040101010101" pitchFamily="18" charset="-122"/>
                <a:ea typeface="汉仪旗黑Y1-75W" panose="00020600040101010101" pitchFamily="18" charset="-122"/>
                <a:cs typeface="Arial" panose="020B0604020202020204"/>
              </a:rPr>
              <a:t>分布式语音引擎</a:t>
            </a:r>
            <a:r>
              <a:rPr sz="3200" spc="-20" dirty="0" err="1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汉仪旗黑Y1-75W" panose="00020600040101010101" pitchFamily="18" charset="-122"/>
                <a:ea typeface="汉仪旗黑Y1-75W" panose="00020600040101010101" pitchFamily="18" charset="-122"/>
                <a:cs typeface="微软雅黑" panose="020B0503020204020204" charset="-122"/>
              </a:rPr>
              <a:t>业务基本框架</a:t>
            </a:r>
            <a:endParaRPr lang="en-US" altLang="en-US" sz="3200" dirty="0">
              <a:latin typeface="汉仪旗黑Y1-75W" panose="00020600040101010101" pitchFamily="18" charset="-122"/>
              <a:ea typeface="汉仪旗黑Y1-75W" panose="00020600040101010101" pitchFamily="18" charset="-122"/>
            </a:endParaRPr>
          </a:p>
          <a:p>
            <a:pPr marL="12700" algn="l" rtl="0" eaLnBrk="0">
              <a:lnSpc>
                <a:spcPct val="90000"/>
              </a:lnSpc>
              <a:spcBef>
                <a:spcPts val="1190"/>
              </a:spcBef>
            </a:pPr>
            <a:r>
              <a:rPr sz="20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Univoice</a:t>
            </a:r>
            <a:r>
              <a:rPr sz="20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旨在解决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000" spc="6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3元宇宙智能语音服务痛点,先期提供语音转化服务</a:t>
            </a:r>
            <a:r>
              <a:rPr sz="2000" spc="3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2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6956425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声纹提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</a:t>
            </a:r>
            <a:endParaRPr lang="en-US" altLang="en-US" sz="1800" dirty="0"/>
          </a:p>
          <a:p>
            <a:pPr marL="6950075" indent="0" algn="l" rtl="0" eaLnBrk="0">
              <a:lnSpc>
                <a:spcPct val="101000"/>
              </a:lnSpc>
              <a:spcBef>
                <a:spcPts val="315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技术，设计深度语音特征提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取模型提取</a:t>
            </a:r>
            <a:r>
              <a:rPr lang="zh-CN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语音特征，并利用声纹提取模型将特征融合为个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独有的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</a:t>
            </a:r>
            <a:endParaRPr lang="en-US" altLang="en-US" sz="10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marL="6976110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生</a:t>
            </a:r>
            <a:r>
              <a:rPr sz="1800" spc="-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endParaRPr lang="en-US" altLang="en-US" sz="1800" dirty="0"/>
          </a:p>
          <a:p>
            <a:pPr marL="6969125" indent="635" algn="l" rtl="0" eaLnBrk="0">
              <a:lnSpc>
                <a:spcPct val="113000"/>
              </a:lnSpc>
              <a:spcBef>
                <a:spcPts val="15"/>
              </a:spcBef>
            </a:pP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将提取到的声纹上传到</a:t>
            </a:r>
            <a:r>
              <a:rPr lang="en-US" altLang="zh-CN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公链，使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00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lang="zh-CN" altLang="en-US"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公链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上确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权，成为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独一无二的声纹NFT</a:t>
            </a:r>
            <a:endParaRPr lang="en-US" altLang="en-US" sz="1000" dirty="0"/>
          </a:p>
          <a:p>
            <a:pPr algn="l" rtl="0" eaLnBrk="0">
              <a:lnSpc>
                <a:spcPct val="144000"/>
              </a:lnSpc>
            </a:pPr>
            <a:endParaRPr lang="en-US" altLang="en-US" sz="1000" dirty="0"/>
          </a:p>
          <a:p>
            <a:pPr marL="6988810" algn="l" rtl="0" eaLnBrk="0">
              <a:lnSpc>
                <a:spcPts val="2275"/>
              </a:lnSpc>
              <a:spcBef>
                <a:spcPts val="545"/>
              </a:spcBef>
            </a:pP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8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</a:t>
            </a:r>
            <a:r>
              <a:rPr sz="1800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交易</a:t>
            </a:r>
            <a:endParaRPr lang="en-US" altLang="en-US" sz="1800" dirty="0"/>
          </a:p>
          <a:p>
            <a:pPr marL="6989445" indent="-6350" algn="l" rtl="0" eaLnBrk="0">
              <a:lnSpc>
                <a:spcPct val="110000"/>
              </a:lnSpc>
              <a:spcBef>
                <a:spcPts val="155"/>
              </a:spcBef>
            </a:pP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通过第三方或者自建的平台，交易声纹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NFT</a:t>
            </a:r>
            <a:r>
              <a:rPr sz="10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NFT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有者和创作者带来收益</a:t>
            </a:r>
            <a:endParaRPr lang="en-US" altLang="en-US" sz="1000" dirty="0"/>
          </a:p>
          <a:p>
            <a:pPr algn="l" rtl="0" eaLnBrk="0">
              <a:lnSpc>
                <a:spcPct val="150000"/>
              </a:lnSpc>
            </a:pPr>
            <a:endParaRPr lang="en-US" altLang="en-US" sz="1000" dirty="0"/>
          </a:p>
          <a:p>
            <a:pPr marL="6955790" algn="l" rtl="0" eaLnBrk="0">
              <a:lnSpc>
                <a:spcPts val="2285"/>
              </a:lnSpc>
              <a:spcBef>
                <a:spcPts val="54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语⾳转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</a:t>
            </a:r>
            <a:endParaRPr lang="en-US" altLang="en-US" sz="1800" dirty="0"/>
          </a:p>
          <a:p>
            <a:pPr marL="6981825" indent="635" algn="l" rtl="0" eaLnBrk="0">
              <a:lnSpc>
                <a:spcPct val="110000"/>
              </a:lnSpc>
              <a:spcBef>
                <a:spcPts val="280"/>
              </a:spcBef>
            </a:pP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</a:t>
            </a:r>
            <a:r>
              <a:rPr lang="en-US" altLang="zh-CN"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1000" spc="2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链中的声纹，使用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术的深度语音转换</a:t>
            </a:r>
            <a:r>
              <a:rPr sz="1000" spc="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模型将原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始语音转化为NFT声纹特征的语音</a:t>
            </a:r>
            <a:endParaRPr lang="en-US" altLang="en-US" sz="1000" dirty="0"/>
          </a:p>
        </p:txBody>
      </p:sp>
      <p:sp>
        <p:nvSpPr>
          <p:cNvPr id="45" name="textbox 45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46" name="textbox 46"/>
          <p:cNvSpPr/>
          <p:nvPr/>
        </p:nvSpPr>
        <p:spPr>
          <a:xfrm>
            <a:off x="10885082" y="6320139"/>
            <a:ext cx="516255" cy="196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40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07/1</a:t>
            </a:r>
            <a:r>
              <a:rPr sz="1400" spc="3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F4CAE8-436B-5F40-4B6F-FD230F48866A}"/>
              </a:ext>
            </a:extLst>
          </p:cNvPr>
          <p:cNvSpPr/>
          <p:nvPr/>
        </p:nvSpPr>
        <p:spPr>
          <a:xfrm>
            <a:off x="4069080" y="3295650"/>
            <a:ext cx="56388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Tezos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9BA0D9-6F7E-195F-4804-0139B3BBEAC4}"/>
              </a:ext>
            </a:extLst>
          </p:cNvPr>
          <p:cNvSpPr/>
          <p:nvPr/>
        </p:nvSpPr>
        <p:spPr>
          <a:xfrm>
            <a:off x="4076700" y="4250451"/>
            <a:ext cx="56388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Tezos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6F2589-E097-02D9-DDA0-93174B8C8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5894388" y="3348038"/>
            <a:ext cx="390526" cy="1342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DAA286-85A9-5EDF-BE63-7F8CD863C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2589215" y="4295223"/>
            <a:ext cx="390526" cy="1342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08B59C-0B1D-69F9-EDA6-72374904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2583814" y="3396132"/>
            <a:ext cx="390526" cy="1342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3F99DD-D0B1-7C34-D0A5-C029F265E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1454947" y="4284215"/>
            <a:ext cx="390526" cy="1342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80DA25-60DD-AAA4-B5DC-B458833A0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1421764" y="5275732"/>
            <a:ext cx="390526" cy="1342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74C0C1D-A80C-F16B-B06C-7C568977B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0" t="20489" r="17034" b="30562"/>
          <a:stretch/>
        </p:blipFill>
        <p:spPr>
          <a:xfrm>
            <a:off x="2583814" y="5358751"/>
            <a:ext cx="390526" cy="134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"/>
          <p:cNvSpPr/>
          <p:nvPr/>
        </p:nvSpPr>
        <p:spPr>
          <a:xfrm>
            <a:off x="814194" y="890587"/>
            <a:ext cx="10512425" cy="5076825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92943" y="1896509"/>
            <a:ext cx="4540492" cy="4014120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6802760" y="1997245"/>
            <a:ext cx="3363595" cy="38646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语音特征模</a:t>
            </a:r>
            <a:r>
              <a:rPr sz="1800" spc="5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31750" indent="0" algn="l" rtl="0" eaLnBrk="0">
              <a:lnSpc>
                <a:spcPct val="113000"/>
              </a:lnSpc>
              <a:spcBef>
                <a:spcPts val="53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技术，从时域和频域提取语音中的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征 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信息，如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Mel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谱，音素，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音元等基本特征</a:t>
            </a: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35560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声音转换模</a:t>
            </a:r>
            <a:r>
              <a:rPr sz="1800" spc="8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40640" indent="-8890" algn="l" rtl="0" eaLnBrk="0">
              <a:lnSpc>
                <a:spcPct val="113000"/>
              </a:lnSpc>
              <a:spcBef>
                <a:spcPts val="40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技术将声纹所带有的特征赋予新的语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，改变语音 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的属性，如声音身份、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情感、口音等</a:t>
            </a:r>
            <a:endParaRPr lang="en-US" altLang="en-US" sz="1000" dirty="0"/>
          </a:p>
          <a:p>
            <a:pPr algn="l" rtl="0" eaLnBrk="0">
              <a:lnSpc>
                <a:spcPct val="197000"/>
              </a:lnSpc>
            </a:pPr>
            <a:endParaRPr lang="en-US" altLang="en-US" sz="1000" dirty="0"/>
          </a:p>
          <a:p>
            <a:pPr marL="35560" algn="l" rtl="0" eaLnBrk="0">
              <a:lnSpc>
                <a:spcPct val="82000"/>
              </a:lnSpc>
              <a:spcBef>
                <a:spcPts val="540"/>
              </a:spcBef>
            </a:pPr>
            <a:r>
              <a:rPr sz="18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声纹提取模</a:t>
            </a:r>
            <a:r>
              <a:rPr sz="1800" spc="8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endParaRPr lang="en-US" altLang="en-US" sz="1800" dirty="0"/>
          </a:p>
          <a:p>
            <a:pPr marL="32385" indent="-1270" algn="l" rtl="0" eaLnBrk="0">
              <a:lnSpc>
                <a:spcPct val="112000"/>
              </a:lnSpc>
              <a:spcBef>
                <a:spcPts val="530"/>
              </a:spcBef>
            </a:pP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技术将语音基本特征融合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为更高级的特征，实现内容 </a:t>
            </a:r>
            <a:r>
              <a:rPr sz="1000" spc="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和风格的分离，特征包括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包括:</a:t>
            </a:r>
            <a:endParaRPr lang="en-US" altLang="en-US" sz="1000" dirty="0"/>
          </a:p>
          <a:p>
            <a:pPr marL="30480" indent="3175" algn="l" rtl="0" eaLnBrk="0">
              <a:lnSpc>
                <a:spcPct val="103000"/>
              </a:lnSpc>
              <a:spcBef>
                <a:spcPts val="250"/>
              </a:spcBef>
            </a:pPr>
            <a:r>
              <a:rPr sz="1000" spc="3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与人类的发音机制的解剖学结构有关的声学特征(如频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谱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000" spc="4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倒频谱、共振峰、基音、反射系数等等)、鼻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音、带深呼吸 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音、沙哑音、笑声等；</a:t>
            </a:r>
            <a:endParaRPr lang="en-US" altLang="en-US" sz="1000" dirty="0"/>
          </a:p>
          <a:p>
            <a:pPr marL="33020" indent="635" algn="l" rtl="0" eaLnBrk="0">
              <a:lnSpc>
                <a:spcPct val="99000"/>
              </a:lnSpc>
              <a:spcBef>
                <a:spcPts val="265"/>
              </a:spcBef>
            </a:pPr>
            <a:r>
              <a:rPr sz="1000" spc="5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受社会经济状况、受教育水平、出生地等影响的语</a:t>
            </a: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、修 </a:t>
            </a:r>
            <a:r>
              <a:rPr sz="1000" spc="-2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辞、发音、言语习惯等；</a:t>
            </a:r>
            <a:endParaRPr lang="en-US" altLang="en-US" sz="1000" dirty="0"/>
          </a:p>
          <a:p>
            <a:pPr marL="31750" indent="635" algn="l" rtl="0" eaLnBrk="0">
              <a:lnSpc>
                <a:spcPct val="96000"/>
              </a:lnSpc>
              <a:spcBef>
                <a:spcPts val="280"/>
              </a:spcBef>
            </a:pPr>
            <a:r>
              <a:rPr sz="1000" spc="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个人特点或受父母影响的韵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律、节奏、速度、语调、音量等 </a:t>
            </a: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1000" dirty="0"/>
          </a:p>
        </p:txBody>
      </p:sp>
      <p:sp>
        <p:nvSpPr>
          <p:cNvPr id="50" name="textbox 50"/>
          <p:cNvSpPr/>
          <p:nvPr/>
        </p:nvSpPr>
        <p:spPr>
          <a:xfrm>
            <a:off x="796325" y="620021"/>
            <a:ext cx="6624955" cy="1024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440"/>
              </a:lnSpc>
            </a:pP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Technological</a:t>
            </a:r>
            <a:r>
              <a:rPr sz="32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Innovation</a:t>
            </a:r>
            <a:r>
              <a:rPr sz="3200" spc="-1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n w="952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技术创新</a:t>
            </a:r>
            <a:endParaRPr lang="en-US" altLang="en-US" sz="3200" dirty="0"/>
          </a:p>
          <a:p>
            <a:pPr algn="l" rtl="0" eaLnBrk="0">
              <a:lnSpc>
                <a:spcPct val="111000"/>
              </a:lnSpc>
            </a:pPr>
            <a:endParaRPr lang="en-US" altLang="en-US" sz="8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75565" algn="l" rtl="0" eaLnBrk="0">
              <a:lnSpc>
                <a:spcPct val="82000"/>
              </a:lnSpc>
            </a:pPr>
            <a:r>
              <a:rPr lang="en-US" altLang="zh-CN" sz="2000" spc="0" dirty="0" err="1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sz="20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20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sz="2000" spc="10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NLP</a:t>
            </a:r>
            <a:r>
              <a:rPr sz="2000" spc="10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构建核心技术优</a:t>
            </a:r>
            <a:r>
              <a:rPr sz="2000" spc="70" dirty="0">
                <a:ln w="3175" cap="flat" cmpd="sng">
                  <a:solidFill>
                    <a:srgbClr val="002138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势</a:t>
            </a:r>
            <a:endParaRPr lang="en-US" altLang="en-US" sz="2000" dirty="0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53" name="textbox 53"/>
          <p:cNvSpPr/>
          <p:nvPr/>
        </p:nvSpPr>
        <p:spPr>
          <a:xfrm>
            <a:off x="10887037" y="6302878"/>
            <a:ext cx="513715" cy="1974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400" spc="7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08/1</a:t>
            </a:r>
            <a:r>
              <a:rPr sz="1400" spc="6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08698" y="1063611"/>
            <a:ext cx="5288412" cy="4957775"/>
          </a:xfrm>
          <a:prstGeom prst="rect">
            <a:avLst/>
          </a:prstGeom>
        </p:spPr>
      </p:pic>
      <p:sp>
        <p:nvSpPr>
          <p:cNvPr id="55" name="textbox 55"/>
          <p:cNvSpPr/>
          <p:nvPr/>
        </p:nvSpPr>
        <p:spPr>
          <a:xfrm>
            <a:off x="1418884" y="1063610"/>
            <a:ext cx="2595245" cy="3579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8735" algn="l" rtl="0" eaLnBrk="0">
              <a:lnSpc>
                <a:spcPts val="4440"/>
              </a:lnSpc>
            </a:pP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Further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3200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sz="3200" b="1" spc="0" dirty="0">
                <a:solidFill>
                  <a:srgbClr val="00213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endParaRPr lang="en-US" altLang="en-US" sz="32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18415" marR="0" lvl="0" indent="0" algn="l" defTabSz="914400" rtl="0" eaLnBrk="0" fontAlgn="auto" latinLnBrk="0" hangingPunct="1">
              <a:lnSpc>
                <a:spcPts val="2280"/>
              </a:lnSpc>
              <a:spcBef>
                <a:spcPts val="17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8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声纹登录</a:t>
            </a:r>
            <a:endParaRPr kumimoji="0" lang="zh-CN" alt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-10" normalizeH="0" baseline="0" noProof="0" dirty="0">
              <a:ln>
                <a:noFill/>
              </a:ln>
              <a:solidFill>
                <a:srgbClr val="002138">
                  <a:alpha val="10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eaLnBrk="0">
              <a:lnSpc>
                <a:spcPct val="81000"/>
              </a:lnSpc>
              <a:spcBef>
                <a:spcPts val="5"/>
              </a:spcBef>
              <a:defRPr/>
            </a:pPr>
            <a:r>
              <a:rPr kumimoji="0" lang="zh-CN" altLang="en-US" sz="1000" b="0" i="0" u="none" strike="noStrike" kern="1200" cap="none" spc="-1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使用支付级声纹验证登录</a:t>
            </a:r>
            <a:r>
              <a:rPr kumimoji="0" lang="en-US" altLang="zh-CN" sz="1000" b="0" i="0" u="none" strike="noStrike" kern="1200" cap="none" spc="-10" normalizeH="0" baseline="0" noProof="0" dirty="0" err="1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Tezos</a:t>
            </a:r>
            <a:r>
              <a:rPr kumimoji="0" lang="zh-CN" altLang="en-US" sz="1000" b="0" i="0" u="none" strike="noStrike" kern="1200" cap="none" spc="-10" normalizeH="0" baseline="0" noProof="0" dirty="0">
                <a:ln>
                  <a:noFill/>
                </a:ln>
                <a:solidFill>
                  <a:srgbClr val="002138">
                    <a:alpha val="10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钱包</a:t>
            </a:r>
            <a:endParaRPr lang="en-US" altLang="en-US" sz="1000" dirty="0"/>
          </a:p>
          <a:p>
            <a:pPr marL="12700" eaLnBrk="0">
              <a:lnSpc>
                <a:spcPct val="81000"/>
              </a:lnSpc>
              <a:spcBef>
                <a:spcPts val="5"/>
              </a:spcBef>
              <a:defRPr/>
            </a:pPr>
            <a:endParaRPr lang="en-US" altLang="en-US" sz="1000" dirty="0"/>
          </a:p>
          <a:p>
            <a:pPr marL="12700" marR="0" lvl="0" indent="0" algn="l" defTabSz="914400" rtl="0" eaLnBrk="0" fontAlgn="auto" latinLnBrk="0" hangingPunct="1">
              <a:lnSpc>
                <a:spcPct val="81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415" algn="l" rtl="0" eaLnBrk="0">
              <a:lnSpc>
                <a:spcPts val="2280"/>
              </a:lnSpc>
              <a:spcBef>
                <a:spcPts val="540"/>
              </a:spcBef>
            </a:pPr>
            <a:r>
              <a:rPr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</a:t>
            </a:r>
            <a:r>
              <a:rPr lang="zh-CN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音</a:t>
            </a:r>
            <a:r>
              <a:rPr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endParaRPr lang="en-US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2700" algn="l" rtl="0" eaLnBrk="0">
              <a:lnSpc>
                <a:spcPct val="82000"/>
              </a:lnSpc>
              <a:spcBef>
                <a:spcPts val="820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将文字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转化为自然流畅的人声</a:t>
            </a: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17145" algn="l" rtl="0" eaLnBrk="0">
              <a:lnSpc>
                <a:spcPts val="2285"/>
              </a:lnSpc>
              <a:spcBef>
                <a:spcPts val="55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情感烙</a:t>
            </a:r>
            <a:r>
              <a:rPr sz="1800" spc="7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印</a:t>
            </a:r>
            <a:endParaRPr lang="en-US" altLang="en-US" sz="1800" dirty="0"/>
          </a:p>
          <a:p>
            <a:pPr marL="17145" algn="l" rtl="0" eaLnBrk="0">
              <a:lnSpc>
                <a:spcPct val="87000"/>
              </a:lnSpc>
              <a:spcBef>
                <a:spcPts val="820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为语音赋予不同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的感情色彩，增强语音沉浸感</a:t>
            </a:r>
            <a:endParaRPr lang="en-US" altLang="en-US" sz="1000" dirty="0"/>
          </a:p>
          <a:p>
            <a:pPr marL="18415" algn="l" rtl="0" eaLnBrk="0">
              <a:lnSpc>
                <a:spcPts val="2285"/>
              </a:lnSpc>
              <a:spcBef>
                <a:spcPts val="173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智能交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</a:t>
            </a:r>
            <a:endParaRPr lang="en-US" altLang="en-US" sz="1800" dirty="0"/>
          </a:p>
          <a:p>
            <a:pPr marL="13970" algn="l" rtl="0" eaLnBrk="0">
              <a:lnSpc>
                <a:spcPct val="87000"/>
              </a:lnSpc>
              <a:spcBef>
                <a:spcPts val="815"/>
              </a:spcBef>
            </a:pPr>
            <a:r>
              <a:rPr sz="1000" spc="-1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全时段智</a:t>
            </a:r>
            <a:r>
              <a:rPr sz="1000" spc="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能语音交互服务，精准理解用户意图</a:t>
            </a:r>
            <a:endParaRPr lang="en-US" altLang="en-US" sz="1000" dirty="0"/>
          </a:p>
          <a:p>
            <a:pPr marL="18415" algn="l" rtl="0" eaLnBrk="0">
              <a:lnSpc>
                <a:spcPts val="2280"/>
              </a:lnSpc>
              <a:spcBef>
                <a:spcPts val="1730"/>
              </a:spcBef>
            </a:pPr>
            <a:r>
              <a:rPr sz="1800" spc="8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虚拟分</a:t>
            </a:r>
            <a:r>
              <a:rPr sz="1800" spc="60" dirty="0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</a:t>
            </a:r>
            <a:endParaRPr lang="en-US" altLang="en-US" sz="1800" dirty="0"/>
          </a:p>
          <a:p>
            <a:pPr algn="l" rtl="0" eaLnBrk="0">
              <a:lnSpc>
                <a:spcPct val="114000"/>
              </a:lnSpc>
            </a:pPr>
            <a:endParaRPr lang="en-US" altLang="en-US" sz="600" dirty="0"/>
          </a:p>
          <a:p>
            <a:pPr marL="12700" algn="l" rtl="0" eaLnBrk="0">
              <a:lnSpc>
                <a:spcPct val="81000"/>
              </a:lnSpc>
              <a:spcBef>
                <a:spcPts val="5"/>
              </a:spcBef>
            </a:pPr>
            <a:r>
              <a:rPr sz="1000" spc="-1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精确克</a:t>
            </a:r>
            <a:r>
              <a:rPr sz="1000" spc="0" dirty="0" err="1">
                <a:solidFill>
                  <a:srgbClr val="00213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隆用户的社交和语言习惯</a:t>
            </a:r>
            <a:endParaRPr lang="en-US" sz="1000" spc="0" dirty="0">
              <a:solidFill>
                <a:srgbClr val="00213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820134" y="283839"/>
            <a:ext cx="742126" cy="561414"/>
          </a:xfrm>
          <a:prstGeom prst="rect">
            <a:avLst/>
          </a:prstGeom>
        </p:spPr>
      </p:pic>
      <p:sp>
        <p:nvSpPr>
          <p:cNvPr id="57" name="textbox 57"/>
          <p:cNvSpPr/>
          <p:nvPr/>
        </p:nvSpPr>
        <p:spPr>
          <a:xfrm>
            <a:off x="856231" y="6175295"/>
            <a:ext cx="822325" cy="1485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1000"/>
              </a:lnSpc>
            </a:pP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MIAO</a:t>
            </a:r>
            <a:r>
              <a:rPr sz="1000" spc="53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spc="52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000" b="1" spc="0" dirty="0">
                <a:solidFill>
                  <a:srgbClr val="BFBFB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</a:t>
            </a:r>
            <a:endParaRPr lang="en-US" altLang="en-US" sz="1000" dirty="0"/>
          </a:p>
        </p:txBody>
      </p:sp>
      <p:sp>
        <p:nvSpPr>
          <p:cNvPr id="58" name="textbox 58"/>
          <p:cNvSpPr/>
          <p:nvPr/>
        </p:nvSpPr>
        <p:spPr>
          <a:xfrm>
            <a:off x="10885082" y="6320139"/>
            <a:ext cx="516255" cy="196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40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09/1</a:t>
            </a:r>
            <a:r>
              <a:rPr sz="1400" spc="3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endParaRPr lang="en-US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YxNWUwNmM5ZjQ5MWVhYjU0MWFlMTMzODNjNjY4YmQ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834</Words>
  <Application>Microsoft Office PowerPoint</Application>
  <PresentationFormat>宽屏</PresentationFormat>
  <Paragraphs>295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汉仪旗黑Y1-75W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岳泊暄</dc:creator>
  <cp:lastModifiedBy>岳 泊暄</cp:lastModifiedBy>
  <cp:revision>10</cp:revision>
  <dcterms:created xsi:type="dcterms:W3CDTF">2022-08-12T16:54:08Z</dcterms:created>
  <dcterms:modified xsi:type="dcterms:W3CDTF">2022-09-16T18:39:47Z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2022-08-12T22:50:20Z</vt:filetime>
  </property>
  <property fmtid="{D5CDD505-2E9C-101B-9397-08002B2CF9AE}" pid="4" name="ICV">
    <vt:lpwstr>5C6F1E1D7C5D4EB5889256929C8F0D05</vt:lpwstr>
  </property>
  <property fmtid="{D5CDD505-2E9C-101B-9397-08002B2CF9AE}" pid="5" name="KSOProductBuildVer">
    <vt:lpwstr>2052-11.1.0.12116</vt:lpwstr>
  </property>
</Properties>
</file>