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25" y="-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"/>
          <p:cNvSpPr/>
          <p:nvPr/>
        </p:nvSpPr>
        <p:spPr>
          <a:xfrm>
            <a:off x="839787" y="944562"/>
            <a:ext cx="10512425" cy="5076825"/>
          </a:xfrm>
          <a:prstGeom prst="rect">
            <a:avLst/>
          </a:prstGeom>
          <a:solidFill>
            <a:srgbClr val="F2F2F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3" name="group 2"/>
          <p:cNvGrpSpPr/>
          <p:nvPr/>
        </p:nvGrpSpPr>
        <p:grpSpPr>
          <a:xfrm rot="21600000">
            <a:off x="2008324" y="1505408"/>
            <a:ext cx="7819448" cy="3955132"/>
            <a:chOff x="0" y="0"/>
            <a:chExt cx="7819448" cy="3955132"/>
          </a:xfrm>
        </p:grpSpPr>
        <p:pic>
          <p:nvPicPr>
            <p:cNvPr id="4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2366957" y="0"/>
              <a:ext cx="5452490" cy="3955132"/>
            </a:xfrm>
            <a:prstGeom prst="rect">
              <a:avLst/>
            </a:prstGeom>
          </p:spPr>
        </p:pic>
        <p:sp>
          <p:nvSpPr>
            <p:cNvPr id="5" name="textbox 3"/>
            <p:cNvSpPr/>
            <p:nvPr/>
          </p:nvSpPr>
          <p:spPr>
            <a:xfrm>
              <a:off x="-12700" y="1458278"/>
              <a:ext cx="3861434" cy="90106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70000"/>
                </a:lnSpc>
              </a:pPr>
              <a:endParaRPr lang="en-US" altLang="en-US" sz="100" dirty="0"/>
            </a:p>
            <a:p>
              <a:pPr marL="18415" algn="l" rtl="0" eaLnBrk="0">
                <a:lnSpc>
                  <a:spcPct val="77000"/>
                </a:lnSpc>
              </a:pPr>
              <a:r>
                <a:rPr sz="6000" b="1" spc="650" dirty="0">
                  <a:solidFill>
                    <a:srgbClr val="002138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Univoic</a:t>
              </a:r>
              <a:r>
                <a:rPr sz="6000" b="1" spc="600" dirty="0">
                  <a:solidFill>
                    <a:srgbClr val="002138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e</a:t>
              </a:r>
              <a:endParaRPr lang="en-US" altLang="en-US" sz="6000" dirty="0"/>
            </a:p>
            <a:p>
              <a:pPr marL="12700" algn="l" rtl="0" eaLnBrk="0">
                <a:lnSpc>
                  <a:spcPct val="81000"/>
                </a:lnSpc>
                <a:spcBef>
                  <a:spcPts val="5"/>
                </a:spcBef>
              </a:pPr>
              <a:r>
                <a:rPr sz="1400" spc="260" dirty="0">
                  <a:solidFill>
                    <a:srgbClr val="002138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用语音搭建通往</a:t>
              </a:r>
              <a:r>
                <a:rPr sz="1400" spc="0" dirty="0">
                  <a:solidFill>
                    <a:srgbClr val="002138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web</a:t>
              </a:r>
              <a:r>
                <a:rPr sz="1400" spc="260" dirty="0">
                  <a:solidFill>
                    <a:srgbClr val="002138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3元宇宙的桥</a:t>
              </a:r>
              <a:r>
                <a:rPr sz="1400" spc="140" dirty="0">
                  <a:solidFill>
                    <a:srgbClr val="002138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梁</a:t>
              </a:r>
              <a:endParaRPr lang="en-US" altLang="en-US" sz="1400" dirty="0"/>
            </a:p>
          </p:txBody>
        </p:sp>
      </p:grpSp>
      <p:pic>
        <p:nvPicPr>
          <p:cNvPr id="6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43287" y="685176"/>
            <a:ext cx="1682323" cy="605737"/>
          </a:xfrm>
          <a:prstGeom prst="rect">
            <a:avLst/>
          </a:prstGeom>
        </p:spPr>
      </p:pic>
      <p:sp>
        <p:nvSpPr>
          <p:cNvPr id="7" name="textbox 5"/>
          <p:cNvSpPr/>
          <p:nvPr/>
        </p:nvSpPr>
        <p:spPr>
          <a:xfrm>
            <a:off x="9570924" y="6019857"/>
            <a:ext cx="1863089" cy="3073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220"/>
              </a:lnSpc>
            </a:pPr>
            <a:r>
              <a:rPr sz="16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Voice</a:t>
            </a:r>
            <a:r>
              <a:rPr sz="1600" spc="3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600" b="1" spc="3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|</a:t>
            </a:r>
            <a:r>
              <a:rPr sz="1600" spc="3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6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Metaverse</a:t>
            </a:r>
            <a:endParaRPr lang="en-US" altLang="en-US" sz="1600" dirty="0"/>
          </a:p>
        </p:txBody>
      </p:sp>
      <p:sp>
        <p:nvSpPr>
          <p:cNvPr id="8" name="textbox 6"/>
          <p:cNvSpPr/>
          <p:nvPr/>
        </p:nvSpPr>
        <p:spPr>
          <a:xfrm>
            <a:off x="10516620" y="670426"/>
            <a:ext cx="892175" cy="3073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220"/>
              </a:lnSpc>
            </a:pPr>
            <a:r>
              <a:rPr sz="1600" b="1" spc="-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Miao</a:t>
            </a:r>
            <a:r>
              <a:rPr sz="1600" spc="-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600" b="1" spc="-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</a:t>
            </a:r>
            <a:r>
              <a:rPr sz="16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ab</a:t>
            </a:r>
            <a:endParaRPr lang="en-US" alt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 rot="21600000">
            <a:off x="4769458" y="2094293"/>
            <a:ext cx="7352121" cy="4763706"/>
            <a:chOff x="0" y="0"/>
            <a:chExt cx="7352121" cy="4763706"/>
          </a:xfrm>
        </p:grpSpPr>
        <p:pic>
          <p:nvPicPr>
            <p:cNvPr id="59" name="picture 5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2423234" y="0"/>
              <a:ext cx="4928886" cy="4763706"/>
            </a:xfrm>
            <a:prstGeom prst="rect">
              <a:avLst/>
            </a:prstGeom>
          </p:spPr>
        </p:pic>
        <p:sp>
          <p:nvSpPr>
            <p:cNvPr id="60" name="textbox 60"/>
            <p:cNvSpPr/>
            <p:nvPr/>
          </p:nvSpPr>
          <p:spPr>
            <a:xfrm>
              <a:off x="-12700" y="641159"/>
              <a:ext cx="6644005" cy="3764915"/>
            </a:xfrm>
            <a:prstGeom prst="rect">
              <a:avLst/>
            </a:prstGeom>
          </p:spPr>
          <p:txBody>
            <a:bodyPr vert="horz" wrap="square" lIns="0" tIns="568" rIns="0" bIns="0"/>
            <a:lstStyle/>
            <a:p>
              <a:pPr marL="33020" algn="l" rtl="0" eaLnBrk="0">
                <a:lnSpc>
                  <a:spcPct val="74000"/>
                </a:lnSpc>
                <a:spcBef>
                  <a:spcPts val="5"/>
                </a:spcBef>
              </a:pPr>
              <a:r>
                <a:rPr sz="3200" b="1" spc="-100" dirty="0">
                  <a:solidFill>
                    <a:srgbClr val="002138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Par</a:t>
              </a:r>
              <a:r>
                <a:rPr sz="3200" b="1" spc="-80" dirty="0">
                  <a:solidFill>
                    <a:srgbClr val="002138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t</a:t>
              </a:r>
              <a:r>
                <a:rPr sz="3200" b="1" spc="-100" dirty="0">
                  <a:solidFill>
                    <a:srgbClr val="002138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.</a:t>
              </a:r>
              <a:r>
                <a:rPr sz="3200" spc="-100" dirty="0">
                  <a:solidFill>
                    <a:srgbClr val="002138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</a:t>
              </a:r>
              <a:r>
                <a:rPr sz="16600" b="1" spc="-100" dirty="0">
                  <a:solidFill>
                    <a:srgbClr val="002138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03</a:t>
              </a:r>
              <a:endParaRPr lang="en-US" altLang="en-US" sz="16600" dirty="0"/>
            </a:p>
            <a:p>
              <a:pPr marL="17780" algn="l" rtl="0" eaLnBrk="0">
                <a:lnSpc>
                  <a:spcPct val="73000"/>
                </a:lnSpc>
                <a:spcBef>
                  <a:spcPts val="30"/>
                </a:spcBef>
              </a:pPr>
              <a:r>
                <a:rPr sz="3100" spc="90" dirty="0">
                  <a:solidFill>
                    <a:srgbClr val="002138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应用场</a:t>
              </a:r>
              <a:r>
                <a:rPr sz="3100" spc="40" dirty="0">
                  <a:solidFill>
                    <a:srgbClr val="002138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景</a:t>
              </a:r>
              <a:endParaRPr lang="en-US" altLang="en-US" sz="3100" dirty="0"/>
            </a:p>
            <a:p>
              <a:pPr marL="17780" algn="l" rtl="0" eaLnBrk="0">
                <a:lnSpc>
                  <a:spcPct val="81000"/>
                </a:lnSpc>
                <a:spcBef>
                  <a:spcPts val="905"/>
                </a:spcBef>
              </a:pPr>
              <a:r>
                <a:rPr sz="3100" b="1" spc="50" dirty="0">
                  <a:solidFill>
                    <a:srgbClr val="002138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Scenari</a:t>
              </a:r>
              <a:r>
                <a:rPr sz="3100" b="1" spc="10" dirty="0">
                  <a:solidFill>
                    <a:srgbClr val="002138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o</a:t>
              </a:r>
              <a:r>
                <a:rPr sz="3100" b="1" spc="0" dirty="0">
                  <a:solidFill>
                    <a:srgbClr val="002138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s</a:t>
              </a:r>
              <a:endParaRPr lang="en-US" altLang="en-US" sz="3100" dirty="0"/>
            </a:p>
            <a:p>
              <a:pPr marL="12700" algn="l" rtl="0" eaLnBrk="0">
                <a:lnSpc>
                  <a:spcPts val="2275"/>
                </a:lnSpc>
                <a:spcBef>
                  <a:spcPts val="810"/>
                </a:spcBef>
              </a:pPr>
              <a:r>
                <a:rPr lang="zh-CN" altLang="en-US" spc="140" dirty="0">
                  <a:solidFill>
                    <a:srgbClr val="002138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用</a:t>
              </a:r>
              <a:r>
                <a:rPr sz="1800" spc="140" dirty="0">
                  <a:solidFill>
                    <a:srgbClr val="002138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语</a:t>
              </a:r>
              <a:r>
                <a:rPr lang="zh-CN" sz="1800" spc="140" dirty="0">
                  <a:solidFill>
                    <a:srgbClr val="002138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音</a:t>
              </a:r>
              <a:r>
                <a:rPr sz="1800" spc="140" dirty="0">
                  <a:solidFill>
                    <a:srgbClr val="002138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搭建通往</a:t>
              </a:r>
              <a:r>
                <a:rPr sz="1800" spc="0" dirty="0">
                  <a:solidFill>
                    <a:srgbClr val="002138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Web</a:t>
              </a:r>
              <a:r>
                <a:rPr sz="1800" spc="140" dirty="0">
                  <a:solidFill>
                    <a:srgbClr val="002138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3</a:t>
              </a:r>
              <a:r>
                <a:rPr sz="1800" spc="140" dirty="0">
                  <a:solidFill>
                    <a:srgbClr val="002138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元宇宙的桥</a:t>
              </a:r>
              <a:r>
                <a:rPr sz="1800" spc="110" dirty="0">
                  <a:solidFill>
                    <a:srgbClr val="002138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梁</a:t>
              </a:r>
              <a:endParaRPr lang="en-US" altLang="en-US" sz="1800" dirty="0"/>
            </a:p>
            <a:p>
              <a:pPr algn="l" rtl="0" eaLnBrk="0">
                <a:lnSpc>
                  <a:spcPct val="136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36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8000"/>
                </a:lnSpc>
              </a:pPr>
              <a:endParaRPr lang="en-US" altLang="en-US" sz="300" dirty="0"/>
            </a:p>
            <a:p>
              <a:pPr algn="r" rtl="0" eaLnBrk="0">
                <a:lnSpc>
                  <a:spcPct val="81000"/>
                </a:lnSpc>
                <a:spcBef>
                  <a:spcPts val="5"/>
                </a:spcBef>
              </a:pPr>
              <a:r>
                <a:rPr sz="1400" spc="50" dirty="0">
                  <a:solidFill>
                    <a:srgbClr val="002138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10/1</a:t>
              </a:r>
              <a:r>
                <a:rPr sz="1400" spc="40" dirty="0">
                  <a:solidFill>
                    <a:srgbClr val="002138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6</a:t>
              </a:r>
              <a:endParaRPr lang="en-US" altLang="en-US" sz="1400" dirty="0"/>
            </a:p>
          </p:txBody>
        </p:sp>
      </p:grpSp>
      <p:sp>
        <p:nvSpPr>
          <p:cNvPr id="61" name="textbox 61"/>
          <p:cNvSpPr/>
          <p:nvPr/>
        </p:nvSpPr>
        <p:spPr>
          <a:xfrm>
            <a:off x="1476258" y="2376124"/>
            <a:ext cx="2462529" cy="19462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4605" algn="l" rtl="0" eaLnBrk="0">
              <a:lnSpc>
                <a:spcPts val="2285"/>
              </a:lnSpc>
              <a:spcBef>
                <a:spcPts val="1490"/>
              </a:spcBef>
            </a:pPr>
            <a:r>
              <a:rPr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To</a:t>
            </a:r>
            <a:r>
              <a:rPr spc="14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 </a:t>
            </a:r>
            <a:r>
              <a:rPr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C</a:t>
            </a:r>
            <a:r>
              <a:rPr spc="14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 </a:t>
            </a:r>
            <a:r>
              <a:rPr spc="1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场</a:t>
            </a:r>
            <a:r>
              <a:rPr spc="1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景</a:t>
            </a:r>
            <a:endParaRPr lang="en-US" altLang="en-US" dirty="0"/>
          </a:p>
          <a:p>
            <a:pPr marL="12700" indent="6985" algn="l" rtl="0" eaLnBrk="0">
              <a:lnSpc>
                <a:spcPct val="111000"/>
              </a:lnSpc>
              <a:spcBef>
                <a:spcPts val="5"/>
              </a:spcBef>
            </a:pPr>
            <a:r>
              <a:rPr sz="100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Univoice</a:t>
            </a:r>
            <a:r>
              <a:rPr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能</a:t>
            </a:r>
            <a:r>
              <a:rPr sz="100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够提取独一无二的个人声纹特征 </a:t>
            </a:r>
            <a:r>
              <a:rPr sz="1000" spc="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作为</a:t>
            </a:r>
            <a:r>
              <a:rPr sz="100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NFT</a:t>
            </a:r>
            <a:r>
              <a:rPr sz="1000" spc="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，声纹</a:t>
            </a:r>
            <a:r>
              <a:rPr sz="100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NFT</a:t>
            </a:r>
            <a:r>
              <a:rPr sz="1000" spc="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可以被用来交</a:t>
            </a:r>
            <a:r>
              <a:rPr sz="1000" spc="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易</a:t>
            </a:r>
            <a:r>
              <a:rPr sz="100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，并使 </a:t>
            </a:r>
            <a:r>
              <a:rPr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所有者能</a:t>
            </a:r>
            <a:r>
              <a:rPr sz="100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够使用NFT生成对应声纹的语音</a:t>
            </a:r>
          </a:p>
          <a:p>
            <a:pPr marL="12700" indent="6985" algn="l" rtl="0" eaLnBrk="0">
              <a:lnSpc>
                <a:spcPct val="111000"/>
              </a:lnSpc>
              <a:spcBef>
                <a:spcPts val="5"/>
              </a:spcBef>
            </a:pPr>
            <a:endParaRPr sz="1800" spc="0" dirty="0">
              <a:solidFill>
                <a:srgbClr val="002138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4605" algn="l" rtl="0" eaLnBrk="0">
              <a:lnSpc>
                <a:spcPts val="2285"/>
              </a:lnSpc>
            </a:pPr>
            <a:r>
              <a:rPr sz="1800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1800" spc="14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</a:t>
            </a:r>
            <a:r>
              <a:rPr sz="1800" spc="14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spc="1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场</a:t>
            </a:r>
            <a:r>
              <a:rPr sz="1800" spc="1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景</a:t>
            </a:r>
            <a:endParaRPr lang="en-US" altLang="en-US" sz="1800" dirty="0"/>
          </a:p>
          <a:p>
            <a:pPr marL="13970" indent="5080" algn="l" rtl="0" eaLnBrk="0">
              <a:lnSpc>
                <a:spcPct val="113000"/>
              </a:lnSpc>
              <a:spcBef>
                <a:spcPts val="495"/>
              </a:spcBef>
            </a:pP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Univoice</a:t>
            </a:r>
            <a:r>
              <a:rPr sz="1000" spc="8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能够为多领域提供定制化语</a:t>
            </a:r>
            <a:r>
              <a:rPr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音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 </a:t>
            </a:r>
            <a:r>
              <a:rPr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务，如动画配音，虚拟偶像语音互动，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社交 </a:t>
            </a:r>
            <a:r>
              <a:rPr sz="1000" spc="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软件特色服务，游戏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NPc配音等</a:t>
            </a:r>
            <a:endParaRPr lang="en-US" altLang="en-US" sz="1000" dirty="0"/>
          </a:p>
          <a:p>
            <a:pPr marL="14605" algn="l" rtl="0" eaLnBrk="0">
              <a:lnSpc>
                <a:spcPts val="2285"/>
              </a:lnSpc>
              <a:spcBef>
                <a:spcPts val="1490"/>
              </a:spcBef>
            </a:pPr>
            <a:endParaRPr lang="en-US" altLang="en-US" sz="1000" dirty="0"/>
          </a:p>
        </p:txBody>
      </p:sp>
      <p:pic>
        <p:nvPicPr>
          <p:cNvPr id="62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820134" y="283839"/>
            <a:ext cx="742126" cy="561414"/>
          </a:xfrm>
          <a:prstGeom prst="rect">
            <a:avLst/>
          </a:prstGeom>
        </p:spPr>
      </p:pic>
      <p:sp>
        <p:nvSpPr>
          <p:cNvPr id="63" name="textbox 63"/>
          <p:cNvSpPr/>
          <p:nvPr/>
        </p:nvSpPr>
        <p:spPr>
          <a:xfrm>
            <a:off x="856231" y="6175295"/>
            <a:ext cx="822325" cy="1485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MIAO</a:t>
            </a:r>
            <a:r>
              <a:rPr sz="1000" spc="53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52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LAB</a:t>
            </a:r>
            <a:endParaRPr lang="en-US" altLang="en-US"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"/>
          <p:cNvSpPr/>
          <p:nvPr/>
        </p:nvSpPr>
        <p:spPr>
          <a:xfrm>
            <a:off x="839787" y="944562"/>
            <a:ext cx="10512425" cy="5076825"/>
          </a:xfrm>
          <a:prstGeom prst="rect">
            <a:avLst/>
          </a:prstGeom>
          <a:solidFill>
            <a:srgbClr val="F2F2F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5" name="textbox 65"/>
          <p:cNvSpPr/>
          <p:nvPr/>
        </p:nvSpPr>
        <p:spPr>
          <a:xfrm>
            <a:off x="723701" y="687778"/>
            <a:ext cx="7225030" cy="9537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4440"/>
              </a:lnSpc>
            </a:pPr>
            <a:r>
              <a:rPr sz="3200" b="1" spc="-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3200" spc="-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200" spc="-20" dirty="0">
                <a:ln w="9525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端应用场景</a:t>
            </a:r>
            <a:r>
              <a:rPr sz="3200" spc="-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b="1" spc="-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To-Consumer</a:t>
            </a:r>
            <a:r>
              <a:rPr sz="3200" spc="-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Sc</a:t>
            </a:r>
            <a:r>
              <a:rPr sz="3200" b="1" spc="-1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</a:t>
            </a:r>
            <a:r>
              <a:rPr sz="32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narios</a:t>
            </a:r>
            <a:endParaRPr lang="en-US" altLang="en-US" sz="3200" dirty="0"/>
          </a:p>
          <a:p>
            <a:pPr algn="l" rtl="0" eaLnBrk="0">
              <a:lnSpc>
                <a:spcPct val="109000"/>
              </a:lnSpc>
            </a:pPr>
            <a:endParaRPr lang="en-US" altLang="en-US" sz="500" dirty="0"/>
          </a:p>
          <a:p>
            <a:pPr marL="50800" algn="l" rtl="0" eaLnBrk="0">
              <a:lnSpc>
                <a:spcPct val="87000"/>
              </a:lnSpc>
              <a:spcBef>
                <a:spcPts val="5"/>
              </a:spcBef>
            </a:pPr>
            <a:r>
              <a:rPr sz="2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</a:t>
            </a:r>
            <a:r>
              <a:rPr sz="2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sz="2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场景下，</a:t>
            </a:r>
            <a:r>
              <a:rPr sz="2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Univoice</a:t>
            </a:r>
            <a:r>
              <a:rPr sz="2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主要依靠</a:t>
            </a:r>
            <a:r>
              <a:rPr sz="2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NFT</a:t>
            </a:r>
            <a:r>
              <a:rPr sz="2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制作和</a:t>
            </a:r>
            <a:r>
              <a:rPr sz="2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交易盈利</a:t>
            </a:r>
            <a:endParaRPr lang="en-US" altLang="en-US" sz="2000" dirty="0"/>
          </a:p>
        </p:txBody>
      </p:sp>
      <p:pic>
        <p:nvPicPr>
          <p:cNvPr id="66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010833" y="2378214"/>
            <a:ext cx="1877422" cy="1831760"/>
          </a:xfrm>
          <a:prstGeom prst="rect">
            <a:avLst/>
          </a:prstGeom>
        </p:spPr>
      </p:pic>
      <p:pic>
        <p:nvPicPr>
          <p:cNvPr id="67" name="pictur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401531" y="2369746"/>
            <a:ext cx="1803402" cy="1878166"/>
          </a:xfrm>
          <a:prstGeom prst="rect">
            <a:avLst/>
          </a:prstGeom>
        </p:spPr>
      </p:pic>
      <p:pic>
        <p:nvPicPr>
          <p:cNvPr id="68" name="picture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8680513" y="2378214"/>
            <a:ext cx="1758928" cy="1878346"/>
          </a:xfrm>
          <a:prstGeom prst="rect">
            <a:avLst/>
          </a:prstGeom>
        </p:spPr>
      </p:pic>
      <p:pic>
        <p:nvPicPr>
          <p:cNvPr id="69" name="picture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723623" y="2363877"/>
            <a:ext cx="1715199" cy="1837631"/>
          </a:xfrm>
          <a:prstGeom prst="rect">
            <a:avLst/>
          </a:prstGeom>
        </p:spPr>
      </p:pic>
      <p:sp>
        <p:nvSpPr>
          <p:cNvPr id="70" name="textbox 70"/>
          <p:cNvSpPr/>
          <p:nvPr/>
        </p:nvSpPr>
        <p:spPr>
          <a:xfrm>
            <a:off x="4011798" y="4540023"/>
            <a:ext cx="1879600" cy="8223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9050" algn="l" rtl="0" eaLnBrk="0">
              <a:lnSpc>
                <a:spcPts val="2275"/>
              </a:lnSpc>
            </a:pPr>
            <a:r>
              <a:rPr sz="1800" spc="-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声纹 </a:t>
            </a:r>
            <a:r>
              <a:rPr sz="1800" spc="-4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NF</a:t>
            </a:r>
            <a:r>
              <a:rPr sz="1800" spc="-3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r>
              <a:rPr sz="1800" spc="-4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spc="-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交易</a:t>
            </a:r>
            <a:endParaRPr lang="en-US" altLang="en-US" sz="1800" dirty="0"/>
          </a:p>
          <a:p>
            <a:pPr marL="12700" indent="1905" algn="l" rtl="0" eaLnBrk="0">
              <a:lnSpc>
                <a:spcPct val="110000"/>
              </a:lnSpc>
              <a:spcBef>
                <a:spcPts val="35"/>
              </a:spcBef>
            </a:pPr>
            <a:r>
              <a:rPr sz="1000" spc="7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声纹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NFT</a:t>
            </a:r>
            <a:r>
              <a:rPr sz="1000" spc="7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可以通过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Univoice</a:t>
            </a:r>
            <a:r>
              <a:rPr sz="1000" spc="7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</a:t>
            </a:r>
            <a:r>
              <a:rPr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000" spc="5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或者第三方市场进行交易</a:t>
            </a:r>
            <a:r>
              <a:rPr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 </a:t>
            </a:r>
            <a:r>
              <a:rPr sz="1000" spc="-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价值</a:t>
            </a:r>
            <a:endParaRPr lang="en-US" altLang="en-US" sz="1000" dirty="0"/>
          </a:p>
        </p:txBody>
      </p:sp>
      <p:sp>
        <p:nvSpPr>
          <p:cNvPr id="71" name="textbox 71"/>
          <p:cNvSpPr/>
          <p:nvPr/>
        </p:nvSpPr>
        <p:spPr>
          <a:xfrm>
            <a:off x="6365892" y="4540023"/>
            <a:ext cx="1878329" cy="8166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7780" algn="l" rtl="0" eaLnBrk="0">
              <a:lnSpc>
                <a:spcPts val="2280"/>
              </a:lnSpc>
            </a:pPr>
            <a:r>
              <a:rPr sz="1800" spc="8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声纹定</a:t>
            </a:r>
            <a:r>
              <a:rPr sz="1800" spc="6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制</a:t>
            </a:r>
            <a:endParaRPr lang="en-US" altLang="en-US" sz="1800" dirty="0"/>
          </a:p>
          <a:p>
            <a:pPr algn="l" rtl="0" eaLnBrk="0">
              <a:lnSpc>
                <a:spcPct val="129000"/>
              </a:lnSpc>
            </a:pPr>
            <a:endParaRPr lang="en-US" altLang="en-US" sz="200" dirty="0"/>
          </a:p>
          <a:p>
            <a:pPr marL="12700" indent="5080" algn="l" rtl="0" eaLnBrk="0">
              <a:lnSpc>
                <a:spcPct val="101000"/>
              </a:lnSpc>
              <a:spcBef>
                <a:spcPts val="0"/>
              </a:spcBef>
            </a:pP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Univoice</a:t>
            </a:r>
            <a:r>
              <a:rPr sz="1000" spc="5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将提供付费的声纹</a:t>
            </a:r>
            <a:r>
              <a:rPr sz="1000" spc="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制 </a:t>
            </a:r>
            <a:r>
              <a:rPr sz="1000" spc="5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服务，根据用户的需求，</a:t>
            </a:r>
            <a:r>
              <a:rPr sz="1000" spc="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 </a:t>
            </a:r>
            <a:r>
              <a:rPr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定制需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要的声纹NFT</a:t>
            </a:r>
            <a:endParaRPr lang="en-US" altLang="en-US" sz="1000" dirty="0"/>
          </a:p>
        </p:txBody>
      </p:sp>
      <p:sp>
        <p:nvSpPr>
          <p:cNvPr id="72" name="textbox 72"/>
          <p:cNvSpPr/>
          <p:nvPr/>
        </p:nvSpPr>
        <p:spPr>
          <a:xfrm>
            <a:off x="8673157" y="4540023"/>
            <a:ext cx="1879600" cy="8153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9050" algn="l" rtl="0" eaLnBrk="0">
              <a:lnSpc>
                <a:spcPts val="2285"/>
              </a:lnSpc>
            </a:pPr>
            <a:r>
              <a:rPr sz="1800" spc="8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</a:t>
            </a:r>
            <a:r>
              <a:rPr lang="zh-CN" altLang="en-US" sz="1800" spc="8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音</a:t>
            </a:r>
            <a:r>
              <a:rPr sz="1800" spc="8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转</a:t>
            </a:r>
            <a:r>
              <a:rPr sz="1800" spc="6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换</a:t>
            </a:r>
            <a:endParaRPr lang="en-US" altLang="en-US" sz="1800" dirty="0"/>
          </a:p>
          <a:p>
            <a:pPr algn="l" rtl="0" eaLnBrk="0">
              <a:lnSpc>
                <a:spcPct val="138000"/>
              </a:lnSpc>
            </a:pPr>
            <a:endParaRPr lang="en-US" altLang="en-US" sz="200" dirty="0"/>
          </a:p>
          <a:p>
            <a:pPr marL="13970" indent="-1270" algn="l" rtl="0" eaLnBrk="0">
              <a:lnSpc>
                <a:spcPct val="100000"/>
              </a:lnSpc>
              <a:spcBef>
                <a:spcPts val="0"/>
              </a:spcBef>
            </a:pPr>
            <a:r>
              <a:rPr sz="1000" spc="6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使用声纹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NFT</a:t>
            </a:r>
            <a:r>
              <a:rPr sz="1000" spc="6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将用户的声音转</a:t>
            </a:r>
            <a:r>
              <a:rPr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化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000" spc="5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为目标声音，未来我们将</a:t>
            </a:r>
            <a:r>
              <a:rPr sz="1000" spc="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寻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求接 </a:t>
            </a:r>
            <a:r>
              <a:rPr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入更多的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3应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endParaRPr lang="en-US" altLang="en-US" sz="1000" dirty="0"/>
          </a:p>
        </p:txBody>
      </p:sp>
      <p:sp>
        <p:nvSpPr>
          <p:cNvPr id="73" name="textbox 73"/>
          <p:cNvSpPr/>
          <p:nvPr/>
        </p:nvSpPr>
        <p:spPr>
          <a:xfrm>
            <a:off x="1650079" y="4540022"/>
            <a:ext cx="1852295" cy="7937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285"/>
              </a:lnSpc>
            </a:pPr>
            <a:r>
              <a:rPr sz="1800" spc="4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声纹</a:t>
            </a:r>
            <a:r>
              <a:rPr sz="1800" spc="0" dirty="0" err="1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NFT</a:t>
            </a:r>
            <a:r>
              <a:rPr sz="1800" spc="3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制</a:t>
            </a:r>
            <a:r>
              <a:rPr sz="1800" spc="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</a:t>
            </a:r>
            <a:endParaRPr lang="en-US" altLang="en-US" sz="1800" dirty="0"/>
          </a:p>
          <a:p>
            <a:pPr marL="47625" algn="l" rtl="0" eaLnBrk="0">
              <a:lnSpc>
                <a:spcPct val="81000"/>
              </a:lnSpc>
              <a:spcBef>
                <a:spcPts val="375"/>
              </a:spcBef>
            </a:pPr>
            <a:r>
              <a:rPr sz="1000" spc="-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ivoice</a:t>
            </a:r>
            <a:r>
              <a:rPr sz="1000" spc="-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能够帮助用户提取自</a:t>
            </a:r>
            <a:endParaRPr lang="en-US" altLang="en-US" sz="1000" dirty="0"/>
          </a:p>
          <a:p>
            <a:pPr marL="37465" algn="l" rtl="0" eaLnBrk="0">
              <a:lnSpc>
                <a:spcPct val="87000"/>
              </a:lnSpc>
              <a:spcBef>
                <a:spcPts val="230"/>
              </a:spcBef>
            </a:pPr>
            <a:r>
              <a:rPr sz="1000" spc="-1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己的声纹</a:t>
            </a:r>
            <a:r>
              <a:rPr sz="1000" spc="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信息，并上传到</a:t>
            </a:r>
            <a:r>
              <a:rPr lang="en-US" altLang="zh-CN" sz="1000" spc="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Tezos</a:t>
            </a:r>
            <a:r>
              <a:rPr sz="1000" spc="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</a:t>
            </a:r>
            <a:r>
              <a:rPr sz="1000" spc="-1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</a:t>
            </a:r>
            <a:r>
              <a:rPr sz="1000" spc="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制作成Univoice声纹NFT</a:t>
            </a:r>
            <a:endParaRPr lang="en-US" altLang="en-US" sz="1000" dirty="0"/>
          </a:p>
        </p:txBody>
      </p:sp>
      <p:pic>
        <p:nvPicPr>
          <p:cNvPr id="74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0820134" y="283839"/>
            <a:ext cx="742126" cy="561414"/>
          </a:xfrm>
          <a:prstGeom prst="rect">
            <a:avLst/>
          </a:prstGeom>
        </p:spPr>
      </p:pic>
      <p:sp>
        <p:nvSpPr>
          <p:cNvPr id="75" name="textbox 75"/>
          <p:cNvSpPr/>
          <p:nvPr/>
        </p:nvSpPr>
        <p:spPr>
          <a:xfrm>
            <a:off x="10912146" y="6253450"/>
            <a:ext cx="488950" cy="302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</a:pPr>
            <a:endParaRPr lang="en-US" altLang="en-US" sz="400" dirty="0"/>
          </a:p>
          <a:p>
            <a:pPr marL="12700" algn="l" rtl="0" eaLnBrk="0">
              <a:lnSpc>
                <a:spcPct val="81000"/>
              </a:lnSpc>
              <a:spcBef>
                <a:spcPts val="0"/>
              </a:spcBef>
            </a:pPr>
            <a:r>
              <a:rPr sz="1400" spc="3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11/1</a:t>
            </a:r>
            <a:r>
              <a:rPr sz="1400" spc="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</a:t>
            </a:r>
            <a:endParaRPr lang="en-US" altLang="en-US" sz="1400" dirty="0"/>
          </a:p>
        </p:txBody>
      </p:sp>
      <p:sp>
        <p:nvSpPr>
          <p:cNvPr id="76" name="textbox 76"/>
          <p:cNvSpPr/>
          <p:nvPr/>
        </p:nvSpPr>
        <p:spPr>
          <a:xfrm>
            <a:off x="856231" y="6175295"/>
            <a:ext cx="822325" cy="1485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MIAO</a:t>
            </a:r>
            <a:r>
              <a:rPr sz="1000" spc="53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52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LAB</a:t>
            </a:r>
            <a:endParaRPr lang="en-US" altLang="en-US" sz="1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075542-2066-7A7D-6D64-D2B8EAC16D1A}"/>
              </a:ext>
            </a:extLst>
          </p:cNvPr>
          <p:cNvSpPr txBox="1"/>
          <p:nvPr/>
        </p:nvSpPr>
        <p:spPr>
          <a:xfrm>
            <a:off x="5632513" y="5654750"/>
            <a:ext cx="5670487" cy="368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r" rtl="0" eaLnBrk="0">
              <a:lnSpc>
                <a:spcPts val="2275"/>
              </a:lnSpc>
              <a:spcBef>
                <a:spcPts val="810"/>
              </a:spcBef>
            </a:pPr>
            <a:r>
              <a:rPr lang="zh-CN" altLang="en-US" b="1" spc="1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盈利模式</a:t>
            </a:r>
            <a:r>
              <a:rPr lang="zh-CN" altLang="en-US" spc="1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：声纹制作</a:t>
            </a:r>
            <a:r>
              <a:rPr lang="en-US" altLang="zh-CN" spc="1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pc="1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定制费用和交易税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"/>
          <p:cNvSpPr/>
          <p:nvPr/>
        </p:nvSpPr>
        <p:spPr>
          <a:xfrm>
            <a:off x="839787" y="944562"/>
            <a:ext cx="10512425" cy="5076825"/>
          </a:xfrm>
          <a:prstGeom prst="rect">
            <a:avLst/>
          </a:prstGeom>
          <a:solidFill>
            <a:srgbClr val="F2F2F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8" name="textbox 78"/>
          <p:cNvSpPr/>
          <p:nvPr/>
        </p:nvSpPr>
        <p:spPr>
          <a:xfrm>
            <a:off x="711900" y="687778"/>
            <a:ext cx="7033894" cy="9296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34925" algn="l" rtl="0" eaLnBrk="0">
              <a:lnSpc>
                <a:spcPts val="4440"/>
              </a:lnSpc>
            </a:pPr>
            <a:r>
              <a:rPr sz="3200" b="1" spc="-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</a:t>
            </a:r>
            <a:r>
              <a:rPr sz="3200" spc="-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200" spc="-20" dirty="0">
                <a:ln w="9525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端应用场景</a:t>
            </a:r>
            <a:r>
              <a:rPr sz="3200" spc="-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b="1" spc="-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To-Business</a:t>
            </a:r>
            <a:r>
              <a:rPr sz="3200" spc="-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Scenar</a:t>
            </a:r>
            <a:r>
              <a:rPr sz="3200" b="1" spc="-1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</a:t>
            </a:r>
            <a:r>
              <a:rPr sz="32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os</a:t>
            </a:r>
            <a:endParaRPr lang="en-US" altLang="en-US" sz="3200" dirty="0"/>
          </a:p>
          <a:p>
            <a:pPr algn="l" rtl="0" eaLnBrk="0">
              <a:lnSpc>
                <a:spcPct val="102000"/>
              </a:lnSpc>
            </a:pPr>
            <a:endParaRPr lang="en-US" altLang="en-US" sz="500" dirty="0"/>
          </a:p>
          <a:p>
            <a:pPr marL="12700" algn="l" rtl="0" eaLnBrk="0">
              <a:lnSpc>
                <a:spcPct val="86000"/>
              </a:lnSpc>
              <a:spcBef>
                <a:spcPts val="5"/>
              </a:spcBef>
            </a:pPr>
            <a:r>
              <a:rPr sz="2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</a:t>
            </a:r>
            <a:r>
              <a:rPr lang="en-US" sz="2000" spc="1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sz="2000" spc="12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场景下，</a:t>
            </a:r>
            <a:r>
              <a:rPr sz="2000" spc="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Univoice</a:t>
            </a:r>
            <a:r>
              <a:rPr sz="2000" spc="12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将按照定制需求和服务</a:t>
            </a:r>
            <a:r>
              <a:rPr sz="2000" spc="1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(时长等)盈</a:t>
            </a:r>
            <a:r>
              <a:rPr sz="2000" spc="8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</a:t>
            </a:r>
            <a:endParaRPr lang="en-US" altLang="en-US" sz="2000" dirty="0"/>
          </a:p>
        </p:txBody>
      </p:sp>
      <p:pic>
        <p:nvPicPr>
          <p:cNvPr id="79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948962" y="2534418"/>
            <a:ext cx="1877421" cy="1869670"/>
          </a:xfrm>
          <a:prstGeom prst="rect">
            <a:avLst/>
          </a:prstGeom>
        </p:spPr>
      </p:pic>
      <p:pic>
        <p:nvPicPr>
          <p:cNvPr id="80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304810" y="2534392"/>
            <a:ext cx="1803402" cy="1889794"/>
          </a:xfrm>
          <a:prstGeom prst="rect">
            <a:avLst/>
          </a:prstGeom>
        </p:spPr>
      </p:pic>
      <p:pic>
        <p:nvPicPr>
          <p:cNvPr id="81" name="picture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8623651" y="2534392"/>
            <a:ext cx="1803402" cy="1878346"/>
          </a:xfrm>
          <a:prstGeom prst="rect">
            <a:avLst/>
          </a:prstGeom>
        </p:spPr>
      </p:pic>
      <p:pic>
        <p:nvPicPr>
          <p:cNvPr id="82" name="picture 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711234" y="2534392"/>
            <a:ext cx="1715198" cy="1840226"/>
          </a:xfrm>
          <a:prstGeom prst="rect">
            <a:avLst/>
          </a:prstGeom>
        </p:spPr>
      </p:pic>
      <p:sp>
        <p:nvSpPr>
          <p:cNvPr id="83" name="textbox 83"/>
          <p:cNvSpPr/>
          <p:nvPr/>
        </p:nvSpPr>
        <p:spPr>
          <a:xfrm>
            <a:off x="8663528" y="4697190"/>
            <a:ext cx="1876425" cy="8235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5240" algn="l" rtl="0" eaLnBrk="0">
              <a:lnSpc>
                <a:spcPts val="2290"/>
              </a:lnSpc>
            </a:pPr>
            <a:r>
              <a:rPr sz="1800" spc="2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游</a:t>
            </a:r>
            <a:r>
              <a:rPr sz="1800" spc="2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戏</a:t>
            </a:r>
            <a:r>
              <a:rPr sz="1800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NPC</a:t>
            </a:r>
            <a:endParaRPr lang="en-US" altLang="en-US" sz="1800" dirty="0"/>
          </a:p>
          <a:p>
            <a:pPr marL="12700" indent="3175" algn="l" rtl="0" eaLnBrk="0">
              <a:lnSpc>
                <a:spcPct val="110000"/>
              </a:lnSpc>
              <a:spcBef>
                <a:spcPts val="30"/>
              </a:spcBef>
            </a:pP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Univoice</a:t>
            </a:r>
            <a:r>
              <a:rPr sz="1000" spc="27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将为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sz="1000" spc="27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3游戏提</a:t>
            </a:r>
            <a:r>
              <a:rPr sz="1000" spc="2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供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NP</a:t>
            </a:r>
            <a:r>
              <a:rPr lang="en-US"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sz="1000" spc="8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的智能语音服务，</a:t>
            </a:r>
            <a:r>
              <a:rPr sz="1000" spc="7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NP</a:t>
            </a:r>
            <a:r>
              <a:rPr lang="en-US"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</a:t>
            </a:r>
            <a:r>
              <a:rPr sz="1000" spc="-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音更加自然</a:t>
            </a:r>
            <a:endParaRPr lang="en-US" altLang="en-US" sz="1000" dirty="0"/>
          </a:p>
        </p:txBody>
      </p:sp>
      <p:sp>
        <p:nvSpPr>
          <p:cNvPr id="84" name="textbox 84"/>
          <p:cNvSpPr/>
          <p:nvPr/>
        </p:nvSpPr>
        <p:spPr>
          <a:xfrm>
            <a:off x="6341895" y="4697190"/>
            <a:ext cx="1878964" cy="8172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8415" algn="l" rtl="0" eaLnBrk="0">
              <a:lnSpc>
                <a:spcPts val="2290"/>
              </a:lnSpc>
            </a:pPr>
            <a:r>
              <a:rPr sz="1800" spc="8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社交隐</a:t>
            </a:r>
            <a:r>
              <a:rPr sz="1800" spc="6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身</a:t>
            </a:r>
            <a:endParaRPr lang="en-US" altLang="en-US" sz="1800" dirty="0"/>
          </a:p>
          <a:p>
            <a:pPr algn="l" rtl="0" eaLnBrk="0">
              <a:lnSpc>
                <a:spcPct val="127000"/>
              </a:lnSpc>
            </a:pPr>
            <a:endParaRPr lang="en-US" altLang="en-US" sz="200" dirty="0"/>
          </a:p>
          <a:p>
            <a:pPr marL="12700" indent="6350" algn="l" rtl="0" eaLnBrk="0">
              <a:lnSpc>
                <a:spcPct val="101000"/>
              </a:lnSpc>
              <a:spcBef>
                <a:spcPts val="0"/>
              </a:spcBef>
            </a:pP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Univoice</a:t>
            </a:r>
            <a:r>
              <a:rPr sz="1000" spc="5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将接入社交软件，</a:t>
            </a:r>
            <a:r>
              <a:rPr sz="1000" spc="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 </a:t>
            </a:r>
            <a:r>
              <a:rPr sz="1000" spc="5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社交隐身和隐私保护，使</a:t>
            </a:r>
            <a:r>
              <a:rPr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定制 </a:t>
            </a:r>
            <a:r>
              <a:rPr sz="1000" spc="-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化声音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社交</a:t>
            </a:r>
            <a:endParaRPr lang="en-US" altLang="en-US" sz="1000" dirty="0"/>
          </a:p>
        </p:txBody>
      </p:sp>
      <p:sp>
        <p:nvSpPr>
          <p:cNvPr id="85" name="textbox 85"/>
          <p:cNvSpPr/>
          <p:nvPr/>
        </p:nvSpPr>
        <p:spPr>
          <a:xfrm>
            <a:off x="1750350" y="4697190"/>
            <a:ext cx="1877060" cy="8147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8415" algn="l" rtl="0" eaLnBrk="0">
              <a:lnSpc>
                <a:spcPts val="2280"/>
              </a:lnSpc>
            </a:pPr>
            <a:r>
              <a:rPr sz="1800" spc="5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动画配</a:t>
            </a:r>
            <a:r>
              <a:rPr sz="1800" spc="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⾳</a:t>
            </a:r>
            <a:endParaRPr lang="en-US" altLang="en-US" sz="1800" dirty="0"/>
          </a:p>
          <a:p>
            <a:pPr algn="l" rtl="0" eaLnBrk="0">
              <a:lnSpc>
                <a:spcPct val="138000"/>
              </a:lnSpc>
            </a:pPr>
            <a:endParaRPr lang="en-US" altLang="en-US" sz="200" dirty="0"/>
          </a:p>
          <a:p>
            <a:pPr marL="12700" indent="4445" algn="l" rtl="0" eaLnBrk="0">
              <a:lnSpc>
                <a:spcPct val="100000"/>
              </a:lnSpc>
              <a:spcBef>
                <a:spcPts val="0"/>
              </a:spcBef>
            </a:pP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Univoice</a:t>
            </a:r>
            <a:r>
              <a:rPr sz="1000" spc="5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将按需求自动为动</a:t>
            </a:r>
            <a:r>
              <a:rPr sz="1000" spc="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画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片 </a:t>
            </a:r>
            <a:r>
              <a:rPr sz="1000" spc="5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配音和动漫配音，提供多</a:t>
            </a:r>
            <a:r>
              <a:rPr sz="1000" spc="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种的 </a:t>
            </a:r>
            <a:r>
              <a:rPr sz="1000" spc="-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配音服务</a:t>
            </a:r>
            <a:endParaRPr lang="en-US" altLang="en-US" sz="1000" dirty="0"/>
          </a:p>
        </p:txBody>
      </p:sp>
      <p:sp>
        <p:nvSpPr>
          <p:cNvPr id="86" name="textbox 86"/>
          <p:cNvSpPr/>
          <p:nvPr/>
        </p:nvSpPr>
        <p:spPr>
          <a:xfrm>
            <a:off x="3987824" y="4697190"/>
            <a:ext cx="1877695" cy="6565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6510" algn="l" rtl="0" eaLnBrk="0">
              <a:lnSpc>
                <a:spcPts val="2280"/>
              </a:lnSpc>
            </a:pPr>
            <a:r>
              <a:rPr sz="1800" spc="10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虚拟偶像赋</a:t>
            </a:r>
            <a:r>
              <a:rPr sz="1800" spc="6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</a:t>
            </a:r>
            <a:endParaRPr lang="en-US" altLang="en-US" sz="1800" dirty="0"/>
          </a:p>
          <a:p>
            <a:pPr algn="l" rtl="0" eaLnBrk="0">
              <a:lnSpc>
                <a:spcPct val="139000"/>
              </a:lnSpc>
            </a:pPr>
            <a:endParaRPr lang="en-US" altLang="en-US" sz="200" dirty="0"/>
          </a:p>
          <a:p>
            <a:pPr marL="12700" indent="4445" algn="l" rtl="0" eaLnBrk="0">
              <a:lnSpc>
                <a:spcPct val="98000"/>
              </a:lnSpc>
              <a:spcBef>
                <a:spcPts val="0"/>
              </a:spcBef>
            </a:pP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Univoice</a:t>
            </a:r>
            <a:r>
              <a:rPr sz="1000" spc="5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将为虚拟偶像提供</a:t>
            </a:r>
            <a:r>
              <a:rPr sz="1000" spc="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歌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曲 </a:t>
            </a:r>
            <a:r>
              <a:rPr sz="1000" spc="-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演唱，粉丝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互动等合成语音服务</a:t>
            </a:r>
            <a:endParaRPr lang="en-US" altLang="en-US" sz="1000" dirty="0"/>
          </a:p>
        </p:txBody>
      </p:sp>
      <p:pic>
        <p:nvPicPr>
          <p:cNvPr id="87" name="picture 8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0820134" y="283839"/>
            <a:ext cx="742126" cy="561414"/>
          </a:xfrm>
          <a:prstGeom prst="rect">
            <a:avLst/>
          </a:prstGeom>
        </p:spPr>
      </p:pic>
      <p:sp>
        <p:nvSpPr>
          <p:cNvPr id="88" name="textbox 88"/>
          <p:cNvSpPr/>
          <p:nvPr/>
        </p:nvSpPr>
        <p:spPr>
          <a:xfrm>
            <a:off x="856231" y="6175295"/>
            <a:ext cx="822325" cy="1485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MIAO</a:t>
            </a:r>
            <a:r>
              <a:rPr sz="1000" spc="53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52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LAB</a:t>
            </a:r>
            <a:endParaRPr lang="en-US" altLang="en-US" sz="1000" dirty="0"/>
          </a:p>
        </p:txBody>
      </p:sp>
      <p:sp>
        <p:nvSpPr>
          <p:cNvPr id="89" name="textbox 89"/>
          <p:cNvSpPr/>
          <p:nvPr/>
        </p:nvSpPr>
        <p:spPr>
          <a:xfrm>
            <a:off x="10898950" y="6302878"/>
            <a:ext cx="502284" cy="197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1400" spc="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12/1</a:t>
            </a:r>
            <a:r>
              <a:rPr sz="1400" spc="4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</a:t>
            </a:r>
            <a:endParaRPr lang="en-US" altLang="en-US" sz="1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1A69CDD-4F18-F89E-E168-E0AB670D7AF5}"/>
              </a:ext>
            </a:extLst>
          </p:cNvPr>
          <p:cNvSpPr txBox="1"/>
          <p:nvPr/>
        </p:nvSpPr>
        <p:spPr>
          <a:xfrm>
            <a:off x="5632513" y="5654750"/>
            <a:ext cx="5670487" cy="368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r" rtl="0" eaLnBrk="0">
              <a:lnSpc>
                <a:spcPts val="2275"/>
              </a:lnSpc>
              <a:spcBef>
                <a:spcPts val="810"/>
              </a:spcBef>
            </a:pPr>
            <a:r>
              <a:rPr lang="zh-CN" altLang="en-US" b="1" spc="1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盈利模式</a:t>
            </a:r>
            <a:r>
              <a:rPr lang="zh-CN" altLang="en-US" spc="1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：项目抽成或者智能声音服务费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"/>
          <p:cNvSpPr/>
          <p:nvPr/>
        </p:nvSpPr>
        <p:spPr>
          <a:xfrm>
            <a:off x="839787" y="944562"/>
            <a:ext cx="10512425" cy="5076825"/>
          </a:xfrm>
          <a:prstGeom prst="rect">
            <a:avLst/>
          </a:prstGeom>
          <a:solidFill>
            <a:srgbClr val="F2F2F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1" name="textbox 91"/>
          <p:cNvSpPr/>
          <p:nvPr/>
        </p:nvSpPr>
        <p:spPr>
          <a:xfrm>
            <a:off x="5076100" y="1836152"/>
            <a:ext cx="5521325" cy="31534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</a:pPr>
            <a:endParaRPr lang="en-US" altLang="en-US" sz="800" dirty="0"/>
          </a:p>
          <a:p>
            <a:pPr algn="l" rtl="0" eaLnBrk="0">
              <a:lnSpc>
                <a:spcPct val="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2000"/>
              </a:lnSpc>
            </a:pPr>
            <a:r>
              <a:rPr sz="29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2900" b="1" spc="41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29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Business</a:t>
            </a:r>
            <a:r>
              <a:rPr sz="2900" b="1" spc="41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2900" spc="41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9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2900" spc="41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900" b="1" spc="41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2900" spc="40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9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Do</a:t>
            </a:r>
            <a:endParaRPr lang="en-US" altLang="en-US" sz="2900" dirty="0"/>
          </a:p>
          <a:p>
            <a:pPr marL="23495" algn="l" rtl="0" eaLnBrk="0">
              <a:lnSpc>
                <a:spcPts val="4070"/>
              </a:lnSpc>
            </a:pPr>
            <a:r>
              <a:rPr sz="29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Computation</a:t>
            </a:r>
            <a:r>
              <a:rPr sz="2900" spc="154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9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on</a:t>
            </a:r>
            <a:r>
              <a:rPr sz="2900" spc="15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9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Chain</a:t>
            </a:r>
            <a:endParaRPr lang="en-US" altLang="en-US" sz="2900" dirty="0"/>
          </a:p>
          <a:p>
            <a:pPr algn="l" rtl="0" eaLnBrk="0">
              <a:lnSpc>
                <a:spcPct val="115000"/>
              </a:lnSpc>
            </a:pPr>
            <a:endParaRPr lang="en-US" altLang="en-US" sz="1000" dirty="0"/>
          </a:p>
          <a:p>
            <a:pPr algn="l" rtl="0" eaLnBrk="0">
              <a:lnSpc>
                <a:spcPct val="116000"/>
              </a:lnSpc>
            </a:pPr>
            <a:endParaRPr lang="en-US" altLang="en-US" sz="1000" dirty="0"/>
          </a:p>
          <a:p>
            <a:pPr marL="13335" indent="1270" algn="l" rtl="0" eaLnBrk="0">
              <a:lnSpc>
                <a:spcPct val="105000"/>
              </a:lnSpc>
              <a:spcBef>
                <a:spcPts val="545"/>
              </a:spcBef>
            </a:pPr>
            <a:r>
              <a:rPr sz="1800" spc="-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未来，我们将探索如</a:t>
            </a:r>
            <a:r>
              <a:rPr sz="18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何将相关深度语言模型的计算迁移 </a:t>
            </a:r>
            <a:r>
              <a:rPr sz="18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</a:t>
            </a:r>
            <a:r>
              <a:rPr sz="18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FIow</a:t>
            </a:r>
            <a:r>
              <a:rPr sz="18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</a:t>
            </a:r>
            <a:r>
              <a:rPr sz="18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上，实现去中心化计算。</a:t>
            </a:r>
            <a:endParaRPr lang="en-US" altLang="en-US" sz="1800" dirty="0"/>
          </a:p>
          <a:p>
            <a:pPr algn="l" rtl="0" eaLnBrk="0">
              <a:lnSpc>
                <a:spcPct val="123000"/>
              </a:lnSpc>
            </a:pPr>
            <a:endParaRPr lang="en-US" altLang="en-US" sz="1000" dirty="0"/>
          </a:p>
          <a:p>
            <a:pPr algn="l" rtl="0" eaLnBrk="0">
              <a:lnSpc>
                <a:spcPct val="114000"/>
              </a:lnSpc>
            </a:pPr>
            <a:endParaRPr lang="en-US" altLang="en-US" sz="400" dirty="0"/>
          </a:p>
          <a:p>
            <a:pPr marL="13970" indent="-1270" algn="l" rtl="0" eaLnBrk="0">
              <a:lnSpc>
                <a:spcPct val="102000"/>
              </a:lnSpc>
              <a:spcBef>
                <a:spcPts val="5"/>
              </a:spcBef>
            </a:pPr>
            <a:r>
              <a:rPr sz="1800" spc="9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对应的商业模式将吸引拥有富余算力的用户(矿工</a:t>
            </a:r>
            <a:r>
              <a:rPr sz="18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)， </a:t>
            </a:r>
            <a:r>
              <a:rPr sz="18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为使用</a:t>
            </a:r>
            <a:r>
              <a:rPr sz="18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univoice</a:t>
            </a:r>
            <a:r>
              <a:rPr sz="18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语音服务</a:t>
            </a:r>
            <a:r>
              <a:rPr sz="18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的用户进行语音模型计算，用 </a:t>
            </a:r>
            <a:r>
              <a:rPr sz="1800" spc="17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户为计算提供者(矿工)付费</a:t>
            </a:r>
            <a:r>
              <a:rPr sz="1800" spc="1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en-US" sz="1800" dirty="0"/>
          </a:p>
        </p:txBody>
      </p:sp>
      <p:pic>
        <p:nvPicPr>
          <p:cNvPr id="92" name="picture 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39433" y="1338508"/>
            <a:ext cx="4131223" cy="4107751"/>
          </a:xfrm>
          <a:prstGeom prst="rect">
            <a:avLst/>
          </a:prstGeom>
        </p:spPr>
      </p:pic>
      <p:pic>
        <p:nvPicPr>
          <p:cNvPr id="93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820134" y="283839"/>
            <a:ext cx="742126" cy="561414"/>
          </a:xfrm>
          <a:prstGeom prst="rect">
            <a:avLst/>
          </a:prstGeom>
        </p:spPr>
      </p:pic>
      <p:sp>
        <p:nvSpPr>
          <p:cNvPr id="94" name="textbox 94"/>
          <p:cNvSpPr/>
          <p:nvPr/>
        </p:nvSpPr>
        <p:spPr>
          <a:xfrm>
            <a:off x="856231" y="6175295"/>
            <a:ext cx="822325" cy="1485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MIAO</a:t>
            </a:r>
            <a:r>
              <a:rPr sz="1000" spc="53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52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LAB</a:t>
            </a:r>
            <a:endParaRPr lang="en-US" altLang="en-US" sz="1000" dirty="0"/>
          </a:p>
        </p:txBody>
      </p:sp>
      <p:sp>
        <p:nvSpPr>
          <p:cNvPr id="95" name="textbox 95"/>
          <p:cNvSpPr/>
          <p:nvPr/>
        </p:nvSpPr>
        <p:spPr>
          <a:xfrm>
            <a:off x="10898950" y="6302878"/>
            <a:ext cx="502284" cy="197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1400" spc="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13/1</a:t>
            </a:r>
            <a:r>
              <a:rPr sz="1400" spc="4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</a:t>
            </a:r>
            <a:endParaRPr lang="en-US" alt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14195" y="1618045"/>
            <a:ext cx="4928885" cy="4928886"/>
          </a:xfrm>
          <a:prstGeom prst="rect">
            <a:avLst/>
          </a:prstGeom>
        </p:spPr>
      </p:pic>
      <p:sp>
        <p:nvSpPr>
          <p:cNvPr id="97" name="textbox 97"/>
          <p:cNvSpPr/>
          <p:nvPr/>
        </p:nvSpPr>
        <p:spPr>
          <a:xfrm>
            <a:off x="856231" y="1408027"/>
            <a:ext cx="7879080" cy="49155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43000"/>
              </a:lnSpc>
            </a:pPr>
            <a:endParaRPr lang="en-US" altLang="en-US" sz="100" dirty="0"/>
          </a:p>
          <a:p>
            <a:pPr algn="r" rtl="0" eaLnBrk="0">
              <a:lnSpc>
                <a:spcPct val="77000"/>
              </a:lnSpc>
            </a:pPr>
            <a:r>
              <a:rPr sz="3200" b="1" spc="-1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Par</a:t>
            </a:r>
            <a:r>
              <a:rPr sz="3200" b="1" spc="-8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r>
              <a:rPr sz="3200" b="1" spc="-1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3200" spc="-1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6600" b="1" spc="-1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04</a:t>
            </a:r>
            <a:endParaRPr lang="en-US" altLang="en-US" sz="16600" dirty="0"/>
          </a:p>
          <a:p>
            <a:pPr marL="4625975" algn="l" rtl="0" eaLnBrk="0">
              <a:lnSpc>
                <a:spcPts val="4440"/>
              </a:lnSpc>
            </a:pPr>
            <a:r>
              <a:rPr sz="3200" b="1" spc="-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Team</a:t>
            </a:r>
            <a:r>
              <a:rPr sz="32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3200" spc="-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200" spc="-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团队</a:t>
            </a:r>
            <a:endParaRPr lang="en-US" altLang="en-US" sz="3200" dirty="0"/>
          </a:p>
          <a:p>
            <a:pPr algn="l" rtl="0" eaLnBrk="0">
              <a:lnSpc>
                <a:spcPct val="196000"/>
              </a:lnSpc>
            </a:pPr>
            <a:endParaRPr lang="en-US" altLang="en-US" sz="1000" dirty="0"/>
          </a:p>
          <a:p>
            <a:pPr marL="4713605" algn="l" rtl="0" eaLnBrk="0">
              <a:lnSpc>
                <a:spcPct val="81000"/>
              </a:lnSpc>
              <a:spcBef>
                <a:spcPts val="550"/>
              </a:spcBef>
            </a:pPr>
            <a:r>
              <a:rPr sz="1800" spc="90" dirty="0">
                <a:ln w="3175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技术团</a:t>
            </a:r>
            <a:r>
              <a:rPr sz="1800" spc="60" dirty="0">
                <a:ln w="3175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队</a:t>
            </a:r>
            <a:endParaRPr lang="en-US" altLang="en-US" sz="1800" dirty="0"/>
          </a:p>
          <a:p>
            <a:pPr marL="4712970" algn="l" rtl="0" eaLnBrk="0">
              <a:lnSpc>
                <a:spcPts val="2395"/>
              </a:lnSpc>
              <a:spcBef>
                <a:spcPts val="165"/>
              </a:spcBef>
            </a:pPr>
            <a:r>
              <a:rPr sz="1800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Taffin</a:t>
            </a:r>
            <a:r>
              <a:rPr sz="1800" spc="56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&amp;</a:t>
            </a:r>
            <a:r>
              <a:rPr sz="1800" spc="53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Frankfu</a:t>
            </a:r>
            <a:endParaRPr lang="en-US" altLang="en-US" sz="1800" dirty="0"/>
          </a:p>
          <a:p>
            <a:pPr marL="4715510" algn="l" rtl="0" eaLnBrk="0">
              <a:lnSpc>
                <a:spcPct val="82000"/>
              </a:lnSpc>
              <a:spcBef>
                <a:spcPts val="810"/>
              </a:spcBef>
            </a:pPr>
            <a:r>
              <a:rPr sz="1800" spc="90" dirty="0">
                <a:ln w="3175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运营团</a:t>
            </a:r>
            <a:r>
              <a:rPr sz="1800" spc="50" dirty="0">
                <a:ln w="3175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队</a:t>
            </a:r>
            <a:endParaRPr lang="en-US" altLang="en-US" sz="1800" dirty="0"/>
          </a:p>
          <a:p>
            <a:pPr marL="4712970" algn="l" rtl="0" eaLnBrk="0">
              <a:lnSpc>
                <a:spcPts val="2395"/>
              </a:lnSpc>
              <a:spcBef>
                <a:spcPts val="170"/>
              </a:spcBef>
            </a:pPr>
            <a:r>
              <a:rPr sz="1800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Train</a:t>
            </a:r>
            <a:r>
              <a:rPr lang="en-US" sz="1800" spc="41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spc="41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&amp;</a:t>
            </a:r>
            <a:r>
              <a:rPr sz="1800" spc="38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lang="en-US" sz="1800" spc="38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Alex</a:t>
            </a:r>
            <a:endParaRPr lang="en-US" altLang="en-US" sz="18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algn="l" rtl="0" eaLnBrk="0">
              <a:lnSpc>
                <a:spcPct val="129000"/>
              </a:lnSpc>
            </a:pPr>
            <a:endParaRPr lang="en-US" altLang="en-US" sz="200" dirty="0"/>
          </a:p>
          <a:p>
            <a:pPr marL="12700" algn="l" rtl="0" eaLnBrk="0">
              <a:lnSpc>
                <a:spcPct val="81000"/>
              </a:lnSpc>
              <a:spcBef>
                <a:spcPts val="0"/>
              </a:spcBef>
            </a:pP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MIAO</a:t>
            </a:r>
            <a:r>
              <a:rPr sz="1000" spc="53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52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LAB</a:t>
            </a:r>
            <a:endParaRPr lang="en-US" altLang="en-US" sz="1000" dirty="0"/>
          </a:p>
        </p:txBody>
      </p:sp>
      <p:pic>
        <p:nvPicPr>
          <p:cNvPr id="98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820134" y="283839"/>
            <a:ext cx="742126" cy="561414"/>
          </a:xfrm>
          <a:prstGeom prst="rect">
            <a:avLst/>
          </a:prstGeom>
        </p:spPr>
      </p:pic>
      <p:sp>
        <p:nvSpPr>
          <p:cNvPr id="99" name="textbox 99"/>
          <p:cNvSpPr/>
          <p:nvPr/>
        </p:nvSpPr>
        <p:spPr>
          <a:xfrm>
            <a:off x="10898950" y="6302878"/>
            <a:ext cx="502284" cy="197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1400" spc="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14/1</a:t>
            </a:r>
            <a:r>
              <a:rPr sz="1400" spc="4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</a:t>
            </a:r>
            <a:endParaRPr lang="en-US" alt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40408" y="944562"/>
            <a:ext cx="11211804" cy="5076825"/>
          </a:xfrm>
          <a:prstGeom prst="rect">
            <a:avLst/>
          </a:prstGeom>
        </p:spPr>
      </p:pic>
      <p:graphicFrame>
        <p:nvGraphicFramePr>
          <p:cNvPr id="101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919514"/>
              </p:ext>
            </p:extLst>
          </p:nvPr>
        </p:nvGraphicFramePr>
        <p:xfrm>
          <a:off x="3551753" y="965597"/>
          <a:ext cx="6821169" cy="5223953"/>
        </p:xfrm>
        <a:graphic>
          <a:graphicData uri="http://schemas.openxmlformats.org/drawingml/2006/table">
            <a:tbl>
              <a:tblPr/>
              <a:tblGrid>
                <a:gridCol w="3067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3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266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500" dirty="0"/>
                    </a:p>
                    <a:p>
                      <a:pPr marL="389890" algn="l" rtl="0" eaLnBrk="0">
                        <a:lnSpc>
                          <a:spcPct val="83000"/>
                        </a:lnSpc>
                      </a:pPr>
                      <a:r>
                        <a:rPr sz="2800" b="1" spc="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Taffin</a:t>
                      </a:r>
                      <a:endParaRPr lang="en-US" altLang="en-US" sz="2800" spc="0" dirty="0"/>
                    </a:p>
                    <a:p>
                      <a:pPr marL="386715" algn="l" rtl="0" eaLnBrk="0">
                        <a:lnSpc>
                          <a:spcPct val="119000"/>
                        </a:lnSpc>
                        <a:spcBef>
                          <a:spcPts val="35"/>
                        </a:spcBef>
                      </a:pPr>
                      <a:r>
                        <a:rPr sz="900" spc="140" dirty="0" err="1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项目负责人</a:t>
                      </a:r>
                      <a:r>
                        <a:rPr sz="900" spc="14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</a:t>
                      </a:r>
                      <a:r>
                        <a:rPr lang="zh-CN" altLang="en-US" sz="900" spc="14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首席科学家</a:t>
                      </a:r>
                      <a:endParaRPr lang="en-US" altLang="zh-CN" sz="900" spc="140" dirty="0">
                        <a:solidFill>
                          <a:srgbClr val="002138">
                            <a:alpha val="100000"/>
                          </a:srgb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386715" algn="l" rtl="0" eaLnBrk="0">
                        <a:lnSpc>
                          <a:spcPct val="119000"/>
                        </a:lnSpc>
                        <a:spcBef>
                          <a:spcPts val="35"/>
                        </a:spcBef>
                      </a:pPr>
                      <a:r>
                        <a:rPr sz="900" spc="140" dirty="0" err="1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浙江大学博士，</a:t>
                      </a:r>
                      <a:r>
                        <a:rPr lang="en-US" altLang="zh-CN" sz="900" spc="0" dirty="0" err="1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HW</a:t>
                      </a:r>
                      <a:r>
                        <a:rPr sz="900" spc="140" dirty="0" err="1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公司多媒体</a:t>
                      </a:r>
                      <a:r>
                        <a:rPr sz="900" spc="130" dirty="0" err="1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&amp;</a:t>
                      </a:r>
                      <a:r>
                        <a:rPr sz="900" spc="0" dirty="0" err="1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AI专</a:t>
                      </a:r>
                      <a:r>
                        <a:rPr sz="900" spc="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900" spc="15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家，技术负责人，</a:t>
                      </a:r>
                      <a:r>
                        <a:rPr sz="900" spc="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PM</a:t>
                      </a:r>
                      <a:r>
                        <a:rPr sz="900" spc="15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，多项专利，主导产品累计销售额</a:t>
                      </a:r>
                      <a:r>
                        <a:rPr sz="900" spc="3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超</a:t>
                      </a:r>
                      <a:r>
                        <a:rPr sz="900" spc="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900" spc="32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过2</a:t>
                      </a:r>
                      <a:r>
                        <a:rPr sz="900" spc="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xxxx</a:t>
                      </a:r>
                      <a:r>
                        <a:rPr sz="900" spc="31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lang="en-US" altLang="en-US" sz="9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54"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3165"/>
                        </a:lnSpc>
                      </a:pPr>
                      <a:r>
                        <a:rPr sz="2200" b="1" spc="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Developing</a:t>
                      </a:r>
                      <a:r>
                        <a:rPr sz="2200" spc="293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200" b="1" spc="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Team</a:t>
                      </a:r>
                      <a:endParaRPr lang="en-US" altLang="en-US" sz="22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50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500" dirty="0"/>
                    </a:p>
                    <a:p>
                      <a:pPr marL="1379855" algn="l" rtl="0" eaLnBrk="0">
                        <a:lnSpc>
                          <a:spcPct val="81000"/>
                        </a:lnSpc>
                        <a:spcBef>
                          <a:spcPts val="0"/>
                        </a:spcBef>
                      </a:pPr>
                      <a:r>
                        <a:rPr sz="2600" spc="-3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开发团</a:t>
                      </a:r>
                      <a:r>
                        <a:rPr sz="2600" spc="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队</a:t>
                      </a:r>
                      <a:endParaRPr lang="en-US" altLang="en-US" sz="26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500" dirty="0"/>
                    </a:p>
                    <a:p>
                      <a:pPr marL="411480" algn="l" rtl="0" eaLnBrk="0">
                        <a:lnSpc>
                          <a:spcPct val="82000"/>
                        </a:lnSpc>
                      </a:pPr>
                      <a:r>
                        <a:rPr sz="2800" b="1" spc="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Frankfu</a:t>
                      </a:r>
                      <a:endParaRPr lang="en-US" altLang="en-US" sz="2500" spc="0" dirty="0"/>
                    </a:p>
                    <a:p>
                      <a:pPr marL="386080" indent="635" algn="l" rtl="0" eaLnBrk="0">
                        <a:lnSpc>
                          <a:spcPct val="114000"/>
                        </a:lnSpc>
                        <a:spcBef>
                          <a:spcPts val="50"/>
                        </a:spcBef>
                      </a:pPr>
                      <a:r>
                        <a:rPr lang="zh-CN" altLang="en-US" sz="900" spc="12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全栈工程师</a:t>
                      </a:r>
                      <a:r>
                        <a:rPr sz="900" spc="12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</a:t>
                      </a:r>
                      <a:r>
                        <a:rPr lang="zh-CN" altLang="en-US" sz="900" spc="12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技术专家</a:t>
                      </a:r>
                      <a:endParaRPr lang="en-US" sz="900" spc="120" dirty="0">
                        <a:solidFill>
                          <a:srgbClr val="002138">
                            <a:alpha val="100000"/>
                          </a:srgb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386080" indent="635" algn="l" rtl="0" eaLnBrk="0">
                        <a:lnSpc>
                          <a:spcPct val="114000"/>
                        </a:lnSpc>
                        <a:spcBef>
                          <a:spcPts val="50"/>
                        </a:spcBef>
                      </a:pPr>
                      <a:r>
                        <a:rPr sz="900" spc="120" dirty="0" err="1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博士后，浙江大学，高级研究员，</a:t>
                      </a:r>
                      <a:r>
                        <a:rPr sz="900" spc="60" dirty="0" err="1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全</a:t>
                      </a:r>
                      <a:r>
                        <a:rPr sz="900" spc="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900" spc="19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栈工程师，</a:t>
                      </a:r>
                      <a:r>
                        <a:rPr sz="900" spc="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IEEE</a:t>
                      </a:r>
                      <a:r>
                        <a:rPr sz="900" spc="19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标准委员会成员，</a:t>
                      </a:r>
                      <a:r>
                        <a:rPr sz="900" spc="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Kaggle</a:t>
                      </a:r>
                      <a:r>
                        <a:rPr sz="900" spc="19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金牌获得者，</a:t>
                      </a:r>
                      <a:r>
                        <a:rPr sz="900" spc="18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浙</a:t>
                      </a:r>
                      <a:r>
                        <a:rPr sz="900" spc="12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江省青创赛金奖，</a:t>
                      </a:r>
                      <a:r>
                        <a:rPr sz="900" spc="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CIIC</a:t>
                      </a:r>
                      <a:r>
                        <a:rPr sz="900" spc="12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r>
                        <a:rPr sz="900" spc="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o</a:t>
                      </a:r>
                      <a:r>
                        <a:rPr sz="900" spc="12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21获奖者，主导研发多项能源</a:t>
                      </a:r>
                      <a:r>
                        <a:rPr sz="900" spc="6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安</a:t>
                      </a:r>
                      <a:r>
                        <a:rPr sz="900" spc="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全 </a:t>
                      </a:r>
                      <a:r>
                        <a:rPr sz="900" spc="10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生产区块链类关键技</a:t>
                      </a:r>
                      <a:r>
                        <a:rPr sz="900" spc="6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术</a:t>
                      </a:r>
                      <a:endParaRPr lang="en-US" altLang="en-US" sz="9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2349500" algn="l" rtl="0" eaLnBrk="0">
                        <a:lnSpc>
                          <a:spcPts val="4625"/>
                        </a:lnSpc>
                      </a:pPr>
                      <a:r>
                        <a:rPr sz="3300" b="1" spc="26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&amp;</a:t>
                      </a:r>
                      <a:endParaRPr lang="en-US" altLang="en-US" sz="33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85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marL="384810" indent="1270" algn="l" rtl="0" eaLnBrk="0">
                        <a:lnSpc>
                          <a:spcPct val="114000"/>
                        </a:lnSpc>
                        <a:spcBef>
                          <a:spcPts val="5"/>
                        </a:spcBef>
                      </a:pPr>
                      <a:r>
                        <a:rPr sz="900" spc="90" dirty="0" err="1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项目经理，产品经理</a:t>
                      </a:r>
                      <a:r>
                        <a:rPr sz="900" spc="9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endParaRPr lang="en-US" sz="900" spc="90" dirty="0">
                        <a:solidFill>
                          <a:srgbClr val="002138">
                            <a:alpha val="100000"/>
                          </a:srgb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384810" indent="1270" algn="l" rtl="0" eaLnBrk="0">
                        <a:lnSpc>
                          <a:spcPct val="114000"/>
                        </a:lnSpc>
                        <a:spcBef>
                          <a:spcPts val="5"/>
                        </a:spcBef>
                      </a:pPr>
                      <a:r>
                        <a:rPr sz="900" spc="90" dirty="0" err="1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高级工程师，</a:t>
                      </a:r>
                      <a:r>
                        <a:rPr sz="900" spc="0" dirty="0" err="1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zJ</a:t>
                      </a:r>
                      <a:r>
                        <a:rPr sz="900" spc="90" dirty="0" err="1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省科技厅入库专家</a:t>
                      </a:r>
                      <a:r>
                        <a:rPr sz="900" spc="0" dirty="0" err="1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</a:t>
                      </a:r>
                      <a:r>
                        <a:rPr sz="900" spc="100" dirty="0" err="1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技术团队负责</a:t>
                      </a:r>
                      <a:r>
                        <a:rPr sz="900" spc="70" dirty="0" err="1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人</a:t>
                      </a:r>
                      <a:endParaRPr lang="en-US" altLang="en-US" sz="9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979">
                <a:tc>
                  <a:txBody>
                    <a:bodyPr/>
                    <a:lstStyle/>
                    <a:p>
                      <a:pPr marL="210820" algn="l" rtl="0" eaLnBrk="0">
                        <a:lnSpc>
                          <a:spcPts val="2740"/>
                        </a:lnSpc>
                      </a:pPr>
                      <a:r>
                        <a:rPr sz="1900" b="1" spc="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Operating</a:t>
                      </a:r>
                      <a:r>
                        <a:rPr sz="1900" spc="502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900" b="1" spc="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Team</a:t>
                      </a:r>
                      <a:endParaRPr lang="en-US" altLang="en-US" sz="19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7061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300" dirty="0"/>
                    </a:p>
                    <a:p>
                      <a:pPr marL="1378585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</a:pPr>
                      <a:r>
                        <a:rPr sz="2600" spc="-2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运营团队</a:t>
                      </a:r>
                      <a:endParaRPr lang="en-US" altLang="en-US" sz="26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635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2800" b="1" spc="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Alex</a:t>
                      </a:r>
                      <a:endParaRPr lang="en-US" altLang="en-US" sz="3200" dirty="0"/>
                    </a:p>
                    <a:p>
                      <a:pPr marL="384810" algn="l" rtl="0" eaLnBrk="0">
                        <a:lnSpc>
                          <a:spcPct val="90000"/>
                        </a:lnSpc>
                        <a:spcBef>
                          <a:spcPts val="290"/>
                        </a:spcBef>
                      </a:pPr>
                      <a:r>
                        <a:rPr sz="1000" spc="-1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产品策</a:t>
                      </a:r>
                      <a:r>
                        <a:rPr sz="1000" spc="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划，项目运营</a:t>
                      </a:r>
                      <a:endParaRPr lang="en-US" altLang="en-US" sz="1000" dirty="0"/>
                    </a:p>
                    <a:p>
                      <a:pPr marL="403225" indent="-4445" algn="l" rtl="0" eaLnBrk="0">
                        <a:lnSpc>
                          <a:spcPct val="102000"/>
                        </a:lnSpc>
                        <a:spcBef>
                          <a:spcPts val="235"/>
                        </a:spcBef>
                      </a:pPr>
                      <a:r>
                        <a:rPr lang="en-US" altLang="zh-CN" sz="900" spc="9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NFT</a:t>
                      </a:r>
                      <a:r>
                        <a:rPr lang="zh-CN" altLang="en-US" sz="900" spc="9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运营专家，</a:t>
                      </a:r>
                      <a:r>
                        <a:rPr sz="900" spc="90" dirty="0" err="1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区块链爱好者，有钻研和研究的精神，善于发现早期项目</a:t>
                      </a:r>
                      <a:r>
                        <a:rPr sz="900" spc="7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</a:t>
                      </a:r>
                      <a:endParaRPr lang="en-US" altLang="en-US" sz="9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2" name="textbox 102"/>
          <p:cNvSpPr/>
          <p:nvPr/>
        </p:nvSpPr>
        <p:spPr>
          <a:xfrm>
            <a:off x="6996808" y="3739865"/>
            <a:ext cx="988694" cy="6819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7000"/>
              </a:lnSpc>
            </a:pPr>
            <a:endParaRPr lang="en-US" altLang="en-US" sz="800" dirty="0"/>
          </a:p>
          <a:p>
            <a:pPr marL="12700" algn="l" rtl="0" eaLnBrk="0">
              <a:lnSpc>
                <a:spcPct val="80000"/>
              </a:lnSpc>
              <a:spcBef>
                <a:spcPts val="0"/>
              </a:spcBef>
            </a:pPr>
            <a:r>
              <a:rPr sz="2800" b="1" spc="-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Trai</a:t>
            </a:r>
            <a:r>
              <a:rPr sz="2800" b="1" spc="-4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</a:t>
            </a:r>
            <a:endParaRPr lang="en-US" altLang="en-US" sz="3200" dirty="0"/>
          </a:p>
        </p:txBody>
      </p:sp>
      <p:pic>
        <p:nvPicPr>
          <p:cNvPr id="103" name="picture 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820134" y="283839"/>
            <a:ext cx="742126" cy="561414"/>
          </a:xfrm>
          <a:prstGeom prst="rect">
            <a:avLst/>
          </a:prstGeom>
        </p:spPr>
      </p:pic>
      <p:sp>
        <p:nvSpPr>
          <p:cNvPr id="104" name="textbox 104"/>
          <p:cNvSpPr/>
          <p:nvPr/>
        </p:nvSpPr>
        <p:spPr>
          <a:xfrm>
            <a:off x="856231" y="6175295"/>
            <a:ext cx="822325" cy="1485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MIAO</a:t>
            </a:r>
            <a:r>
              <a:rPr sz="1000" spc="53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52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LAB</a:t>
            </a:r>
            <a:endParaRPr lang="en-US" altLang="en-US" sz="1000" dirty="0"/>
          </a:p>
        </p:txBody>
      </p:sp>
      <p:sp>
        <p:nvSpPr>
          <p:cNvPr id="105" name="textbox 105"/>
          <p:cNvSpPr/>
          <p:nvPr/>
        </p:nvSpPr>
        <p:spPr>
          <a:xfrm>
            <a:off x="10898950" y="6302878"/>
            <a:ext cx="502284" cy="197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1400" spc="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15/1</a:t>
            </a:r>
            <a:r>
              <a:rPr sz="1400" spc="4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</a:t>
            </a:r>
            <a:endParaRPr lang="en-US" alt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"/>
          <p:cNvSpPr/>
          <p:nvPr/>
        </p:nvSpPr>
        <p:spPr>
          <a:xfrm>
            <a:off x="839787" y="944562"/>
            <a:ext cx="10512425" cy="5076825"/>
          </a:xfrm>
          <a:prstGeom prst="rect">
            <a:avLst/>
          </a:prstGeom>
          <a:solidFill>
            <a:srgbClr val="F2F2F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07" name="picture 1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146175" y="1505408"/>
            <a:ext cx="5452490" cy="3955132"/>
          </a:xfrm>
          <a:prstGeom prst="rect">
            <a:avLst/>
          </a:prstGeom>
        </p:spPr>
      </p:pic>
      <p:sp>
        <p:nvSpPr>
          <p:cNvPr id="108" name="textbox 108"/>
          <p:cNvSpPr/>
          <p:nvPr/>
        </p:nvSpPr>
        <p:spPr>
          <a:xfrm>
            <a:off x="2090830" y="3072907"/>
            <a:ext cx="3855720" cy="9093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8000"/>
              </a:lnSpc>
            </a:pPr>
            <a:r>
              <a:rPr sz="6000" b="1" spc="6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Univoic</a:t>
            </a:r>
            <a:r>
              <a:rPr sz="6000" b="1" spc="60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</a:t>
            </a:r>
            <a:endParaRPr lang="en-US" altLang="en-US" sz="6000" dirty="0"/>
          </a:p>
          <a:p>
            <a:pPr marL="55880" algn="l" rtl="0" eaLnBrk="0">
              <a:lnSpc>
                <a:spcPct val="81000"/>
              </a:lnSpc>
              <a:spcBef>
                <a:spcPts val="5"/>
              </a:spcBef>
            </a:pPr>
            <a:r>
              <a:rPr sz="1400" spc="27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致力于发掘</a:t>
            </a:r>
            <a:r>
              <a:rPr sz="14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sz="1400" spc="27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3的语音价</a:t>
            </a:r>
            <a:r>
              <a:rPr sz="1400" spc="2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</a:t>
            </a:r>
            <a:endParaRPr lang="en-US" altLang="en-US" sz="1400" dirty="0"/>
          </a:p>
        </p:txBody>
      </p:sp>
      <p:pic>
        <p:nvPicPr>
          <p:cNvPr id="109" name="picture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9598666" y="1016646"/>
            <a:ext cx="1682322" cy="605737"/>
          </a:xfrm>
          <a:prstGeom prst="rect">
            <a:avLst/>
          </a:prstGeom>
        </p:spPr>
      </p:pic>
      <p:sp>
        <p:nvSpPr>
          <p:cNvPr id="110" name="textbox 110"/>
          <p:cNvSpPr/>
          <p:nvPr/>
        </p:nvSpPr>
        <p:spPr>
          <a:xfrm>
            <a:off x="856231" y="6175295"/>
            <a:ext cx="822325" cy="1485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MIAO</a:t>
            </a:r>
            <a:r>
              <a:rPr sz="1000" spc="53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52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LAB</a:t>
            </a:r>
            <a:endParaRPr lang="en-US" altLang="en-US" sz="1000" dirty="0"/>
          </a:p>
        </p:txBody>
      </p:sp>
      <p:sp>
        <p:nvSpPr>
          <p:cNvPr id="111" name="textbox 111"/>
          <p:cNvSpPr/>
          <p:nvPr/>
        </p:nvSpPr>
        <p:spPr>
          <a:xfrm>
            <a:off x="10898950" y="6302878"/>
            <a:ext cx="502284" cy="197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1400" spc="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16/1</a:t>
            </a:r>
            <a:r>
              <a:rPr sz="1400" spc="4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</a:t>
            </a:r>
            <a:endParaRPr lang="en-US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6023048" cy="6858000"/>
          </a:xfrm>
          <a:prstGeom prst="rect">
            <a:avLst/>
          </a:prstGeom>
        </p:spPr>
      </p:pic>
      <p:sp>
        <p:nvSpPr>
          <p:cNvPr id="8" name="textbox 8"/>
          <p:cNvSpPr/>
          <p:nvPr/>
        </p:nvSpPr>
        <p:spPr>
          <a:xfrm>
            <a:off x="7588367" y="1437326"/>
            <a:ext cx="3244850" cy="31369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5000"/>
              </a:lnSpc>
            </a:pPr>
            <a:endParaRPr lang="en-US" altLang="en-US" sz="100" dirty="0"/>
          </a:p>
          <a:p>
            <a:pPr marL="28575" indent="-6985" algn="l" rtl="0" eaLnBrk="0">
              <a:lnSpc>
                <a:spcPct val="99000"/>
              </a:lnSpc>
            </a:pPr>
            <a:r>
              <a:rPr sz="1000" spc="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每当人们提起元宇宙，总会首</a:t>
            </a:r>
            <a:r>
              <a:rPr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先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想起各种图像，视频带来 </a:t>
            </a:r>
            <a:r>
              <a:rPr sz="1000" spc="-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的视觉冲击，然而有声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的交互才是元宇宙的基础和灵魂</a:t>
            </a:r>
            <a:endParaRPr lang="en-US" altLang="en-US" sz="1000" dirty="0"/>
          </a:p>
          <a:p>
            <a:pPr algn="l" rtl="0" eaLnBrk="0">
              <a:lnSpc>
                <a:spcPct val="132000"/>
              </a:lnSpc>
            </a:pPr>
            <a:endParaRPr lang="en-US" altLang="en-US" sz="1000" dirty="0"/>
          </a:p>
          <a:p>
            <a:pPr marL="30480" algn="l" rtl="0" eaLnBrk="0">
              <a:lnSpc>
                <a:spcPts val="3095"/>
              </a:lnSpc>
              <a:spcBef>
                <a:spcPts val="670"/>
              </a:spcBef>
            </a:pPr>
            <a:r>
              <a:rPr sz="22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Part</a:t>
            </a:r>
            <a:r>
              <a:rPr sz="2200" b="1" spc="17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.0</a:t>
            </a:r>
            <a:r>
              <a:rPr sz="2200" b="1" spc="1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endParaRPr lang="en-US" altLang="en-US" sz="2200" dirty="0"/>
          </a:p>
          <a:p>
            <a:pPr marL="22225" algn="l" rtl="0" eaLnBrk="0">
              <a:lnSpc>
                <a:spcPct val="81000"/>
              </a:lnSpc>
              <a:spcBef>
                <a:spcPts val="355"/>
              </a:spcBef>
            </a:pPr>
            <a:r>
              <a:rPr sz="1200" spc="9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Univoic</a:t>
            </a:r>
            <a:r>
              <a:rPr sz="1200" spc="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</a:t>
            </a:r>
            <a:endParaRPr lang="en-US" altLang="en-US" sz="1200" dirty="0"/>
          </a:p>
          <a:p>
            <a:pPr marL="25400" indent="-1270" algn="l" rtl="0" eaLnBrk="0">
              <a:lnSpc>
                <a:spcPct val="113000"/>
              </a:lnSpc>
              <a:spcBef>
                <a:spcPts val="860"/>
              </a:spcBef>
            </a:pPr>
            <a:r>
              <a:rPr sz="1000" spc="4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借助</a:t>
            </a:r>
            <a:r>
              <a:rPr lang="en-US" sz="100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Tezos</a:t>
            </a:r>
            <a:r>
              <a:rPr sz="1000" spc="4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区块链和</a:t>
            </a:r>
            <a:r>
              <a:rPr sz="1000" spc="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NLP</a:t>
            </a:r>
            <a:r>
              <a:rPr sz="1000" spc="4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技术，将复杂的语音特征</a:t>
            </a:r>
            <a:r>
              <a:rPr sz="1000" spc="2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融</a:t>
            </a:r>
            <a:r>
              <a:rPr sz="1000" spc="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合成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000" spc="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声纹特征，用语音搭建通</a:t>
            </a:r>
            <a:r>
              <a:rPr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往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web3元宇宙的桥梁</a:t>
            </a:r>
            <a:endParaRPr lang="en-US" altLang="en-US" sz="1000" dirty="0"/>
          </a:p>
          <a:p>
            <a:pPr algn="l" rtl="0" eaLnBrk="0">
              <a:lnSpc>
                <a:spcPct val="186000"/>
              </a:lnSpc>
            </a:pPr>
            <a:endParaRPr lang="en-US" altLang="en-US" sz="1000" dirty="0"/>
          </a:p>
          <a:p>
            <a:pPr marL="26670" algn="l" rtl="0" eaLnBrk="0">
              <a:lnSpc>
                <a:spcPct val="81000"/>
              </a:lnSpc>
              <a:spcBef>
                <a:spcPts val="665"/>
              </a:spcBef>
            </a:pPr>
            <a:r>
              <a:rPr sz="22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Part</a:t>
            </a:r>
            <a:r>
              <a:rPr sz="2200" b="1" spc="17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.0</a:t>
            </a:r>
            <a:r>
              <a:rPr sz="2200" b="1" spc="1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endParaRPr lang="en-US" altLang="en-US" sz="2200" dirty="0"/>
          </a:p>
          <a:p>
            <a:pPr marL="12700" algn="l" rtl="0" eaLnBrk="0">
              <a:lnSpc>
                <a:spcPct val="82000"/>
              </a:lnSpc>
              <a:spcBef>
                <a:spcPts val="650"/>
              </a:spcBef>
            </a:pPr>
            <a:r>
              <a:rPr sz="1200" spc="10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Scenario</a:t>
            </a:r>
            <a:r>
              <a:rPr sz="1200" spc="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endParaRPr lang="en-US" altLang="en-US" sz="1200" dirty="0"/>
          </a:p>
          <a:p>
            <a:pPr algn="l" rtl="0" eaLnBrk="0">
              <a:lnSpc>
                <a:spcPct val="103000"/>
              </a:lnSpc>
            </a:pPr>
            <a:endParaRPr lang="en-US" altLang="en-US" sz="700" dirty="0"/>
          </a:p>
          <a:p>
            <a:pPr marL="21590" indent="4445" algn="l" rtl="0" eaLnBrk="0">
              <a:lnSpc>
                <a:spcPct val="110000"/>
              </a:lnSpc>
              <a:spcBef>
                <a:spcPts val="0"/>
              </a:spcBef>
            </a:pP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Univoice</a:t>
            </a:r>
            <a:r>
              <a:rPr sz="1000" spc="-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将发掘声音本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来的价值，使</a:t>
            </a:r>
            <a:r>
              <a:rPr lang="zh-CN"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私人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声纹可以用来交</a:t>
            </a:r>
            <a:r>
              <a:rPr sz="1000" spc="5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易和使用；同时，将提供更</a:t>
            </a:r>
            <a:r>
              <a:rPr lang="zh-CN" sz="1000" spc="5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</a:t>
            </a:r>
            <a:r>
              <a:rPr sz="1000" spc="5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ToB</a:t>
            </a:r>
            <a:r>
              <a:rPr sz="1000" spc="5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服务:为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NFT</a:t>
            </a:r>
            <a:r>
              <a:rPr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音， </a:t>
            </a:r>
            <a:r>
              <a:rPr sz="1000" spc="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为游戏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NPc</a:t>
            </a:r>
            <a:r>
              <a:rPr sz="1000" spc="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赋予交流功</a:t>
            </a:r>
            <a:r>
              <a:rPr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</a:t>
            </a:r>
            <a:r>
              <a:rPr lang="zh-CN"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</a:t>
            </a:r>
          </a:p>
        </p:txBody>
      </p:sp>
      <p:sp>
        <p:nvSpPr>
          <p:cNvPr id="9" name="textbox 9"/>
          <p:cNvSpPr/>
          <p:nvPr/>
        </p:nvSpPr>
        <p:spPr>
          <a:xfrm>
            <a:off x="7591891" y="4871045"/>
            <a:ext cx="3809365" cy="16421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3000"/>
              </a:lnSpc>
            </a:pPr>
            <a:endParaRPr lang="en-US" altLang="en-US" sz="600" dirty="0"/>
          </a:p>
          <a:p>
            <a:pPr marL="31115" algn="l" rtl="0" eaLnBrk="0">
              <a:lnSpc>
                <a:spcPct val="81000"/>
              </a:lnSpc>
              <a:spcBef>
                <a:spcPts val="5"/>
              </a:spcBef>
            </a:pPr>
            <a:r>
              <a:rPr sz="22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Part</a:t>
            </a:r>
            <a:r>
              <a:rPr sz="2200" b="1" spc="17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.0</a:t>
            </a:r>
            <a:r>
              <a:rPr sz="2200" b="1" spc="1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</a:t>
            </a:r>
            <a:endParaRPr lang="en-US" altLang="en-US" sz="2200" dirty="0"/>
          </a:p>
          <a:p>
            <a:pPr marL="12700" algn="l" rtl="0" eaLnBrk="0">
              <a:lnSpc>
                <a:spcPct val="81000"/>
              </a:lnSpc>
              <a:spcBef>
                <a:spcPts val="665"/>
              </a:spcBef>
            </a:pPr>
            <a:r>
              <a:rPr sz="1200" spc="9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Tea</a:t>
            </a:r>
            <a:r>
              <a:rPr sz="1200" spc="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</a:t>
            </a:r>
            <a:endParaRPr lang="en-US" altLang="en-US" sz="1200" dirty="0"/>
          </a:p>
          <a:p>
            <a:pPr marL="30480" indent="-6985" algn="l" rtl="0" eaLnBrk="0">
              <a:lnSpc>
                <a:spcPct val="113000"/>
              </a:lnSpc>
              <a:spcBef>
                <a:spcPts val="865"/>
              </a:spcBef>
            </a:pPr>
            <a:r>
              <a:rPr sz="1000" spc="-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技术和运营双优团队，集合AI，N</a:t>
            </a:r>
            <a:r>
              <a:rPr sz="1000" spc="-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r>
              <a:rPr sz="1000" spc="-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和区块链技术专家，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</a:t>
            </a:r>
            <a:r>
              <a:rPr lang="en-US"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NLP</a:t>
            </a:r>
            <a:r>
              <a:rPr lang="zh-CN" altLang="en-US"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专家</a:t>
            </a:r>
            <a:r>
              <a:rPr sz="1000" spc="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sz="1000" spc="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3产品运营专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家</a:t>
            </a:r>
            <a:endParaRPr lang="en-US" altLang="en-US" sz="1000" dirty="0"/>
          </a:p>
          <a:p>
            <a:pPr algn="l" rtl="0" eaLnBrk="0">
              <a:lnSpc>
                <a:spcPct val="114000"/>
              </a:lnSpc>
            </a:pPr>
            <a:endParaRPr lang="en-US" altLang="en-US" sz="1000" dirty="0"/>
          </a:p>
          <a:p>
            <a:pPr algn="l" rtl="0" eaLnBrk="0">
              <a:lnSpc>
                <a:spcPct val="115000"/>
              </a:lnSpc>
            </a:pPr>
            <a:endParaRPr lang="en-US" altLang="en-US" sz="1000" dirty="0"/>
          </a:p>
          <a:p>
            <a:pPr algn="l" rtl="0" eaLnBrk="0">
              <a:lnSpc>
                <a:spcPct val="119000"/>
              </a:lnSpc>
            </a:pPr>
            <a:endParaRPr lang="en-US" altLang="en-US" sz="300" dirty="0"/>
          </a:p>
          <a:p>
            <a:pPr algn="r" rtl="0" eaLnBrk="0">
              <a:lnSpc>
                <a:spcPct val="81000"/>
              </a:lnSpc>
              <a:spcBef>
                <a:spcPts val="0"/>
              </a:spcBef>
            </a:pPr>
            <a:r>
              <a:rPr sz="1400" spc="7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02/1</a:t>
            </a:r>
            <a:r>
              <a:rPr sz="1400" spc="6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</a:t>
            </a:r>
            <a:endParaRPr lang="en-US" altLang="en-US" sz="1400" dirty="0"/>
          </a:p>
        </p:txBody>
      </p:sp>
      <p:sp>
        <p:nvSpPr>
          <p:cNvPr id="10" name="textbox 10"/>
          <p:cNvSpPr/>
          <p:nvPr/>
        </p:nvSpPr>
        <p:spPr>
          <a:xfrm>
            <a:off x="6479260" y="862888"/>
            <a:ext cx="518794" cy="4997450"/>
          </a:xfrm>
          <a:prstGeom prst="rect">
            <a:avLst/>
          </a:prstGeom>
        </p:spPr>
        <p:txBody>
          <a:bodyPr vert="eaVert" wrap="square" lIns="0" tIns="0" rIns="0" bIns="0"/>
          <a:lstStyle/>
          <a:p>
            <a:pPr algn="l" rtl="0" eaLnBrk="0">
              <a:lnSpc>
                <a:spcPct val="6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0000"/>
              </a:lnSpc>
            </a:pPr>
            <a:r>
              <a:rPr sz="40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4000" spc="-1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40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</a:t>
            </a:r>
            <a:r>
              <a:rPr sz="4000" spc="-1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40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</a:t>
            </a:r>
            <a:r>
              <a:rPr sz="4000" spc="-1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40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r>
              <a:rPr sz="4000" spc="-1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4000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</a:t>
            </a:r>
            <a:r>
              <a:rPr sz="4000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40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</a:t>
            </a:r>
            <a:r>
              <a:rPr sz="4000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40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endParaRPr lang="en-US" altLang="en-US" sz="4000" dirty="0"/>
          </a:p>
        </p:txBody>
      </p:sp>
      <p:sp>
        <p:nvSpPr>
          <p:cNvPr id="11" name="textbox 11"/>
          <p:cNvSpPr/>
          <p:nvPr/>
        </p:nvSpPr>
        <p:spPr>
          <a:xfrm>
            <a:off x="7593345" y="697923"/>
            <a:ext cx="1029335" cy="6305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3000"/>
              </a:lnSpc>
            </a:pPr>
            <a:endParaRPr lang="en-US" altLang="en-US" sz="600" dirty="0"/>
          </a:p>
          <a:p>
            <a:pPr marL="22225" algn="l" rtl="0" eaLnBrk="0">
              <a:lnSpc>
                <a:spcPct val="81000"/>
              </a:lnSpc>
              <a:spcBef>
                <a:spcPts val="5"/>
              </a:spcBef>
            </a:pPr>
            <a:r>
              <a:rPr sz="22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Part</a:t>
            </a:r>
            <a:r>
              <a:rPr sz="2200" b="1" spc="17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.0</a:t>
            </a:r>
            <a:r>
              <a:rPr sz="2200" b="1" spc="1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2200" dirty="0"/>
          </a:p>
          <a:p>
            <a:pPr algn="l" rtl="0" eaLnBrk="0">
              <a:lnSpc>
                <a:spcPct val="111000"/>
              </a:lnSpc>
            </a:pPr>
            <a:endParaRPr lang="en-US" altLang="en-US" sz="500" dirty="0"/>
          </a:p>
          <a:p>
            <a:pPr marL="12700" algn="l" rtl="0" eaLnBrk="0">
              <a:lnSpc>
                <a:spcPct val="81000"/>
              </a:lnSpc>
              <a:spcBef>
                <a:spcPts val="5"/>
              </a:spcBef>
            </a:pPr>
            <a:r>
              <a:rPr sz="1200" spc="10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Backgroun</a:t>
            </a:r>
            <a:r>
              <a:rPr sz="1200" spc="6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</a:t>
            </a:r>
            <a:endParaRPr lang="en-US" altLang="en-US" sz="1200" dirty="0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1062660" y="292974"/>
            <a:ext cx="742126" cy="5614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811870" y="731467"/>
            <a:ext cx="4928886" cy="4928886"/>
          </a:xfrm>
          <a:prstGeom prst="rect">
            <a:avLst/>
          </a:prstGeom>
        </p:spPr>
      </p:pic>
      <p:sp>
        <p:nvSpPr>
          <p:cNvPr id="14" name="textbox 14"/>
          <p:cNvSpPr/>
          <p:nvPr/>
        </p:nvSpPr>
        <p:spPr>
          <a:xfrm>
            <a:off x="2609860" y="1692559"/>
            <a:ext cx="5482590" cy="33813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4000"/>
              </a:lnSpc>
            </a:pPr>
            <a:endParaRPr lang="en-US" altLang="en-US" sz="100" dirty="0"/>
          </a:p>
          <a:p>
            <a:pPr algn="r" rtl="0" eaLnBrk="0">
              <a:lnSpc>
                <a:spcPct val="73000"/>
              </a:lnSpc>
            </a:pPr>
            <a:r>
              <a:rPr sz="3200" b="1" spc="-1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Par</a:t>
            </a:r>
            <a:r>
              <a:rPr sz="3200" b="1" spc="-8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r>
              <a:rPr sz="3200" b="1" spc="-1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3200" spc="-1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6600" b="1" spc="-1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01</a:t>
            </a:r>
            <a:endParaRPr lang="en-US" altLang="en-US" sz="16600" dirty="0"/>
          </a:p>
          <a:p>
            <a:pPr marL="745490" algn="l" rtl="0" eaLnBrk="0">
              <a:lnSpc>
                <a:spcPct val="79000"/>
              </a:lnSpc>
              <a:spcBef>
                <a:spcPts val="20"/>
              </a:spcBef>
            </a:pPr>
            <a:r>
              <a:rPr sz="3200" b="1" spc="-3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Backgro</a:t>
            </a:r>
            <a:r>
              <a:rPr sz="32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und</a:t>
            </a:r>
            <a:endParaRPr lang="en-US" altLang="en-US" sz="32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79000"/>
              </a:lnSpc>
              <a:spcBef>
                <a:spcPts val="305"/>
              </a:spcBef>
            </a:pPr>
            <a:r>
              <a:rPr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每当人们提起元宇宙</a:t>
            </a:r>
            <a:r>
              <a:rPr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总会</a:t>
            </a:r>
            <a:endParaRPr lang="en-US" altLang="en-US" sz="1000" dirty="0"/>
          </a:p>
          <a:p>
            <a:pPr marL="14605" algn="l" rtl="0" eaLnBrk="0">
              <a:lnSpc>
                <a:spcPts val="1320"/>
              </a:lnSpc>
            </a:pPr>
            <a:r>
              <a:rPr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首先想起各种图像，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视频带</a:t>
            </a:r>
            <a:endParaRPr lang="en-US" altLang="en-US" sz="1000" dirty="0"/>
          </a:p>
          <a:p>
            <a:pPr marL="12700" algn="l" rtl="0" eaLnBrk="0">
              <a:lnSpc>
                <a:spcPts val="1320"/>
              </a:lnSpc>
            </a:pPr>
            <a:r>
              <a:rPr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来的视觉冲击，然而</a:t>
            </a:r>
            <a:r>
              <a:rPr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音的</a:t>
            </a:r>
            <a:endParaRPr lang="en-US" altLang="en-US" sz="1000" dirty="0"/>
          </a:p>
          <a:p>
            <a:pPr marL="12700" algn="l" rtl="0" eaLnBrk="0">
              <a:lnSpc>
                <a:spcPts val="1250"/>
              </a:lnSpc>
            </a:pPr>
            <a:r>
              <a:rPr sz="1000" spc="-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交互才是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元宇宙的灵魂</a:t>
            </a:r>
            <a:endParaRPr lang="en-US" altLang="en-US" sz="1000" dirty="0"/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820134" y="283839"/>
            <a:ext cx="742126" cy="561414"/>
          </a:xfrm>
          <a:prstGeom prst="rect">
            <a:avLst/>
          </a:prstGeom>
        </p:spPr>
      </p:pic>
      <p:sp>
        <p:nvSpPr>
          <p:cNvPr id="16" name="textbox 16"/>
          <p:cNvSpPr/>
          <p:nvPr/>
        </p:nvSpPr>
        <p:spPr>
          <a:xfrm>
            <a:off x="856231" y="6175295"/>
            <a:ext cx="822325" cy="1485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MIAO</a:t>
            </a:r>
            <a:r>
              <a:rPr sz="1000" spc="53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52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LAB</a:t>
            </a:r>
            <a:endParaRPr lang="en-US" altLang="en-US" sz="1000" dirty="0"/>
          </a:p>
        </p:txBody>
      </p:sp>
      <p:sp>
        <p:nvSpPr>
          <p:cNvPr id="17" name="textbox 17"/>
          <p:cNvSpPr/>
          <p:nvPr/>
        </p:nvSpPr>
        <p:spPr>
          <a:xfrm>
            <a:off x="10887037" y="6302878"/>
            <a:ext cx="513715" cy="197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1400" spc="7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03/1</a:t>
            </a:r>
            <a:r>
              <a:rPr sz="1400" spc="6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</a:t>
            </a:r>
            <a:endParaRPr lang="en-US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420075" y="1081896"/>
            <a:ext cx="5687884" cy="3884967"/>
          </a:xfrm>
          <a:prstGeom prst="rect">
            <a:avLst/>
          </a:prstGeom>
        </p:spPr>
      </p:pic>
      <p:sp>
        <p:nvSpPr>
          <p:cNvPr id="19" name="textbox 19"/>
          <p:cNvSpPr/>
          <p:nvPr/>
        </p:nvSpPr>
        <p:spPr>
          <a:xfrm>
            <a:off x="2414878" y="2647801"/>
            <a:ext cx="2926714" cy="11582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6000"/>
              </a:lnSpc>
            </a:pPr>
            <a:endParaRPr lang="en-US" altLang="en-US" sz="100" dirty="0"/>
          </a:p>
          <a:p>
            <a:pPr marL="12700" indent="0" algn="l" rtl="0" eaLnBrk="0">
              <a:lnSpc>
                <a:spcPct val="106000"/>
              </a:lnSpc>
            </a:pPr>
            <a:r>
              <a:rPr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语音信号之所以被形容为“形简意丰”，是因为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 </a:t>
            </a:r>
            <a:r>
              <a:rPr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音包含有内容、身份、情感、年龄及健康状况等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丰 </a:t>
            </a:r>
            <a:r>
              <a:rPr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富的信息。再加上人类语言的产生要经过人体语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言 </a:t>
            </a:r>
            <a:r>
              <a:rPr sz="1000" spc="9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中枢与发音器官间复杂的生理物理过程，理论</a:t>
            </a:r>
            <a:r>
              <a:rPr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说，每个人说话时的短时频谱、声源、时序</a:t>
            </a:r>
            <a:r>
              <a:rPr sz="1000" spc="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态、 </a:t>
            </a:r>
            <a:r>
              <a:rPr sz="1000" spc="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韵律、语言学特征等都有差</a:t>
            </a:r>
            <a:r>
              <a:rPr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。因此，  声纹就像指 纹一样具有唯一性和独特性。</a:t>
            </a:r>
            <a:endParaRPr lang="en-US" altLang="en-US" sz="1000" dirty="0"/>
          </a:p>
        </p:txBody>
      </p:sp>
      <p:sp>
        <p:nvSpPr>
          <p:cNvPr id="20" name="textbox 20"/>
          <p:cNvSpPr/>
          <p:nvPr/>
        </p:nvSpPr>
        <p:spPr>
          <a:xfrm>
            <a:off x="2415132" y="1129577"/>
            <a:ext cx="2926714" cy="9899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</a:pPr>
            <a:endParaRPr lang="en-US" altLang="en-US" sz="100" dirty="0"/>
          </a:p>
          <a:p>
            <a:pPr marL="12700" indent="0" algn="l" rtl="0" eaLnBrk="0">
              <a:lnSpc>
                <a:spcPct val="105000"/>
              </a:lnSpc>
            </a:pPr>
            <a:r>
              <a:rPr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心理学家赤瑞特拉做过关于人类获取信息来</a:t>
            </a:r>
            <a:r>
              <a:rPr lang="zh-CN"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源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实验，即人类获取信息主要通过那些途径。他</a:t>
            </a:r>
            <a:r>
              <a:rPr sz="1000" spc="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过</a:t>
            </a:r>
            <a:r>
              <a:rPr sz="1000" spc="6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大量的实验证实:</a:t>
            </a:r>
            <a:r>
              <a:rPr lang="en-US" sz="1000" spc="6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000" spc="6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人类获取的信息83%来自视觉</a:t>
            </a:r>
            <a:r>
              <a:rPr sz="1000" spc="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，11%来自听觉，视觉和听觉加起来94%，</a:t>
            </a:r>
            <a:r>
              <a:rPr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另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外3.5% </a:t>
            </a:r>
            <a:r>
              <a:rPr sz="1000" spc="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来自嗅觉，1.5%来自触觉，1%来自味觉。  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听</a:t>
            </a:r>
            <a:r>
              <a:rPr lang="zh-CN"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觉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 人类第二大信息来源。</a:t>
            </a:r>
            <a:endParaRPr lang="en-US" altLang="en-US" sz="1000" dirty="0"/>
          </a:p>
        </p:txBody>
      </p:sp>
      <p:sp>
        <p:nvSpPr>
          <p:cNvPr id="21" name="textbox 21"/>
          <p:cNvSpPr/>
          <p:nvPr/>
        </p:nvSpPr>
        <p:spPr>
          <a:xfrm>
            <a:off x="4570708" y="5552496"/>
            <a:ext cx="6551294" cy="4413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91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780"/>
              </a:lnSpc>
              <a:spcBef>
                <a:spcPts val="0"/>
              </a:spcBef>
            </a:pPr>
            <a:r>
              <a:rPr sz="2200" b="1" spc="-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Univoice</a:t>
            </a:r>
            <a:r>
              <a:rPr sz="2200" spc="-50" dirty="0">
                <a:ln w="6350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200" spc="-5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2200" b="1" spc="-3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</a:t>
            </a:r>
            <a:r>
              <a:rPr sz="22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eb</a:t>
            </a:r>
            <a:r>
              <a:rPr sz="2200" b="1" spc="-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2200" spc="-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200" spc="-50" dirty="0">
                <a:ln w="6350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元宇宙的沉浸式体验</a:t>
            </a:r>
            <a:r>
              <a:rPr sz="2200" b="1" spc="-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2200" spc="-50" dirty="0">
                <a:ln w="6350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最后⼀块拼图</a:t>
            </a:r>
            <a:endParaRPr lang="en-US" altLang="en-US" sz="2200" dirty="0"/>
          </a:p>
        </p:txBody>
      </p:sp>
      <p:sp>
        <p:nvSpPr>
          <p:cNvPr id="22" name="textbox 22"/>
          <p:cNvSpPr/>
          <p:nvPr/>
        </p:nvSpPr>
        <p:spPr>
          <a:xfrm>
            <a:off x="2413735" y="4269626"/>
            <a:ext cx="2927985" cy="6515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9000"/>
              </a:lnSpc>
            </a:pPr>
            <a:endParaRPr lang="en-US" altLang="en-US" sz="100" dirty="0"/>
          </a:p>
          <a:p>
            <a:pPr marL="12700" indent="0" algn="l" rtl="0" eaLnBrk="0">
              <a:lnSpc>
                <a:spcPct val="103000"/>
              </a:lnSpc>
            </a:pPr>
            <a:r>
              <a:rPr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声纹是生物识别特征的一种，是在说话人发声时</a:t>
            </a:r>
            <a:r>
              <a:rPr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取出来的，可以作为说话人的表征和标识，能与</a:t>
            </a:r>
            <a:r>
              <a:rPr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他人相互区别的语音特征，以及基于这些特征或</a:t>
            </a:r>
            <a:r>
              <a:rPr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000" spc="-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数所建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立的语音模型的总称</a:t>
            </a:r>
            <a:endParaRPr lang="en-US" altLang="en-US" sz="1000" dirty="0"/>
          </a:p>
        </p:txBody>
      </p:sp>
      <p:sp>
        <p:nvSpPr>
          <p:cNvPr id="23" name="textbox 23"/>
          <p:cNvSpPr/>
          <p:nvPr/>
        </p:nvSpPr>
        <p:spPr>
          <a:xfrm>
            <a:off x="719687" y="3981659"/>
            <a:ext cx="1079500" cy="14490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5000"/>
              </a:lnSpc>
            </a:pPr>
            <a:endParaRPr lang="en-US" altLang="en-US" sz="800" dirty="0"/>
          </a:p>
          <a:p>
            <a:pPr marL="42545" indent="-29845" algn="l" rtl="0" eaLnBrk="0">
              <a:lnSpc>
                <a:spcPct val="90000"/>
              </a:lnSpc>
            </a:pPr>
            <a:r>
              <a:rPr sz="3100" b="1" spc="1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Vo</a:t>
            </a:r>
            <a:r>
              <a:rPr sz="31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ice</a:t>
            </a:r>
            <a:r>
              <a:rPr sz="3100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100" b="1" spc="-1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31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rint</a:t>
            </a:r>
            <a:endParaRPr lang="en-US" altLang="en-US" sz="2500" dirty="0"/>
          </a:p>
        </p:txBody>
      </p:sp>
      <p:sp>
        <p:nvSpPr>
          <p:cNvPr id="24" name="textbox 24"/>
          <p:cNvSpPr/>
          <p:nvPr/>
        </p:nvSpPr>
        <p:spPr>
          <a:xfrm>
            <a:off x="812034" y="1164121"/>
            <a:ext cx="1064894" cy="14605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7000"/>
              </a:lnSpc>
            </a:pPr>
            <a:r>
              <a:rPr sz="10800" b="1" spc="-9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2000" b="1" spc="-9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nd</a:t>
            </a:r>
            <a:endParaRPr lang="en-US" altLang="en-US" sz="2000" dirty="0"/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820134" y="283839"/>
            <a:ext cx="742126" cy="561414"/>
          </a:xfrm>
          <a:prstGeom prst="rect">
            <a:avLst/>
          </a:prstGeom>
        </p:spPr>
      </p:pic>
      <p:sp>
        <p:nvSpPr>
          <p:cNvPr id="26" name="textbox 26"/>
          <p:cNvSpPr/>
          <p:nvPr/>
        </p:nvSpPr>
        <p:spPr>
          <a:xfrm>
            <a:off x="856231" y="6175295"/>
            <a:ext cx="822325" cy="1485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MIAO</a:t>
            </a:r>
            <a:r>
              <a:rPr sz="1000" spc="53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52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LAB</a:t>
            </a:r>
            <a:endParaRPr lang="en-US" altLang="en-US" sz="1000" dirty="0"/>
          </a:p>
        </p:txBody>
      </p:sp>
      <p:sp>
        <p:nvSpPr>
          <p:cNvPr id="27" name="textbox 27"/>
          <p:cNvSpPr/>
          <p:nvPr/>
        </p:nvSpPr>
        <p:spPr>
          <a:xfrm>
            <a:off x="10887036" y="6302878"/>
            <a:ext cx="513715" cy="197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1400" spc="7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04/1</a:t>
            </a:r>
            <a:r>
              <a:rPr sz="1400" spc="6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</a:t>
            </a:r>
            <a:endParaRPr lang="en-US" altLang="en-US" sz="1400" dirty="0"/>
          </a:p>
        </p:txBody>
      </p:sp>
      <p:sp>
        <p:nvSpPr>
          <p:cNvPr id="28" name="path"/>
          <p:cNvSpPr/>
          <p:nvPr/>
        </p:nvSpPr>
        <p:spPr>
          <a:xfrm>
            <a:off x="781708" y="3628933"/>
            <a:ext cx="1069803" cy="6350"/>
          </a:xfrm>
          <a:custGeom>
            <a:avLst/>
            <a:gdLst/>
            <a:ahLst/>
            <a:cxnLst/>
            <a:rect l="0" t="0" r="0" b="0"/>
            <a:pathLst>
              <a:path w="1684" h="10">
                <a:moveTo>
                  <a:pt x="0" y="5"/>
                </a:moveTo>
                <a:lnTo>
                  <a:pt x="1684" y="5"/>
                </a:lnTo>
              </a:path>
            </a:pathLst>
          </a:custGeom>
          <a:noFill/>
          <a:ln w="6350" cap="flat">
            <a:solidFill>
              <a:srgbClr val="262626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715280" y="727212"/>
            <a:ext cx="3997778" cy="5403575"/>
          </a:xfrm>
          <a:prstGeom prst="rect">
            <a:avLst/>
          </a:prstGeom>
        </p:spPr>
      </p:pic>
      <p:sp>
        <p:nvSpPr>
          <p:cNvPr id="30" name="textbox 30"/>
          <p:cNvSpPr/>
          <p:nvPr/>
        </p:nvSpPr>
        <p:spPr>
          <a:xfrm>
            <a:off x="8028960" y="2707611"/>
            <a:ext cx="2332354" cy="30029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27305" algn="l" rtl="0" eaLnBrk="0">
              <a:lnSpc>
                <a:spcPct val="81000"/>
              </a:lnSpc>
            </a:pPr>
            <a:r>
              <a:rPr sz="1800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Emotion</a:t>
            </a:r>
            <a:r>
              <a:rPr lang="en-US" sz="1800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100" spc="46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情</a:t>
            </a:r>
            <a:r>
              <a:rPr sz="2100" spc="44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感</a:t>
            </a:r>
            <a:endParaRPr lang="en-US" altLang="en-US" sz="2100" dirty="0"/>
          </a:p>
          <a:p>
            <a:pPr marL="15875" indent="-1905" algn="l" rtl="0" eaLnBrk="0">
              <a:lnSpc>
                <a:spcPct val="113000"/>
              </a:lnSpc>
              <a:spcBef>
                <a:spcPts val="645"/>
              </a:spcBef>
            </a:pPr>
            <a:r>
              <a:rPr sz="1000" spc="1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现有语音服务(如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TTS</a:t>
            </a:r>
            <a:r>
              <a:rPr sz="1000" spc="1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等)机械感严重</a:t>
            </a:r>
            <a:r>
              <a:rPr sz="1000" spc="7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没有感情色彩,破坏元宇宙的沉浸式体</a:t>
            </a:r>
            <a:r>
              <a:rPr sz="1000" spc="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验</a:t>
            </a:r>
            <a:endParaRPr lang="en-US" altLang="en-US" sz="1000" dirty="0"/>
          </a:p>
          <a:p>
            <a:pPr algn="l" rtl="0" eaLnBrk="0">
              <a:lnSpc>
                <a:spcPct val="129000"/>
              </a:lnSpc>
            </a:pPr>
            <a:endParaRPr lang="en-US" altLang="en-US" sz="1000" dirty="0"/>
          </a:p>
          <a:p>
            <a:pPr algn="l" rtl="0" eaLnBrk="0">
              <a:lnSpc>
                <a:spcPct val="130000"/>
              </a:lnSpc>
            </a:pPr>
            <a:endParaRPr lang="en-US" altLang="en-US" sz="1000" dirty="0"/>
          </a:p>
          <a:p>
            <a:pPr marL="20320" algn="l" rtl="0" eaLnBrk="0">
              <a:lnSpc>
                <a:spcPct val="81000"/>
              </a:lnSpc>
              <a:spcBef>
                <a:spcPts val="635"/>
              </a:spcBef>
            </a:pPr>
            <a:r>
              <a:rPr sz="1800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Communicate</a:t>
            </a:r>
            <a:r>
              <a:rPr lang="en-US" sz="1800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100" spc="74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</a:t>
            </a:r>
            <a:r>
              <a:rPr sz="2100" spc="73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互</a:t>
            </a:r>
            <a:endParaRPr lang="en-US" altLang="en-US" sz="2100" dirty="0"/>
          </a:p>
          <a:p>
            <a:pPr marL="12700" indent="3810" algn="l" rtl="0" eaLnBrk="0">
              <a:lnSpc>
                <a:spcPct val="110000"/>
              </a:lnSpc>
              <a:spcBef>
                <a:spcPts val="535"/>
              </a:spcBef>
            </a:pPr>
            <a:r>
              <a:rPr sz="1000" spc="5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虽然视觉是人类获取信息的主要途径,</a:t>
            </a:r>
            <a:r>
              <a:rPr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但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000" spc="-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是语音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社交依然是首要的社交方式</a:t>
            </a:r>
            <a:endParaRPr lang="en-US" altLang="en-US" sz="1000" dirty="0"/>
          </a:p>
          <a:p>
            <a:pPr algn="l" rtl="0" eaLnBrk="0">
              <a:lnSpc>
                <a:spcPct val="136000"/>
              </a:lnSpc>
            </a:pPr>
            <a:endParaRPr lang="en-US" altLang="en-US" sz="1000" dirty="0"/>
          </a:p>
          <a:p>
            <a:pPr algn="l" rtl="0" eaLnBrk="0">
              <a:lnSpc>
                <a:spcPct val="137000"/>
              </a:lnSpc>
            </a:pPr>
            <a:endParaRPr lang="en-US" altLang="en-US" sz="1000" dirty="0"/>
          </a:p>
          <a:p>
            <a:pPr marL="20320" algn="l" rtl="0" eaLnBrk="0">
              <a:lnSpc>
                <a:spcPct val="80000"/>
              </a:lnSpc>
              <a:spcBef>
                <a:spcPts val="640"/>
              </a:spcBef>
            </a:pPr>
            <a:r>
              <a:rPr sz="1800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Cost</a:t>
            </a:r>
            <a:r>
              <a:rPr lang="en-US" sz="1800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100" spc="29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</a:t>
            </a:r>
            <a:r>
              <a:rPr sz="2100" spc="28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</a:t>
            </a:r>
            <a:endParaRPr lang="en-US" altLang="en-US" sz="2100" dirty="0"/>
          </a:p>
          <a:p>
            <a:pPr algn="l" rtl="0" eaLnBrk="0">
              <a:lnSpc>
                <a:spcPct val="133000"/>
              </a:lnSpc>
            </a:pPr>
            <a:endParaRPr lang="en-US" altLang="en-US" sz="300" dirty="0"/>
          </a:p>
          <a:p>
            <a:pPr marL="15240" indent="-1270" algn="l" rtl="0" eaLnBrk="0">
              <a:lnSpc>
                <a:spcPct val="112000"/>
              </a:lnSpc>
            </a:pPr>
            <a:r>
              <a:rPr sz="1000" spc="1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现有动画,游戏,虚拟偶像场景下,为</a:t>
            </a:r>
            <a:r>
              <a:rPr sz="1000" spc="5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各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角色配音仍需要邀请多个声优,成本巨</a:t>
            </a:r>
            <a:r>
              <a:rPr sz="1000" spc="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</a:t>
            </a:r>
            <a:endParaRPr lang="en-US" altLang="en-US" sz="1000" dirty="0"/>
          </a:p>
        </p:txBody>
      </p:sp>
      <p:sp>
        <p:nvSpPr>
          <p:cNvPr id="31" name="textbox 31"/>
          <p:cNvSpPr/>
          <p:nvPr/>
        </p:nvSpPr>
        <p:spPr>
          <a:xfrm>
            <a:off x="1742549" y="1957556"/>
            <a:ext cx="3273425" cy="16897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2000"/>
              </a:lnSpc>
            </a:pPr>
            <a:r>
              <a:rPr sz="5400" b="1" spc="-3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Challen</a:t>
            </a:r>
            <a:r>
              <a:rPr sz="54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ge</a:t>
            </a:r>
            <a:endParaRPr lang="en-US" altLang="en-US" sz="5400" dirty="0"/>
          </a:p>
          <a:p>
            <a:pPr algn="l" rtl="0" eaLnBrk="0">
              <a:lnSpc>
                <a:spcPct val="189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1100" dirty="0"/>
          </a:p>
          <a:p>
            <a:pPr algn="r" rtl="0" eaLnBrk="0">
              <a:lnSpc>
                <a:spcPct val="80000"/>
              </a:lnSpc>
              <a:spcBef>
                <a:spcPts val="5"/>
              </a:spcBef>
            </a:pPr>
            <a:r>
              <a:rPr sz="4400" spc="-50" dirty="0">
                <a:ln w="12700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挑战</a:t>
            </a:r>
            <a:endParaRPr lang="en-US" altLang="en-US" sz="4400" dirty="0"/>
          </a:p>
        </p:txBody>
      </p:sp>
      <p:sp>
        <p:nvSpPr>
          <p:cNvPr id="32" name="textbox 32"/>
          <p:cNvSpPr/>
          <p:nvPr/>
        </p:nvSpPr>
        <p:spPr>
          <a:xfrm>
            <a:off x="8026420" y="1449626"/>
            <a:ext cx="2334895" cy="7067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29210" algn="l" rtl="0" eaLnBrk="0">
              <a:lnSpc>
                <a:spcPct val="83000"/>
              </a:lnSpc>
            </a:pPr>
            <a:r>
              <a:rPr sz="1800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Privacy</a:t>
            </a:r>
            <a:r>
              <a:rPr lang="en-US" sz="1800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100" spc="46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隐</a:t>
            </a:r>
            <a:r>
              <a:rPr sz="2100" spc="45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私</a:t>
            </a:r>
            <a:endParaRPr lang="en-US" altLang="en-US" sz="2100" dirty="0"/>
          </a:p>
          <a:p>
            <a:pPr algn="l" rtl="0" eaLnBrk="0">
              <a:lnSpc>
                <a:spcPct val="105000"/>
              </a:lnSpc>
            </a:pPr>
            <a:endParaRPr lang="en-US" altLang="en-US" sz="400" dirty="0"/>
          </a:p>
          <a:p>
            <a:pPr marL="17145" indent="-4445" algn="l" rtl="0" eaLnBrk="0">
              <a:lnSpc>
                <a:spcPct val="115000"/>
              </a:lnSpc>
              <a:spcBef>
                <a:spcPts val="0"/>
              </a:spcBef>
            </a:pP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sz="1000" spc="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3社交中使用本人声音</a:t>
            </a:r>
            <a:r>
              <a:rPr lang="en-US" sz="1000" spc="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sz="1000" spc="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造成隐私泄 </a:t>
            </a:r>
            <a:r>
              <a:rPr sz="1000" spc="5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露,破坏了元宇宙的自由和安全</a:t>
            </a:r>
            <a:r>
              <a:rPr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</a:t>
            </a:r>
            <a:endParaRPr lang="en-US" altLang="en-US" sz="1000" dirty="0"/>
          </a:p>
        </p:txBody>
      </p:sp>
      <p:pic>
        <p:nvPicPr>
          <p:cNvPr id="33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820134" y="283839"/>
            <a:ext cx="742126" cy="561414"/>
          </a:xfrm>
          <a:prstGeom prst="rect">
            <a:avLst/>
          </a:prstGeom>
        </p:spPr>
      </p:pic>
      <p:sp>
        <p:nvSpPr>
          <p:cNvPr id="34" name="textbox 34"/>
          <p:cNvSpPr/>
          <p:nvPr/>
        </p:nvSpPr>
        <p:spPr>
          <a:xfrm>
            <a:off x="856231" y="6175295"/>
            <a:ext cx="822325" cy="1485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MIAO</a:t>
            </a:r>
            <a:r>
              <a:rPr sz="1000" spc="53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52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LAB</a:t>
            </a:r>
            <a:endParaRPr lang="en-US" altLang="en-US" sz="1000" dirty="0"/>
          </a:p>
        </p:txBody>
      </p:sp>
      <p:sp>
        <p:nvSpPr>
          <p:cNvPr id="35" name="textbox 35"/>
          <p:cNvSpPr/>
          <p:nvPr/>
        </p:nvSpPr>
        <p:spPr>
          <a:xfrm>
            <a:off x="10887037" y="6302878"/>
            <a:ext cx="513715" cy="197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1400" spc="7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05/1</a:t>
            </a:r>
            <a:r>
              <a:rPr sz="1400" spc="6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</a:t>
            </a:r>
            <a:endParaRPr lang="en-US" alt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005618" y="845253"/>
            <a:ext cx="3837153" cy="3837153"/>
          </a:xfrm>
          <a:prstGeom prst="rect">
            <a:avLst/>
          </a:prstGeom>
        </p:spPr>
      </p:pic>
      <p:sp>
        <p:nvSpPr>
          <p:cNvPr id="37" name="textbox 37"/>
          <p:cNvSpPr/>
          <p:nvPr/>
        </p:nvSpPr>
        <p:spPr>
          <a:xfrm>
            <a:off x="836277" y="3651409"/>
            <a:ext cx="3244214" cy="21742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0000"/>
              </a:lnSpc>
            </a:pPr>
            <a:r>
              <a:rPr sz="3200" b="1" spc="-1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Par</a:t>
            </a:r>
            <a:r>
              <a:rPr sz="3200" b="1" spc="-8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r>
              <a:rPr sz="3200" b="1" spc="-1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3200" spc="-1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6600" b="1" spc="-1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02</a:t>
            </a:r>
            <a:endParaRPr lang="en-US" altLang="en-US" sz="16600" dirty="0"/>
          </a:p>
        </p:txBody>
      </p:sp>
      <p:sp>
        <p:nvSpPr>
          <p:cNvPr id="38" name="textbox 38"/>
          <p:cNvSpPr/>
          <p:nvPr/>
        </p:nvSpPr>
        <p:spPr>
          <a:xfrm>
            <a:off x="8548979" y="3496334"/>
            <a:ext cx="2440304" cy="22536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000"/>
              </a:lnSpc>
            </a:pPr>
            <a:endParaRPr lang="en-US" altLang="en-US" sz="100" dirty="0"/>
          </a:p>
          <a:p>
            <a:pPr marL="12700" indent="10160" algn="l" rtl="0" eaLnBrk="0">
              <a:lnSpc>
                <a:spcPct val="99000"/>
              </a:lnSpc>
            </a:pPr>
            <a:r>
              <a:rPr lang="en-US" sz="1600" b="1" spc="0" dirty="0" err="1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Tezos</a:t>
            </a:r>
            <a:r>
              <a:rPr sz="1600" spc="3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lang="zh-CN" altLang="en-US" sz="1000" spc="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使用权益证明达成共识，使用链上治理模型，当升级提案获得社区的支持时，可以修改协议。</a:t>
            </a:r>
            <a:endParaRPr lang="en-US" altLang="zh-CN" sz="1000" spc="30" dirty="0">
              <a:solidFill>
                <a:srgbClr val="002138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indent="10160" algn="l" rtl="0" eaLnBrk="0">
              <a:lnSpc>
                <a:spcPct val="99000"/>
              </a:lnSpc>
            </a:pPr>
            <a:endParaRPr lang="en-US" altLang="zh-CN" sz="1000" b="1" spc="30" dirty="0">
              <a:solidFill>
                <a:srgbClr val="002138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  <a:p>
            <a:pPr marL="12700" indent="10160" algn="l" rtl="0" eaLnBrk="0">
              <a:lnSpc>
                <a:spcPct val="99000"/>
              </a:lnSpc>
            </a:pPr>
            <a:r>
              <a:rPr lang="en-US" altLang="zh-CN" sz="16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NLP</a:t>
            </a:r>
            <a:r>
              <a:rPr lang="zh-CN" altLang="en-US" sz="1600" spc="1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lang="zh-CN" altLang="en-US"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自然语言</a:t>
            </a:r>
            <a:r>
              <a:rPr lang="zh-CN" altLang="en-US"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处理</a:t>
            </a:r>
            <a:r>
              <a:rPr lang="en-US" altLang="zh-CN"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(NLP)</a:t>
            </a:r>
            <a:r>
              <a:rPr lang="zh-CN" altLang="en-US"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是计算机程序 能够理解的人类语言的能力，它是人工智能</a:t>
            </a:r>
            <a:r>
              <a:rPr lang="en-US" altLang="zh-CN"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(AI)</a:t>
            </a:r>
            <a:r>
              <a:rPr lang="zh-CN" altLang="en-US"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zh-CN" altLang="en-US" sz="1000" spc="-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组成部分</a:t>
            </a:r>
            <a:r>
              <a:rPr lang="zh-CN" altLang="en-US"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1000" dirty="0"/>
          </a:p>
          <a:p>
            <a:pPr algn="l" rtl="0" eaLnBrk="0">
              <a:lnSpc>
                <a:spcPct val="107000"/>
              </a:lnSpc>
            </a:pPr>
            <a:endParaRPr lang="en-US" altLang="en-US" sz="900" dirty="0"/>
          </a:p>
          <a:p>
            <a:pPr marL="13970" indent="8890" algn="l" rtl="0" eaLnBrk="0">
              <a:lnSpc>
                <a:spcPct val="112000"/>
              </a:lnSpc>
              <a:spcBef>
                <a:spcPts val="0"/>
              </a:spcBef>
            </a:pPr>
            <a:r>
              <a:rPr sz="1600" b="1" spc="0" dirty="0" err="1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Univoice</a:t>
            </a:r>
            <a:r>
              <a:rPr sz="1600" spc="1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000" spc="1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借助</a:t>
            </a:r>
            <a:r>
              <a:rPr lang="en-US" altLang="zh-CN"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Tezos</a:t>
            </a:r>
            <a:r>
              <a:rPr sz="1000" spc="1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区块链技术</a:t>
            </a:r>
            <a:r>
              <a:rPr sz="1000" spc="7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NLP</a:t>
            </a:r>
            <a:r>
              <a:rPr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技术，用语音搭建通往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3世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界的桥</a:t>
            </a:r>
            <a:r>
              <a:rPr sz="1000" spc="-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梁，为个人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和实体提供语音服务</a:t>
            </a:r>
            <a:endParaRPr lang="en-US" altLang="en-US" sz="1000" dirty="0"/>
          </a:p>
        </p:txBody>
      </p:sp>
      <p:sp>
        <p:nvSpPr>
          <p:cNvPr id="39" name="textbox 39"/>
          <p:cNvSpPr/>
          <p:nvPr/>
        </p:nvSpPr>
        <p:spPr>
          <a:xfrm>
            <a:off x="4390673" y="4794928"/>
            <a:ext cx="1691004" cy="4140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0000"/>
              </a:lnSpc>
            </a:pPr>
            <a:r>
              <a:rPr sz="3200" b="1" spc="-3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Univoi</a:t>
            </a:r>
            <a:r>
              <a:rPr sz="3200" b="1" spc="-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32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</a:t>
            </a:r>
            <a:endParaRPr lang="en-US" altLang="en-US" sz="3200" dirty="0"/>
          </a:p>
        </p:txBody>
      </p:sp>
      <p:pic>
        <p:nvPicPr>
          <p:cNvPr id="40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820134" y="283839"/>
            <a:ext cx="742126" cy="561414"/>
          </a:xfrm>
          <a:prstGeom prst="rect">
            <a:avLst/>
          </a:prstGeom>
        </p:spPr>
      </p:pic>
      <p:sp>
        <p:nvSpPr>
          <p:cNvPr id="41" name="textbox 41"/>
          <p:cNvSpPr/>
          <p:nvPr/>
        </p:nvSpPr>
        <p:spPr>
          <a:xfrm>
            <a:off x="856231" y="6175295"/>
            <a:ext cx="822325" cy="1485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MIAO</a:t>
            </a:r>
            <a:r>
              <a:rPr sz="1000" spc="53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52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LAB</a:t>
            </a:r>
            <a:endParaRPr lang="en-US" altLang="en-US" sz="1000" dirty="0"/>
          </a:p>
        </p:txBody>
      </p:sp>
      <p:sp>
        <p:nvSpPr>
          <p:cNvPr id="42" name="textbox 42"/>
          <p:cNvSpPr/>
          <p:nvPr/>
        </p:nvSpPr>
        <p:spPr>
          <a:xfrm>
            <a:off x="10887036" y="6302878"/>
            <a:ext cx="513715" cy="197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1400" spc="7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06/1</a:t>
            </a:r>
            <a:r>
              <a:rPr sz="1400" spc="6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</a:t>
            </a:r>
            <a:endParaRPr lang="en-US" alt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14194" y="283839"/>
            <a:ext cx="10748067" cy="5683573"/>
          </a:xfrm>
          <a:prstGeom prst="rect">
            <a:avLst/>
          </a:prstGeom>
        </p:spPr>
      </p:pic>
      <p:sp>
        <p:nvSpPr>
          <p:cNvPr id="44" name="textbox 44"/>
          <p:cNvSpPr/>
          <p:nvPr/>
        </p:nvSpPr>
        <p:spPr>
          <a:xfrm>
            <a:off x="867280" y="693578"/>
            <a:ext cx="9844405" cy="49803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6000"/>
              </a:lnSpc>
            </a:pPr>
            <a:endParaRPr lang="en-US" altLang="en-US" sz="100" dirty="0"/>
          </a:p>
          <a:p>
            <a:pPr marL="21590" algn="l" rtl="0" eaLnBrk="0">
              <a:lnSpc>
                <a:spcPct val="81000"/>
              </a:lnSpc>
            </a:pPr>
            <a:r>
              <a:rPr sz="3200" b="1" spc="-20" dirty="0" err="1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Uni</a:t>
            </a:r>
            <a:r>
              <a:rPr sz="3200" b="1" spc="0" dirty="0" err="1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voice</a:t>
            </a:r>
            <a:r>
              <a:rPr sz="3200" spc="-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lang="zh-CN" altLang="en-US" sz="3200" spc="-20" dirty="0">
                <a:solidFill>
                  <a:srgbClr val="002138">
                    <a:alpha val="100000"/>
                  </a:srgbClr>
                </a:solidFill>
                <a:latin typeface="汉仪旗黑Y1-75W" panose="00020600040101010101" pitchFamily="18" charset="-122"/>
                <a:ea typeface="汉仪旗黑Y1-75W" panose="00020600040101010101" pitchFamily="18" charset="-122"/>
                <a:cs typeface="Arial" panose="020B0604020202020204"/>
              </a:rPr>
              <a:t>分布式语音引擎</a:t>
            </a:r>
            <a:r>
              <a:rPr sz="3200" spc="-20" dirty="0" err="1">
                <a:ln w="9525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汉仪旗黑Y1-75W" panose="00020600040101010101" pitchFamily="18" charset="-122"/>
                <a:ea typeface="汉仪旗黑Y1-75W" panose="00020600040101010101" pitchFamily="18" charset="-122"/>
                <a:cs typeface="微软雅黑" panose="020B0503020204020204" charset="-122"/>
              </a:rPr>
              <a:t>业务基本框架</a:t>
            </a:r>
            <a:endParaRPr lang="en-US" altLang="en-US" sz="3200" dirty="0">
              <a:latin typeface="汉仪旗黑Y1-75W" panose="00020600040101010101" pitchFamily="18" charset="-122"/>
              <a:ea typeface="汉仪旗黑Y1-75W" panose="00020600040101010101" pitchFamily="18" charset="-122"/>
            </a:endParaRPr>
          </a:p>
          <a:p>
            <a:pPr marL="12700" algn="l" rtl="0" eaLnBrk="0">
              <a:lnSpc>
                <a:spcPct val="90000"/>
              </a:lnSpc>
              <a:spcBef>
                <a:spcPts val="1190"/>
              </a:spcBef>
            </a:pPr>
            <a:r>
              <a:rPr sz="2000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Univoice</a:t>
            </a:r>
            <a:r>
              <a:rPr sz="2000" spc="6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000" spc="60" dirty="0">
                <a:ln w="3175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旨在解决</a:t>
            </a:r>
            <a:r>
              <a:rPr sz="2000" spc="0" dirty="0">
                <a:ln w="3175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sz="2000" spc="60" dirty="0">
                <a:ln w="3175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3元宇宙智能语音服务痛点,先期提供语音转化服务</a:t>
            </a:r>
            <a:r>
              <a:rPr sz="2000" spc="30" dirty="0">
                <a:ln w="3175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en-US" sz="2000" dirty="0"/>
          </a:p>
          <a:p>
            <a:pPr algn="l" rtl="0" eaLnBrk="0">
              <a:lnSpc>
                <a:spcPct val="147000"/>
              </a:lnSpc>
            </a:pPr>
            <a:endParaRPr lang="en-US" altLang="en-US" sz="1000" dirty="0"/>
          </a:p>
          <a:p>
            <a:pPr algn="l" rtl="0" eaLnBrk="0">
              <a:lnSpc>
                <a:spcPct val="147000"/>
              </a:lnSpc>
            </a:pPr>
            <a:endParaRPr lang="en-US" altLang="en-US" sz="1000" dirty="0"/>
          </a:p>
          <a:p>
            <a:pPr marL="6956425" algn="l" rtl="0" eaLnBrk="0">
              <a:lnSpc>
                <a:spcPts val="2285"/>
              </a:lnSpc>
              <a:spcBef>
                <a:spcPts val="540"/>
              </a:spcBef>
            </a:pPr>
            <a:r>
              <a:rPr sz="1800" spc="8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声纹提</a:t>
            </a:r>
            <a:r>
              <a:rPr sz="1800" spc="6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</a:t>
            </a:r>
            <a:endParaRPr lang="en-US" altLang="en-US" sz="1800" dirty="0"/>
          </a:p>
          <a:p>
            <a:pPr marL="6950075" indent="0" algn="l" rtl="0" eaLnBrk="0">
              <a:lnSpc>
                <a:spcPct val="101000"/>
              </a:lnSpc>
              <a:spcBef>
                <a:spcPts val="315"/>
              </a:spcBef>
            </a:pPr>
            <a:r>
              <a:rPr sz="1000" spc="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利用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AI</a:t>
            </a:r>
            <a:r>
              <a:rPr sz="1000" spc="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技术，设计深度语音特征提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取模型提取</a:t>
            </a:r>
            <a:r>
              <a:rPr lang="zh-CN"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私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 </a:t>
            </a:r>
            <a:r>
              <a:rPr sz="1000" spc="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语音特征，并利用声纹提取模型将特征融合为个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 </a:t>
            </a:r>
            <a:r>
              <a:rPr sz="1000" spc="-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独有的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声纹</a:t>
            </a:r>
            <a:endParaRPr lang="en-US" altLang="en-US" sz="1000" dirty="0"/>
          </a:p>
          <a:p>
            <a:pPr algn="l" rtl="0" eaLnBrk="0">
              <a:lnSpc>
                <a:spcPct val="149000"/>
              </a:lnSpc>
            </a:pPr>
            <a:endParaRPr lang="en-US" altLang="en-US" sz="1000" dirty="0"/>
          </a:p>
          <a:p>
            <a:pPr marL="6976110" algn="l" rtl="0" eaLnBrk="0">
              <a:lnSpc>
                <a:spcPts val="2285"/>
              </a:lnSpc>
              <a:spcBef>
                <a:spcPts val="540"/>
              </a:spcBef>
            </a:pPr>
            <a:r>
              <a:rPr sz="1800" spc="-4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</a:t>
            </a:r>
            <a:r>
              <a:rPr sz="1800" spc="-3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1800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r>
              <a:rPr sz="1800" spc="-4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lang="zh-CN" altLang="en-US" sz="1800" spc="-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生</a:t>
            </a:r>
            <a:r>
              <a:rPr sz="1800" spc="-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</a:t>
            </a:r>
            <a:endParaRPr lang="en-US" altLang="en-US" sz="1800" dirty="0"/>
          </a:p>
          <a:p>
            <a:pPr marL="6969125" indent="635" algn="l" rtl="0" eaLnBrk="0">
              <a:lnSpc>
                <a:spcPct val="113000"/>
              </a:lnSpc>
              <a:spcBef>
                <a:spcPts val="15"/>
              </a:spcBef>
            </a:pPr>
            <a:r>
              <a:rPr sz="1000" spc="2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将提取到的声纹上传到</a:t>
            </a:r>
            <a:r>
              <a:rPr lang="en-US" altLang="zh-CN" sz="100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Tezos</a:t>
            </a:r>
            <a:r>
              <a:rPr sz="1000" spc="2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公链，使</a:t>
            </a:r>
            <a:r>
              <a:rPr sz="1000" spc="1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</a:t>
            </a:r>
            <a:r>
              <a:rPr sz="1000" spc="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sz="100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Tezos</a:t>
            </a:r>
            <a:r>
              <a:rPr lang="zh-CN" altLang="en-US"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公链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上确</a:t>
            </a:r>
            <a:r>
              <a:rPr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权，成为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独一无二的声纹NFT</a:t>
            </a:r>
            <a:endParaRPr lang="en-US" altLang="en-US" sz="1000" dirty="0"/>
          </a:p>
          <a:p>
            <a:pPr algn="l" rtl="0" eaLnBrk="0">
              <a:lnSpc>
                <a:spcPct val="144000"/>
              </a:lnSpc>
            </a:pPr>
            <a:endParaRPr lang="en-US" altLang="en-US" sz="1000" dirty="0"/>
          </a:p>
          <a:p>
            <a:pPr marL="6988810" algn="l" rtl="0" eaLnBrk="0">
              <a:lnSpc>
                <a:spcPts val="2275"/>
              </a:lnSpc>
              <a:spcBef>
                <a:spcPts val="545"/>
              </a:spcBef>
            </a:pPr>
            <a:r>
              <a:rPr sz="1800" spc="-3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</a:t>
            </a:r>
            <a:r>
              <a:rPr sz="1800" spc="-1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1800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r>
              <a:rPr sz="1800" spc="-3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spc="-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交易</a:t>
            </a:r>
            <a:endParaRPr lang="en-US" altLang="en-US" sz="1800" dirty="0"/>
          </a:p>
          <a:p>
            <a:pPr marL="6989445" indent="-6350" algn="l" rtl="0" eaLnBrk="0">
              <a:lnSpc>
                <a:spcPct val="110000"/>
              </a:lnSpc>
              <a:spcBef>
                <a:spcPts val="155"/>
              </a:spcBef>
            </a:pPr>
            <a:r>
              <a:rPr sz="1000" spc="8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通过第三方或者自建的平台，交易声纹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NFT</a:t>
            </a:r>
            <a:r>
              <a:rPr sz="1000" spc="8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000" spc="6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NFT</a:t>
            </a:r>
            <a:r>
              <a:rPr sz="1000" spc="-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持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有者和创作者带来收益</a:t>
            </a:r>
            <a:endParaRPr lang="en-US" altLang="en-US" sz="1000" dirty="0"/>
          </a:p>
          <a:p>
            <a:pPr algn="l" rtl="0" eaLnBrk="0">
              <a:lnSpc>
                <a:spcPct val="150000"/>
              </a:lnSpc>
            </a:pPr>
            <a:endParaRPr lang="en-US" altLang="en-US" sz="1000" dirty="0"/>
          </a:p>
          <a:p>
            <a:pPr marL="6955790" algn="l" rtl="0" eaLnBrk="0">
              <a:lnSpc>
                <a:spcPts val="2285"/>
              </a:lnSpc>
              <a:spcBef>
                <a:spcPts val="540"/>
              </a:spcBef>
            </a:pPr>
            <a:r>
              <a:rPr sz="1800" spc="8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语⾳转</a:t>
            </a:r>
            <a:r>
              <a:rPr sz="1800" spc="6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换</a:t>
            </a:r>
            <a:endParaRPr lang="en-US" altLang="en-US" sz="1800" dirty="0"/>
          </a:p>
          <a:p>
            <a:pPr marL="6981825" indent="635" algn="l" rtl="0" eaLnBrk="0">
              <a:lnSpc>
                <a:spcPct val="110000"/>
              </a:lnSpc>
              <a:spcBef>
                <a:spcPts val="280"/>
              </a:spcBef>
            </a:pPr>
            <a:r>
              <a:rPr sz="1000" spc="2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提取</a:t>
            </a:r>
            <a:r>
              <a:rPr lang="en-US" altLang="zh-CN" sz="1000" spc="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Tezos</a:t>
            </a:r>
            <a:r>
              <a:rPr sz="1000" spc="2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链中的声纹，使用</a:t>
            </a:r>
            <a:r>
              <a:rPr sz="1000" spc="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AI</a:t>
            </a:r>
            <a:r>
              <a:rPr sz="1000" spc="1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</a:t>
            </a:r>
            <a:r>
              <a:rPr sz="1000" spc="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术的深度语音转换</a:t>
            </a:r>
            <a:r>
              <a:rPr sz="1000" spc="1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模型将原</a:t>
            </a:r>
            <a:r>
              <a:rPr sz="1000" spc="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始语音转化为NFT声纹特征的语音</a:t>
            </a:r>
            <a:endParaRPr lang="en-US" altLang="en-US" sz="1000" dirty="0"/>
          </a:p>
        </p:txBody>
      </p:sp>
      <p:sp>
        <p:nvSpPr>
          <p:cNvPr id="45" name="textbox 45"/>
          <p:cNvSpPr/>
          <p:nvPr/>
        </p:nvSpPr>
        <p:spPr>
          <a:xfrm>
            <a:off x="856231" y="6175295"/>
            <a:ext cx="822325" cy="1485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MIAO</a:t>
            </a:r>
            <a:r>
              <a:rPr sz="1000" spc="53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52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LAB</a:t>
            </a:r>
            <a:endParaRPr lang="en-US" altLang="en-US" sz="1000" dirty="0"/>
          </a:p>
        </p:txBody>
      </p:sp>
      <p:sp>
        <p:nvSpPr>
          <p:cNvPr id="46" name="textbox 46"/>
          <p:cNvSpPr/>
          <p:nvPr/>
        </p:nvSpPr>
        <p:spPr>
          <a:xfrm>
            <a:off x="10885082" y="6320139"/>
            <a:ext cx="516255" cy="196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0000"/>
              </a:lnSpc>
            </a:pPr>
            <a:r>
              <a:rPr sz="1400" spc="8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07/1</a:t>
            </a:r>
            <a:r>
              <a:rPr sz="1400" spc="3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</a:t>
            </a:r>
            <a:endParaRPr lang="en-US" alt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"/>
          <p:cNvSpPr/>
          <p:nvPr/>
        </p:nvSpPr>
        <p:spPr>
          <a:xfrm>
            <a:off x="814194" y="890587"/>
            <a:ext cx="10512425" cy="5076825"/>
          </a:xfrm>
          <a:prstGeom prst="rect">
            <a:avLst/>
          </a:prstGeom>
          <a:solidFill>
            <a:srgbClr val="F2F2F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8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992943" y="1896509"/>
            <a:ext cx="4540492" cy="4014120"/>
          </a:xfrm>
          <a:prstGeom prst="rect">
            <a:avLst/>
          </a:prstGeom>
        </p:spPr>
      </p:pic>
      <p:sp>
        <p:nvSpPr>
          <p:cNvPr id="49" name="textbox 49"/>
          <p:cNvSpPr/>
          <p:nvPr/>
        </p:nvSpPr>
        <p:spPr>
          <a:xfrm>
            <a:off x="6802760" y="1997245"/>
            <a:ext cx="3363595" cy="38646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3000"/>
              </a:lnSpc>
            </a:pPr>
            <a:r>
              <a:rPr sz="1800" spc="100" dirty="0">
                <a:ln w="3175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语音特征模</a:t>
            </a:r>
            <a:r>
              <a:rPr sz="1800" spc="50" dirty="0">
                <a:ln w="3175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型</a:t>
            </a:r>
            <a:endParaRPr lang="en-US" altLang="en-US" sz="1800" dirty="0"/>
          </a:p>
          <a:p>
            <a:pPr marL="31750" indent="0" algn="l" rtl="0" eaLnBrk="0">
              <a:lnSpc>
                <a:spcPct val="113000"/>
              </a:lnSpc>
              <a:spcBef>
                <a:spcPts val="530"/>
              </a:spcBef>
            </a:pPr>
            <a:r>
              <a:rPr sz="1000" spc="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综合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NLP</a:t>
            </a:r>
            <a:r>
              <a:rPr sz="1000" spc="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技术和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AI</a:t>
            </a:r>
            <a:r>
              <a:rPr sz="1000" spc="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技术，从时域和频域提取语音中的</a:t>
            </a:r>
            <a:r>
              <a:rPr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征  </a:t>
            </a:r>
            <a:r>
              <a:rPr sz="1000" spc="-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信息，如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Mel</a:t>
            </a:r>
            <a:r>
              <a:rPr sz="1000" spc="-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谱，音素，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音元等基本特征</a:t>
            </a:r>
            <a:endParaRPr lang="en-US" altLang="en-US" sz="1000" dirty="0"/>
          </a:p>
          <a:p>
            <a:pPr algn="l" rtl="0" eaLnBrk="0">
              <a:lnSpc>
                <a:spcPct val="111000"/>
              </a:lnSpc>
            </a:pPr>
            <a:endParaRPr lang="en-US" altLang="en-US" sz="1000" dirty="0"/>
          </a:p>
          <a:p>
            <a:pPr algn="l" rtl="0" eaLnBrk="0">
              <a:lnSpc>
                <a:spcPct val="112000"/>
              </a:lnSpc>
            </a:pPr>
            <a:endParaRPr lang="en-US" altLang="en-US" sz="1000" dirty="0"/>
          </a:p>
          <a:p>
            <a:pPr marL="35560" algn="l" rtl="0" eaLnBrk="0">
              <a:lnSpc>
                <a:spcPct val="83000"/>
              </a:lnSpc>
              <a:spcBef>
                <a:spcPts val="545"/>
              </a:spcBef>
            </a:pPr>
            <a:r>
              <a:rPr sz="1800" spc="100" dirty="0">
                <a:ln w="3175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声音转换模</a:t>
            </a:r>
            <a:r>
              <a:rPr sz="1800" spc="80" dirty="0">
                <a:ln w="3175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型</a:t>
            </a:r>
            <a:endParaRPr lang="en-US" altLang="en-US" sz="1800" dirty="0"/>
          </a:p>
          <a:p>
            <a:pPr marL="40640" indent="-8890" algn="l" rtl="0" eaLnBrk="0">
              <a:lnSpc>
                <a:spcPct val="113000"/>
              </a:lnSpc>
              <a:spcBef>
                <a:spcPts val="400"/>
              </a:spcBef>
            </a:pPr>
            <a:r>
              <a:rPr sz="1000" spc="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AI</a:t>
            </a:r>
            <a:r>
              <a:rPr sz="1000" spc="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技术将声纹所带有的特征赋予新的语</a:t>
            </a:r>
            <a:r>
              <a:rPr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音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，改变语音  </a:t>
            </a:r>
            <a:r>
              <a:rPr sz="1000" spc="-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的属性，如声音身份、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情感、口音等</a:t>
            </a:r>
            <a:endParaRPr lang="en-US" altLang="en-US" sz="1000" dirty="0"/>
          </a:p>
          <a:p>
            <a:pPr algn="l" rtl="0" eaLnBrk="0">
              <a:lnSpc>
                <a:spcPct val="197000"/>
              </a:lnSpc>
            </a:pPr>
            <a:endParaRPr lang="en-US" altLang="en-US" sz="1000" dirty="0"/>
          </a:p>
          <a:p>
            <a:pPr marL="35560" algn="l" rtl="0" eaLnBrk="0">
              <a:lnSpc>
                <a:spcPct val="82000"/>
              </a:lnSpc>
              <a:spcBef>
                <a:spcPts val="540"/>
              </a:spcBef>
            </a:pPr>
            <a:r>
              <a:rPr sz="1800" spc="100" dirty="0">
                <a:ln w="3175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声纹提取模</a:t>
            </a:r>
            <a:r>
              <a:rPr sz="1800" spc="80" dirty="0">
                <a:ln w="3175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型</a:t>
            </a:r>
            <a:endParaRPr lang="en-US" altLang="en-US" sz="1800" dirty="0"/>
          </a:p>
          <a:p>
            <a:pPr marL="32385" indent="-1270" algn="l" rtl="0" eaLnBrk="0">
              <a:lnSpc>
                <a:spcPct val="112000"/>
              </a:lnSpc>
              <a:spcBef>
                <a:spcPts val="530"/>
              </a:spcBef>
            </a:pPr>
            <a:r>
              <a:rPr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AI</a:t>
            </a:r>
            <a:r>
              <a:rPr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技术将语音基本特征融合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为更高级的特征，实现内容 </a:t>
            </a:r>
            <a:r>
              <a:rPr sz="1000" spc="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和风格的分离，特征包括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包括:</a:t>
            </a:r>
            <a:endParaRPr lang="en-US" altLang="en-US" sz="1000" dirty="0"/>
          </a:p>
          <a:p>
            <a:pPr marL="30480" indent="3175" algn="l" rtl="0" eaLnBrk="0">
              <a:lnSpc>
                <a:spcPct val="103000"/>
              </a:lnSpc>
              <a:spcBef>
                <a:spcPts val="250"/>
              </a:spcBef>
            </a:pPr>
            <a:r>
              <a:rPr sz="1000" spc="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与人类的发音机制的解剖学结构有关的声学特征(如频</a:t>
            </a:r>
            <a:r>
              <a:rPr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谱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 </a:t>
            </a:r>
            <a:r>
              <a:rPr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倒频谱、共振峰、基音、反射系数等等)、鼻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音、带深呼吸 </a:t>
            </a:r>
            <a:r>
              <a:rPr sz="1000" spc="-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音、沙哑音、笑声等；</a:t>
            </a:r>
            <a:endParaRPr lang="en-US" altLang="en-US" sz="1000" dirty="0"/>
          </a:p>
          <a:p>
            <a:pPr marL="33020" indent="635" algn="l" rtl="0" eaLnBrk="0">
              <a:lnSpc>
                <a:spcPct val="99000"/>
              </a:lnSpc>
              <a:spcBef>
                <a:spcPts val="265"/>
              </a:spcBef>
            </a:pPr>
            <a:r>
              <a:rPr sz="1000" spc="5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受社会经济状况、受教育水平、出生地等影响的语</a:t>
            </a:r>
            <a:r>
              <a:rPr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义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、修 </a:t>
            </a:r>
            <a:r>
              <a:rPr sz="1000" spc="-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辞、发音、言语习惯等；</a:t>
            </a:r>
            <a:endParaRPr lang="en-US" altLang="en-US" sz="1000" dirty="0"/>
          </a:p>
          <a:p>
            <a:pPr marL="31750" indent="635" algn="l" rtl="0" eaLnBrk="0">
              <a:lnSpc>
                <a:spcPct val="96000"/>
              </a:lnSpc>
              <a:spcBef>
                <a:spcPts val="280"/>
              </a:spcBef>
            </a:pPr>
            <a:r>
              <a:rPr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个人特点或受父母影响的韵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律、节奏、速度、语调、音量等 </a:t>
            </a:r>
            <a:r>
              <a:rPr sz="1000" spc="-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特征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en-US" sz="1000" dirty="0"/>
          </a:p>
        </p:txBody>
      </p:sp>
      <p:sp>
        <p:nvSpPr>
          <p:cNvPr id="50" name="textbox 50"/>
          <p:cNvSpPr/>
          <p:nvPr/>
        </p:nvSpPr>
        <p:spPr>
          <a:xfrm>
            <a:off x="796325" y="620021"/>
            <a:ext cx="6624955" cy="10248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4440"/>
              </a:lnSpc>
            </a:pPr>
            <a:r>
              <a:rPr sz="3200" b="1" spc="-1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Technological</a:t>
            </a:r>
            <a:r>
              <a:rPr sz="3200" spc="-1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Innovation</a:t>
            </a:r>
            <a:r>
              <a:rPr sz="3200" spc="-1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200" spc="-10" dirty="0">
                <a:ln w="9525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技术创新</a:t>
            </a:r>
            <a:endParaRPr lang="en-US" altLang="en-US" sz="3200" dirty="0"/>
          </a:p>
          <a:p>
            <a:pPr algn="l" rtl="0" eaLnBrk="0">
              <a:lnSpc>
                <a:spcPct val="111000"/>
              </a:lnSpc>
            </a:pPr>
            <a:endParaRPr lang="en-US" altLang="en-US" sz="800" dirty="0"/>
          </a:p>
          <a:p>
            <a:pPr algn="l" rtl="0" eaLnBrk="0">
              <a:lnSpc>
                <a:spcPct val="8000"/>
              </a:lnSpc>
            </a:pPr>
            <a:endParaRPr lang="en-US" altLang="en-US" sz="100" dirty="0"/>
          </a:p>
          <a:p>
            <a:pPr marL="75565" algn="l" rtl="0" eaLnBrk="0">
              <a:lnSpc>
                <a:spcPct val="82000"/>
              </a:lnSpc>
            </a:pPr>
            <a:r>
              <a:rPr lang="en-US" altLang="zh-CN" sz="2000" spc="0" dirty="0" err="1">
                <a:ln w="3175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Tezos</a:t>
            </a:r>
            <a:r>
              <a:rPr sz="2000" spc="100" dirty="0">
                <a:ln w="3175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sz="2000" spc="10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0" dirty="0">
                <a:ln w="3175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AI</a:t>
            </a:r>
            <a:r>
              <a:rPr sz="2000" spc="10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0" dirty="0">
                <a:ln w="3175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NLP</a:t>
            </a:r>
            <a:r>
              <a:rPr sz="2000" spc="100" dirty="0">
                <a:ln w="3175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构建核心技术优</a:t>
            </a:r>
            <a:r>
              <a:rPr sz="2000" spc="70" dirty="0">
                <a:ln w="3175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势</a:t>
            </a:r>
            <a:endParaRPr lang="en-US" altLang="en-US" sz="2000" dirty="0"/>
          </a:p>
        </p:txBody>
      </p:sp>
      <p:pic>
        <p:nvPicPr>
          <p:cNvPr id="51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820134" y="283839"/>
            <a:ext cx="742126" cy="561414"/>
          </a:xfrm>
          <a:prstGeom prst="rect">
            <a:avLst/>
          </a:prstGeom>
        </p:spPr>
      </p:pic>
      <p:sp>
        <p:nvSpPr>
          <p:cNvPr id="52" name="textbox 52"/>
          <p:cNvSpPr/>
          <p:nvPr/>
        </p:nvSpPr>
        <p:spPr>
          <a:xfrm>
            <a:off x="856231" y="6175295"/>
            <a:ext cx="822325" cy="1485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MIAO</a:t>
            </a:r>
            <a:r>
              <a:rPr sz="1000" spc="53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52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LAB</a:t>
            </a:r>
            <a:endParaRPr lang="en-US" altLang="en-US" sz="1000" dirty="0"/>
          </a:p>
        </p:txBody>
      </p:sp>
      <p:sp>
        <p:nvSpPr>
          <p:cNvPr id="53" name="textbox 53"/>
          <p:cNvSpPr/>
          <p:nvPr/>
        </p:nvSpPr>
        <p:spPr>
          <a:xfrm>
            <a:off x="10887037" y="6302878"/>
            <a:ext cx="513715" cy="197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1400" spc="7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08/1</a:t>
            </a:r>
            <a:r>
              <a:rPr sz="1400" spc="6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</a:t>
            </a:r>
            <a:endParaRPr lang="en-US" alt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108698" y="1063611"/>
            <a:ext cx="5288412" cy="4957775"/>
          </a:xfrm>
          <a:prstGeom prst="rect">
            <a:avLst/>
          </a:prstGeom>
        </p:spPr>
      </p:pic>
      <p:sp>
        <p:nvSpPr>
          <p:cNvPr id="55" name="textbox 55"/>
          <p:cNvSpPr/>
          <p:nvPr/>
        </p:nvSpPr>
        <p:spPr>
          <a:xfrm>
            <a:off x="1418884" y="1063610"/>
            <a:ext cx="2595245" cy="35794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38735" algn="l" rtl="0" eaLnBrk="0">
              <a:lnSpc>
                <a:spcPts val="4440"/>
              </a:lnSpc>
            </a:pPr>
            <a:r>
              <a:rPr sz="3200" b="1" spc="-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Further</a:t>
            </a:r>
            <a:r>
              <a:rPr sz="3200" spc="-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3200" spc="-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</a:t>
            </a:r>
            <a:r>
              <a:rPr sz="32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</a:t>
            </a:r>
            <a:endParaRPr lang="en-US" altLang="en-US" sz="3200" dirty="0"/>
          </a:p>
          <a:p>
            <a:pPr algn="l" rtl="0" eaLnBrk="0">
              <a:lnSpc>
                <a:spcPct val="107000"/>
              </a:lnSpc>
            </a:pPr>
            <a:endParaRPr lang="en-US" altLang="en-US" sz="1000" dirty="0"/>
          </a:p>
          <a:p>
            <a:pPr marL="18415" marR="0" lvl="0" indent="0" algn="l" defTabSz="914400" rtl="0" eaLnBrk="0" fontAlgn="auto" latinLnBrk="0" hangingPunct="1">
              <a:lnSpc>
                <a:spcPts val="2280"/>
              </a:lnSpc>
              <a:spcBef>
                <a:spcPts val="17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80" normalizeH="0" baseline="0" noProof="0" dirty="0">
                <a:ln>
                  <a:noFill/>
                </a:ln>
                <a:solidFill>
                  <a:srgbClr val="002138">
                    <a:alpha val="10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声纹登录</a:t>
            </a:r>
            <a:endParaRPr kumimoji="0" lang="zh-CN" alt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700" marR="0" lvl="0" indent="0" algn="l" defTabSz="914400" rtl="0" eaLnBrk="0" fontAlgn="auto" latinLnBrk="0" hangingPunct="1">
              <a:lnSpc>
                <a:spcPct val="81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-10" normalizeH="0" baseline="0" noProof="0" dirty="0">
              <a:ln>
                <a:noFill/>
              </a:ln>
              <a:solidFill>
                <a:srgbClr val="002138">
                  <a:alpha val="10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eaLnBrk="0">
              <a:lnSpc>
                <a:spcPct val="81000"/>
              </a:lnSpc>
              <a:spcBef>
                <a:spcPts val="5"/>
              </a:spcBef>
              <a:defRPr/>
            </a:pPr>
            <a:r>
              <a:rPr kumimoji="0" lang="zh-CN" altLang="en-US" sz="1000" b="0" i="0" u="none" strike="noStrike" kern="1200" cap="none" spc="-10" normalizeH="0" baseline="0" noProof="0" dirty="0">
                <a:ln>
                  <a:noFill/>
                </a:ln>
                <a:solidFill>
                  <a:srgbClr val="002138">
                    <a:alpha val="10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使用支付级声纹验证登录</a:t>
            </a:r>
            <a:r>
              <a:rPr kumimoji="0" lang="en-US" altLang="zh-CN" sz="1000" b="0" i="0" u="none" strike="noStrike" kern="1200" cap="none" spc="-10" normalizeH="0" baseline="0" noProof="0" dirty="0" err="1">
                <a:ln>
                  <a:noFill/>
                </a:ln>
                <a:solidFill>
                  <a:srgbClr val="002138">
                    <a:alpha val="10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Tezos</a:t>
            </a:r>
            <a:r>
              <a:rPr kumimoji="0" lang="zh-CN" altLang="en-US" sz="1000" b="0" i="0" u="none" strike="noStrike" kern="1200" cap="none" spc="-10" normalizeH="0" baseline="0" noProof="0" dirty="0">
                <a:ln>
                  <a:noFill/>
                </a:ln>
                <a:solidFill>
                  <a:srgbClr val="002138">
                    <a:alpha val="10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钱包</a:t>
            </a:r>
            <a:endParaRPr lang="en-US" altLang="en-US" sz="1000" dirty="0"/>
          </a:p>
          <a:p>
            <a:pPr marL="12700" eaLnBrk="0">
              <a:lnSpc>
                <a:spcPct val="81000"/>
              </a:lnSpc>
              <a:spcBef>
                <a:spcPts val="5"/>
              </a:spcBef>
              <a:defRPr/>
            </a:pPr>
            <a:endParaRPr lang="en-US" altLang="en-US" sz="1000" dirty="0"/>
          </a:p>
          <a:p>
            <a:pPr marL="12700" marR="0" lvl="0" indent="0" algn="l" defTabSz="914400" rtl="0" eaLnBrk="0" fontAlgn="auto" latinLnBrk="0" hangingPunct="1">
              <a:lnSpc>
                <a:spcPct val="81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415" algn="l" rtl="0" eaLnBrk="0">
              <a:lnSpc>
                <a:spcPts val="2280"/>
              </a:lnSpc>
              <a:spcBef>
                <a:spcPts val="540"/>
              </a:spcBef>
            </a:pPr>
            <a:r>
              <a:rPr spc="8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</a:t>
            </a:r>
            <a:r>
              <a:rPr lang="zh-CN" spc="8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音</a:t>
            </a:r>
            <a:r>
              <a:rPr spc="8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</a:t>
            </a:r>
            <a:r>
              <a:rPr spc="6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</a:t>
            </a:r>
            <a:endParaRPr lang="en-US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2700" algn="l" rtl="0" eaLnBrk="0">
              <a:lnSpc>
                <a:spcPct val="82000"/>
              </a:lnSpc>
              <a:spcBef>
                <a:spcPts val="820"/>
              </a:spcBef>
            </a:pPr>
            <a:r>
              <a:rPr sz="1000" spc="-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将文字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转化为自然流畅的人声</a:t>
            </a: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marL="17145" algn="l" rtl="0" eaLnBrk="0">
              <a:lnSpc>
                <a:spcPts val="2285"/>
              </a:lnSpc>
              <a:spcBef>
                <a:spcPts val="550"/>
              </a:spcBef>
            </a:pPr>
            <a:r>
              <a:rPr sz="1800" spc="8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情感烙</a:t>
            </a:r>
            <a:r>
              <a:rPr sz="1800" spc="7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印</a:t>
            </a:r>
            <a:endParaRPr lang="en-US" altLang="en-US" sz="1800" dirty="0"/>
          </a:p>
          <a:p>
            <a:pPr marL="17145" algn="l" rtl="0" eaLnBrk="0">
              <a:lnSpc>
                <a:spcPct val="87000"/>
              </a:lnSpc>
              <a:spcBef>
                <a:spcPts val="820"/>
              </a:spcBef>
            </a:pPr>
            <a:r>
              <a:rPr sz="1000" spc="-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为语音赋予不同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的感情色彩，增强语音沉浸感</a:t>
            </a:r>
            <a:endParaRPr lang="en-US" altLang="en-US" sz="1000" dirty="0"/>
          </a:p>
          <a:p>
            <a:pPr marL="18415" algn="l" rtl="0" eaLnBrk="0">
              <a:lnSpc>
                <a:spcPts val="2285"/>
              </a:lnSpc>
              <a:spcBef>
                <a:spcPts val="1730"/>
              </a:spcBef>
            </a:pPr>
            <a:r>
              <a:rPr sz="1800" spc="8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智能交</a:t>
            </a:r>
            <a:r>
              <a:rPr sz="1800" spc="6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互</a:t>
            </a:r>
            <a:endParaRPr lang="en-US" altLang="en-US" sz="1800" dirty="0"/>
          </a:p>
          <a:p>
            <a:pPr marL="13970" algn="l" rtl="0" eaLnBrk="0">
              <a:lnSpc>
                <a:spcPct val="87000"/>
              </a:lnSpc>
              <a:spcBef>
                <a:spcPts val="815"/>
              </a:spcBef>
            </a:pPr>
            <a:r>
              <a:rPr sz="1000" spc="-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全时段智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能语音交互服务，精准理解用户意图</a:t>
            </a:r>
            <a:endParaRPr lang="en-US" altLang="en-US" sz="1000" dirty="0"/>
          </a:p>
          <a:p>
            <a:pPr marL="18415" algn="l" rtl="0" eaLnBrk="0">
              <a:lnSpc>
                <a:spcPts val="2280"/>
              </a:lnSpc>
              <a:spcBef>
                <a:spcPts val="1730"/>
              </a:spcBef>
            </a:pPr>
            <a:r>
              <a:rPr sz="1800" spc="8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虚拟分</a:t>
            </a:r>
            <a:r>
              <a:rPr sz="1800" spc="6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身</a:t>
            </a:r>
            <a:endParaRPr lang="en-US" altLang="en-US" sz="1800" dirty="0"/>
          </a:p>
          <a:p>
            <a:pPr algn="l" rtl="0" eaLnBrk="0">
              <a:lnSpc>
                <a:spcPct val="114000"/>
              </a:lnSpc>
            </a:pPr>
            <a:endParaRPr lang="en-US" altLang="en-US" sz="600" dirty="0"/>
          </a:p>
          <a:p>
            <a:pPr marL="12700" algn="l" rtl="0" eaLnBrk="0">
              <a:lnSpc>
                <a:spcPct val="81000"/>
              </a:lnSpc>
              <a:spcBef>
                <a:spcPts val="5"/>
              </a:spcBef>
            </a:pPr>
            <a:r>
              <a:rPr sz="1000" spc="-1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精确克</a:t>
            </a:r>
            <a:r>
              <a:rPr sz="1000" spc="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隆用户的社交和语言习惯</a:t>
            </a:r>
            <a:endParaRPr lang="en-US" sz="1000" spc="0" dirty="0">
              <a:solidFill>
                <a:srgbClr val="002138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6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820134" y="283839"/>
            <a:ext cx="742126" cy="561414"/>
          </a:xfrm>
          <a:prstGeom prst="rect">
            <a:avLst/>
          </a:prstGeom>
        </p:spPr>
      </p:pic>
      <p:sp>
        <p:nvSpPr>
          <p:cNvPr id="57" name="textbox 57"/>
          <p:cNvSpPr/>
          <p:nvPr/>
        </p:nvSpPr>
        <p:spPr>
          <a:xfrm>
            <a:off x="856231" y="6175295"/>
            <a:ext cx="822325" cy="1485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MIAO</a:t>
            </a:r>
            <a:r>
              <a:rPr sz="1000" spc="53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52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LAB</a:t>
            </a:r>
            <a:endParaRPr lang="en-US" altLang="en-US" sz="1000" dirty="0"/>
          </a:p>
        </p:txBody>
      </p:sp>
      <p:sp>
        <p:nvSpPr>
          <p:cNvPr id="58" name="textbox 58"/>
          <p:cNvSpPr/>
          <p:nvPr/>
        </p:nvSpPr>
        <p:spPr>
          <a:xfrm>
            <a:off x="10885082" y="6320139"/>
            <a:ext cx="516255" cy="196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0000"/>
              </a:lnSpc>
            </a:pPr>
            <a:r>
              <a:rPr sz="1400" spc="8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09/1</a:t>
            </a:r>
            <a:r>
              <a:rPr sz="1400" spc="3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</a:t>
            </a:r>
            <a:endParaRPr lang="en-US" altLang="en-US" sz="14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WYxNWUwNmM5ZjQ5MWVhYjU0MWFlMTMzODNjNjY4YmQifQ==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832</Words>
  <Application>Microsoft Office PowerPoint</Application>
  <PresentationFormat>宽屏</PresentationFormat>
  <Paragraphs>293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汉仪旗黑Y1-75W</vt:lpstr>
      <vt:lpstr>微软雅黑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岳泊暄</dc:creator>
  <cp:lastModifiedBy>岳 泊暄</cp:lastModifiedBy>
  <cp:revision>7</cp:revision>
  <dcterms:created xsi:type="dcterms:W3CDTF">2022-08-12T16:54:08Z</dcterms:created>
  <dcterms:modified xsi:type="dcterms:W3CDTF">2022-09-16T15:32:27Z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wqlLaW5nc29mdCBQREYgdG8gV1BTIDgw</vt:lpwstr>
  </property>
  <property fmtid="{D5CDD505-2E9C-101B-9397-08002B2CF9AE}" pid="3" name="Created">
    <vt:filetime>2022-08-12T22:50:20Z</vt:filetime>
  </property>
  <property fmtid="{D5CDD505-2E9C-101B-9397-08002B2CF9AE}" pid="4" name="ICV">
    <vt:lpwstr>5C6F1E1D7C5D4EB5889256929C8F0D05</vt:lpwstr>
  </property>
  <property fmtid="{D5CDD505-2E9C-101B-9397-08002B2CF9AE}" pid="5" name="KSOProductBuildVer">
    <vt:lpwstr>2052-11.1.0.12116</vt:lpwstr>
  </property>
</Properties>
</file>