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465" r:id="rId2"/>
    <p:sldId id="464" r:id="rId3"/>
    <p:sldId id="466" r:id="rId4"/>
    <p:sldId id="467" r:id="rId5"/>
    <p:sldId id="468" r:id="rId6"/>
    <p:sldId id="469" r:id="rId7"/>
    <p:sldId id="479" r:id="rId8"/>
    <p:sldId id="476" r:id="rId9"/>
    <p:sldId id="477" r:id="rId10"/>
    <p:sldId id="478" r:id="rId11"/>
    <p:sldId id="480" r:id="rId12"/>
    <p:sldId id="471" r:id="rId13"/>
    <p:sldId id="472" r:id="rId14"/>
    <p:sldId id="473" r:id="rId15"/>
    <p:sldId id="474" r:id="rId16"/>
    <p:sldId id="475" r:id="rId17"/>
    <p:sldId id="481" r:id="rId18"/>
  </p:sldIdLst>
  <p:sldSz cx="9144000" cy="5143500" type="screen16x9"/>
  <p:notesSz cx="6858000" cy="9144000"/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77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y Xu" initials="J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FFAC3F"/>
    <a:srgbClr val="0588C3"/>
    <a:srgbClr val="DFE6EF"/>
    <a:srgbClr val="04A4A7"/>
    <a:srgbClr val="C3D0E1"/>
    <a:srgbClr val="00121F"/>
    <a:srgbClr val="61A4B9"/>
    <a:srgbClr val="5BA8C1"/>
    <a:srgbClr val="E50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58"/>
    <p:restoredTop sz="96918" autoAdjust="0"/>
  </p:normalViewPr>
  <p:slideViewPr>
    <p:cSldViewPr snapToGrid="0">
      <p:cViewPr varScale="1">
        <p:scale>
          <a:sx n="167" d="100"/>
          <a:sy n="167" d="100"/>
        </p:scale>
        <p:origin x="184" y="808"/>
      </p:cViewPr>
      <p:guideLst>
        <p:guide orient="horz" pos="1677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Hey guys, this is  YJ from </a:t>
            </a:r>
            <a:r>
              <a:rPr kumimoji="1" lang="en-US" altLang="zh-CN" dirty="0" err="1"/>
              <a:t>ghostnft</a:t>
            </a:r>
            <a:r>
              <a:rPr kumimoji="1" lang="en-US" altLang="zh-CN" dirty="0"/>
              <a:t> protocol.</a:t>
            </a:r>
          </a:p>
          <a:p>
            <a:r>
              <a:rPr kumimoji="1" lang="en-US" altLang="zh-CN" dirty="0"/>
              <a:t>Now let me introduce our project.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5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67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843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to summarize, our model of rental protocol has following advantages:</a:t>
            </a:r>
          </a:p>
          <a:p>
            <a:r>
              <a:rPr kumimoji="1" lang="en-US" altLang="zh-CN" dirty="0"/>
              <a:t>First is Safety, neither ownership transfer nor collateral transfer is needed.</a:t>
            </a:r>
          </a:p>
          <a:p>
            <a:r>
              <a:rPr kumimoji="1" lang="en-US" altLang="zh-CN" dirty="0"/>
              <a:t>Second is capital efficiency. The amount of lessor guarantee has not to be too large. An amount larger than the </a:t>
            </a:r>
            <a:r>
              <a:rPr kumimoji="1" lang="en-US" altLang="zh-CN" dirty="0" err="1"/>
              <a:t>benifit</a:t>
            </a:r>
            <a:r>
              <a:rPr kumimoji="1" lang="en-US" altLang="zh-CN" dirty="0"/>
              <a:t> you could get from one round of the game is enough for a guarantee</a:t>
            </a:r>
          </a:p>
          <a:p>
            <a:r>
              <a:rPr kumimoji="1" lang="en-US" altLang="zh-CN" dirty="0"/>
              <a:t>The third advantage is that the system is self-governing,</a:t>
            </a:r>
          </a:p>
          <a:p>
            <a:r>
              <a:rPr kumimoji="1" lang="en-US" altLang="zh-CN" dirty="0"/>
              <a:t>And also, if you don't transfer ownership, you won't miss any airdrops</a:t>
            </a:r>
          </a:p>
        </p:txBody>
      </p:sp>
    </p:spTree>
    <p:extLst>
      <p:ext uri="{BB962C8B-B14F-4D97-AF65-F5344CB8AC3E}">
        <p14:creationId xmlns:p14="http://schemas.microsoft.com/office/powerpoint/2010/main" val="109313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the next weeks, we plan many features to implement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227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there are any collaborations/investors/discussions, you can contact us through this email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65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41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And I believe there could be other use case of NFTs that beyond our imagination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31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Sometime NFTs are expensive to buy</a:t>
            </a:r>
          </a:p>
          <a:p>
            <a:r>
              <a:rPr kumimoji="1" lang="en-US" altLang="zh-CN" dirty="0"/>
              <a:t>When you own an NFT, you may concern about the </a:t>
            </a:r>
            <a:r>
              <a:rPr kumimoji="1" lang="en-US" altLang="zh-CN" dirty="0" err="1"/>
              <a:t>liqudity</a:t>
            </a:r>
            <a:endParaRPr kumimoji="1" lang="en-US" altLang="zh-CN" dirty="0"/>
          </a:p>
          <a:p>
            <a:r>
              <a:rPr kumimoji="1" lang="en-US" altLang="zh-CN" dirty="0"/>
              <a:t>Or before you try some </a:t>
            </a:r>
            <a:r>
              <a:rPr kumimoji="1" lang="en-US" altLang="zh-CN" dirty="0" err="1"/>
              <a:t>gamefi</a:t>
            </a:r>
            <a:r>
              <a:rPr kumimoji="1" lang="en-US" altLang="zh-CN" dirty="0"/>
              <a:t> or x2earn project, you are not sure about you interests at the very beginning</a:t>
            </a:r>
          </a:p>
          <a:p>
            <a:r>
              <a:rPr kumimoji="1" lang="en-US" altLang="zh-CN" dirty="0"/>
              <a:t>If you have many NFT of a collection,  you may not have enough time to play with it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As for these reasons, NFT rentals is now in business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57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Most existing NFT rental markets is collateral-based and ownership-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Let's see a process of traditional NFT rental in a </a:t>
            </a:r>
            <a:r>
              <a:rPr kumimoji="1" lang="en-US" altLang="zh-CN" dirty="0" err="1"/>
              <a:t>gamefi</a:t>
            </a:r>
            <a:r>
              <a:rPr kumimoji="1" lang="en-US" altLang="zh-CN" dirty="0"/>
              <a:t> case.</a:t>
            </a:r>
          </a:p>
          <a:p>
            <a:r>
              <a:rPr kumimoji="1" lang="en-US" altLang="zh-CN" dirty="0"/>
              <a:t>First the lessor transfer the NFT to the rental platform.</a:t>
            </a:r>
          </a:p>
          <a:p>
            <a:r>
              <a:rPr kumimoji="1" lang="en-US" altLang="zh-CN" dirty="0"/>
              <a:t>Then borrower pay collateral and rent to borrow the NFT.</a:t>
            </a:r>
          </a:p>
          <a:p>
            <a:r>
              <a:rPr kumimoji="1" lang="en-US" altLang="zh-CN" dirty="0"/>
              <a:t>When the rental period ends, the borrower return the NFT to the platform and get back the collateral.</a:t>
            </a:r>
          </a:p>
          <a:p>
            <a:r>
              <a:rPr kumimoji="1" lang="en-US" altLang="zh-CN" dirty="0"/>
              <a:t>On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side, the game contract only need to interact with the NFT contract to check out ownership or other </a:t>
            </a:r>
            <a:r>
              <a:rPr kumimoji="1" lang="en-US" altLang="zh-CN" dirty="0" err="1"/>
              <a:t>infomation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9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From the previous process, we can easily see some </a:t>
            </a:r>
            <a:r>
              <a:rPr kumimoji="1" lang="en-US" altLang="zh-CN" dirty="0" err="1"/>
              <a:t>disadvanteges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First, Both the lessor and borrower side need to transfer their asset to the rental platform. If something bad happened to the platform, the asset could loss</a:t>
            </a:r>
          </a:p>
          <a:p>
            <a:r>
              <a:rPr kumimoji="1" lang="en-US" altLang="zh-CN" dirty="0"/>
              <a:t>Secondly, the borrowers have to lock collateral, which is more </a:t>
            </a:r>
            <a:r>
              <a:rPr kumimoji="1" lang="en-US" altLang="zh-CN" dirty="0" err="1"/>
              <a:t>valueable</a:t>
            </a:r>
            <a:r>
              <a:rPr kumimoji="1" lang="en-US" altLang="zh-CN" dirty="0"/>
              <a:t> than the NFT, that is </a:t>
            </a:r>
            <a:r>
              <a:rPr kumimoji="1" lang="en-US" altLang="zh-CN" dirty="0" err="1"/>
              <a:t>finacially</a:t>
            </a:r>
            <a:r>
              <a:rPr kumimoji="1" lang="en-US" altLang="zh-CN" dirty="0"/>
              <a:t> inefficient</a:t>
            </a:r>
          </a:p>
          <a:p>
            <a:r>
              <a:rPr kumimoji="1" lang="en-US" altLang="zh-CN" dirty="0"/>
              <a:t>Also, if the owner transfer the NFT, he could miss some airdrops</a:t>
            </a:r>
          </a:p>
        </p:txBody>
      </p:sp>
    </p:spTree>
    <p:extLst>
      <p:ext uri="{BB962C8B-B14F-4D97-AF65-F5344CB8AC3E}">
        <p14:creationId xmlns:p14="http://schemas.microsoft.com/office/powerpoint/2010/main" val="263450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27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Most existing NFT rental markets is collateral-based and ownership-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Let's see a process of traditional NFT rental in a </a:t>
            </a:r>
            <a:r>
              <a:rPr kumimoji="1" lang="en-US" altLang="zh-CN" dirty="0" err="1"/>
              <a:t>gamefi</a:t>
            </a:r>
            <a:r>
              <a:rPr kumimoji="1" lang="en-US" altLang="zh-CN" dirty="0"/>
              <a:t> case.</a:t>
            </a:r>
          </a:p>
          <a:p>
            <a:r>
              <a:rPr kumimoji="1" lang="en-US" altLang="zh-CN" dirty="0"/>
              <a:t>First the lessor transfer the NFT to the rental platform.</a:t>
            </a:r>
          </a:p>
          <a:p>
            <a:r>
              <a:rPr kumimoji="1" lang="en-US" altLang="zh-CN" dirty="0"/>
              <a:t>Then borrower pay collateral and rent to borrow the NFT.</a:t>
            </a:r>
          </a:p>
          <a:p>
            <a:r>
              <a:rPr kumimoji="1" lang="en-US" altLang="zh-CN" dirty="0"/>
              <a:t>When the rental period ends, the borrower return the NFT to the platform and get back the collateral.</a:t>
            </a:r>
          </a:p>
          <a:p>
            <a:r>
              <a:rPr kumimoji="1" lang="en-US" altLang="zh-CN" dirty="0"/>
              <a:t>On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side, the game contract only need to interact with the NFT contract to check out ownership or other </a:t>
            </a:r>
            <a:r>
              <a:rPr kumimoji="1" lang="en-US" altLang="zh-CN" dirty="0" err="1"/>
              <a:t>infomation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95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84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here's our idea and implementations</a:t>
            </a:r>
          </a:p>
          <a:p>
            <a:r>
              <a:rPr kumimoji="1" lang="en-US" altLang="zh-CN" dirty="0"/>
              <a:t>We introduce a non-ownership-transfer protocol</a:t>
            </a:r>
          </a:p>
          <a:p>
            <a:r>
              <a:rPr kumimoji="1" lang="en-US" altLang="zh-CN" dirty="0"/>
              <a:t>Since the lessors no longer have to transfer the NFTs, they are required to pay guarantees for keeping their promises, that is not to transfer the NFT during rental period</a:t>
            </a:r>
          </a:p>
          <a:p>
            <a:r>
              <a:rPr kumimoji="1" lang="en-US" altLang="zh-CN" dirty="0"/>
              <a:t>But what if the lessors break their promises? We introduce the supervisors, that is literally any account except the lessors. When a supervisor found out that any lessor </a:t>
            </a:r>
            <a:r>
              <a:rPr kumimoji="1" lang="en-US" altLang="zh-CN" dirty="0" err="1"/>
              <a:t>transfered</a:t>
            </a:r>
            <a:r>
              <a:rPr kumimoji="1" lang="en-US" altLang="zh-CN" dirty="0"/>
              <a:t> the lending NFT, he could call the platform contract to get a portion of the guarantee as a reward. Remaining</a:t>
            </a:r>
          </a:p>
          <a:p>
            <a:r>
              <a:rPr kumimoji="1" lang="en-US" altLang="zh-CN" dirty="0"/>
              <a:t>Only extra work need to be done is for the </a:t>
            </a:r>
            <a:r>
              <a:rPr kumimoji="1" lang="en-US" altLang="zh-CN" dirty="0" err="1"/>
              <a:t>dapp</a:t>
            </a:r>
            <a:r>
              <a:rPr kumimoji="1" lang="en-US" altLang="zh-CN" dirty="0"/>
              <a:t> dev team. Besides the origin NFT contract, they also need to query the rental contract for extra information. But compare to the </a:t>
            </a:r>
            <a:r>
              <a:rPr lang="en" altLang="zh-CN" sz="11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tremendous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increament</a:t>
            </a:r>
            <a:r>
              <a:rPr kumimoji="1" lang="en-US" altLang="zh-CN" dirty="0"/>
              <a:t> of NFT utilization, the integration cost is totally worth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35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rgbClr val="AAC8FA">
                <a:alpha val="39608"/>
              </a:srgbClr>
            </a:gs>
            <a:gs pos="90000">
              <a:srgbClr val="ACCDFF">
                <a:alpha val="36863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think-cell Slide" r:id="rId9" imgW="7763510" imgH="10049510" progId="TCLayout.ActiveDocument.1">
                  <p:embed/>
                </p:oleObj>
              </mc:Choice>
              <mc:Fallback>
                <p:oleObj name="think-cell Slide" r:id="rId9" imgW="7763510" imgH="10049510" progId="TCLayout.ActiveDocument.1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screen"/>
          <a:stretch>
            <a:fillRect/>
          </a:stretch>
        </p:blipFill>
        <p:spPr>
          <a:xfrm>
            <a:off x="-1391499" y="1458924"/>
            <a:ext cx="1212911" cy="20517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2591-3577-8887-AAA8-32EA12287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GhostNFT</a:t>
            </a:r>
            <a:r>
              <a:rPr kumimoji="1" lang="en-US" altLang="zh-CN" dirty="0"/>
              <a:t> Protocol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C47E83-F959-B29F-5537-704F62E1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2842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更安全和高效的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租赁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1400" dirty="0" err="1"/>
              <a:t>YJ@ghostnft</a:t>
            </a:r>
            <a:r>
              <a:rPr kumimoji="1" lang="en-US" altLang="zh-CN" sz="1400" dirty="0"/>
              <a:t>      ghostnft2022@gmail.com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646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应用方收益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500" dirty="0"/>
              <a:t>所有权和使用权的分离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84B190-5E77-E4E0-AEDA-6995F831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" y="1621092"/>
            <a:ext cx="7155180" cy="28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应用方成本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合约集成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租赁合约提供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/>
              <a:t>1.</a:t>
            </a:r>
            <a:r>
              <a:rPr kumimoji="1" lang="zh-CN" altLang="en-US" sz="1500" dirty="0"/>
              <a:t>和访问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相同的</a:t>
            </a:r>
            <a:r>
              <a:rPr kumimoji="1" lang="en-US" altLang="zh-CN" sz="1500" dirty="0" err="1"/>
              <a:t>balanceOf</a:t>
            </a:r>
            <a:r>
              <a:rPr kumimoji="1" lang="en-US" altLang="zh-CN" sz="1500" dirty="0"/>
              <a:t>, </a:t>
            </a:r>
            <a:r>
              <a:rPr kumimoji="1" lang="en-US" altLang="zh-CN" sz="1500" dirty="0" err="1"/>
              <a:t>ownerOf</a:t>
            </a:r>
            <a:r>
              <a:rPr kumimoji="1" lang="en-US" altLang="zh-CN" sz="1500" dirty="0"/>
              <a:t>, </a:t>
            </a:r>
            <a:r>
              <a:rPr kumimoji="1" lang="en-US" altLang="zh-CN" sz="1500" dirty="0" err="1"/>
              <a:t>tokenOfOwnerByIndex</a:t>
            </a:r>
            <a:r>
              <a:rPr kumimoji="1" lang="zh-CN" altLang="en-US" sz="1500" dirty="0"/>
              <a:t>等</a:t>
            </a:r>
            <a:r>
              <a:rPr kumimoji="1" lang="en-US" altLang="zh-CN" sz="1500" dirty="0"/>
              <a:t>ERC721</a:t>
            </a:r>
            <a:r>
              <a:rPr kumimoji="1" lang="zh-CN" altLang="en-US" sz="1500" dirty="0"/>
              <a:t>及其衍生合约的接口。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/>
              <a:t>2.</a:t>
            </a:r>
            <a:r>
              <a:rPr kumimoji="1" lang="zh-CN" altLang="en-US" sz="1500" dirty="0"/>
              <a:t>获取出租列表，租期，租金</a:t>
            </a:r>
            <a:r>
              <a:rPr kumimoji="1" lang="en-US" altLang="zh-CN" sz="1500" dirty="0"/>
              <a:t>token</a:t>
            </a:r>
            <a:r>
              <a:rPr kumimoji="1" lang="zh-CN" altLang="en-US" sz="1500" dirty="0"/>
              <a:t>种类，租金金额等的额外信息。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/>
              <a:t>3.</a:t>
            </a:r>
            <a:r>
              <a:rPr kumimoji="1" lang="zh-CN" altLang="en-US" sz="1500" dirty="0"/>
              <a:t>可在应用合约中添加开关，方便随时开启和关闭租赁功能。</a:t>
            </a:r>
          </a:p>
        </p:txBody>
      </p:sp>
    </p:spTree>
    <p:extLst>
      <p:ext uri="{BB962C8B-B14F-4D97-AF65-F5344CB8AC3E}">
        <p14:creationId xmlns:p14="http://schemas.microsoft.com/office/powerpoint/2010/main" val="276500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133FB-983A-0F4B-8A4D-F8E90665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演示视频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236AB-F006-AECC-8954-746AB6866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A4132-6EC6-6102-49B7-B0069C81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6325A-AC59-295F-49A7-4DAF529E1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安全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无需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和抵押物资产的所有权转移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资金效率更高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超额抵押 </a:t>
            </a:r>
            <a:r>
              <a:rPr kumimoji="1" lang="en-US" altLang="zh-CN" sz="1500" dirty="0" err="1"/>
              <a:t>v.s</a:t>
            </a:r>
            <a:r>
              <a:rPr kumimoji="1" lang="en-US" altLang="zh-CN" sz="1500" dirty="0"/>
              <a:t>. </a:t>
            </a:r>
            <a:r>
              <a:rPr kumimoji="1" lang="zh-CN" altLang="en-US" sz="1500" dirty="0"/>
              <a:t>小额违约金，不会错失空投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利用监督者获益的副作用惩罚违约，保证系统自我平衡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监督者获利惩罚违约 </a:t>
            </a:r>
            <a:r>
              <a:rPr kumimoji="1" lang="en-US" altLang="zh-CN" sz="1500" dirty="0" err="1"/>
              <a:t>v.s</a:t>
            </a:r>
            <a:r>
              <a:rPr kumimoji="1" lang="en-US" altLang="zh-CN" sz="1500" dirty="0"/>
              <a:t>. </a:t>
            </a:r>
            <a:r>
              <a:rPr kumimoji="1" lang="zh-CN" altLang="en-US" sz="1500" dirty="0"/>
              <a:t>套利者套利保持</a:t>
            </a:r>
            <a:r>
              <a:rPr kumimoji="1" lang="en-US" altLang="zh-CN" sz="1500" dirty="0"/>
              <a:t>DEX</a:t>
            </a:r>
            <a:r>
              <a:rPr kumimoji="1" lang="zh-CN" altLang="en-US" sz="1500" dirty="0"/>
              <a:t>之间汇率稳定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所有权和使用权分离，提供更多的可能性</a:t>
            </a:r>
            <a:endParaRPr kumimoji="1" lang="en-US" altLang="zh-CN" dirty="0"/>
          </a:p>
          <a:p>
            <a:pPr marL="11430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02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7F00-A989-B1F1-AA2E-82DCB45D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未来计划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0159C-9CA9-0DC4-495E-88E91CB95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完成更多的功能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支持</a:t>
            </a:r>
            <a:r>
              <a:rPr kumimoji="1" lang="en-US" altLang="zh-CN" sz="1500" dirty="0"/>
              <a:t>ERC-1155</a:t>
            </a:r>
          </a:p>
          <a:p>
            <a:pPr marL="114300" indent="0">
              <a:buNone/>
            </a:pPr>
            <a:r>
              <a:rPr kumimoji="1" lang="zh-CN" altLang="en-US" sz="1500" dirty="0"/>
              <a:t>希望租到物品的需求提交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出租人信誉系统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寻求合作</a:t>
            </a:r>
          </a:p>
          <a:p>
            <a:pPr marL="114300" indent="0">
              <a:buNone/>
            </a:pPr>
            <a:r>
              <a:rPr kumimoji="1" lang="zh-CN" altLang="en-US" sz="1500" dirty="0"/>
              <a:t>欢迎任何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en-US" altLang="zh-CN" sz="1500" dirty="0" err="1"/>
              <a:t>GameFi</a:t>
            </a:r>
            <a:r>
              <a:rPr kumimoji="1" lang="en-US" altLang="zh-CN" sz="1500" dirty="0"/>
              <a:t>/X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to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Earn/NFT</a:t>
            </a:r>
            <a:r>
              <a:rPr kumimoji="1" lang="zh-CN" altLang="en-US" sz="1500" dirty="0"/>
              <a:t> </a:t>
            </a:r>
            <a:r>
              <a:rPr kumimoji="1" lang="en-US" altLang="zh-CN" sz="1500" dirty="0"/>
              <a:t>PASS</a:t>
            </a:r>
            <a:r>
              <a:rPr kumimoji="1" lang="zh-CN" altLang="en-US" sz="1500" dirty="0"/>
              <a:t> 团队与我们合作</a:t>
            </a:r>
          </a:p>
        </p:txBody>
      </p:sp>
    </p:spTree>
    <p:extLst>
      <p:ext uri="{BB962C8B-B14F-4D97-AF65-F5344CB8AC3E}">
        <p14:creationId xmlns:p14="http://schemas.microsoft.com/office/powerpoint/2010/main" val="411500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A4E4E-9D15-3E20-6378-D6B4FF8B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联系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E2A6F-3A7F-E1F6-7ED9-E6CEDDA0D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ghostnft2022@gmail.com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6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EDF65-E768-14D3-85DE-63519E1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2C39D-0026-C87B-E2E6-05C4B93A4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kumimoji="1" lang="zh-CN" altLang="en-US" sz="2400" dirty="0"/>
              <a:t>为</a:t>
            </a:r>
            <a:r>
              <a:rPr kumimoji="1" lang="en-US" altLang="zh-CN" sz="2400" dirty="0"/>
              <a:t>NFT</a:t>
            </a:r>
            <a:r>
              <a:rPr kumimoji="1" lang="zh-CN" altLang="en-US" sz="2400" dirty="0"/>
              <a:t>的应用带来更多的可能性！</a:t>
            </a:r>
          </a:p>
        </p:txBody>
      </p:sp>
    </p:spTree>
    <p:extLst>
      <p:ext uri="{BB962C8B-B14F-4D97-AF65-F5344CB8AC3E}">
        <p14:creationId xmlns:p14="http://schemas.microsoft.com/office/powerpoint/2010/main" val="108478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EE5A7-795D-24BA-EB97-8BCAD548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432C4-0D23-7D37-F781-67938A3A9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8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7349E-3B05-5349-4E60-4B36BFBD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NFT</a:t>
            </a:r>
            <a:r>
              <a:rPr kumimoji="1" lang="zh-CN" altLang="en-US" dirty="0"/>
              <a:t>应用爆发的前夕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DB740-3A70-33D0-6523-4446A3CD1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NFT</a:t>
            </a:r>
            <a:r>
              <a:rPr kumimoji="1" lang="zh-CN" altLang="en-US" dirty="0"/>
              <a:t>不只是</a:t>
            </a:r>
            <a:r>
              <a:rPr kumimoji="1" lang="en-US" altLang="zh-CN" dirty="0"/>
              <a:t>PFP</a:t>
            </a:r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可以是</a:t>
            </a:r>
            <a:r>
              <a:rPr kumimoji="1" lang="en-US" altLang="zh-CN" dirty="0" err="1"/>
              <a:t>GameFi</a:t>
            </a:r>
            <a:r>
              <a:rPr kumimoji="1" lang="zh-CN" altLang="en-US" dirty="0"/>
              <a:t>中的人物和道具</a:t>
            </a:r>
            <a:endParaRPr kumimoji="1" lang="en-US" altLang="zh-CN" dirty="0"/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可以是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Earn</a:t>
            </a:r>
            <a:r>
              <a:rPr kumimoji="1" lang="zh-CN" altLang="en-US" dirty="0"/>
              <a:t>中的道具</a:t>
            </a:r>
            <a:endParaRPr kumimoji="1" lang="en-US" altLang="zh-CN" dirty="0"/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可以是线上</a:t>
            </a:r>
            <a:r>
              <a:rPr kumimoji="1" lang="en-US" altLang="zh-CN" dirty="0"/>
              <a:t>/</a:t>
            </a:r>
            <a:r>
              <a:rPr kumimoji="1" lang="zh-CN" altLang="en-US" dirty="0"/>
              <a:t>线下组织</a:t>
            </a:r>
            <a:r>
              <a:rPr kumimoji="1" lang="en-US" altLang="zh-CN" dirty="0"/>
              <a:t>/</a:t>
            </a:r>
            <a:r>
              <a:rPr kumimoji="1" lang="zh-CN" altLang="en-US" dirty="0"/>
              <a:t>俱乐部的门票</a:t>
            </a:r>
            <a:endParaRPr kumimoji="1" lang="en-US" altLang="zh-CN" dirty="0"/>
          </a:p>
          <a:p>
            <a:r>
              <a:rPr kumimoji="1"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960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B0C1-D842-2440-D4BF-7EB595EB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持有</a:t>
            </a:r>
            <a:r>
              <a:rPr kumimoji="1" lang="en-US" altLang="zh-CN" dirty="0"/>
              <a:t>NFT</a:t>
            </a:r>
            <a:r>
              <a:rPr kumimoji="1" lang="zh-CN" altLang="en-US" dirty="0"/>
              <a:t>有时并不是一个好主意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DE1C7-751A-328F-8373-3BF11FFB7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NFT</a:t>
            </a:r>
            <a:r>
              <a:rPr kumimoji="1" lang="zh-CN" altLang="en-US" dirty="0"/>
              <a:t>可能比较昂贵</a:t>
            </a:r>
            <a:endParaRPr kumimoji="1" lang="en-US" altLang="zh-CN" dirty="0"/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的流动性问题</a:t>
            </a:r>
            <a:endParaRPr kumimoji="1" lang="en-US" altLang="zh-CN" dirty="0"/>
          </a:p>
          <a:p>
            <a:r>
              <a:rPr kumimoji="1" lang="zh-CN" altLang="en-US" dirty="0"/>
              <a:t>在你真正了解一个</a:t>
            </a:r>
            <a:r>
              <a:rPr kumimoji="1" lang="en-US" altLang="zh-CN" dirty="0" err="1"/>
              <a:t>GameFi</a:t>
            </a:r>
            <a:r>
              <a:rPr kumimoji="1" lang="en-US" altLang="zh-CN" dirty="0"/>
              <a:t>/X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Earn</a:t>
            </a:r>
            <a:r>
              <a:rPr kumimoji="1" lang="zh-CN" altLang="en-US" dirty="0"/>
              <a:t>项目前，你可能并不想买</a:t>
            </a:r>
            <a:endParaRPr kumimoji="1" lang="en-US" altLang="zh-CN" dirty="0"/>
          </a:p>
          <a:p>
            <a:r>
              <a:rPr kumimoji="1" lang="zh-CN" altLang="en-US" dirty="0"/>
              <a:t>时间</a:t>
            </a:r>
            <a:r>
              <a:rPr kumimoji="1" lang="en-US" altLang="zh-CN" dirty="0"/>
              <a:t>/</a:t>
            </a:r>
            <a:r>
              <a:rPr kumimoji="1" lang="zh-CN" altLang="en-US" dirty="0"/>
              <a:t>资源限制导致你的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闲置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NFT</a:t>
            </a:r>
            <a:r>
              <a:rPr kumimoji="1" lang="zh-CN" altLang="en-US" dirty="0"/>
              <a:t>租赁应运而生</a:t>
            </a:r>
          </a:p>
        </p:txBody>
      </p:sp>
    </p:spTree>
    <p:extLst>
      <p:ext uri="{BB962C8B-B14F-4D97-AF65-F5344CB8AC3E}">
        <p14:creationId xmlns:p14="http://schemas.microsoft.com/office/powerpoint/2010/main" val="193162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C0C9-1147-CB40-DFDD-B43495BD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现有的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租赁市场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DB477-A28B-3D26-1C94-1A48946E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所有权转移</a:t>
            </a:r>
            <a:r>
              <a:rPr kumimoji="1" lang="en-US" altLang="zh-CN" dirty="0"/>
              <a:t>/</a:t>
            </a:r>
            <a:r>
              <a:rPr kumimoji="1" lang="zh-CN" altLang="en-US" dirty="0"/>
              <a:t>超额抵押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C2F2B-2311-B061-0582-2B77C7E3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95826"/>
            <a:ext cx="6400800" cy="29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670B9-01AF-7459-239A-63734902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基于所有权转移的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租赁市场的缺陷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FB266-E44E-B6BA-3E75-FF7FC51BF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不安全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en-US" altLang="zh-CN" sz="1500" dirty="0"/>
              <a:t>NFT</a:t>
            </a:r>
            <a:r>
              <a:rPr kumimoji="1" lang="zh-CN" altLang="en-US" sz="1500" dirty="0"/>
              <a:t>和抵押物需要转移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资金利用率低下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抵押物需要比原有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价值更高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可能错失潜在的空投 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en-US" altLang="zh-CN" sz="1500" dirty="0"/>
              <a:t>NFT</a:t>
            </a:r>
            <a:r>
              <a:rPr kumimoji="1" lang="zh-CN" altLang="en-US" sz="1500" dirty="0"/>
              <a:t>在租赁期间暂时不属于原所有者</a:t>
            </a:r>
          </a:p>
        </p:txBody>
      </p:sp>
    </p:spTree>
    <p:extLst>
      <p:ext uri="{BB962C8B-B14F-4D97-AF65-F5344CB8AC3E}">
        <p14:creationId xmlns:p14="http://schemas.microsoft.com/office/powerpoint/2010/main" val="42661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我们的想法和实现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不转移所有权 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en-US" altLang="zh-CN" sz="1500" dirty="0"/>
              <a:t>NFT</a:t>
            </a:r>
            <a:r>
              <a:rPr kumimoji="1" lang="zh-CN" altLang="en-US" sz="1500" dirty="0"/>
              <a:t>的所有者在租赁平台发布出租使用权的意愿，不需要真正转移所有权给平台或租户。租户在平台中锁定租金后，即在平台中获得该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的虚拟使用权。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出租人锁定违约金，而非租户锁定抵押物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租期内出租人不得转移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，否则不能拿回违约金。租户不再需要锁定超额抵押物。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监督者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当一个出租人违约时，除了出租人以外的任何用户可以发起请求，从违约金中得到部分奖励，同时剩余违约金支付给租户和应用方以补偿损失。</a:t>
            </a:r>
            <a:endParaRPr kumimoji="1" lang="en-US" altLang="zh-CN" sz="1500" dirty="0"/>
          </a:p>
          <a:p>
            <a:endParaRPr kumimoji="1" lang="en-US" altLang="zh-CN" sz="1500" dirty="0"/>
          </a:p>
          <a:p>
            <a:r>
              <a:rPr kumimoji="1" lang="zh-CN" altLang="en-US" dirty="0"/>
              <a:t>应用方需做一定的集成</a:t>
            </a:r>
          </a:p>
          <a:p>
            <a:pPr marL="114300" indent="0">
              <a:buNone/>
            </a:pPr>
            <a:r>
              <a:rPr kumimoji="1" lang="zh-CN" altLang="en-US" sz="1500" dirty="0"/>
              <a:t>应用方合约除了访问原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合约获取所有权信息，还需从平台租赁合约获取租赁信息。</a:t>
            </a:r>
          </a:p>
        </p:txBody>
      </p:sp>
    </p:spTree>
    <p:extLst>
      <p:ext uri="{BB962C8B-B14F-4D97-AF65-F5344CB8AC3E}">
        <p14:creationId xmlns:p14="http://schemas.microsoft.com/office/powerpoint/2010/main" val="264649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C0C9-1147-CB40-DFDD-B43495BD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我们的</a:t>
            </a:r>
            <a:r>
              <a:rPr kumimoji="1" lang="en-US" altLang="zh-CN" dirty="0"/>
              <a:t>NFT</a:t>
            </a:r>
            <a:r>
              <a:rPr kumimoji="1" lang="zh-CN" altLang="en-US" dirty="0"/>
              <a:t>租赁市场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DB477-A28B-3D26-1C94-1A48946E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无需所有权转移</a:t>
            </a:r>
            <a:r>
              <a:rPr kumimoji="1" lang="en-US" altLang="zh-CN" dirty="0"/>
              <a:t>/</a:t>
            </a:r>
            <a:r>
              <a:rPr kumimoji="1" lang="zh-CN" altLang="en-US" dirty="0"/>
              <a:t>无需超额抵押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756BE4-2BFB-735F-041A-D3A3EDDE5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28" y="1522176"/>
            <a:ext cx="4575143" cy="30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各方收益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出租方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无须担忧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资产的安全，不会错过空投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承租方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无须锁定超额抵押，资金利用率提高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监督者</a:t>
            </a:r>
            <a:r>
              <a:rPr kumimoji="1" lang="en-US" altLang="zh-CN" dirty="0"/>
              <a:t>/</a:t>
            </a:r>
            <a:r>
              <a:rPr kumimoji="1" lang="zh-CN" altLang="en-US" dirty="0"/>
              <a:t>租赁平台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监督出租方，从违约出租方获取收益的同时，客观上保证平台的正常运转。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应用方</a:t>
            </a:r>
          </a:p>
          <a:p>
            <a:pPr marL="114300" indent="0">
              <a:buNone/>
            </a:pPr>
            <a:r>
              <a:rPr kumimoji="1" lang="en-US" altLang="zh-CN" sz="1500" dirty="0"/>
              <a:t>ROI</a:t>
            </a:r>
            <a:r>
              <a:rPr kumimoji="1" lang="zh-CN" altLang="en-US" sz="1500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286375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D4AE-70D5-D098-86AC-DA41FD4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应用方收益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2B0BD-20D1-C99B-84F2-0AB47E53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提升各种运营指标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en-US" altLang="zh-CN" sz="1500" dirty="0"/>
              <a:t>NFT</a:t>
            </a:r>
            <a:r>
              <a:rPr kumimoji="1" lang="zh-CN" altLang="en-US" sz="1500" dirty="0"/>
              <a:t>资产闲置率降低，提高用户活跃率，进而提高收入。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突破限制</a:t>
            </a:r>
            <a:endParaRPr kumimoji="1" lang="en-US" altLang="zh-CN" dirty="0"/>
          </a:p>
          <a:p>
            <a:pPr marL="114300" indent="0">
              <a:buNone/>
            </a:pPr>
            <a:r>
              <a:rPr kumimoji="1" lang="zh-CN" altLang="en-US" sz="1500" dirty="0"/>
              <a:t>项目受到某种用户限制时，通过租赁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资产给不受限用户来突破限制。</a:t>
            </a:r>
            <a:endParaRPr kumimoji="1" lang="en-US" altLang="zh-CN" sz="1500" dirty="0"/>
          </a:p>
          <a:p>
            <a:pPr marL="114300" indent="0">
              <a:buNone/>
            </a:pPr>
            <a:endParaRPr kumimoji="1" lang="en-US" altLang="zh-CN" sz="1500" dirty="0"/>
          </a:p>
          <a:p>
            <a:r>
              <a:rPr kumimoji="1" lang="zh-CN" altLang="en-US" dirty="0"/>
              <a:t>模糊</a:t>
            </a:r>
            <a:r>
              <a:rPr kumimoji="1" lang="en-US" altLang="zh-CN" dirty="0"/>
              <a:t>NFT</a:t>
            </a:r>
            <a:r>
              <a:rPr kumimoji="1" lang="zh-CN" altLang="en-US" dirty="0"/>
              <a:t>和应用方的边界，提供更多组合的可能</a:t>
            </a:r>
          </a:p>
          <a:p>
            <a:pPr marL="114300" indent="0">
              <a:buNone/>
            </a:pPr>
            <a:r>
              <a:rPr kumimoji="1" lang="zh-CN" altLang="en-US" sz="1500" dirty="0"/>
              <a:t>现有的应用方大多在应用内使用自己的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，是为了促进自己的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销售。</a:t>
            </a:r>
            <a:endParaRPr kumimoji="1" lang="en-US" altLang="zh-CN" sz="1500" dirty="0"/>
          </a:p>
          <a:p>
            <a:pPr marL="114300" indent="0">
              <a:buNone/>
            </a:pPr>
            <a:r>
              <a:rPr kumimoji="1" lang="zh-CN" altLang="en-US" sz="1500" dirty="0"/>
              <a:t>在不转移所有权的租赁模式下，</a:t>
            </a:r>
            <a:r>
              <a:rPr kumimoji="1" lang="en-US" altLang="zh-CN" sz="1500" dirty="0"/>
              <a:t>NFT</a:t>
            </a:r>
            <a:r>
              <a:rPr kumimoji="1" lang="zh-CN" altLang="en-US" sz="1500" dirty="0"/>
              <a:t>项目和应用项目可以组合，相互促进。</a:t>
            </a:r>
          </a:p>
        </p:txBody>
      </p:sp>
    </p:spTree>
    <p:extLst>
      <p:ext uri="{BB962C8B-B14F-4D97-AF65-F5344CB8AC3E}">
        <p14:creationId xmlns:p14="http://schemas.microsoft.com/office/powerpoint/2010/main" val="1807433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39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7&quot;&gt;&lt;elem m_fUsage=&quot;2.62488689999999991187E+00&quot;&gt;&lt;m_msothmcolidx val=&quot;0&quot;/&gt;&lt;m_rgb r=&quot;06&quot; g=&quot;88&quot; b=&quot;C3&quot;/&gt;&lt;/elem&gt;&lt;elem m_fUsage=&quot;1.26044100000000014461E+00&quot;&gt;&lt;m_msothmcolidx val=&quot;0&quot;/&gt;&lt;m_rgb r=&quot;5E&quot; g=&quot;A6&quot; b=&quot;BD&quot;/&gt;&lt;/elem&gt;&lt;elem m_fUsage=&quot;1.00000000000000000000E+00&quot;&gt;&lt;m_msothmcolidx val=&quot;0&quot;/&gt;&lt;m_rgb r=&quot;00&quot; g=&quot;A4&quot; b=&quot;A6&quot;/&gt;&lt;/elem&gt;&lt;elem m_fUsage=&quot;9.44918572671000100982E-01&quot;&gt;&lt;m_msothmcolidx val=&quot;0&quot;/&gt;&lt;m_rgb r=&quot;E5&quot; g=&quot;0A&quot; b=&quot;7C&quot;/&gt;&lt;/elem&gt;&lt;elem m_fUsage=&quot;8.70374996382510146553E-01&quot;&gt;&lt;m_msothmcolidx val=&quot;0&quot;/&gt;&lt;m_rgb r=&quot;E5&quot; g=&quot;0A&quot; b=&quot;B9&quot;/&gt;&lt;/elem&gt;&lt;elem m_fUsage=&quot;8.10000000000000053291E-01&quot;&gt;&lt;m_msothmcolidx val=&quot;0&quot;/&gt;&lt;m_rgb r=&quot;00&quot; g=&quot;12&quot; b=&quot;1F&quot;/&gt;&lt;/elem&gt;&lt;elem m_fUsage=&quot;4.30467210000000155556E-01&quot;&gt;&lt;m_msothmcolidx val=&quot;0&quot;/&gt;&lt;m_rgb r=&quot;D9&quot; g=&quot;D9&quot; b=&quot;D9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1877</Words>
  <Application>Microsoft Macintosh PowerPoint</Application>
  <PresentationFormat>全屏显示(16:9)</PresentationFormat>
  <Paragraphs>156</Paragraphs>
  <Slides>17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Simple Light</vt:lpstr>
      <vt:lpstr>think-cell Slide</vt:lpstr>
      <vt:lpstr>GhostNFT Protocol</vt:lpstr>
      <vt:lpstr>NFT应用爆发的前夕</vt:lpstr>
      <vt:lpstr>持有NFT有时并不是一个好主意</vt:lpstr>
      <vt:lpstr>现有的NFT租赁市场</vt:lpstr>
      <vt:lpstr>基于所有权转移的NFT租赁市场的缺陷</vt:lpstr>
      <vt:lpstr>我们的想法和实现</vt:lpstr>
      <vt:lpstr>我们的NFT租赁市场</vt:lpstr>
      <vt:lpstr>各方收益</vt:lpstr>
      <vt:lpstr>应用方收益</vt:lpstr>
      <vt:lpstr>应用方收益</vt:lpstr>
      <vt:lpstr>应用方成本</vt:lpstr>
      <vt:lpstr>演示视频</vt:lpstr>
      <vt:lpstr>总结</vt:lpstr>
      <vt:lpstr>未来计划</vt:lpstr>
      <vt:lpstr>联系</vt:lpstr>
      <vt:lpstr>PowerPoint 演示文稿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</dc:title>
  <dc:creator>Alan Li</dc:creator>
  <cp:lastModifiedBy>yijie li</cp:lastModifiedBy>
  <cp:revision>424</cp:revision>
  <dcterms:created xsi:type="dcterms:W3CDTF">2022-05-29T04:47:26Z</dcterms:created>
  <dcterms:modified xsi:type="dcterms:W3CDTF">2022-06-11T14:58:03Z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1BE6359425001C3F608F8B6273B6FAA0</vt:lpwstr>
  </property>
  <property fmtid="{D5CDD505-2E9C-101B-9397-08002B2CF9AE}" pid="3" name="KSOProductBuildVer">
    <vt:lpwstr>2052-4.2.2.6882</vt:lpwstr>
  </property>
</Properties>
</file>