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01" r:id="rId4"/>
    <p:sldId id="302" r:id="rId5"/>
    <p:sldId id="257" r:id="rId6"/>
    <p:sldId id="303" r:id="rId7"/>
    <p:sldId id="304" r:id="rId8"/>
    <p:sldId id="305" r:id="rId9"/>
    <p:sldId id="263" r:id="rId10"/>
    <p:sldId id="306" r:id="rId11"/>
    <p:sldId id="265" r:id="rId12"/>
    <p:sldId id="307" r:id="rId13"/>
    <p:sldId id="286" r:id="rId14"/>
  </p:sldIdLst>
  <p:sldSz cx="9001125" cy="5040313"/>
  <p:notesSz cx="6858000" cy="9144000"/>
  <p:custDataLst>
    <p:tags r:id="rId16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5FA"/>
    <a:srgbClr val="00FFAE"/>
    <a:srgbClr val="6FD8FD"/>
    <a:srgbClr val="03B2F2"/>
    <a:srgbClr val="039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>
      <p:cViewPr varScale="1">
        <p:scale>
          <a:sx n="112" d="100"/>
          <a:sy n="112" d="100"/>
        </p:scale>
        <p:origin x="677" y="86"/>
      </p:cViewPr>
      <p:guideLst>
        <p:guide orient="horz" pos="1630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0E93-781E-4B0B-9F3D-ADA0CB791293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9D8B-E8B0-4359-8A06-0E73818475EE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  <p:pic>
        <p:nvPicPr>
          <p:cNvPr id="7" name="Picture 4" descr="C:\Documents and Settings\Administrator\桌面\新建文件夹\封面\复件 (27) 复件 4\3ea28d6d5df8d07111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293"/>
            <a:ext cx="9023519" cy="50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1846"/>
            <a:ext cx="8101013" cy="840052"/>
          </a:xfrm>
          <a:prstGeom prst="rect">
            <a:avLst/>
          </a:prstGeom>
        </p:spPr>
        <p:txBody>
          <a:bodyPr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7" y="1176073"/>
            <a:ext cx="8101013" cy="3326374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‹Nº›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7" y="201847"/>
            <a:ext cx="2025253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‹Nº›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6146" y="492188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67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99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799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31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33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865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6"/>
          <p:cNvSpPr txBox="1">
            <a:spLocks noChangeArrowheads="1"/>
          </p:cNvSpPr>
          <p:nvPr/>
        </p:nvSpPr>
        <p:spPr bwMode="auto">
          <a:xfrm>
            <a:off x="5522595" y="4354830"/>
            <a:ext cx="3903980" cy="23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1100" spc="3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+mn-ea"/>
                <a:sym typeface="+mn-lt"/>
              </a:rPr>
              <a:t>NFT | vToken | </a:t>
            </a:r>
            <a:r>
              <a:rPr lang="zh-CN" altLang="en-US" sz="1100" spc="3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+mn-ea"/>
                <a:sym typeface="+mn-lt"/>
              </a:rPr>
              <a:t>Dutch Auction </a:t>
            </a:r>
            <a:r>
              <a:rPr lang="zh-CN" altLang="en-US" sz="1100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42B3A8-75DF-E226-46DD-B2EFA51FC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06" y="2003060"/>
            <a:ext cx="4680520" cy="51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11">
        <p:fade/>
      </p:transition>
    </mc:Choice>
    <mc:Fallback xmlns="">
      <p:transition spd="med" advTm="4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2"/>
          <p:cNvSpPr>
            <a:spLocks noChangeArrowheads="1"/>
          </p:cNvSpPr>
          <p:nvPr/>
        </p:nvSpPr>
        <p:spPr bwMode="auto">
          <a:xfrm>
            <a:off x="1045573" y="1845827"/>
            <a:ext cx="959495" cy="957022"/>
          </a:xfrm>
          <a:prstGeom prst="ellipse">
            <a:avLst/>
          </a:prstGeom>
          <a:solidFill>
            <a:srgbClr val="00FFAE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13"/>
          <p:cNvSpPr/>
          <p:nvPr/>
        </p:nvSpPr>
        <p:spPr bwMode="auto">
          <a:xfrm>
            <a:off x="1525321" y="1643528"/>
            <a:ext cx="678210" cy="680030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22225" cap="flat" cmpd="sng">
            <a:solidFill>
              <a:srgbClr val="00FFAE"/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6812976" y="1785856"/>
            <a:ext cx="961058" cy="955466"/>
          </a:xfrm>
          <a:prstGeom prst="ellipse">
            <a:avLst/>
          </a:prstGeom>
          <a:solidFill>
            <a:srgbClr val="00FFAE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19"/>
          <p:cNvSpPr/>
          <p:nvPr/>
        </p:nvSpPr>
        <p:spPr bwMode="auto">
          <a:xfrm>
            <a:off x="7241937" y="2263589"/>
            <a:ext cx="679772" cy="680029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22225" cap="flat" cmpd="sng">
            <a:solidFill>
              <a:srgbClr val="00FFAE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7108326" y="2079965"/>
            <a:ext cx="370358" cy="367248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" name="Group 29"/>
          <p:cNvGrpSpPr/>
          <p:nvPr/>
        </p:nvGrpSpPr>
        <p:grpSpPr bwMode="auto">
          <a:xfrm>
            <a:off x="1340922" y="2150828"/>
            <a:ext cx="368796" cy="368803"/>
            <a:chOff x="0" y="0"/>
            <a:chExt cx="236" cy="237"/>
          </a:xfrm>
        </p:grpSpPr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1177976" y="3127578"/>
            <a:ext cx="98171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金库铸币费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863838" y="3126097"/>
            <a:ext cx="246126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NFT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定向赎回费</a:t>
            </a:r>
            <a:endParaRPr lang="en-US" altLang="zh-CN" sz="1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46"/>
          <p:cNvSpPr txBox="1">
            <a:spLocks noChangeArrowheads="1"/>
          </p:cNvSpPr>
          <p:nvPr/>
        </p:nvSpPr>
        <p:spPr bwMode="auto">
          <a:xfrm>
            <a:off x="468114" y="272121"/>
            <a:ext cx="1438275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2000" dirty="0">
                <a:sym typeface="+mn-lt"/>
              </a:rPr>
              <a:t>盈利模式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9064" y="487346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998807" y="1893859"/>
            <a:ext cx="959495" cy="957022"/>
          </a:xfrm>
          <a:prstGeom prst="ellipse">
            <a:avLst/>
          </a:prstGeom>
          <a:solidFill>
            <a:srgbClr val="00FFAE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478555" y="1691560"/>
            <a:ext cx="678210" cy="680030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22225" cap="flat" cmpd="sng">
            <a:solidFill>
              <a:srgbClr val="00FFAE"/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5" name="Group 29"/>
          <p:cNvGrpSpPr/>
          <p:nvPr/>
        </p:nvGrpSpPr>
        <p:grpSpPr bwMode="auto">
          <a:xfrm>
            <a:off x="3318222" y="2187188"/>
            <a:ext cx="368796" cy="368803"/>
            <a:chOff x="0" y="0"/>
            <a:chExt cx="236" cy="237"/>
          </a:xfrm>
        </p:grpSpPr>
        <p:sp>
          <p:nvSpPr>
            <p:cNvPr id="16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3000361" y="3120365"/>
            <a:ext cx="1156404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创建启动池费用 </a:t>
            </a: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4926569" y="1828856"/>
            <a:ext cx="961058" cy="955466"/>
          </a:xfrm>
          <a:prstGeom prst="ellipse">
            <a:avLst/>
          </a:prstGeom>
          <a:solidFill>
            <a:srgbClr val="00FFAE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9"/>
          <p:cNvSpPr/>
          <p:nvPr/>
        </p:nvSpPr>
        <p:spPr bwMode="auto">
          <a:xfrm>
            <a:off x="5361063" y="2291939"/>
            <a:ext cx="679772" cy="680029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22225" cap="flat" cmpd="sng">
            <a:solidFill>
              <a:srgbClr val="00FFAE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5221919" y="2122965"/>
            <a:ext cx="370358" cy="367248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4856898" y="3113852"/>
            <a:ext cx="125594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启动池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Swap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费用 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15997FF-A186-528A-0D10-ADEE1C8BE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CC48FD6-3B39-64A2-6261-E88A4006B714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80">
        <p:fade/>
      </p:transition>
    </mc:Choice>
    <mc:Fallback xmlns="">
      <p:transition spd="med" advTm="37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1188195" y="2818271"/>
            <a:ext cx="1287035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lvl="1"/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2022.Q2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1228580" y="3276894"/>
            <a:ext cx="1615798" cy="102831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171450" indent="-171450" algn="just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实现NFT碎片化功能，提高流动性</a:t>
            </a:r>
          </a:p>
          <a:p>
            <a:pPr marL="171450" indent="-171450" algn="just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更多的vToken收藏品入驻与合作关系确立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3618845" y="3297860"/>
            <a:ext cx="1615798" cy="102831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171450" indent="-171450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通过vToken进行NFT初始价格竞拍</a:t>
            </a:r>
          </a:p>
          <a:p>
            <a:pPr marL="171450" indent="-171450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更多的早期NFT项目&amp;社群启用初始价格竞拍功能</a:t>
            </a:r>
          </a:p>
        </p:txBody>
      </p:sp>
      <p:sp>
        <p:nvSpPr>
          <p:cNvPr id="8" name="文本框 9"/>
          <p:cNvSpPr txBox="1"/>
          <p:nvPr/>
        </p:nvSpPr>
        <p:spPr>
          <a:xfrm>
            <a:off x="6167638" y="3297860"/>
            <a:ext cx="1645292" cy="843647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171450" indent="-171450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BootstrapNFT v2协议全面升级</a:t>
            </a:r>
          </a:p>
          <a:p>
            <a:pPr marL="171450" indent="-171450" defTabSz="67246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广泛的早期NFT项目初始定价平台</a:t>
            </a:r>
          </a:p>
        </p:txBody>
      </p:sp>
      <p:sp>
        <p:nvSpPr>
          <p:cNvPr id="9" name="文本框 10"/>
          <p:cNvSpPr txBox="1"/>
          <p:nvPr/>
        </p:nvSpPr>
        <p:spPr>
          <a:xfrm>
            <a:off x="3516262" y="2823351"/>
            <a:ext cx="1332598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lvl="1"/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2022.Q3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6122205" y="2823557"/>
            <a:ext cx="1332598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lvl="1"/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2022.Q4</a:t>
            </a:r>
          </a:p>
        </p:txBody>
      </p:sp>
      <p:sp>
        <p:nvSpPr>
          <p:cNvPr id="83" name="TextBox 46"/>
          <p:cNvSpPr txBox="1">
            <a:spLocks noChangeArrowheads="1"/>
          </p:cNvSpPr>
          <p:nvPr/>
        </p:nvSpPr>
        <p:spPr bwMode="auto">
          <a:xfrm>
            <a:off x="464577" y="287908"/>
            <a:ext cx="1776126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2000" dirty="0">
                <a:latin typeface="+mj-lt"/>
                <a:ea typeface="Microsoft JhengHei" panose="020B0604030504040204" charset="-120"/>
                <a:sym typeface="+mn-lt"/>
              </a:rPr>
              <a:t>Roadmap</a:t>
            </a:r>
          </a:p>
        </p:txBody>
      </p:sp>
      <p:sp>
        <p:nvSpPr>
          <p:cNvPr id="24" name="椭圆 1">
            <a:extLst>
              <a:ext uri="{FF2B5EF4-FFF2-40B4-BE49-F238E27FC236}">
                <a16:creationId xmlns:a16="http://schemas.microsoft.com/office/drawing/2014/main" id="{6A31B10F-4801-DC68-DB6A-31C3CD1ECAFB}"/>
              </a:ext>
            </a:extLst>
          </p:cNvPr>
          <p:cNvSpPr/>
          <p:nvPr/>
        </p:nvSpPr>
        <p:spPr>
          <a:xfrm>
            <a:off x="1493680" y="1552775"/>
            <a:ext cx="1063125" cy="1058333"/>
          </a:xfrm>
          <a:prstGeom prst="ellipse">
            <a:avLst/>
          </a:prstGeom>
          <a:noFill/>
          <a:ln w="28575">
            <a:solidFill>
              <a:srgbClr val="00F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">
            <a:extLst>
              <a:ext uri="{FF2B5EF4-FFF2-40B4-BE49-F238E27FC236}">
                <a16:creationId xmlns:a16="http://schemas.microsoft.com/office/drawing/2014/main" id="{B2A8C549-58F3-AC6C-FF34-1F0EFC1C3F07}"/>
              </a:ext>
            </a:extLst>
          </p:cNvPr>
          <p:cNvSpPr/>
          <p:nvPr/>
        </p:nvSpPr>
        <p:spPr>
          <a:xfrm>
            <a:off x="3874037" y="1552775"/>
            <a:ext cx="1063125" cy="1058333"/>
          </a:xfrm>
          <a:prstGeom prst="ellipse">
            <a:avLst/>
          </a:prstGeom>
          <a:noFill/>
          <a:ln w="28575">
            <a:solidFill>
              <a:srgbClr val="00F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椭圆 3">
            <a:extLst>
              <a:ext uri="{FF2B5EF4-FFF2-40B4-BE49-F238E27FC236}">
                <a16:creationId xmlns:a16="http://schemas.microsoft.com/office/drawing/2014/main" id="{C6433304-64B7-4553-5298-A374DBD39995}"/>
              </a:ext>
            </a:extLst>
          </p:cNvPr>
          <p:cNvSpPr/>
          <p:nvPr/>
        </p:nvSpPr>
        <p:spPr>
          <a:xfrm>
            <a:off x="6351023" y="1552775"/>
            <a:ext cx="1063125" cy="1058333"/>
          </a:xfrm>
          <a:prstGeom prst="ellipse">
            <a:avLst/>
          </a:prstGeom>
          <a:noFill/>
          <a:ln w="28575">
            <a:solidFill>
              <a:srgbClr val="00F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10">
            <a:extLst>
              <a:ext uri="{FF2B5EF4-FFF2-40B4-BE49-F238E27FC236}">
                <a16:creationId xmlns:a16="http://schemas.microsoft.com/office/drawing/2014/main" id="{60AA26FD-F161-2462-9891-14C8B0C62F92}"/>
              </a:ext>
            </a:extLst>
          </p:cNvPr>
          <p:cNvGrpSpPr>
            <a:grpSpLocks noChangeAspect="1"/>
          </p:cNvGrpSpPr>
          <p:nvPr/>
        </p:nvGrpSpPr>
        <p:grpSpPr>
          <a:xfrm>
            <a:off x="1836264" y="1871906"/>
            <a:ext cx="404441" cy="398461"/>
            <a:chOff x="6981957" y="4094052"/>
            <a:chExt cx="453107" cy="448432"/>
          </a:xfrm>
          <a:solidFill>
            <a:srgbClr val="00FFAE"/>
          </a:solidFill>
          <a:effectLst/>
        </p:grpSpPr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id="{12F3142E-366F-DE1F-9438-4C9A28183567}"/>
                </a:ext>
              </a:extLst>
            </p:cNvPr>
            <p:cNvSpPr/>
            <p:nvPr/>
          </p:nvSpPr>
          <p:spPr bwMode="auto">
            <a:xfrm>
              <a:off x="6981957" y="4345359"/>
              <a:ext cx="453105" cy="197125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 w="9525">
              <a:solidFill>
                <a:srgbClr val="00FFAE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37">
              <a:extLst>
                <a:ext uri="{FF2B5EF4-FFF2-40B4-BE49-F238E27FC236}">
                  <a16:creationId xmlns:a16="http://schemas.microsoft.com/office/drawing/2014/main" id="{EBB612E2-0D8C-8FDA-44CE-55FDAE1DD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1959" y="4094052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 w="9525">
              <a:solidFill>
                <a:srgbClr val="00FFAE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13">
            <a:extLst>
              <a:ext uri="{FF2B5EF4-FFF2-40B4-BE49-F238E27FC236}">
                <a16:creationId xmlns:a16="http://schemas.microsoft.com/office/drawing/2014/main" id="{2BA07781-081B-D167-7342-B121F4FA45A8}"/>
              </a:ext>
            </a:extLst>
          </p:cNvPr>
          <p:cNvGrpSpPr/>
          <p:nvPr/>
        </p:nvGrpSpPr>
        <p:grpSpPr>
          <a:xfrm>
            <a:off x="4180616" y="1769290"/>
            <a:ext cx="417186" cy="499668"/>
            <a:chOff x="6447145" y="3737787"/>
            <a:chExt cx="348964" cy="419850"/>
          </a:xfrm>
          <a:solidFill>
            <a:srgbClr val="00FFAE"/>
          </a:solidFill>
        </p:grpSpPr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1AF6F6C-3C75-FEDF-5FA8-54AD5118E053}"/>
                </a:ext>
              </a:extLst>
            </p:cNvPr>
            <p:cNvSpPr/>
            <p:nvPr/>
          </p:nvSpPr>
          <p:spPr bwMode="auto">
            <a:xfrm>
              <a:off x="6576901" y="3737787"/>
              <a:ext cx="88470" cy="419850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024158A-1390-96CF-FADF-4E61E32278C2}"/>
                </a:ext>
              </a:extLst>
            </p:cNvPr>
            <p:cNvSpPr/>
            <p:nvPr/>
          </p:nvSpPr>
          <p:spPr bwMode="auto">
            <a:xfrm>
              <a:off x="6447145" y="3993951"/>
              <a:ext cx="87487" cy="163686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14AC14A-D91E-C9FC-7227-E26FFBD504C7}"/>
                </a:ext>
              </a:extLst>
            </p:cNvPr>
            <p:cNvSpPr/>
            <p:nvPr/>
          </p:nvSpPr>
          <p:spPr bwMode="auto">
            <a:xfrm>
              <a:off x="6707639" y="3872805"/>
              <a:ext cx="88470" cy="284832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Freeform 98">
            <a:extLst>
              <a:ext uri="{FF2B5EF4-FFF2-40B4-BE49-F238E27FC236}">
                <a16:creationId xmlns:a16="http://schemas.microsoft.com/office/drawing/2014/main" id="{54432776-C908-B28B-2733-26054AE98AD3}"/>
              </a:ext>
            </a:extLst>
          </p:cNvPr>
          <p:cNvSpPr>
            <a:spLocks noEditPoints="1"/>
          </p:cNvSpPr>
          <p:nvPr/>
        </p:nvSpPr>
        <p:spPr bwMode="auto">
          <a:xfrm>
            <a:off x="6677347" y="1871906"/>
            <a:ext cx="405325" cy="41251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FFAE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45">
            <a:extLst>
              <a:ext uri="{FF2B5EF4-FFF2-40B4-BE49-F238E27FC236}">
                <a16:creationId xmlns:a16="http://schemas.microsoft.com/office/drawing/2014/main" id="{593A17F2-BD03-7221-E9DD-32FBFFFD3EBC}"/>
              </a:ext>
            </a:extLst>
          </p:cNvPr>
          <p:cNvCxnSpPr/>
          <p:nvPr/>
        </p:nvCxnSpPr>
        <p:spPr>
          <a:xfrm>
            <a:off x="3874389" y="3166331"/>
            <a:ext cx="979820" cy="1897"/>
          </a:xfrm>
          <a:prstGeom prst="line">
            <a:avLst/>
          </a:prstGeom>
          <a:ln w="22225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55">
            <a:extLst>
              <a:ext uri="{FF2B5EF4-FFF2-40B4-BE49-F238E27FC236}">
                <a16:creationId xmlns:a16="http://schemas.microsoft.com/office/drawing/2014/main" id="{B1B332B9-6ABE-07E3-87EC-BA7AB5FAFF30}"/>
              </a:ext>
            </a:extLst>
          </p:cNvPr>
          <p:cNvCxnSpPr/>
          <p:nvPr/>
        </p:nvCxnSpPr>
        <p:spPr>
          <a:xfrm>
            <a:off x="6465189" y="3163791"/>
            <a:ext cx="979820" cy="1897"/>
          </a:xfrm>
          <a:prstGeom prst="line">
            <a:avLst/>
          </a:prstGeom>
          <a:ln w="22225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56">
            <a:extLst>
              <a:ext uri="{FF2B5EF4-FFF2-40B4-BE49-F238E27FC236}">
                <a16:creationId xmlns:a16="http://schemas.microsoft.com/office/drawing/2014/main" id="{7CB5C351-3E0A-1490-36D8-578711A46C03}"/>
              </a:ext>
            </a:extLst>
          </p:cNvPr>
          <p:cNvCxnSpPr/>
          <p:nvPr/>
        </p:nvCxnSpPr>
        <p:spPr>
          <a:xfrm>
            <a:off x="1493774" y="3161886"/>
            <a:ext cx="979820" cy="1897"/>
          </a:xfrm>
          <a:prstGeom prst="line">
            <a:avLst/>
          </a:prstGeom>
          <a:ln w="22225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75720B2-B81C-4D22-B566-B68C649A01AA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9956445A-141B-CD48-1E0E-F88269FCE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7">
        <p:fade/>
      </p:transition>
    </mc:Choice>
    <mc:Fallback xmlns="">
      <p:transition spd="med" advTm="45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4" grpId="0" bldLvl="0" animBg="1"/>
      <p:bldP spid="25" grpId="0" bldLvl="0" animBg="1"/>
      <p:bldP spid="26" grpId="0" bldLvl="0" animBg="1"/>
      <p:bldP spid="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4336"/>
            <a:ext cx="8975367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6">
            <a:extLst>
              <a:ext uri="{FF2B5EF4-FFF2-40B4-BE49-F238E27FC236}">
                <a16:creationId xmlns:a16="http://schemas.microsoft.com/office/drawing/2014/main" id="{23C362CE-4EC4-D689-F4BD-5949AE3D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56" y="3506776"/>
            <a:ext cx="259228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/>
            <a:r>
              <a:rPr lang="zh-CN" altLang="en-US" sz="3200" b="1" dirty="0">
                <a:solidFill>
                  <a:prstClr val="white"/>
                </a:solidFill>
                <a:latin typeface="Microsoft YaHei (Cuerpo)"/>
                <a:ea typeface="Yu Gothic UI Semilight" panose="020B0400000000000000" pitchFamily="34" charset="-128"/>
                <a:cs typeface="+mn-ea"/>
                <a:sym typeface="+mn-lt"/>
              </a:rPr>
              <a:t>感谢您的观看</a:t>
            </a:r>
          </a:p>
        </p:txBody>
      </p:sp>
      <p:cxnSp>
        <p:nvCxnSpPr>
          <p:cNvPr id="9" name="直接连接符 4">
            <a:extLst>
              <a:ext uri="{FF2B5EF4-FFF2-40B4-BE49-F238E27FC236}">
                <a16:creationId xmlns:a16="http://schemas.microsoft.com/office/drawing/2014/main" id="{F41BB8DD-A756-6F86-F87F-D9D02D67D7EF}"/>
              </a:ext>
            </a:extLst>
          </p:cNvPr>
          <p:cNvCxnSpPr/>
          <p:nvPr/>
        </p:nvCxnSpPr>
        <p:spPr>
          <a:xfrm>
            <a:off x="7467856" y="4158719"/>
            <a:ext cx="648072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69D8AE9-9E81-5846-EDD3-40D880AE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90" y="2026864"/>
            <a:ext cx="4263438" cy="47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11">
        <p:fade/>
      </p:transition>
    </mc:Choice>
    <mc:Fallback xmlns="">
      <p:transition spd="med" advTm="4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t="8329" r="1914" b="6951"/>
          <a:stretch>
            <a:fillRect/>
          </a:stretch>
        </p:blipFill>
        <p:spPr>
          <a:xfrm>
            <a:off x="863642" y="1413912"/>
            <a:ext cx="3290008" cy="2407008"/>
          </a:xfrm>
          <a:prstGeom prst="rect">
            <a:avLst/>
          </a:prstGeom>
          <a:ln>
            <a:solidFill>
              <a:srgbClr val="6FD8FD"/>
            </a:solidFill>
          </a:ln>
          <a:effectLst/>
        </p:spPr>
      </p:pic>
      <p:sp>
        <p:nvSpPr>
          <p:cNvPr id="4" name="矩形 3"/>
          <p:cNvSpPr/>
          <p:nvPr/>
        </p:nvSpPr>
        <p:spPr>
          <a:xfrm flipH="1">
            <a:off x="4522805" y="1829991"/>
            <a:ext cx="3794181" cy="1815465"/>
          </a:xfrm>
          <a:prstGeom prst="rect">
            <a:avLst/>
          </a:prstGeom>
          <a:effectLst/>
        </p:spPr>
        <p:txBody>
          <a:bodyPr wrap="square" lIns="119784" tIns="59892" rIns="119784" bIns="5989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BootstrapNFT是一个NFT流动性拍卖平台，通过为NFT项目建立流动性市场并进行「荷兰式拍卖」，从而对NFT资产进行健康稳定的价值发现。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BootstrapNFT试图解决NFT市场定价不透明、机器人抢跑等乱象，让人们有足够的机会以公平的价格参与交易。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3CEE285C-03B5-AF77-28DF-7EA97379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14" y="266105"/>
            <a:ext cx="2079625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2000" dirty="0">
                <a:latin typeface="+mj-lt"/>
                <a:ea typeface="Microsoft JhengHei" panose="020B0604030504040204" charset="-120"/>
                <a:sym typeface="+mn-lt"/>
              </a:rPr>
              <a:t>Introduction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79E949-3B50-0473-2A37-8295DEA97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A54E839-85FD-F839-224A-60C963706287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6DC5A3-E6D4-48E9-1FCF-7B87B0BC9943}"/>
              </a:ext>
            </a:extLst>
          </p:cNvPr>
          <p:cNvSpPr/>
          <p:nvPr/>
        </p:nvSpPr>
        <p:spPr>
          <a:xfrm>
            <a:off x="858862" y="1413912"/>
            <a:ext cx="3290008" cy="2412041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2822CC-44E6-4D5D-7595-9F1A003C8B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5" y="3646746"/>
            <a:ext cx="457586" cy="457586"/>
          </a:xfrm>
          <a:prstGeom prst="rect">
            <a:avLst/>
          </a:prstGeom>
        </p:spPr>
      </p:pic>
      <p:cxnSp>
        <p:nvCxnSpPr>
          <p:cNvPr id="13" name="直接连接符 2">
            <a:extLst>
              <a:ext uri="{FF2B5EF4-FFF2-40B4-BE49-F238E27FC236}">
                <a16:creationId xmlns:a16="http://schemas.microsoft.com/office/drawing/2014/main" id="{60D8B3DC-D041-14E4-70C8-A2D0BC0EB198}"/>
              </a:ext>
            </a:extLst>
          </p:cNvPr>
          <p:cNvCxnSpPr/>
          <p:nvPr/>
        </p:nvCxnSpPr>
        <p:spPr>
          <a:xfrm>
            <a:off x="4644578" y="1498429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9">
            <a:extLst>
              <a:ext uri="{FF2B5EF4-FFF2-40B4-BE49-F238E27FC236}">
                <a16:creationId xmlns:a16="http://schemas.microsoft.com/office/drawing/2014/main" id="{F1C91837-F5F8-37CA-D9DB-BCEC1A4E7F74}"/>
              </a:ext>
            </a:extLst>
          </p:cNvPr>
          <p:cNvCxnSpPr/>
          <p:nvPr/>
        </p:nvCxnSpPr>
        <p:spPr>
          <a:xfrm>
            <a:off x="6205970" y="3730677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74">
        <p:fade/>
      </p:transition>
    </mc:Choice>
    <mc:Fallback xmlns="">
      <p:transition spd="med" advTm="32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16200000">
            <a:off x="758837" y="1261305"/>
            <a:ext cx="781370" cy="738736"/>
          </a:xfrm>
          <a:prstGeom prst="hexagon">
            <a:avLst/>
          </a:prstGeom>
          <a:solidFill>
            <a:srgbClr val="00FFAE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5"/>
          <p:cNvSpPr txBox="1"/>
          <p:nvPr/>
        </p:nvSpPr>
        <p:spPr>
          <a:xfrm>
            <a:off x="916577" y="1431416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26"/>
          <p:cNvSpPr txBox="1"/>
          <p:nvPr/>
        </p:nvSpPr>
        <p:spPr bwMode="auto">
          <a:xfrm>
            <a:off x="1630749" y="1739106"/>
            <a:ext cx="2906198" cy="781050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随着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NFT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项目不断的出现，而每笔 NFT 交易都依赖于匹配单个买家和单个卖家，使得NFT的流动性极低。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630749" y="1399402"/>
            <a:ext cx="1989311" cy="257810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NFT流动性不足</a:t>
            </a:r>
          </a:p>
        </p:txBody>
      </p:sp>
      <p:sp>
        <p:nvSpPr>
          <p:cNvPr id="6" name="六边形 5"/>
          <p:cNvSpPr/>
          <p:nvPr/>
        </p:nvSpPr>
        <p:spPr>
          <a:xfrm rot="16200000">
            <a:off x="758836" y="2887099"/>
            <a:ext cx="781370" cy="738736"/>
          </a:xfrm>
          <a:prstGeom prst="hexagon">
            <a:avLst/>
          </a:prstGeom>
          <a:solidFill>
            <a:srgbClr val="00FFAE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08102" y="3057211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30"/>
          <p:cNvSpPr txBox="1"/>
          <p:nvPr/>
        </p:nvSpPr>
        <p:spPr bwMode="auto">
          <a:xfrm>
            <a:off x="1630748" y="3364899"/>
            <a:ext cx="2906198" cy="1012190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对于还未进入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NFT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市场的投资者来说购买一个动辄几个或几十个ETH的NFT门槛太高，大多数人都无力购买价格高昂的NFT，更无法建立NFT投资组合，让NFT成为了巨鲸的专属。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630748" y="3025195"/>
            <a:ext cx="1989311" cy="257810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普通投资者难于参与</a:t>
            </a:r>
          </a:p>
        </p:txBody>
      </p:sp>
      <p:sp>
        <p:nvSpPr>
          <p:cNvPr id="10" name="六边形 9"/>
          <p:cNvSpPr/>
          <p:nvPr/>
        </p:nvSpPr>
        <p:spPr>
          <a:xfrm rot="16200000">
            <a:off x="4839285" y="1245329"/>
            <a:ext cx="781370" cy="738736"/>
          </a:xfrm>
          <a:prstGeom prst="hexagon">
            <a:avLst/>
          </a:prstGeom>
          <a:solidFill>
            <a:srgbClr val="00FFAE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4988552" y="1415441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34"/>
          <p:cNvSpPr txBox="1"/>
          <p:nvPr/>
        </p:nvSpPr>
        <p:spPr bwMode="auto">
          <a:xfrm>
            <a:off x="5711198" y="1723130"/>
            <a:ext cx="2906198" cy="1242695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NFT领域，以炒作为基础的定价无疑是一个现实问题。许多项目无价值支持仅仅依靠“有影响力的人物”推动价格暴涨。这就导致了人们由于FOMO心理而害怕错过以致纷纷投资此类项目，而当热潮褪去，只会血本无归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11198" y="1383426"/>
            <a:ext cx="1989311" cy="257810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NFT过高初始价格</a:t>
            </a: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301712" y="267729"/>
            <a:ext cx="2033270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2000" dirty="0">
                <a:latin typeface="+mj-lt"/>
                <a:ea typeface="Microsoft JhengHei" panose="020B0604030504040204" charset="-120"/>
                <a:sym typeface="+mn-lt"/>
              </a:rPr>
              <a:t>NFT市场现状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009E921-A3C8-D37A-289A-34846A4E12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7E7134-2C8D-246C-07C6-60DD9E29436E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8">
        <p:fade/>
      </p:transition>
    </mc:Choice>
    <mc:Fallback xmlns="">
      <p:transition spd="med" advTm="16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 bldLvl="0" animBg="1"/>
      <p:bldP spid="7" grpId="0"/>
      <p:bldP spid="8" grpId="0"/>
      <p:bldP spid="9" grpId="0"/>
      <p:bldP spid="10" grpId="0" bldLvl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9" y="-833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1692275" y="2160270"/>
            <a:ext cx="2285365" cy="559435"/>
          </a:xfrm>
          <a:prstGeom prst="rect">
            <a:avLst/>
          </a:prstGeom>
          <a:solidFill>
            <a:srgbClr val="03B2F2"/>
          </a:solidFill>
          <a:ln>
            <a:noFill/>
          </a:ln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+mn-ea"/>
                <a:sym typeface="+mn-lt"/>
              </a:rPr>
              <a:t>Advantage</a:t>
            </a:r>
          </a:p>
        </p:txBody>
      </p:sp>
      <p:sp>
        <p:nvSpPr>
          <p:cNvPr id="5" name="TextBox 46"/>
          <p:cNvSpPr txBox="1">
            <a:spLocks noChangeArrowheads="1"/>
          </p:cNvSpPr>
          <p:nvPr/>
        </p:nvSpPr>
        <p:spPr bwMode="auto">
          <a:xfrm>
            <a:off x="4860602" y="1280233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4860602" y="1800076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4860602" y="2376140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364658" y="2376140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64658" y="1872084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64658" y="1368028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6"/>
          <p:cNvSpPr txBox="1">
            <a:spLocks noChangeArrowheads="1"/>
          </p:cNvSpPr>
          <p:nvPr/>
        </p:nvSpPr>
        <p:spPr bwMode="auto">
          <a:xfrm>
            <a:off x="4861237" y="1280868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4861237" y="1800711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4861237" y="2376775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65293" y="2376775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65293" y="1872719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6"/>
          <p:cNvSpPr txBox="1">
            <a:spLocks noChangeArrowheads="1"/>
          </p:cNvSpPr>
          <p:nvPr/>
        </p:nvSpPr>
        <p:spPr bwMode="auto">
          <a:xfrm>
            <a:off x="4861237" y="1282138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4861237" y="1801981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21" name="TextBox 46"/>
          <p:cNvSpPr txBox="1">
            <a:spLocks noChangeArrowheads="1"/>
          </p:cNvSpPr>
          <p:nvPr/>
        </p:nvSpPr>
        <p:spPr bwMode="auto">
          <a:xfrm>
            <a:off x="4861237" y="2378045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365293" y="2378045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65293" y="1873989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4" y="-452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1701800" y="2164080"/>
            <a:ext cx="2285365" cy="559435"/>
          </a:xfrm>
          <a:prstGeom prst="rect">
            <a:avLst/>
          </a:prstGeom>
          <a:solidFill>
            <a:srgbClr val="03B2F2"/>
          </a:solidFill>
          <a:ln>
            <a:noFill/>
          </a:ln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cs typeface="+mn-ea"/>
                <a:sym typeface="+mn-lt"/>
              </a:rPr>
              <a:t>Advantage</a:t>
            </a: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4870127" y="1284043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27" name="TextBox 46"/>
          <p:cNvSpPr txBox="1">
            <a:spLocks noChangeArrowheads="1"/>
          </p:cNvSpPr>
          <p:nvPr/>
        </p:nvSpPr>
        <p:spPr bwMode="auto">
          <a:xfrm>
            <a:off x="4870127" y="1803886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28" name="TextBox 46"/>
          <p:cNvSpPr txBox="1">
            <a:spLocks noChangeArrowheads="1"/>
          </p:cNvSpPr>
          <p:nvPr/>
        </p:nvSpPr>
        <p:spPr bwMode="auto">
          <a:xfrm>
            <a:off x="4870127" y="2379950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374183" y="2379950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74183" y="1875894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74183" y="1371838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6"/>
          <p:cNvSpPr txBox="1">
            <a:spLocks noChangeArrowheads="1"/>
          </p:cNvSpPr>
          <p:nvPr/>
        </p:nvSpPr>
        <p:spPr bwMode="auto">
          <a:xfrm>
            <a:off x="4870762" y="1284678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33" name="TextBox 46"/>
          <p:cNvSpPr txBox="1">
            <a:spLocks noChangeArrowheads="1"/>
          </p:cNvSpPr>
          <p:nvPr/>
        </p:nvSpPr>
        <p:spPr bwMode="auto">
          <a:xfrm>
            <a:off x="4870762" y="1804521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4870762" y="2380585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374818" y="2380585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74818" y="1876529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6"/>
          <p:cNvSpPr txBox="1">
            <a:spLocks noChangeArrowheads="1"/>
          </p:cNvSpPr>
          <p:nvPr/>
        </p:nvSpPr>
        <p:spPr bwMode="auto">
          <a:xfrm>
            <a:off x="4870762" y="1285948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4870762" y="1805791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sp>
        <p:nvSpPr>
          <p:cNvPr id="39" name="TextBox 46"/>
          <p:cNvSpPr txBox="1">
            <a:spLocks noChangeArrowheads="1"/>
          </p:cNvSpPr>
          <p:nvPr/>
        </p:nvSpPr>
        <p:spPr bwMode="auto">
          <a:xfrm>
            <a:off x="4870762" y="2381855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稳定的价格发现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5374818" y="2381855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374818" y="1877799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" y="-833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4787959" y="1726638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  <a:cs typeface="+mn-ea"/>
                <a:sym typeface="+mn-lt"/>
              </a:rPr>
              <a:t>01.     </a:t>
            </a:r>
            <a:r>
              <a:rPr lang="zh-CN" altLang="en-US" sz="2000" b="1" dirty="0">
                <a:solidFill>
                  <a:schemeClr val="bg1"/>
                </a:solidFill>
                <a:latin typeface="+mj-lt"/>
                <a:ea typeface="+mn-ea"/>
                <a:cs typeface="+mn-ea"/>
                <a:sym typeface="+mn-lt"/>
              </a:rPr>
              <a:t>高流动性</a:t>
            </a:r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4770956" y="2252662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     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高公平性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374183" y="2822545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74183" y="2318489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374183" y="1814433"/>
            <a:ext cx="0" cy="288032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6"/>
          <p:cNvSpPr txBox="1">
            <a:spLocks noChangeArrowheads="1"/>
          </p:cNvSpPr>
          <p:nvPr/>
        </p:nvSpPr>
        <p:spPr bwMode="auto">
          <a:xfrm>
            <a:off x="4766369" y="2781270"/>
            <a:ext cx="28083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  <a:cs typeface="+mn-ea"/>
                <a:sym typeface="+mn-lt"/>
              </a:rPr>
              <a:t>03.     </a:t>
            </a:r>
            <a:r>
              <a:rPr lang="zh-CN" altLang="en-US" sz="2000" b="1" dirty="0">
                <a:solidFill>
                  <a:schemeClr val="bg1"/>
                </a:solidFill>
                <a:latin typeface="+mj-lt"/>
                <a:ea typeface="+mn-ea"/>
                <a:cs typeface="+mn-ea"/>
                <a:sym typeface="+mn-lt"/>
              </a:rPr>
              <a:t>稳定的价值发现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5374818" y="2823180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374818" y="2304132"/>
            <a:ext cx="0" cy="288032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74818" y="2824450"/>
            <a:ext cx="0" cy="288032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19A9B054-A613-230D-FCCC-805E69898A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sp>
        <p:nvSpPr>
          <p:cNvPr id="60" name="TextBox 46">
            <a:extLst>
              <a:ext uri="{FF2B5EF4-FFF2-40B4-BE49-F238E27FC236}">
                <a16:creationId xmlns:a16="http://schemas.microsoft.com/office/drawing/2014/main" id="{28D86205-9B6B-3852-9650-CD6978DC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777" y="2106020"/>
            <a:ext cx="2763392" cy="559435"/>
          </a:xfrm>
          <a:prstGeom prst="rect">
            <a:avLst/>
          </a:prstGeom>
          <a:solidFill>
            <a:srgbClr val="5025FA"/>
          </a:solidFill>
          <a:ln>
            <a:noFill/>
          </a:ln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  <a:ea typeface="Microsoft JhengHei" panose="020B0604030504040204" charset="-120"/>
                <a:cs typeface="+mn-ea"/>
                <a:sym typeface="+mn-lt"/>
              </a:rPr>
              <a:t>Advantage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51">
        <p:fade/>
      </p:transition>
    </mc:Choice>
    <mc:Fallback xmlns="">
      <p:transition spd="med" advTm="6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7" grpId="0"/>
      <p:bldP spid="2" grpId="0"/>
      <p:bldP spid="11" grpId="0"/>
      <p:bldP spid="16" grpId="0"/>
      <p:bldP spid="19" grpId="0"/>
      <p:bldP spid="20" grpId="0"/>
      <p:bldP spid="21" grpId="0"/>
      <p:bldP spid="25" grpId="0" bldLvl="0" animBg="1"/>
      <p:bldP spid="26" grpId="0"/>
      <p:bldP spid="27" grpId="0"/>
      <p:bldP spid="28" grpId="0"/>
      <p:bldP spid="32" grpId="0"/>
      <p:bldP spid="33" grpId="0"/>
      <p:bldP spid="34" grpId="0"/>
      <p:bldP spid="37" grpId="0"/>
      <p:bldP spid="38" grpId="0"/>
      <p:bldP spid="39" grpId="0"/>
      <p:bldP spid="44" grpId="0"/>
      <p:bldP spid="45" grpId="0"/>
      <p:bldP spid="52" grpId="0"/>
      <p:bldP spid="6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513479" y="1581324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457583" y="1725494"/>
            <a:ext cx="4003419" cy="15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5" tIns="33693" rIns="67385" bIns="3369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ootstrapNFT提供碎片化功能，允许更多人以较低的价格交易NFT，从而提高NFT的流动性。同时，用户不需要按照传统NFT交易匹配单一买卖双方，智能订单路由意味着用户可以以更低的滑点价格交易获取vToken，随时赎回NFT，进而提高NFT的流动性。</a:t>
            </a:r>
          </a:p>
        </p:txBody>
      </p:sp>
      <p:sp>
        <p:nvSpPr>
          <p:cNvPr id="29" name="TextBox 46"/>
          <p:cNvSpPr txBox="1">
            <a:spLocks noChangeArrowheads="1"/>
          </p:cNvSpPr>
          <p:nvPr/>
        </p:nvSpPr>
        <p:spPr bwMode="auto">
          <a:xfrm>
            <a:off x="484277" y="266105"/>
            <a:ext cx="1474063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2000" dirty="0">
                <a:sym typeface="+mn-lt"/>
              </a:rPr>
              <a:t>高流动性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300762" y="3454523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06" y="1569552"/>
            <a:ext cx="3249930" cy="19056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87369-9F64-1866-E4FC-FD4B2A088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E2A1B52-07EA-F1C7-E105-8387CC28E19E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52D8462-2BBB-0AF1-6266-17230E6CD894}"/>
              </a:ext>
            </a:extLst>
          </p:cNvPr>
          <p:cNvSpPr/>
          <p:nvPr/>
        </p:nvSpPr>
        <p:spPr>
          <a:xfrm>
            <a:off x="824959" y="1565137"/>
            <a:ext cx="3274263" cy="1910038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2A1F52-E25D-95BF-2C7B-CBF090581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2" y="3295968"/>
            <a:ext cx="457586" cy="457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93">
        <p:fade/>
      </p:transition>
    </mc:Choice>
    <mc:Fallback xmlns="">
      <p:transition spd="med" advTm="9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297155" y="1584052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202589" y="1918801"/>
            <a:ext cx="3970381" cy="132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5" tIns="33693" rIns="67385" bIns="3369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BootstrapNFT通过「荷兰式拍卖」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对价格的持续下降压力抑制了用户/机器人抢先交易和大量购买，让人们有足够的机会以公平的价格参与交易，这自然就导致了公平和公正的分配。</a:t>
            </a:r>
          </a:p>
        </p:txBody>
      </p:sp>
      <p:sp>
        <p:nvSpPr>
          <p:cNvPr id="29" name="TextBox 46"/>
          <p:cNvSpPr txBox="1">
            <a:spLocks noChangeArrowheads="1"/>
          </p:cNvSpPr>
          <p:nvPr/>
        </p:nvSpPr>
        <p:spPr bwMode="auto">
          <a:xfrm>
            <a:off x="468114" y="281494"/>
            <a:ext cx="1102995" cy="3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sym typeface="+mn-lt"/>
              </a:rPr>
              <a:t>高公平性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084738" y="3384252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1" y="1561852"/>
            <a:ext cx="2824424" cy="19100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3D40E-0172-27F1-2ED2-6C3957494B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B86F0FD-3C38-8C65-F387-BB08B4BDF60C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3E7F548-828B-9802-98C4-1E68C3259C02}"/>
              </a:ext>
            </a:extLst>
          </p:cNvPr>
          <p:cNvSpPr/>
          <p:nvPr/>
        </p:nvSpPr>
        <p:spPr>
          <a:xfrm>
            <a:off x="884051" y="1565137"/>
            <a:ext cx="2824424" cy="1910038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06DA816-5FB8-1B04-6B54-48F23CC354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3" y="3295968"/>
            <a:ext cx="457586" cy="457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93">
        <p:fade/>
      </p:transition>
    </mc:Choice>
    <mc:Fallback xmlns="">
      <p:transition spd="med" advTm="9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202589" y="1565137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202589" y="1814317"/>
            <a:ext cx="3970381" cy="128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5" tIns="33693" rIns="67385" bIns="3369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BootstrapNFT</a:t>
            </a:r>
            <a:r>
              <a:rPr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针对小订单进行优化，大量购买的巨鲸并不能左右价格。流动性良好的启动池能够接纳大量的购买行为，并且在其他潜在买家加入之前回落。最大限度减小价格波动，从而形成健康稳定的价</a:t>
            </a:r>
            <a:r>
              <a:rPr 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值</a:t>
            </a:r>
            <a:r>
              <a:rPr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发现流程。</a:t>
            </a:r>
          </a:p>
        </p:txBody>
      </p:sp>
      <p:sp>
        <p:nvSpPr>
          <p:cNvPr id="29" name="TextBox 46"/>
          <p:cNvSpPr txBox="1">
            <a:spLocks noChangeArrowheads="1"/>
          </p:cNvSpPr>
          <p:nvPr/>
        </p:nvSpPr>
        <p:spPr bwMode="auto">
          <a:xfrm>
            <a:off x="505475" y="281494"/>
            <a:ext cx="1735455" cy="3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sym typeface="+mn-lt"/>
              </a:rPr>
              <a:t>稳定的价值发现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012730" y="3384252"/>
            <a:ext cx="1967000" cy="0"/>
          </a:xfrm>
          <a:prstGeom prst="line">
            <a:avLst/>
          </a:prstGeom>
          <a:ln>
            <a:solidFill>
              <a:srgbClr val="00FF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1" y="1556975"/>
            <a:ext cx="2834640" cy="1918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9EDAB8-BD31-224B-3425-D6DC91036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A0F7C4E-2453-E500-5756-A4B700128732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4A7DE68-38F0-2342-AD5E-1F75F0A498BC}"/>
              </a:ext>
            </a:extLst>
          </p:cNvPr>
          <p:cNvSpPr/>
          <p:nvPr/>
        </p:nvSpPr>
        <p:spPr>
          <a:xfrm>
            <a:off x="884050" y="1565137"/>
            <a:ext cx="2834641" cy="1910038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A1AD87-5D5F-43BB-971F-037FEBE6E3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3" y="3295968"/>
            <a:ext cx="457586" cy="457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93">
        <p:fade/>
      </p:transition>
    </mc:Choice>
    <mc:Fallback xmlns="">
      <p:transition spd="med" advTm="9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1"/>
          <p:cNvSpPr>
            <a:spLocks noChangeArrowheads="1"/>
          </p:cNvSpPr>
          <p:nvPr/>
        </p:nvSpPr>
        <p:spPr bwMode="auto">
          <a:xfrm>
            <a:off x="324128" y="228244"/>
            <a:ext cx="2162517" cy="4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lt"/>
                <a:ea typeface="Microsoft JhengHei" panose="020B0604030504040204" charset="-120"/>
                <a:cs typeface="+mn-ea"/>
                <a:sym typeface="+mn-lt"/>
              </a:rPr>
              <a:t>How it works</a:t>
            </a:r>
          </a:p>
        </p:txBody>
      </p:sp>
      <p:sp>
        <p:nvSpPr>
          <p:cNvPr id="3" name="Shape 1302"/>
          <p:cNvSpPr/>
          <p:nvPr/>
        </p:nvSpPr>
        <p:spPr bwMode="auto">
          <a:xfrm>
            <a:off x="890155" y="2263264"/>
            <a:ext cx="573405" cy="57086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025FA"/>
          </a:solidFill>
          <a:ln>
            <a:noFill/>
          </a:ln>
        </p:spPr>
        <p:txBody>
          <a:bodyPr lIns="0" tIns="0" rIns="0" bIns="0" anchor="ctr"/>
          <a:lstStyle/>
          <a:p>
            <a:pPr algn="ctr" defTabSz="323215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" name="Shape 1312"/>
          <p:cNvSpPr/>
          <p:nvPr/>
        </p:nvSpPr>
        <p:spPr bwMode="auto">
          <a:xfrm>
            <a:off x="890155" y="3415392"/>
            <a:ext cx="544195" cy="54165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025FA"/>
          </a:solidFill>
          <a:ln>
            <a:noFill/>
          </a:ln>
        </p:spPr>
        <p:txBody>
          <a:bodyPr lIns="0" tIns="0" rIns="0" bIns="0" anchor="ctr"/>
          <a:lstStyle/>
          <a:p>
            <a:pPr algn="ctr" defTabSz="323215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2" name="Shape 1318"/>
          <p:cNvSpPr/>
          <p:nvPr/>
        </p:nvSpPr>
        <p:spPr bwMode="auto">
          <a:xfrm>
            <a:off x="890155" y="1175344"/>
            <a:ext cx="559435" cy="55753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025FA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Shape 1321"/>
          <p:cNvSpPr/>
          <p:nvPr/>
        </p:nvSpPr>
        <p:spPr bwMode="auto">
          <a:xfrm>
            <a:off x="4549025" y="3095144"/>
            <a:ext cx="573405" cy="57213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025FA"/>
          </a:solidFill>
          <a:ln>
            <a:noFill/>
          </a:ln>
        </p:spPr>
        <p:txBody>
          <a:bodyPr lIns="0" tIns="0" rIns="0" bIns="0" anchor="ctr"/>
          <a:lstStyle/>
          <a:p>
            <a:pPr algn="ctr" defTabSz="323215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14" name="Shape 1324"/>
          <p:cNvSpPr/>
          <p:nvPr/>
        </p:nvSpPr>
        <p:spPr bwMode="auto">
          <a:xfrm>
            <a:off x="4549025" y="1152004"/>
            <a:ext cx="544830" cy="54229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5025FA"/>
          </a:solidFill>
          <a:ln>
            <a:noFill/>
          </a:ln>
        </p:spPr>
        <p:txBody>
          <a:bodyPr lIns="0" tIns="0" rIns="0" bIns="0" anchor="ctr"/>
          <a:lstStyle/>
          <a:p>
            <a:pPr algn="ctr" defTabSz="323215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5" name="Subtitle 2"/>
          <p:cNvSpPr txBox="1"/>
          <p:nvPr/>
        </p:nvSpPr>
        <p:spPr bwMode="auto">
          <a:xfrm>
            <a:off x="1634138" y="2663852"/>
            <a:ext cx="230888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46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任何参与者都可以将符合条件的 NFT 存入对应金库，以铸造可替代的 NFT 支持的vToken。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1634138" y="2370147"/>
            <a:ext cx="1720528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铸造 vToken</a:t>
            </a:r>
          </a:p>
        </p:txBody>
      </p:sp>
      <p:sp>
        <p:nvSpPr>
          <p:cNvPr id="17" name="Subtitle 2"/>
          <p:cNvSpPr txBox="1"/>
          <p:nvPr/>
        </p:nvSpPr>
        <p:spPr bwMode="auto">
          <a:xfrm>
            <a:off x="1634296" y="3824824"/>
            <a:ext cx="2308882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46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使用vToken创建流动性市场用于交易，它允许项目自定义其资金池的权重。随着流动性和交易量的建立，NFT 支持的 vToken 进入价格发现阶段并发现“底价”。</a:t>
            </a: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1626381" y="3508896"/>
            <a:ext cx="1720528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创建智能池</a:t>
            </a:r>
          </a:p>
        </p:txBody>
      </p:sp>
      <p:sp>
        <p:nvSpPr>
          <p:cNvPr id="19" name="Subtitle 2"/>
          <p:cNvSpPr txBox="1"/>
          <p:nvPr/>
        </p:nvSpPr>
        <p:spPr bwMode="auto">
          <a:xfrm>
            <a:off x="5253240" y="1520939"/>
            <a:ext cx="2919730" cy="14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465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BootstrapNFT不断更改资金池中每个资产的权重。权重是动态的，并在代币销售的整个生命周期内发生变化。它按照编程的方向不断变化。</a:t>
            </a:r>
          </a:p>
          <a:p>
            <a:pPr defTabSz="672465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在价格变低的过程中，竞拍者会陆续以公平的价格买入vToken。在结构合理的销售中，购买的上行压力抵消了资金池的下行压力，从而达到价格均衡。</a:t>
            </a:r>
            <a:r>
              <a: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NFT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的初始价格由荷兰式拍卖的最终价格决定。BootstrapNFT正在帮助为 NFT 建立可靠的初始价格发现，使其更广泛地应用于以太坊上的去中心化金融。</a:t>
            </a:r>
          </a:p>
        </p:txBody>
      </p: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5253080" y="1233535"/>
            <a:ext cx="1720528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初始价格发现</a:t>
            </a:r>
          </a:p>
        </p:txBody>
      </p:sp>
      <p:sp>
        <p:nvSpPr>
          <p:cNvPr id="21" name="Subtitle 2"/>
          <p:cNvSpPr txBox="1"/>
          <p:nvPr/>
        </p:nvSpPr>
        <p:spPr bwMode="auto">
          <a:xfrm>
            <a:off x="1634138" y="1564640"/>
            <a:ext cx="230888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46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任何参与者都可以为以太坊上的 NFT 资产创建金库，用于锁定用户所质押（存放）的NFT集合资产。</a:t>
            </a: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1634138" y="1256333"/>
            <a:ext cx="1720528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金库创建</a:t>
            </a:r>
          </a:p>
        </p:txBody>
      </p:sp>
      <p:sp>
        <p:nvSpPr>
          <p:cNvPr id="25" name="Subtitle 2"/>
          <p:cNvSpPr txBox="1"/>
          <p:nvPr/>
        </p:nvSpPr>
        <p:spPr bwMode="auto">
          <a:xfrm>
            <a:off x="5314200" y="3502814"/>
            <a:ext cx="2775585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465"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定向赎回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46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通过支付定向赎回费用从金库中定向赎回特定的 NFT。</a:t>
            </a:r>
          </a:p>
          <a:p>
            <a:pPr defTabSz="672465"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随机赎回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46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无需费用，赎回金库中随机NFT。</a:t>
            </a: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5313963" y="3255415"/>
            <a:ext cx="1720528" cy="251460"/>
          </a:xfrm>
          <a:prstGeom prst="rect">
            <a:avLst/>
          </a:prstGeom>
        </p:spPr>
        <p:txBody>
          <a:bodyPr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赎回NFT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D4E7CCD-0A64-7B47-D46D-68CCB11CFC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E2E5127-02E5-3E34-84CA-16F18DF5ABF3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57">
        <p:fade/>
      </p:transition>
    </mc:Choice>
    <mc:Fallback xmlns="">
      <p:transition spd="med" advTm="58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07005" y="1079996"/>
            <a:ext cx="5582285" cy="1008112"/>
            <a:chOff x="3588781" y="2025650"/>
            <a:chExt cx="2137887" cy="1371798"/>
          </a:xfrm>
        </p:grpSpPr>
        <p:sp>
          <p:nvSpPr>
            <p:cNvPr id="4" name="矩形 3"/>
            <p:cNvSpPr/>
            <p:nvPr/>
          </p:nvSpPr>
          <p:spPr>
            <a:xfrm>
              <a:off x="3588781" y="2613727"/>
              <a:ext cx="2137887" cy="783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sym typeface="+mn-lt"/>
                </a:rPr>
                <a:t>BootstrapNFT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让交易者可以立即购买、出售和交换系列NFT。卖家无需寻找买家，买家无需寻找卖家。并且集合中每个 NFT 的价格都是一样的。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88781" y="2025650"/>
              <a:ext cx="2137887" cy="501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NFT交易者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07005" y="3459341"/>
            <a:ext cx="5693410" cy="1005031"/>
            <a:chOff x="9189482" y="2025650"/>
            <a:chExt cx="2137887" cy="1367631"/>
          </a:xfrm>
        </p:grpSpPr>
        <p:sp>
          <p:nvSpPr>
            <p:cNvPr id="8" name="矩形 7"/>
            <p:cNvSpPr/>
            <p:nvPr/>
          </p:nvSpPr>
          <p:spPr>
            <a:xfrm>
              <a:off x="9189482" y="2609542"/>
              <a:ext cx="2137887" cy="783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sym typeface="+mn-lt"/>
                </a:rPr>
                <a:t>BootstrapNFT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允许项目创建一个流动性启动池，帮助项目 NFT 找到一个坚实的底价，解决NFT市场定价不透明的问题。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189482" y="2025650"/>
              <a:ext cx="2137887" cy="50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NFT 项目方/社区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7005" y="2295871"/>
            <a:ext cx="5643245" cy="944365"/>
            <a:chOff x="3588781" y="4521710"/>
            <a:chExt cx="2137887" cy="1284966"/>
          </a:xfrm>
        </p:grpSpPr>
        <p:sp>
          <p:nvSpPr>
            <p:cNvPr id="16" name="矩形 15"/>
            <p:cNvSpPr/>
            <p:nvPr/>
          </p:nvSpPr>
          <p:spPr>
            <a:xfrm>
              <a:off x="3588781" y="5023007"/>
              <a:ext cx="2137887" cy="78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BootstrapNFT专为NFT初次发行价格发现，允许用户参与早期NFT项目的竞拍，普通社区成员可以用更公平的价格参与。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588781" y="4521710"/>
              <a:ext cx="2137887" cy="501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NFT竞拍者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473487" y="288156"/>
            <a:ext cx="358965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sym typeface="+mn-lt"/>
              </a:rPr>
              <a:t>不同角色如何参与BootstrapNFT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" y="1192391"/>
            <a:ext cx="1666240" cy="9836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 b="10351"/>
          <a:stretch>
            <a:fillRect/>
          </a:stretch>
        </p:blipFill>
        <p:spPr>
          <a:xfrm>
            <a:off x="784860" y="2369046"/>
            <a:ext cx="1666240" cy="9899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rcRect t="27817"/>
          <a:stretch>
            <a:fillRect/>
          </a:stretch>
        </p:blipFill>
        <p:spPr>
          <a:xfrm>
            <a:off x="785495" y="3551416"/>
            <a:ext cx="1665605" cy="9804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E2D23D0-12F3-6404-DA07-1F4C6C4697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0" y="345754"/>
            <a:ext cx="1959933" cy="21653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14A226-1E46-5300-5C90-A92A8F03C69D}"/>
              </a:ext>
            </a:extLst>
          </p:cNvPr>
          <p:cNvCxnSpPr>
            <a:cxnSpLocks/>
          </p:cNvCxnSpPr>
          <p:nvPr/>
        </p:nvCxnSpPr>
        <p:spPr>
          <a:xfrm>
            <a:off x="540122" y="719956"/>
            <a:ext cx="716543" cy="0"/>
          </a:xfrm>
          <a:prstGeom prst="line">
            <a:avLst/>
          </a:prstGeom>
          <a:ln w="25400">
            <a:solidFill>
              <a:srgbClr val="00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189DFC-5CB5-8F93-076C-046EF8D5956C}"/>
              </a:ext>
            </a:extLst>
          </p:cNvPr>
          <p:cNvSpPr/>
          <p:nvPr/>
        </p:nvSpPr>
        <p:spPr>
          <a:xfrm>
            <a:off x="784861" y="1179314"/>
            <a:ext cx="1666240" cy="996692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5D046E8-3457-49AF-0CFF-D2293CE301AE}"/>
              </a:ext>
            </a:extLst>
          </p:cNvPr>
          <p:cNvSpPr/>
          <p:nvPr/>
        </p:nvSpPr>
        <p:spPr>
          <a:xfrm>
            <a:off x="784860" y="2365682"/>
            <a:ext cx="1666240" cy="996692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06D9223-ACB1-1349-A015-6D155C991456}"/>
              </a:ext>
            </a:extLst>
          </p:cNvPr>
          <p:cNvSpPr/>
          <p:nvPr/>
        </p:nvSpPr>
        <p:spPr>
          <a:xfrm>
            <a:off x="784860" y="3535705"/>
            <a:ext cx="1666240" cy="996692"/>
          </a:xfrm>
          <a:prstGeom prst="rect">
            <a:avLst/>
          </a:prstGeom>
          <a:noFill/>
          <a:ln>
            <a:solidFill>
              <a:srgbClr val="00FF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FFAE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29">
        <p:fade/>
      </p:transition>
    </mc:Choice>
    <mc:Fallback xmlns="">
      <p:transition spd="med" advTm="23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0.6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0.5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o5ydw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1748</Words>
  <Application>Microsoft Office PowerPoint</Application>
  <PresentationFormat>Personalizado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等线</vt:lpstr>
      <vt:lpstr>Microsoft JhengHei</vt:lpstr>
      <vt:lpstr>微软雅黑</vt:lpstr>
      <vt:lpstr>Arial</vt:lpstr>
      <vt:lpstr>Calibri</vt:lpstr>
      <vt:lpstr>Microsoft YaHei (Cuerpo)</vt:lpstr>
      <vt:lpstr>第一PPT，www.1ppt.com</vt:lpstr>
      <vt:lpstr>自定义设计方案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Rauli</cp:lastModifiedBy>
  <cp:revision>106</cp:revision>
  <dcterms:created xsi:type="dcterms:W3CDTF">2022-06-09T05:21:00Z</dcterms:created>
  <dcterms:modified xsi:type="dcterms:W3CDTF">2022-06-09T16:30:37Z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