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103725" cy="10234275"/>
  <p:embeddedFontLst>
    <p:embeddedFont>
      <p:font typeface="Inter SemiBold"/>
      <p:regular r:id="rId13"/>
      <p:bold r:id="rId14"/>
    </p:embeddedFon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78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7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regular.fntdata"/><Relationship Id="rId14" Type="http://schemas.openxmlformats.org/officeDocument/2006/relationships/font" Target="fonts/InterSemiBold-bold.fntdata"/><Relationship Id="rId16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26a07f6c5_13_0:notes"/>
          <p:cNvSpPr/>
          <p:nvPr>
            <p:ph idx="2" type="sldImg"/>
          </p:nvPr>
        </p:nvSpPr>
        <p:spPr>
          <a:xfrm>
            <a:off x="394962" y="767571"/>
            <a:ext cx="6314422" cy="38378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26a07f6c5_13_0:notes"/>
          <p:cNvSpPr txBox="1"/>
          <p:nvPr>
            <p:ph idx="1" type="body"/>
          </p:nvPr>
        </p:nvSpPr>
        <p:spPr>
          <a:xfrm>
            <a:off x="710372" y="4861281"/>
            <a:ext cx="5682980" cy="460542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mSun"/>
              <a:buNone/>
            </a:pPr>
            <a:r>
              <a:t/>
            </a:r>
            <a:endParaRPr sz="12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2588813db_3_45:notes"/>
          <p:cNvSpPr/>
          <p:nvPr>
            <p:ph idx="2" type="sldImg"/>
          </p:nvPr>
        </p:nvSpPr>
        <p:spPr>
          <a:xfrm>
            <a:off x="394962" y="767571"/>
            <a:ext cx="6314422" cy="38378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2588813db_3_45:notes"/>
          <p:cNvSpPr txBox="1"/>
          <p:nvPr>
            <p:ph idx="1" type="body"/>
          </p:nvPr>
        </p:nvSpPr>
        <p:spPr>
          <a:xfrm>
            <a:off x="710372" y="4861281"/>
            <a:ext cx="5682980" cy="460542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645fa1c6_1_0:notes"/>
          <p:cNvSpPr/>
          <p:nvPr>
            <p:ph idx="2" type="sldImg"/>
          </p:nvPr>
        </p:nvSpPr>
        <p:spPr>
          <a:xfrm>
            <a:off x="394962" y="767571"/>
            <a:ext cx="6314422" cy="38378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645fa1c6_1_0:notes"/>
          <p:cNvSpPr txBox="1"/>
          <p:nvPr>
            <p:ph idx="1" type="body"/>
          </p:nvPr>
        </p:nvSpPr>
        <p:spPr>
          <a:xfrm>
            <a:off x="710372" y="4861281"/>
            <a:ext cx="5682980" cy="460542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588813db_0_282:notes"/>
          <p:cNvSpPr/>
          <p:nvPr>
            <p:ph idx="2" type="sldImg"/>
          </p:nvPr>
        </p:nvSpPr>
        <p:spPr>
          <a:xfrm>
            <a:off x="394962" y="767571"/>
            <a:ext cx="6314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2588813db_0_282:notes"/>
          <p:cNvSpPr txBox="1"/>
          <p:nvPr>
            <p:ph idx="1" type="body"/>
          </p:nvPr>
        </p:nvSpPr>
        <p:spPr>
          <a:xfrm>
            <a:off x="710372" y="4861281"/>
            <a:ext cx="5682900" cy="46053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c3e22ebb7_0_5:notes"/>
          <p:cNvSpPr/>
          <p:nvPr>
            <p:ph idx="2" type="sldImg"/>
          </p:nvPr>
        </p:nvSpPr>
        <p:spPr>
          <a:xfrm>
            <a:off x="394962" y="767571"/>
            <a:ext cx="6314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c3e22ebb7_0_5:notes"/>
          <p:cNvSpPr txBox="1"/>
          <p:nvPr>
            <p:ph idx="1" type="body"/>
          </p:nvPr>
        </p:nvSpPr>
        <p:spPr>
          <a:xfrm>
            <a:off x="710372" y="4861281"/>
            <a:ext cx="5682900" cy="46053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49" y="469127"/>
            <a:ext cx="10307927" cy="4093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0" i="0"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 b="0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 b="0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1031033" y="1905667"/>
            <a:ext cx="9948800" cy="114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7700">
                <a:latin typeface="Inter"/>
                <a:ea typeface="Inter"/>
                <a:cs typeface="Inter"/>
                <a:sym typeface="Inter"/>
              </a:rPr>
              <a:t>Donate3</a:t>
            </a:r>
            <a:endParaRPr b="1" sz="7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1060033" y="5663500"/>
            <a:ext cx="988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3"/>
                </a:solidFill>
              </a:rPr>
              <a:t>September 6, 2023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533" y="6686500"/>
            <a:ext cx="12192000" cy="1712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type="ctrTitle"/>
          </p:nvPr>
        </p:nvSpPr>
        <p:spPr>
          <a:xfrm>
            <a:off x="1031033" y="3514400"/>
            <a:ext cx="9948800" cy="114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通过简单的捐赠建立更多链接获取更好的声誉。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100" y="490721"/>
            <a:ext cx="1667079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1070533" y="650300"/>
            <a:ext cx="9921600" cy="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90"/>
              <a:buFont typeface="Inter"/>
              <a:buNone/>
            </a:pPr>
            <a:r>
              <a:rPr b="1" lang="en-US" sz="3734">
                <a:latin typeface="Inter"/>
                <a:ea typeface="Inter"/>
                <a:cs typeface="Inter"/>
                <a:sym typeface="Inter"/>
              </a:rPr>
              <a:t>问题</a:t>
            </a:r>
            <a:endParaRPr b="1" sz="3734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533" y="6686500"/>
            <a:ext cx="12192000" cy="1712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>
            <p:ph type="ctrTitle"/>
          </p:nvPr>
        </p:nvSpPr>
        <p:spPr>
          <a:xfrm>
            <a:off x="1227563" y="1941513"/>
            <a:ext cx="2813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060033" y="5868384"/>
            <a:ext cx="988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5"/>
              <a:buFont typeface="Calibri"/>
              <a:buNone/>
            </a:pPr>
            <a:r>
              <a:t/>
            </a:r>
            <a:endParaRPr b="0" i="0" sz="1335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4455275" y="1941513"/>
            <a:ext cx="2813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7682987" y="1941513"/>
            <a:ext cx="2813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25"/>
          <p:cNvSpPr txBox="1"/>
          <p:nvPr>
            <p:ph type="ctrTitle"/>
          </p:nvPr>
        </p:nvSpPr>
        <p:spPr>
          <a:xfrm>
            <a:off x="1227563" y="2763390"/>
            <a:ext cx="28131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90"/>
              <a:buFont typeface="Inter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不透明</a:t>
            </a:r>
            <a:r>
              <a:rPr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的捐赠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5"/>
          <p:cNvSpPr txBox="1"/>
          <p:nvPr>
            <p:ph type="ctrTitle"/>
          </p:nvPr>
        </p:nvSpPr>
        <p:spPr>
          <a:xfrm>
            <a:off x="1227600" y="3920950"/>
            <a:ext cx="28131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5"/>
          <p:cNvSpPr txBox="1"/>
          <p:nvPr>
            <p:ph type="ctrTitle"/>
          </p:nvPr>
        </p:nvSpPr>
        <p:spPr>
          <a:xfrm>
            <a:off x="4455174" y="2763390"/>
            <a:ext cx="28131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货币转化</a:t>
            </a:r>
            <a:r>
              <a:rPr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麻烦减少捐赠来源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5"/>
          <p:cNvSpPr txBox="1"/>
          <p:nvPr>
            <p:ph type="ctrTitle"/>
          </p:nvPr>
        </p:nvSpPr>
        <p:spPr>
          <a:xfrm>
            <a:off x="7683249" y="4774552"/>
            <a:ext cx="28131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区块链网络</a:t>
            </a: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众多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5"/>
          <p:cNvSpPr txBox="1"/>
          <p:nvPr>
            <p:ph type="ctrTitle"/>
          </p:nvPr>
        </p:nvSpPr>
        <p:spPr>
          <a:xfrm>
            <a:off x="1227600" y="4759989"/>
            <a:ext cx="281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转账和捐赠</a:t>
            </a:r>
            <a:r>
              <a:rPr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难以被区分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4455437" y="3920950"/>
            <a:ext cx="28131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5"/>
          <p:cNvSpPr txBox="1"/>
          <p:nvPr>
            <p:ph type="ctrTitle"/>
          </p:nvPr>
        </p:nvSpPr>
        <p:spPr>
          <a:xfrm>
            <a:off x="4455286" y="4759989"/>
            <a:ext cx="28131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数据统计</a:t>
            </a:r>
            <a:r>
              <a:rPr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麻烦/速度慢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5"/>
          <p:cNvSpPr txBox="1"/>
          <p:nvPr>
            <p:ph type="ctrTitle"/>
          </p:nvPr>
        </p:nvSpPr>
        <p:spPr>
          <a:xfrm>
            <a:off x="7683252" y="3945275"/>
            <a:ext cx="28131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AFF9"/>
              </a:buClr>
              <a:buSzPts val="990"/>
              <a:buFont typeface="Inter"/>
              <a:buNone/>
            </a:pPr>
            <a:r>
              <a:rPr b="1" lang="en-US" sz="4000">
                <a:solidFill>
                  <a:srgbClr val="C6FE2A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4000">
              <a:solidFill>
                <a:srgbClr val="C6FE2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5"/>
          <p:cNvSpPr txBox="1"/>
          <p:nvPr>
            <p:ph type="ctrTitle"/>
          </p:nvPr>
        </p:nvSpPr>
        <p:spPr>
          <a:xfrm>
            <a:off x="7682964" y="2766251"/>
            <a:ext cx="281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匿名性</a:t>
            </a:r>
            <a:r>
              <a:rPr lang="en-US" sz="1335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难以保证</a:t>
            </a:r>
            <a:endParaRPr sz="1335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227600" y="1539850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Web2:</a:t>
            </a:r>
            <a:endParaRPr b="1"/>
          </a:p>
        </p:txBody>
      </p:sp>
      <p:sp>
        <p:nvSpPr>
          <p:cNvPr id="150" name="Google Shape;150;p25"/>
          <p:cNvSpPr txBox="1"/>
          <p:nvPr/>
        </p:nvSpPr>
        <p:spPr>
          <a:xfrm>
            <a:off x="1227600" y="3630363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Web3: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1070533" y="650300"/>
            <a:ext cx="9921600" cy="68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3700">
                <a:latin typeface="Inter"/>
                <a:ea typeface="Inter"/>
                <a:cs typeface="Inter"/>
                <a:sym typeface="Inter"/>
              </a:rPr>
              <a:t>解决方案</a:t>
            </a:r>
            <a:endParaRPr b="1" sz="3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533" y="6686500"/>
            <a:ext cx="12192000" cy="1712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ctrTitle"/>
          </p:nvPr>
        </p:nvSpPr>
        <p:spPr>
          <a:xfrm>
            <a:off x="1074300" y="2841800"/>
            <a:ext cx="2690800" cy="45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透明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6"/>
          <p:cNvSpPr txBox="1"/>
          <p:nvPr>
            <p:ph type="ctrTitle"/>
          </p:nvPr>
        </p:nvSpPr>
        <p:spPr>
          <a:xfrm>
            <a:off x="1074300" y="3312833"/>
            <a:ext cx="2690800" cy="45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通过区块链记录每一笔善款的流向。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4352625" y="3312825"/>
            <a:ext cx="3021000" cy="45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通过同质化通证进行跨国界的捐赠。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6"/>
          <p:cNvSpPr txBox="1"/>
          <p:nvPr>
            <p:ph type="ctrTitle"/>
          </p:nvPr>
        </p:nvSpPr>
        <p:spPr>
          <a:xfrm>
            <a:off x="4352633" y="2841800"/>
            <a:ext cx="2690800" cy="45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无国界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7630942" y="4940650"/>
            <a:ext cx="2690700" cy="45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多链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6"/>
          <p:cNvSpPr txBox="1"/>
          <p:nvPr>
            <p:ph type="ctrTitle"/>
          </p:nvPr>
        </p:nvSpPr>
        <p:spPr>
          <a:xfrm>
            <a:off x="7630942" y="5411683"/>
            <a:ext cx="2690700" cy="45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支持来自多条区块链网络的捐赠。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6"/>
          <p:cNvSpPr txBox="1"/>
          <p:nvPr>
            <p:ph type="ctrTitle"/>
          </p:nvPr>
        </p:nvSpPr>
        <p:spPr>
          <a:xfrm>
            <a:off x="1074300" y="5416800"/>
            <a:ext cx="2690800" cy="45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通过发放非同质化捐赠凭证表达感谢，激励捐赠，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6"/>
          <p:cNvSpPr txBox="1"/>
          <p:nvPr>
            <p:ph type="ctrTitle"/>
          </p:nvPr>
        </p:nvSpPr>
        <p:spPr>
          <a:xfrm>
            <a:off x="1074300" y="4945767"/>
            <a:ext cx="2690800" cy="45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凭证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6"/>
          <p:cNvSpPr txBox="1"/>
          <p:nvPr>
            <p:ph type="ctrTitle"/>
          </p:nvPr>
        </p:nvSpPr>
        <p:spPr>
          <a:xfrm>
            <a:off x="4352633" y="5416800"/>
            <a:ext cx="2690800" cy="45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通过中心化服务进行数据统计，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6"/>
          <p:cNvSpPr txBox="1"/>
          <p:nvPr>
            <p:ph type="ctrTitle"/>
          </p:nvPr>
        </p:nvSpPr>
        <p:spPr>
          <a:xfrm>
            <a:off x="4352633" y="4945767"/>
            <a:ext cx="2690800" cy="45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仪表盘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6"/>
          <p:cNvSpPr txBox="1"/>
          <p:nvPr>
            <p:ph type="ctrTitle"/>
          </p:nvPr>
        </p:nvSpPr>
        <p:spPr>
          <a:xfrm>
            <a:off x="7630942" y="3354775"/>
            <a:ext cx="2690700" cy="45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用户可选择在监管允许内保证自己的匿名信息。</a:t>
            </a:r>
            <a:endParaRPr sz="13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6"/>
          <p:cNvSpPr txBox="1"/>
          <p:nvPr>
            <p:ph type="ctrTitle"/>
          </p:nvPr>
        </p:nvSpPr>
        <p:spPr>
          <a:xfrm>
            <a:off x="7630942" y="2883742"/>
            <a:ext cx="2690700" cy="45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匿名</a:t>
            </a:r>
            <a:endParaRPr b="1" sz="2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50" y="1992850"/>
            <a:ext cx="779975" cy="7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425" y="1995675"/>
            <a:ext cx="774313" cy="77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125" y="4113575"/>
            <a:ext cx="807650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188" y="4144413"/>
            <a:ext cx="684800" cy="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5638" y="4113575"/>
            <a:ext cx="684800" cy="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7125" y="2097825"/>
            <a:ext cx="653950" cy="6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ctrTitle"/>
          </p:nvPr>
        </p:nvSpPr>
        <p:spPr>
          <a:xfrm>
            <a:off x="1078888" y="1438225"/>
            <a:ext cx="7517400" cy="45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00">
                <a:latin typeface="Inter"/>
                <a:ea typeface="Inter"/>
                <a:cs typeface="Inter"/>
                <a:sym typeface="Inter"/>
              </a:rPr>
              <a:t>一个去中心应用: </a:t>
            </a:r>
            <a:endParaRPr sz="2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1070533" y="650300"/>
            <a:ext cx="9921600" cy="68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3700">
                <a:latin typeface="Inter"/>
                <a:ea typeface="Inter"/>
                <a:cs typeface="Inter"/>
                <a:sym typeface="Inter"/>
              </a:rPr>
              <a:t>技术架构</a:t>
            </a:r>
            <a:endParaRPr b="1" sz="3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533" y="6686500"/>
            <a:ext cx="12192000" cy="1712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160809" y="5991500"/>
            <a:ext cx="6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</a:rPr>
              <a:t>Part 1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183" name="Google Shape;183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280" y="1640012"/>
            <a:ext cx="6175200" cy="43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7416475" y="1548092"/>
            <a:ext cx="35352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/>
              <a:t>核心SDK：React</a:t>
            </a:r>
            <a:endParaRPr sz="19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/>
              <a:t>网页端：Nextjs+MUI+wagmi+rainbowkit+vercel</a:t>
            </a:r>
            <a:endParaRPr sz="19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/>
              <a:t>后端：Nestjs+Prisma+OKX API+Infura API</a:t>
            </a:r>
            <a:endParaRPr sz="19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/>
              <a:t>用户的配置信息：头像，介绍等等，上传至IPFS</a:t>
            </a:r>
            <a:endParaRPr sz="19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1070533" y="650300"/>
            <a:ext cx="9921600" cy="68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3700">
                <a:latin typeface="Inter"/>
                <a:ea typeface="Inter"/>
                <a:cs typeface="Inter"/>
                <a:sym typeface="Inter"/>
              </a:rPr>
              <a:t>团队</a:t>
            </a:r>
            <a:endParaRPr b="1" sz="3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4533" y="6686500"/>
            <a:ext cx="12192000" cy="1713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1934349" y="2237350"/>
            <a:ext cx="23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F85"/>
                </a:solidFill>
                <a:latin typeface="Inter"/>
                <a:ea typeface="Inter"/>
                <a:cs typeface="Inter"/>
                <a:sym typeface="Inter"/>
              </a:rPr>
              <a:t>项目经理 全栈开发</a:t>
            </a:r>
            <a:r>
              <a:rPr lang="en-US" sz="1100">
                <a:solidFill>
                  <a:srgbClr val="666F8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>
              <a:solidFill>
                <a:srgbClr val="666F8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934376" y="1908425"/>
            <a:ext cx="15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0xhardman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00" y="3011588"/>
            <a:ext cx="562050" cy="5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00" y="2076538"/>
            <a:ext cx="562050" cy="5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750" y="3013487"/>
            <a:ext cx="562051" cy="55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4750" y="2077500"/>
            <a:ext cx="562050" cy="5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934376" y="2822350"/>
            <a:ext cx="15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wwei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934349" y="3151275"/>
            <a:ext cx="23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F85"/>
                </a:solidFill>
                <a:latin typeface="Inter"/>
                <a:ea typeface="Inter"/>
                <a:cs typeface="Inter"/>
                <a:sym typeface="Inter"/>
              </a:rPr>
              <a:t>后端开发</a:t>
            </a:r>
            <a:endParaRPr sz="1100">
              <a:solidFill>
                <a:srgbClr val="666F8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319026" y="1908425"/>
            <a:ext cx="15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stephen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5318999" y="2237350"/>
            <a:ext cx="23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F85"/>
                </a:solidFill>
                <a:latin typeface="Inter"/>
                <a:ea typeface="Inter"/>
                <a:cs typeface="Inter"/>
                <a:sym typeface="Inter"/>
              </a:rPr>
              <a:t>前端开发</a:t>
            </a:r>
            <a:endParaRPr sz="1100">
              <a:solidFill>
                <a:srgbClr val="666F8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319026" y="2842525"/>
            <a:ext cx="15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0xTang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318999" y="3171450"/>
            <a:ext cx="23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F85"/>
                </a:solidFill>
                <a:latin typeface="Inter"/>
                <a:ea typeface="Inter"/>
                <a:cs typeface="Inter"/>
                <a:sym typeface="Inter"/>
              </a:rPr>
              <a:t>合约开发</a:t>
            </a:r>
            <a:endParaRPr sz="1100">
              <a:solidFill>
                <a:srgbClr val="666F8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1031033" y="1905667"/>
            <a:ext cx="9948900" cy="114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7700">
                <a:latin typeface="Inter"/>
                <a:ea typeface="Inter"/>
                <a:cs typeface="Inter"/>
                <a:sym typeface="Inter"/>
              </a:rPr>
              <a:t>Thanks</a:t>
            </a:r>
            <a:endParaRPr b="1" sz="7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4533" y="6686500"/>
            <a:ext cx="12192000" cy="171300"/>
          </a:xfrm>
          <a:prstGeom prst="rect">
            <a:avLst/>
          </a:prstGeom>
          <a:solidFill>
            <a:srgbClr val="C6FE2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100" y="490721"/>
            <a:ext cx="1667079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