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2197D-83B6-82B2-9931-209354C58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874178-F8D6-9D63-3B49-C82F3526D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790AD-3BAB-8455-87DE-47DB5FCB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6492-765D-4ACE-B48F-363FD5C21D9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90232-91FF-F030-693A-EE85BAA7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BA6EC-21CE-53E0-8793-6CAA4DC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E36F-409B-4C62-B7B2-478B21FB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9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3CEF-155E-5A78-2073-B038578F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40FFEE-A811-1E5B-C2D3-73DA4A878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B1937-9787-AABD-D299-0A6CC397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6492-765D-4ACE-B48F-363FD5C21D9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E31FE-BA8B-E529-610D-A1C16ABB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94EA7-0EFE-D6FE-C04D-8F27C0C8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E36F-409B-4C62-B7B2-478B21FB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78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51351F-5C00-6A7F-4AA3-D2ABAA5BB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20C926-E0ED-600F-492F-F584917C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973A3-A377-AEAD-1FD1-A80862D5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6492-765D-4ACE-B48F-363FD5C21D9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26A0D-936D-2EE4-64B1-B224AD2D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6DF06-CF30-3A60-6739-6723C320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E36F-409B-4C62-B7B2-478B21FB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FC9F1-8526-3826-3945-F77DEA5C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CE20C-94EC-1377-A2CD-C1011B13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FD414-D16E-30F4-490B-DF76D301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6492-765D-4ACE-B48F-363FD5C21D9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45B49-F657-DB1B-3C40-409DB7C7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D11C6-B80F-227D-73F5-C412D9F3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E36F-409B-4C62-B7B2-478B21FB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5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CA02E-01C3-E3DD-A160-7B566C93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090DB-1E8E-A434-8840-71BD034DB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C050C-B627-BF18-66C8-2C827C1D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6492-765D-4ACE-B48F-363FD5C21D9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C9E4A-4B09-1650-442C-9B292679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07D87-DB08-00FD-095B-2ACFBF2E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E36F-409B-4C62-B7B2-478B21FB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3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C206A-E3DE-609D-5EA6-0CD7AB7A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BF3E2-E1DE-0AF0-C841-C562FB246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75455E-9EDF-FF74-34CE-B7641AC0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7E43A-6854-AE93-4805-F68FC0A1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6492-765D-4ACE-B48F-363FD5C21D9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FB676-3C1C-0922-E467-7EE1EBA7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0C6077-F493-BDFD-A6FA-B6D80FD5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E36F-409B-4C62-B7B2-478B21FB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20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98FDB-BDAB-64DD-EC0F-8C863226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67EF7-57CB-C6FB-B47A-CD7DFA5B4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2DA725-3D02-483E-91DA-0C6743401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5541A4-46AA-E807-5F55-B7D127B98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129B1A-0B4C-69F0-B369-624A4882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2911A6-F0BF-F873-99B0-33DBC0C8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6492-765D-4ACE-B48F-363FD5C21D9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E1756E-2788-2CBA-2DAD-7AC9C3C5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07618D-8318-B228-1B66-E06091D8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E36F-409B-4C62-B7B2-478B21FB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18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8E849-DE40-1148-6B9D-0B01F133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8F3ACC-C432-8F1C-1541-6414703F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6492-765D-4ACE-B48F-363FD5C21D9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817C3F-BE0D-7569-51F1-8BD5B39E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ECE9F0-FF67-2147-B2C8-047B5914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E36F-409B-4C62-B7B2-478B21FB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0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E25774-3E67-E7D9-5C10-79E0ACBE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6492-765D-4ACE-B48F-363FD5C21D9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6A7B84-516E-5075-DDEE-0BD6C6D7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59CB23-BD46-DA75-1329-8E2A5B67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E36F-409B-4C62-B7B2-478B21FB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85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7FC19-8FE9-2196-0077-676BE935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87A5D-452E-2A25-5242-04E5CD462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D3112A-1B23-412D-4B73-26C3D8B4E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37D10-B38E-5A62-DF6E-B95295E1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6492-765D-4ACE-B48F-363FD5C21D9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028DC4-30D2-6878-D802-95EE3574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458D52-F049-950C-2A2E-CB77E23F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E36F-409B-4C62-B7B2-478B21FB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44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A25E7-2175-797F-BEE3-CF3740C9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9A2E1E-5A13-43DF-D1A5-4F753BA3F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BC882B-A083-3D51-70F0-9639EB8FB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366276-135D-23A2-D036-56EFC04B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6492-765D-4ACE-B48F-363FD5C21D9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C81A7-E6B0-C64A-708E-641F8877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3112D7-A4E8-56E7-A878-06FD711F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E36F-409B-4C62-B7B2-478B21FB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0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C99E25-2CB2-2D2D-9D36-B1923A05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BE8A8F-A988-FD97-2E12-2D6DA6A94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CE9B2-AD92-A915-3FBC-41A8F7D7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6492-765D-4ACE-B48F-363FD5C21D9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F474A-A7F3-C737-32AB-63F1BE1C6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C6E9D-E2A5-C1DF-D504-81B3CE09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E36F-409B-4C62-B7B2-478B21FB6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3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FC6AA-E5AE-A48B-209D-041F81F8F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Free Island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7670D5-F308-A026-E66D-3354907E3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Next Generation Social Protocol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3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BAC25D3-0C15-9B94-F1FE-65A0F9D610F3}"/>
              </a:ext>
            </a:extLst>
          </p:cNvPr>
          <p:cNvSpPr txBox="1"/>
          <p:nvPr/>
        </p:nvSpPr>
        <p:spPr>
          <a:xfrm>
            <a:off x="2394065" y="2277687"/>
            <a:ext cx="7805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Free Island</a:t>
            </a:r>
            <a:r>
              <a:rPr lang="zh-CN" altLang="en-US"/>
              <a:t>旨在构建一个去中心化社交产品，主要分为两个部分：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去中心化社交底层协议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去中心化社交平台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589D6E-FE29-8CA2-29FD-F177586E1B9B}"/>
              </a:ext>
            </a:extLst>
          </p:cNvPr>
          <p:cNvSpPr txBox="1"/>
          <p:nvPr/>
        </p:nvSpPr>
        <p:spPr>
          <a:xfrm>
            <a:off x="399012" y="315884"/>
            <a:ext cx="20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去中心化社交协议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FD37750-0B4A-D1D8-B780-AF750FF1EB22}"/>
              </a:ext>
            </a:extLst>
          </p:cNvPr>
          <p:cNvCxnSpPr/>
          <p:nvPr/>
        </p:nvCxnSpPr>
        <p:spPr>
          <a:xfrm>
            <a:off x="399012" y="685216"/>
            <a:ext cx="20615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CA30BF7-E5AE-7C72-D33F-8631A40DAAF6}"/>
              </a:ext>
            </a:extLst>
          </p:cNvPr>
          <p:cNvSpPr txBox="1"/>
          <p:nvPr/>
        </p:nvSpPr>
        <p:spPr>
          <a:xfrm>
            <a:off x="9736976" y="6154189"/>
            <a:ext cx="20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Free Island</a:t>
            </a:r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DEFFE0-5A9F-8BCF-6472-8C60A4114EAA}"/>
              </a:ext>
            </a:extLst>
          </p:cNvPr>
          <p:cNvCxnSpPr/>
          <p:nvPr/>
        </p:nvCxnSpPr>
        <p:spPr>
          <a:xfrm>
            <a:off x="9736976" y="6523521"/>
            <a:ext cx="20615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589D6E-FE29-8CA2-29FD-F177586E1B9B}"/>
              </a:ext>
            </a:extLst>
          </p:cNvPr>
          <p:cNvSpPr txBox="1"/>
          <p:nvPr/>
        </p:nvSpPr>
        <p:spPr>
          <a:xfrm>
            <a:off x="399012" y="315884"/>
            <a:ext cx="20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去中心化社交协议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A30BF7-E5AE-7C72-D33F-8631A40DAAF6}"/>
              </a:ext>
            </a:extLst>
          </p:cNvPr>
          <p:cNvSpPr txBox="1"/>
          <p:nvPr/>
        </p:nvSpPr>
        <p:spPr>
          <a:xfrm>
            <a:off x="9736976" y="6154189"/>
            <a:ext cx="20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Free Island</a:t>
            </a:r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DEFFE0-5A9F-8BCF-6472-8C60A4114EAA}"/>
              </a:ext>
            </a:extLst>
          </p:cNvPr>
          <p:cNvCxnSpPr/>
          <p:nvPr/>
        </p:nvCxnSpPr>
        <p:spPr>
          <a:xfrm>
            <a:off x="9736976" y="6523521"/>
            <a:ext cx="20615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FD37750-0B4A-D1D8-B780-AF750FF1EB22}"/>
              </a:ext>
            </a:extLst>
          </p:cNvPr>
          <p:cNvCxnSpPr/>
          <p:nvPr/>
        </p:nvCxnSpPr>
        <p:spPr>
          <a:xfrm>
            <a:off x="399011" y="685216"/>
            <a:ext cx="20615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1">
            <a:extLst>
              <a:ext uri="{FF2B5EF4-FFF2-40B4-BE49-F238E27FC236}">
                <a16:creationId xmlns:a16="http://schemas.microsoft.com/office/drawing/2014/main" id="{7518122E-30A8-C26C-47DD-042A9F6E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555" y="806848"/>
            <a:ext cx="8079085" cy="293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Free Island</a:t>
            </a:r>
            <a:endParaRPr kumimoji="0" lang="en-US" altLang="zh-CN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EB73618-990A-8A21-52D9-F94F21950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414" y="1586220"/>
            <a:ext cx="357446" cy="423368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去中心化社交协议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0D9A04A9-6F16-2BD6-2500-77DA9D8D2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7384" y="1384344"/>
            <a:ext cx="357446" cy="233896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去中心化社交平台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F031DBE-9068-D46C-5512-838AECF13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064" y="2340619"/>
            <a:ext cx="357446" cy="169555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灵魂通证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6B49BC5-C976-7286-0864-A71A2B542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690" y="2009639"/>
            <a:ext cx="1030288" cy="2873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社交分数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B4318649-FFEB-7941-0690-BC300C415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690" y="3041972"/>
            <a:ext cx="1030288" cy="2873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身份标签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78A5FCCF-4A64-F323-DFC2-34080513B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691" y="4074305"/>
            <a:ext cx="1030287" cy="2873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信用评级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C5A03789-8A4C-DDB9-EDB7-A4079D23F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556" y="1507636"/>
            <a:ext cx="1155009" cy="50279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链上历史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/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当前资产持有情况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8A9620C-B4E3-2E55-CB02-F61824E05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555" y="2222318"/>
            <a:ext cx="1155009" cy="50279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链上历史交互情况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E0CB413-D918-A064-FD3C-B5896FFA8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555" y="2937000"/>
            <a:ext cx="1155009" cy="50279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链上交易情况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ADB37612-D0FD-ED8B-CE3A-C13AFFC22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555" y="3650508"/>
            <a:ext cx="1155009" cy="50279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传统社交媒体粉丝数量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BD69F4DA-CF89-1F82-A52E-ED2C7E187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554" y="4361642"/>
            <a:ext cx="1155009" cy="50279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其他身份信息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3" name="Rectangle 2">
            <a:extLst>
              <a:ext uri="{FF2B5EF4-FFF2-40B4-BE49-F238E27FC236}">
                <a16:creationId xmlns:a16="http://schemas.microsoft.com/office/drawing/2014/main" id="{4AC3D7B7-1088-E94E-3BDC-3A1AEBC8F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781" y="2140220"/>
            <a:ext cx="357446" cy="105549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收益乘数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4" name="Rectangle 4">
            <a:extLst>
              <a:ext uri="{FF2B5EF4-FFF2-40B4-BE49-F238E27FC236}">
                <a16:creationId xmlns:a16="http://schemas.microsoft.com/office/drawing/2014/main" id="{AE916505-8651-F37D-6CF4-D8010D8F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701" y="1909058"/>
            <a:ext cx="1031875" cy="293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广告收入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5" name="Rectangle 4">
            <a:extLst>
              <a:ext uri="{FF2B5EF4-FFF2-40B4-BE49-F238E27FC236}">
                <a16:creationId xmlns:a16="http://schemas.microsoft.com/office/drawing/2014/main" id="{715DBC95-F06B-8523-8F37-6121C501B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494" y="2522734"/>
            <a:ext cx="1031875" cy="28495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创作收入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6" name="Rectangle 4">
            <a:extLst>
              <a:ext uri="{FF2B5EF4-FFF2-40B4-BE49-F238E27FC236}">
                <a16:creationId xmlns:a16="http://schemas.microsoft.com/office/drawing/2014/main" id="{45ABB915-1A84-215D-7EEE-65029A1EB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493" y="3130080"/>
            <a:ext cx="1031875" cy="293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群组收入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8417FD79-ED2F-652E-072F-2A1E36845683}"/>
              </a:ext>
            </a:extLst>
          </p:cNvPr>
          <p:cNvCxnSpPr>
            <a:stCxn id="18" idx="3"/>
            <a:endCxn id="10" idx="1"/>
          </p:cNvCxnSpPr>
          <p:nvPr/>
        </p:nvCxnSpPr>
        <p:spPr>
          <a:xfrm>
            <a:off x="3438565" y="1759033"/>
            <a:ext cx="567499" cy="1429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A095DF81-2CAA-EC92-BD99-21A400B7FA65}"/>
              </a:ext>
            </a:extLst>
          </p:cNvPr>
          <p:cNvCxnSpPr>
            <a:stCxn id="19" idx="3"/>
            <a:endCxn id="10" idx="1"/>
          </p:cNvCxnSpPr>
          <p:nvPr/>
        </p:nvCxnSpPr>
        <p:spPr>
          <a:xfrm>
            <a:off x="3438564" y="2473715"/>
            <a:ext cx="567500" cy="7146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F18687E-B9C4-B871-3F2F-B966086E5A7D}"/>
              </a:ext>
            </a:extLst>
          </p:cNvPr>
          <p:cNvCxnSpPr>
            <a:stCxn id="20" idx="3"/>
            <a:endCxn id="10" idx="1"/>
          </p:cNvCxnSpPr>
          <p:nvPr/>
        </p:nvCxnSpPr>
        <p:spPr>
          <a:xfrm>
            <a:off x="3438564" y="3188397"/>
            <a:ext cx="56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47F4FA6A-96AA-96BA-B0A8-23979898E50E}"/>
              </a:ext>
            </a:extLst>
          </p:cNvPr>
          <p:cNvCxnSpPr>
            <a:stCxn id="21" idx="3"/>
            <a:endCxn id="10" idx="1"/>
          </p:cNvCxnSpPr>
          <p:nvPr/>
        </p:nvCxnSpPr>
        <p:spPr>
          <a:xfrm flipV="1">
            <a:off x="3438564" y="3188397"/>
            <a:ext cx="567500" cy="7135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46EA9936-9C1B-8A7C-2D4E-539EAF86AE28}"/>
              </a:ext>
            </a:extLst>
          </p:cNvPr>
          <p:cNvCxnSpPr>
            <a:stCxn id="43" idx="3"/>
            <a:endCxn id="10" idx="1"/>
          </p:cNvCxnSpPr>
          <p:nvPr/>
        </p:nvCxnSpPr>
        <p:spPr>
          <a:xfrm flipV="1">
            <a:off x="3438563" y="3188397"/>
            <a:ext cx="567501" cy="1424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30E026C9-3C54-B658-F229-A9BED30A2A6C}"/>
              </a:ext>
            </a:extLst>
          </p:cNvPr>
          <p:cNvCxnSpPr>
            <a:endCxn id="11" idx="1"/>
          </p:cNvCxnSpPr>
          <p:nvPr/>
        </p:nvCxnSpPr>
        <p:spPr>
          <a:xfrm flipV="1">
            <a:off x="4365911" y="2153308"/>
            <a:ext cx="483779" cy="103508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2EFBEBD5-1BE3-E9DC-5E18-0F151504FFAD}"/>
              </a:ext>
            </a:extLst>
          </p:cNvPr>
          <p:cNvCxnSpPr>
            <a:endCxn id="13" idx="1"/>
          </p:cNvCxnSpPr>
          <p:nvPr/>
        </p:nvCxnSpPr>
        <p:spPr>
          <a:xfrm>
            <a:off x="4365911" y="3188397"/>
            <a:ext cx="483780" cy="102957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7B74EE92-E48E-45F2-C902-E39E8605686B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363510" y="3185641"/>
            <a:ext cx="486180" cy="2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CD209777-31CB-BCC1-D341-3E4782A6A38C}"/>
              </a:ext>
            </a:extLst>
          </p:cNvPr>
          <p:cNvSpPr/>
          <p:nvPr/>
        </p:nvSpPr>
        <p:spPr>
          <a:xfrm>
            <a:off x="6575728" y="1701889"/>
            <a:ext cx="2012317" cy="192547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Rectangle 4">
            <a:extLst>
              <a:ext uri="{FF2B5EF4-FFF2-40B4-BE49-F238E27FC236}">
                <a16:creationId xmlns:a16="http://schemas.microsoft.com/office/drawing/2014/main" id="{B441C4F9-2900-D45F-E703-3176F11BE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842" y="1909058"/>
            <a:ext cx="1031875" cy="293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广告位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80FDC3E8-96AA-0AFE-EA05-AB82BFCAF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843" y="2521544"/>
            <a:ext cx="1031875" cy="293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创作、分享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02" name="乘号 101">
            <a:extLst>
              <a:ext uri="{FF2B5EF4-FFF2-40B4-BE49-F238E27FC236}">
                <a16:creationId xmlns:a16="http://schemas.microsoft.com/office/drawing/2014/main" id="{03627354-DD9B-1C25-8426-5452C7D0D4DB}"/>
              </a:ext>
            </a:extLst>
          </p:cNvPr>
          <p:cNvSpPr/>
          <p:nvPr/>
        </p:nvSpPr>
        <p:spPr>
          <a:xfrm>
            <a:off x="7075786" y="2474837"/>
            <a:ext cx="372418" cy="384585"/>
          </a:xfrm>
          <a:prstGeom prst="mathMultiply">
            <a:avLst>
              <a:gd name="adj1" fmla="val 80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Rectangle 4">
            <a:extLst>
              <a:ext uri="{FF2B5EF4-FFF2-40B4-BE49-F238E27FC236}">
                <a16:creationId xmlns:a16="http://schemas.microsoft.com/office/drawing/2014/main" id="{7C881E08-0A28-D587-7FC7-21F517836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842" y="3130080"/>
            <a:ext cx="1031875" cy="293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群组聊天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60F6B48F-E2C4-7996-5C8F-1B5F09569763}"/>
              </a:ext>
            </a:extLst>
          </p:cNvPr>
          <p:cNvCxnSpPr>
            <a:stCxn id="103" idx="1"/>
            <a:endCxn id="76" idx="3"/>
          </p:cNvCxnSpPr>
          <p:nvPr/>
        </p:nvCxnSpPr>
        <p:spPr>
          <a:xfrm flipH="1">
            <a:off x="8490368" y="3276924"/>
            <a:ext cx="42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200E75A0-7FCA-3481-4B00-1E971CE2C37C}"/>
              </a:ext>
            </a:extLst>
          </p:cNvPr>
          <p:cNvCxnSpPr>
            <a:stCxn id="101" idx="1"/>
            <a:endCxn id="75" idx="3"/>
          </p:cNvCxnSpPr>
          <p:nvPr/>
        </p:nvCxnSpPr>
        <p:spPr>
          <a:xfrm flipH="1" flipV="1">
            <a:off x="8490369" y="2665213"/>
            <a:ext cx="423474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F641D0C-0EEE-A1EB-AE0A-CAADA310A8B4}"/>
              </a:ext>
            </a:extLst>
          </p:cNvPr>
          <p:cNvCxnSpPr>
            <a:stCxn id="100" idx="1"/>
            <a:endCxn id="74" idx="3"/>
          </p:cNvCxnSpPr>
          <p:nvPr/>
        </p:nvCxnSpPr>
        <p:spPr>
          <a:xfrm flipH="1">
            <a:off x="8493576" y="2055902"/>
            <a:ext cx="42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43DEA62A-5DD9-6F58-9C63-B44E5E86A6F7}"/>
              </a:ext>
            </a:extLst>
          </p:cNvPr>
          <p:cNvSpPr/>
          <p:nvPr/>
        </p:nvSpPr>
        <p:spPr>
          <a:xfrm>
            <a:off x="2061555" y="1222167"/>
            <a:ext cx="4124655" cy="50022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6145F6F-0317-4430-8446-90EE967D1B22}"/>
              </a:ext>
            </a:extLst>
          </p:cNvPr>
          <p:cNvSpPr/>
          <p:nvPr/>
        </p:nvSpPr>
        <p:spPr>
          <a:xfrm>
            <a:off x="6445679" y="1222167"/>
            <a:ext cx="3694961" cy="26568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F8C3DFD-F165-2C71-2485-59B9EBF5B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124" y="4561354"/>
            <a:ext cx="1031875" cy="293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生态应用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28" name="Rectangle 4">
            <a:extLst>
              <a:ext uri="{FF2B5EF4-FFF2-40B4-BE49-F238E27FC236}">
                <a16:creationId xmlns:a16="http://schemas.microsoft.com/office/drawing/2014/main" id="{C9E170EC-826C-7592-ECCF-1CA4D7C6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708" y="5306931"/>
            <a:ext cx="671168" cy="53158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game/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元宇宙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29" name="Rectangle 4">
            <a:extLst>
              <a:ext uri="{FF2B5EF4-FFF2-40B4-BE49-F238E27FC236}">
                <a16:creationId xmlns:a16="http://schemas.microsoft.com/office/drawing/2014/main" id="{768A510B-C6B6-1893-50F4-C1E6CAFEE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171" y="5306931"/>
            <a:ext cx="671167" cy="293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拍卖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0" name="Rectangle 4">
            <a:extLst>
              <a:ext uri="{FF2B5EF4-FFF2-40B4-BE49-F238E27FC236}">
                <a16:creationId xmlns:a16="http://schemas.microsoft.com/office/drawing/2014/main" id="{6B0076E8-C767-11FA-3EEC-B30A7A0F6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879" y="5307951"/>
            <a:ext cx="671168" cy="293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Defi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21A7AFD6-9973-1151-1C2B-76492586EC94}"/>
              </a:ext>
            </a:extLst>
          </p:cNvPr>
          <p:cNvCxnSpPr>
            <a:cxnSpLocks/>
            <a:stCxn id="15" idx="2"/>
            <a:endCxn id="128" idx="0"/>
          </p:cNvCxnSpPr>
          <p:nvPr/>
        </p:nvCxnSpPr>
        <p:spPr>
          <a:xfrm rot="5400000">
            <a:off x="4368233" y="4720101"/>
            <a:ext cx="451889" cy="721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CFCC7CC2-CFFF-C807-C031-F8E60CA85CD8}"/>
              </a:ext>
            </a:extLst>
          </p:cNvPr>
          <p:cNvCxnSpPr>
            <a:cxnSpLocks/>
            <a:stCxn id="15" idx="2"/>
            <a:endCxn id="130" idx="0"/>
          </p:cNvCxnSpPr>
          <p:nvPr/>
        </p:nvCxnSpPr>
        <p:spPr>
          <a:xfrm rot="16200000" flipH="1">
            <a:off x="5094808" y="4715295"/>
            <a:ext cx="452909" cy="732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ACED072-4C2E-49F4-3DB8-2E8741617E41}"/>
              </a:ext>
            </a:extLst>
          </p:cNvPr>
          <p:cNvCxnSpPr>
            <a:cxnSpLocks/>
            <a:stCxn id="15" idx="2"/>
            <a:endCxn id="129" idx="0"/>
          </p:cNvCxnSpPr>
          <p:nvPr/>
        </p:nvCxnSpPr>
        <p:spPr>
          <a:xfrm>
            <a:off x="4955062" y="4855042"/>
            <a:ext cx="3693" cy="45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9C63DF8D-4C77-C6E9-8E33-9ED8EF12B7AF}"/>
              </a:ext>
            </a:extLst>
          </p:cNvPr>
          <p:cNvSpPr/>
          <p:nvPr/>
        </p:nvSpPr>
        <p:spPr>
          <a:xfrm>
            <a:off x="3828083" y="1847221"/>
            <a:ext cx="2256066" cy="41567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Rectangle 2">
            <a:extLst>
              <a:ext uri="{FF2B5EF4-FFF2-40B4-BE49-F238E27FC236}">
                <a16:creationId xmlns:a16="http://schemas.microsoft.com/office/drawing/2014/main" id="{E9C9A96A-6236-FAA4-D1B0-964191371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958" y="4599677"/>
            <a:ext cx="357446" cy="111185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投票权重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188" name="连接符: 肘形 187">
            <a:extLst>
              <a:ext uri="{FF2B5EF4-FFF2-40B4-BE49-F238E27FC236}">
                <a16:creationId xmlns:a16="http://schemas.microsoft.com/office/drawing/2014/main" id="{2FF4D946-4126-D254-401B-B352D70316C0}"/>
              </a:ext>
            </a:extLst>
          </p:cNvPr>
          <p:cNvCxnSpPr>
            <a:stCxn id="12" idx="3"/>
            <a:endCxn id="73" idx="1"/>
          </p:cNvCxnSpPr>
          <p:nvPr/>
        </p:nvCxnSpPr>
        <p:spPr>
          <a:xfrm flipV="1">
            <a:off x="5879978" y="2667969"/>
            <a:ext cx="800803" cy="517672"/>
          </a:xfrm>
          <a:prstGeom prst="bentConnector3">
            <a:avLst>
              <a:gd name="adj1" fmla="val 603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连接符: 肘形 192">
            <a:extLst>
              <a:ext uri="{FF2B5EF4-FFF2-40B4-BE49-F238E27FC236}">
                <a16:creationId xmlns:a16="http://schemas.microsoft.com/office/drawing/2014/main" id="{8EC23B78-155D-C597-645E-9206BABC40FB}"/>
              </a:ext>
            </a:extLst>
          </p:cNvPr>
          <p:cNvCxnSpPr>
            <a:stCxn id="12" idx="3"/>
            <a:endCxn id="186" idx="1"/>
          </p:cNvCxnSpPr>
          <p:nvPr/>
        </p:nvCxnSpPr>
        <p:spPr>
          <a:xfrm>
            <a:off x="5879978" y="3185641"/>
            <a:ext cx="799980" cy="1969965"/>
          </a:xfrm>
          <a:prstGeom prst="bentConnector3">
            <a:avLst>
              <a:gd name="adj1" fmla="val 603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Rectangle 4">
            <a:extLst>
              <a:ext uri="{FF2B5EF4-FFF2-40B4-BE49-F238E27FC236}">
                <a16:creationId xmlns:a16="http://schemas.microsoft.com/office/drawing/2014/main" id="{91B8AF5A-0EC7-34DE-6B80-20D9747D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465" y="4300049"/>
            <a:ext cx="2520252" cy="293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提出提案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96" name="Rectangle 4">
            <a:extLst>
              <a:ext uri="{FF2B5EF4-FFF2-40B4-BE49-F238E27FC236}">
                <a16:creationId xmlns:a16="http://schemas.microsoft.com/office/drawing/2014/main" id="{0A90DFAC-CB4F-6C15-BC8A-922EE38F3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0835" y="4943512"/>
            <a:ext cx="2514882" cy="293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投票表决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97" name="Rectangle 2">
            <a:extLst>
              <a:ext uri="{FF2B5EF4-FFF2-40B4-BE49-F238E27FC236}">
                <a16:creationId xmlns:a16="http://schemas.microsoft.com/office/drawing/2014/main" id="{30FAD82D-BCC0-F599-82F4-F3D32FC1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7384" y="4584815"/>
            <a:ext cx="357446" cy="111185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DAO</a:t>
            </a:r>
            <a:r>
              <a:rPr lang="zh-CN" altLang="en-US" sz="12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治理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0F127893-5744-2E10-E1E0-3C9B105363D6}"/>
              </a:ext>
            </a:extLst>
          </p:cNvPr>
          <p:cNvSpPr/>
          <p:nvPr/>
        </p:nvSpPr>
        <p:spPr>
          <a:xfrm>
            <a:off x="6439694" y="4057034"/>
            <a:ext cx="3694961" cy="21674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cxnSp>
        <p:nvCxnSpPr>
          <p:cNvPr id="210" name="连接符: 肘形 209">
            <a:extLst>
              <a:ext uri="{FF2B5EF4-FFF2-40B4-BE49-F238E27FC236}">
                <a16:creationId xmlns:a16="http://schemas.microsoft.com/office/drawing/2014/main" id="{DDCAE811-BE38-44A1-D647-CF33E6D4ADBB}"/>
              </a:ext>
            </a:extLst>
          </p:cNvPr>
          <p:cNvCxnSpPr>
            <a:stCxn id="11" idx="3"/>
            <a:endCxn id="13" idx="3"/>
          </p:cNvCxnSpPr>
          <p:nvPr/>
        </p:nvCxnSpPr>
        <p:spPr>
          <a:xfrm>
            <a:off x="5879978" y="2153308"/>
            <a:ext cx="12700" cy="2064666"/>
          </a:xfrm>
          <a:prstGeom prst="bentConnector3">
            <a:avLst>
              <a:gd name="adj1" fmla="val 30436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Rectangle 4">
            <a:extLst>
              <a:ext uri="{FF2B5EF4-FFF2-40B4-BE49-F238E27FC236}">
                <a16:creationId xmlns:a16="http://schemas.microsoft.com/office/drawing/2014/main" id="{4BCCB684-6ED7-61E2-67CF-C6F2E49CE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465" y="5587567"/>
            <a:ext cx="2514882" cy="293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决定收入分配规则、权重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105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CA30BF7-E5AE-7C72-D33F-8631A40DAAF6}"/>
              </a:ext>
            </a:extLst>
          </p:cNvPr>
          <p:cNvSpPr txBox="1"/>
          <p:nvPr/>
        </p:nvSpPr>
        <p:spPr>
          <a:xfrm>
            <a:off x="9736976" y="6154189"/>
            <a:ext cx="20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Free Island</a:t>
            </a:r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DEFFE0-5A9F-8BCF-6472-8C60A4114EAA}"/>
              </a:ext>
            </a:extLst>
          </p:cNvPr>
          <p:cNvCxnSpPr/>
          <p:nvPr/>
        </p:nvCxnSpPr>
        <p:spPr>
          <a:xfrm>
            <a:off x="9736976" y="6523521"/>
            <a:ext cx="20615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F2C9991-B10F-AFC6-C010-63EB513F80FC}"/>
              </a:ext>
            </a:extLst>
          </p:cNvPr>
          <p:cNvSpPr txBox="1"/>
          <p:nvPr/>
        </p:nvSpPr>
        <p:spPr>
          <a:xfrm>
            <a:off x="399012" y="315884"/>
            <a:ext cx="20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增长引擎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F2A6649-75D4-1EE7-48BB-034CDD246D44}"/>
              </a:ext>
            </a:extLst>
          </p:cNvPr>
          <p:cNvCxnSpPr/>
          <p:nvPr/>
        </p:nvCxnSpPr>
        <p:spPr>
          <a:xfrm>
            <a:off x="399011" y="685216"/>
            <a:ext cx="20615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7D0A7E0-1068-0D2A-756F-D17FC6D15743}"/>
              </a:ext>
            </a:extLst>
          </p:cNvPr>
          <p:cNvGrpSpPr/>
          <p:nvPr/>
        </p:nvGrpSpPr>
        <p:grpSpPr>
          <a:xfrm>
            <a:off x="1798890" y="1836908"/>
            <a:ext cx="8594220" cy="3715993"/>
            <a:chOff x="1775342" y="1421271"/>
            <a:chExt cx="8594220" cy="3715993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F08A026-C69C-20C2-E824-B6F7DA59281A}"/>
                </a:ext>
              </a:extLst>
            </p:cNvPr>
            <p:cNvGrpSpPr/>
            <p:nvPr/>
          </p:nvGrpSpPr>
          <p:grpSpPr>
            <a:xfrm>
              <a:off x="1805814" y="2026503"/>
              <a:ext cx="8563748" cy="2927939"/>
              <a:chOff x="1683329" y="2131613"/>
              <a:chExt cx="8563748" cy="2927939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B90E298-2C29-5CC9-3577-649665D5F4B9}"/>
                  </a:ext>
                </a:extLst>
              </p:cNvPr>
              <p:cNvSpPr txBox="1"/>
              <p:nvPr/>
            </p:nvSpPr>
            <p:spPr>
              <a:xfrm>
                <a:off x="1906387" y="2131613"/>
                <a:ext cx="670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拉新</a:t>
                </a:r>
              </a:p>
            </p:txBody>
          </p:sp>
          <p:sp>
            <p:nvSpPr>
              <p:cNvPr id="4" name="箭头: 右 3">
                <a:extLst>
                  <a:ext uri="{FF2B5EF4-FFF2-40B4-BE49-F238E27FC236}">
                    <a16:creationId xmlns:a16="http://schemas.microsoft.com/office/drawing/2014/main" id="{F51B977C-CD0F-6AF6-F830-316F6E410C6B}"/>
                  </a:ext>
                </a:extLst>
              </p:cNvPr>
              <p:cNvSpPr/>
              <p:nvPr/>
            </p:nvSpPr>
            <p:spPr>
              <a:xfrm rot="5400000">
                <a:off x="1892911" y="2717763"/>
                <a:ext cx="697511" cy="3693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5A8A78C-D668-365B-6915-63433D04D0E9}"/>
                  </a:ext>
                </a:extLst>
              </p:cNvPr>
              <p:cNvSpPr txBox="1"/>
              <p:nvPr/>
            </p:nvSpPr>
            <p:spPr>
              <a:xfrm>
                <a:off x="1683329" y="3373598"/>
                <a:ext cx="11166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收入分配拉新激励</a:t>
                </a:r>
              </a:p>
            </p:txBody>
          </p:sp>
          <p:sp>
            <p:nvSpPr>
              <p:cNvPr id="9" name="箭头: 右 8">
                <a:extLst>
                  <a:ext uri="{FF2B5EF4-FFF2-40B4-BE49-F238E27FC236}">
                    <a16:creationId xmlns:a16="http://schemas.microsoft.com/office/drawing/2014/main" id="{CBC231C6-173E-0BF5-B4A7-999A5B9A419D}"/>
                  </a:ext>
                </a:extLst>
              </p:cNvPr>
              <p:cNvSpPr/>
              <p:nvPr/>
            </p:nvSpPr>
            <p:spPr>
              <a:xfrm>
                <a:off x="2876376" y="3509755"/>
                <a:ext cx="665018" cy="3693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81953F2-8958-353C-4DE8-4C60E2BA38E6}"/>
                  </a:ext>
                </a:extLst>
              </p:cNvPr>
              <p:cNvSpPr txBox="1"/>
              <p:nvPr/>
            </p:nvSpPr>
            <p:spPr>
              <a:xfrm>
                <a:off x="3643828" y="3509755"/>
                <a:ext cx="1360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新用户涌入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3100FEC-FBC4-829E-F7FF-988CB5F582E0}"/>
                  </a:ext>
                </a:extLst>
              </p:cNvPr>
              <p:cNvSpPr txBox="1"/>
              <p:nvPr/>
            </p:nvSpPr>
            <p:spPr>
              <a:xfrm>
                <a:off x="5650292" y="3509755"/>
                <a:ext cx="1783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创作、流量增长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EC4D37C-C43C-1C0F-9D96-19F721256C14}"/>
                  </a:ext>
                </a:extLst>
              </p:cNvPr>
              <p:cNvSpPr txBox="1"/>
              <p:nvPr/>
            </p:nvSpPr>
            <p:spPr>
              <a:xfrm>
                <a:off x="8080225" y="3509755"/>
                <a:ext cx="2042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社交平台收入增长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CF1354D-BA0A-0C20-2441-2FE6775554F5}"/>
                  </a:ext>
                </a:extLst>
              </p:cNvPr>
              <p:cNvSpPr txBox="1"/>
              <p:nvPr/>
            </p:nvSpPr>
            <p:spPr>
              <a:xfrm>
                <a:off x="7955533" y="4690220"/>
                <a:ext cx="2291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更多收入分配给用户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832F4AF-6D52-0FF8-3911-1A5C4BBAD350}"/>
                  </a:ext>
                </a:extLst>
              </p:cNvPr>
              <p:cNvSpPr txBox="1"/>
              <p:nvPr/>
            </p:nvSpPr>
            <p:spPr>
              <a:xfrm>
                <a:off x="5663989" y="4690220"/>
                <a:ext cx="1634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更多用户涌入</a:t>
                </a:r>
              </a:p>
            </p:txBody>
          </p:sp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8216E9D7-9C2E-F780-D7D0-6E4DAB76D7D8}"/>
                  </a:ext>
                </a:extLst>
              </p:cNvPr>
              <p:cNvSpPr/>
              <p:nvPr/>
            </p:nvSpPr>
            <p:spPr>
              <a:xfrm>
                <a:off x="4994768" y="3509755"/>
                <a:ext cx="665018" cy="3693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4AE568FC-F2C4-FB8B-5F9D-2A3715676490}"/>
                  </a:ext>
                </a:extLst>
              </p:cNvPr>
              <p:cNvSpPr/>
              <p:nvPr/>
            </p:nvSpPr>
            <p:spPr>
              <a:xfrm>
                <a:off x="7434195" y="3509755"/>
                <a:ext cx="665018" cy="3693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箭头: 右 17">
                <a:extLst>
                  <a:ext uri="{FF2B5EF4-FFF2-40B4-BE49-F238E27FC236}">
                    <a16:creationId xmlns:a16="http://schemas.microsoft.com/office/drawing/2014/main" id="{DB7CEBA4-15FE-6B2E-CB54-AC5DC7FF97D7}"/>
                  </a:ext>
                </a:extLst>
              </p:cNvPr>
              <p:cNvSpPr/>
              <p:nvPr/>
            </p:nvSpPr>
            <p:spPr>
              <a:xfrm rot="5400000">
                <a:off x="8708364" y="4063752"/>
                <a:ext cx="697511" cy="3693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箭头: 右 18">
                <a:extLst>
                  <a:ext uri="{FF2B5EF4-FFF2-40B4-BE49-F238E27FC236}">
                    <a16:creationId xmlns:a16="http://schemas.microsoft.com/office/drawing/2014/main" id="{250739CD-391C-9A7D-F126-3960D7DE6D4E}"/>
                  </a:ext>
                </a:extLst>
              </p:cNvPr>
              <p:cNvSpPr/>
              <p:nvPr/>
            </p:nvSpPr>
            <p:spPr>
              <a:xfrm rot="10800000">
                <a:off x="7212522" y="4690220"/>
                <a:ext cx="665018" cy="3693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箭头: 右 19">
                <a:extLst>
                  <a:ext uri="{FF2B5EF4-FFF2-40B4-BE49-F238E27FC236}">
                    <a16:creationId xmlns:a16="http://schemas.microsoft.com/office/drawing/2014/main" id="{7CAE63AD-5739-F01A-A163-C9CEB586C73E}"/>
                  </a:ext>
                </a:extLst>
              </p:cNvPr>
              <p:cNvSpPr/>
              <p:nvPr/>
            </p:nvSpPr>
            <p:spPr>
              <a:xfrm rot="16200000">
                <a:off x="6132526" y="4099988"/>
                <a:ext cx="697511" cy="3693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58C56B7-CB50-DD06-94B0-C97F76E96275}"/>
                </a:ext>
              </a:extLst>
            </p:cNvPr>
            <p:cNvSpPr/>
            <p:nvPr/>
          </p:nvSpPr>
          <p:spPr>
            <a:xfrm>
              <a:off x="5783438" y="3268488"/>
              <a:ext cx="4586124" cy="1868776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CBDAD6E-C61F-C3DF-B4CE-4A45B1D0936C}"/>
                </a:ext>
              </a:extLst>
            </p:cNvPr>
            <p:cNvSpPr txBox="1"/>
            <p:nvPr/>
          </p:nvSpPr>
          <p:spPr>
            <a:xfrm>
              <a:off x="7487691" y="2678256"/>
              <a:ext cx="1177618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增长引擎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E664EAB-847A-EED1-8B77-0CDEA5070501}"/>
                </a:ext>
              </a:extLst>
            </p:cNvPr>
            <p:cNvSpPr/>
            <p:nvPr/>
          </p:nvSpPr>
          <p:spPr>
            <a:xfrm>
              <a:off x="1805814" y="1935679"/>
              <a:ext cx="1116674" cy="2162491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24AE045-C3E8-E6F0-96FA-FC422B0C3D96}"/>
                </a:ext>
              </a:extLst>
            </p:cNvPr>
            <p:cNvSpPr txBox="1"/>
            <p:nvPr/>
          </p:nvSpPr>
          <p:spPr>
            <a:xfrm>
              <a:off x="1775342" y="1421271"/>
              <a:ext cx="1177618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冷启动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44BF153C-B553-E8E8-FC81-3B621E465565}"/>
              </a:ext>
            </a:extLst>
          </p:cNvPr>
          <p:cNvSpPr txBox="1"/>
          <p:nvPr/>
        </p:nvSpPr>
        <p:spPr>
          <a:xfrm>
            <a:off x="7274379" y="372350"/>
            <a:ext cx="2828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。</a:t>
            </a:r>
          </a:p>
        </p:txBody>
      </p:sp>
      <p:sp>
        <p:nvSpPr>
          <p:cNvPr id="41" name="标注: 弯曲线形 40">
            <a:extLst>
              <a:ext uri="{FF2B5EF4-FFF2-40B4-BE49-F238E27FC236}">
                <a16:creationId xmlns:a16="http://schemas.microsoft.com/office/drawing/2014/main" id="{9D181E3C-0277-E2D2-D79B-2D51444B6D02}"/>
              </a:ext>
            </a:extLst>
          </p:cNvPr>
          <p:cNvSpPr/>
          <p:nvPr/>
        </p:nvSpPr>
        <p:spPr>
          <a:xfrm>
            <a:off x="3354918" y="1088967"/>
            <a:ext cx="2854689" cy="881149"/>
          </a:xfrm>
          <a:prstGeom prst="borderCallout2">
            <a:avLst>
              <a:gd name="adj1" fmla="val 18750"/>
              <a:gd name="adj2" fmla="val -22"/>
              <a:gd name="adj3" fmla="val 42047"/>
              <a:gd name="adj4" fmla="val -5995"/>
              <a:gd name="adj5" fmla="val 151179"/>
              <a:gd name="adj6" fmla="val -28681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chemeClr val="tx1"/>
                </a:solidFill>
              </a:rPr>
              <a:t>利用个人或者运营公司将各大社交媒体的大</a:t>
            </a:r>
            <a:r>
              <a:rPr lang="en-US" altLang="zh-CN" sz="1600">
                <a:solidFill>
                  <a:schemeClr val="tx1"/>
                </a:solidFill>
              </a:rPr>
              <a:t>V</a:t>
            </a:r>
            <a:r>
              <a:rPr lang="zh-CN" altLang="en-US" sz="1600">
                <a:solidFill>
                  <a:schemeClr val="tx1"/>
                </a:solidFill>
              </a:rPr>
              <a:t>和</a:t>
            </a:r>
            <a:r>
              <a:rPr lang="en-US" altLang="zh-CN" sz="1600">
                <a:solidFill>
                  <a:schemeClr val="tx1"/>
                </a:solidFill>
              </a:rPr>
              <a:t>KOL</a:t>
            </a:r>
            <a:r>
              <a:rPr lang="zh-CN" altLang="en-US" sz="1600">
                <a:solidFill>
                  <a:schemeClr val="tx1"/>
                </a:solidFill>
              </a:rPr>
              <a:t>迅速拉入社交平台中，累积种子用户</a:t>
            </a:r>
          </a:p>
        </p:txBody>
      </p:sp>
      <p:sp>
        <p:nvSpPr>
          <p:cNvPr id="44" name="标注: 线形 43">
            <a:extLst>
              <a:ext uri="{FF2B5EF4-FFF2-40B4-BE49-F238E27FC236}">
                <a16:creationId xmlns:a16="http://schemas.microsoft.com/office/drawing/2014/main" id="{0826F865-4E7D-65E8-9034-C232212F8B70}"/>
              </a:ext>
            </a:extLst>
          </p:cNvPr>
          <p:cNvSpPr/>
          <p:nvPr/>
        </p:nvSpPr>
        <p:spPr>
          <a:xfrm>
            <a:off x="2630555" y="5112326"/>
            <a:ext cx="2734325" cy="881150"/>
          </a:xfrm>
          <a:prstGeom prst="borderCallout1">
            <a:avLst>
              <a:gd name="adj1" fmla="val 77578"/>
              <a:gd name="adj2" fmla="val -733"/>
              <a:gd name="adj3" fmla="val -88275"/>
              <a:gd name="adj4" fmla="val -1522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chemeClr val="tx1"/>
                </a:solidFill>
              </a:rPr>
              <a:t>每个用户在拉入新用户之后，将永久分享该新用户在平台所获取收入的</a:t>
            </a:r>
            <a:r>
              <a:rPr lang="en-US" altLang="zh-CN" sz="1600">
                <a:solidFill>
                  <a:schemeClr val="tx1"/>
                </a:solidFill>
              </a:rPr>
              <a:t>10-20%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5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CA30BF7-E5AE-7C72-D33F-8631A40DAAF6}"/>
              </a:ext>
            </a:extLst>
          </p:cNvPr>
          <p:cNvSpPr txBox="1"/>
          <p:nvPr/>
        </p:nvSpPr>
        <p:spPr>
          <a:xfrm>
            <a:off x="9736976" y="6154189"/>
            <a:ext cx="20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Free Island</a:t>
            </a:r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DEFFE0-5A9F-8BCF-6472-8C60A4114EAA}"/>
              </a:ext>
            </a:extLst>
          </p:cNvPr>
          <p:cNvCxnSpPr/>
          <p:nvPr/>
        </p:nvCxnSpPr>
        <p:spPr>
          <a:xfrm>
            <a:off x="9736976" y="6523521"/>
            <a:ext cx="20615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F2C9991-B10F-AFC6-C010-63EB513F80FC}"/>
              </a:ext>
            </a:extLst>
          </p:cNvPr>
          <p:cNvSpPr txBox="1"/>
          <p:nvPr/>
        </p:nvSpPr>
        <p:spPr>
          <a:xfrm>
            <a:off x="399012" y="315884"/>
            <a:ext cx="20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关键里程碑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F2A6649-75D4-1EE7-48BB-034CDD246D44}"/>
              </a:ext>
            </a:extLst>
          </p:cNvPr>
          <p:cNvCxnSpPr/>
          <p:nvPr/>
        </p:nvCxnSpPr>
        <p:spPr>
          <a:xfrm>
            <a:off x="399011" y="685216"/>
            <a:ext cx="20615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1F72B57-9636-4952-4C1A-99533E5D473D}"/>
              </a:ext>
            </a:extLst>
          </p:cNvPr>
          <p:cNvSpPr txBox="1"/>
          <p:nvPr/>
        </p:nvSpPr>
        <p:spPr>
          <a:xfrm>
            <a:off x="2394065" y="1859339"/>
            <a:ext cx="78056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底层协议和灵魂通证智能合约开发</a:t>
            </a:r>
            <a:r>
              <a:rPr lang="en-US" altLang="zh-CN"/>
              <a:t>【</a:t>
            </a:r>
            <a:r>
              <a:rPr lang="zh-CN" altLang="en-US"/>
              <a:t>灵魂通证代码完成</a:t>
            </a:r>
            <a:r>
              <a:rPr lang="en-US" altLang="zh-CN"/>
              <a:t>】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社交</a:t>
            </a:r>
            <a:r>
              <a:rPr lang="en-US" altLang="zh-CN"/>
              <a:t>Dapp</a:t>
            </a:r>
            <a:r>
              <a:rPr lang="zh-CN" altLang="en-US"/>
              <a:t>开发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冷启动，发布</a:t>
            </a:r>
            <a:r>
              <a:rPr lang="en-US" altLang="zh-CN"/>
              <a:t>Dapp</a:t>
            </a:r>
            <a:r>
              <a:rPr lang="zh-CN" altLang="en-US"/>
              <a:t>测试版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Dapp</a:t>
            </a:r>
            <a:r>
              <a:rPr lang="zh-CN" altLang="en-US"/>
              <a:t>正式版发布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DAO</a:t>
            </a:r>
            <a:r>
              <a:rPr lang="zh-CN" altLang="en-US"/>
              <a:t>治理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扩展生态，支持开发者基于底层协议开发其他的</a:t>
            </a:r>
            <a:r>
              <a:rPr lang="en-US" altLang="zh-CN"/>
              <a:t>Dapp</a:t>
            </a:r>
          </a:p>
        </p:txBody>
      </p:sp>
    </p:spTree>
    <p:extLst>
      <p:ext uri="{BB962C8B-B14F-4D97-AF65-F5344CB8AC3E}">
        <p14:creationId xmlns:p14="http://schemas.microsoft.com/office/powerpoint/2010/main" val="110762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CA30BF7-E5AE-7C72-D33F-8631A40DAAF6}"/>
              </a:ext>
            </a:extLst>
          </p:cNvPr>
          <p:cNvSpPr txBox="1"/>
          <p:nvPr/>
        </p:nvSpPr>
        <p:spPr>
          <a:xfrm>
            <a:off x="9736976" y="6154189"/>
            <a:ext cx="20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Free Island</a:t>
            </a:r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DEFFE0-5A9F-8BCF-6472-8C60A4114EAA}"/>
              </a:ext>
            </a:extLst>
          </p:cNvPr>
          <p:cNvCxnSpPr/>
          <p:nvPr/>
        </p:nvCxnSpPr>
        <p:spPr>
          <a:xfrm>
            <a:off x="9736976" y="6523521"/>
            <a:ext cx="20615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7705E48-057B-A546-637C-8B7FAE27F552}"/>
              </a:ext>
            </a:extLst>
          </p:cNvPr>
          <p:cNvSpPr txBox="1"/>
          <p:nvPr/>
        </p:nvSpPr>
        <p:spPr>
          <a:xfrm>
            <a:off x="399012" y="315884"/>
            <a:ext cx="20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去中心化社交协议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46E69EE-99D0-9B1E-4927-2BB9A88974EA}"/>
              </a:ext>
            </a:extLst>
          </p:cNvPr>
          <p:cNvCxnSpPr/>
          <p:nvPr/>
        </p:nvCxnSpPr>
        <p:spPr>
          <a:xfrm>
            <a:off x="399012" y="685216"/>
            <a:ext cx="20615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908AFBB-11DF-0399-17C9-905717F83BBC}"/>
              </a:ext>
            </a:extLst>
          </p:cNvPr>
          <p:cNvSpPr txBox="1"/>
          <p:nvPr/>
        </p:nvSpPr>
        <p:spPr>
          <a:xfrm>
            <a:off x="2193174" y="2707237"/>
            <a:ext cx="7805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71484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267</Words>
  <Application>Microsoft Office PowerPoint</Application>
  <PresentationFormat>宽屏</PresentationFormat>
  <Paragraphs>69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Wingdings</vt:lpstr>
      <vt:lpstr>Office 主题​​</vt:lpstr>
      <vt:lpstr>Free Island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Island</dc:title>
  <dc:creator>Fang Felix</dc:creator>
  <cp:lastModifiedBy>Felix Fang</cp:lastModifiedBy>
  <cp:revision>68</cp:revision>
  <dcterms:created xsi:type="dcterms:W3CDTF">2023-08-22T14:48:47Z</dcterms:created>
  <dcterms:modified xsi:type="dcterms:W3CDTF">2023-09-16T20:59:00Z</dcterms:modified>
</cp:coreProperties>
</file>