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3" r:id="rId5"/>
    <p:sldId id="262" r:id="rId6"/>
    <p:sldId id="258" r:id="rId7"/>
    <p:sldId id="261" r:id="rId8"/>
    <p:sldId id="265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E269-F40A-47DA-AE7C-CC7F3756E956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8F8C5-D3C1-414B-B413-52AD289BC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3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8F8C5-D3C1-414B-B413-52AD289BC5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C6C7-07B2-BECA-92FF-ACDDA2F47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Swap2Earn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FDCB91-A083-D845-C8D3-729046B25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981"/>
            <a:ext cx="9144000" cy="1655762"/>
          </a:xfrm>
        </p:spPr>
        <p:txBody>
          <a:bodyPr/>
          <a:lstStyle/>
          <a:p>
            <a:r>
              <a:rPr lang="zh-CN" altLang="en-US" dirty="0"/>
              <a:t>赛道：</a:t>
            </a:r>
            <a:r>
              <a:rPr lang="en-US" altLang="zh-CN" dirty="0"/>
              <a:t>web3</a:t>
            </a:r>
            <a:r>
              <a:rPr lang="zh-CN" altLang="en-US" dirty="0"/>
              <a:t>、</a:t>
            </a:r>
            <a:r>
              <a:rPr lang="en-US" altLang="zh-CN" dirty="0"/>
              <a:t>HOTDOG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36DF1F-9164-EAC6-9841-1F8A710CE6C4}"/>
              </a:ext>
            </a:extLst>
          </p:cNvPr>
          <p:cNvSpPr txBox="1"/>
          <p:nvPr/>
        </p:nvSpPr>
        <p:spPr>
          <a:xfrm>
            <a:off x="9440883" y="555097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</a:t>
            </a:r>
            <a:r>
              <a:rPr lang="en-US" altLang="zh-CN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8299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4"/>
    </mc:Choice>
    <mc:Fallback xmlns="">
      <p:transition spd="slow" advTm="154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5EB0A-8861-E4A4-944E-43A4E0B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回测：结果展示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617A0-7966-CE82-239A-3271CB2A3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7" t="5118" r="7093" b="3701"/>
          <a:stretch/>
        </p:blipFill>
        <p:spPr>
          <a:xfrm>
            <a:off x="127000" y="1690688"/>
            <a:ext cx="6838950" cy="4972833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EB6776D-58EB-3C7B-1056-2F50BEC2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51" y="2265961"/>
            <a:ext cx="3943350" cy="401418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1800" b="1" dirty="0"/>
              <a:t>TOKEN</a:t>
            </a:r>
            <a:r>
              <a:rPr lang="zh-CN" altLang="en-US" sz="1800" b="1" dirty="0"/>
              <a:t>对：</a:t>
            </a:r>
            <a:r>
              <a:rPr lang="en-US" altLang="zh-CN" sz="1800" b="1" dirty="0"/>
              <a:t>15</a:t>
            </a:r>
            <a:r>
              <a:rPr lang="zh-CN" altLang="en-US" sz="1800" b="1" dirty="0"/>
              <a:t>个</a:t>
            </a:r>
            <a:endParaRPr lang="en-US" altLang="zh-CN" sz="1800" b="1" dirty="0"/>
          </a:p>
          <a:p>
            <a:pPr algn="just">
              <a:lnSpc>
                <a:spcPct val="160000"/>
              </a:lnSpc>
            </a:pPr>
            <a:r>
              <a:rPr lang="zh-CN" altLang="en-US" sz="1800" b="1" dirty="0"/>
              <a:t>累计交易次数：</a:t>
            </a:r>
            <a:r>
              <a:rPr lang="en-US" altLang="zh-CN" sz="1800" b="1" dirty="0"/>
              <a:t>174</a:t>
            </a:r>
          </a:p>
          <a:p>
            <a:pPr algn="just">
              <a:lnSpc>
                <a:spcPct val="160000"/>
              </a:lnSpc>
            </a:pPr>
            <a:r>
              <a:rPr lang="zh-CN" altLang="en-US" sz="1800" b="1" dirty="0"/>
              <a:t>年化收益率：</a:t>
            </a:r>
            <a:r>
              <a:rPr lang="en-US" altLang="zh-CN" sz="1800" b="1" dirty="0"/>
              <a:t>25.6%</a:t>
            </a:r>
          </a:p>
          <a:p>
            <a:pPr algn="just">
              <a:lnSpc>
                <a:spcPct val="160000"/>
              </a:lnSpc>
            </a:pPr>
            <a:r>
              <a:rPr lang="zh-CN" altLang="en-US" sz="1800" b="1" dirty="0"/>
              <a:t>夏普比率：</a:t>
            </a:r>
            <a:r>
              <a:rPr lang="en-US" altLang="zh-CN" sz="1800" b="1" dirty="0"/>
              <a:t>1.48</a:t>
            </a:r>
          </a:p>
          <a:p>
            <a:pPr algn="just">
              <a:lnSpc>
                <a:spcPct val="160000"/>
              </a:lnSpc>
            </a:pPr>
            <a:r>
              <a:rPr lang="zh-CN" altLang="en-US" sz="1800" b="1" dirty="0"/>
              <a:t>最大回撤：</a:t>
            </a:r>
            <a:r>
              <a:rPr lang="en-US" altLang="zh-CN" sz="1800" b="1" dirty="0"/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19606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A326F3-0617-2D92-51AF-959CA4962135}"/>
              </a:ext>
            </a:extLst>
          </p:cNvPr>
          <p:cNvSpPr txBox="1"/>
          <p:nvPr/>
        </p:nvSpPr>
        <p:spPr>
          <a:xfrm>
            <a:off x="2742210" y="2413337"/>
            <a:ext cx="7012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感谢收看！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96498B-A2ED-D394-2461-49413C0E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880" y="2489200"/>
            <a:ext cx="3165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1579-3608-65F7-3603-DBC20934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AA45-45B7-F8EB-E4F8-B57989BE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统计套利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均值回归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交易策略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回测及结果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1"/>
    </mc:Choice>
    <mc:Fallback xmlns="">
      <p:transition spd="slow" advTm="187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64DAE-32CD-CC52-022E-693C19E7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统计套利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4A099D-DC85-63C8-7E9C-41945961509B}"/>
              </a:ext>
            </a:extLst>
          </p:cNvPr>
          <p:cNvGrpSpPr/>
          <p:nvPr/>
        </p:nvGrpSpPr>
        <p:grpSpPr>
          <a:xfrm>
            <a:off x="1496738" y="3148139"/>
            <a:ext cx="3461658" cy="3377459"/>
            <a:chOff x="1496738" y="3148139"/>
            <a:chExt cx="3461658" cy="337745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E71D5EC0-14C5-27D9-D7A7-F69DE22C203E}"/>
                </a:ext>
              </a:extLst>
            </p:cNvPr>
            <p:cNvSpPr/>
            <p:nvPr/>
          </p:nvSpPr>
          <p:spPr>
            <a:xfrm rot="21024155">
              <a:off x="1496739" y="3148139"/>
              <a:ext cx="3461657" cy="1014162"/>
            </a:xfrm>
            <a:custGeom>
              <a:avLst/>
              <a:gdLst>
                <a:gd name="connsiteX0" fmla="*/ 0 w 3461657"/>
                <a:gd name="connsiteY0" fmla="*/ 1014162 h 1014162"/>
                <a:gd name="connsiteX1" fmla="*/ 748145 w 3461657"/>
                <a:gd name="connsiteY1" fmla="*/ 372894 h 1014162"/>
                <a:gd name="connsiteX2" fmla="*/ 1763486 w 3461657"/>
                <a:gd name="connsiteY2" fmla="*/ 723217 h 1014162"/>
                <a:gd name="connsiteX3" fmla="*/ 2511631 w 3461657"/>
                <a:gd name="connsiteY3" fmla="*/ 28510 h 1014162"/>
                <a:gd name="connsiteX4" fmla="*/ 3461657 w 3461657"/>
                <a:gd name="connsiteY4" fmla="*/ 123513 h 1014162"/>
                <a:gd name="connsiteX5" fmla="*/ 3461657 w 3461657"/>
                <a:gd name="connsiteY5" fmla="*/ 123513 h 10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61657" h="1014162">
                  <a:moveTo>
                    <a:pt x="0" y="1014162"/>
                  </a:moveTo>
                  <a:cubicBezTo>
                    <a:pt x="227115" y="717773"/>
                    <a:pt x="454231" y="421385"/>
                    <a:pt x="748145" y="372894"/>
                  </a:cubicBezTo>
                  <a:cubicBezTo>
                    <a:pt x="1042059" y="324403"/>
                    <a:pt x="1469572" y="780614"/>
                    <a:pt x="1763486" y="723217"/>
                  </a:cubicBezTo>
                  <a:cubicBezTo>
                    <a:pt x="2057400" y="665820"/>
                    <a:pt x="2228603" y="128461"/>
                    <a:pt x="2511631" y="28510"/>
                  </a:cubicBezTo>
                  <a:cubicBezTo>
                    <a:pt x="2794659" y="-71441"/>
                    <a:pt x="3461657" y="123513"/>
                    <a:pt x="3461657" y="123513"/>
                  </a:cubicBezTo>
                  <a:lnTo>
                    <a:pt x="3461657" y="123513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91EC09E2-E420-332D-5807-BE428A874CE7}"/>
                </a:ext>
              </a:extLst>
            </p:cNvPr>
            <p:cNvSpPr/>
            <p:nvPr/>
          </p:nvSpPr>
          <p:spPr>
            <a:xfrm rot="21024155">
              <a:off x="1496738" y="3809048"/>
              <a:ext cx="3461657" cy="1014162"/>
            </a:xfrm>
            <a:custGeom>
              <a:avLst/>
              <a:gdLst>
                <a:gd name="connsiteX0" fmla="*/ 0 w 3461657"/>
                <a:gd name="connsiteY0" fmla="*/ 1014162 h 1014162"/>
                <a:gd name="connsiteX1" fmla="*/ 748145 w 3461657"/>
                <a:gd name="connsiteY1" fmla="*/ 372894 h 1014162"/>
                <a:gd name="connsiteX2" fmla="*/ 1763486 w 3461657"/>
                <a:gd name="connsiteY2" fmla="*/ 723217 h 1014162"/>
                <a:gd name="connsiteX3" fmla="*/ 2511631 w 3461657"/>
                <a:gd name="connsiteY3" fmla="*/ 28510 h 1014162"/>
                <a:gd name="connsiteX4" fmla="*/ 3461657 w 3461657"/>
                <a:gd name="connsiteY4" fmla="*/ 123513 h 1014162"/>
                <a:gd name="connsiteX5" fmla="*/ 3461657 w 3461657"/>
                <a:gd name="connsiteY5" fmla="*/ 123513 h 10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61657" h="1014162">
                  <a:moveTo>
                    <a:pt x="0" y="1014162"/>
                  </a:moveTo>
                  <a:cubicBezTo>
                    <a:pt x="227115" y="717773"/>
                    <a:pt x="454231" y="421385"/>
                    <a:pt x="748145" y="372894"/>
                  </a:cubicBezTo>
                  <a:cubicBezTo>
                    <a:pt x="1042059" y="324403"/>
                    <a:pt x="1469572" y="780614"/>
                    <a:pt x="1763486" y="723217"/>
                  </a:cubicBezTo>
                  <a:cubicBezTo>
                    <a:pt x="2057400" y="665820"/>
                    <a:pt x="2228603" y="128461"/>
                    <a:pt x="2511631" y="28510"/>
                  </a:cubicBezTo>
                  <a:cubicBezTo>
                    <a:pt x="2794659" y="-71441"/>
                    <a:pt x="3461657" y="123513"/>
                    <a:pt x="3461657" y="123513"/>
                  </a:cubicBezTo>
                  <a:lnTo>
                    <a:pt x="3461657" y="123513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BCEE2362-07DC-7D77-A730-B2E05E641228}"/>
                </a:ext>
              </a:extLst>
            </p:cNvPr>
            <p:cNvSpPr/>
            <p:nvPr/>
          </p:nvSpPr>
          <p:spPr>
            <a:xfrm rot="5400000">
              <a:off x="2961633" y="4147357"/>
              <a:ext cx="555173" cy="32364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65FC354-8C4A-408A-186D-82BD28234485}"/>
                </a:ext>
              </a:extLst>
            </p:cNvPr>
            <p:cNvSpPr txBox="1"/>
            <p:nvPr/>
          </p:nvSpPr>
          <p:spPr>
            <a:xfrm>
              <a:off x="1814180" y="6187044"/>
              <a:ext cx="2850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过去较长时间内高度相关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DFA70D-C515-551D-356E-589A72836FC9}"/>
              </a:ext>
            </a:extLst>
          </p:cNvPr>
          <p:cNvGrpSpPr/>
          <p:nvPr/>
        </p:nvGrpSpPr>
        <p:grpSpPr>
          <a:xfrm>
            <a:off x="4852847" y="1383475"/>
            <a:ext cx="1283432" cy="5140981"/>
            <a:chOff x="4852847" y="1383475"/>
            <a:chExt cx="1283432" cy="5140981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2B4D3E6-4DAB-C64D-2C2B-B779FFB7B1DC}"/>
                </a:ext>
              </a:extLst>
            </p:cNvPr>
            <p:cNvSpPr/>
            <p:nvPr/>
          </p:nvSpPr>
          <p:spPr>
            <a:xfrm>
              <a:off x="4857454" y="2351597"/>
              <a:ext cx="1274203" cy="643559"/>
            </a:xfrm>
            <a:custGeom>
              <a:avLst/>
              <a:gdLst>
                <a:gd name="connsiteX0" fmla="*/ 0 w 1085645"/>
                <a:gd name="connsiteY0" fmla="*/ 625661 h 625661"/>
                <a:gd name="connsiteX1" fmla="*/ 623455 w 1085645"/>
                <a:gd name="connsiteY1" fmla="*/ 186274 h 625661"/>
                <a:gd name="connsiteX2" fmla="*/ 1027216 w 1085645"/>
                <a:gd name="connsiteY2" fmla="*/ 25957 h 625661"/>
                <a:gd name="connsiteX3" fmla="*/ 1074717 w 1085645"/>
                <a:gd name="connsiteY3" fmla="*/ 2206 h 62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645" h="625661">
                  <a:moveTo>
                    <a:pt x="0" y="625661"/>
                  </a:moveTo>
                  <a:cubicBezTo>
                    <a:pt x="226126" y="455943"/>
                    <a:pt x="452252" y="286225"/>
                    <a:pt x="623455" y="186274"/>
                  </a:cubicBezTo>
                  <a:cubicBezTo>
                    <a:pt x="794658" y="86323"/>
                    <a:pt x="952006" y="56635"/>
                    <a:pt x="1027216" y="25957"/>
                  </a:cubicBezTo>
                  <a:cubicBezTo>
                    <a:pt x="1102426" y="-4721"/>
                    <a:pt x="1088571" y="-1258"/>
                    <a:pt x="1074717" y="220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E08EF80-3179-C687-2AFB-53BFA8746DAF}"/>
                </a:ext>
              </a:extLst>
            </p:cNvPr>
            <p:cNvSpPr/>
            <p:nvPr/>
          </p:nvSpPr>
          <p:spPr>
            <a:xfrm rot="12074107">
              <a:off x="4852847" y="3681839"/>
              <a:ext cx="1283432" cy="215143"/>
            </a:xfrm>
            <a:custGeom>
              <a:avLst/>
              <a:gdLst>
                <a:gd name="connsiteX0" fmla="*/ 0 w 1085645"/>
                <a:gd name="connsiteY0" fmla="*/ 625661 h 625661"/>
                <a:gd name="connsiteX1" fmla="*/ 623455 w 1085645"/>
                <a:gd name="connsiteY1" fmla="*/ 186274 h 625661"/>
                <a:gd name="connsiteX2" fmla="*/ 1027216 w 1085645"/>
                <a:gd name="connsiteY2" fmla="*/ 25957 h 625661"/>
                <a:gd name="connsiteX3" fmla="*/ 1074717 w 1085645"/>
                <a:gd name="connsiteY3" fmla="*/ 2206 h 62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645" h="625661">
                  <a:moveTo>
                    <a:pt x="0" y="625661"/>
                  </a:moveTo>
                  <a:cubicBezTo>
                    <a:pt x="226126" y="455943"/>
                    <a:pt x="452252" y="286225"/>
                    <a:pt x="623455" y="186274"/>
                  </a:cubicBezTo>
                  <a:cubicBezTo>
                    <a:pt x="794658" y="86323"/>
                    <a:pt x="952006" y="56635"/>
                    <a:pt x="1027216" y="25957"/>
                  </a:cubicBezTo>
                  <a:cubicBezTo>
                    <a:pt x="1102426" y="-4721"/>
                    <a:pt x="1088571" y="-1258"/>
                    <a:pt x="1074717" y="220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FD597AC-53FB-7B90-B472-32D7CDF95302}"/>
                </a:ext>
              </a:extLst>
            </p:cNvPr>
            <p:cNvCxnSpPr>
              <a:cxnSpLocks/>
            </p:cNvCxnSpPr>
            <p:nvPr/>
          </p:nvCxnSpPr>
          <p:spPr>
            <a:xfrm>
              <a:off x="4857454" y="1383475"/>
              <a:ext cx="0" cy="469669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006D0352-CBE4-2593-39FD-78BDDEAD708F}"/>
                </a:ext>
              </a:extLst>
            </p:cNvPr>
            <p:cNvSpPr/>
            <p:nvPr/>
          </p:nvSpPr>
          <p:spPr>
            <a:xfrm rot="5400000">
              <a:off x="5216971" y="5165475"/>
              <a:ext cx="555173" cy="127420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178582-0DF1-414D-8E3A-95DDE59AA894}"/>
                </a:ext>
              </a:extLst>
            </p:cNvPr>
            <p:cNvSpPr txBox="1"/>
            <p:nvPr/>
          </p:nvSpPr>
          <p:spPr>
            <a:xfrm>
              <a:off x="4857453" y="6185902"/>
              <a:ext cx="1208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偏离相关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AC7164-34B9-D50E-8C91-171068EC1D73}"/>
              </a:ext>
            </a:extLst>
          </p:cNvPr>
          <p:cNvGrpSpPr/>
          <p:nvPr/>
        </p:nvGrpSpPr>
        <p:grpSpPr>
          <a:xfrm>
            <a:off x="5973288" y="1383475"/>
            <a:ext cx="1668483" cy="5145789"/>
            <a:chOff x="5973288" y="1383475"/>
            <a:chExt cx="1668483" cy="5145789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E087AB8-41B5-7330-43FB-D8A07EC6D0CD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70" y="1383475"/>
              <a:ext cx="0" cy="469669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A481B64-3607-6999-CAD5-9CF76898E175}"/>
                </a:ext>
              </a:extLst>
            </p:cNvPr>
            <p:cNvSpPr/>
            <p:nvPr/>
          </p:nvSpPr>
          <p:spPr>
            <a:xfrm>
              <a:off x="6145481" y="2357252"/>
              <a:ext cx="1199407" cy="449446"/>
            </a:xfrm>
            <a:custGeom>
              <a:avLst/>
              <a:gdLst>
                <a:gd name="connsiteX0" fmla="*/ 0 w 1199407"/>
                <a:gd name="connsiteY0" fmla="*/ 0 h 449446"/>
                <a:gd name="connsiteX1" fmla="*/ 213755 w 1199407"/>
                <a:gd name="connsiteY1" fmla="*/ 267195 h 449446"/>
                <a:gd name="connsiteX2" fmla="*/ 469075 w 1199407"/>
                <a:gd name="connsiteY2" fmla="*/ 433449 h 449446"/>
                <a:gd name="connsiteX3" fmla="*/ 760020 w 1199407"/>
                <a:gd name="connsiteY3" fmla="*/ 433449 h 449446"/>
                <a:gd name="connsiteX4" fmla="*/ 973776 w 1199407"/>
                <a:gd name="connsiteY4" fmla="*/ 350322 h 449446"/>
                <a:gd name="connsiteX5" fmla="*/ 1175657 w 1199407"/>
                <a:gd name="connsiteY5" fmla="*/ 344384 h 449446"/>
                <a:gd name="connsiteX6" fmla="*/ 1187532 w 1199407"/>
                <a:gd name="connsiteY6" fmla="*/ 344384 h 44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407" h="449446">
                  <a:moveTo>
                    <a:pt x="0" y="0"/>
                  </a:moveTo>
                  <a:cubicBezTo>
                    <a:pt x="67788" y="97476"/>
                    <a:pt x="135576" y="194953"/>
                    <a:pt x="213755" y="267195"/>
                  </a:cubicBezTo>
                  <a:cubicBezTo>
                    <a:pt x="291934" y="339437"/>
                    <a:pt x="378031" y="405740"/>
                    <a:pt x="469075" y="433449"/>
                  </a:cubicBezTo>
                  <a:cubicBezTo>
                    <a:pt x="560119" y="461158"/>
                    <a:pt x="675903" y="447303"/>
                    <a:pt x="760020" y="433449"/>
                  </a:cubicBezTo>
                  <a:cubicBezTo>
                    <a:pt x="844137" y="419595"/>
                    <a:pt x="904503" y="365166"/>
                    <a:pt x="973776" y="350322"/>
                  </a:cubicBezTo>
                  <a:cubicBezTo>
                    <a:pt x="1043049" y="335478"/>
                    <a:pt x="1140031" y="345374"/>
                    <a:pt x="1175657" y="344384"/>
                  </a:cubicBezTo>
                  <a:cubicBezTo>
                    <a:pt x="1211283" y="343394"/>
                    <a:pt x="1199407" y="343889"/>
                    <a:pt x="1187532" y="34438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92E2117-292B-9A4E-EB6D-E74247329D6D}"/>
                </a:ext>
              </a:extLst>
            </p:cNvPr>
            <p:cNvSpPr/>
            <p:nvPr/>
          </p:nvSpPr>
          <p:spPr>
            <a:xfrm>
              <a:off x="6133605" y="3448617"/>
              <a:ext cx="1198164" cy="547513"/>
            </a:xfrm>
            <a:custGeom>
              <a:avLst/>
              <a:gdLst>
                <a:gd name="connsiteX0" fmla="*/ 0 w 1198164"/>
                <a:gd name="connsiteY0" fmla="*/ 482115 h 547513"/>
                <a:gd name="connsiteX1" fmla="*/ 374073 w 1198164"/>
                <a:gd name="connsiteY1" fmla="*/ 547430 h 547513"/>
                <a:gd name="connsiteX2" fmla="*/ 587829 w 1198164"/>
                <a:gd name="connsiteY2" fmla="*/ 470240 h 547513"/>
                <a:gd name="connsiteX3" fmla="*/ 849086 w 1198164"/>
                <a:gd name="connsiteY3" fmla="*/ 292110 h 547513"/>
                <a:gd name="connsiteX4" fmla="*/ 1009403 w 1198164"/>
                <a:gd name="connsiteY4" fmla="*/ 167419 h 547513"/>
                <a:gd name="connsiteX5" fmla="*/ 1181595 w 1198164"/>
                <a:gd name="connsiteY5" fmla="*/ 13040 h 547513"/>
                <a:gd name="connsiteX6" fmla="*/ 1181595 w 1198164"/>
                <a:gd name="connsiteY6" fmla="*/ 18978 h 54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8164" h="547513">
                  <a:moveTo>
                    <a:pt x="0" y="482115"/>
                  </a:moveTo>
                  <a:cubicBezTo>
                    <a:pt x="138051" y="515762"/>
                    <a:pt x="276102" y="549409"/>
                    <a:pt x="374073" y="547430"/>
                  </a:cubicBezTo>
                  <a:cubicBezTo>
                    <a:pt x="472044" y="545451"/>
                    <a:pt x="508660" y="512793"/>
                    <a:pt x="587829" y="470240"/>
                  </a:cubicBezTo>
                  <a:cubicBezTo>
                    <a:pt x="666998" y="427687"/>
                    <a:pt x="778824" y="342580"/>
                    <a:pt x="849086" y="292110"/>
                  </a:cubicBezTo>
                  <a:cubicBezTo>
                    <a:pt x="919348" y="241640"/>
                    <a:pt x="953985" y="213931"/>
                    <a:pt x="1009403" y="167419"/>
                  </a:cubicBezTo>
                  <a:cubicBezTo>
                    <a:pt x="1064821" y="120907"/>
                    <a:pt x="1152896" y="37780"/>
                    <a:pt x="1181595" y="13040"/>
                  </a:cubicBezTo>
                  <a:cubicBezTo>
                    <a:pt x="1210294" y="-11700"/>
                    <a:pt x="1195944" y="3639"/>
                    <a:pt x="1181595" y="189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右大括号 26">
              <a:extLst>
                <a:ext uri="{FF2B5EF4-FFF2-40B4-BE49-F238E27FC236}">
                  <a16:creationId xmlns:a16="http://schemas.microsoft.com/office/drawing/2014/main" id="{CFB3C242-9DA8-6F74-2A39-BF6BFC20E398}"/>
                </a:ext>
              </a:extLst>
            </p:cNvPr>
            <p:cNvSpPr/>
            <p:nvPr/>
          </p:nvSpPr>
          <p:spPr>
            <a:xfrm rot="5400000">
              <a:off x="6451021" y="5227551"/>
              <a:ext cx="555174" cy="116625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A9455DB-8E20-8936-EE12-0D0E9398D40D}"/>
                </a:ext>
              </a:extLst>
            </p:cNvPr>
            <p:cNvSpPr txBox="1"/>
            <p:nvPr/>
          </p:nvSpPr>
          <p:spPr>
            <a:xfrm>
              <a:off x="5973288" y="6190710"/>
              <a:ext cx="1668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回到相关的趋势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E6C6098-9E7B-46D1-9CCD-D90A9FCC5DFE}"/>
              </a:ext>
            </a:extLst>
          </p:cNvPr>
          <p:cNvGrpSpPr/>
          <p:nvPr/>
        </p:nvGrpSpPr>
        <p:grpSpPr>
          <a:xfrm>
            <a:off x="7311735" y="1383475"/>
            <a:ext cx="3456965" cy="5140981"/>
            <a:chOff x="7311735" y="1383475"/>
            <a:chExt cx="3456965" cy="5140981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E8F1284-F850-F28F-3E13-550939FAFBA6}"/>
                </a:ext>
              </a:extLst>
            </p:cNvPr>
            <p:cNvSpPr/>
            <p:nvPr/>
          </p:nvSpPr>
          <p:spPr>
            <a:xfrm>
              <a:off x="7324856" y="2531854"/>
              <a:ext cx="3443844" cy="415688"/>
            </a:xfrm>
            <a:custGeom>
              <a:avLst/>
              <a:gdLst>
                <a:gd name="connsiteX0" fmla="*/ 0 w 3443844"/>
                <a:gd name="connsiteY0" fmla="*/ 172193 h 415688"/>
                <a:gd name="connsiteX1" fmla="*/ 1419101 w 3443844"/>
                <a:gd name="connsiteY1" fmla="*/ 29689 h 415688"/>
                <a:gd name="connsiteX2" fmla="*/ 2297875 w 3443844"/>
                <a:gd name="connsiteY2" fmla="*/ 415637 h 415688"/>
                <a:gd name="connsiteX3" fmla="*/ 3443844 w 3443844"/>
                <a:gd name="connsiteY3" fmla="*/ 0 h 41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3844" h="415688">
                  <a:moveTo>
                    <a:pt x="0" y="172193"/>
                  </a:moveTo>
                  <a:cubicBezTo>
                    <a:pt x="518061" y="80654"/>
                    <a:pt x="1036122" y="-10885"/>
                    <a:pt x="1419101" y="29689"/>
                  </a:cubicBezTo>
                  <a:cubicBezTo>
                    <a:pt x="1802080" y="70263"/>
                    <a:pt x="1960418" y="420585"/>
                    <a:pt x="2297875" y="415637"/>
                  </a:cubicBezTo>
                  <a:cubicBezTo>
                    <a:pt x="2635332" y="410689"/>
                    <a:pt x="3239984" y="69273"/>
                    <a:pt x="34438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754E944-0A2F-D6E7-60C5-A9D460FC575B}"/>
                </a:ext>
              </a:extLst>
            </p:cNvPr>
            <p:cNvSpPr/>
            <p:nvPr/>
          </p:nvSpPr>
          <p:spPr>
            <a:xfrm>
              <a:off x="7311735" y="3286627"/>
              <a:ext cx="3443844" cy="415688"/>
            </a:xfrm>
            <a:custGeom>
              <a:avLst/>
              <a:gdLst>
                <a:gd name="connsiteX0" fmla="*/ 0 w 3443844"/>
                <a:gd name="connsiteY0" fmla="*/ 172193 h 415688"/>
                <a:gd name="connsiteX1" fmla="*/ 1419101 w 3443844"/>
                <a:gd name="connsiteY1" fmla="*/ 29689 h 415688"/>
                <a:gd name="connsiteX2" fmla="*/ 2297875 w 3443844"/>
                <a:gd name="connsiteY2" fmla="*/ 415637 h 415688"/>
                <a:gd name="connsiteX3" fmla="*/ 3443844 w 3443844"/>
                <a:gd name="connsiteY3" fmla="*/ 0 h 41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3844" h="415688">
                  <a:moveTo>
                    <a:pt x="0" y="172193"/>
                  </a:moveTo>
                  <a:cubicBezTo>
                    <a:pt x="518061" y="80654"/>
                    <a:pt x="1036122" y="-10885"/>
                    <a:pt x="1419101" y="29689"/>
                  </a:cubicBezTo>
                  <a:cubicBezTo>
                    <a:pt x="1802080" y="70263"/>
                    <a:pt x="1960418" y="420585"/>
                    <a:pt x="2297875" y="415637"/>
                  </a:cubicBezTo>
                  <a:cubicBezTo>
                    <a:pt x="2635332" y="410689"/>
                    <a:pt x="3239984" y="69273"/>
                    <a:pt x="34438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1035C13-4CE7-14EC-ED01-41B2CB7239C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735" y="1383475"/>
              <a:ext cx="0" cy="469669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58185488-A26D-A5EC-B0E2-192F71D26CD2}"/>
                </a:ext>
              </a:extLst>
            </p:cNvPr>
            <p:cNvSpPr/>
            <p:nvPr/>
          </p:nvSpPr>
          <p:spPr>
            <a:xfrm rot="5400000">
              <a:off x="8790557" y="4192442"/>
              <a:ext cx="338555" cy="32364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2DE90A-FD9A-8CD6-1595-67BCF5D718DA}"/>
                </a:ext>
              </a:extLst>
            </p:cNvPr>
            <p:cNvSpPr txBox="1"/>
            <p:nvPr/>
          </p:nvSpPr>
          <p:spPr>
            <a:xfrm>
              <a:off x="7433509" y="6185902"/>
              <a:ext cx="2850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未来恢复到高度相关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5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05058-3053-5D99-EE24-41E5F96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均值回归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AF7976-B82E-6B77-1976-6C94B7C2BB07}"/>
              </a:ext>
            </a:extLst>
          </p:cNvPr>
          <p:cNvGrpSpPr/>
          <p:nvPr/>
        </p:nvGrpSpPr>
        <p:grpSpPr>
          <a:xfrm>
            <a:off x="1216677" y="3572726"/>
            <a:ext cx="2463140" cy="1550329"/>
            <a:chOff x="1216677" y="3572726"/>
            <a:chExt cx="2463140" cy="1550329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C371334-9FEA-C374-282F-AC1ABB1089DD}"/>
                </a:ext>
              </a:extLst>
            </p:cNvPr>
            <p:cNvCxnSpPr/>
            <p:nvPr/>
          </p:nvCxnSpPr>
          <p:spPr>
            <a:xfrm>
              <a:off x="1216677" y="3933541"/>
              <a:ext cx="170905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57BF51F-2010-5EAA-302B-A846111FD1B3}"/>
                </a:ext>
              </a:extLst>
            </p:cNvPr>
            <p:cNvCxnSpPr/>
            <p:nvPr/>
          </p:nvCxnSpPr>
          <p:spPr>
            <a:xfrm>
              <a:off x="1216677" y="4618352"/>
              <a:ext cx="170905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026CAF7-6C39-B34B-ECFD-D8BC8FBD9FBF}"/>
                </a:ext>
              </a:extLst>
            </p:cNvPr>
            <p:cNvCxnSpPr/>
            <p:nvPr/>
          </p:nvCxnSpPr>
          <p:spPr>
            <a:xfrm flipV="1">
              <a:off x="2925734" y="3577280"/>
              <a:ext cx="754083" cy="356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8947D15-42FD-570D-F0A7-308304CE05F3}"/>
                </a:ext>
              </a:extLst>
            </p:cNvPr>
            <p:cNvCxnSpPr>
              <a:cxnSpLocks/>
            </p:cNvCxnSpPr>
            <p:nvPr/>
          </p:nvCxnSpPr>
          <p:spPr>
            <a:xfrm>
              <a:off x="2925734" y="4618352"/>
              <a:ext cx="736270" cy="328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66546B-129A-350B-CE46-1ECFB958D714}"/>
                </a:ext>
              </a:extLst>
            </p:cNvPr>
            <p:cNvSpPr txBox="1"/>
            <p:nvPr/>
          </p:nvSpPr>
          <p:spPr>
            <a:xfrm>
              <a:off x="2044982" y="3572726"/>
              <a:ext cx="105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Price_A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F2B5C2-B09C-5925-4869-B4AB5CD1C187}"/>
                </a:ext>
              </a:extLst>
            </p:cNvPr>
            <p:cNvSpPr txBox="1"/>
            <p:nvPr/>
          </p:nvSpPr>
          <p:spPr>
            <a:xfrm>
              <a:off x="2071205" y="4753723"/>
              <a:ext cx="105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Price_B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E2A3B7F-2A2A-641B-D88F-9192E02A02EC}"/>
              </a:ext>
            </a:extLst>
          </p:cNvPr>
          <p:cNvSpPr txBox="1"/>
          <p:nvPr/>
        </p:nvSpPr>
        <p:spPr>
          <a:xfrm>
            <a:off x="1369051" y="6031210"/>
            <a:ext cx="24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空</a:t>
            </a:r>
            <a:r>
              <a:rPr lang="en-US" altLang="zh-CN" sz="2400" b="1" dirty="0"/>
              <a:t>A	</a:t>
            </a:r>
            <a:r>
              <a:rPr lang="zh-CN" altLang="en-US" sz="2400" b="1" dirty="0"/>
              <a:t>多</a:t>
            </a:r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36" name="箭头: 上弧形 35">
            <a:extLst>
              <a:ext uri="{FF2B5EF4-FFF2-40B4-BE49-F238E27FC236}">
                <a16:creationId xmlns:a16="http://schemas.microsoft.com/office/drawing/2014/main" id="{3F51EC85-D6E8-D4E8-65A8-7AD3B05385B1}"/>
              </a:ext>
            </a:extLst>
          </p:cNvPr>
          <p:cNvSpPr/>
          <p:nvPr/>
        </p:nvSpPr>
        <p:spPr>
          <a:xfrm rot="2494163">
            <a:off x="3568878" y="3715674"/>
            <a:ext cx="475215" cy="152983"/>
          </a:xfrm>
          <a:prstGeom prst="curvedDownArrow">
            <a:avLst/>
          </a:prstGeom>
          <a:ln w="31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上弧形 38">
            <a:extLst>
              <a:ext uri="{FF2B5EF4-FFF2-40B4-BE49-F238E27FC236}">
                <a16:creationId xmlns:a16="http://schemas.microsoft.com/office/drawing/2014/main" id="{769747D1-77A9-DA07-FCCF-261744A1969E}"/>
              </a:ext>
            </a:extLst>
          </p:cNvPr>
          <p:cNvSpPr/>
          <p:nvPr/>
        </p:nvSpPr>
        <p:spPr>
          <a:xfrm rot="20118797" flipV="1">
            <a:off x="3568877" y="4637089"/>
            <a:ext cx="475215" cy="152983"/>
          </a:xfrm>
          <a:prstGeom prst="curvedDownArrow">
            <a:avLst/>
          </a:prstGeom>
          <a:ln w="31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61E1AF-FE5F-718F-5E60-172068EB1D44}"/>
              </a:ext>
            </a:extLst>
          </p:cNvPr>
          <p:cNvGrpSpPr/>
          <p:nvPr/>
        </p:nvGrpSpPr>
        <p:grpSpPr>
          <a:xfrm>
            <a:off x="7296396" y="3529964"/>
            <a:ext cx="2265219" cy="1593091"/>
            <a:chOff x="7296396" y="3529964"/>
            <a:chExt cx="2265219" cy="1593091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583B111-E2E4-6EDB-0CC9-E3EFEECFA7E1}"/>
                </a:ext>
              </a:extLst>
            </p:cNvPr>
            <p:cNvCxnSpPr/>
            <p:nvPr/>
          </p:nvCxnSpPr>
          <p:spPr>
            <a:xfrm>
              <a:off x="7296396" y="3933541"/>
              <a:ext cx="170905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2462D5-7651-A541-1B2D-1C79F9661F8F}"/>
                </a:ext>
              </a:extLst>
            </p:cNvPr>
            <p:cNvCxnSpPr/>
            <p:nvPr/>
          </p:nvCxnSpPr>
          <p:spPr>
            <a:xfrm>
              <a:off x="7296396" y="4618352"/>
              <a:ext cx="170905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DF5A3D6-F441-AE73-C5C5-7A9D8D0292C0}"/>
                </a:ext>
              </a:extLst>
            </p:cNvPr>
            <p:cNvCxnSpPr>
              <a:cxnSpLocks/>
            </p:cNvCxnSpPr>
            <p:nvPr/>
          </p:nvCxnSpPr>
          <p:spPr>
            <a:xfrm>
              <a:off x="9005453" y="3933541"/>
              <a:ext cx="556162" cy="3008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6ACF6A1-FF35-42ED-1BE5-ED3121E53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5453" y="4370948"/>
              <a:ext cx="556162" cy="247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D60CED2-7339-780F-F114-90DF801AD72E}"/>
                </a:ext>
              </a:extLst>
            </p:cNvPr>
            <p:cNvSpPr txBox="1"/>
            <p:nvPr/>
          </p:nvSpPr>
          <p:spPr>
            <a:xfrm>
              <a:off x="8150924" y="3529964"/>
              <a:ext cx="105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Price_A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468C92D-AC6E-38E3-AD02-EE3015EA357E}"/>
                </a:ext>
              </a:extLst>
            </p:cNvPr>
            <p:cNvSpPr txBox="1"/>
            <p:nvPr/>
          </p:nvSpPr>
          <p:spPr>
            <a:xfrm>
              <a:off x="8150924" y="4753723"/>
              <a:ext cx="105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Price_B</a:t>
              </a:r>
              <a:endParaRPr lang="zh-CN" altLang="en-US" dirty="0"/>
            </a:p>
          </p:txBody>
        </p:sp>
      </p:grp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D107CA09-0A6E-ADE9-AFF7-463E01EC3436}"/>
              </a:ext>
            </a:extLst>
          </p:cNvPr>
          <p:cNvSpPr/>
          <p:nvPr/>
        </p:nvSpPr>
        <p:spPr>
          <a:xfrm rot="2494163">
            <a:off x="9498343" y="4500271"/>
            <a:ext cx="436593" cy="106449"/>
          </a:xfrm>
          <a:prstGeom prst="curvedDownArrow">
            <a:avLst/>
          </a:prstGeom>
          <a:ln w="31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上弧形 39">
            <a:extLst>
              <a:ext uri="{FF2B5EF4-FFF2-40B4-BE49-F238E27FC236}">
                <a16:creationId xmlns:a16="http://schemas.microsoft.com/office/drawing/2014/main" id="{1345FBEB-EB3A-6201-803D-4794A69AD800}"/>
              </a:ext>
            </a:extLst>
          </p:cNvPr>
          <p:cNvSpPr/>
          <p:nvPr/>
        </p:nvSpPr>
        <p:spPr>
          <a:xfrm rot="19105837" flipV="1">
            <a:off x="9498342" y="3995568"/>
            <a:ext cx="436593" cy="106449"/>
          </a:xfrm>
          <a:prstGeom prst="curvedDownArrow">
            <a:avLst/>
          </a:prstGeom>
          <a:ln w="31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42A9898-9037-15E9-D9EC-81FCFA05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234"/>
            <a:ext cx="10515600" cy="1166956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Mspread</a:t>
            </a:r>
            <a:endParaRPr lang="en-US" altLang="zh-CN" dirty="0"/>
          </a:p>
          <a:p>
            <a:pPr lvl="1"/>
            <a:r>
              <a:rPr lang="en-US" altLang="zh-CN" dirty="0"/>
              <a:t> (</a:t>
            </a:r>
            <a:r>
              <a:rPr lang="en-US" altLang="zh-CN" dirty="0" err="1"/>
              <a:t>Price_A</a:t>
            </a:r>
            <a:r>
              <a:rPr lang="en-US" altLang="zh-CN" dirty="0"/>
              <a:t> - </a:t>
            </a:r>
            <a:r>
              <a:rPr lang="en-US" altLang="zh-CN" dirty="0" err="1"/>
              <a:t>Price_B</a:t>
            </a:r>
            <a:r>
              <a:rPr lang="en-US" altLang="zh-CN" dirty="0"/>
              <a:t>)-mean(</a:t>
            </a:r>
            <a:r>
              <a:rPr lang="en-US" altLang="zh-CN" dirty="0" err="1"/>
              <a:t>Price_A</a:t>
            </a:r>
            <a:r>
              <a:rPr lang="en-US" altLang="zh-CN" dirty="0"/>
              <a:t> - </a:t>
            </a:r>
            <a:r>
              <a:rPr lang="en-US" altLang="zh-CN" dirty="0" err="1"/>
              <a:t>Price_B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Token</a:t>
            </a:r>
            <a:r>
              <a:rPr lang="zh-CN" altLang="en-US" dirty="0"/>
              <a:t>价差与过去时间的平均价差的差值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349BF1-21D7-09F4-7393-1EE729BE621C}"/>
              </a:ext>
            </a:extLst>
          </p:cNvPr>
          <p:cNvSpPr txBox="1"/>
          <p:nvPr/>
        </p:nvSpPr>
        <p:spPr>
          <a:xfrm>
            <a:off x="1780755" y="5303163"/>
            <a:ext cx="15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Mspread</a:t>
            </a:r>
            <a:r>
              <a:rPr lang="en-US" altLang="zh-CN" dirty="0"/>
              <a:t> &gt; 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1BDA5C-27C1-CCBE-353B-7AF5A3E5FF0E}"/>
              </a:ext>
            </a:extLst>
          </p:cNvPr>
          <p:cNvSpPr txBox="1"/>
          <p:nvPr/>
        </p:nvSpPr>
        <p:spPr>
          <a:xfrm>
            <a:off x="8042118" y="5305172"/>
            <a:ext cx="15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Mspread</a:t>
            </a:r>
            <a:r>
              <a:rPr lang="en-US" altLang="zh-CN" dirty="0"/>
              <a:t> &lt; 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4D83B2-C5C8-75B2-FB31-63F8331A1127}"/>
              </a:ext>
            </a:extLst>
          </p:cNvPr>
          <p:cNvSpPr txBox="1"/>
          <p:nvPr/>
        </p:nvSpPr>
        <p:spPr>
          <a:xfrm>
            <a:off x="7474994" y="6031209"/>
            <a:ext cx="24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多</a:t>
            </a:r>
            <a:r>
              <a:rPr lang="en-US" altLang="zh-CN" sz="2400" b="1" dirty="0"/>
              <a:t>A	</a:t>
            </a:r>
            <a:r>
              <a:rPr lang="zh-CN" altLang="en-US" sz="2400" b="1" dirty="0"/>
              <a:t>空</a:t>
            </a:r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66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1"/>
    </mc:Choice>
    <mc:Fallback xmlns="">
      <p:transition spd="slow" advTm="4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6" grpId="0" animBg="1"/>
      <p:bldP spid="39" grpId="0" animBg="1"/>
      <p:bldP spid="37" grpId="0" animBg="1"/>
      <p:bldP spid="40" grpId="0" animBg="1"/>
      <p:bldP spid="14" grpId="0" build="p"/>
      <p:bldP spid="15" grpId="0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4D08-DD82-BCA7-D9E5-E8DCE02F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716"/>
            <a:ext cx="10515600" cy="1325563"/>
          </a:xfrm>
        </p:spPr>
        <p:txBody>
          <a:bodyPr/>
          <a:lstStyle/>
          <a:p>
            <a:r>
              <a:rPr lang="zh-CN" altLang="en-US" dirty="0"/>
              <a:t>交易策略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00E28-0DBD-679F-E3C4-00896DCA3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18" y="1861252"/>
                <a:ext cx="7077694" cy="4351338"/>
              </a:xfrm>
            </p:spPr>
            <p:txBody>
              <a:bodyPr/>
              <a:lstStyle/>
              <a:p>
                <a:pPr algn="just"/>
                <a:r>
                  <a:rPr lang="zh-CN" altLang="en-US" dirty="0"/>
                  <a:t>开仓</a:t>
                </a:r>
                <a:endParaRPr lang="en-US" altLang="zh-CN" dirty="0"/>
              </a:p>
              <a:p>
                <a:pPr lvl="1" algn="just"/>
                <a:r>
                  <a:rPr lang="en-US" altLang="zh-CN" dirty="0" err="1"/>
                  <a:t>Mspread</a:t>
                </a:r>
                <a:r>
                  <a:rPr lang="en-US" altLang="zh-CN" dirty="0"/>
                  <a:t>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，多</a:t>
                </a:r>
                <a:r>
                  <a:rPr lang="en-US" altLang="zh-CN" dirty="0"/>
                  <a:t>B</a:t>
                </a:r>
              </a:p>
              <a:p>
                <a:pPr lvl="1" algn="just"/>
                <a:r>
                  <a:rPr lang="en-US" altLang="zh-CN" dirty="0" err="1"/>
                  <a:t>Mspread</a:t>
                </a:r>
                <a:r>
                  <a:rPr lang="en-US" altLang="zh-CN" dirty="0"/>
                  <a:t>&lt;-open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：多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，空</a:t>
                </a:r>
                <a:r>
                  <a:rPr lang="en-US" altLang="zh-CN" dirty="0"/>
                  <a:t>B</a:t>
                </a:r>
              </a:p>
              <a:p>
                <a:pPr lvl="1" algn="just"/>
                <a:endParaRPr lang="en-US" altLang="zh-CN" dirty="0"/>
              </a:p>
              <a:p>
                <a:pPr algn="just"/>
                <a:r>
                  <a:rPr lang="zh-CN" altLang="en-US" dirty="0"/>
                  <a:t>平仓</a:t>
                </a:r>
                <a:endParaRPr lang="en-US" altLang="zh-CN" dirty="0"/>
              </a:p>
              <a:p>
                <a:pPr lvl="1" algn="just"/>
                <a:r>
                  <a:rPr lang="zh-CN" altLang="en-US" sz="2000" dirty="0"/>
                  <a:t>止盈：</a:t>
                </a:r>
                <a:r>
                  <a:rPr lang="en-US" altLang="zh-CN" sz="2000" dirty="0" err="1"/>
                  <a:t>Mspread</a:t>
                </a:r>
                <a:r>
                  <a:rPr lang="en-US" altLang="zh-CN" sz="2000" dirty="0"/>
                  <a:t>=stop-profit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0.5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000" dirty="0"/>
              </a:p>
              <a:p>
                <a:pPr lvl="1" algn="just"/>
                <a:r>
                  <a:rPr lang="zh-CN" altLang="en-US" sz="2000" dirty="0"/>
                  <a:t>止损：</a:t>
                </a:r>
                <a:r>
                  <a:rPr lang="en-US" altLang="zh-CN" sz="2000" dirty="0" err="1"/>
                  <a:t>Mspread</a:t>
                </a:r>
                <a:r>
                  <a:rPr lang="en-US" altLang="zh-CN" sz="2000" dirty="0"/>
                  <a:t>=stop-loss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1.5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400" dirty="0"/>
              </a:p>
              <a:p>
                <a:pPr lvl="1" algn="just"/>
                <a:endParaRPr lang="en-US" altLang="zh-CN" sz="2400" dirty="0"/>
              </a:p>
              <a:p>
                <a:pPr algn="just"/>
                <a:r>
                  <a:rPr lang="zh-CN" altLang="en-US" dirty="0"/>
                  <a:t>强制平仓：持仓超过</a:t>
                </a:r>
                <a:r>
                  <a:rPr lang="en-US" altLang="zh-CN" dirty="0"/>
                  <a:t>14</a:t>
                </a:r>
                <a:r>
                  <a:rPr lang="zh-CN" altLang="en-US" dirty="0"/>
                  <a:t>天</a:t>
                </a:r>
                <a:endParaRPr lang="en-US" altLang="zh-CN" dirty="0"/>
              </a:p>
              <a:p>
                <a:pPr algn="just"/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00E28-0DBD-679F-E3C4-00896DCA3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18" y="1861252"/>
                <a:ext cx="7077694" cy="4351338"/>
              </a:xfrm>
              <a:blipFill>
                <a:blip r:embed="rId2"/>
                <a:stretch>
                  <a:fillRect l="-1550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F97AB4C-E2DA-CBB2-A26F-C160C5819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6" r="4111"/>
          <a:stretch/>
        </p:blipFill>
        <p:spPr>
          <a:xfrm>
            <a:off x="6913419" y="1201203"/>
            <a:ext cx="5326083" cy="460762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973C79-5574-35A2-ED6C-E3CEA62B04AF}"/>
              </a:ext>
            </a:extLst>
          </p:cNvPr>
          <p:cNvCxnSpPr>
            <a:cxnSpLocks/>
          </p:cNvCxnSpPr>
          <p:nvPr/>
        </p:nvCxnSpPr>
        <p:spPr>
          <a:xfrm flipV="1">
            <a:off x="7829550" y="2145290"/>
            <a:ext cx="746414" cy="1378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DDB051-15D1-9461-07EE-1A29A2442051}"/>
              </a:ext>
            </a:extLst>
          </p:cNvPr>
          <p:cNvCxnSpPr>
            <a:cxnSpLocks/>
          </p:cNvCxnSpPr>
          <p:nvPr/>
        </p:nvCxnSpPr>
        <p:spPr>
          <a:xfrm flipV="1">
            <a:off x="8575964" y="1651833"/>
            <a:ext cx="902527" cy="4956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3EAFC95-6457-C9FC-FCE2-83EDCCA8A9E9}"/>
              </a:ext>
            </a:extLst>
          </p:cNvPr>
          <p:cNvCxnSpPr>
            <a:cxnSpLocks/>
          </p:cNvCxnSpPr>
          <p:nvPr/>
        </p:nvCxnSpPr>
        <p:spPr>
          <a:xfrm>
            <a:off x="8575964" y="2168409"/>
            <a:ext cx="492825" cy="106178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038CB47-6430-2678-9E87-E57E1E78E7EA}"/>
              </a:ext>
            </a:extLst>
          </p:cNvPr>
          <p:cNvCxnSpPr>
            <a:cxnSpLocks/>
          </p:cNvCxnSpPr>
          <p:nvPr/>
        </p:nvCxnSpPr>
        <p:spPr>
          <a:xfrm>
            <a:off x="9048504" y="3209952"/>
            <a:ext cx="851558" cy="1522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A14591A-48A1-605E-C04C-9D05E877DB72}"/>
              </a:ext>
            </a:extLst>
          </p:cNvPr>
          <p:cNvCxnSpPr>
            <a:cxnSpLocks/>
          </p:cNvCxnSpPr>
          <p:nvPr/>
        </p:nvCxnSpPr>
        <p:spPr>
          <a:xfrm>
            <a:off x="9900062" y="4732425"/>
            <a:ext cx="718458" cy="583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8532AA3-6AB7-F625-E355-9661C2A2DBB1}"/>
              </a:ext>
            </a:extLst>
          </p:cNvPr>
          <p:cNvCxnSpPr>
            <a:cxnSpLocks/>
          </p:cNvCxnSpPr>
          <p:nvPr/>
        </p:nvCxnSpPr>
        <p:spPr>
          <a:xfrm flipV="1">
            <a:off x="9908969" y="4320116"/>
            <a:ext cx="1730829" cy="407314"/>
          </a:xfrm>
          <a:prstGeom prst="curved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1F3CC7A-B0A6-DCBE-97F8-2F82FA87A2DD}"/>
              </a:ext>
            </a:extLst>
          </p:cNvPr>
          <p:cNvCxnSpPr>
            <a:cxnSpLocks/>
          </p:cNvCxnSpPr>
          <p:nvPr/>
        </p:nvCxnSpPr>
        <p:spPr>
          <a:xfrm flipH="1">
            <a:off x="9900062" y="3837524"/>
            <a:ext cx="874321" cy="8899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CB7EFA-A942-9E79-6E20-187EEAE2ACDA}"/>
              </a:ext>
            </a:extLst>
          </p:cNvPr>
          <p:cNvGrpSpPr/>
          <p:nvPr/>
        </p:nvGrpSpPr>
        <p:grpSpPr>
          <a:xfrm>
            <a:off x="8575964" y="2168409"/>
            <a:ext cx="2330283" cy="516569"/>
            <a:chOff x="8575964" y="2168409"/>
            <a:chExt cx="2330283" cy="516569"/>
          </a:xfrm>
        </p:grpSpPr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34A0E56B-0127-DAD4-4CDB-ABCDE3B5AC77}"/>
                </a:ext>
              </a:extLst>
            </p:cNvPr>
            <p:cNvCxnSpPr>
              <a:cxnSpLocks/>
            </p:cNvCxnSpPr>
            <p:nvPr/>
          </p:nvCxnSpPr>
          <p:spPr>
            <a:xfrm>
              <a:off x="8575964" y="2168409"/>
              <a:ext cx="1199408" cy="514296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C8E6043F-CE1D-60D3-6DED-0893C8A7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196" y="2246870"/>
              <a:ext cx="1138051" cy="438108"/>
            </a:xfrm>
            <a:prstGeom prst="curvedConnector3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0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44"/>
    </mc:Choice>
    <mc:Fallback xmlns="">
      <p:transition spd="slow" advTm="189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3E66C-96F3-5F24-2391-746FD826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32AB2-1900-C10B-C1A4-11914C6D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数据来源：</a:t>
            </a:r>
            <a:r>
              <a:rPr lang="en-US" altLang="zh-CN" dirty="0"/>
              <a:t>token</a:t>
            </a:r>
            <a:r>
              <a:rPr lang="zh-CN" altLang="en-US" dirty="0"/>
              <a:t>交易所的</a:t>
            </a:r>
            <a:r>
              <a:rPr lang="en-US" altLang="zh-CN" dirty="0"/>
              <a:t>swap</a:t>
            </a:r>
            <a:r>
              <a:rPr lang="zh-CN" altLang="en-US" dirty="0"/>
              <a:t>数据（</a:t>
            </a:r>
            <a:r>
              <a:rPr lang="en-US" altLang="zh-CN" dirty="0" err="1"/>
              <a:t>Kines</a:t>
            </a:r>
            <a:r>
              <a:rPr lang="en-US" altLang="zh-CN" dirty="0"/>
              <a:t>-close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依据不同的</a:t>
            </a:r>
            <a:r>
              <a:rPr lang="en-US" altLang="zh-CN" dirty="0"/>
              <a:t>token</a:t>
            </a:r>
            <a:r>
              <a:rPr lang="zh-CN" altLang="en-US" dirty="0"/>
              <a:t>类型进行分类，并在各类中随机挑选</a:t>
            </a:r>
            <a:r>
              <a:rPr lang="en-US" altLang="zh-CN" dirty="0"/>
              <a:t>15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NFT</a:t>
            </a:r>
          </a:p>
          <a:p>
            <a:pPr lvl="1"/>
            <a:r>
              <a:rPr lang="en-US" altLang="zh-CN" dirty="0"/>
              <a:t>Defi</a:t>
            </a:r>
          </a:p>
          <a:p>
            <a:pPr lvl="1"/>
            <a:r>
              <a:rPr lang="en-US" altLang="zh-CN" dirty="0"/>
              <a:t>Dex</a:t>
            </a:r>
          </a:p>
          <a:p>
            <a:pPr lvl="1"/>
            <a:r>
              <a:rPr lang="en-US" altLang="zh-CN" dirty="0"/>
              <a:t>L1</a:t>
            </a:r>
          </a:p>
          <a:p>
            <a:pPr lvl="1"/>
            <a:r>
              <a:rPr lang="en-US" altLang="zh-CN" dirty="0" err="1"/>
              <a:t>Gamefi</a:t>
            </a:r>
            <a:endParaRPr lang="en-US" altLang="zh-CN" dirty="0"/>
          </a:p>
          <a:p>
            <a:r>
              <a:rPr lang="zh-CN" altLang="en-US" dirty="0"/>
              <a:t>数据维度：天级别</a:t>
            </a:r>
            <a:endParaRPr lang="en-US" altLang="zh-CN" dirty="0"/>
          </a:p>
          <a:p>
            <a:r>
              <a:rPr lang="zh-CN" altLang="en-US" dirty="0"/>
              <a:t>数据时长：</a:t>
            </a:r>
            <a:endParaRPr lang="en-US" altLang="zh-CN" dirty="0"/>
          </a:p>
          <a:p>
            <a:pPr lvl="1"/>
            <a:r>
              <a:rPr lang="zh-CN" altLang="en-US" dirty="0"/>
              <a:t>相关性排序：</a:t>
            </a:r>
            <a:r>
              <a:rPr lang="en-US" altLang="zh-CN" dirty="0"/>
              <a:t>2021/01/01-2022/12/31</a:t>
            </a:r>
          </a:p>
          <a:p>
            <a:pPr lvl="1"/>
            <a:r>
              <a:rPr lang="zh-CN" altLang="en-US" dirty="0"/>
              <a:t>回测数据：</a:t>
            </a:r>
            <a:r>
              <a:rPr lang="en-US" altLang="zh-CN" dirty="0"/>
              <a:t>2023/01/01-2023/9/12</a:t>
            </a:r>
          </a:p>
        </p:txBody>
      </p:sp>
    </p:spTree>
    <p:extLst>
      <p:ext uri="{BB962C8B-B14F-4D97-AF65-F5344CB8AC3E}">
        <p14:creationId xmlns:p14="http://schemas.microsoft.com/office/powerpoint/2010/main" val="22567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05"/>
    </mc:Choice>
    <mc:Fallback xmlns="">
      <p:transition spd="slow" advTm="571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987F-4338-C7F2-758B-D6D35D20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回测：相关性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3694B7-8CAE-4E6E-BA15-A319B825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8" y="1610096"/>
            <a:ext cx="5785262" cy="462821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30F270-20BB-06DC-B773-7E1193E7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8" y="2161309"/>
            <a:ext cx="5785261" cy="35804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类型：</a:t>
            </a:r>
            <a:r>
              <a:rPr lang="en-US" altLang="zh-CN" dirty="0"/>
              <a:t>Defi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数据跨度：</a:t>
            </a:r>
            <a:r>
              <a:rPr lang="en-US" altLang="zh-CN" dirty="0"/>
              <a:t>2021/01/01-2022/12/31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选择相关性最高的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UNI&amp;COMP(0.95)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UFT&amp;ORN(0.94)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LINK&amp;UNI(0.94)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02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21"/>
    </mc:Choice>
    <mc:Fallback xmlns="">
      <p:transition spd="slow" advTm="333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456928-2A2A-C09D-E504-9DE95ECAA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9" t="6831" r="6419" b="3091"/>
          <a:stretch/>
        </p:blipFill>
        <p:spPr>
          <a:xfrm>
            <a:off x="88899" y="1270660"/>
            <a:ext cx="8390081" cy="5456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1BE9FB-D61A-2313-F41B-7A227A10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回测：</a:t>
            </a:r>
            <a:r>
              <a:rPr lang="en-US" altLang="zh-CN" dirty="0"/>
              <a:t>swap</a:t>
            </a:r>
            <a:r>
              <a:rPr lang="zh-CN" altLang="en-US" dirty="0"/>
              <a:t>分析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99F35E-205C-F3B9-2EBD-1A9DD745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358" y="2208811"/>
            <a:ext cx="3336142" cy="1692233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/>
              <a:t>Token</a:t>
            </a:r>
            <a:r>
              <a:rPr lang="zh-CN" altLang="en-US" sz="2000" dirty="0"/>
              <a:t>对：</a:t>
            </a:r>
            <a:endParaRPr lang="en-US" altLang="zh-CN" sz="2000" dirty="0"/>
          </a:p>
          <a:p>
            <a:pPr marL="457200" lvl="1" indent="0" algn="just">
              <a:buNone/>
            </a:pPr>
            <a:r>
              <a:rPr lang="en-US" altLang="zh-CN" sz="1800" dirty="0"/>
              <a:t>LINK&amp;UNI</a:t>
            </a:r>
          </a:p>
          <a:p>
            <a:pPr algn="just"/>
            <a:r>
              <a:rPr lang="zh-CN" altLang="en-US" sz="2000" dirty="0"/>
              <a:t>数据跨度：</a:t>
            </a:r>
            <a:endParaRPr lang="en-US" altLang="zh-CN" sz="2000" dirty="0"/>
          </a:p>
          <a:p>
            <a:pPr marL="457200" lvl="1" indent="0" algn="just">
              <a:buNone/>
            </a:pPr>
            <a:r>
              <a:rPr lang="en-US" altLang="zh-CN" sz="1800" dirty="0"/>
              <a:t>2023/01/01-2023/09/12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41B108-E07E-5D2D-EEE3-513732F5C691}"/>
              </a:ext>
            </a:extLst>
          </p:cNvPr>
          <p:cNvSpPr/>
          <p:nvPr/>
        </p:nvSpPr>
        <p:spPr>
          <a:xfrm>
            <a:off x="5599216" y="4047827"/>
            <a:ext cx="100941" cy="10094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127098-0539-32B0-EA45-99674E215083}"/>
              </a:ext>
            </a:extLst>
          </p:cNvPr>
          <p:cNvSpPr txBox="1"/>
          <p:nvPr/>
        </p:nvSpPr>
        <p:spPr>
          <a:xfrm>
            <a:off x="5409210" y="3747320"/>
            <a:ext cx="3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D6AC8DD-FC73-EB9F-2314-83C461E2820C}"/>
              </a:ext>
            </a:extLst>
          </p:cNvPr>
          <p:cNvSpPr/>
          <p:nvPr/>
        </p:nvSpPr>
        <p:spPr>
          <a:xfrm>
            <a:off x="7433952" y="4055617"/>
            <a:ext cx="100941" cy="10094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7A4C70-02E6-4305-2AD5-5CC31F41A177}"/>
              </a:ext>
            </a:extLst>
          </p:cNvPr>
          <p:cNvSpPr txBox="1"/>
          <p:nvPr/>
        </p:nvSpPr>
        <p:spPr>
          <a:xfrm>
            <a:off x="7178633" y="3716378"/>
            <a:ext cx="3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13C396-7573-913C-FC82-6835498F9B85}"/>
              </a:ext>
            </a:extLst>
          </p:cNvPr>
          <p:cNvSpPr txBox="1"/>
          <p:nvPr/>
        </p:nvSpPr>
        <p:spPr>
          <a:xfrm>
            <a:off x="8538358" y="4233553"/>
            <a:ext cx="3437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点：触发开仓信号，之后到达止盈线，收益率</a:t>
            </a:r>
            <a:r>
              <a:rPr lang="en-US" altLang="zh-CN" dirty="0"/>
              <a:t>7.53%</a:t>
            </a:r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点：触发开仓信号，之后到达止损线，收益率</a:t>
            </a:r>
            <a:r>
              <a:rPr lang="en-US" altLang="zh-CN" dirty="0"/>
              <a:t>-3.3%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31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"/>
    </mc:Choice>
    <mc:Fallback xmlns="">
      <p:transition spd="slow" advTm="4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8D6C-54A1-148F-CB35-DC402575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回测：</a:t>
            </a:r>
            <a:r>
              <a:rPr lang="en-US" altLang="zh-CN" dirty="0"/>
              <a:t>swap</a:t>
            </a:r>
            <a:r>
              <a:rPr lang="zh-CN" altLang="en-US" dirty="0"/>
              <a:t>过程及结果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40CFD4-04FE-40DA-EBC6-E1F56BD2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02368"/>
              </p:ext>
            </p:extLst>
          </p:nvPr>
        </p:nvGraphicFramePr>
        <p:xfrm>
          <a:off x="1160106" y="1620977"/>
          <a:ext cx="9871788" cy="487189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68057">
                  <a:extLst>
                    <a:ext uri="{9D8B030D-6E8A-4147-A177-3AD203B41FA5}">
                      <a16:colId xmlns:a16="http://schemas.microsoft.com/office/drawing/2014/main" val="359762160"/>
                    </a:ext>
                  </a:extLst>
                </a:gridCol>
                <a:gridCol w="993956">
                  <a:extLst>
                    <a:ext uri="{9D8B030D-6E8A-4147-A177-3AD203B41FA5}">
                      <a16:colId xmlns:a16="http://schemas.microsoft.com/office/drawing/2014/main" val="2833913705"/>
                    </a:ext>
                  </a:extLst>
                </a:gridCol>
                <a:gridCol w="993956">
                  <a:extLst>
                    <a:ext uri="{9D8B030D-6E8A-4147-A177-3AD203B41FA5}">
                      <a16:colId xmlns:a16="http://schemas.microsoft.com/office/drawing/2014/main" val="2875926601"/>
                    </a:ext>
                  </a:extLst>
                </a:gridCol>
                <a:gridCol w="847121">
                  <a:extLst>
                    <a:ext uri="{9D8B030D-6E8A-4147-A177-3AD203B41FA5}">
                      <a16:colId xmlns:a16="http://schemas.microsoft.com/office/drawing/2014/main" val="3187279657"/>
                    </a:ext>
                  </a:extLst>
                </a:gridCol>
                <a:gridCol w="700287">
                  <a:extLst>
                    <a:ext uri="{9D8B030D-6E8A-4147-A177-3AD203B41FA5}">
                      <a16:colId xmlns:a16="http://schemas.microsoft.com/office/drawing/2014/main" val="4100111919"/>
                    </a:ext>
                  </a:extLst>
                </a:gridCol>
                <a:gridCol w="914891">
                  <a:extLst>
                    <a:ext uri="{9D8B030D-6E8A-4147-A177-3AD203B41FA5}">
                      <a16:colId xmlns:a16="http://schemas.microsoft.com/office/drawing/2014/main" val="2241645523"/>
                    </a:ext>
                  </a:extLst>
                </a:gridCol>
                <a:gridCol w="914891">
                  <a:extLst>
                    <a:ext uri="{9D8B030D-6E8A-4147-A177-3AD203B41FA5}">
                      <a16:colId xmlns:a16="http://schemas.microsoft.com/office/drawing/2014/main" val="3430729763"/>
                    </a:ext>
                  </a:extLst>
                </a:gridCol>
                <a:gridCol w="914891">
                  <a:extLst>
                    <a:ext uri="{9D8B030D-6E8A-4147-A177-3AD203B41FA5}">
                      <a16:colId xmlns:a16="http://schemas.microsoft.com/office/drawing/2014/main" val="3897457941"/>
                    </a:ext>
                  </a:extLst>
                </a:gridCol>
                <a:gridCol w="914891">
                  <a:extLst>
                    <a:ext uri="{9D8B030D-6E8A-4147-A177-3AD203B41FA5}">
                      <a16:colId xmlns:a16="http://schemas.microsoft.com/office/drawing/2014/main" val="1781969700"/>
                    </a:ext>
                  </a:extLst>
                </a:gridCol>
                <a:gridCol w="768057">
                  <a:extLst>
                    <a:ext uri="{9D8B030D-6E8A-4147-A177-3AD203B41FA5}">
                      <a16:colId xmlns:a16="http://schemas.microsoft.com/office/drawing/2014/main" val="3316783324"/>
                    </a:ext>
                  </a:extLst>
                </a:gridCol>
                <a:gridCol w="1140790">
                  <a:extLst>
                    <a:ext uri="{9D8B030D-6E8A-4147-A177-3AD203B41FA5}">
                      <a16:colId xmlns:a16="http://schemas.microsoft.com/office/drawing/2014/main" val="3442265733"/>
                    </a:ext>
                  </a:extLst>
                </a:gridCol>
              </a:tblGrid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Entry Time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Entry Price 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Entry Price 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Entry State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Exit Time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Exit Price 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Exit Price 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Return_A (%)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Return_B (%)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Return (%)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Duration (days)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1882815597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5.831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5.420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6.066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5.799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-4.024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6.997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1.486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1348266014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6.380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6.173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-1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6.605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6.296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3.523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-1.987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0.768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907180071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6.848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6.646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6.830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6.351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-0.265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4.436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2.085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1765881682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6.995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6.908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7.040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6.733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0.636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2.545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1.590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1719194495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7.168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6.768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2023/1/28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7.377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6.855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-2.911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1.288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-0.812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3679875388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2023/2/3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7.116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7.131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2023/2/5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7.245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7.211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1.814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-1.124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0.345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4244243111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2023/2/10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6.982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6.310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2023/2/15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6.816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6.586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2.377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4.376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3.377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816932441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2023/2/17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7.055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6.514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2023/2/18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7.681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6.740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-8.873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3.469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-2.702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176233093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2023/3/4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6.952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6.269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2023/3/7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6.858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6.336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1.349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1.072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1.211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1076918939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6.165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5.445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2023/3/18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7.228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6.435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-17.246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18.181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0.467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3324371165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2023/3/21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7.103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6.229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2023/4/4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7.239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5.932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-1.910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-4.761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-3.336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986970084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2023/5/22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6.434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5.113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2023/5/30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6.640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5.108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-3.210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-0.086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-1.648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661627809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2023/6/25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6.143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4.733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2023/6/26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6.147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5.450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-0.071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15.135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7.532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78824430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2023/7/21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8.355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6.003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2023/7/31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7.562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6.417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9.492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6.913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8.202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2934890697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2023/8/8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7.281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5.863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2023/8/15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7.412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6.257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-1.789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6.727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2.469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3472709533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2023/8/22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6.175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4.769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2023/9/2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5.934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4.268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3.908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-10.510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-3.301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530626285"/>
                  </a:ext>
                </a:extLst>
              </a:tr>
              <a:tr h="270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tot</a:t>
                      </a:r>
                      <a:r>
                        <a:rPr lang="en-US" altLang="zh-CN" sz="1000" u="none" strike="noStrike" dirty="0">
                          <a:effectLst/>
                        </a:rPr>
                        <a:t>a</a:t>
                      </a:r>
                      <a:r>
                        <a:rPr lang="en-US" sz="1000" u="none" strike="noStrike" dirty="0">
                          <a:effectLst/>
                        </a:rPr>
                        <a:t>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-17.202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52.670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17.734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r>
                        <a:rPr lang="en-US" altLang="zh-CN" sz="1000" b="1" u="none" strike="noStrike" dirty="0">
                          <a:effectLst/>
                        </a:rPr>
                        <a:t>vg</a:t>
                      </a:r>
                      <a:r>
                        <a:rPr lang="en-US" sz="1000" b="1" u="none" strike="noStrike" dirty="0">
                          <a:effectLst/>
                        </a:rPr>
                        <a:t>:</a:t>
                      </a:r>
                      <a:r>
                        <a:rPr lang="en-US" sz="1000" u="none" strike="noStrike" dirty="0">
                          <a:effectLst/>
                        </a:rPr>
                        <a:t>4.75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647" marR="5647" marT="5647" marB="0" anchor="ctr"/>
                </a:tc>
                <a:extLst>
                  <a:ext uri="{0D108BD9-81ED-4DB2-BD59-A6C34878D82A}">
                    <a16:rowId xmlns:a16="http://schemas.microsoft.com/office/drawing/2014/main" val="112754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52"/>
    </mc:Choice>
    <mc:Fallback xmlns="">
      <p:transition spd="slow" advTm="6035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992</TotalTime>
  <Words>592</Words>
  <Application>Microsoft Office PowerPoint</Application>
  <PresentationFormat>宽屏</PresentationFormat>
  <Paragraphs>266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Calibri</vt:lpstr>
      <vt:lpstr>Calibri Light</vt:lpstr>
      <vt:lpstr>Cambria Math</vt:lpstr>
      <vt:lpstr>Office 主题​​</vt:lpstr>
      <vt:lpstr>Swap2Earn</vt:lpstr>
      <vt:lpstr>目录</vt:lpstr>
      <vt:lpstr>统计套利</vt:lpstr>
      <vt:lpstr>均值回归</vt:lpstr>
      <vt:lpstr>交易策略</vt:lpstr>
      <vt:lpstr>数据类型</vt:lpstr>
      <vt:lpstr>回测：相关性</vt:lpstr>
      <vt:lpstr>回测：swap分析</vt:lpstr>
      <vt:lpstr>回测：swap过程及结果</vt:lpstr>
      <vt:lpstr>回测：结果展示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Swap2Earn</dc:title>
  <dc:creator>boosting deep</dc:creator>
  <cp:lastModifiedBy>boosting deep</cp:lastModifiedBy>
  <cp:revision>108</cp:revision>
  <dcterms:created xsi:type="dcterms:W3CDTF">2023-09-13T16:07:49Z</dcterms:created>
  <dcterms:modified xsi:type="dcterms:W3CDTF">2023-09-16T09:57:54Z</dcterms:modified>
</cp:coreProperties>
</file>