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1" r:id="rId4"/>
    <p:sldId id="272" r:id="rId5"/>
    <p:sldId id="274" r:id="rId6"/>
    <p:sldId id="273" r:id="rId7"/>
    <p:sldId id="277" r:id="rId8"/>
    <p:sldId id="270" r:id="rId9"/>
    <p:sldId id="276" r:id="rId10"/>
    <p:sldId id="261" r:id="rId11"/>
    <p:sldId id="258" r:id="rId12"/>
    <p:sldId id="257" r:id="rId13"/>
    <p:sldId id="285" r:id="rId14"/>
    <p:sldId id="278" r:id="rId15"/>
    <p:sldId id="279" r:id="rId16"/>
    <p:sldId id="280" r:id="rId17"/>
    <p:sldId id="281" r:id="rId18"/>
    <p:sldId id="286" r:id="rId19"/>
    <p:sldId id="283" r:id="rId20"/>
    <p:sldId id="282" r:id="rId21"/>
    <p:sldId id="269" r:id="rId22"/>
    <p:sldId id="2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AFA92C-5FF3-41C0-B56D-7EE6931C4CC6}">
          <p14:sldIdLst>
            <p14:sldId id="256"/>
            <p14:sldId id="260"/>
            <p14:sldId id="271"/>
            <p14:sldId id="272"/>
            <p14:sldId id="274"/>
            <p14:sldId id="273"/>
            <p14:sldId id="277"/>
            <p14:sldId id="270"/>
            <p14:sldId id="276"/>
            <p14:sldId id="261"/>
            <p14:sldId id="258"/>
            <p14:sldId id="257"/>
            <p14:sldId id="285"/>
            <p14:sldId id="278"/>
            <p14:sldId id="279"/>
            <p14:sldId id="280"/>
            <p14:sldId id="281"/>
            <p14:sldId id="286"/>
            <p14:sldId id="283"/>
            <p14:sldId id="282"/>
            <p14:sldId id="26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67"/>
    <a:srgbClr val="FF7E89"/>
    <a:srgbClr val="FF6C78"/>
    <a:srgbClr val="FE8434"/>
    <a:srgbClr val="D42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46C36-861C-477E-B080-750469022B6A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6B98-7DF5-4085-9E26-638A35558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2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Issuer</a:t>
            </a:r>
            <a:r>
              <a:rPr lang="zh-CN" altLang="en-US" sz="1200" dirty="0" smtClean="0"/>
              <a:t>：打通政府职能部门之间的数据孤岛，生成用户信息并出具</a:t>
            </a:r>
            <a:r>
              <a:rPr lang="en-US" altLang="zh-CN" sz="1200" dirty="0" smtClean="0"/>
              <a:t>VC</a:t>
            </a:r>
            <a:r>
              <a:rPr lang="zh-CN" altLang="en-US" sz="1200" dirty="0" smtClean="0"/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MeID</a:t>
            </a:r>
            <a:r>
              <a:rPr lang="zh-CN" altLang="en-US" sz="1200" dirty="0" smtClean="0"/>
              <a:t>：用户代理程序与用户交互，持有可验证声明的主体让隐私信息掌握在自己手中。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婚恋</a:t>
            </a:r>
            <a:r>
              <a:rPr lang="en-US" altLang="zh-CN" sz="1200" dirty="0" err="1" smtClean="0"/>
              <a:t>Dapp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IV</a:t>
            </a:r>
            <a:r>
              <a:rPr lang="zh-CN" altLang="en-US" sz="1200" dirty="0" smtClean="0"/>
              <a:t>）：校验用户的</a:t>
            </a:r>
            <a:r>
              <a:rPr lang="en-US" altLang="zh-CN" sz="1200" dirty="0" smtClean="0"/>
              <a:t>VC</a:t>
            </a:r>
            <a:r>
              <a:rPr lang="zh-CN" altLang="en-US" sz="1200" dirty="0" smtClean="0"/>
              <a:t>，向</a:t>
            </a:r>
            <a:r>
              <a:rPr lang="en-US" altLang="zh-CN" sz="1200" dirty="0" err="1" smtClean="0"/>
              <a:t>MeIDChain</a:t>
            </a:r>
            <a:r>
              <a:rPr lang="zh-CN" altLang="en-US" sz="1200" dirty="0" smtClean="0"/>
              <a:t>发送验证请求，</a:t>
            </a:r>
            <a:r>
              <a:rPr lang="en-US" altLang="zh-CN" sz="1200" dirty="0" smtClean="0"/>
              <a:t>VC</a:t>
            </a:r>
            <a:r>
              <a:rPr lang="zh-CN" altLang="en-US" sz="1200" dirty="0" smtClean="0"/>
              <a:t>通过验证后为每一位相亲对象提供正确信息的证明。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MeIDchain</a:t>
            </a:r>
            <a:r>
              <a:rPr lang="zh-CN" altLang="en-US" dirty="0" smtClean="0"/>
              <a:t>：为整个解决方案提供基础设施，全套的</a:t>
            </a:r>
            <a:r>
              <a:rPr lang="en-US" altLang="zh-CN" dirty="0" smtClean="0"/>
              <a:t>DID</a:t>
            </a:r>
            <a:r>
              <a:rPr lang="zh-CN" altLang="en-US" dirty="0" smtClean="0"/>
              <a:t>框架，</a:t>
            </a:r>
            <a:r>
              <a:rPr lang="en-US" altLang="zh-CN" dirty="0" smtClean="0"/>
              <a:t>DID</a:t>
            </a:r>
            <a:r>
              <a:rPr lang="zh-CN" altLang="en-US" dirty="0" smtClean="0"/>
              <a:t>数据库，分布式存储、零知识证明机制等技术协助</a:t>
            </a:r>
            <a:r>
              <a:rPr lang="en-US" altLang="zh-CN" dirty="0" smtClean="0"/>
              <a:t>DID</a:t>
            </a:r>
            <a:r>
              <a:rPr lang="zh-CN" altLang="en-US" dirty="0" smtClean="0"/>
              <a:t>验证流程能够安全高效地进行。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20F-124B-4EE5-AA76-01A4487F2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MeIDchain</a:t>
            </a:r>
            <a:r>
              <a:rPr lang="zh-CN" altLang="en-US" dirty="0" smtClean="0"/>
              <a:t>：参照</a:t>
            </a:r>
            <a:r>
              <a:rPr lang="en-US" altLang="zh-CN" dirty="0" smtClean="0"/>
              <a:t>W3C DID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标准规范。基于</a:t>
            </a:r>
            <a:r>
              <a:rPr lang="en-US" altLang="zh-CN" dirty="0" smtClean="0"/>
              <a:t>substrate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框架开发。</a:t>
            </a:r>
            <a:r>
              <a:rPr lang="zh-CN" altLang="en-US" dirty="0" smtClean="0"/>
              <a:t>综合用户体验、易用性和安全性，我们在注册、认证等各环节流程做了优化。</a:t>
            </a:r>
            <a:endParaRPr lang="zh-CN" altLang="en-US" b="0" i="0" dirty="0" smtClean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1" dirty="0" smtClean="0"/>
              <a:t>去中心化存储</a:t>
            </a:r>
            <a:r>
              <a:rPr lang="en-US" altLang="zh-CN" b="1" dirty="0" smtClean="0"/>
              <a:t>IPFS</a:t>
            </a:r>
            <a:r>
              <a:rPr lang="zh-CN" altLang="en-US" dirty="0" smtClean="0"/>
              <a:t>：我们基于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实现和部署</a:t>
            </a:r>
            <a:r>
              <a:rPr lang="en-US" altLang="zh-CN" dirty="0" smtClean="0"/>
              <a:t>DID Hub</a:t>
            </a:r>
            <a:r>
              <a:rPr lang="zh-CN" altLang="en-US" dirty="0" smtClean="0"/>
              <a:t>功能，用以保存和管理用户数据，包括用户的身份属性（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）或相关机构签发的的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-apple-system"/>
              </a:rPr>
              <a:t>可验证声明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-apple-system"/>
              </a:rPr>
              <a:t>Verifiable Credentials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dirty="0" smtClean="0"/>
              <a:t>密文。</a:t>
            </a:r>
          </a:p>
          <a:p>
            <a:r>
              <a:rPr lang="zh-CN" altLang="en-US" b="1" dirty="0" smtClean="0"/>
              <a:t>选择性披露技术</a:t>
            </a:r>
            <a:r>
              <a:rPr lang="zh-CN" altLang="en-US" dirty="0" smtClean="0"/>
              <a:t>：选择性披露技术与匿名证书中的相结合，在保护用户的隐私方面起到了重大的价值和意义。</a:t>
            </a:r>
          </a:p>
          <a:p>
            <a:r>
              <a:rPr lang="zh-CN" altLang="en-US" b="1" dirty="0" smtClean="0"/>
              <a:t>智能备份：</a:t>
            </a:r>
            <a:r>
              <a:rPr lang="zh-CN" altLang="en-US" dirty="0" smtClean="0"/>
              <a:t>用户的私钥片段加密后保存在备份服务器。解密密钥通过生物信息加密后，保存在用户指定的第三方保存。在用户遗失设备场景下，只需将生物信息加密后的文本取回，通过生物比对，即可取得解密密钥原文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20F-124B-4EE5-AA76-01A4487F26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5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9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6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5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190D-47F7-4CFD-B616-1BC353D744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3D8D-7CB5-40E5-BF32-0E991AB4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5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89">
            <a:alpha val="2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0658" y="1223859"/>
            <a:ext cx="9144000" cy="1615837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solidFill>
                  <a:srgbClr val="FF6C78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/>
            </a:r>
            <a:br>
              <a:rPr lang="en-US" altLang="zh-CN" sz="5400" dirty="0" smtClean="0">
                <a:solidFill>
                  <a:srgbClr val="FF6C78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</a:br>
            <a:r>
              <a:rPr lang="zh-CN" altLang="en-US" sz="4800" dirty="0" smtClean="0">
                <a:solidFill>
                  <a:srgbClr val="FF6C78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相遇</a:t>
            </a: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北外滩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5755" y="5462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By HashKey Me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Team </a:t>
            </a:r>
          </a:p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10/25/2020 @ 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WanXiang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Hackathon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82" y="2127989"/>
            <a:ext cx="1712489" cy="1712489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439469" y="2197954"/>
            <a:ext cx="9144000" cy="1615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rgbClr val="FF6C78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|   </a:t>
            </a:r>
            <a:r>
              <a:rPr lang="en-US" altLang="zh-CN" sz="2800" dirty="0" err="1" smtClean="0">
                <a:solidFill>
                  <a:srgbClr val="FF6C78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Meetion</a:t>
            </a:r>
            <a:r>
              <a:rPr lang="en-US" altLang="zh-CN" sz="2800" dirty="0" smtClean="0">
                <a:solidFill>
                  <a:srgbClr val="FF6C78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with HashKey Me DID</a:t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</a:b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98" y="2171268"/>
            <a:ext cx="606876" cy="6068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7619" y="221295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E8434"/>
                </a:solidFill>
              </a:rPr>
              <a:t>×</a:t>
            </a:r>
            <a:endParaRPr lang="zh-CN" altLang="en-US" sz="3600" dirty="0">
              <a:solidFill>
                <a:srgbClr val="FE8434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261" y="2584077"/>
            <a:ext cx="5279302" cy="102664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解决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方案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9" t="7326" b="17948"/>
          <a:stretch/>
        </p:blipFill>
        <p:spPr>
          <a:xfrm>
            <a:off x="5683563" y="126884"/>
            <a:ext cx="5890660" cy="6509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2" y="4263786"/>
            <a:ext cx="5802720" cy="2069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7" y="3326300"/>
            <a:ext cx="443243" cy="4432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79" y="1531009"/>
            <a:ext cx="442169" cy="4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532" y="2589091"/>
            <a:ext cx="5544152" cy="9144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应用举例</a:t>
            </a:r>
            <a:r>
              <a:rPr lang="zh-CN" altLang="en-US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：</a:t>
            </a:r>
            <a:r>
              <a:rPr lang="en-US" altLang="zh-CN" sz="3600" dirty="0" err="1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Meetion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-495859" y="3734497"/>
            <a:ext cx="6843562" cy="904774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一款基于</a:t>
            </a:r>
            <a:r>
              <a:rPr lang="en-US" altLang="zh-CN" sz="16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MeID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服务的严肃可信婚恋平台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42" y="457201"/>
            <a:ext cx="3950444" cy="6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1020" y="2708823"/>
            <a:ext cx="8027999" cy="10940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rgbClr val="FF5B67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Meetion</a:t>
            </a:r>
            <a:r>
              <a:rPr lang="en-US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br>
              <a:rPr lang="en-US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</a:br>
            <a:r>
              <a:rPr lang="en-US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Demo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演示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88" y="236928"/>
            <a:ext cx="3470988" cy="61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6864" y="2403613"/>
            <a:ext cx="9381423" cy="1129948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技术方案及创新</a:t>
            </a:r>
            <a:endParaRPr lang="zh-CN" altLang="en-US" sz="7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64" y="2490118"/>
            <a:ext cx="1043443" cy="10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9873" y="738878"/>
            <a:ext cx="7154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去中心化身份</a:t>
            </a:r>
            <a:r>
              <a:rPr lang="zh-CN" altLang="en-US" sz="2800" b="1" i="0" dirty="0" smtClean="0">
                <a:solidFill>
                  <a:srgbClr val="121212"/>
                </a:solidFill>
                <a:effectLst/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（</a:t>
            </a:r>
            <a:r>
              <a:rPr lang="en-US" altLang="zh-CN" sz="2800" b="1" i="0" dirty="0" smtClean="0">
                <a:solidFill>
                  <a:srgbClr val="121212"/>
                </a:solidFill>
                <a:effectLst/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Decentralized ID, DID</a:t>
            </a:r>
            <a:r>
              <a:rPr lang="zh-CN" altLang="en-US" sz="2800" b="1" i="0" dirty="0" smtClean="0">
                <a:solidFill>
                  <a:srgbClr val="121212"/>
                </a:solidFill>
                <a:effectLst/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</a:t>
            </a:r>
            <a:r>
              <a:rPr lang="zh-CN" altLang="en-US" sz="2800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介绍</a:t>
            </a:r>
            <a:endParaRPr lang="zh-CN" altLang="en-US" sz="2800" b="1" i="0" dirty="0">
              <a:solidFill>
                <a:srgbClr val="121212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7000" y="1795567"/>
            <a:ext cx="94226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基础层：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规范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标识符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Identifier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）是一个全局唯一的表示你身份的东西，就像你的身份证号码一样。其形式大致如下：</a:t>
            </a:r>
            <a:endParaRPr lang="en-US" altLang="zh-CN" dirty="0">
              <a:solidFill>
                <a:srgbClr val="12121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0" i="0" dirty="0" smtClean="0">
              <a:solidFill>
                <a:srgbClr val="121212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2121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2121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>
              <a:solidFill>
                <a:srgbClr val="12121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0" i="0" dirty="0" smtClean="0">
              <a:solidFill>
                <a:srgbClr val="121212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文档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Document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包含内容：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主题、公钥、身份验证、授权及服务端点。类似于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键值对（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key-value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）中的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value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zh-CN" altLang="en-US" b="0" i="0" dirty="0" smtClean="0">
              <a:solidFill>
                <a:srgbClr val="121212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应用层：可验证声明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可验证声明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Verifiable Credentials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，本文接下去都简称</a:t>
            </a:r>
            <a:r>
              <a:rPr lang="en-US" altLang="zh-CN" b="1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r>
              <a:rPr lang="zh-CN" altLang="en-US" b="0" i="0" dirty="0" smtClean="0">
                <a:solidFill>
                  <a:srgbClr val="121212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）：根据在可信机构的真实信息开具的声明，例如学历证明，资产证明。</a:t>
            </a:r>
            <a:endParaRPr lang="en-US" altLang="zh-CN" b="0" i="0" dirty="0" smtClean="0">
              <a:solidFill>
                <a:srgbClr val="121212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2121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12121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en-US" altLang="zh-CN" b="1" dirty="0" smtClean="0">
                <a:solidFill>
                  <a:srgbClr val="12121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DID-Doc</a:t>
            </a:r>
            <a:r>
              <a:rPr lang="zh-CN" altLang="en-US" b="1" dirty="0" smtClean="0">
                <a:solidFill>
                  <a:srgbClr val="12121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solidFill>
                  <a:srgbClr val="12121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r>
              <a:rPr lang="zh-CN" altLang="en-US" b="1" dirty="0" smtClean="0">
                <a:solidFill>
                  <a:srgbClr val="12121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证明一个人的身份并证明该身份拥有</a:t>
            </a:r>
            <a:r>
              <a:rPr lang="zh-CN" altLang="en-US" b="1" dirty="0">
                <a:solidFill>
                  <a:srgbClr val="12121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这份</a:t>
            </a:r>
            <a:r>
              <a:rPr lang="zh-CN" altLang="en-US" b="1" dirty="0" smtClean="0">
                <a:solidFill>
                  <a:srgbClr val="12121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声明</a:t>
            </a:r>
            <a:endParaRPr lang="en-US" altLang="zh-CN" b="1" dirty="0">
              <a:solidFill>
                <a:srgbClr val="12121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052305" y="2781076"/>
            <a:ext cx="6016752" cy="1390751"/>
            <a:chOff x="3457657" y="2350562"/>
            <a:chExt cx="6016752" cy="1390751"/>
          </a:xfrm>
        </p:grpSpPr>
        <p:sp>
          <p:nvSpPr>
            <p:cNvPr id="18" name="左大括号 17"/>
            <p:cNvSpPr/>
            <p:nvPr/>
          </p:nvSpPr>
          <p:spPr>
            <a:xfrm rot="16200000">
              <a:off x="4536011" y="2579977"/>
              <a:ext cx="357891" cy="905255"/>
            </a:xfrm>
            <a:prstGeom prst="lef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57657" y="2350562"/>
              <a:ext cx="60167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DID </a:t>
              </a:r>
              <a:r>
                <a:rPr lang="zh-CN" altLang="en-US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：</a:t>
              </a:r>
              <a:r>
                <a:rPr lang="en-US" altLang="zh-CN" dirty="0" err="1" smtClean="0">
                  <a:solidFill>
                    <a:srgbClr val="7030A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MeID</a:t>
              </a:r>
              <a:r>
                <a:rPr lang="en-US" altLang="zh-CN" dirty="0" smtClean="0">
                  <a:solidFill>
                    <a:srgbClr val="7030A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chain</a:t>
              </a:r>
              <a:r>
                <a:rPr lang="zh-CN" altLang="en-US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：</a:t>
              </a:r>
              <a:r>
                <a:rPr lang="en-US" altLang="zh-CN" sz="2400" b="1" dirty="0" smtClean="0">
                  <a:solidFill>
                    <a:schemeClr val="accent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123456789abcdefghijklmn</a:t>
              </a:r>
              <a:endParaRPr lang="zh-CN" altLang="en-US" b="1" dirty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6942770" y="1420785"/>
              <a:ext cx="321740" cy="3223638"/>
            </a:xfrm>
            <a:prstGeom prst="lef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62329" y="3371981"/>
              <a:ext cx="1124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7030A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链信息</a:t>
              </a:r>
              <a:endParaRPr lang="zh-CN" altLang="en-US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8824" y="3353905"/>
              <a:ext cx="292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DID</a:t>
              </a:r>
              <a:r>
                <a:rPr lang="zh-CN" altLang="en-US" b="1" dirty="0" smtClean="0">
                  <a:solidFill>
                    <a:schemeClr val="accent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特定字符串</a:t>
              </a:r>
              <a:endParaRPr lang="zh-CN" altLang="en-US" b="1" dirty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4245629" y="5296864"/>
            <a:ext cx="3786986" cy="11897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8" name="左箭头 67"/>
          <p:cNvSpPr/>
          <p:nvPr/>
        </p:nvSpPr>
        <p:spPr>
          <a:xfrm>
            <a:off x="4681105" y="6042211"/>
            <a:ext cx="2697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左箭头 68"/>
          <p:cNvSpPr/>
          <p:nvPr/>
        </p:nvSpPr>
        <p:spPr>
          <a:xfrm>
            <a:off x="5227112" y="6038626"/>
            <a:ext cx="2697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8" name="剪去单角的矩形 57"/>
          <p:cNvSpPr/>
          <p:nvPr/>
        </p:nvSpPr>
        <p:spPr>
          <a:xfrm>
            <a:off x="7998016" y="2347897"/>
            <a:ext cx="1698013" cy="1341763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594382" y="2564892"/>
            <a:ext cx="1527048" cy="777240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可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信任机构（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Issuer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635" y="982100"/>
            <a:ext cx="1018120" cy="10181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272273" y="2980944"/>
            <a:ext cx="726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02507" y="3430286"/>
            <a:ext cx="608087" cy="43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11116" y="3976895"/>
            <a:ext cx="608087" cy="742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07594" y="2606040"/>
            <a:ext cx="987552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发布</a:t>
            </a:r>
            <a:r>
              <a:rPr lang="en-US" altLang="zh-CN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75406" y="3691776"/>
            <a:ext cx="987552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废除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63475" y="4777512"/>
            <a:ext cx="987552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修改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395631" y="2980944"/>
            <a:ext cx="737770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255443" y="2898330"/>
            <a:ext cx="1138285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选择性披露</a:t>
            </a:r>
            <a:r>
              <a:rPr lang="en-US" altLang="zh-CN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073006" y="2980944"/>
            <a:ext cx="648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流程图: 多文档 18"/>
          <p:cNvSpPr/>
          <p:nvPr/>
        </p:nvSpPr>
        <p:spPr>
          <a:xfrm>
            <a:off x="10837780" y="2313114"/>
            <a:ext cx="1307592" cy="117043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第三方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Dapp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IV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179015" y="2980944"/>
            <a:ext cx="500927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112377" y="686563"/>
            <a:ext cx="987552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存储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183461" y="686563"/>
            <a:ext cx="987552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转移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02093" y="128284"/>
            <a:ext cx="987552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检索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992318" y="4505533"/>
            <a:ext cx="987552" cy="6949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验证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VC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331358" y="3639736"/>
            <a:ext cx="20598" cy="1576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862727" y="3668011"/>
            <a:ext cx="11611" cy="153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9879292" y="3689660"/>
            <a:ext cx="800650" cy="691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8163255" y="5104954"/>
            <a:ext cx="709560" cy="519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08710" y="3989216"/>
            <a:ext cx="181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1.DID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信息上链</a:t>
            </a:r>
            <a:endParaRPr lang="en-US" altLang="zh-CN" sz="1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2.VC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信息上链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00921" y="4102877"/>
            <a:ext cx="21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密文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信息存储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088569" y="5946557"/>
            <a:ext cx="6942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012718" y="6107664"/>
            <a:ext cx="94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检索</a:t>
            </a:r>
          </a:p>
        </p:txBody>
      </p:sp>
      <p:sp>
        <p:nvSpPr>
          <p:cNvPr id="53" name="同侧圆角矩形 52"/>
          <p:cNvSpPr/>
          <p:nvPr/>
        </p:nvSpPr>
        <p:spPr>
          <a:xfrm>
            <a:off x="5325633" y="2477377"/>
            <a:ext cx="1525872" cy="106478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109968" y="2073264"/>
            <a:ext cx="6303" cy="369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139122" y="2057889"/>
            <a:ext cx="225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发起创建</a:t>
            </a:r>
            <a:r>
              <a:rPr lang="en-US" altLang="zh-CN" sz="14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MeID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请求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64575" y="2461785"/>
            <a:ext cx="190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RangeProof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zksm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975932" y="2629408"/>
            <a:ext cx="715627" cy="33305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密钥恢复服务</a:t>
            </a:r>
            <a:endParaRPr lang="zh-CN" altLang="en-US" sz="11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974383" y="3097229"/>
            <a:ext cx="715627" cy="33305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TSS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321732" y="2863865"/>
            <a:ext cx="79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MeID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立方体 63"/>
          <p:cNvSpPr/>
          <p:nvPr/>
        </p:nvSpPr>
        <p:spPr>
          <a:xfrm>
            <a:off x="4395631" y="5897349"/>
            <a:ext cx="349754" cy="3205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4911143" y="5897349"/>
            <a:ext cx="349754" cy="3205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5427216" y="5882852"/>
            <a:ext cx="349754" cy="3205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50" name="Picture 2" descr="IP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17" y="5729295"/>
            <a:ext cx="674023" cy="6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本框 69"/>
          <p:cNvSpPr txBox="1"/>
          <p:nvPr/>
        </p:nvSpPr>
        <p:spPr>
          <a:xfrm>
            <a:off x="4491233" y="5394442"/>
            <a:ext cx="140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MeIDchain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025278" y="5418259"/>
            <a:ext cx="96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IPFS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232416" y="4558379"/>
            <a:ext cx="1055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0" name="左大括号 79"/>
          <p:cNvSpPr/>
          <p:nvPr/>
        </p:nvSpPr>
        <p:spPr>
          <a:xfrm>
            <a:off x="10074472" y="4448522"/>
            <a:ext cx="276541" cy="8841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228671" y="4930539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VC</a:t>
            </a:r>
            <a:r>
              <a:rPr lang="zh-CN" altLang="en-US" sz="1600" dirty="0" smtClean="0"/>
              <a:t>信息和发</a:t>
            </a:r>
            <a:r>
              <a:rPr lang="en-US" altLang="zh-CN" sz="1600" dirty="0" smtClean="0"/>
              <a:t>VC</a:t>
            </a:r>
            <a:r>
              <a:rPr lang="zh-CN" altLang="en-US" sz="1600" dirty="0" smtClean="0"/>
              <a:t>的机构</a:t>
            </a:r>
            <a:endParaRPr lang="zh-CN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4395631" y="6481860"/>
            <a:ext cx="3980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标识符注册机构（</a:t>
            </a:r>
            <a:r>
              <a: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Identifier Registry</a:t>
            </a:r>
            <a:r>
              <a:rPr lang="zh-CN" altLang="en-US" sz="1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9530" y="2131900"/>
            <a:ext cx="2692566" cy="1845834"/>
            <a:chOff x="1529529" y="3395701"/>
            <a:chExt cx="2692566" cy="1845834"/>
          </a:xfrm>
        </p:grpSpPr>
        <p:sp>
          <p:nvSpPr>
            <p:cNvPr id="5" name="五边形 4"/>
            <p:cNvSpPr/>
            <p:nvPr/>
          </p:nvSpPr>
          <p:spPr>
            <a:xfrm rot="16200000">
              <a:off x="1952895" y="2972335"/>
              <a:ext cx="1845834" cy="2692566"/>
            </a:xfrm>
            <a:prstGeom prst="homePlate">
              <a:avLst>
                <a:gd name="adj" fmla="val 26533"/>
              </a:avLst>
            </a:prstGeom>
            <a:noFill/>
            <a:ln>
              <a:solidFill>
                <a:srgbClr val="785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9511" y="4176065"/>
              <a:ext cx="2278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Issuer</a:t>
              </a: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：打通政府职能部门之间的数据孤岛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69431" y="2131901"/>
            <a:ext cx="2692566" cy="1845834"/>
            <a:chOff x="4769431" y="3393773"/>
            <a:chExt cx="2692566" cy="1845834"/>
          </a:xfrm>
        </p:grpSpPr>
        <p:sp>
          <p:nvSpPr>
            <p:cNvPr id="8" name="五边形 7"/>
            <p:cNvSpPr/>
            <p:nvPr/>
          </p:nvSpPr>
          <p:spPr>
            <a:xfrm rot="16200000">
              <a:off x="5192797" y="2970407"/>
              <a:ext cx="1845834" cy="2692566"/>
            </a:xfrm>
            <a:prstGeom prst="homePlate">
              <a:avLst>
                <a:gd name="adj" fmla="val 26533"/>
              </a:avLst>
            </a:prstGeom>
            <a:solidFill>
              <a:srgbClr val="DA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89224" y="3995350"/>
              <a:ext cx="20529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MeID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：隐私</a:t>
              </a:r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信息掌握在自己手中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09332" y="2131901"/>
            <a:ext cx="2692566" cy="1845834"/>
            <a:chOff x="8009332" y="3393773"/>
            <a:chExt cx="2692566" cy="1845834"/>
          </a:xfrm>
        </p:grpSpPr>
        <p:sp>
          <p:nvSpPr>
            <p:cNvPr id="11" name="五边形 10"/>
            <p:cNvSpPr/>
            <p:nvPr/>
          </p:nvSpPr>
          <p:spPr>
            <a:xfrm rot="16200000">
              <a:off x="8432698" y="2970407"/>
              <a:ext cx="1845834" cy="2692566"/>
            </a:xfrm>
            <a:prstGeom prst="homePlate">
              <a:avLst>
                <a:gd name="adj" fmla="val 26533"/>
              </a:avLst>
            </a:prstGeom>
            <a:noFill/>
            <a:ln>
              <a:solidFill>
                <a:srgbClr val="785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30905" y="4020247"/>
              <a:ext cx="26494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IV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：为每一位相亲对象提供有效信息的证明，而不泄露隐私。</a:t>
              </a:r>
              <a:endPara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570725" y="5360890"/>
            <a:ext cx="9172370" cy="877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MeIDchain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：为整个解决方案提供基础设施，全套的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框架，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数据库，分布式存储、零知识证明机制等技术协助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DID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验证流程能够安全高效地进行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8" y="713232"/>
            <a:ext cx="1022528" cy="960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20" y="728372"/>
            <a:ext cx="944980" cy="9449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07" y="753454"/>
            <a:ext cx="894816" cy="8948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53" y="4201368"/>
            <a:ext cx="594993" cy="9358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16" y="4201368"/>
            <a:ext cx="594993" cy="9358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30" y="4201368"/>
            <a:ext cx="594993" cy="9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6336" y="3929925"/>
            <a:ext cx="2501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选择性披露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技术 </a:t>
            </a:r>
            <a:r>
              <a:rPr lang="en-US" altLang="zh-CN" dirty="0" err="1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zksm</a:t>
            </a:r>
            <a:r>
              <a:rPr lang="en-US" altLang="zh-CN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r>
              <a:rPr lang="zh-CN" altLang="en-US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（</a:t>
            </a:r>
            <a:r>
              <a:rPr lang="en-US" altLang="zh-CN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Zero Knowledge Set Membership Proofs</a:t>
            </a:r>
            <a:r>
              <a:rPr lang="zh-CN" altLang="en-US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</a:t>
            </a:r>
            <a:endParaRPr lang="en-US" altLang="zh-CN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567" y="3929925"/>
            <a:ext cx="227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去中心化存储：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IPFS</a:t>
            </a:r>
          </a:p>
        </p:txBody>
      </p:sp>
      <p:sp>
        <p:nvSpPr>
          <p:cNvPr id="5" name="矩形 4"/>
          <p:cNvSpPr/>
          <p:nvPr/>
        </p:nvSpPr>
        <p:spPr>
          <a:xfrm>
            <a:off x="1018032" y="3929925"/>
            <a:ext cx="1349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MeIDchain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7945" y="4068424"/>
            <a:ext cx="2351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智能备份，密钥找回。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8032" y="1115341"/>
            <a:ext cx="47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项目特色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Picture 2" descr="IP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11" y="2647892"/>
            <a:ext cx="674023" cy="6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90" y="2543939"/>
            <a:ext cx="893093" cy="8930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19" y="2563760"/>
            <a:ext cx="873272" cy="873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37" y="2547158"/>
            <a:ext cx="838945" cy="8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95326" y="2429827"/>
            <a:ext cx="6188868" cy="1129948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意义与价值</a:t>
            </a:r>
            <a:endParaRPr lang="zh-CN" altLang="en-US" sz="7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1" y="2620746"/>
            <a:ext cx="1043443" cy="10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0E228A7-12F0-44A0-B640-F94EFC325344}"/>
              </a:ext>
            </a:extLst>
          </p:cNvPr>
          <p:cNvSpPr txBox="1"/>
          <p:nvPr/>
        </p:nvSpPr>
        <p:spPr>
          <a:xfrm>
            <a:off x="1209476" y="2048655"/>
            <a:ext cx="9672839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Calibri"/>
              </a:rPr>
              <a:t>项目意义：</a:t>
            </a:r>
          </a:p>
          <a:p>
            <a:pPr marL="285750" indent="-285750">
              <a:buFont typeface="Arial"/>
              <a:buChar char="•"/>
            </a:pP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Calibri"/>
              </a:rPr>
              <a:t>服务北外滩社区的社会治理</a:t>
            </a: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Calibri"/>
              </a:rPr>
              <a:t>提供北外滩数字经济的基础设施</a:t>
            </a: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Calibri"/>
              </a:rPr>
              <a:t>实现北外滩区域内人才、企业、智能设备的精细化管理</a:t>
            </a: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Calibri"/>
              </a:rPr>
              <a:t>结合北外滩新旧融合的特色，为不同人群（老年人、上班族）提供差异化针对性服务</a:t>
            </a:r>
          </a:p>
          <a:p>
            <a:pPr marL="285750" indent="-285750">
              <a:buFont typeface="Arial"/>
              <a:buChar char="•"/>
            </a:pPr>
            <a:r>
              <a:rPr lang="ja-JP" dirty="0">
                <a:latin typeface="幼圆" panose="02010509060101010101" pitchFamily="49" charset="-122"/>
                <a:ea typeface="幼圆" panose="02010509060101010101" pitchFamily="49" charset="-122"/>
                <a:cs typeface="+mn-lt"/>
              </a:rPr>
              <a:t>推动金融、零售、城市管理、智慧楼宇等重要场景的落地</a:t>
            </a: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Calibri"/>
              </a:rPr>
              <a:t>融合5G、物联网、xR（VR、AR等）等前瞻技术，提升北外滩数字化、智能化综合水平</a:t>
            </a:r>
          </a:p>
          <a:p>
            <a:pPr marL="285750" indent="-285750">
              <a:buFont typeface="Arial"/>
              <a:buChar char="•"/>
            </a:pP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6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7685" y="2343322"/>
            <a:ext cx="9381423" cy="1129948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一些社会现象</a:t>
            </a:r>
            <a:endParaRPr lang="zh-CN" altLang="en-US" sz="7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81" y="2429827"/>
            <a:ext cx="1043443" cy="10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4C17871C-6399-497D-B111-74B4F1CEB07B}"/>
              </a:ext>
            </a:extLst>
          </p:cNvPr>
          <p:cNvSpPr txBox="1"/>
          <p:nvPr/>
        </p:nvSpPr>
        <p:spPr>
          <a:xfrm>
            <a:off x="1285630" y="1206327"/>
            <a:ext cx="4905456" cy="12926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sz="2400" dirty="0">
                <a:latin typeface="幼圆" panose="02010509060101010101" pitchFamily="49" charset="-122"/>
                <a:ea typeface="幼圆" panose="02010509060101010101" pitchFamily="49" charset="-122"/>
                <a:cs typeface="+mn-lt"/>
              </a:rPr>
              <a:t>MeID</a:t>
            </a:r>
            <a:r>
              <a:rPr lang="ja-JP" altLang="en-US" sz="2400" dirty="0">
                <a:latin typeface="幼圆" panose="02010509060101010101" pitchFamily="49" charset="-122"/>
                <a:ea typeface="幼圆" panose="02010509060101010101" pitchFamily="49" charset="-122"/>
                <a:cs typeface="Calibri"/>
              </a:rPr>
              <a:t> 赋能更多北外滩场景</a:t>
            </a:r>
            <a:endParaRPr lang="en-US" altLang="ja-JP" sz="2400" dirty="0">
              <a:latin typeface="幼圆" panose="02010509060101010101" pitchFamily="49" charset="-122"/>
              <a:ea typeface="幼圆" panose="02010509060101010101" pitchFamily="49" charset="-122"/>
              <a:cs typeface="Calibri"/>
            </a:endParaRPr>
          </a:p>
          <a:p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Calibri"/>
            </a:endParaRPr>
          </a:p>
          <a:p>
            <a:endParaRPr lang="ja-JP" altLang="en-US" b="1" dirty="0">
              <a:latin typeface="幼圆" panose="02010509060101010101" pitchFamily="49" charset="-122"/>
              <a:ea typeface="幼圆" panose="02010509060101010101" pitchFamily="49" charset="-122"/>
              <a:cs typeface="Calibri"/>
            </a:endParaRPr>
          </a:p>
          <a:p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Calibri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F599DE1-E001-4ED2-BFE8-F0062DBB8C18}"/>
              </a:ext>
            </a:extLst>
          </p:cNvPr>
          <p:cNvSpPr txBox="1"/>
          <p:nvPr/>
        </p:nvSpPr>
        <p:spPr>
          <a:xfrm>
            <a:off x="2275172" y="1961406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幼圆" panose="02010509060101010101" pitchFamily="49" charset="-122"/>
              <a:ea typeface="幼圆" panose="02010509060101010101" pitchFamily="49" charset="-122"/>
              <a:cs typeface="Calibri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D057A86-ECB7-4684-868F-B72FBF3347EF}"/>
              </a:ext>
            </a:extLst>
          </p:cNvPr>
          <p:cNvSpPr txBox="1"/>
          <p:nvPr/>
        </p:nvSpPr>
        <p:spPr>
          <a:xfrm>
            <a:off x="1285630" y="2235352"/>
            <a:ext cx="2743200" cy="36933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北外滩人才管理平台</a:t>
            </a: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​</a:t>
            </a:r>
            <a:endParaRPr lang="en-US" altLang="ja-JP" dirty="0">
              <a:latin typeface="幼圆" panose="02010509060101010101" pitchFamily="49" charset="-122"/>
              <a:ea typeface="幼圆" panose="02010509060101010101" pitchFamily="49" charset="-122"/>
              <a:cs typeface="Segoe UI"/>
            </a:endParaRPr>
          </a:p>
          <a:p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​</a:t>
            </a:r>
          </a:p>
          <a:p>
            <a:pPr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企业、人才的匹配与撮合​</a:t>
            </a:r>
          </a:p>
          <a:p>
            <a:pPr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人才真实履历管理​</a:t>
            </a:r>
          </a:p>
          <a:p>
            <a:pPr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人才信誉管理​</a:t>
            </a:r>
          </a:p>
          <a:p>
            <a:pPr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企业身份、企业职能授权管理 （在商务活动中避免身份诈骗、越权行使公司权力）​</a:t>
            </a:r>
          </a:p>
          <a:p>
            <a:pPr>
              <a:buChar char="•"/>
            </a:pP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人才需求分析，帮助宏观分析片区人才需求满足情况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9D446C-59E4-44CC-9381-4D070EC22F1D}"/>
              </a:ext>
            </a:extLst>
          </p:cNvPr>
          <p:cNvSpPr txBox="1"/>
          <p:nvPr/>
        </p:nvSpPr>
        <p:spPr>
          <a:xfrm>
            <a:off x="4711374" y="2235352"/>
            <a:ext cx="2743200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北外滩企业服务平台</a:t>
            </a:r>
            <a:r>
              <a:rPr lang="en-US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​</a:t>
            </a:r>
            <a:endParaRPr lang="en-US" altLang="ja-JP">
              <a:latin typeface="幼圆" panose="02010509060101010101" pitchFamily="49" charset="-122"/>
              <a:ea typeface="幼圆" panose="02010509060101010101" pitchFamily="49" charset="-122"/>
              <a:cs typeface="Segoe UI"/>
            </a:endParaRPr>
          </a:p>
          <a:p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​</a:t>
            </a:r>
          </a:p>
          <a:p>
            <a:pPr>
              <a:buChar char="•"/>
            </a:pPr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为北外滩企业提供数字化基础</a:t>
            </a:r>
            <a:r>
              <a:rPr lang="ja-JP" altLang="en-US" dirty="0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设施</a:t>
            </a:r>
          </a:p>
          <a:p>
            <a:pPr>
              <a:buChar char="•"/>
            </a:pPr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基于区块链和数字身份，促成企业间的可信合作</a:t>
            </a: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Arial"/>
            </a:endParaRPr>
          </a:p>
          <a:p>
            <a:pPr>
              <a:buChar char="•"/>
            </a:pPr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交互式感知企业的真实需求，方便制定扶持和刺激政策</a:t>
            </a: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Arial"/>
            </a:endParaRPr>
          </a:p>
          <a:p>
            <a:pPr>
              <a:buChar char="•"/>
            </a:pP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Arial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D8F9-503D-4F3D-970B-63278F5D1F51}"/>
              </a:ext>
            </a:extLst>
          </p:cNvPr>
          <p:cNvSpPr txBox="1"/>
          <p:nvPr/>
        </p:nvSpPr>
        <p:spPr>
          <a:xfrm>
            <a:off x="8306451" y="2235352"/>
            <a:ext cx="2599918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北外滩金融基础设施</a:t>
            </a:r>
            <a:endParaRPr lang="en-US">
              <a:latin typeface="幼圆" panose="02010509060101010101" pitchFamily="49" charset="-122"/>
              <a:ea typeface="幼圆" panose="02010509060101010101" pitchFamily="49" charset="-122"/>
              <a:cs typeface="Segoe UI"/>
            </a:endParaRPr>
          </a:p>
          <a:p>
            <a:endParaRPr lang="ja-JP" altLang="en-US" b="1" dirty="0">
              <a:latin typeface="幼圆" panose="02010509060101010101" pitchFamily="49" charset="-122"/>
              <a:ea typeface="幼圆" panose="02010509060101010101" pitchFamily="49" charset="-122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​建立链上企业信用体系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Segoe UI"/>
              </a:rPr>
              <a:t>助力公募RETIs的落地</a:t>
            </a: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+mn-lt"/>
              </a:rPr>
              <a:t>丰富北外滩</a:t>
            </a:r>
            <a:r>
              <a:rPr lang="ja-JP">
                <a:latin typeface="幼圆" panose="02010509060101010101" pitchFamily="49" charset="-122"/>
                <a:ea typeface="幼圆" panose="02010509060101010101" pitchFamily="49" charset="-122"/>
                <a:cs typeface="+mn-lt"/>
              </a:rPr>
              <a:t>航运金融的</a:t>
            </a:r>
            <a:r>
              <a:rPr lang="ja-JP" altLang="en-US">
                <a:latin typeface="幼圆" panose="02010509060101010101" pitchFamily="49" charset="-122"/>
                <a:ea typeface="幼圆" panose="02010509060101010101" pitchFamily="49" charset="-122"/>
                <a:cs typeface="+mn-lt"/>
              </a:rPr>
              <a:t>场景和产品</a:t>
            </a:r>
            <a:endParaRPr lang="ja-JP" altLang="en-US">
              <a:latin typeface="幼圆" panose="02010509060101010101" pitchFamily="49" charset="-122"/>
              <a:ea typeface="幼圆" panose="02010509060101010101" pitchFamily="49" charset="-122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Segoe UI"/>
            </a:endParaRPr>
          </a:p>
          <a:p>
            <a:pPr>
              <a:buFontTx/>
              <a:buChar char="•"/>
            </a:pPr>
            <a:endParaRPr lang="ja-JP" altLang="en-US" dirty="0">
              <a:latin typeface="幼圆" panose="02010509060101010101" pitchFamily="49" charset="-122"/>
              <a:ea typeface="幼圆" panose="02010509060101010101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68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B6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8544" y="2396692"/>
            <a:ext cx="9375006" cy="1822966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诚者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天之道也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思诚者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人之道也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孟子</a:t>
            </a:r>
          </a:p>
        </p:txBody>
      </p:sp>
    </p:spTree>
    <p:extLst>
      <p:ext uri="{BB962C8B-B14F-4D97-AF65-F5344CB8AC3E}">
        <p14:creationId xmlns:p14="http://schemas.microsoft.com/office/powerpoint/2010/main" val="6971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B6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867" y="2718239"/>
            <a:ext cx="9375006" cy="1822966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 谢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!</a:t>
            </a:r>
            <a:b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Q&amp;A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40" y="1445089"/>
            <a:ext cx="1043443" cy="10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.liqucn.com/img/h00/h98/img_localize_5ae47cd65b5bb375761704d4d51f6d84_493x3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05842" cy="445376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ns-strategy.cdn.bcebos.com/ns-strategy/upload/fc_big_pic/part-00273-21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69" y="1559412"/>
            <a:ext cx="5065731" cy="285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414998"/>
            <a:ext cx="12192000" cy="2443002"/>
          </a:xfrm>
          <a:prstGeom prst="rect">
            <a:avLst/>
          </a:prstGeom>
          <a:solidFill>
            <a:srgbClr val="FF7E8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7477" y="5052844"/>
            <a:ext cx="6496715" cy="74493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办理居住证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居转户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签证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52" name="Picture 4" descr="https://timgsa.baidu.com/timg?image&amp;quality=80&amp;size=b9999_10000&amp;sec=1603601192512&amp;di=a2ab69b2bdd1e35b920925556f9b5438&amp;imgtype=0&amp;src=http%3A%2F%2Fimgbdb3.bendibao.com%2Fshbdb%2F20188%2F06%2F2018806154529_4506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9"/>
          <a:stretch/>
        </p:blipFill>
        <p:spPr bwMode="auto">
          <a:xfrm>
            <a:off x="7105842" y="0"/>
            <a:ext cx="5086158" cy="247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s0.bdstatic.com/70cFuHSh_Q1YnxGkpoWK1HF6hhy/it/u=4238962983,4118480153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677319" cy="34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imgsa.baidu.com/timg?image&amp;quality=80&amp;size=b9999_10000&amp;sec=1603601766531&amp;di=9192eaa3eab6d4e637888e74c438a08c&amp;imgtype=0&amp;src=http%3A%2F%2Fz.rongzi.com%2Fcontent%2Fupload%2Fimages%2Fueditor%2F20160120%2F63588881343040230133279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97" y="3416474"/>
            <a:ext cx="5823015" cy="344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5677318" y="1"/>
            <a:ext cx="6514681" cy="6782636"/>
          </a:xfrm>
          <a:prstGeom prst="rect">
            <a:avLst/>
          </a:prstGeom>
          <a:solidFill>
            <a:srgbClr val="FF7E8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>
          <a:xfrm>
            <a:off x="7570977" y="2026863"/>
            <a:ext cx="2688390" cy="247056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办理入职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银行贷款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房屋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租赁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2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s0.bdstatic.com/70cFuHSh_Q1YnxGkpoWK1HF6hhy/it/u=4238962983,4118480153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" y="245368"/>
            <a:ext cx="5237946" cy="31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imgsa.baidu.com/timg?image&amp;quality=80&amp;size=b9999_10000&amp;sec=1603601766531&amp;di=9192eaa3eab6d4e637888e74c438a08c&amp;imgtype=0&amp;src=http%3A%2F%2Fz.rongzi.com%2Fcontent%2Fupload%2Fimages%2Fueditor%2F20160120%2F63588881343040230133279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" y="3565839"/>
            <a:ext cx="5237946" cy="30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6238961" y="2026863"/>
            <a:ext cx="5352422" cy="2779222"/>
          </a:xfrm>
          <a:prstGeom prst="rect">
            <a:avLst/>
          </a:prstGeom>
          <a:solidFill>
            <a:srgbClr val="FF7E8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>
          <a:xfrm>
            <a:off x="7570977" y="2026863"/>
            <a:ext cx="2688390" cy="247056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办理入职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银行贷款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房屋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租赁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55049" y="247269"/>
            <a:ext cx="6260123" cy="6338410"/>
            <a:chOff x="5652560" y="369067"/>
            <a:chExt cx="6260123" cy="6338410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5652560" y="369067"/>
              <a:ext cx="6260123" cy="6338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1981" y="2234213"/>
              <a:ext cx="933517" cy="1234453"/>
            </a:xfrm>
            <a:prstGeom prst="rect">
              <a:avLst/>
            </a:prstGeom>
            <a:grpFill/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5263" y="960934"/>
              <a:ext cx="1337260" cy="962235"/>
            </a:xfrm>
            <a:prstGeom prst="rect">
              <a:avLst/>
            </a:prstGeom>
            <a:grpFill/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6562" y="960934"/>
              <a:ext cx="1401915" cy="978696"/>
            </a:xfrm>
            <a:prstGeom prst="rect">
              <a:avLst/>
            </a:prstGeom>
            <a:grpFill/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8418" y="2234213"/>
              <a:ext cx="983997" cy="1220586"/>
            </a:xfrm>
            <a:prstGeom prst="rect">
              <a:avLst/>
            </a:prstGeom>
            <a:grpFill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35382" y="2234213"/>
              <a:ext cx="1933724" cy="1207815"/>
            </a:xfrm>
            <a:prstGeom prst="rect">
              <a:avLst/>
            </a:prstGeom>
            <a:grpFill/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65263" y="3781064"/>
              <a:ext cx="1185341" cy="817695"/>
            </a:xfrm>
            <a:prstGeom prst="rect">
              <a:avLst/>
            </a:prstGeom>
            <a:grpFill/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78479" y="979426"/>
              <a:ext cx="1441352" cy="978696"/>
            </a:xfrm>
            <a:prstGeom prst="rect">
              <a:avLst/>
            </a:prstGeom>
            <a:grpFill/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75154" y="3743927"/>
              <a:ext cx="1427111" cy="902042"/>
            </a:xfrm>
            <a:prstGeom prst="rect">
              <a:avLst/>
            </a:prstGeom>
            <a:grpFill/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25325" y="3730890"/>
              <a:ext cx="1441352" cy="912615"/>
            </a:xfrm>
            <a:prstGeom prst="rect">
              <a:avLst/>
            </a:prstGeom>
            <a:grpFill/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87309" y="4822524"/>
              <a:ext cx="1963002" cy="1269648"/>
            </a:xfrm>
            <a:prstGeom prst="rect">
              <a:avLst/>
            </a:prstGeom>
            <a:grpFill/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53955" y="4822524"/>
              <a:ext cx="1832264" cy="1269648"/>
            </a:xfrm>
            <a:prstGeom prst="rect">
              <a:avLst/>
            </a:prstGeom>
            <a:grpFill/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98932" l="0" r="100000">
                          <a14:backgroundMark x1="9434" y1="4982" x2="9434" y2="49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53218" y="4822524"/>
              <a:ext cx="1628356" cy="143889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2368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6254">
            <a:off x="336760" y="600257"/>
            <a:ext cx="7685990" cy="19555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4854">
            <a:off x="5250587" y="1710934"/>
            <a:ext cx="6700527" cy="16907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858">
            <a:off x="582769" y="3275770"/>
            <a:ext cx="6872425" cy="18918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9745">
            <a:off x="4782639" y="4057147"/>
            <a:ext cx="7060125" cy="195035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298573" y="2634054"/>
            <a:ext cx="6271066" cy="1873022"/>
          </a:xfrm>
          <a:prstGeom prst="roundRect">
            <a:avLst>
              <a:gd name="adj" fmla="val 1160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“爱”的陷阱</a:t>
            </a:r>
            <a:endParaRPr lang="zh-CN" altLang="en-US" sz="6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6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7203" y="2343322"/>
            <a:ext cx="9381423" cy="1129948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原因是什么？</a:t>
            </a:r>
            <a:endParaRPr lang="zh-CN" altLang="en-US" sz="7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28" y="2429827"/>
            <a:ext cx="1043443" cy="10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6468" y="5019473"/>
            <a:ext cx="9896122" cy="1129948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缺乏身份地统一认证 </a:t>
            </a:r>
            <a:r>
              <a:rPr lang="en-US" altLang="zh-CN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&amp; </a:t>
            </a:r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集中管理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065" y="1486417"/>
            <a:ext cx="3686476" cy="1719008"/>
          </a:xfrm>
          <a:prstGeom prst="rect">
            <a:avLst/>
          </a:prstGeom>
          <a:solidFill>
            <a:srgbClr val="FF7E89">
              <a:alpha val="22000"/>
            </a:srgb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4908" y="1486416"/>
            <a:ext cx="3686476" cy="1719009"/>
          </a:xfrm>
          <a:prstGeom prst="rect">
            <a:avLst/>
          </a:prstGeom>
          <a:solidFill>
            <a:srgbClr val="FF7E89">
              <a:alpha val="22000"/>
            </a:srgb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4302" y="1955414"/>
            <a:ext cx="2954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居民社会属性复杂，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身份证件繁多而分散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04751" y="1486414"/>
            <a:ext cx="3686476" cy="1719011"/>
          </a:xfrm>
          <a:prstGeom prst="rect">
            <a:avLst/>
          </a:prstGeom>
          <a:solidFill>
            <a:srgbClr val="FF7E89">
              <a:alpha val="22000"/>
            </a:srgb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52273" y="19554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婚恋诈骗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缺乏可信认证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9037" y="199475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居民办理证明材料时，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步骤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多流程长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1" name="曲线连接符 20"/>
          <p:cNvCxnSpPr>
            <a:stCxn id="8" idx="2"/>
            <a:endCxn id="2" idx="0"/>
          </p:cNvCxnSpPr>
          <p:nvPr/>
        </p:nvCxnSpPr>
        <p:spPr>
          <a:xfrm rot="16200000" flipH="1">
            <a:off x="3154392" y="2279336"/>
            <a:ext cx="1814048" cy="3666226"/>
          </a:xfrm>
          <a:prstGeom prst="curvedConnector3">
            <a:avLst>
              <a:gd name="adj1" fmla="val 50000"/>
            </a:avLst>
          </a:prstGeom>
          <a:ln w="57150">
            <a:solidFill>
              <a:srgbClr val="FF5B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9" idx="2"/>
            <a:endCxn id="2" idx="0"/>
          </p:cNvCxnSpPr>
          <p:nvPr/>
        </p:nvCxnSpPr>
        <p:spPr>
          <a:xfrm rot="5400000">
            <a:off x="5134314" y="3965641"/>
            <a:ext cx="1814048" cy="293617"/>
          </a:xfrm>
          <a:prstGeom prst="curvedConnector3">
            <a:avLst/>
          </a:prstGeom>
          <a:ln w="57150">
            <a:solidFill>
              <a:srgbClr val="FF5B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0" idx="2"/>
            <a:endCxn id="2" idx="0"/>
          </p:cNvCxnSpPr>
          <p:nvPr/>
        </p:nvCxnSpPr>
        <p:spPr>
          <a:xfrm rot="5400000">
            <a:off x="7114235" y="1985719"/>
            <a:ext cx="1814048" cy="4253460"/>
          </a:xfrm>
          <a:prstGeom prst="curvedConnector3">
            <a:avLst/>
          </a:prstGeom>
          <a:ln w="57150">
            <a:solidFill>
              <a:srgbClr val="FF5B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3448532" y="753631"/>
            <a:ext cx="5516545" cy="4863402"/>
          </a:xfrm>
          <a:prstGeom prst="roundRect">
            <a:avLst>
              <a:gd name="adj" fmla="val 8403"/>
            </a:avLst>
          </a:prstGeom>
          <a:solidFill>
            <a:srgbClr val="FF7E89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95" y="2144174"/>
            <a:ext cx="741378" cy="9675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700" y="1146222"/>
            <a:ext cx="1062022" cy="7541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426" y="1146222"/>
            <a:ext cx="1113370" cy="7670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915" y="2144174"/>
            <a:ext cx="781468" cy="9566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920" y="2144174"/>
            <a:ext cx="1535720" cy="946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6700" y="3356542"/>
            <a:ext cx="941371" cy="6408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654" y="1160715"/>
            <a:ext cx="1144690" cy="7670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4658" y="3327435"/>
            <a:ext cx="1133380" cy="7069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3440" y="3317217"/>
            <a:ext cx="1144690" cy="7152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5373" y="4172802"/>
            <a:ext cx="1558972" cy="9951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6075" y="4172802"/>
            <a:ext cx="1455143" cy="9951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8932" l="0" r="100000">
                        <a14:backgroundMark x1="9434" y1="4982" x2="9434" y2="49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4427" y="4172802"/>
            <a:ext cx="1293204" cy="11277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圆角矩形 4"/>
          <p:cNvSpPr/>
          <p:nvPr/>
        </p:nvSpPr>
        <p:spPr>
          <a:xfrm rot="20699522">
            <a:off x="1131149" y="1162913"/>
            <a:ext cx="1788690" cy="9557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公安部门</a:t>
            </a:r>
          </a:p>
        </p:txBody>
      </p:sp>
      <p:sp>
        <p:nvSpPr>
          <p:cNvPr id="24" name="圆角矩形 23"/>
          <p:cNvSpPr/>
          <p:nvPr/>
        </p:nvSpPr>
        <p:spPr>
          <a:xfrm rot="2527581">
            <a:off x="1007876" y="3091747"/>
            <a:ext cx="2160396" cy="9557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交通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部门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 rot="20132494">
            <a:off x="854624" y="4822702"/>
            <a:ext cx="2508621" cy="9557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社保部门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927128">
            <a:off x="9450064" y="1060766"/>
            <a:ext cx="1749544" cy="9557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民政局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 rot="20787699">
            <a:off x="9446584" y="2688875"/>
            <a:ext cx="2451177" cy="9557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税务局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 rot="908427">
            <a:off x="9399607" y="4510513"/>
            <a:ext cx="2498924" cy="9557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劳动局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8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952</Words>
  <Application>Microsoft Office PowerPoint</Application>
  <PresentationFormat>宽屏</PresentationFormat>
  <Paragraphs>122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-apple-system</vt:lpstr>
      <vt:lpstr>Arial Unicode MS</vt:lpstr>
      <vt:lpstr>Malgun Gothic Semilight</vt:lpstr>
      <vt:lpstr>楷体</vt:lpstr>
      <vt:lpstr>宋体</vt:lpstr>
      <vt:lpstr>微软雅黑</vt:lpstr>
      <vt:lpstr>幼圆</vt:lpstr>
      <vt:lpstr>Arial</vt:lpstr>
      <vt:lpstr>Calibri</vt:lpstr>
      <vt:lpstr>Calibri Light</vt:lpstr>
      <vt:lpstr>Segoe UI</vt:lpstr>
      <vt:lpstr>Office 主题</vt:lpstr>
      <vt:lpstr> 相遇北外滩</vt:lpstr>
      <vt:lpstr>一些社会现象</vt:lpstr>
      <vt:lpstr>办理居住证 / 居转户 / 签证 /…</vt:lpstr>
      <vt:lpstr>办理入职  银行贷款   房屋租赁 …</vt:lpstr>
      <vt:lpstr>办理入职  银行贷款   房屋租赁</vt:lpstr>
      <vt:lpstr>PowerPoint 演示文稿</vt:lpstr>
      <vt:lpstr>原因是什么？</vt:lpstr>
      <vt:lpstr>缺乏身份地统一认证 &amp; 集中管理</vt:lpstr>
      <vt:lpstr>PowerPoint 演示文稿</vt:lpstr>
      <vt:lpstr>解决方案</vt:lpstr>
      <vt:lpstr>应用举例：Meetion</vt:lpstr>
      <vt:lpstr>Meetion  Demo演示</vt:lpstr>
      <vt:lpstr>技术方案及创新</vt:lpstr>
      <vt:lpstr>PowerPoint 演示文稿</vt:lpstr>
      <vt:lpstr>PowerPoint 演示文稿</vt:lpstr>
      <vt:lpstr>PowerPoint 演示文稿</vt:lpstr>
      <vt:lpstr>PowerPoint 演示文稿</vt:lpstr>
      <vt:lpstr>意义与价值</vt:lpstr>
      <vt:lpstr>PowerPoint 演示文稿</vt:lpstr>
      <vt:lpstr>PowerPoint 演示文稿</vt:lpstr>
      <vt:lpstr>诚者,天之道也;思诚者,人之道也。  ——孟子</vt:lpstr>
      <vt:lpstr>谢 谢! 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Meetion with DID</dc:title>
  <dc:creator>AGG</dc:creator>
  <cp:lastModifiedBy>AGG</cp:lastModifiedBy>
  <cp:revision>50</cp:revision>
  <dcterms:created xsi:type="dcterms:W3CDTF">2020-10-23T13:14:48Z</dcterms:created>
  <dcterms:modified xsi:type="dcterms:W3CDTF">2020-10-25T03:47:40Z</dcterms:modified>
</cp:coreProperties>
</file>