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0" r:id="rId3"/>
    <p:sldId id="259" r:id="rId4"/>
    <p:sldId id="261" r:id="rId5"/>
    <p:sldId id="264" r:id="rId6"/>
    <p:sldId id="262" r:id="rId7"/>
    <p:sldId id="265" r:id="rId8"/>
    <p:sldId id="263" r:id="rId9"/>
    <p:sldId id="267" r:id="rId10"/>
    <p:sldId id="268" r:id="rId11"/>
    <p:sldId id="269" r:id="rId12"/>
    <p:sldId id="266" r:id="rId13"/>
    <p:sldId id="27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71" autoAdjust="0"/>
  </p:normalViewPr>
  <p:slideViewPr>
    <p:cSldViewPr>
      <p:cViewPr varScale="1">
        <p:scale>
          <a:sx n="86" d="100"/>
          <a:sy n="86" d="100"/>
        </p:scale>
        <p:origin x="9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5B0E1-B734-4F52-9743-08547F6E10E2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CC006-CF49-4922-8D9E-1B506C5F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440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74766-3E6E-491A-9A46-6BF2AD8C9E9F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CCBD6-C969-486B-AED8-9B14FA532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88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、跨域信息的互通互认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、个人信息保护法草案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、大平台模式形成的无形垄断阻碍数字经济发展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CCBD6-C969-486B-AED8-9B14FA532EA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19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7B928-6B21-40D8-A3B8-CF4B894803F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CCBD6-C969-486B-AED8-9B14FA532E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22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E99C-7A16-42CF-BFCD-9A9BC3CC376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2921-653E-41ED-BDD4-AAF30B1BB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7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E99C-7A16-42CF-BFCD-9A9BC3CC376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2921-653E-41ED-BDD4-AAF30B1BB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5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E99C-7A16-42CF-BFCD-9A9BC3CC376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2921-653E-41ED-BDD4-AAF30B1BB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74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115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rot="1800000">
            <a:off x="7948146" y="-952330"/>
            <a:ext cx="1833614" cy="1440000"/>
          </a:xfrm>
          <a:prstGeom prst="triangle">
            <a:avLst>
              <a:gd name="adj" fmla="val 76172"/>
            </a:avLst>
          </a:prstGeom>
          <a:solidFill>
            <a:srgbClr val="F27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5485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E99C-7A16-42CF-BFCD-9A9BC3CC376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2921-653E-41ED-BDD4-AAF30B1BB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88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E99C-7A16-42CF-BFCD-9A9BC3CC376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2921-653E-41ED-BDD4-AAF30B1BB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53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E99C-7A16-42CF-BFCD-9A9BC3CC376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2921-653E-41ED-BDD4-AAF30B1BB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25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E99C-7A16-42CF-BFCD-9A9BC3CC376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2921-653E-41ED-BDD4-AAF30B1BB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0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E99C-7A16-42CF-BFCD-9A9BC3CC376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2921-653E-41ED-BDD4-AAF30B1BB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7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E99C-7A16-42CF-BFCD-9A9BC3CC376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2921-653E-41ED-BDD4-AAF30B1BB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64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E99C-7A16-42CF-BFCD-9A9BC3CC376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2921-653E-41ED-BDD4-AAF30B1BB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01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E99C-7A16-42CF-BFCD-9A9BC3CC376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2921-653E-41ED-BDD4-AAF30B1BB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61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2E99C-7A16-42CF-BFCD-9A9BC3CC376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2921-653E-41ED-BDD4-AAF30B1BB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91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-3445468" y="-1384208"/>
            <a:ext cx="9626352" cy="9626352"/>
          </a:xfrm>
          <a:prstGeom prst="diamond">
            <a:avLst/>
          </a:prstGeom>
          <a:solidFill>
            <a:srgbClr val="164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5" name="菱形 4"/>
          <p:cNvSpPr/>
          <p:nvPr/>
        </p:nvSpPr>
        <p:spPr>
          <a:xfrm>
            <a:off x="2231875" y="-5015211"/>
            <a:ext cx="7783266" cy="7783266"/>
          </a:xfrm>
          <a:prstGeom prst="diamond">
            <a:avLst/>
          </a:prstGeom>
          <a:solidFill>
            <a:schemeClr val="tx2">
              <a:lumMod val="40000"/>
              <a:lumOff val="60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6" name="菱形 5"/>
          <p:cNvSpPr/>
          <p:nvPr/>
        </p:nvSpPr>
        <p:spPr>
          <a:xfrm>
            <a:off x="5062061" y="1945958"/>
            <a:ext cx="8406765" cy="8279606"/>
          </a:xfrm>
          <a:prstGeom prst="diamond">
            <a:avLst/>
          </a:prstGeom>
          <a:solidFill>
            <a:srgbClr val="F27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-4544" y="2836435"/>
            <a:ext cx="47239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伴我行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——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北外滩数字入口</a:t>
            </a:r>
          </a:p>
        </p:txBody>
      </p:sp>
    </p:spTree>
    <p:extLst>
      <p:ext uri="{BB962C8B-B14F-4D97-AF65-F5344CB8AC3E}">
        <p14:creationId xmlns:p14="http://schemas.microsoft.com/office/powerpoint/2010/main" val="426636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39">
            <a:extLst>
              <a:ext uri="{FF2B5EF4-FFF2-40B4-BE49-F238E27FC236}">
                <a16:creationId xmlns:a16="http://schemas.microsoft.com/office/drawing/2014/main" id="{FA0ABBCB-025B-44E1-99C3-D881F2EF61C5}"/>
              </a:ext>
            </a:extLst>
          </p:cNvPr>
          <p:cNvSpPr txBox="1"/>
          <p:nvPr/>
        </p:nvSpPr>
        <p:spPr>
          <a:xfrm>
            <a:off x="170512" y="116632"/>
            <a:ext cx="4764446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rgbClr val="1644C6"/>
                </a:solidFill>
              </a:rPr>
              <a:t>伴我行项目功能介绍</a:t>
            </a:r>
            <a:r>
              <a:rPr lang="en-US" altLang="zh-CN" sz="2400" b="1" dirty="0">
                <a:solidFill>
                  <a:srgbClr val="1644C6"/>
                </a:solidFill>
              </a:rPr>
              <a:t>——</a:t>
            </a:r>
            <a:r>
              <a:rPr lang="zh-CN" altLang="en-US" sz="2400" b="1" dirty="0">
                <a:solidFill>
                  <a:srgbClr val="1644C6"/>
                </a:solidFill>
              </a:rPr>
              <a:t>入住登记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55A988-CE27-4F17-A7E7-BC0CA1F37143}"/>
              </a:ext>
            </a:extLst>
          </p:cNvPr>
          <p:cNvSpPr txBox="1"/>
          <p:nvPr/>
        </p:nvSpPr>
        <p:spPr>
          <a:xfrm>
            <a:off x="614463" y="566124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伴我行</a:t>
            </a:r>
            <a:r>
              <a:rPr lang="en-US" altLang="zh-CN" dirty="0"/>
              <a:t>APP</a:t>
            </a:r>
            <a:r>
              <a:rPr lang="zh-CN" altLang="en-US" dirty="0"/>
              <a:t>选择</a:t>
            </a:r>
            <a:endParaRPr lang="en-US" altLang="zh-CN" dirty="0"/>
          </a:p>
          <a:p>
            <a:r>
              <a:rPr lang="zh-CN" altLang="en-US" dirty="0"/>
              <a:t>连接酒店的方式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541FE1-CD35-46FC-8951-DD452E46B6D0}"/>
              </a:ext>
            </a:extLst>
          </p:cNvPr>
          <p:cNvSpPr txBox="1"/>
          <p:nvPr/>
        </p:nvSpPr>
        <p:spPr>
          <a:xfrm>
            <a:off x="3367452" y="5548619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连接成功后</a:t>
            </a:r>
            <a:endParaRPr lang="en-US" altLang="zh-CN" dirty="0"/>
          </a:p>
          <a:p>
            <a:pPr algn="ctr"/>
            <a:r>
              <a:rPr lang="zh-CN" altLang="en-US" dirty="0"/>
              <a:t>酒店申请出示身份证、</a:t>
            </a:r>
            <a:endParaRPr lang="en-US" altLang="zh-CN" dirty="0"/>
          </a:p>
          <a:p>
            <a:pPr algn="ctr"/>
            <a:r>
              <a:rPr lang="zh-CN" altLang="en-US" dirty="0"/>
              <a:t>新冠健康证、酒店订单</a:t>
            </a:r>
            <a:endParaRPr lang="en-US" altLang="zh-CN" dirty="0"/>
          </a:p>
          <a:p>
            <a:pPr algn="ctr"/>
            <a:r>
              <a:rPr lang="zh-CN" altLang="en-US" dirty="0"/>
              <a:t>三个</a:t>
            </a:r>
            <a:r>
              <a:rPr lang="en-US" altLang="zh-CN" dirty="0"/>
              <a:t>VC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C28B2A-EC68-4037-8BC6-9F2CBDCA01D4}"/>
              </a:ext>
            </a:extLst>
          </p:cNvPr>
          <p:cNvSpPr txBox="1"/>
          <p:nvPr/>
        </p:nvSpPr>
        <p:spPr>
          <a:xfrm>
            <a:off x="5983277" y="5501770"/>
            <a:ext cx="32399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VC</a:t>
            </a:r>
            <a:r>
              <a:rPr lang="zh-CN" altLang="en-US" sz="1400" dirty="0"/>
              <a:t>的三种出示方式：</a:t>
            </a:r>
            <a:endParaRPr lang="en-US" altLang="zh-CN" sz="1400" dirty="0"/>
          </a:p>
          <a:p>
            <a:r>
              <a:rPr lang="en-US" altLang="zh-CN" sz="1400" dirty="0"/>
              <a:t>1.</a:t>
            </a:r>
            <a:r>
              <a:rPr lang="zh-CN" altLang="en-US" sz="1400" dirty="0"/>
              <a:t>全部出示：将</a:t>
            </a:r>
            <a:r>
              <a:rPr lang="en-US" altLang="zh-CN" sz="1400" dirty="0"/>
              <a:t>VC</a:t>
            </a:r>
            <a:r>
              <a:rPr lang="zh-CN" altLang="en-US" sz="1400" dirty="0"/>
              <a:t>全部出示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部分出示：只出示部分属性</a:t>
            </a:r>
            <a:endParaRPr lang="en-US" altLang="zh-CN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零知识出示：使用零知识证明进行</a:t>
            </a:r>
            <a:endParaRPr lang="en-US" altLang="zh-CN" sz="1400" dirty="0"/>
          </a:p>
          <a:p>
            <a:r>
              <a:rPr lang="zh-CN" altLang="en-US" sz="1400" dirty="0"/>
              <a:t>出示，比如某些情况下可以</a:t>
            </a:r>
            <a:endParaRPr lang="en-US" altLang="zh-CN" sz="1400" dirty="0"/>
          </a:p>
          <a:p>
            <a:r>
              <a:rPr lang="zh-CN" altLang="en-US" sz="1400" dirty="0"/>
              <a:t>在不出示生日的情况下证明年龄大于</a:t>
            </a:r>
            <a:r>
              <a:rPr lang="en-US" altLang="zh-CN" sz="1400" dirty="0"/>
              <a:t>18</a:t>
            </a:r>
            <a:endParaRPr lang="zh-CN" altLang="en-US" sz="1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61EE54-11AF-4578-8B6F-BACEC9FE1842}"/>
              </a:ext>
            </a:extLst>
          </p:cNvPr>
          <p:cNvCxnSpPr>
            <a:cxnSpLocks/>
          </p:cNvCxnSpPr>
          <p:nvPr/>
        </p:nvCxnSpPr>
        <p:spPr>
          <a:xfrm>
            <a:off x="2803152" y="3057994"/>
            <a:ext cx="48040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A5D4B21-7BCB-4EEE-8DE9-8BD5C686CBD6}"/>
              </a:ext>
            </a:extLst>
          </p:cNvPr>
          <p:cNvCxnSpPr>
            <a:cxnSpLocks/>
          </p:cNvCxnSpPr>
          <p:nvPr/>
        </p:nvCxnSpPr>
        <p:spPr>
          <a:xfrm flipV="1">
            <a:off x="5860442" y="3056631"/>
            <a:ext cx="453621" cy="13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10099B50-7563-45A9-B9B6-C9B2DAEE0C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129326"/>
            <a:ext cx="2344228" cy="41675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500F7D-3C00-46A4-9E18-ED4C569A18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86" y="1121324"/>
            <a:ext cx="2344227" cy="41675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C7D9879-B205-4E2E-B86A-688F0AAE95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4" y="1124744"/>
            <a:ext cx="2344228" cy="416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3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C9C181-CBC2-482D-B8F1-C9FBFA56FF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40968"/>
            <a:ext cx="7203635" cy="35174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491DBEA-EE29-4D7E-B723-207BD0DB5C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3" y="424342"/>
            <a:ext cx="2572564" cy="4573448"/>
          </a:xfrm>
          <a:prstGeom prst="rect">
            <a:avLst/>
          </a:prstGeom>
        </p:spPr>
      </p:pic>
      <p:sp>
        <p:nvSpPr>
          <p:cNvPr id="3" name="文本框 39">
            <a:extLst>
              <a:ext uri="{FF2B5EF4-FFF2-40B4-BE49-F238E27FC236}">
                <a16:creationId xmlns:a16="http://schemas.microsoft.com/office/drawing/2014/main" id="{B6CF59CC-6FAA-4FE1-B9B6-E58B6030C828}"/>
              </a:ext>
            </a:extLst>
          </p:cNvPr>
          <p:cNvSpPr txBox="1"/>
          <p:nvPr/>
        </p:nvSpPr>
        <p:spPr>
          <a:xfrm>
            <a:off x="170512" y="116632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rgbClr val="1644C6"/>
                </a:solidFill>
              </a:rPr>
              <a:t>伴我行项目功能介绍</a:t>
            </a:r>
            <a:r>
              <a:rPr lang="en-US" altLang="zh-CN" sz="2400" b="1" dirty="0">
                <a:solidFill>
                  <a:srgbClr val="1644C6"/>
                </a:solidFill>
              </a:rPr>
              <a:t>——</a:t>
            </a:r>
            <a:r>
              <a:rPr lang="zh-CN" altLang="en-US" sz="2400" b="1" dirty="0">
                <a:solidFill>
                  <a:srgbClr val="1644C6"/>
                </a:solidFill>
              </a:rPr>
              <a:t>验证成功并入住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4223101-546C-4FE8-9B2F-A508D0F5A937}"/>
              </a:ext>
            </a:extLst>
          </p:cNvPr>
          <p:cNvCxnSpPr>
            <a:cxnSpLocks/>
          </p:cNvCxnSpPr>
          <p:nvPr/>
        </p:nvCxnSpPr>
        <p:spPr>
          <a:xfrm flipH="1" flipV="1">
            <a:off x="2555776" y="1340768"/>
            <a:ext cx="1584176" cy="20733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1F1438E-2813-460C-990B-F2D8668A5A4C}"/>
              </a:ext>
            </a:extLst>
          </p:cNvPr>
          <p:cNvSpPr txBox="1"/>
          <p:nvPr/>
        </p:nvSpPr>
        <p:spPr>
          <a:xfrm>
            <a:off x="3415952" y="18115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扫码连接酒店系统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7068128-6629-4F15-A9D3-483FD14DABC1}"/>
              </a:ext>
            </a:extLst>
          </p:cNvPr>
          <p:cNvCxnSpPr>
            <a:cxnSpLocks/>
          </p:cNvCxnSpPr>
          <p:nvPr/>
        </p:nvCxnSpPr>
        <p:spPr>
          <a:xfrm>
            <a:off x="1259632" y="4635058"/>
            <a:ext cx="1665184" cy="6700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3DB97AE-7D91-48C1-8476-BADC5DCA7EDD}"/>
              </a:ext>
            </a:extLst>
          </p:cNvPr>
          <p:cNvSpPr txBox="1"/>
          <p:nvPr/>
        </p:nvSpPr>
        <p:spPr>
          <a:xfrm>
            <a:off x="2724594" y="4935760"/>
            <a:ext cx="532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三个</a:t>
            </a:r>
            <a:r>
              <a:rPr lang="en-US" altLang="zh-CN" dirty="0"/>
              <a:t>VC</a:t>
            </a:r>
            <a:r>
              <a:rPr lang="zh-CN" altLang="en-US" dirty="0"/>
              <a:t>组成</a:t>
            </a:r>
            <a:r>
              <a:rPr lang="en-US" altLang="zh-CN" dirty="0"/>
              <a:t>Presentation</a:t>
            </a:r>
            <a:r>
              <a:rPr lang="zh-CN" altLang="en-US" dirty="0"/>
              <a:t>进行出示并通过区块链验证</a:t>
            </a:r>
          </a:p>
        </p:txBody>
      </p:sp>
    </p:spTree>
    <p:extLst>
      <p:ext uri="{BB962C8B-B14F-4D97-AF65-F5344CB8AC3E}">
        <p14:creationId xmlns:p14="http://schemas.microsoft.com/office/powerpoint/2010/main" val="77346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9">
            <a:extLst>
              <a:ext uri="{FF2B5EF4-FFF2-40B4-BE49-F238E27FC236}">
                <a16:creationId xmlns:a16="http://schemas.microsoft.com/office/drawing/2014/main" id="{2260B4FE-2F0F-4CF2-A5A2-F45402125269}"/>
              </a:ext>
            </a:extLst>
          </p:cNvPr>
          <p:cNvSpPr txBox="1"/>
          <p:nvPr/>
        </p:nvSpPr>
        <p:spPr>
          <a:xfrm>
            <a:off x="304382" y="373414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rgbClr val="1644C6"/>
                </a:solidFill>
              </a:rPr>
              <a:t>项目前景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DEB8DC-36F0-47D1-8721-9A4E6F13D26F}"/>
              </a:ext>
            </a:extLst>
          </p:cNvPr>
          <p:cNvSpPr/>
          <p:nvPr/>
        </p:nvSpPr>
        <p:spPr>
          <a:xfrm>
            <a:off x="1331640" y="980729"/>
            <a:ext cx="6408712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/>
              <a:t>	</a:t>
            </a:r>
            <a:r>
              <a:rPr lang="zh-CN" altLang="en-US" sz="2000" dirty="0"/>
              <a:t>伴我行</a:t>
            </a:r>
            <a:r>
              <a:rPr lang="en-US" altLang="zh-CN" sz="2000" dirty="0"/>
              <a:t>APP</a:t>
            </a:r>
            <a:r>
              <a:rPr lang="zh-CN" altLang="en-US" sz="2000" dirty="0"/>
              <a:t>可以是游客接触北外滩的第一入口，也可是北外滩常驻人员的日常服务平台。</a:t>
            </a:r>
            <a:endParaRPr lang="en-US" altLang="zh-CN" sz="2000" dirty="0"/>
          </a:p>
          <a:p>
            <a:r>
              <a:rPr lang="zh-CN" altLang="en-US" sz="2000" dirty="0"/>
              <a:t>伴我行</a:t>
            </a:r>
            <a:r>
              <a:rPr lang="en-US" altLang="zh-CN" sz="2000" dirty="0"/>
              <a:t>APP</a:t>
            </a:r>
            <a:r>
              <a:rPr lang="zh-CN" altLang="en-US" sz="2000" dirty="0"/>
              <a:t>可以接入自有</a:t>
            </a:r>
            <a:r>
              <a:rPr lang="en-US" altLang="zh-CN" sz="2000" dirty="0"/>
              <a:t>DID</a:t>
            </a:r>
            <a:r>
              <a:rPr lang="zh-CN" altLang="en-US" sz="2000" dirty="0"/>
              <a:t>，也可以接入</a:t>
            </a:r>
            <a:r>
              <a:rPr lang="en-US" altLang="zh-CN" sz="2000" dirty="0" err="1"/>
              <a:t>EthrDID</a:t>
            </a:r>
            <a:r>
              <a:rPr lang="zh-CN" altLang="en-US" sz="2000" dirty="0"/>
              <a:t>、</a:t>
            </a:r>
            <a:r>
              <a:rPr lang="en-US" altLang="zh-CN" sz="2000" dirty="0"/>
              <a:t>Indy</a:t>
            </a:r>
            <a:r>
              <a:rPr lang="zh-CN" altLang="en-US" sz="2000" dirty="0"/>
              <a:t>等符合</a:t>
            </a:r>
            <a:r>
              <a:rPr lang="en-US" altLang="zh-CN" sz="2000" dirty="0"/>
              <a:t>W3C</a:t>
            </a:r>
            <a:r>
              <a:rPr lang="zh-CN" altLang="en-US" sz="2000" dirty="0"/>
              <a:t>规范的</a:t>
            </a:r>
            <a:r>
              <a:rPr lang="en-US" altLang="zh-CN" sz="2000" dirty="0"/>
              <a:t>DID</a:t>
            </a:r>
            <a:r>
              <a:rPr lang="zh-CN" altLang="en-US" sz="2000" dirty="0"/>
              <a:t>（身份全球化的入口）。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伴我行</a:t>
            </a:r>
            <a:r>
              <a:rPr lang="en-US" altLang="zh-CN" sz="2000" dirty="0"/>
              <a:t>APP</a:t>
            </a:r>
            <a:r>
              <a:rPr lang="zh-CN" altLang="en-US" sz="2000" dirty="0"/>
              <a:t>未来可以接入央行数字货币，完成支付数字化。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A50317-3DCB-46BF-B958-F3CD19FA28EF}"/>
              </a:ext>
            </a:extLst>
          </p:cNvPr>
          <p:cNvSpPr/>
          <p:nvPr/>
        </p:nvSpPr>
        <p:spPr>
          <a:xfrm>
            <a:off x="1339942" y="3976577"/>
            <a:ext cx="6408712" cy="256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/>
              <a:t>	</a:t>
            </a:r>
            <a:r>
              <a:rPr lang="zh-CN" altLang="en-US" sz="2000"/>
              <a:t>基于区块链</a:t>
            </a:r>
            <a:r>
              <a:rPr lang="en-US" altLang="zh-CN" sz="2000"/>
              <a:t>DID</a:t>
            </a:r>
            <a:r>
              <a:rPr lang="zh-CN" altLang="en-US" sz="2000" dirty="0"/>
              <a:t>除了用于伴我行</a:t>
            </a:r>
            <a:r>
              <a:rPr lang="en-US" altLang="zh-CN" sz="2000" dirty="0"/>
              <a:t>APP</a:t>
            </a:r>
            <a:r>
              <a:rPr lang="zh-CN" altLang="en-US" sz="2000" dirty="0"/>
              <a:t>，也可以集成到教育、医疗、政务等一切依赖身份与认证的领域。成为北外滩智慧城市治理基础设施。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159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2FE37D-9E2E-49BA-BA19-006CFF46F90B}"/>
              </a:ext>
            </a:extLst>
          </p:cNvPr>
          <p:cNvSpPr txBox="1"/>
          <p:nvPr/>
        </p:nvSpPr>
        <p:spPr>
          <a:xfrm>
            <a:off x="3710225" y="292116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accent1"/>
                </a:solidFill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17579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9"/>
          <p:cNvSpPr txBox="1"/>
          <p:nvPr/>
        </p:nvSpPr>
        <p:spPr>
          <a:xfrm>
            <a:off x="304382" y="373414"/>
            <a:ext cx="22445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rgbClr val="1644C6"/>
                </a:solidFill>
              </a:rPr>
              <a:t>关于伴我行</a:t>
            </a:r>
            <a:r>
              <a:rPr lang="en-US" altLang="zh-CN" sz="2400" b="1" dirty="0">
                <a:solidFill>
                  <a:srgbClr val="1644C6"/>
                </a:solidFill>
              </a:rPr>
              <a:t>APP</a:t>
            </a:r>
            <a:endParaRPr lang="zh-CN" altLang="en-US" sz="2400" b="1" dirty="0">
              <a:solidFill>
                <a:srgbClr val="1644C6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1640" y="908721"/>
            <a:ext cx="6192688" cy="1965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			</a:t>
            </a:r>
            <a:r>
              <a:rPr lang="zh-CN" altLang="en-US" sz="2000" dirty="0"/>
              <a:t>动机</a:t>
            </a:r>
            <a:endParaRPr lang="en-US" altLang="zh-CN" sz="2000" dirty="0"/>
          </a:p>
          <a:p>
            <a:r>
              <a:rPr lang="en-US" altLang="zh-CN" dirty="0"/>
              <a:t>1</a:t>
            </a:r>
            <a:r>
              <a:rPr lang="zh-CN" altLang="en-US" dirty="0"/>
              <a:t>、通过</a:t>
            </a:r>
            <a:r>
              <a:rPr lang="en-US" altLang="zh-CN" dirty="0"/>
              <a:t>DID</a:t>
            </a:r>
            <a:r>
              <a:rPr lang="zh-CN" altLang="en-US" dirty="0"/>
              <a:t>来解决北外滩智慧城市在数字化治理过程中关于身份的归属、认证、隐私等问题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、通过伴我行</a:t>
            </a:r>
            <a:r>
              <a:rPr lang="en-US" altLang="zh-CN" dirty="0"/>
              <a:t>APP</a:t>
            </a:r>
            <a:r>
              <a:rPr lang="zh-CN" altLang="en-US" dirty="0"/>
              <a:t>，演示</a:t>
            </a:r>
            <a:r>
              <a:rPr lang="en-US" altLang="zh-CN" dirty="0"/>
              <a:t>DID</a:t>
            </a:r>
            <a:r>
              <a:rPr lang="zh-CN" altLang="en-US" dirty="0"/>
              <a:t>在智慧城市中的一个应用场景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、将区块链作为基础设施，在</a:t>
            </a:r>
            <a:r>
              <a:rPr lang="en-US" altLang="zh-CN" dirty="0"/>
              <a:t>Layer2</a:t>
            </a:r>
            <a:r>
              <a:rPr lang="zh-CN" altLang="en-US"/>
              <a:t>层进行应用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1640" y="3284984"/>
            <a:ext cx="6192688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			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DID</a:t>
            </a:r>
            <a:r>
              <a:rPr lang="zh-CN" altLang="en-US" dirty="0"/>
              <a:t>为基础的出行助手，提供聚合登录、行程管理、凭证管理、</a:t>
            </a:r>
            <a:r>
              <a:rPr lang="en-US" altLang="zh-CN" dirty="0"/>
              <a:t>Presentation</a:t>
            </a:r>
            <a:r>
              <a:rPr lang="zh-CN" altLang="en-US" dirty="0"/>
              <a:t>生成等功能，用户拥有控制权，可自主管理个人相关信息，按需披露数据。商家也可使用开放协议接入用户和第三方，满足信息保护要求同时降低成本。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26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304382" y="373414"/>
            <a:ext cx="479971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rgbClr val="1644C6"/>
                </a:solidFill>
              </a:rPr>
              <a:t>分布式身份</a:t>
            </a:r>
            <a:r>
              <a:rPr lang="en-US" altLang="zh-CN" sz="2400" b="1" dirty="0">
                <a:solidFill>
                  <a:srgbClr val="1644C6"/>
                </a:solidFill>
              </a:rPr>
              <a:t>---</a:t>
            </a:r>
            <a:r>
              <a:rPr lang="zh-CN" altLang="en-US" sz="2400" b="1" dirty="0">
                <a:solidFill>
                  <a:srgbClr val="1644C6"/>
                </a:solidFill>
              </a:rPr>
              <a:t>数字经济发展驱动力</a:t>
            </a:r>
          </a:p>
        </p:txBody>
      </p:sp>
      <p:sp>
        <p:nvSpPr>
          <p:cNvPr id="10" name="Content Placeholder 2"/>
          <p:cNvSpPr txBox="1"/>
          <p:nvPr/>
        </p:nvSpPr>
        <p:spPr>
          <a:xfrm>
            <a:off x="1061383" y="5789269"/>
            <a:ext cx="3940108" cy="1220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6269" y="1120676"/>
            <a:ext cx="79936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	         </a:t>
            </a:r>
            <a:r>
              <a:rPr lang="zh-CN" altLang="en-US" dirty="0">
                <a:solidFill>
                  <a:srgbClr val="0070C0"/>
                </a:solidFill>
              </a:rPr>
              <a:t>互联网身份协议层缺失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The Internet was created without any way to identify the people who used it. The Internet was a network of machines. Consequently, all the identity in Internet protocols is designed to identify machines and services</a:t>
            </a:r>
          </a:p>
          <a:p>
            <a:endParaRPr lang="en-US" altLang="zh-CN" dirty="0"/>
          </a:p>
          <a:p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互联网的创建没有任何方法可以识别使用互联网的人。互联网是机器网络。因此，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协议中的所有身份都旨在识别机器和服务。</a:t>
            </a:r>
          </a:p>
        </p:txBody>
      </p:sp>
      <p:sp>
        <p:nvSpPr>
          <p:cNvPr id="6" name="矩形 5"/>
          <p:cNvSpPr/>
          <p:nvPr/>
        </p:nvSpPr>
        <p:spPr>
          <a:xfrm>
            <a:off x="579639" y="3861048"/>
            <a:ext cx="78502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	         </a:t>
            </a:r>
            <a:r>
              <a:rPr lang="zh-CN" altLang="en-US" dirty="0">
                <a:solidFill>
                  <a:srgbClr val="0070C0"/>
                </a:solidFill>
              </a:rPr>
              <a:t>分布式身份定义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The essence of Decentralized-ID is in creating open standards for a privacy preserving internet-wide identity layer — not owned by any one particular organization, but interoperable between all.</a:t>
            </a:r>
          </a:p>
          <a:p>
            <a:endParaRPr lang="en-US" altLang="zh-CN" dirty="0"/>
          </a:p>
          <a:p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分布式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的本质是为保护隐私的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范围内的身份层创建开放标准，该标准不属于任何一个特定组织，而是可以在所有组织之间互操作的。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16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9"/>
          <p:cNvSpPr txBox="1"/>
          <p:nvPr/>
        </p:nvSpPr>
        <p:spPr>
          <a:xfrm>
            <a:off x="304382" y="373414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rgbClr val="1644C6"/>
                </a:solidFill>
              </a:rPr>
              <a:t>DID</a:t>
            </a:r>
            <a:r>
              <a:rPr lang="zh-CN" altLang="en-US" sz="2400" b="1" dirty="0">
                <a:solidFill>
                  <a:srgbClr val="1644C6"/>
                </a:solidFill>
              </a:rPr>
              <a:t>架构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35079"/>
            <a:ext cx="651510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31E6188-58B2-45DE-969D-CACA9AA831B5}"/>
              </a:ext>
            </a:extLst>
          </p:cNvPr>
          <p:cNvSpPr txBox="1"/>
          <p:nvPr/>
        </p:nvSpPr>
        <p:spPr>
          <a:xfrm>
            <a:off x="992694" y="6022921"/>
            <a:ext cx="7337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借助分布式帐本（区块链）技术，通过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Issuer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Holder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Verifier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信任模型</a:t>
            </a: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在互联网上传递信任</a:t>
            </a:r>
          </a:p>
        </p:txBody>
      </p:sp>
    </p:spTree>
    <p:extLst>
      <p:ext uri="{BB962C8B-B14F-4D97-AF65-F5344CB8AC3E}">
        <p14:creationId xmlns:p14="http://schemas.microsoft.com/office/powerpoint/2010/main" val="106829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6C3E7CF-C1EB-4954-AA33-2DBE1EFE9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884" y="1208922"/>
            <a:ext cx="6660232" cy="444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75A26C4-2BE2-42EE-9B31-C9122162168E}"/>
              </a:ext>
            </a:extLst>
          </p:cNvPr>
          <p:cNvCxnSpPr>
            <a:cxnSpLocks/>
          </p:cNvCxnSpPr>
          <p:nvPr/>
        </p:nvCxnSpPr>
        <p:spPr>
          <a:xfrm>
            <a:off x="755576" y="1772816"/>
            <a:ext cx="864096" cy="7920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532F9CE-BB60-472F-A26B-848ED8793405}"/>
              </a:ext>
            </a:extLst>
          </p:cNvPr>
          <p:cNvSpPr txBox="1"/>
          <p:nvPr/>
        </p:nvSpPr>
        <p:spPr>
          <a:xfrm>
            <a:off x="4788045" y="465941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购物、衣食住行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FC11C30-2E28-4F87-878A-5FE3F161E3DD}"/>
              </a:ext>
            </a:extLst>
          </p:cNvPr>
          <p:cNvCxnSpPr>
            <a:cxnSpLocks/>
          </p:cNvCxnSpPr>
          <p:nvPr/>
        </p:nvCxnSpPr>
        <p:spPr>
          <a:xfrm flipV="1">
            <a:off x="4572000" y="4509120"/>
            <a:ext cx="1008112" cy="14401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852046A-5A59-4BE6-8BA8-2F4221266238}"/>
              </a:ext>
            </a:extLst>
          </p:cNvPr>
          <p:cNvSpPr txBox="1"/>
          <p:nvPr/>
        </p:nvSpPr>
        <p:spPr>
          <a:xfrm>
            <a:off x="3851920" y="59492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房屋租赁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1242817-A56A-43D3-9D12-E2EDD33F790B}"/>
              </a:ext>
            </a:extLst>
          </p:cNvPr>
          <p:cNvCxnSpPr>
            <a:cxnSpLocks/>
          </p:cNvCxnSpPr>
          <p:nvPr/>
        </p:nvCxnSpPr>
        <p:spPr>
          <a:xfrm flipH="1" flipV="1">
            <a:off x="7092280" y="5373216"/>
            <a:ext cx="72008" cy="10271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549ABA7-A52B-4FE7-9172-AFFED5F38C8A}"/>
              </a:ext>
            </a:extLst>
          </p:cNvPr>
          <p:cNvSpPr txBox="1"/>
          <p:nvPr/>
        </p:nvSpPr>
        <p:spPr>
          <a:xfrm>
            <a:off x="7236296" y="62156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汽车租赁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F7A1F8B-B34C-45D7-88B8-45DE9D3EC0E3}"/>
              </a:ext>
            </a:extLst>
          </p:cNvPr>
          <p:cNvCxnSpPr>
            <a:cxnSpLocks/>
          </p:cNvCxnSpPr>
          <p:nvPr/>
        </p:nvCxnSpPr>
        <p:spPr>
          <a:xfrm flipH="1" flipV="1">
            <a:off x="7452320" y="3861048"/>
            <a:ext cx="1205880" cy="10271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A30C38C-2638-4B5A-86E7-FC454809E75C}"/>
              </a:ext>
            </a:extLst>
          </p:cNvPr>
          <p:cNvSpPr txBox="1"/>
          <p:nvPr/>
        </p:nvSpPr>
        <p:spPr>
          <a:xfrm>
            <a:off x="7956376" y="49012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旅店住宿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1551393-F056-4779-A65C-026C91642E11}"/>
              </a:ext>
            </a:extLst>
          </p:cNvPr>
          <p:cNvCxnSpPr>
            <a:cxnSpLocks/>
          </p:cNvCxnSpPr>
          <p:nvPr/>
        </p:nvCxnSpPr>
        <p:spPr>
          <a:xfrm flipV="1">
            <a:off x="755576" y="4509120"/>
            <a:ext cx="648072" cy="9192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181862E-7960-4B30-A28A-5656FF16078A}"/>
              </a:ext>
            </a:extLst>
          </p:cNvPr>
          <p:cNvSpPr txBox="1"/>
          <p:nvPr/>
        </p:nvSpPr>
        <p:spPr>
          <a:xfrm>
            <a:off x="133888" y="54706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航运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BC03CBB-CC44-4A42-A62E-D21D65FB7BF2}"/>
              </a:ext>
            </a:extLst>
          </p:cNvPr>
          <p:cNvCxnSpPr>
            <a:cxnSpLocks/>
          </p:cNvCxnSpPr>
          <p:nvPr/>
        </p:nvCxnSpPr>
        <p:spPr>
          <a:xfrm>
            <a:off x="5868144" y="836712"/>
            <a:ext cx="1152128" cy="15841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8667979E-AC78-4BB7-A003-02212D107703}"/>
              </a:ext>
            </a:extLst>
          </p:cNvPr>
          <p:cNvSpPr txBox="1"/>
          <p:nvPr/>
        </p:nvSpPr>
        <p:spPr>
          <a:xfrm>
            <a:off x="121878" y="14441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景点门票</a:t>
            </a:r>
          </a:p>
        </p:txBody>
      </p:sp>
      <p:sp>
        <p:nvSpPr>
          <p:cNvPr id="37" name="文本框 39">
            <a:extLst>
              <a:ext uri="{FF2B5EF4-FFF2-40B4-BE49-F238E27FC236}">
                <a16:creationId xmlns:a16="http://schemas.microsoft.com/office/drawing/2014/main" id="{F88888D1-6D49-445F-B713-ADC8D829F4D6}"/>
              </a:ext>
            </a:extLst>
          </p:cNvPr>
          <p:cNvSpPr txBox="1"/>
          <p:nvPr/>
        </p:nvSpPr>
        <p:spPr>
          <a:xfrm>
            <a:off x="346567" y="256303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rgbClr val="1644C6"/>
                </a:solidFill>
              </a:rPr>
              <a:t>项目用例</a:t>
            </a:r>
          </a:p>
        </p:txBody>
      </p:sp>
    </p:spTree>
    <p:extLst>
      <p:ext uri="{BB962C8B-B14F-4D97-AF65-F5344CB8AC3E}">
        <p14:creationId xmlns:p14="http://schemas.microsoft.com/office/powerpoint/2010/main" val="102858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9"/>
          <p:cNvSpPr txBox="1"/>
          <p:nvPr/>
        </p:nvSpPr>
        <p:spPr>
          <a:xfrm>
            <a:off x="304382" y="373414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rgbClr val="1644C6"/>
                </a:solidFill>
              </a:rPr>
              <a:t>技术架构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100138"/>
            <a:ext cx="82391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85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9">
            <a:extLst>
              <a:ext uri="{FF2B5EF4-FFF2-40B4-BE49-F238E27FC236}">
                <a16:creationId xmlns:a16="http://schemas.microsoft.com/office/drawing/2014/main" id="{F1473E3B-526F-413B-B1E7-836A8EFDB52C}"/>
              </a:ext>
            </a:extLst>
          </p:cNvPr>
          <p:cNvSpPr txBox="1"/>
          <p:nvPr/>
        </p:nvSpPr>
        <p:spPr>
          <a:xfrm>
            <a:off x="304382" y="373414"/>
            <a:ext cx="2186817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rgbClr val="1644C6"/>
                </a:solidFill>
              </a:rPr>
              <a:t>Demo</a:t>
            </a:r>
            <a:r>
              <a:rPr lang="zh-CN" altLang="en-US" sz="2400" b="1" dirty="0">
                <a:solidFill>
                  <a:srgbClr val="1644C6"/>
                </a:solidFill>
              </a:rPr>
              <a:t>技术选型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58E230E-056F-42BC-A185-2F5B48082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594431"/>
              </p:ext>
            </p:extLst>
          </p:nvPr>
        </p:nvGraphicFramePr>
        <p:xfrm>
          <a:off x="1331640" y="1268760"/>
          <a:ext cx="60960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2876429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5424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技术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1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框架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React-Native</a:t>
                      </a:r>
                    </a:p>
                    <a:p>
                      <a:pPr algn="ctr"/>
                      <a:r>
                        <a:rPr lang="zh-CN" altLang="en-US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快速开发，</a:t>
                      </a:r>
                      <a:r>
                        <a:rPr lang="en-US" altLang="zh-CN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JS</a:t>
                      </a:r>
                      <a:r>
                        <a:rPr lang="zh-CN" altLang="en-US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生态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0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Ant Design</a:t>
                      </a:r>
                    </a:p>
                    <a:p>
                      <a:pPr algn="ctr"/>
                      <a:r>
                        <a:rPr lang="zh-CN" altLang="en-US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快速开发，中文文档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9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W3C-DID-VC</a:t>
                      </a:r>
                    </a:p>
                    <a:p>
                      <a:pPr algn="ctr"/>
                      <a:r>
                        <a:rPr lang="zh-CN" altLang="en-US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官方开源库、紧跟规范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17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区块链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Tendermint+CosmosSDK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业务分离、高定制性、拜占庭容错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2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云服务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W3C-Universal-Resolver</a:t>
                      </a:r>
                    </a:p>
                    <a:p>
                      <a:pPr algn="ctr"/>
                      <a:r>
                        <a:rPr lang="zh-CN" altLang="en-US" i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官方开源库、紧跟规范、插件扩展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481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A221ABF-A541-458F-A2A5-AAD6AB03102D}"/>
              </a:ext>
            </a:extLst>
          </p:cNvPr>
          <p:cNvSpPr txBox="1"/>
          <p:nvPr/>
        </p:nvSpPr>
        <p:spPr>
          <a:xfrm>
            <a:off x="1281772" y="5822321"/>
            <a:ext cx="6580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其中区块链与云服务为已有功能</a:t>
            </a: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Jubiter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遵守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W3C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规范，基于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Tendermint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开发的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开放基础平台</a:t>
            </a:r>
          </a:p>
        </p:txBody>
      </p:sp>
    </p:spTree>
    <p:extLst>
      <p:ext uri="{BB962C8B-B14F-4D97-AF65-F5344CB8AC3E}">
        <p14:creationId xmlns:p14="http://schemas.microsoft.com/office/powerpoint/2010/main" val="359132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B0AF516-A147-479F-B2C7-6F2721DEB6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19" y="764704"/>
            <a:ext cx="3152948" cy="5605241"/>
          </a:xfrm>
          <a:prstGeom prst="rect">
            <a:avLst/>
          </a:prstGeom>
        </p:spPr>
      </p:pic>
      <p:sp>
        <p:nvSpPr>
          <p:cNvPr id="2" name="文本框 39"/>
          <p:cNvSpPr txBox="1"/>
          <p:nvPr/>
        </p:nvSpPr>
        <p:spPr>
          <a:xfrm>
            <a:off x="304382" y="373414"/>
            <a:ext cx="4455066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rgbClr val="1644C6"/>
                </a:solidFill>
              </a:rPr>
              <a:t>伴我行项目功能介绍</a:t>
            </a:r>
            <a:r>
              <a:rPr lang="en-US" altLang="zh-CN" sz="2400" b="1" dirty="0">
                <a:solidFill>
                  <a:srgbClr val="1644C6"/>
                </a:solidFill>
              </a:rPr>
              <a:t>——</a:t>
            </a:r>
            <a:r>
              <a:rPr lang="zh-CN" altLang="en-US" sz="2400" b="1" dirty="0">
                <a:solidFill>
                  <a:srgbClr val="1644C6"/>
                </a:solidFill>
              </a:rPr>
              <a:t>主页面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0C16F75-066F-4CBE-8E5B-BECA8F1630EC}"/>
              </a:ext>
            </a:extLst>
          </p:cNvPr>
          <p:cNvCxnSpPr>
            <a:cxnSpLocks/>
          </p:cNvCxnSpPr>
          <p:nvPr/>
        </p:nvCxnSpPr>
        <p:spPr>
          <a:xfrm>
            <a:off x="1398972" y="1270443"/>
            <a:ext cx="1316447" cy="5743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CECDD26-7D23-41E0-8E7F-439181CFE71A}"/>
              </a:ext>
            </a:extLst>
          </p:cNvPr>
          <p:cNvSpPr txBox="1"/>
          <p:nvPr/>
        </p:nvSpPr>
        <p:spPr>
          <a:xfrm>
            <a:off x="38150" y="1085777"/>
            <a:ext cx="13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VC</a:t>
            </a:r>
            <a:r>
              <a:rPr lang="zh-CN" altLang="en-US" dirty="0"/>
              <a:t>类型过滤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4D8B7FA-ED08-4E4A-A074-3DF2CCF383E2}"/>
              </a:ext>
            </a:extLst>
          </p:cNvPr>
          <p:cNvCxnSpPr>
            <a:cxnSpLocks/>
          </p:cNvCxnSpPr>
          <p:nvPr/>
        </p:nvCxnSpPr>
        <p:spPr>
          <a:xfrm flipH="1" flipV="1">
            <a:off x="4932040" y="1908331"/>
            <a:ext cx="2376264" cy="8938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4568187-BED4-451E-8F6B-3786949581E2}"/>
              </a:ext>
            </a:extLst>
          </p:cNvPr>
          <p:cNvSpPr txBox="1"/>
          <p:nvPr/>
        </p:nvSpPr>
        <p:spPr>
          <a:xfrm>
            <a:off x="7308304" y="266524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外链三方服务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2E8151C-4786-49AF-9B03-1A026C8556EE}"/>
              </a:ext>
            </a:extLst>
          </p:cNvPr>
          <p:cNvCxnSpPr>
            <a:cxnSpLocks/>
          </p:cNvCxnSpPr>
          <p:nvPr/>
        </p:nvCxnSpPr>
        <p:spPr>
          <a:xfrm flipH="1" flipV="1">
            <a:off x="3779913" y="3789040"/>
            <a:ext cx="2744360" cy="9361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51474A2-571B-438D-BCC5-3F5A9D322EA6}"/>
              </a:ext>
            </a:extLst>
          </p:cNvPr>
          <p:cNvCxnSpPr>
            <a:cxnSpLocks/>
          </p:cNvCxnSpPr>
          <p:nvPr/>
        </p:nvCxnSpPr>
        <p:spPr>
          <a:xfrm flipH="1" flipV="1">
            <a:off x="5364088" y="3789040"/>
            <a:ext cx="1160184" cy="9361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E3B9F4E-76F6-4125-927C-C3FD096CD1F9}"/>
              </a:ext>
            </a:extLst>
          </p:cNvPr>
          <p:cNvSpPr txBox="1"/>
          <p:nvPr/>
        </p:nvSpPr>
        <p:spPr>
          <a:xfrm>
            <a:off x="6284144" y="480672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身份证与新冠检测</a:t>
            </a:r>
            <a:r>
              <a:rPr lang="en-US" altLang="zh-CN" sz="1400" dirty="0"/>
              <a:t>VC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en-US" altLang="zh-CN" sz="1400" dirty="0"/>
              <a:t>Issuer</a:t>
            </a:r>
            <a:r>
              <a:rPr lang="zh-CN" altLang="en-US" sz="1400" dirty="0"/>
              <a:t>分别为公安局与某某医院</a:t>
            </a:r>
            <a:endParaRPr lang="en-US" altLang="zh-CN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3EFB6F4-DBB6-4A4D-A07E-54199C00275C}"/>
              </a:ext>
            </a:extLst>
          </p:cNvPr>
          <p:cNvSpPr txBox="1"/>
          <p:nvPr/>
        </p:nvSpPr>
        <p:spPr>
          <a:xfrm>
            <a:off x="31450" y="4483554"/>
            <a:ext cx="2735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演示使用伴我行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</a:p>
          <a:p>
            <a:pPr algn="ctr"/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进行酒店预订与入住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5F5ACED-B09F-4A42-8870-A028FEA857A0}"/>
              </a:ext>
            </a:extLst>
          </p:cNvPr>
          <p:cNvCxnSpPr>
            <a:cxnSpLocks/>
          </p:cNvCxnSpPr>
          <p:nvPr/>
        </p:nvCxnSpPr>
        <p:spPr>
          <a:xfrm flipV="1">
            <a:off x="1619672" y="2280188"/>
            <a:ext cx="1146822" cy="3850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B80ED46-20CC-4CCF-8DA8-F32DC6B3BAD4}"/>
              </a:ext>
            </a:extLst>
          </p:cNvPr>
          <p:cNvSpPr txBox="1"/>
          <p:nvPr/>
        </p:nvSpPr>
        <p:spPr>
          <a:xfrm>
            <a:off x="179735" y="2524386"/>
            <a:ext cx="14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VC</a:t>
            </a:r>
            <a:r>
              <a:rPr lang="zh-CN" altLang="en-US" dirty="0"/>
              <a:t>持有人</a:t>
            </a:r>
            <a:r>
              <a:rPr lang="en-US" altLang="zh-CN" dirty="0"/>
              <a:t>DID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5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6920C71-94A1-4AD6-BB58-B41E41AF89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98" y="1277725"/>
            <a:ext cx="2274130" cy="38187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1680E9D-0F8B-4065-8E76-7005D2F584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6451"/>
            <a:ext cx="2148037" cy="3818733"/>
          </a:xfrm>
          <a:prstGeom prst="rect">
            <a:avLst/>
          </a:prstGeom>
        </p:spPr>
      </p:pic>
      <p:sp>
        <p:nvSpPr>
          <p:cNvPr id="15" name="文本框 39">
            <a:extLst>
              <a:ext uri="{FF2B5EF4-FFF2-40B4-BE49-F238E27FC236}">
                <a16:creationId xmlns:a16="http://schemas.microsoft.com/office/drawing/2014/main" id="{7300B000-0306-4958-BAFA-953892ED1F2C}"/>
              </a:ext>
            </a:extLst>
          </p:cNvPr>
          <p:cNvSpPr txBox="1"/>
          <p:nvPr/>
        </p:nvSpPr>
        <p:spPr>
          <a:xfrm>
            <a:off x="304382" y="373414"/>
            <a:ext cx="4145687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rgbClr val="1644C6"/>
                </a:solidFill>
              </a:rPr>
              <a:t>伴我行项目功能介绍</a:t>
            </a:r>
            <a:r>
              <a:rPr lang="en-US" altLang="zh-CN" sz="2400" b="1" dirty="0">
                <a:solidFill>
                  <a:srgbClr val="1644C6"/>
                </a:solidFill>
              </a:rPr>
              <a:t>——</a:t>
            </a:r>
            <a:r>
              <a:rPr lang="zh-CN" altLang="en-US" sz="2400" b="1" dirty="0">
                <a:solidFill>
                  <a:srgbClr val="1644C6"/>
                </a:solidFill>
              </a:rPr>
              <a:t>预订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9AD524E-0A83-46D3-AA2A-14493CEA709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615581" y="3175817"/>
            <a:ext cx="948307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F620BE6-3A0A-4496-97F5-F9F255E9236E}"/>
              </a:ext>
            </a:extLst>
          </p:cNvPr>
          <p:cNvCxnSpPr>
            <a:cxnSpLocks/>
          </p:cNvCxnSpPr>
          <p:nvPr/>
        </p:nvCxnSpPr>
        <p:spPr>
          <a:xfrm>
            <a:off x="5711925" y="3175817"/>
            <a:ext cx="106242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645D3DB-27C4-4753-9270-2180C09043DA}"/>
              </a:ext>
            </a:extLst>
          </p:cNvPr>
          <p:cNvSpPr txBox="1"/>
          <p:nvPr/>
        </p:nvSpPr>
        <p:spPr>
          <a:xfrm>
            <a:off x="-16107" y="5384344"/>
            <a:ext cx="3613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预定房间，</a:t>
            </a:r>
            <a:r>
              <a:rPr lang="en-US" altLang="zh-CN" sz="1400" dirty="0"/>
              <a:t>APP</a:t>
            </a:r>
            <a:r>
              <a:rPr lang="zh-CN" altLang="en-US" sz="1400" dirty="0"/>
              <a:t>附带使用者的</a:t>
            </a:r>
            <a:r>
              <a:rPr lang="en-US" altLang="zh-CN" sz="1400" dirty="0"/>
              <a:t>DID</a:t>
            </a:r>
            <a:r>
              <a:rPr lang="zh-CN" altLang="en-US" sz="1400" dirty="0"/>
              <a:t>进行跳转，</a:t>
            </a:r>
            <a:endParaRPr lang="en-US" altLang="zh-CN" sz="1400" dirty="0"/>
          </a:p>
          <a:p>
            <a:pPr algn="ctr"/>
            <a:r>
              <a:rPr lang="zh-CN" altLang="en-US" sz="1400" dirty="0"/>
              <a:t>三方服务对此</a:t>
            </a:r>
            <a:r>
              <a:rPr lang="en-US" altLang="zh-CN" sz="1400" dirty="0"/>
              <a:t>DID</a:t>
            </a:r>
            <a:r>
              <a:rPr lang="zh-CN" altLang="en-US" sz="1400" dirty="0"/>
              <a:t>进行签发</a:t>
            </a:r>
            <a:r>
              <a:rPr lang="en-US" altLang="zh-CN" sz="1400" dirty="0"/>
              <a:t>VC</a:t>
            </a:r>
          </a:p>
          <a:p>
            <a:pPr algn="ctr"/>
            <a:r>
              <a:rPr lang="zh-CN" altLang="en-US" sz="1400" dirty="0"/>
              <a:t>付款后生成</a:t>
            </a:r>
            <a:r>
              <a:rPr lang="en-US" altLang="zh-CN" sz="1400" dirty="0"/>
              <a:t>VC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algn="ctr"/>
            <a:r>
              <a:rPr lang="zh-CN" altLang="en-US" sz="1400" dirty="0"/>
              <a:t>三方服务可外链也可内部集成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A102861-573A-4915-BCF8-A595B9DBCB79}"/>
              </a:ext>
            </a:extLst>
          </p:cNvPr>
          <p:cNvSpPr txBox="1"/>
          <p:nvPr/>
        </p:nvSpPr>
        <p:spPr>
          <a:xfrm>
            <a:off x="3660756" y="5569010"/>
            <a:ext cx="182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新增加了订单</a:t>
            </a:r>
            <a:r>
              <a:rPr lang="en-US" altLang="zh-CN" dirty="0"/>
              <a:t>VC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9AEFFD8-A182-4EE0-87C8-2A9F49F05C83}"/>
              </a:ext>
            </a:extLst>
          </p:cNvPr>
          <p:cNvCxnSpPr>
            <a:cxnSpLocks/>
          </p:cNvCxnSpPr>
          <p:nvPr/>
        </p:nvCxnSpPr>
        <p:spPr>
          <a:xfrm flipH="1" flipV="1">
            <a:off x="4211960" y="4077072"/>
            <a:ext cx="72008" cy="14394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EE12A5C-FB49-440D-87E6-583149B52554}"/>
              </a:ext>
            </a:extLst>
          </p:cNvPr>
          <p:cNvSpPr txBox="1"/>
          <p:nvPr/>
        </p:nvSpPr>
        <p:spPr>
          <a:xfrm>
            <a:off x="7167954" y="5516554"/>
            <a:ext cx="13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VC</a:t>
            </a:r>
            <a:r>
              <a:rPr lang="zh-CN" altLang="en-US" dirty="0"/>
              <a:t>订单详情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376123E-B91D-458A-9F5A-A52AE1FA69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345" y="1266451"/>
            <a:ext cx="2217968" cy="381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99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f40bef4-9912-40a3-bd0a-4f1d92625c7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786</Words>
  <Application>Microsoft Office PowerPoint</Application>
  <PresentationFormat>全屏显示(4:3)</PresentationFormat>
  <Paragraphs>98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WangHaiBo</dc:creator>
  <cp:lastModifiedBy>赵 晓晨</cp:lastModifiedBy>
  <cp:revision>133</cp:revision>
  <dcterms:created xsi:type="dcterms:W3CDTF">2020-10-20T07:07:55Z</dcterms:created>
  <dcterms:modified xsi:type="dcterms:W3CDTF">2020-10-25T03:18:32Z</dcterms:modified>
</cp:coreProperties>
</file>