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0" r:id="rId5"/>
    <p:sldId id="339" r:id="rId6"/>
    <p:sldId id="336" r:id="rId8"/>
    <p:sldId id="345" r:id="rId9"/>
    <p:sldId id="268" r:id="rId10"/>
    <p:sldId id="275" r:id="rId11"/>
    <p:sldId id="317" r:id="rId12"/>
    <p:sldId id="267" r:id="rId13"/>
    <p:sldId id="274" r:id="rId14"/>
    <p:sldId id="270" r:id="rId15"/>
    <p:sldId id="269" r:id="rId16"/>
    <p:sldId id="307" r:id="rId17"/>
    <p:sldId id="318" r:id="rId18"/>
    <p:sldId id="312" r:id="rId19"/>
    <p:sldId id="323" r:id="rId20"/>
    <p:sldId id="271" r:id="rId21"/>
    <p:sldId id="303" r:id="rId22"/>
    <p:sldId id="330" r:id="rId23"/>
    <p:sldId id="329" r:id="rId24"/>
    <p:sldId id="324" r:id="rId25"/>
    <p:sldId id="331" r:id="rId26"/>
    <p:sldId id="340" r:id="rId27"/>
    <p:sldId id="342" r:id="rId28"/>
    <p:sldId id="341" r:id="rId29"/>
    <p:sldId id="343" r:id="rId30"/>
    <p:sldId id="370" r:id="rId31"/>
    <p:sldId id="27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1FF"/>
    <a:srgbClr val="1357AE"/>
    <a:srgbClr val="0071C1"/>
    <a:srgbClr val="D4E9FC"/>
    <a:srgbClr val="D0E9D5"/>
    <a:srgbClr val="81B1FF"/>
    <a:srgbClr val="BBE0E3"/>
    <a:srgbClr val="99D5CB"/>
    <a:srgbClr val="D2BCD1"/>
    <a:srgbClr val="C1E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43" autoAdjust="0"/>
  </p:normalViewPr>
  <p:slideViewPr>
    <p:cSldViewPr snapToGrid="0" showGuides="1">
      <p:cViewPr varScale="1">
        <p:scale>
          <a:sx n="72" d="100"/>
          <a:sy n="72" d="100"/>
        </p:scale>
        <p:origin x="102" y="60"/>
      </p:cViewPr>
      <p:guideLst>
        <p:guide orient="horz" pos="322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23141-519B-4FB9-82B2-3BC42E2A7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整体技术架构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采用微服务的方式，把区块链的各种操作封装成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容器化技术，轻量级的虚拟化，最大效率的利用服务器的软硬件资源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20360-EC09-4A15-9974-182D724602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061331"/>
            <a:ext cx="959569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168569" y="682568"/>
            <a:ext cx="152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3D29-E676-476D-A3F6-F8C646A35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CF2-0493-48E0-A79A-9F96BD2F8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3D29-E676-476D-A3F6-F8C646A35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CF2-0493-48E0-A79A-9F96BD2F8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3D29-E676-476D-A3F6-F8C646A35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CF2-0493-48E0-A79A-9F96BD2F8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3D29-E676-476D-A3F6-F8C646A35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CF2-0493-48E0-A79A-9F96BD2F8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3D29-E676-476D-A3F6-F8C646A35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CF2-0493-48E0-A79A-9F96BD2F8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3D29-E676-476D-A3F6-F8C646A35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CF2-0493-48E0-A79A-9F96BD2F8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3D29-E676-476D-A3F6-F8C646A35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CF2-0493-48E0-A79A-9F96BD2F8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3D29-E676-476D-A3F6-F8C646A35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CF2-0493-48E0-A79A-9F96BD2F8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3D29-E676-476D-A3F6-F8C646A35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CF2-0493-48E0-A79A-9F96BD2F8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3D29-E676-476D-A3F6-F8C646A35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CF2-0493-48E0-A79A-9F96BD2F8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3D29-E676-476D-A3F6-F8C646A35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CF2-0493-48E0-A79A-9F96BD2F8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3D29-E676-476D-A3F6-F8C646A35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CCF2-0493-48E0-A79A-9F96BD2F83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7.png"/><Relationship Id="rId7" Type="http://schemas.openxmlformats.org/officeDocument/2006/relationships/image" Target="../media/image4.svg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5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3.png"/><Relationship Id="rId14" Type="http://schemas.openxmlformats.org/officeDocument/2006/relationships/image" Target="../media/image12.png"/><Relationship Id="rId13" Type="http://schemas.microsoft.com/office/2007/relationships/hdphoto" Target="../media/image11.wdp"/><Relationship Id="rId12" Type="http://schemas.openxmlformats.org/officeDocument/2006/relationships/image" Target="../media/image10.png"/><Relationship Id="rId11" Type="http://schemas.microsoft.com/office/2007/relationships/hdphoto" Target="../media/image9.wdp"/><Relationship Id="rId10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855" y="1210310"/>
            <a:ext cx="8822690" cy="3898265"/>
          </a:xfrm>
          <a:solidFill>
            <a:srgbClr val="1556AC"/>
          </a:solidFill>
        </p:spPr>
        <p:txBody>
          <a:bodyPr anchor="ctr" anchorCtr="0">
            <a:norm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公益捐赠管理区块链</a:t>
            </a:r>
            <a:b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charity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donation management 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blockchain system</a:t>
            </a:r>
            <a:endParaRPr lang="en-US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9370" y="4340225"/>
            <a:ext cx="7070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    </a:t>
            </a:r>
            <a:r>
              <a:rPr lang="zh-CN" altLang="zh-CN">
                <a:solidFill>
                  <a:schemeClr val="bg1"/>
                </a:solidFill>
              </a:rPr>
              <a:t>块链驱动的社会公益管理平台</a:t>
            </a:r>
            <a:endParaRPr lang="zh-CN" altLang="zh-CN">
              <a:solidFill>
                <a:schemeClr val="bg1"/>
              </a:solidFill>
            </a:endParaRPr>
          </a:p>
          <a:p>
            <a:pPr algn="l"/>
            <a:r>
              <a:rPr lang="zh-CN" altLang="zh-CN">
                <a:solidFill>
                  <a:schemeClr val="bg1"/>
                </a:solidFill>
              </a:rPr>
              <a:t>Blockchain-driven social public welfare management platform</a:t>
            </a:r>
            <a:endParaRPr lang="zh-CN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Picture 2" descr="https://static.thenounproject.com/png/2207546-200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20" y="1451606"/>
            <a:ext cx="2482850" cy="248285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488946" y="2736159"/>
            <a:ext cx="9214107" cy="3829857"/>
          </a:xfrm>
          <a:prstGeom prst="roundRect">
            <a:avLst>
              <a:gd name="adj" fmla="val 7841"/>
            </a:avLst>
          </a:prstGeom>
          <a:solidFill>
            <a:srgbClr val="0070C0">
              <a:alpha val="9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765300" y="2972216"/>
            <a:ext cx="5063040" cy="3299915"/>
          </a:xfrm>
          <a:prstGeom prst="roundRect">
            <a:avLst>
              <a:gd name="adj" fmla="val 62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区</a:t>
            </a:r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块链服务技术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架构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1488946" y="1867198"/>
            <a:ext cx="9214107" cy="596348"/>
          </a:xfrm>
          <a:prstGeom prst="round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API+SDK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103238" y="3226972"/>
            <a:ext cx="756994" cy="487569"/>
          </a:xfrm>
          <a:prstGeom prst="roundRect">
            <a:avLst>
              <a:gd name="adj" fmla="val 59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账本</a:t>
            </a:r>
            <a:endParaRPr lang="zh-CN" altLang="en-US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969029" y="3226972"/>
            <a:ext cx="722318" cy="487569"/>
          </a:xfrm>
          <a:prstGeom prst="roundRect">
            <a:avLst>
              <a:gd name="adj" fmla="val 59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交易</a:t>
            </a:r>
            <a:endParaRPr lang="zh-CN" altLang="en-US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800144" y="3226972"/>
            <a:ext cx="702365" cy="487569"/>
          </a:xfrm>
          <a:prstGeom prst="roundRect">
            <a:avLst>
              <a:gd name="adj" fmla="val 59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</a:t>
            </a:r>
            <a:endParaRPr lang="zh-CN" altLang="en-US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11306" y="3226972"/>
            <a:ext cx="713999" cy="487569"/>
          </a:xfrm>
          <a:prstGeom prst="roundRect">
            <a:avLst>
              <a:gd name="adj" fmla="val 59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链码</a:t>
            </a:r>
            <a:endParaRPr lang="zh-CN" altLang="en-US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434104" y="3226971"/>
            <a:ext cx="1152939" cy="487569"/>
          </a:xfrm>
          <a:prstGeom prst="roundRect">
            <a:avLst>
              <a:gd name="adj" fmla="val 59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权限管理</a:t>
            </a:r>
            <a:endParaRPr lang="zh-CN" altLang="en-US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945113" y="2972216"/>
            <a:ext cx="1625984" cy="3299915"/>
          </a:xfrm>
          <a:prstGeom prst="roundRect">
            <a:avLst>
              <a:gd name="adj" fmla="val 1198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229384" y="3846613"/>
            <a:ext cx="1361397" cy="1600478"/>
          </a:xfrm>
          <a:prstGeom prst="roundRect">
            <a:avLst>
              <a:gd name="adj" fmla="val 51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PKI</a:t>
            </a:r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体系</a:t>
            </a:r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数字证书</a:t>
            </a:r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加解密</a:t>
            </a:r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705555" y="2996207"/>
            <a:ext cx="1642384" cy="3275924"/>
          </a:xfrm>
          <a:prstGeom prst="roundRect">
            <a:avLst>
              <a:gd name="adj" fmla="val 494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820811" y="3226970"/>
            <a:ext cx="1402690" cy="2206133"/>
          </a:xfrm>
          <a:prstGeom prst="roundRect">
            <a:avLst>
              <a:gd name="adj" fmla="val 59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用户授权</a:t>
            </a:r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权限设计</a:t>
            </a:r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角色分配</a:t>
            </a:r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034862" y="5637650"/>
            <a:ext cx="1446485" cy="487569"/>
          </a:xfrm>
          <a:prstGeom prst="roundRect">
            <a:avLst>
              <a:gd name="adj" fmla="val 161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日志数据库</a:t>
            </a:r>
            <a:endParaRPr lang="zh-CN" altLang="en-US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820810" y="5644519"/>
            <a:ext cx="1402690" cy="487569"/>
          </a:xfrm>
          <a:prstGeom prst="roundRect">
            <a:avLst>
              <a:gd name="adj" fmla="val 1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endParaRPr lang="zh-CN" altLang="en-US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692756" y="3846613"/>
            <a:ext cx="1343994" cy="1600478"/>
          </a:xfrm>
          <a:prstGeom prst="roundRect">
            <a:avLst>
              <a:gd name="adj" fmla="val 51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容器</a:t>
            </a:r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状态机</a:t>
            </a:r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082761" y="3846613"/>
            <a:ext cx="1417362" cy="1600478"/>
          </a:xfrm>
          <a:prstGeom prst="roundRect">
            <a:avLst>
              <a:gd name="adj" fmla="val 51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区块链结构</a:t>
            </a:r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共识机制</a:t>
            </a:r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034862" y="3226971"/>
            <a:ext cx="1436037" cy="2206133"/>
          </a:xfrm>
          <a:prstGeom prst="roundRect">
            <a:avLst>
              <a:gd name="adj" fmla="val 51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日志收集</a:t>
            </a:r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日志分析</a:t>
            </a:r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061571" y="5579163"/>
            <a:ext cx="4525472" cy="513376"/>
          </a:xfrm>
          <a:prstGeom prst="roundRect">
            <a:avLst>
              <a:gd name="adj" fmla="val 51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gRPC+Gossip</a:t>
            </a:r>
            <a:r>
              <a:rPr lang="zh-CN" altLang="en-US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</a:t>
            </a:r>
            <a:endParaRPr lang="en-US" altLang="zh-CN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区块链微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服务分层架构    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727200" y="1709032"/>
            <a:ext cx="8801100" cy="4799322"/>
            <a:chOff x="1727200" y="947029"/>
            <a:chExt cx="8801100" cy="4799322"/>
          </a:xfrm>
        </p:grpSpPr>
        <p:sp>
          <p:nvSpPr>
            <p:cNvPr id="6" name="矩形: 圆角 5"/>
            <p:cNvSpPr/>
            <p:nvPr/>
          </p:nvSpPr>
          <p:spPr>
            <a:xfrm>
              <a:off x="1727200" y="947029"/>
              <a:ext cx="8801100" cy="1387829"/>
            </a:xfrm>
            <a:prstGeom prst="roundRect">
              <a:avLst>
                <a:gd name="adj" fmla="val 7795"/>
              </a:avLst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存证业务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2320206" y="3034276"/>
              <a:ext cx="7551588" cy="396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2320206" y="3836862"/>
              <a:ext cx="2290455" cy="396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智能合约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4950772" y="3830013"/>
              <a:ext cx="2290455" cy="396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区块链服务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7581339" y="3836862"/>
              <a:ext cx="2290455" cy="396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区块链监控查询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箭头: 下 10"/>
            <p:cNvSpPr/>
            <p:nvPr/>
          </p:nvSpPr>
          <p:spPr>
            <a:xfrm>
              <a:off x="5836161" y="2437719"/>
              <a:ext cx="519675" cy="276164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下 11"/>
            <p:cNvSpPr/>
            <p:nvPr/>
          </p:nvSpPr>
          <p:spPr>
            <a:xfrm>
              <a:off x="5836160" y="3503548"/>
              <a:ext cx="519675" cy="276164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2400861" y="4891806"/>
              <a:ext cx="552450" cy="55245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立方体 13"/>
            <p:cNvSpPr/>
            <p:nvPr/>
          </p:nvSpPr>
          <p:spPr>
            <a:xfrm>
              <a:off x="3256418" y="4891806"/>
              <a:ext cx="552450" cy="55245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立方体 14"/>
            <p:cNvSpPr/>
            <p:nvPr/>
          </p:nvSpPr>
          <p:spPr>
            <a:xfrm>
              <a:off x="4111975" y="4891806"/>
              <a:ext cx="552450" cy="55245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立方体 15"/>
            <p:cNvSpPr/>
            <p:nvPr/>
          </p:nvSpPr>
          <p:spPr>
            <a:xfrm>
              <a:off x="4967532" y="4891806"/>
              <a:ext cx="552450" cy="55245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立方体 16"/>
            <p:cNvSpPr/>
            <p:nvPr/>
          </p:nvSpPr>
          <p:spPr>
            <a:xfrm>
              <a:off x="5823089" y="4891806"/>
              <a:ext cx="552450" cy="55245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6678646" y="4891806"/>
              <a:ext cx="552450" cy="55245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立方体 18"/>
            <p:cNvSpPr/>
            <p:nvPr/>
          </p:nvSpPr>
          <p:spPr>
            <a:xfrm>
              <a:off x="7534203" y="4891806"/>
              <a:ext cx="552450" cy="55245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立方体 19"/>
            <p:cNvSpPr/>
            <p:nvPr/>
          </p:nvSpPr>
          <p:spPr>
            <a:xfrm>
              <a:off x="8389760" y="4891806"/>
              <a:ext cx="552450" cy="55245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立方体 20"/>
            <p:cNvSpPr/>
            <p:nvPr/>
          </p:nvSpPr>
          <p:spPr>
            <a:xfrm>
              <a:off x="9245315" y="4891806"/>
              <a:ext cx="552450" cy="552450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摘录 21"/>
            <p:cNvSpPr/>
            <p:nvPr/>
          </p:nvSpPr>
          <p:spPr>
            <a:xfrm rot="5400000">
              <a:off x="3018761" y="5144099"/>
              <a:ext cx="222581" cy="105252"/>
            </a:xfrm>
            <a:prstGeom prst="flowChartExtra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摘录 22"/>
            <p:cNvSpPr/>
            <p:nvPr/>
          </p:nvSpPr>
          <p:spPr>
            <a:xfrm rot="5400000">
              <a:off x="3873108" y="5144099"/>
              <a:ext cx="222581" cy="105252"/>
            </a:xfrm>
            <a:prstGeom prst="flowChartExtra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摘录 23"/>
            <p:cNvSpPr/>
            <p:nvPr/>
          </p:nvSpPr>
          <p:spPr>
            <a:xfrm rot="5400000">
              <a:off x="4727455" y="5144099"/>
              <a:ext cx="222581" cy="105252"/>
            </a:xfrm>
            <a:prstGeom prst="flowChartExtra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摘录 24"/>
            <p:cNvSpPr/>
            <p:nvPr/>
          </p:nvSpPr>
          <p:spPr>
            <a:xfrm rot="5400000">
              <a:off x="5581802" y="5144099"/>
              <a:ext cx="222581" cy="105252"/>
            </a:xfrm>
            <a:prstGeom prst="flowChartExtra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摘录 25"/>
            <p:cNvSpPr/>
            <p:nvPr/>
          </p:nvSpPr>
          <p:spPr>
            <a:xfrm rot="5400000">
              <a:off x="6436149" y="5144099"/>
              <a:ext cx="222581" cy="105252"/>
            </a:xfrm>
            <a:prstGeom prst="flowChartExtra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摘录 26"/>
            <p:cNvSpPr/>
            <p:nvPr/>
          </p:nvSpPr>
          <p:spPr>
            <a:xfrm rot="5400000">
              <a:off x="7290496" y="5144099"/>
              <a:ext cx="222581" cy="105252"/>
            </a:xfrm>
            <a:prstGeom prst="flowChartExtra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摘录 28"/>
            <p:cNvSpPr/>
            <p:nvPr/>
          </p:nvSpPr>
          <p:spPr>
            <a:xfrm rot="5400000">
              <a:off x="8144843" y="5144099"/>
              <a:ext cx="222581" cy="105252"/>
            </a:xfrm>
            <a:prstGeom prst="flowChartExtra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摘录 29"/>
            <p:cNvSpPr/>
            <p:nvPr/>
          </p:nvSpPr>
          <p:spPr>
            <a:xfrm rot="5400000">
              <a:off x="8999193" y="5144099"/>
              <a:ext cx="222581" cy="105252"/>
            </a:xfrm>
            <a:prstGeom prst="flowChartExtra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下 30"/>
            <p:cNvSpPr/>
            <p:nvPr/>
          </p:nvSpPr>
          <p:spPr>
            <a:xfrm>
              <a:off x="3130051" y="4356435"/>
              <a:ext cx="519675" cy="276164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箭头: 下 31"/>
            <p:cNvSpPr/>
            <p:nvPr/>
          </p:nvSpPr>
          <p:spPr>
            <a:xfrm>
              <a:off x="5776293" y="4356435"/>
              <a:ext cx="519675" cy="276164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箭头: 下 32"/>
            <p:cNvSpPr/>
            <p:nvPr/>
          </p:nvSpPr>
          <p:spPr>
            <a:xfrm>
              <a:off x="8422535" y="4356435"/>
              <a:ext cx="519675" cy="276164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过程 33"/>
            <p:cNvSpPr/>
            <p:nvPr/>
          </p:nvSpPr>
          <p:spPr>
            <a:xfrm>
              <a:off x="1727200" y="2756087"/>
              <a:ext cx="8801100" cy="2990264"/>
            </a:xfrm>
            <a:prstGeom prst="flowChartProcess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6375539" y="4209988"/>
            <a:ext cx="75982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gRPC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375539" y="3124852"/>
            <a:ext cx="120694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微服务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7" name="内容占位符 8"/>
          <p:cNvSpPr txBox="1"/>
          <p:nvPr/>
        </p:nvSpPr>
        <p:spPr>
          <a:xfrm>
            <a:off x="1953144" y="1877148"/>
            <a:ext cx="1719470" cy="466263"/>
          </a:xfrm>
          <a:prstGeom prst="roundRect">
            <a:avLst/>
          </a:prstGeom>
          <a:solidFill>
            <a:srgbClr val="00B0F0">
              <a:alpha val="9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 smtClean="0"/>
              <a:t>在线捐赠</a:t>
            </a:r>
            <a:endParaRPr lang="zh-CN" altLang="en-US" sz="1800"/>
          </a:p>
        </p:txBody>
      </p:sp>
      <p:sp>
        <p:nvSpPr>
          <p:cNvPr id="39" name="内容占位符 8"/>
          <p:cNvSpPr txBox="1"/>
          <p:nvPr/>
        </p:nvSpPr>
        <p:spPr>
          <a:xfrm>
            <a:off x="6185431" y="1879121"/>
            <a:ext cx="1719470" cy="488289"/>
          </a:xfrm>
          <a:prstGeom prst="roundRect">
            <a:avLst/>
          </a:prstGeom>
          <a:solidFill>
            <a:srgbClr val="00B0F0">
              <a:alpha val="9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 smtClean="0"/>
              <a:t>资金管理</a:t>
            </a:r>
            <a:endParaRPr lang="zh-CN" altLang="en-US" sz="1800"/>
          </a:p>
        </p:txBody>
      </p:sp>
      <p:sp>
        <p:nvSpPr>
          <p:cNvPr id="40" name="内容占位符 8"/>
          <p:cNvSpPr txBox="1"/>
          <p:nvPr/>
        </p:nvSpPr>
        <p:spPr>
          <a:xfrm>
            <a:off x="8326839" y="2465729"/>
            <a:ext cx="1719470" cy="461946"/>
          </a:xfrm>
          <a:prstGeom prst="roundRect">
            <a:avLst/>
          </a:prstGeom>
          <a:solidFill>
            <a:srgbClr val="00B0F0">
              <a:alpha val="9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600" smtClean="0"/>
              <a:t>……</a:t>
            </a:r>
            <a:endParaRPr lang="zh-CN" altLang="en-US" sz="3600"/>
          </a:p>
        </p:txBody>
      </p:sp>
      <p:sp>
        <p:nvSpPr>
          <p:cNvPr id="41" name="内容占位符 8"/>
          <p:cNvSpPr txBox="1"/>
          <p:nvPr/>
        </p:nvSpPr>
        <p:spPr>
          <a:xfrm>
            <a:off x="8326839" y="1876247"/>
            <a:ext cx="1719470" cy="488289"/>
          </a:xfrm>
          <a:prstGeom prst="roundRect">
            <a:avLst/>
          </a:prstGeom>
          <a:solidFill>
            <a:srgbClr val="00B0F0">
              <a:alpha val="9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 smtClean="0"/>
              <a:t>物资管理</a:t>
            </a:r>
            <a:endParaRPr lang="zh-CN" altLang="en-US" sz="1800"/>
          </a:p>
        </p:txBody>
      </p:sp>
      <p:sp>
        <p:nvSpPr>
          <p:cNvPr id="42" name="内容占位符 8"/>
          <p:cNvSpPr txBox="1"/>
          <p:nvPr/>
        </p:nvSpPr>
        <p:spPr>
          <a:xfrm>
            <a:off x="4037025" y="1876247"/>
            <a:ext cx="1719470" cy="488289"/>
          </a:xfrm>
          <a:prstGeom prst="roundRect">
            <a:avLst/>
          </a:prstGeom>
          <a:solidFill>
            <a:srgbClr val="00B0F0">
              <a:alpha val="9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 smtClean="0"/>
              <a:t>发布需求</a:t>
            </a:r>
            <a:endParaRPr lang="zh-CN" altLang="en-US" sz="1800"/>
          </a:p>
        </p:txBody>
      </p:sp>
      <p:sp>
        <p:nvSpPr>
          <p:cNvPr id="43" name="内容占位符 8"/>
          <p:cNvSpPr txBox="1"/>
          <p:nvPr/>
        </p:nvSpPr>
        <p:spPr>
          <a:xfrm>
            <a:off x="6180440" y="2474912"/>
            <a:ext cx="1719470" cy="461946"/>
          </a:xfrm>
          <a:prstGeom prst="roundRect">
            <a:avLst/>
          </a:prstGeom>
          <a:solidFill>
            <a:srgbClr val="00B0F0">
              <a:alpha val="9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 smtClean="0"/>
              <a:t>身份验证</a:t>
            </a:r>
            <a:endParaRPr lang="zh-CN" altLang="en-US" sz="1800"/>
          </a:p>
        </p:txBody>
      </p:sp>
      <p:sp>
        <p:nvSpPr>
          <p:cNvPr id="28" name="文本框 27"/>
          <p:cNvSpPr txBox="1"/>
          <p:nvPr/>
        </p:nvSpPr>
        <p:spPr>
          <a:xfrm>
            <a:off x="3335323" y="25133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业务层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74800"/>
            <a:ext cx="4465122" cy="1908144"/>
          </a:xfrm>
          <a:solidFill>
            <a:srgbClr val="0071C1"/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第三部分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9700" y="3429000"/>
            <a:ext cx="6375399" cy="520701"/>
          </a:xfrm>
        </p:spPr>
        <p:txBody>
          <a:bodyPr/>
          <a:lstStyle/>
          <a:p>
            <a:pPr>
              <a:buClr>
                <a:srgbClr val="0071C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技术方案Technical solution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939925" y="1509003"/>
            <a:ext cx="10261854" cy="5054600"/>
          </a:xfrm>
          <a:prstGeom prst="roundRect">
            <a:avLst>
              <a:gd name="adj" fmla="val 4355"/>
            </a:avLst>
          </a:prstGeom>
          <a:solidFill>
            <a:srgbClr val="00206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数据写入区块链流程  The process of writing data to the blockchain 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990221" y="1703764"/>
            <a:ext cx="10211558" cy="4623777"/>
            <a:chOff x="1293856" y="2104144"/>
            <a:chExt cx="10211558" cy="4623777"/>
          </a:xfrm>
        </p:grpSpPr>
        <p:grpSp>
          <p:nvGrpSpPr>
            <p:cNvPr id="9" name="组合 8"/>
            <p:cNvGrpSpPr/>
            <p:nvPr/>
          </p:nvGrpSpPr>
          <p:grpSpPr>
            <a:xfrm>
              <a:off x="8406787" y="2104144"/>
              <a:ext cx="3098627" cy="2285393"/>
              <a:chOff x="5664096" y="2560182"/>
              <a:chExt cx="3098627" cy="2285393"/>
            </a:xfrm>
          </p:grpSpPr>
          <p:pic>
            <p:nvPicPr>
              <p:cNvPr id="10" name="图形 9"/>
              <p:cNvPicPr>
                <a:picLocks noChangeAspect="1"/>
              </p:cNvPicPr>
              <p:nvPr/>
            </p:nvPicPr>
            <p:blipFill>
              <a:blip r:embed="rId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6389" y="2560183"/>
                <a:ext cx="541063" cy="541063"/>
              </a:xfrm>
              <a:prstGeom prst="rect">
                <a:avLst/>
              </a:prstGeom>
            </p:spPr>
          </p:pic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4968" y="2560182"/>
                <a:ext cx="541063" cy="541063"/>
              </a:xfrm>
              <a:prstGeom prst="rect">
                <a:avLst/>
              </a:prstGeom>
            </p:spPr>
          </p:pic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9848" y="3426396"/>
                <a:ext cx="541063" cy="541063"/>
              </a:xfrm>
              <a:prstGeom prst="rect">
                <a:avLst/>
              </a:prstGeom>
            </p:spPr>
          </p:pic>
          <p:pic>
            <p:nvPicPr>
              <p:cNvPr id="13" name="图形 12"/>
              <p:cNvPicPr>
                <a:picLocks noChangeAspect="1"/>
              </p:cNvPicPr>
              <p:nvPr/>
            </p:nvPicPr>
            <p:blipFill>
              <a:blip r:embed="rId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0196" y="3426397"/>
                <a:ext cx="541063" cy="541063"/>
              </a:xfrm>
              <a:prstGeom prst="rect">
                <a:avLst/>
              </a:prstGeom>
            </p:spPr>
          </p:pic>
          <p:pic>
            <p:nvPicPr>
              <p:cNvPr id="14" name="图形 13"/>
              <p:cNvPicPr>
                <a:picLocks noChangeAspect="1"/>
              </p:cNvPicPr>
              <p:nvPr/>
            </p:nvPicPr>
            <p:blipFill>
              <a:blip r:embed="rId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8799" y="4133861"/>
                <a:ext cx="541063" cy="541063"/>
              </a:xfrm>
              <a:prstGeom prst="rect">
                <a:avLst/>
              </a:prstGeom>
            </p:spPr>
          </p:pic>
          <p:pic>
            <p:nvPicPr>
              <p:cNvPr id="15" name="图形 14"/>
              <p:cNvPicPr>
                <a:picLocks noChangeAspect="1"/>
              </p:cNvPicPr>
              <p:nvPr/>
            </p:nvPicPr>
            <p:blipFill>
              <a:blip r:embed="rId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2317" y="4149086"/>
                <a:ext cx="541063" cy="541063"/>
              </a:xfrm>
              <a:prstGeom prst="rect">
                <a:avLst/>
              </a:prstGeom>
            </p:spPr>
          </p:pic>
          <p:cxnSp>
            <p:nvCxnSpPr>
              <p:cNvPr id="16" name="直接连接符 15"/>
              <p:cNvCxnSpPr>
                <a:stCxn id="11" idx="2"/>
                <a:endCxn id="12" idx="1"/>
              </p:cNvCxnSpPr>
              <p:nvPr/>
            </p:nvCxnSpPr>
            <p:spPr>
              <a:xfrm>
                <a:off x="7625500" y="3101245"/>
                <a:ext cx="504348" cy="5956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2" idx="1"/>
                <a:endCxn id="15" idx="0"/>
              </p:cNvCxnSpPr>
              <p:nvPr/>
            </p:nvCxnSpPr>
            <p:spPr>
              <a:xfrm flipH="1">
                <a:off x="7582849" y="3696928"/>
                <a:ext cx="546999" cy="4521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2" idx="1"/>
                <a:endCxn id="14" idx="0"/>
              </p:cNvCxnSpPr>
              <p:nvPr/>
            </p:nvCxnSpPr>
            <p:spPr>
              <a:xfrm flipH="1">
                <a:off x="6679331" y="3696928"/>
                <a:ext cx="1450517" cy="4369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2" idx="1"/>
                <a:endCxn id="10" idx="2"/>
              </p:cNvCxnSpPr>
              <p:nvPr/>
            </p:nvCxnSpPr>
            <p:spPr>
              <a:xfrm flipH="1" flipV="1">
                <a:off x="6656921" y="3101246"/>
                <a:ext cx="1472927" cy="5956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2" idx="1"/>
                <a:endCxn id="13" idx="3"/>
              </p:cNvCxnSpPr>
              <p:nvPr/>
            </p:nvCxnSpPr>
            <p:spPr>
              <a:xfrm flipH="1">
                <a:off x="6211259" y="3696928"/>
                <a:ext cx="1918589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3" idx="3"/>
                <a:endCxn id="10" idx="2"/>
              </p:cNvCxnSpPr>
              <p:nvPr/>
            </p:nvCxnSpPr>
            <p:spPr>
              <a:xfrm flipV="1">
                <a:off x="6211259" y="3101246"/>
                <a:ext cx="445662" cy="5956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3" idx="3"/>
                <a:endCxn id="11" idx="2"/>
              </p:cNvCxnSpPr>
              <p:nvPr/>
            </p:nvCxnSpPr>
            <p:spPr>
              <a:xfrm flipV="1">
                <a:off x="6211259" y="3101245"/>
                <a:ext cx="1414241" cy="5956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13" idx="3"/>
                <a:endCxn id="14" idx="0"/>
              </p:cNvCxnSpPr>
              <p:nvPr/>
            </p:nvCxnSpPr>
            <p:spPr>
              <a:xfrm>
                <a:off x="6211259" y="3696929"/>
                <a:ext cx="468072" cy="436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4" idx="0"/>
                <a:endCxn id="15" idx="0"/>
              </p:cNvCxnSpPr>
              <p:nvPr/>
            </p:nvCxnSpPr>
            <p:spPr>
              <a:xfrm>
                <a:off x="6679331" y="4133861"/>
                <a:ext cx="903518" cy="15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10" idx="2"/>
                <a:endCxn id="11" idx="2"/>
              </p:cNvCxnSpPr>
              <p:nvPr/>
            </p:nvCxnSpPr>
            <p:spPr>
              <a:xfrm flipV="1">
                <a:off x="6656921" y="3101245"/>
                <a:ext cx="968579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1" idx="2"/>
                <a:endCxn id="14" idx="0"/>
              </p:cNvCxnSpPr>
              <p:nvPr/>
            </p:nvCxnSpPr>
            <p:spPr>
              <a:xfrm flipH="1">
                <a:off x="6679331" y="3101245"/>
                <a:ext cx="946169" cy="10326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10" idx="2"/>
                <a:endCxn id="15" idx="0"/>
              </p:cNvCxnSpPr>
              <p:nvPr/>
            </p:nvCxnSpPr>
            <p:spPr>
              <a:xfrm>
                <a:off x="6656921" y="3101246"/>
                <a:ext cx="925928" cy="10478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0" idx="2"/>
                <a:endCxn id="14" idx="0"/>
              </p:cNvCxnSpPr>
              <p:nvPr/>
            </p:nvCxnSpPr>
            <p:spPr>
              <a:xfrm>
                <a:off x="6656921" y="3101246"/>
                <a:ext cx="22410" cy="103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11" idx="2"/>
                <a:endCxn id="15" idx="0"/>
              </p:cNvCxnSpPr>
              <p:nvPr/>
            </p:nvCxnSpPr>
            <p:spPr>
              <a:xfrm flipH="1">
                <a:off x="7582849" y="3101245"/>
                <a:ext cx="42651" cy="10478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15" idx="0"/>
                <a:endCxn id="13" idx="3"/>
              </p:cNvCxnSpPr>
              <p:nvPr/>
            </p:nvCxnSpPr>
            <p:spPr>
              <a:xfrm flipH="1" flipV="1">
                <a:off x="6211259" y="3696929"/>
                <a:ext cx="1371590" cy="4521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5664096" y="3915394"/>
                <a:ext cx="58997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2488F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Peer2</a:t>
                </a:r>
                <a:endParaRPr lang="zh-CN" altLang="en-US" sz="1000" dirty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429213" y="4592118"/>
                <a:ext cx="58997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2488F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Peer3</a:t>
                </a:r>
                <a:endParaRPr lang="zh-CN" altLang="en-US" sz="1000" dirty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7324190" y="4599354"/>
                <a:ext cx="58997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2488F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Peer4</a:t>
                </a:r>
                <a:endParaRPr lang="zh-CN" altLang="en-US" sz="1000" dirty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8172745" y="3895252"/>
                <a:ext cx="58997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2488F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Peer5</a:t>
                </a:r>
                <a:endParaRPr lang="zh-CN" altLang="en-US" sz="1000" dirty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7782270" y="2867820"/>
                <a:ext cx="58997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2488F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Peer6</a:t>
                </a:r>
                <a:endParaRPr lang="zh-CN" altLang="en-US" sz="1000" dirty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5958873" y="2828992"/>
                <a:ext cx="58997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2488F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Peer1</a:t>
                </a:r>
                <a:endParaRPr lang="zh-CN" altLang="en-US" sz="1000" dirty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2442779" y="2961856"/>
              <a:ext cx="9518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smtClean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交接</a:t>
              </a:r>
              <a:r>
                <a:rPr lang="zh-CN" altLang="en-US" sz="120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zh-CN" altLang="en-US" sz="1200" dirty="0">
                <a:solidFill>
                  <a:srgbClr val="248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317472" y="2976536"/>
              <a:ext cx="8235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smtClean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转账记录</a:t>
              </a:r>
              <a:endParaRPr lang="zh-CN" altLang="en-US" sz="1200" dirty="0">
                <a:solidFill>
                  <a:srgbClr val="248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卷形: 垂直 46"/>
            <p:cNvSpPr/>
            <p:nvPr/>
          </p:nvSpPr>
          <p:spPr>
            <a:xfrm>
              <a:off x="2346859" y="3754978"/>
              <a:ext cx="1033272" cy="1098866"/>
            </a:xfrm>
            <a:prstGeom prst="verticalScroll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0a7152d3283abff858b05c5dc889b2a74dfb80dc635eb383b6c6a3878a326425</a:t>
              </a:r>
              <a:endPara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卷形: 垂直 47"/>
            <p:cNvSpPr/>
            <p:nvPr/>
          </p:nvSpPr>
          <p:spPr>
            <a:xfrm>
              <a:off x="2282557" y="5388088"/>
              <a:ext cx="1033272" cy="1098866"/>
            </a:xfrm>
            <a:prstGeom prst="verticalScroll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49414436c9b553e8d86e8391d4671569a0198083fdd4f87b3cf594514404cd97</a:t>
              </a:r>
              <a:endParaRPr lang="zh-CN" altLang="en-US" sz="800" dirty="0"/>
            </a:p>
          </p:txBody>
        </p:sp>
        <p:sp>
          <p:nvSpPr>
            <p:cNvPr id="49" name="流程图: 摘录 48"/>
            <p:cNvSpPr/>
            <p:nvPr/>
          </p:nvSpPr>
          <p:spPr>
            <a:xfrm rot="10800000">
              <a:off x="2433252" y="3395650"/>
              <a:ext cx="907489" cy="252602"/>
            </a:xfrm>
            <a:prstGeom prst="flowChartExtra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93856" y="3352674"/>
              <a:ext cx="12700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HASH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327480" y="4951689"/>
              <a:ext cx="12700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电子签名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流程图: 摘录 51"/>
            <p:cNvSpPr/>
            <p:nvPr/>
          </p:nvSpPr>
          <p:spPr>
            <a:xfrm rot="10800000">
              <a:off x="2346859" y="5000089"/>
              <a:ext cx="907489" cy="252602"/>
            </a:xfrm>
            <a:prstGeom prst="flowChartExtra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25677" y="5388088"/>
              <a:ext cx="3749845" cy="24622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0acd5a135b039b9d907ecd6c262aebe2d1cb24e3210f4856002f4a2365b4903f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225677" y="5673405"/>
              <a:ext cx="3749845" cy="24622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70d300746a8262eadb4997f21340912dc1bd66994d52baf38a8687ae10e83f90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234851" y="5960167"/>
              <a:ext cx="3749845" cy="24622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265503332569088fae7623ee198f1030e2431037c5c4ea25d63e5288866143c7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234851" y="6262243"/>
              <a:ext cx="3749845" cy="24622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df2354fd65c81d7ccea085c89945ae3e28d615788858be8663183fa82db45ce2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574211" y="2954448"/>
              <a:ext cx="8165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捐赠</a:t>
              </a:r>
              <a:r>
                <a:rPr lang="zh-CN" altLang="en-US" sz="1200" smtClean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zh-CN" altLang="en-US" sz="1200" dirty="0">
                <a:solidFill>
                  <a:srgbClr val="248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8" name="直接箭头连接符 57"/>
            <p:cNvCxnSpPr>
              <a:stCxn id="48" idx="3"/>
            </p:cNvCxnSpPr>
            <p:nvPr/>
          </p:nvCxnSpPr>
          <p:spPr>
            <a:xfrm>
              <a:off x="3186670" y="5937521"/>
              <a:ext cx="99437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3207382" y="5606933"/>
              <a:ext cx="12700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形成区块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484263" y="4160458"/>
              <a:ext cx="3119121" cy="561917"/>
              <a:chOff x="5385361" y="4226661"/>
              <a:chExt cx="3119121" cy="561917"/>
            </a:xfrm>
          </p:grpSpPr>
          <p:sp>
            <p:nvSpPr>
              <p:cNvPr id="61" name="立方体 60"/>
              <p:cNvSpPr/>
              <p:nvPr/>
            </p:nvSpPr>
            <p:spPr>
              <a:xfrm>
                <a:off x="5385361" y="4236128"/>
                <a:ext cx="552450" cy="552450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立方体 61"/>
              <p:cNvSpPr/>
              <p:nvPr/>
            </p:nvSpPr>
            <p:spPr>
              <a:xfrm>
                <a:off x="6240918" y="4236128"/>
                <a:ext cx="552450" cy="552450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立方体 62"/>
              <p:cNvSpPr/>
              <p:nvPr/>
            </p:nvSpPr>
            <p:spPr>
              <a:xfrm>
                <a:off x="7096475" y="4236128"/>
                <a:ext cx="552450" cy="552450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流程图: 摘录 63"/>
              <p:cNvSpPr/>
              <p:nvPr/>
            </p:nvSpPr>
            <p:spPr>
              <a:xfrm rot="5400000">
                <a:off x="6003261" y="4488421"/>
                <a:ext cx="222581" cy="105252"/>
              </a:xfrm>
              <a:prstGeom prst="flowChartExtra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流程图: 摘录 64"/>
              <p:cNvSpPr/>
              <p:nvPr/>
            </p:nvSpPr>
            <p:spPr>
              <a:xfrm rot="5400000">
                <a:off x="6857608" y="4488421"/>
                <a:ext cx="222581" cy="105252"/>
              </a:xfrm>
              <a:prstGeom prst="flowChartExtra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立方体 65"/>
              <p:cNvSpPr/>
              <p:nvPr/>
            </p:nvSpPr>
            <p:spPr>
              <a:xfrm>
                <a:off x="7952032" y="4226661"/>
                <a:ext cx="552450" cy="552450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流程图: 摘录 66"/>
              <p:cNvSpPr/>
              <p:nvPr/>
            </p:nvSpPr>
            <p:spPr>
              <a:xfrm rot="5400000">
                <a:off x="7713165" y="4478954"/>
                <a:ext cx="222581" cy="105252"/>
              </a:xfrm>
              <a:prstGeom prst="flowChartExtra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箭头连接符 67"/>
            <p:cNvCxnSpPr/>
            <p:nvPr/>
          </p:nvCxnSpPr>
          <p:spPr>
            <a:xfrm>
              <a:off x="7748961" y="4245297"/>
              <a:ext cx="120431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7769673" y="3914709"/>
              <a:ext cx="12700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分布式存储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8058754" y="5955485"/>
              <a:ext cx="99437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8079466" y="5624897"/>
              <a:ext cx="12700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联盟成员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 flipV="1">
              <a:off x="4756068" y="4891396"/>
              <a:ext cx="0" cy="3988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4910128" y="4938387"/>
              <a:ext cx="12700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记入区块链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995073" y="2511447"/>
              <a:ext cx="12700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2800" dirty="0">
                <a:solidFill>
                  <a:srgbClr val="248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930118" y="6420144"/>
              <a:ext cx="10735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</a:t>
              </a:r>
              <a:r>
                <a:rPr lang="zh-CN" altLang="en-US" sz="1400" smtClean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方组织</a:t>
              </a:r>
              <a:endParaRPr lang="zh-CN" altLang="en-US" sz="1400" dirty="0">
                <a:solidFill>
                  <a:srgbClr val="248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9462475" y="5511488"/>
              <a:ext cx="11850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公益运营</a:t>
              </a:r>
              <a:r>
                <a:rPr lang="zh-CN" altLang="en-US" sz="140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</a:t>
              </a:r>
              <a:endParaRPr lang="zh-CN" altLang="en-US" sz="1400" dirty="0">
                <a:solidFill>
                  <a:srgbClr val="248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124127" y="6420144"/>
              <a:ext cx="9438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审计监管</a:t>
              </a:r>
              <a:endParaRPr lang="zh-CN" altLang="en-US" sz="1400" dirty="0">
                <a:solidFill>
                  <a:srgbClr val="248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 flipV="1">
              <a:off x="9959257" y="4493520"/>
              <a:ext cx="0" cy="3988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10113317" y="4540511"/>
              <a:ext cx="12700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网络成员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981733" y="2976993"/>
              <a:ext cx="8316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其它数据</a:t>
              </a:r>
              <a:endParaRPr lang="zh-CN" altLang="en-US" sz="1200" dirty="0">
                <a:solidFill>
                  <a:srgbClr val="248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2" name="图形 81" descr="锁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5468" y="6189238"/>
              <a:ext cx="433113" cy="433113"/>
            </a:xfrm>
            <a:prstGeom prst="rect">
              <a:avLst/>
            </a:prstGeom>
          </p:spPr>
        </p:pic>
        <p:pic>
          <p:nvPicPr>
            <p:cNvPr id="86" name="图形 8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170" y="4945334"/>
              <a:ext cx="576000" cy="576000"/>
            </a:xfrm>
            <a:prstGeom prst="rect">
              <a:avLst/>
            </a:prstGeom>
          </p:spPr>
        </p:pic>
        <p:pic>
          <p:nvPicPr>
            <p:cNvPr id="87" name="图形 86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62746" y="5870588"/>
              <a:ext cx="576000" cy="576000"/>
            </a:xfrm>
            <a:prstGeom prst="rect">
              <a:avLst/>
            </a:prstGeom>
          </p:spPr>
        </p:pic>
      </p:grpSp>
      <p:pic>
        <p:nvPicPr>
          <p:cNvPr id="88" name="图形 8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82247" y="5470208"/>
            <a:ext cx="576000" cy="576000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3840479" y="2576156"/>
            <a:ext cx="82351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solidFill>
                  <a:srgbClr val="248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物流跟踪</a:t>
            </a:r>
            <a:endParaRPr lang="zh-CN" altLang="en-US" sz="1200" dirty="0">
              <a:solidFill>
                <a:srgbClr val="248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3" name="图片 92" descr="屏幕剪辑"/>
          <p:cNvPicPr>
            <a:picLocks noChangeAspect="1"/>
          </p:cNvPicPr>
          <p:nvPr/>
        </p:nvPicPr>
        <p:blipFill>
          <a:blip r:embed="rId10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426" b="93033" l="9728" r="926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478" y="1899359"/>
            <a:ext cx="643119" cy="610588"/>
          </a:xfrm>
          <a:prstGeom prst="rect">
            <a:avLst/>
          </a:prstGeom>
        </p:spPr>
      </p:pic>
      <p:pic>
        <p:nvPicPr>
          <p:cNvPr id="95" name="图片 94" descr="屏幕剪辑"/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780" b="95610" l="7792" r="956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58" y="1842886"/>
            <a:ext cx="797129" cy="707409"/>
          </a:xfrm>
          <a:prstGeom prst="rect">
            <a:avLst/>
          </a:prstGeom>
        </p:spPr>
      </p:pic>
      <p:pic>
        <p:nvPicPr>
          <p:cNvPr id="96" name="Picture 2" descr="https://static.thenounproject.com/png/3028505-200.png"/>
          <p:cNvPicPr>
            <a:picLocks noChangeAspect="1" noChangeArrowheads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71" y="1807572"/>
            <a:ext cx="794161" cy="79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static.thenounproject.com/png/203576-200.png"/>
          <p:cNvPicPr>
            <a:picLocks noChangeAspect="1" noChangeArrowheads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20" y="1867839"/>
            <a:ext cx="640090" cy="64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145023" y="1575582"/>
            <a:ext cx="9963254" cy="4257247"/>
          </a:xfrm>
          <a:prstGeom prst="roundRect">
            <a:avLst>
              <a:gd name="adj" fmla="val 5699"/>
            </a:avLst>
          </a:prstGeom>
          <a:solidFill>
            <a:srgbClr val="3481FF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3411564" y="2177925"/>
            <a:ext cx="1723549" cy="3432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5320439" y="2177925"/>
            <a:ext cx="1723549" cy="3432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/>
          <p:cNvSpPr/>
          <p:nvPr/>
        </p:nvSpPr>
        <p:spPr>
          <a:xfrm>
            <a:off x="7173273" y="2177925"/>
            <a:ext cx="1723549" cy="3432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>
            <a:off x="9026107" y="2177925"/>
            <a:ext cx="1723549" cy="3432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1543373" y="2177925"/>
            <a:ext cx="1723549" cy="3432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功能模块划分 Function module division  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 anchor="b" anchorCtr="1"/>
          <a:lstStyle/>
          <a:p>
            <a:pPr marL="0" indent="0" algn="ctr">
              <a:buNone/>
            </a:pPr>
            <a:endParaRPr lang="en-US" altLang="zh-CN" dirty="0">
              <a:solidFill>
                <a:srgbClr val="3481FF"/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rgbClr val="3481FF"/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rgbClr val="3481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1515237" y="2346499"/>
            <a:ext cx="9175593" cy="3127204"/>
            <a:chOff x="1441763" y="2636852"/>
            <a:chExt cx="9175593" cy="3127204"/>
          </a:xfrm>
        </p:grpSpPr>
        <p:sp>
          <p:nvSpPr>
            <p:cNvPr id="89" name="文本框 88"/>
            <p:cNvSpPr txBox="1"/>
            <p:nvPr/>
          </p:nvSpPr>
          <p:spPr>
            <a:xfrm>
              <a:off x="3348276" y="4286728"/>
              <a:ext cx="172354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系统性能管理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系统接口管理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系统维护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441763" y="4268231"/>
              <a:ext cx="172354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</a:t>
              </a:r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证书管理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</a:t>
              </a:r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密钥管理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用户身份认证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5388114" y="4268231"/>
              <a:ext cx="121058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用户授权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权限设计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角色分配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257016" y="4268231"/>
              <a:ext cx="121058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日志收集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日志审计</a:t>
              </a:r>
              <a:endPara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异常分析</a:t>
              </a:r>
              <a:endPara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9201584" y="4268231"/>
              <a:ext cx="121058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资金管理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物资管理</a:t>
              </a:r>
              <a:endParaRPr lang="en-US" altLang="zh-CN" sz="20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审计监管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74644" y="2663540"/>
              <a:ext cx="1530920" cy="1530920"/>
            </a:xfrm>
            <a:prstGeom prst="rect">
              <a:avLst/>
            </a:prstGeom>
          </p:spPr>
        </p:pic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49828" y="2645236"/>
              <a:ext cx="1567528" cy="1567528"/>
            </a:xfrm>
            <a:prstGeom prst="rect">
              <a:avLst/>
            </a:prstGeom>
          </p:spPr>
        </p:pic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0773" y="2636852"/>
              <a:ext cx="1530453" cy="1530453"/>
            </a:xfrm>
            <a:prstGeom prst="rect">
              <a:avLst/>
            </a:prstGeom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255" y="2636852"/>
              <a:ext cx="1558162" cy="1558162"/>
            </a:xfrm>
            <a:prstGeom prst="rect">
              <a:avLst/>
            </a:prstGeom>
          </p:spPr>
        </p:pic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9364" y="2673462"/>
              <a:ext cx="1511076" cy="1511076"/>
            </a:xfrm>
            <a:prstGeom prst="rect">
              <a:avLst/>
            </a:prstGeom>
          </p:spPr>
        </p:pic>
      </p:grpSp>
      <p:sp>
        <p:nvSpPr>
          <p:cNvPr id="24" name="矩形: 圆角 23"/>
          <p:cNvSpPr/>
          <p:nvPr/>
        </p:nvSpPr>
        <p:spPr>
          <a:xfrm>
            <a:off x="1145023" y="5906600"/>
            <a:ext cx="9963254" cy="579960"/>
          </a:xfrm>
          <a:prstGeom prst="roundRect">
            <a:avLst/>
          </a:prstGeom>
          <a:solidFill>
            <a:srgbClr val="81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798003" y="1453170"/>
            <a:ext cx="25324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13921" y="5824006"/>
            <a:ext cx="3964158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Engine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/>
          <p:cNvSpPr/>
          <p:nvPr/>
        </p:nvSpPr>
        <p:spPr>
          <a:xfrm>
            <a:off x="1162730" y="4330700"/>
            <a:ext cx="1181100" cy="1181100"/>
          </a:xfrm>
          <a:prstGeom prst="roundRect">
            <a:avLst/>
          </a:prstGeom>
          <a:solidFill>
            <a:srgbClr val="99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</a:t>
            </a:r>
            <a:r>
              <a:rPr lang="zh-CN" altLang="en-US" dirty="0"/>
              <a:t>管理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Docker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容器化部署  Docker containerized deployment 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105702" y="1733550"/>
            <a:ext cx="1577975" cy="1577975"/>
            <a:chOff x="7205662" y="1936750"/>
            <a:chExt cx="1577975" cy="1577975"/>
          </a:xfrm>
        </p:grpSpPr>
        <p:sp>
          <p:nvSpPr>
            <p:cNvPr id="6" name="矩形: 圆角 5"/>
            <p:cNvSpPr/>
            <p:nvPr/>
          </p:nvSpPr>
          <p:spPr>
            <a:xfrm>
              <a:off x="7404099" y="2135187"/>
              <a:ext cx="1181100" cy="1181100"/>
            </a:xfrm>
            <a:prstGeom prst="roundRect">
              <a:avLst/>
            </a:prstGeom>
            <a:solidFill>
              <a:srgbClr val="C1E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操作界面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7205662" y="1936750"/>
              <a:ext cx="1577975" cy="1577975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: 圆角 18"/>
          <p:cNvSpPr/>
          <p:nvPr/>
        </p:nvSpPr>
        <p:spPr>
          <a:xfrm>
            <a:off x="3850707" y="4330700"/>
            <a:ext cx="1181100" cy="1181100"/>
          </a:xfrm>
          <a:prstGeom prst="roundRect">
            <a:avLst/>
          </a:prstGeom>
          <a:solidFill>
            <a:srgbClr val="99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/>
          <p:cNvSpPr/>
          <p:nvPr/>
        </p:nvSpPr>
        <p:spPr>
          <a:xfrm>
            <a:off x="3525609" y="4114800"/>
            <a:ext cx="2260600" cy="22606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418103" y="1733550"/>
            <a:ext cx="1577975" cy="1577975"/>
            <a:chOff x="7205662" y="1936750"/>
            <a:chExt cx="1577975" cy="1577975"/>
          </a:xfrm>
        </p:grpSpPr>
        <p:sp>
          <p:nvSpPr>
            <p:cNvPr id="14" name="矩形: 圆角 13"/>
            <p:cNvSpPr/>
            <p:nvPr/>
          </p:nvSpPr>
          <p:spPr>
            <a:xfrm>
              <a:off x="7404099" y="2135187"/>
              <a:ext cx="1181100" cy="1181100"/>
            </a:xfrm>
            <a:prstGeom prst="roundRect">
              <a:avLst/>
            </a:prstGeom>
            <a:solidFill>
              <a:srgbClr val="C1E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操作界面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7205662" y="1936750"/>
              <a:ext cx="1577975" cy="1577975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7094252" y="4984748"/>
            <a:ext cx="1181100" cy="1181100"/>
          </a:xfrm>
          <a:prstGeom prst="roundRect">
            <a:avLst/>
          </a:prstGeom>
          <a:solidFill>
            <a:srgbClr val="C1E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6827553" y="4691458"/>
            <a:ext cx="1181100" cy="1181100"/>
          </a:xfrm>
          <a:prstGeom prst="roundRect">
            <a:avLst/>
          </a:prstGeom>
          <a:solidFill>
            <a:srgbClr val="D2B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>
            <a:off x="6649754" y="4362449"/>
            <a:ext cx="1181100" cy="1181100"/>
          </a:xfrm>
          <a:prstGeom prst="roundRect">
            <a:avLst/>
          </a:prstGeom>
          <a:solidFill>
            <a:srgbClr val="99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6324656" y="4146549"/>
            <a:ext cx="2260600" cy="22606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>
            <a:off x="1340529" y="4659709"/>
            <a:ext cx="1181100" cy="1181100"/>
          </a:xfrm>
          <a:prstGeom prst="roundRect">
            <a:avLst/>
          </a:prstGeom>
          <a:solidFill>
            <a:srgbClr val="D2B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837632" y="4114800"/>
            <a:ext cx="2260600" cy="22606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9864099" y="4952999"/>
            <a:ext cx="1181100" cy="1181100"/>
          </a:xfrm>
          <a:prstGeom prst="roundRect">
            <a:avLst/>
          </a:prstGeom>
          <a:solidFill>
            <a:srgbClr val="C1E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9597400" y="4659709"/>
            <a:ext cx="1181100" cy="1181100"/>
          </a:xfrm>
          <a:prstGeom prst="roundRect">
            <a:avLst/>
          </a:prstGeom>
          <a:solidFill>
            <a:srgbClr val="D2B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9419601" y="4330700"/>
            <a:ext cx="1181100" cy="1181100"/>
          </a:xfrm>
          <a:prstGeom prst="roundRect">
            <a:avLst/>
          </a:prstGeom>
          <a:solidFill>
            <a:srgbClr val="99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日志管理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9094503" y="4114800"/>
            <a:ext cx="2260600" cy="22606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/>
          <p:cNvSpPr/>
          <p:nvPr/>
        </p:nvSpPr>
        <p:spPr>
          <a:xfrm>
            <a:off x="532228" y="3774722"/>
            <a:ext cx="11127544" cy="2828925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1607228" y="4952999"/>
            <a:ext cx="1181100" cy="1181100"/>
          </a:xfrm>
          <a:prstGeom prst="roundRect">
            <a:avLst/>
          </a:prstGeom>
          <a:solidFill>
            <a:srgbClr val="C1E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</a:t>
            </a:r>
            <a:r>
              <a:rPr lang="zh-CN" altLang="en-US" dirty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4011385" y="4655147"/>
            <a:ext cx="1181100" cy="1181100"/>
          </a:xfrm>
          <a:prstGeom prst="roundRect">
            <a:avLst/>
          </a:prstGeom>
          <a:solidFill>
            <a:srgbClr val="D2B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智能合约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4278084" y="4948437"/>
            <a:ext cx="1181100" cy="1181100"/>
          </a:xfrm>
          <a:prstGeom prst="roundRect">
            <a:avLst/>
          </a:prstGeom>
          <a:solidFill>
            <a:srgbClr val="C1E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区块链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7770" y="6049650"/>
            <a:ext cx="108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 1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30854" y="3311525"/>
            <a:ext cx="0" cy="4631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>
            <a:off x="8585256" y="3311525"/>
            <a:ext cx="0" cy="4631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523682" y="3311525"/>
            <a:ext cx="0" cy="4631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0800000">
            <a:off x="4278084" y="3311525"/>
            <a:ext cx="0" cy="4631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167266" y="6049650"/>
            <a:ext cx="108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 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071974" y="6089704"/>
            <a:ext cx="108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 3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9856267" y="6058057"/>
            <a:ext cx="108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 4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主要技术栈   Main technology stack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/>
          <a:lstStyle/>
          <a:p>
            <a:pPr marL="0" indent="0">
              <a:buNone/>
            </a:pPr>
            <a:endParaRPr lang="zh-CN" altLang="en-US" dirty="0">
              <a:solidFill>
                <a:srgbClr val="3481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482850" y="1538514"/>
            <a:ext cx="7226300" cy="4701948"/>
            <a:chOff x="1803400" y="1927035"/>
            <a:chExt cx="7226300" cy="4701948"/>
          </a:xfrm>
        </p:grpSpPr>
        <p:sp>
          <p:nvSpPr>
            <p:cNvPr id="13" name="矩形: 圆角 12"/>
            <p:cNvSpPr/>
            <p:nvPr/>
          </p:nvSpPr>
          <p:spPr>
            <a:xfrm>
              <a:off x="3149600" y="1974452"/>
              <a:ext cx="5740400" cy="601664"/>
            </a:xfrm>
            <a:prstGeom prst="roundRect">
              <a:avLst/>
            </a:prstGeom>
            <a:solidFill>
              <a:srgbClr val="C1E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VUE+Axios+Vuex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3181350" y="5938640"/>
              <a:ext cx="5753100" cy="6016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3149600" y="2679700"/>
              <a:ext cx="1714500" cy="2394746"/>
            </a:xfrm>
            <a:prstGeom prst="roundRect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3194050" y="2844798"/>
              <a:ext cx="1625600" cy="1293018"/>
            </a:xfrm>
            <a:prstGeom prst="roundRect">
              <a:avLst/>
            </a:prstGeom>
            <a:solidFill>
              <a:srgbClr val="99D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Express</a:t>
              </a:r>
              <a:endParaRPr lang="zh-CN" altLang="en-US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3238500" y="4305299"/>
              <a:ext cx="1536700" cy="601664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3481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NodeJS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162550" y="2665420"/>
              <a:ext cx="1714500" cy="2394746"/>
              <a:chOff x="5238750" y="2840836"/>
              <a:chExt cx="1714500" cy="2394746"/>
            </a:xfrm>
          </p:grpSpPr>
          <p:sp>
            <p:nvSpPr>
              <p:cNvPr id="19" name="矩形: 圆角 18"/>
              <p:cNvSpPr/>
              <p:nvPr/>
            </p:nvSpPr>
            <p:spPr>
              <a:xfrm>
                <a:off x="5238750" y="2840836"/>
                <a:ext cx="1714500" cy="2394746"/>
              </a:xfrm>
              <a:prstGeom prst="roundRect">
                <a:avLst/>
              </a:prstGeom>
              <a:noFill/>
              <a:ln>
                <a:solidFill>
                  <a:srgbClr val="007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/>
            </p:nvSpPr>
            <p:spPr>
              <a:xfrm>
                <a:off x="5283200" y="3005934"/>
                <a:ext cx="1625600" cy="1293018"/>
              </a:xfrm>
              <a:prstGeom prst="roundRect">
                <a:avLst/>
              </a:prstGeom>
              <a:solidFill>
                <a:srgbClr val="99D5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SpringBoot</a:t>
                </a:r>
                <a:endParaRPr lang="en-US" altLang="zh-CN" dirty="0"/>
              </a:p>
              <a:p>
                <a:pPr algn="ctr"/>
                <a:r>
                  <a:rPr lang="en-US" altLang="zh-CN" dirty="0" err="1"/>
                  <a:t>Mybatis</a:t>
                </a:r>
                <a:endParaRPr lang="zh-CN" altLang="en-US" dirty="0"/>
              </a:p>
            </p:txBody>
          </p:sp>
          <p:sp>
            <p:nvSpPr>
              <p:cNvPr id="21" name="矩形: 圆角 20"/>
              <p:cNvSpPr/>
              <p:nvPr/>
            </p:nvSpPr>
            <p:spPr>
              <a:xfrm>
                <a:off x="5327650" y="4466435"/>
                <a:ext cx="1536700" cy="601664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rgbClr val="3481FF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Java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7175500" y="2675736"/>
              <a:ext cx="1714500" cy="2394746"/>
              <a:chOff x="5238750" y="2840836"/>
              <a:chExt cx="1714500" cy="2394746"/>
            </a:xfrm>
          </p:grpSpPr>
          <p:sp>
            <p:nvSpPr>
              <p:cNvPr id="24" name="矩形: 圆角 23"/>
              <p:cNvSpPr/>
              <p:nvPr/>
            </p:nvSpPr>
            <p:spPr>
              <a:xfrm>
                <a:off x="5238750" y="2840836"/>
                <a:ext cx="1714500" cy="2394746"/>
              </a:xfrm>
              <a:prstGeom prst="roundRect">
                <a:avLst/>
              </a:prstGeom>
              <a:noFill/>
              <a:ln>
                <a:solidFill>
                  <a:srgbClr val="007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: 圆角 24"/>
              <p:cNvSpPr/>
              <p:nvPr/>
            </p:nvSpPr>
            <p:spPr>
              <a:xfrm>
                <a:off x="5283200" y="3005934"/>
                <a:ext cx="1625600" cy="1293018"/>
              </a:xfrm>
              <a:prstGeom prst="roundRect">
                <a:avLst/>
              </a:prstGeom>
              <a:solidFill>
                <a:srgbClr val="99D5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Beego</a:t>
                </a:r>
                <a:endParaRPr lang="zh-CN" altLang="en-US" dirty="0"/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>
                <a:off x="5327650" y="4466435"/>
                <a:ext cx="1536700" cy="601664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rgbClr val="3481FF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Go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矩形: 圆角 26"/>
            <p:cNvSpPr/>
            <p:nvPr/>
          </p:nvSpPr>
          <p:spPr>
            <a:xfrm>
              <a:off x="3181350" y="5193109"/>
              <a:ext cx="1714500" cy="60166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MySQL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矩形: 圆角 27"/>
            <p:cNvSpPr/>
            <p:nvPr/>
          </p:nvSpPr>
          <p:spPr>
            <a:xfrm>
              <a:off x="5162550" y="5193109"/>
              <a:ext cx="1714500" cy="60166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PostgreSQL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7219950" y="5193109"/>
              <a:ext cx="1714500" cy="60166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Fabric</a:t>
              </a:r>
              <a:r>
                <a:rPr lang="zh-CN" altLang="en-US" dirty="0">
                  <a:solidFill>
                    <a:schemeClr val="bg1"/>
                  </a:solidFill>
                </a:rPr>
                <a:t>区块链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1803400" y="4197351"/>
              <a:ext cx="7226300" cy="794344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1803400" y="5119700"/>
              <a:ext cx="7226300" cy="736391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/>
            <p:cNvSpPr/>
            <p:nvPr/>
          </p:nvSpPr>
          <p:spPr>
            <a:xfrm>
              <a:off x="1803400" y="2794000"/>
              <a:ext cx="7226300" cy="13541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1803400" y="1927035"/>
              <a:ext cx="7226300" cy="69948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1803400" y="5929500"/>
              <a:ext cx="7226300" cy="69948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22502" y="2099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前端框架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922502" y="330267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后端框架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92379" y="440718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开发语言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892379" y="530322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数据层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892379" y="608781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运行平台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软件版本  Software version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5"/>
          <p:cNvGraphicFramePr>
            <a:graphicFrameLocks noGrp="1"/>
          </p:cNvGraphicFramePr>
          <p:nvPr/>
        </p:nvGraphicFramePr>
        <p:xfrm>
          <a:off x="1847557" y="1381123"/>
          <a:ext cx="8496885" cy="4760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197"/>
                <a:gridCol w="3770141"/>
                <a:gridCol w="3854547"/>
              </a:tblGrid>
              <a:tr h="453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序号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软件名称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版本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3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Docker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18.09.5</a:t>
                      </a:r>
                      <a:endParaRPr lang="zh-CN" altLang="en-US" sz="2000" dirty="0"/>
                    </a:p>
                  </a:txBody>
                  <a:tcPr/>
                </a:tc>
              </a:tr>
              <a:tr h="453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Docker Compose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1.13.0</a:t>
                      </a:r>
                      <a:endParaRPr lang="zh-CN" altLang="en-US" sz="2000" dirty="0"/>
                    </a:p>
                  </a:txBody>
                  <a:tcPr/>
                </a:tc>
              </a:tr>
              <a:tr h="453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Python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3.5.2</a:t>
                      </a:r>
                      <a:endParaRPr lang="zh-CN" altLang="en-US" sz="2000" dirty="0"/>
                    </a:p>
                  </a:txBody>
                  <a:tcPr/>
                </a:tc>
              </a:tr>
              <a:tr h="453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Go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1.12.4</a:t>
                      </a:r>
                      <a:endParaRPr lang="zh-CN" altLang="en-US" sz="2000" dirty="0"/>
                    </a:p>
                  </a:txBody>
                  <a:tcPr/>
                </a:tc>
              </a:tr>
              <a:tr h="453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NodeJS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8.11.4</a:t>
                      </a:r>
                      <a:endParaRPr lang="zh-CN" altLang="en-US" sz="2000" dirty="0"/>
                    </a:p>
                  </a:txBody>
                  <a:tcPr/>
                </a:tc>
              </a:tr>
              <a:tr h="453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Java JDK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8u231</a:t>
                      </a:r>
                      <a:endParaRPr lang="zh-CN" altLang="en-US" sz="2000" dirty="0"/>
                    </a:p>
                  </a:txBody>
                  <a:tcPr/>
                </a:tc>
              </a:tr>
              <a:tr h="151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en-US" altLang="zh-CN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MySQL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8.0.2</a:t>
                      </a:r>
                      <a:endParaRPr lang="en-US" altLang="zh-CN" sz="2000" dirty="0"/>
                    </a:p>
                  </a:txBody>
                  <a:tcPr/>
                </a:tc>
              </a:tr>
              <a:tr h="245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en-US" altLang="zh-CN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PostgreSQL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9.5</a:t>
                      </a:r>
                      <a:endParaRPr lang="en-US" altLang="zh-CN" sz="20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en-US" altLang="zh-CN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Hyperledger Fabric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1.4.0</a:t>
                      </a:r>
                      <a:endParaRPr lang="zh-CN" altLang="en-US" sz="20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en-US" altLang="zh-CN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Hyperledger Explorer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v1.0.0-rc2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74800"/>
            <a:ext cx="4465122" cy="1908144"/>
          </a:xfrm>
          <a:solidFill>
            <a:srgbClr val="0071C1"/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第四部分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9700" y="3429000"/>
            <a:ext cx="6375399" cy="520701"/>
          </a:xfrm>
        </p:spPr>
        <p:txBody>
          <a:bodyPr/>
          <a:lstStyle/>
          <a:p>
            <a:pPr>
              <a:buClr>
                <a:srgbClr val="0071C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功能展示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区块链层操作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Blockchain layer operation  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20395" y="2076712"/>
            <a:ext cx="10514594" cy="3843786"/>
            <a:chOff x="720395" y="2292612"/>
            <a:chExt cx="10514594" cy="3843786"/>
          </a:xfrm>
        </p:grpSpPr>
        <p:sp>
          <p:nvSpPr>
            <p:cNvPr id="89" name="矩形 88"/>
            <p:cNvSpPr/>
            <p:nvPr/>
          </p:nvSpPr>
          <p:spPr>
            <a:xfrm>
              <a:off x="4757351" y="2292612"/>
              <a:ext cx="1841157" cy="84600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720395" y="4588203"/>
              <a:ext cx="1777055" cy="1541845"/>
              <a:chOff x="6722191" y="1620695"/>
              <a:chExt cx="1493898" cy="960153"/>
            </a:xfrm>
          </p:grpSpPr>
          <p:sp>
            <p:nvSpPr>
              <p:cNvPr id="120" name="矩形 119"/>
              <p:cNvSpPr/>
              <p:nvPr/>
            </p:nvSpPr>
            <p:spPr>
              <a:xfrm>
                <a:off x="6722191" y="1620695"/>
                <a:ext cx="1493898" cy="96015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6838225" y="1704641"/>
                <a:ext cx="1261829" cy="786696"/>
              </a:xfrm>
              <a:prstGeom prst="rect">
                <a:avLst/>
              </a:prstGeom>
              <a:solidFill>
                <a:srgbClr val="FEEA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准备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399324" y="2420649"/>
              <a:ext cx="1493898" cy="960153"/>
              <a:chOff x="6270659" y="2396433"/>
              <a:chExt cx="1493898" cy="960153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6270659" y="2396433"/>
                <a:ext cx="1493898" cy="96015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6386694" y="2483161"/>
                <a:ext cx="1261829" cy="786696"/>
              </a:xfrm>
              <a:prstGeom prst="rect">
                <a:avLst/>
              </a:prstGeom>
              <a:solidFill>
                <a:srgbClr val="BCE1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SDK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应用程序方式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9232282" y="2420649"/>
              <a:ext cx="1493898" cy="960153"/>
              <a:chOff x="6270659" y="2396433"/>
              <a:chExt cx="1493898" cy="960153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6270659" y="2396433"/>
                <a:ext cx="1493898" cy="96015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6386694" y="2483161"/>
                <a:ext cx="1261829" cy="786696"/>
              </a:xfrm>
              <a:prstGeom prst="rect">
                <a:avLst/>
              </a:prstGeom>
              <a:solidFill>
                <a:srgbClr val="BCE1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管理监控工具方式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2867802" y="4588203"/>
              <a:ext cx="1777055" cy="1541845"/>
              <a:chOff x="6722191" y="1620695"/>
              <a:chExt cx="1493898" cy="960153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6722191" y="1620695"/>
                <a:ext cx="1493898" cy="96015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6838225" y="1704641"/>
                <a:ext cx="1261829" cy="786696"/>
              </a:xfrm>
              <a:prstGeom prst="rect">
                <a:avLst/>
              </a:prstGeom>
              <a:solidFill>
                <a:srgbClr val="FEEA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图形化向导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配置区块链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107708" y="4588203"/>
              <a:ext cx="1777055" cy="1541845"/>
              <a:chOff x="6722191" y="1620695"/>
              <a:chExt cx="1493898" cy="960153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6722191" y="1620695"/>
                <a:ext cx="1493898" cy="96015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838225" y="1704641"/>
                <a:ext cx="1261829" cy="786696"/>
              </a:xfrm>
              <a:prstGeom prst="rect">
                <a:avLst/>
              </a:prstGeom>
              <a:solidFill>
                <a:srgbClr val="FEEA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一键部署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区块链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7254196" y="4588203"/>
              <a:ext cx="1777055" cy="1541845"/>
              <a:chOff x="6722191" y="1620695"/>
              <a:chExt cx="1493898" cy="960153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6722191" y="1620695"/>
                <a:ext cx="1493898" cy="96015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6838225" y="1704641"/>
                <a:ext cx="1261829" cy="786696"/>
              </a:xfrm>
              <a:prstGeom prst="rect">
                <a:avLst/>
              </a:prstGeom>
              <a:solidFill>
                <a:srgbClr val="BCE1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访问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区块链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9457934" y="4588203"/>
              <a:ext cx="1777055" cy="1541845"/>
              <a:chOff x="6722191" y="1620695"/>
              <a:chExt cx="1493898" cy="960153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6722191" y="1620695"/>
                <a:ext cx="1493898" cy="96015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6838225" y="1704641"/>
                <a:ext cx="1261829" cy="786696"/>
              </a:xfrm>
              <a:prstGeom prst="rect">
                <a:avLst/>
              </a:prstGeom>
              <a:solidFill>
                <a:srgbClr val="FEEA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区块链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5566366" y="2418375"/>
              <a:ext cx="1493898" cy="960153"/>
              <a:chOff x="6270659" y="2396433"/>
              <a:chExt cx="1493898" cy="960153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6270659" y="2396433"/>
                <a:ext cx="1493898" cy="96015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6386694" y="2483161"/>
                <a:ext cx="1261829" cy="786696"/>
              </a:xfrm>
              <a:prstGeom prst="rect">
                <a:avLst/>
              </a:prstGeom>
              <a:solidFill>
                <a:srgbClr val="BCE1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命令行方式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8" name="直接箭头连接符 97"/>
            <p:cNvCxnSpPr/>
            <p:nvPr/>
          </p:nvCxnSpPr>
          <p:spPr>
            <a:xfrm>
              <a:off x="2497450" y="5354657"/>
              <a:ext cx="37035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4737356" y="5354657"/>
              <a:ext cx="37035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6884763" y="5354657"/>
              <a:ext cx="37035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9087582" y="5354657"/>
              <a:ext cx="37035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连接符: 肘形 101"/>
            <p:cNvCxnSpPr>
              <a:stCxn id="108" idx="2"/>
              <a:endCxn id="114" idx="2"/>
            </p:cNvCxnSpPr>
            <p:nvPr/>
          </p:nvCxnSpPr>
          <p:spPr>
            <a:xfrm rot="5400000">
              <a:off x="7051396" y="2834982"/>
              <a:ext cx="12700" cy="6590132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110" idx="0"/>
              <a:endCxn id="106" idx="2"/>
            </p:cNvCxnSpPr>
            <p:nvPr/>
          </p:nvCxnSpPr>
          <p:spPr>
            <a:xfrm flipH="1" flipV="1">
              <a:off x="6313315" y="3378528"/>
              <a:ext cx="1829409" cy="120967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110" idx="0"/>
              <a:endCxn id="118" idx="2"/>
            </p:cNvCxnSpPr>
            <p:nvPr/>
          </p:nvCxnSpPr>
          <p:spPr>
            <a:xfrm flipV="1">
              <a:off x="8142724" y="3380802"/>
              <a:ext cx="3549" cy="120740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10" idx="0"/>
              <a:endCxn id="116" idx="2"/>
            </p:cNvCxnSpPr>
            <p:nvPr/>
          </p:nvCxnSpPr>
          <p:spPr>
            <a:xfrm flipV="1">
              <a:off x="8142724" y="3380802"/>
              <a:ext cx="1836507" cy="120740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74800"/>
            <a:ext cx="4465122" cy="1908144"/>
          </a:xfrm>
          <a:solidFill>
            <a:srgbClr val="0071C1"/>
          </a:solidFill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目录</a:t>
            </a:r>
            <a:b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</a:b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catalogue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2300" y="2028671"/>
            <a:ext cx="5816599" cy="3429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1C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研究背景  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ground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rgbClr val="0071C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系统架构    System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framework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rgbClr val="0071C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技术方案    Technical solution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rgbClr val="0071C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功能展示    Function display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区块链层操作 Blockchain layer operation  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内容占位符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43" y="1398774"/>
            <a:ext cx="10259914" cy="477818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区块链节点管理  Blockchain node management   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9" y="2104799"/>
            <a:ext cx="12023401" cy="38543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应用层操作   Application layer operation  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图片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48" y="1329374"/>
            <a:ext cx="8280000" cy="552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捐款</a:t>
            </a:r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管理  </a:t>
            </a:r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Endowment fund management</a:t>
            </a:r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图片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000" y="1346200"/>
            <a:ext cx="8280000" cy="48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捐款</a:t>
            </a:r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管理  Endowment fund management 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图片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000" y="1336618"/>
            <a:ext cx="8280000" cy="48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365125"/>
            <a:ext cx="10880725" cy="841375"/>
          </a:xfrm>
        </p:spPr>
        <p:txBody>
          <a:bodyPr>
            <a:normAutofit fontScale="90000"/>
          </a:bodyPr>
          <a:lstStyle/>
          <a:p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资金支出管理   Management of the expenditure of donated funds</a:t>
            </a:r>
            <a:endParaRPr lang="zh-CN" altLang="en-US" sz="36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图片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7336"/>
            <a:ext cx="8280000" cy="315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屏幕剪辑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05" b="18786"/>
          <a:stretch>
            <a:fillRect/>
          </a:stretch>
        </p:blipFill>
        <p:spPr>
          <a:xfrm>
            <a:off x="9699862" y="3131777"/>
            <a:ext cx="2571651" cy="2911214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9146814" y="3025151"/>
            <a:ext cx="3177114" cy="3151812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8857397" y="2961652"/>
            <a:ext cx="941696" cy="35475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物资</a:t>
            </a:r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管理   Management of donated materials</a:t>
            </a:r>
            <a:endParaRPr lang="zh-CN" altLang="en-US" sz="36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图片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92" y="1358901"/>
            <a:ext cx="8280000" cy="488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图片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78" b="18956"/>
          <a:stretch>
            <a:fillRect/>
          </a:stretch>
        </p:blipFill>
        <p:spPr bwMode="auto">
          <a:xfrm>
            <a:off x="9457900" y="3991031"/>
            <a:ext cx="2681091" cy="267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8958895" y="3803066"/>
            <a:ext cx="2843394" cy="2843394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721019" y="3591802"/>
            <a:ext cx="941696" cy="35475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物资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跟踪  Charity tracking 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1956000" y="1674992"/>
            <a:ext cx="8280000" cy="4155569"/>
            <a:chOff x="638629" y="508726"/>
            <a:chExt cx="10696852" cy="5368540"/>
          </a:xfrm>
        </p:grpSpPr>
        <p:pic>
          <p:nvPicPr>
            <p:cNvPr id="10" name="图片 9" descr="屏幕剪辑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2"/>
            <a:stretch>
              <a:fillRect/>
            </a:stretch>
          </p:blipFill>
          <p:spPr>
            <a:xfrm>
              <a:off x="856519" y="1088571"/>
              <a:ext cx="10478962" cy="4788695"/>
            </a:xfrm>
            <a:prstGeom prst="rect">
              <a:avLst/>
            </a:prstGeom>
          </p:spPr>
        </p:pic>
        <p:sp>
          <p:nvSpPr>
            <p:cNvPr id="11" name="圆角矩形标注 10"/>
            <p:cNvSpPr/>
            <p:nvPr/>
          </p:nvSpPr>
          <p:spPr>
            <a:xfrm>
              <a:off x="7630610" y="508726"/>
              <a:ext cx="1883831" cy="431074"/>
            </a:xfrm>
            <a:prstGeom prst="wedgeRoundRectCallout">
              <a:avLst>
                <a:gd name="adj1" fmla="val 57636"/>
                <a:gd name="adj2" fmla="val 82365"/>
                <a:gd name="adj3" fmla="val 16667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rgbClr val="0070C0"/>
                  </a:solidFill>
                </a:rPr>
                <a:t>1</a:t>
              </a:r>
              <a:r>
                <a:rPr lang="en-US" altLang="zh-CN" b="1" smtClean="0">
                  <a:solidFill>
                    <a:srgbClr val="0070C0"/>
                  </a:solidFill>
                </a:rPr>
                <a:t>. </a:t>
              </a:r>
              <a:r>
                <a:rPr lang="zh-CN" altLang="en-US" b="1" smtClean="0">
                  <a:solidFill>
                    <a:srgbClr val="0070C0"/>
                  </a:solidFill>
                </a:rPr>
                <a:t>搜索查询</a:t>
              </a:r>
              <a:endParaRPr lang="zh-CN" altLang="en-US" b="1">
                <a:solidFill>
                  <a:srgbClr val="0070C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8629" y="1100440"/>
              <a:ext cx="10508840" cy="62411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546275" y="4151086"/>
              <a:ext cx="2481611" cy="1697152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标注 14"/>
            <p:cNvSpPr/>
            <p:nvPr/>
          </p:nvSpPr>
          <p:spPr>
            <a:xfrm>
              <a:off x="3881253" y="4151086"/>
              <a:ext cx="2483561" cy="607634"/>
            </a:xfrm>
            <a:prstGeom prst="wedgeRoundRectCallout">
              <a:avLst>
                <a:gd name="adj1" fmla="val 45141"/>
                <a:gd name="adj2" fmla="val 98274"/>
                <a:gd name="adj3" fmla="val 16667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rgbClr val="0070C0"/>
                  </a:solidFill>
                </a:rPr>
                <a:t>2. </a:t>
              </a:r>
              <a:r>
                <a:rPr lang="zh-CN" altLang="en-US" b="1" smtClean="0">
                  <a:solidFill>
                    <a:srgbClr val="0070C0"/>
                  </a:solidFill>
                </a:rPr>
                <a:t>物流运输情况</a:t>
              </a:r>
              <a:endParaRPr lang="zh-CN" altLang="en-US" b="1">
                <a:solidFill>
                  <a:srgbClr val="0070C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855622" y="1873325"/>
              <a:ext cx="1001489" cy="3809060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标注 16"/>
            <p:cNvSpPr/>
            <p:nvPr/>
          </p:nvSpPr>
          <p:spPr>
            <a:xfrm>
              <a:off x="7339563" y="1873325"/>
              <a:ext cx="2443475" cy="607634"/>
            </a:xfrm>
            <a:prstGeom prst="wedgeRoundRectCallout">
              <a:avLst>
                <a:gd name="adj1" fmla="val 45141"/>
                <a:gd name="adj2" fmla="val 98274"/>
                <a:gd name="adj3" fmla="val 16667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rgbClr val="0070C0"/>
                  </a:solidFill>
                </a:rPr>
                <a:t>3</a:t>
              </a:r>
              <a:r>
                <a:rPr lang="en-US" altLang="zh-CN" b="1" smtClean="0">
                  <a:solidFill>
                    <a:srgbClr val="0070C0"/>
                  </a:solidFill>
                </a:rPr>
                <a:t>. </a:t>
              </a:r>
              <a:r>
                <a:rPr lang="zh-CN" altLang="en-US" b="1" smtClean="0">
                  <a:solidFill>
                    <a:srgbClr val="0070C0"/>
                  </a:solidFill>
                </a:rPr>
                <a:t>物资状态详情</a:t>
              </a:r>
              <a:endParaRPr lang="zh-CN" altLang="en-US" b="1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Shape 59"/>
          <p:cNvSpPr/>
          <p:nvPr/>
        </p:nvSpPr>
        <p:spPr>
          <a:xfrm>
            <a:off x="-5535632" y="-675894"/>
            <a:ext cx="7379108" cy="7379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C9BD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>
              <a:defRPr sz="3200">
                <a:solidFill>
                  <a:srgbClr val="1C9BD7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8858" name="Shape 60"/>
          <p:cNvSpPr/>
          <p:nvPr/>
        </p:nvSpPr>
        <p:spPr>
          <a:xfrm>
            <a:off x="1960299" y="280750"/>
            <a:ext cx="600129" cy="600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C9BD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8859" name="Shape 61"/>
          <p:cNvSpPr/>
          <p:nvPr/>
        </p:nvSpPr>
        <p:spPr>
          <a:xfrm>
            <a:off x="-230781" y="3566552"/>
            <a:ext cx="2401247" cy="24012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C9BD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8860" name="Shape 62"/>
          <p:cNvSpPr/>
          <p:nvPr/>
        </p:nvSpPr>
        <p:spPr>
          <a:xfrm>
            <a:off x="357058" y="4387831"/>
            <a:ext cx="901158" cy="901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C9BD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8861" name="Shape 64"/>
          <p:cNvSpPr/>
          <p:nvPr/>
        </p:nvSpPr>
        <p:spPr>
          <a:xfrm>
            <a:off x="10295378" y="5631024"/>
            <a:ext cx="3123947" cy="3123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C9BD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8862" name="Shape 65"/>
          <p:cNvSpPr/>
          <p:nvPr/>
        </p:nvSpPr>
        <p:spPr>
          <a:xfrm>
            <a:off x="1594891" y="4929656"/>
            <a:ext cx="2560394" cy="718669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lvl="0"/>
            <a:endParaRPr sz="2000" dirty="0">
              <a:solidFill>
                <a:srgbClr val="FF0000"/>
              </a:solidFill>
              <a:latin typeface="Songti SC Regular"/>
              <a:ea typeface="Songti SC Regular"/>
              <a:cs typeface="Songti SC Regular"/>
              <a:sym typeface="Songti SC Regular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88541" y="787711"/>
            <a:ext cx="51419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solidFill>
                  <a:srgbClr val="002060"/>
                </a:solidFill>
              </a:rPr>
              <a:t>Blue Angel Lab charity blockchain system </a:t>
            </a:r>
            <a:r>
              <a:rPr lang="zh-CN" altLang="en-US" sz="1300" b="1" dirty="0">
                <a:solidFill>
                  <a:srgbClr val="002060"/>
                </a:solidFill>
              </a:rPr>
              <a:t>慈善区块链</a:t>
            </a:r>
            <a:endParaRPr lang="en-US" altLang="zh-CN" sz="1300" b="1" dirty="0">
              <a:solidFill>
                <a:srgbClr val="002060"/>
              </a:solidFill>
            </a:endParaRPr>
          </a:p>
          <a:p>
            <a:endParaRPr lang="en-US" altLang="zh-CN" sz="1300" dirty="0">
              <a:solidFill>
                <a:srgbClr val="002060"/>
              </a:solidFill>
            </a:endParaRPr>
          </a:p>
          <a:p>
            <a:r>
              <a:rPr lang="zh-CN" altLang="en-US" sz="1300" dirty="0">
                <a:solidFill>
                  <a:srgbClr val="002060"/>
                </a:solidFill>
              </a:rPr>
              <a:t> </a:t>
            </a:r>
            <a:endParaRPr lang="en-US" altLang="zh-CN" sz="1300" dirty="0"/>
          </a:p>
        </p:txBody>
      </p:sp>
      <p:sp>
        <p:nvSpPr>
          <p:cNvPr id="3" name="文本框 2"/>
          <p:cNvSpPr txBox="1"/>
          <p:nvPr/>
        </p:nvSpPr>
        <p:spPr>
          <a:xfrm>
            <a:off x="6574535" y="5284"/>
            <a:ext cx="5910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5089C4"/>
                </a:solidFill>
              </a:rPr>
              <a:t>---------record what account, facilitate sustainability</a:t>
            </a:r>
            <a:endParaRPr lang="en-US" altLang="zh-CN" dirty="0">
              <a:solidFill>
                <a:srgbClr val="5089C4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002060"/>
                </a:solidFill>
              </a:rPr>
              <a:t>---------</a:t>
            </a:r>
            <a:r>
              <a:rPr lang="zh-CN" altLang="en-US" dirty="0">
                <a:solidFill>
                  <a:srgbClr val="002060"/>
                </a:solidFill>
              </a:rPr>
              <a:t>追踪值得被记录的，促进可持续发展</a:t>
            </a:r>
            <a:endParaRPr lang="en-US" altLang="zh-CN" dirty="0">
              <a:solidFill>
                <a:srgbClr val="00206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dirty="0">
              <a:solidFill>
                <a:srgbClr val="5089C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3848" y="6048414"/>
            <a:ext cx="2906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THANKS!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Shape 65"/>
          <p:cNvSpPr/>
          <p:nvPr/>
        </p:nvSpPr>
        <p:spPr>
          <a:xfrm>
            <a:off x="1747291" y="5082056"/>
            <a:ext cx="2560394" cy="718669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lvl="0"/>
            <a:endParaRPr sz="2000" dirty="0">
              <a:solidFill>
                <a:srgbClr val="FF0000"/>
              </a:solidFill>
              <a:latin typeface="Songti SC Regular"/>
              <a:ea typeface="Songti SC Regular"/>
              <a:cs typeface="Songti SC Regular"/>
              <a:sym typeface="Songti SC Regular"/>
            </a:endParaRPr>
          </a:p>
        </p:txBody>
      </p:sp>
      <p:sp>
        <p:nvSpPr>
          <p:cNvPr id="31" name="Rectangle 21"/>
          <p:cNvSpPr/>
          <p:nvPr/>
        </p:nvSpPr>
        <p:spPr>
          <a:xfrm>
            <a:off x="379778" y="3650021"/>
            <a:ext cx="1790855" cy="638251"/>
          </a:xfrm>
          <a:prstGeom prst="rect">
            <a:avLst/>
          </a:prstGeom>
          <a:solidFill>
            <a:srgbClr val="E7E4EE">
              <a:alpha val="72941"/>
            </a:srgbClr>
          </a:solidFill>
          <a:ln>
            <a:solidFill>
              <a:srgbClr val="F9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00206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CIO</a:t>
            </a:r>
            <a:endParaRPr lang="en-US" sz="1700" dirty="0">
              <a:solidFill>
                <a:srgbClr val="00206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US" sz="1700" dirty="0">
                <a:solidFill>
                  <a:srgbClr val="00206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Thinks like Machine</a:t>
            </a:r>
            <a:endParaRPr lang="en-US" sz="1700" dirty="0">
              <a:solidFill>
                <a:srgbClr val="00206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" name="Rectangle 19"/>
          <p:cNvSpPr/>
          <p:nvPr/>
        </p:nvSpPr>
        <p:spPr>
          <a:xfrm>
            <a:off x="4649470" y="4115435"/>
            <a:ext cx="2031365" cy="1069975"/>
          </a:xfrm>
          <a:prstGeom prst="rect">
            <a:avLst/>
          </a:prstGeom>
          <a:solidFill>
            <a:srgbClr val="E7E4EE">
              <a:alpha val="72941"/>
            </a:srgbClr>
          </a:solidFill>
          <a:ln>
            <a:solidFill>
              <a:srgbClr val="F9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>
                <a:solidFill>
                  <a:srgbClr val="00206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Front End</a:t>
            </a:r>
            <a:endParaRPr lang="en-US" altLang="zh-CN" sz="1700" dirty="0">
              <a:solidFill>
                <a:srgbClr val="00206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US" sz="1700" dirty="0">
                <a:solidFill>
                  <a:srgbClr val="00206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Great with Design</a:t>
            </a:r>
            <a:endParaRPr lang="en-US" sz="1700" dirty="0">
              <a:solidFill>
                <a:srgbClr val="00206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15536" y="326537"/>
            <a:ext cx="504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https://github.com/ejtejada/Blue-Angel-Lab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8" name="Rectangle 20"/>
          <p:cNvSpPr/>
          <p:nvPr/>
        </p:nvSpPr>
        <p:spPr>
          <a:xfrm>
            <a:off x="8662670" y="4115435"/>
            <a:ext cx="2056130" cy="1001395"/>
          </a:xfrm>
          <a:prstGeom prst="rect">
            <a:avLst/>
          </a:prstGeom>
          <a:solidFill>
            <a:srgbClr val="E7E4EE">
              <a:alpha val="72941"/>
            </a:srgbClr>
          </a:solidFill>
          <a:ln>
            <a:solidFill>
              <a:srgbClr val="F9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CEO</a:t>
            </a:r>
            <a:r>
              <a:rPr lang="en-US" altLang="zh-CN" dirty="0">
                <a:solidFill>
                  <a:srgbClr val="00206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&amp; </a:t>
            </a:r>
            <a:r>
              <a:rPr lang="en-US" dirty="0">
                <a:solidFill>
                  <a:srgbClr val="00206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Sales Lead Talks to Everyone</a:t>
            </a:r>
            <a:endParaRPr lang="en-US" dirty="0">
              <a:solidFill>
                <a:srgbClr val="00206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endParaRPr lang="en-US" dirty="0">
              <a:solidFill>
                <a:srgbClr val="00206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5" name="图片 4" descr="微信图片_202010250921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715" y="1852930"/>
            <a:ext cx="1797050" cy="1797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929505"/>
            <a:ext cx="3752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田  明：</a:t>
            </a:r>
            <a:r>
              <a:rPr lang="zh-CN" altLang="en-US"/>
              <a:t>就于西安电子科技大学计算机科学与技术学院。主要研究方向包括区块链、人工智能安全等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670" y="2025650"/>
            <a:ext cx="2056130" cy="20897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70" y="1555750"/>
            <a:ext cx="1925320" cy="255968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72305" y="5427980"/>
            <a:ext cx="28416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王操，Java开发工程师，fabric爱好者，负责项目前后端。 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8369935" y="5427980"/>
            <a:ext cx="2640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hyacinth wong</a:t>
            </a:r>
            <a:r>
              <a:rPr lang="zh-CN" altLang="en-US"/>
              <a:t>：</a:t>
            </a:r>
            <a:r>
              <a:rPr lang="en-US" altLang="zh-CN"/>
              <a:t>biology scientist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rgbClr val="1556AC"/>
          </a:solidFill>
        </p:spPr>
        <p:txBody>
          <a:bodyPr anchor="ctr" anchorCtr="0">
            <a:normAutofit/>
          </a:bodyPr>
          <a:lstStyle/>
          <a:p>
            <a:r>
              <a:rPr lang="zh-CN" altLang="en-US" sz="8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lang="zh-CN" altLang="en-US" sz="8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74800"/>
            <a:ext cx="4465122" cy="1908144"/>
          </a:xfrm>
          <a:solidFill>
            <a:srgbClr val="0071C1"/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第一部分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9700" y="3429000"/>
            <a:ext cx="6375399" cy="520701"/>
          </a:xfrm>
        </p:spPr>
        <p:txBody>
          <a:bodyPr/>
          <a:lstStyle/>
          <a:p>
            <a:pPr>
              <a:buClr>
                <a:srgbClr val="0071C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研究背景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8"/>
          <p:cNvSpPr txBox="1"/>
          <p:nvPr/>
        </p:nvSpPr>
        <p:spPr>
          <a:xfrm>
            <a:off x="699546" y="2605353"/>
            <a:ext cx="2398642" cy="3639547"/>
          </a:xfrm>
          <a:prstGeom prst="roundRect">
            <a:avLst/>
          </a:prstGeom>
          <a:noFill/>
          <a:ln w="25400" cap="flat" cmpd="sng" algn="ctr">
            <a:solidFill>
              <a:srgbClr val="1357AE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4" name="内容占位符 8"/>
          <p:cNvSpPr txBox="1"/>
          <p:nvPr/>
        </p:nvSpPr>
        <p:spPr>
          <a:xfrm>
            <a:off x="3472180" y="2605353"/>
            <a:ext cx="2496235" cy="3639547"/>
          </a:xfrm>
          <a:prstGeom prst="roundRect">
            <a:avLst>
              <a:gd name="adj" fmla="val 11573"/>
            </a:avLst>
          </a:prstGeom>
          <a:noFill/>
          <a:ln w="25400" cap="flat" cmpd="sng" algn="ctr">
            <a:solidFill>
              <a:srgbClr val="1357AE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073538" y="2876040"/>
            <a:ext cx="1719470" cy="668130"/>
          </a:xfrm>
          <a:prstGeom prst="roundRect">
            <a:avLst/>
          </a:prstGeom>
          <a:solidFill>
            <a:srgbClr val="0071C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zh-CN" altLang="en-US" sz="1800" smtClean="0"/>
              <a:t>捐赠方</a:t>
            </a:r>
            <a:endParaRPr lang="zh-CN" altLang="en-US" sz="1800"/>
          </a:p>
        </p:txBody>
      </p:sp>
      <p:sp>
        <p:nvSpPr>
          <p:cNvPr id="12" name="内容占位符 8"/>
          <p:cNvSpPr txBox="1"/>
          <p:nvPr/>
        </p:nvSpPr>
        <p:spPr>
          <a:xfrm>
            <a:off x="3860562" y="2898086"/>
            <a:ext cx="1719470" cy="646084"/>
          </a:xfrm>
          <a:prstGeom prst="roundRect">
            <a:avLst/>
          </a:prstGeom>
          <a:solidFill>
            <a:srgbClr val="0071C1">
              <a:alpha val="9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 smtClean="0"/>
              <a:t>需求方</a:t>
            </a:r>
            <a:endParaRPr lang="zh-CN" altLang="en-US" sz="1800"/>
          </a:p>
        </p:txBody>
      </p:sp>
      <p:sp>
        <p:nvSpPr>
          <p:cNvPr id="21" name="椭圆 20"/>
          <p:cNvSpPr/>
          <p:nvPr/>
        </p:nvSpPr>
        <p:spPr>
          <a:xfrm>
            <a:off x="946838" y="3990994"/>
            <a:ext cx="1904057" cy="190405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1357AE"/>
            </a:solidFill>
            <a:prstDash val="dash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chemeClr val="tx1"/>
                </a:solidFill>
              </a:rPr>
              <a:t>捐赠途径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chemeClr val="tx1"/>
                </a:solidFill>
              </a:rPr>
              <a:t>不顺畅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内容占位符 8"/>
          <p:cNvSpPr txBox="1"/>
          <p:nvPr/>
        </p:nvSpPr>
        <p:spPr>
          <a:xfrm>
            <a:off x="6296928" y="2605353"/>
            <a:ext cx="2398642" cy="3639547"/>
          </a:xfrm>
          <a:prstGeom prst="roundRect">
            <a:avLst/>
          </a:prstGeom>
          <a:noFill/>
          <a:ln w="25400" cap="flat" cmpd="sng" algn="ctr">
            <a:solidFill>
              <a:srgbClr val="1357AE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>
                <a:solidFill>
                  <a:schemeClr val="tx1"/>
                </a:solidFill>
              </a:rPr>
              <a:t>人手有限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7" name="内容占位符 8"/>
          <p:cNvSpPr txBox="1"/>
          <p:nvPr/>
        </p:nvSpPr>
        <p:spPr>
          <a:xfrm>
            <a:off x="9024083" y="2605353"/>
            <a:ext cx="2496235" cy="3639547"/>
          </a:xfrm>
          <a:prstGeom prst="roundRect">
            <a:avLst>
              <a:gd name="adj" fmla="val 11573"/>
            </a:avLst>
          </a:prstGeom>
          <a:noFill/>
          <a:ln w="25400" cap="flat" cmpd="sng" algn="ctr">
            <a:solidFill>
              <a:srgbClr val="1357AE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/>
          </a:p>
        </p:txBody>
      </p:sp>
      <p:sp>
        <p:nvSpPr>
          <p:cNvPr id="38" name="内容占位符 8"/>
          <p:cNvSpPr txBox="1"/>
          <p:nvPr/>
        </p:nvSpPr>
        <p:spPr>
          <a:xfrm>
            <a:off x="6670920" y="2876040"/>
            <a:ext cx="1719470" cy="668130"/>
          </a:xfrm>
          <a:prstGeom prst="roundRect">
            <a:avLst/>
          </a:prstGeom>
          <a:solidFill>
            <a:srgbClr val="0071C1">
              <a:alpha val="9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 smtClean="0"/>
              <a:t>运营方</a:t>
            </a:r>
            <a:endParaRPr lang="zh-CN" altLang="en-US" sz="1800"/>
          </a:p>
        </p:txBody>
      </p:sp>
      <p:sp>
        <p:nvSpPr>
          <p:cNvPr id="39" name="内容占位符 8"/>
          <p:cNvSpPr txBox="1"/>
          <p:nvPr/>
        </p:nvSpPr>
        <p:spPr>
          <a:xfrm>
            <a:off x="9412465" y="2898086"/>
            <a:ext cx="1719470" cy="646084"/>
          </a:xfrm>
          <a:prstGeom prst="roundRect">
            <a:avLst/>
          </a:prstGeom>
          <a:solidFill>
            <a:srgbClr val="0071C1">
              <a:alpha val="9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 smtClean="0"/>
              <a:t>监管方</a:t>
            </a:r>
            <a:endParaRPr lang="zh-CN" altLang="en-US" sz="1800"/>
          </a:p>
        </p:txBody>
      </p:sp>
      <p:sp>
        <p:nvSpPr>
          <p:cNvPr id="40" name="椭圆 39"/>
          <p:cNvSpPr/>
          <p:nvPr/>
        </p:nvSpPr>
        <p:spPr>
          <a:xfrm>
            <a:off x="3675975" y="3990993"/>
            <a:ext cx="1904057" cy="190405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1357AE"/>
            </a:solidFill>
            <a:prstDash val="dash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chemeClr val="tx1"/>
                </a:solidFill>
              </a:rPr>
              <a:t>巨大的需求缺口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38385" y="3990992"/>
            <a:ext cx="1904057" cy="190405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1357AE"/>
            </a:solidFill>
            <a:prstDash val="dash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chemeClr val="tx1"/>
                </a:solidFill>
              </a:rPr>
              <a:t>突发应急能力不足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mtClean="0">
                <a:solidFill>
                  <a:schemeClr val="tx1"/>
                </a:solidFill>
              </a:rPr>
              <a:t>未</a:t>
            </a:r>
            <a:r>
              <a:rPr lang="zh-CN" altLang="en-US">
                <a:solidFill>
                  <a:schemeClr val="tx1"/>
                </a:solidFill>
              </a:rPr>
              <a:t>及</a:t>
            </a:r>
            <a:r>
              <a:rPr lang="zh-CN" altLang="en-US" smtClean="0">
                <a:solidFill>
                  <a:schemeClr val="tx1"/>
                </a:solidFill>
              </a:rPr>
              <a:t>时引入第三方服务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368959" y="3942506"/>
            <a:ext cx="1904057" cy="190405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1357AE"/>
            </a:solidFill>
            <a:prstDash val="dash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chemeClr val="tx1"/>
                </a:solidFill>
              </a:rPr>
              <a:t>无法及时掌握</a:t>
            </a:r>
            <a:r>
              <a:rPr lang="zh-CN" altLang="en-US" smtClean="0">
                <a:solidFill>
                  <a:schemeClr val="tx1"/>
                </a:solidFill>
              </a:rPr>
              <a:t>数据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chemeClr val="tx1"/>
                </a:solidFill>
              </a:rPr>
              <a:t>不能有效组织协调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内容占位符 8"/>
          <p:cNvSpPr txBox="1"/>
          <p:nvPr/>
        </p:nvSpPr>
        <p:spPr>
          <a:xfrm>
            <a:off x="699546" y="1499233"/>
            <a:ext cx="10820772" cy="919321"/>
          </a:xfrm>
          <a:prstGeom prst="roundRect">
            <a:avLst/>
          </a:prstGeom>
          <a:noFill/>
          <a:ln w="25400" cap="flat" cmpd="sng" algn="ctr">
            <a:solidFill>
              <a:srgbClr val="1357AE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1357AE"/>
                </a:solidFill>
              </a:rPr>
              <a:t>疫情下的公益运转流程</a:t>
            </a:r>
            <a:endParaRPr lang="zh-CN" altLang="en-US" sz="2400" b="1" smtClean="0">
              <a:solidFill>
                <a:srgbClr val="1357AE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1357AE"/>
                </a:solidFill>
              </a:rPr>
              <a:t>The public welfare operation process under the epidemic situation</a:t>
            </a:r>
            <a:endParaRPr lang="zh-CN" altLang="en-US" sz="2400" b="1">
              <a:solidFill>
                <a:srgbClr val="1357A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36415" y="3601777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人手有限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316765" y="2225551"/>
            <a:ext cx="1719470" cy="668130"/>
          </a:xfrm>
          <a:prstGeom prst="roundRect">
            <a:avLst/>
          </a:prstGeom>
          <a:solidFill>
            <a:srgbClr val="0071C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/>
          </a:bodyPr>
          <a:lstStyle/>
          <a:p>
            <a:pPr marL="0" indent="0" algn="ctr">
              <a:buNone/>
            </a:pPr>
            <a:r>
              <a:rPr lang="zh-CN" altLang="en-US" sz="1800" smtClean="0"/>
              <a:t>捐赠方</a:t>
            </a:r>
            <a:endParaRPr lang="zh-CN" altLang="en-US" sz="1800" smtClean="0"/>
          </a:p>
          <a:p>
            <a:pPr marL="0" indent="0" algn="ctr">
              <a:buNone/>
            </a:pPr>
            <a:r>
              <a:rPr lang="en-US" altLang="zh-CN" sz="1800"/>
              <a:t>donator</a:t>
            </a:r>
            <a:endParaRPr lang="en-US" altLang="zh-CN" sz="1800"/>
          </a:p>
        </p:txBody>
      </p:sp>
      <p:sp>
        <p:nvSpPr>
          <p:cNvPr id="10" name="内容占位符 8"/>
          <p:cNvSpPr txBox="1"/>
          <p:nvPr/>
        </p:nvSpPr>
        <p:spPr>
          <a:xfrm>
            <a:off x="9381052" y="2198229"/>
            <a:ext cx="1719470" cy="668130"/>
          </a:xfrm>
          <a:prstGeom prst="roundRect">
            <a:avLst/>
          </a:prstGeom>
          <a:solidFill>
            <a:srgbClr val="0071C1">
              <a:alpha val="9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 smtClean="0"/>
              <a:t>需求方</a:t>
            </a:r>
            <a:endParaRPr lang="zh-CN" altLang="en-US" sz="18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036235" y="2418751"/>
            <a:ext cx="197308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407965" y="2721539"/>
            <a:ext cx="1973088" cy="11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7407965" y="2377034"/>
            <a:ext cx="1973087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110330" y="2900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840510" y="19708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提交需求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622930" y="27594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物资资金分发</a:t>
            </a:r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3036235" y="2759499"/>
            <a:ext cx="1973087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468780" y="2028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提交捐赠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135222" y="28398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信息反馈、查询</a:t>
            </a:r>
            <a:endParaRPr lang="zh-CN" altLang="en-US"/>
          </a:p>
        </p:txBody>
      </p:sp>
      <p:sp>
        <p:nvSpPr>
          <p:cNvPr id="36" name="内容占位符 8"/>
          <p:cNvSpPr txBox="1"/>
          <p:nvPr/>
        </p:nvSpPr>
        <p:spPr>
          <a:xfrm>
            <a:off x="1316764" y="3980622"/>
            <a:ext cx="1719470" cy="668130"/>
          </a:xfrm>
          <a:prstGeom prst="roundRect">
            <a:avLst/>
          </a:prstGeom>
          <a:solidFill>
            <a:srgbClr val="0071C1">
              <a:alpha val="9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/>
              <a:t>运营</a:t>
            </a:r>
            <a:r>
              <a:rPr lang="zh-CN" altLang="en-US" sz="1800" smtClean="0"/>
              <a:t>方</a:t>
            </a:r>
            <a:endParaRPr lang="zh-CN" altLang="en-US" sz="180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/>
              <a:t>operator</a:t>
            </a:r>
            <a:endParaRPr lang="en-US" altLang="zh-CN" sz="1800"/>
          </a:p>
        </p:txBody>
      </p:sp>
      <p:sp>
        <p:nvSpPr>
          <p:cNvPr id="37" name="内容占位符 8"/>
          <p:cNvSpPr txBox="1"/>
          <p:nvPr/>
        </p:nvSpPr>
        <p:spPr>
          <a:xfrm>
            <a:off x="9381052" y="3980622"/>
            <a:ext cx="1719470" cy="668130"/>
          </a:xfrm>
          <a:prstGeom prst="roundRect">
            <a:avLst/>
          </a:prstGeom>
          <a:solidFill>
            <a:srgbClr val="0071C1">
              <a:alpha val="9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 smtClean="0"/>
              <a:t>监管</a:t>
            </a:r>
            <a:r>
              <a:rPr lang="zh-CN" altLang="en-US" sz="1800" smtClean="0"/>
              <a:t>方</a:t>
            </a:r>
            <a:endParaRPr lang="zh-CN" altLang="en-US" sz="1800"/>
          </a:p>
        </p:txBody>
      </p:sp>
      <p:sp>
        <p:nvSpPr>
          <p:cNvPr id="38" name="文本框 37"/>
          <p:cNvSpPr txBox="1"/>
          <p:nvPr/>
        </p:nvSpPr>
        <p:spPr>
          <a:xfrm>
            <a:off x="3468780" y="3629945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资金物资</a:t>
            </a:r>
            <a:endParaRPr lang="en-US" altLang="zh-CN" smtClean="0"/>
          </a:p>
          <a:p>
            <a:r>
              <a:rPr lang="zh-CN" altLang="en-US" smtClean="0"/>
              <a:t>调拨分发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036234" y="4245015"/>
            <a:ext cx="197308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3036234" y="4585763"/>
            <a:ext cx="1973087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481470" y="46131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供需信息</a:t>
            </a:r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7395275" y="4502954"/>
            <a:ext cx="1973088" cy="11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7395275" y="4158449"/>
            <a:ext cx="1973087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840510" y="35156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核查是否</a:t>
            </a:r>
            <a:endParaRPr lang="en-US" altLang="zh-CN" smtClean="0"/>
          </a:p>
          <a:p>
            <a:r>
              <a:rPr lang="zh-CN" altLang="en-US" smtClean="0"/>
              <a:t>合法合规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853762" y="45397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统计数据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009322" y="1690719"/>
            <a:ext cx="2398642" cy="3649913"/>
            <a:chOff x="5009322" y="1942507"/>
            <a:chExt cx="2398642" cy="3649913"/>
          </a:xfrm>
        </p:grpSpPr>
        <p:grpSp>
          <p:nvGrpSpPr>
            <p:cNvPr id="24" name="组合 23"/>
            <p:cNvGrpSpPr/>
            <p:nvPr/>
          </p:nvGrpSpPr>
          <p:grpSpPr>
            <a:xfrm>
              <a:off x="5009322" y="1942507"/>
              <a:ext cx="2398642" cy="3649913"/>
              <a:chOff x="5009323" y="1611203"/>
              <a:chExt cx="2398642" cy="3649913"/>
            </a:xfrm>
          </p:grpSpPr>
          <p:sp>
            <p:nvSpPr>
              <p:cNvPr id="11" name="内容占位符 8"/>
              <p:cNvSpPr txBox="1"/>
              <p:nvPr/>
            </p:nvSpPr>
            <p:spPr>
              <a:xfrm>
                <a:off x="5009323" y="1611203"/>
                <a:ext cx="2398642" cy="3649913"/>
              </a:xfrm>
              <a:prstGeom prst="roundRect">
                <a:avLst/>
              </a:prstGeom>
              <a:noFill/>
              <a:ln w="25400" cap="flat" cmpd="sng" algn="ctr">
                <a:solidFill>
                  <a:srgbClr val="1357AE"/>
                </a:solidFill>
                <a:prstDash val="sysDash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内容占位符 8"/>
              <p:cNvSpPr txBox="1"/>
              <p:nvPr/>
            </p:nvSpPr>
            <p:spPr>
              <a:xfrm>
                <a:off x="5348909" y="1831255"/>
                <a:ext cx="1719470" cy="466263"/>
              </a:xfrm>
              <a:prstGeom prst="roundRect">
                <a:avLst/>
              </a:prstGeom>
              <a:solidFill>
                <a:srgbClr val="0071C1">
                  <a:alpha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zh-CN" altLang="en-US" sz="1800" smtClean="0"/>
                  <a:t>物资分发</a:t>
                </a:r>
                <a:endParaRPr lang="zh-CN" altLang="en-US" sz="1800"/>
              </a:p>
            </p:txBody>
          </p:sp>
          <p:sp>
            <p:nvSpPr>
              <p:cNvPr id="13" name="内容占位符 8"/>
              <p:cNvSpPr txBox="1"/>
              <p:nvPr/>
            </p:nvSpPr>
            <p:spPr>
              <a:xfrm>
                <a:off x="5368262" y="2520096"/>
                <a:ext cx="1719470" cy="420052"/>
              </a:xfrm>
              <a:prstGeom prst="roundRect">
                <a:avLst/>
              </a:prstGeom>
              <a:solidFill>
                <a:srgbClr val="0071C1">
                  <a:alpha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zh-CN" altLang="en-US" sz="1800" smtClean="0"/>
                  <a:t>资金调拨</a:t>
                </a:r>
                <a:endParaRPr lang="zh-CN" altLang="en-US" sz="1800"/>
              </a:p>
            </p:txBody>
          </p:sp>
          <p:sp>
            <p:nvSpPr>
              <p:cNvPr id="14" name="内容占位符 8"/>
              <p:cNvSpPr txBox="1"/>
              <p:nvPr/>
            </p:nvSpPr>
            <p:spPr>
              <a:xfrm>
                <a:off x="5009323" y="4294226"/>
                <a:ext cx="2398642" cy="966890"/>
              </a:xfrm>
              <a:prstGeom prst="roundRect">
                <a:avLst>
                  <a:gd name="adj" fmla="val 39968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CN" altLang="en-US" sz="1800">
                    <a:solidFill>
                      <a:schemeClr val="tx1"/>
                    </a:solidFill>
                  </a:rPr>
                  <a:t>区块链平台</a:t>
                </a: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内容占位符 8"/>
              <p:cNvSpPr txBox="1"/>
              <p:nvPr/>
            </p:nvSpPr>
            <p:spPr>
              <a:xfrm>
                <a:off x="5368262" y="3162726"/>
                <a:ext cx="1719470" cy="488289"/>
              </a:xfrm>
              <a:prstGeom prst="roundRect">
                <a:avLst/>
              </a:prstGeom>
              <a:solidFill>
                <a:srgbClr val="0071C1">
                  <a:alpha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zh-CN" altLang="en-US" sz="1800" smtClean="0"/>
                  <a:t>数据管理</a:t>
                </a:r>
                <a:endParaRPr lang="zh-CN" altLang="en-US" sz="1800"/>
              </a:p>
            </p:txBody>
          </p:sp>
        </p:grpSp>
        <p:sp>
          <p:nvSpPr>
            <p:cNvPr id="54" name="内容占位符 8"/>
            <p:cNvSpPr txBox="1"/>
            <p:nvPr/>
          </p:nvSpPr>
          <p:spPr>
            <a:xfrm>
              <a:off x="5368261" y="4204898"/>
              <a:ext cx="1719470" cy="461946"/>
            </a:xfrm>
            <a:prstGeom prst="roundRect">
              <a:avLst/>
            </a:prstGeom>
            <a:solidFill>
              <a:srgbClr val="0071C1"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3600" smtClean="0"/>
                <a:t>……</a:t>
              </a:r>
              <a:endParaRPr lang="zh-CN" altLang="en-US" sz="3600"/>
            </a:p>
          </p:txBody>
        </p:sp>
      </p:grpSp>
      <p:sp>
        <p:nvSpPr>
          <p:cNvPr id="55" name="内容占位符 8"/>
          <p:cNvSpPr txBox="1"/>
          <p:nvPr/>
        </p:nvSpPr>
        <p:spPr>
          <a:xfrm>
            <a:off x="685614" y="5718992"/>
            <a:ext cx="10820772" cy="919321"/>
          </a:xfrm>
          <a:prstGeom prst="roundRect">
            <a:avLst/>
          </a:prstGeom>
          <a:noFill/>
          <a:ln w="25400" cap="flat" cmpd="sng" algn="ctr">
            <a:solidFill>
              <a:srgbClr val="1357AE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rgbClr val="1357AE"/>
                </a:solidFill>
              </a:rPr>
              <a:t>不可伪造  全程</a:t>
            </a:r>
            <a:r>
              <a:rPr lang="zh-CN" altLang="en-US">
                <a:solidFill>
                  <a:srgbClr val="1357AE"/>
                </a:solidFill>
              </a:rPr>
              <a:t>留</a:t>
            </a:r>
            <a:r>
              <a:rPr lang="zh-CN" altLang="en-US" smtClean="0">
                <a:solidFill>
                  <a:srgbClr val="1357AE"/>
                </a:solidFill>
              </a:rPr>
              <a:t>痕</a:t>
            </a:r>
            <a:r>
              <a:rPr lang="zh-CN" altLang="en-US">
                <a:solidFill>
                  <a:srgbClr val="1357AE"/>
                </a:solidFill>
              </a:rPr>
              <a:t> </a:t>
            </a:r>
            <a:r>
              <a:rPr lang="zh-CN" altLang="en-US" smtClean="0">
                <a:solidFill>
                  <a:srgbClr val="1357AE"/>
                </a:solidFill>
              </a:rPr>
              <a:t> 可以追溯</a:t>
            </a:r>
            <a:r>
              <a:rPr lang="zh-CN" altLang="en-US">
                <a:solidFill>
                  <a:srgbClr val="1357AE"/>
                </a:solidFill>
              </a:rPr>
              <a:t> </a:t>
            </a:r>
            <a:r>
              <a:rPr lang="zh-CN" altLang="en-US" smtClean="0">
                <a:solidFill>
                  <a:srgbClr val="1357AE"/>
                </a:solidFill>
              </a:rPr>
              <a:t> 公开透明</a:t>
            </a:r>
            <a:endParaRPr lang="zh-CN" altLang="en-US" sz="4000" b="1">
              <a:solidFill>
                <a:srgbClr val="1357A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研究背景 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214191" y="2151052"/>
            <a:ext cx="3763618" cy="3763618"/>
          </a:xfrm>
          <a:prstGeom prst="ellipse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879450" y="4336405"/>
            <a:ext cx="1904057" cy="1904057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mtClean="0"/>
              <a:t>信息</a:t>
            </a:r>
            <a:r>
              <a:rPr lang="zh-CN" altLang="en-US"/>
              <a:t>公开</a:t>
            </a:r>
            <a:endParaRPr lang="en-US" altLang="zh-CN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（第三方）</a:t>
            </a:r>
            <a:endParaRPr lang="zh-CN" altLang="en-US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Information disclosure</a:t>
            </a:r>
            <a:endParaRPr lang="zh-CN" altLang="en-US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(Third party)</a:t>
            </a: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344433" y="4336405"/>
            <a:ext cx="1904057" cy="1904057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审计监管</a:t>
            </a:r>
            <a:endParaRPr lang="zh-CN" altLang="en-US"/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Audit supervision</a:t>
            </a: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143971" y="1339671"/>
            <a:ext cx="1904057" cy="1904057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mtClean="0"/>
              <a:t>公益运营</a:t>
            </a:r>
            <a:endParaRPr lang="zh-CN" altLang="en-US" smtClean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 operating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5754" y="1482074"/>
            <a:ext cx="39431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/>
              <a:t>跟踪</a:t>
            </a:r>
            <a:r>
              <a:rPr lang="zh-CN" altLang="zh-CN"/>
              <a:t>公益捐赠资金和物资的每个</a:t>
            </a:r>
            <a:r>
              <a:rPr lang="zh-CN" altLang="zh-CN" smtClean="0"/>
              <a:t>步骤</a:t>
            </a:r>
            <a:endParaRPr lang="en-US" altLang="zh-CN" smtClean="0"/>
          </a:p>
          <a:p>
            <a:r>
              <a:rPr lang="zh-CN" altLang="zh-CN" smtClean="0"/>
              <a:t>降低</a:t>
            </a:r>
            <a:r>
              <a:rPr lang="zh-CN" altLang="zh-CN"/>
              <a:t>公益捐赠管理</a:t>
            </a:r>
            <a:r>
              <a:rPr lang="zh-CN" altLang="zh-CN" smtClean="0"/>
              <a:t>成本</a:t>
            </a:r>
            <a:endParaRPr lang="en-US" altLang="zh-CN" smtClean="0"/>
          </a:p>
          <a:p>
            <a:r>
              <a:rPr lang="zh-CN" altLang="zh-CN" smtClean="0"/>
              <a:t>提升</a:t>
            </a:r>
            <a:r>
              <a:rPr lang="zh-CN" altLang="zh-CN"/>
              <a:t>捐赠资金和物资的运转</a:t>
            </a:r>
            <a:r>
              <a:rPr lang="zh-CN" altLang="zh-CN" smtClean="0"/>
              <a:t>效率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956675" y="4879340"/>
            <a:ext cx="267525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/>
              <a:t>查看</a:t>
            </a:r>
            <a:r>
              <a:rPr lang="zh-CN" altLang="en-US" sz="1200" smtClean="0"/>
              <a:t>捐赠来源</a:t>
            </a:r>
            <a:endParaRPr lang="en-US" altLang="zh-CN" sz="1200" smtClean="0"/>
          </a:p>
          <a:p>
            <a:r>
              <a:rPr lang="zh-CN" altLang="en-US" sz="1200" smtClean="0"/>
              <a:t>跟踪捐赠资金</a:t>
            </a:r>
            <a:r>
              <a:rPr lang="zh-CN" altLang="en-US" sz="1200"/>
              <a:t>、物资</a:t>
            </a:r>
            <a:r>
              <a:rPr lang="zh-CN" altLang="en-US" sz="1200" smtClean="0"/>
              <a:t>流向</a:t>
            </a:r>
            <a:endParaRPr lang="en-US" altLang="zh-CN" sz="1200" smtClean="0"/>
          </a:p>
          <a:p>
            <a:r>
              <a:rPr lang="zh-CN" altLang="en-US" sz="1200" smtClean="0"/>
              <a:t>数据分析统计提供咨询服务</a:t>
            </a:r>
            <a:endParaRPr lang="zh-CN" altLang="en-US" sz="1200" smtClean="0"/>
          </a:p>
          <a:p>
            <a:r>
              <a:rPr lang="en-US" altLang="zh-CN" sz="1200"/>
              <a:t>View the source of donations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Track the flow of donated funds and materials</a:t>
            </a:r>
            <a:endParaRPr lang="en-US" altLang="zh-CN" sz="1200"/>
          </a:p>
          <a:p>
            <a:r>
              <a:rPr lang="en-US" altLang="zh-CN" sz="1200"/>
              <a:t>Provide consulting services for data analysis and statistics</a:t>
            </a:r>
            <a:endParaRPr lang="en-US" altLang="zh-CN" sz="1200"/>
          </a:p>
        </p:txBody>
      </p:sp>
      <p:sp>
        <p:nvSpPr>
          <p:cNvPr id="48" name="矩形 47"/>
          <p:cNvSpPr/>
          <p:nvPr/>
        </p:nvSpPr>
        <p:spPr>
          <a:xfrm>
            <a:off x="688335" y="4595906"/>
            <a:ext cx="2233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向监管</a:t>
            </a:r>
            <a:r>
              <a:rPr lang="zh-CN" altLang="en-US"/>
              <a:t>机构提供</a:t>
            </a:r>
            <a:r>
              <a:rPr lang="zh-CN" altLang="en-US" smtClean="0"/>
              <a:t>审计和</a:t>
            </a:r>
            <a:r>
              <a:rPr lang="zh-CN" altLang="en-US"/>
              <a:t>财务监督</a:t>
            </a:r>
            <a:r>
              <a:rPr lang="zh-CN" altLang="en-US" smtClean="0"/>
              <a:t>能力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44135" y="3482340"/>
            <a:ext cx="2877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/>
              <a:t>区</a:t>
            </a:r>
            <a:r>
              <a:rPr lang="zh-CN" altLang="en-US" sz="2000" b="1" smtClean="0"/>
              <a:t>块链服务网络</a:t>
            </a:r>
            <a:endParaRPr lang="zh-CN" altLang="en-US" sz="2000" b="1" smtClean="0"/>
          </a:p>
          <a:p>
            <a:pPr algn="l"/>
            <a:r>
              <a:rPr lang="zh-CN" altLang="en-US" sz="2000" b="1"/>
              <a:t>Blockchain service network</a:t>
            </a:r>
            <a:endParaRPr lang="zh-CN" altLang="en-US" sz="2000" b="1"/>
          </a:p>
        </p:txBody>
      </p:sp>
      <p:sp>
        <p:nvSpPr>
          <p:cNvPr id="50" name="内容占位符 8"/>
          <p:cNvSpPr txBox="1"/>
          <p:nvPr/>
        </p:nvSpPr>
        <p:spPr>
          <a:xfrm>
            <a:off x="9054638" y="1528549"/>
            <a:ext cx="2101063" cy="3205929"/>
          </a:xfrm>
          <a:prstGeom prst="roundRect">
            <a:avLst/>
          </a:prstGeom>
          <a:noFill/>
          <a:ln w="25400" cap="flat" cmpd="sng" algn="ctr">
            <a:solidFill>
              <a:srgbClr val="1357AE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3" name="内容占位符 8"/>
          <p:cNvSpPr txBox="1"/>
          <p:nvPr/>
        </p:nvSpPr>
        <p:spPr>
          <a:xfrm>
            <a:off x="9449273" y="2589153"/>
            <a:ext cx="1340844" cy="654575"/>
          </a:xfrm>
          <a:prstGeom prst="roundRect">
            <a:avLst/>
          </a:prstGeom>
          <a:solidFill>
            <a:srgbClr val="0071C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 smtClean="0"/>
              <a:t>资金物资运转效率</a:t>
            </a:r>
            <a:endParaRPr lang="zh-CN" altLang="en-US" sz="1800"/>
          </a:p>
        </p:txBody>
      </p:sp>
      <p:sp>
        <p:nvSpPr>
          <p:cNvPr id="55" name="内容占位符 8"/>
          <p:cNvSpPr txBox="1"/>
          <p:nvPr/>
        </p:nvSpPr>
        <p:spPr>
          <a:xfrm>
            <a:off x="9428653" y="3307228"/>
            <a:ext cx="1340844" cy="521008"/>
          </a:xfrm>
          <a:prstGeom prst="roundRect">
            <a:avLst/>
          </a:prstGeom>
          <a:solidFill>
            <a:srgbClr val="0071C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 smtClean="0"/>
              <a:t>透明度</a:t>
            </a:r>
            <a:endParaRPr lang="zh-CN" altLang="en-US" sz="1800"/>
          </a:p>
        </p:txBody>
      </p:sp>
      <p:sp>
        <p:nvSpPr>
          <p:cNvPr id="56" name="内容占位符 8"/>
          <p:cNvSpPr txBox="1"/>
          <p:nvPr/>
        </p:nvSpPr>
        <p:spPr>
          <a:xfrm>
            <a:off x="9428653" y="3976656"/>
            <a:ext cx="1340844" cy="521008"/>
          </a:xfrm>
          <a:prstGeom prst="roundRect">
            <a:avLst/>
          </a:prstGeom>
          <a:solidFill>
            <a:srgbClr val="0071C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/>
              <a:t>公信力</a:t>
            </a:r>
            <a:endParaRPr lang="zh-CN" altLang="en-US" sz="1800"/>
          </a:p>
        </p:txBody>
      </p:sp>
      <p:sp>
        <p:nvSpPr>
          <p:cNvPr id="9" name="圆角矩形 8"/>
          <p:cNvSpPr/>
          <p:nvPr/>
        </p:nvSpPr>
        <p:spPr>
          <a:xfrm>
            <a:off x="9303793" y="1865821"/>
            <a:ext cx="1590564" cy="7233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</a:rPr>
              <a:t>有效提升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9449273" y="1589677"/>
            <a:ext cx="1264220" cy="37973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93345" y="2393315"/>
            <a:ext cx="52374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Keep track of every step of funds and materials donated to the public</a:t>
            </a:r>
            <a:endParaRPr lang="zh-CN" altLang="en-US"/>
          </a:p>
          <a:p>
            <a:r>
              <a:rPr lang="zh-CN" altLang="en-US"/>
              <a:t>Reduce the management cost of public donations</a:t>
            </a:r>
            <a:endParaRPr lang="zh-CN" altLang="en-US"/>
          </a:p>
          <a:p>
            <a:r>
              <a:rPr lang="zh-CN" altLang="en-US"/>
              <a:t>Improve the efficiency of donated funds and materials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1480" y="5464175"/>
            <a:ext cx="2787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Provide audit and financial oversight  to regulators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74800"/>
            <a:ext cx="4465122" cy="1908144"/>
          </a:xfrm>
          <a:solidFill>
            <a:srgbClr val="0071C1"/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第二部分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9700" y="3429000"/>
            <a:ext cx="6375399" cy="520701"/>
          </a:xfrm>
        </p:spPr>
        <p:txBody>
          <a:bodyPr/>
          <a:lstStyle/>
          <a:p>
            <a:pPr>
              <a:buClr>
                <a:srgbClr val="0071C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系统架构 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系统网络设计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/>
          <p:cNvGrpSpPr/>
          <p:nvPr/>
        </p:nvGrpSpPr>
        <p:grpSpPr>
          <a:xfrm>
            <a:off x="3997078" y="2053983"/>
            <a:ext cx="4095222" cy="2985752"/>
            <a:chOff x="4738976" y="1991910"/>
            <a:chExt cx="4171385" cy="3067338"/>
          </a:xfrm>
        </p:grpSpPr>
        <p:pic>
          <p:nvPicPr>
            <p:cNvPr id="105" name="图形 104"/>
            <p:cNvPicPr>
              <a:picLocks noChangeAspect="1"/>
            </p:cNvPicPr>
            <p:nvPr/>
          </p:nvPicPr>
          <p:blipFill>
            <a:blip r:embed="rId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84977" y="2434920"/>
              <a:ext cx="541063" cy="541063"/>
            </a:xfrm>
            <a:prstGeom prst="rect">
              <a:avLst/>
            </a:prstGeom>
          </p:spPr>
        </p:pic>
        <p:pic>
          <p:nvPicPr>
            <p:cNvPr id="106" name="图形 105"/>
            <p:cNvPicPr>
              <a:picLocks noChangeAspect="1"/>
            </p:cNvPicPr>
            <p:nvPr/>
          </p:nvPicPr>
          <p:blipFill>
            <a:blip r:embed="rId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053556" y="2434919"/>
              <a:ext cx="541063" cy="541063"/>
            </a:xfrm>
            <a:prstGeom prst="rect">
              <a:avLst/>
            </a:prstGeom>
          </p:spPr>
        </p:pic>
        <p:pic>
          <p:nvPicPr>
            <p:cNvPr id="107" name="图形 106"/>
            <p:cNvPicPr>
              <a:picLocks noChangeAspect="1"/>
            </p:cNvPicPr>
            <p:nvPr/>
          </p:nvPicPr>
          <p:blipFill>
            <a:blip r:embed="rId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828436" y="3301133"/>
              <a:ext cx="541063" cy="541063"/>
            </a:xfrm>
            <a:prstGeom prst="rect">
              <a:avLst/>
            </a:prstGeom>
          </p:spPr>
        </p:pic>
        <p:pic>
          <p:nvPicPr>
            <p:cNvPr id="108" name="图形 107"/>
            <p:cNvPicPr>
              <a:picLocks noChangeAspect="1"/>
            </p:cNvPicPr>
            <p:nvPr/>
          </p:nvPicPr>
          <p:blipFill>
            <a:blip r:embed="rId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368784" y="3301134"/>
              <a:ext cx="541063" cy="541063"/>
            </a:xfrm>
            <a:prstGeom prst="rect">
              <a:avLst/>
            </a:prstGeom>
          </p:spPr>
        </p:pic>
        <p:pic>
          <p:nvPicPr>
            <p:cNvPr id="109" name="图形 108"/>
            <p:cNvPicPr>
              <a:picLocks noChangeAspect="1"/>
            </p:cNvPicPr>
            <p:nvPr/>
          </p:nvPicPr>
          <p:blipFill>
            <a:blip r:embed="rId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107387" y="4008598"/>
              <a:ext cx="541063" cy="541063"/>
            </a:xfrm>
            <a:prstGeom prst="rect">
              <a:avLst/>
            </a:prstGeom>
          </p:spPr>
        </p:pic>
        <p:pic>
          <p:nvPicPr>
            <p:cNvPr id="110" name="图形 109"/>
            <p:cNvPicPr>
              <a:picLocks noChangeAspect="1"/>
            </p:cNvPicPr>
            <p:nvPr/>
          </p:nvPicPr>
          <p:blipFill>
            <a:blip r:embed="rId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010905" y="4023823"/>
              <a:ext cx="541063" cy="541063"/>
            </a:xfrm>
            <a:prstGeom prst="rect">
              <a:avLst/>
            </a:prstGeom>
          </p:spPr>
        </p:pic>
        <p:cxnSp>
          <p:nvCxnSpPr>
            <p:cNvPr id="111" name="直接连接符 110"/>
            <p:cNvCxnSpPr>
              <a:stCxn id="106" idx="2"/>
              <a:endCxn id="107" idx="1"/>
            </p:cNvCxnSpPr>
            <p:nvPr/>
          </p:nvCxnSpPr>
          <p:spPr>
            <a:xfrm>
              <a:off x="7324088" y="2975982"/>
              <a:ext cx="504348" cy="595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07" idx="1"/>
              <a:endCxn id="110" idx="0"/>
            </p:cNvCxnSpPr>
            <p:nvPr/>
          </p:nvCxnSpPr>
          <p:spPr>
            <a:xfrm flipH="1">
              <a:off x="7281437" y="3571665"/>
              <a:ext cx="546999" cy="452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07" idx="1"/>
              <a:endCxn id="109" idx="0"/>
            </p:cNvCxnSpPr>
            <p:nvPr/>
          </p:nvCxnSpPr>
          <p:spPr>
            <a:xfrm flipH="1">
              <a:off x="6377919" y="3571665"/>
              <a:ext cx="1450517" cy="436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7" idx="1"/>
              <a:endCxn id="105" idx="2"/>
            </p:cNvCxnSpPr>
            <p:nvPr/>
          </p:nvCxnSpPr>
          <p:spPr>
            <a:xfrm flipH="1" flipV="1">
              <a:off x="6355509" y="2975983"/>
              <a:ext cx="1472927" cy="595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7" idx="1"/>
              <a:endCxn id="108" idx="3"/>
            </p:cNvCxnSpPr>
            <p:nvPr/>
          </p:nvCxnSpPr>
          <p:spPr>
            <a:xfrm flipH="1">
              <a:off x="5909847" y="3571665"/>
              <a:ext cx="191858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08" idx="3"/>
              <a:endCxn id="105" idx="2"/>
            </p:cNvCxnSpPr>
            <p:nvPr/>
          </p:nvCxnSpPr>
          <p:spPr>
            <a:xfrm flipV="1">
              <a:off x="5909847" y="2975983"/>
              <a:ext cx="445662" cy="595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08" idx="3"/>
              <a:endCxn id="106" idx="2"/>
            </p:cNvCxnSpPr>
            <p:nvPr/>
          </p:nvCxnSpPr>
          <p:spPr>
            <a:xfrm flipV="1">
              <a:off x="5909847" y="2975982"/>
              <a:ext cx="1414241" cy="595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08" idx="3"/>
              <a:endCxn id="109" idx="0"/>
            </p:cNvCxnSpPr>
            <p:nvPr/>
          </p:nvCxnSpPr>
          <p:spPr>
            <a:xfrm>
              <a:off x="5909847" y="3571666"/>
              <a:ext cx="468072" cy="436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09" idx="0"/>
              <a:endCxn id="110" idx="0"/>
            </p:cNvCxnSpPr>
            <p:nvPr/>
          </p:nvCxnSpPr>
          <p:spPr>
            <a:xfrm>
              <a:off x="6377919" y="4008598"/>
              <a:ext cx="903518" cy="15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05" idx="2"/>
              <a:endCxn id="106" idx="2"/>
            </p:cNvCxnSpPr>
            <p:nvPr/>
          </p:nvCxnSpPr>
          <p:spPr>
            <a:xfrm flipV="1">
              <a:off x="6355509" y="2975982"/>
              <a:ext cx="96857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06" idx="2"/>
              <a:endCxn id="109" idx="0"/>
            </p:cNvCxnSpPr>
            <p:nvPr/>
          </p:nvCxnSpPr>
          <p:spPr>
            <a:xfrm flipH="1">
              <a:off x="6377919" y="2975982"/>
              <a:ext cx="946169" cy="1032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05" idx="2"/>
              <a:endCxn id="110" idx="0"/>
            </p:cNvCxnSpPr>
            <p:nvPr/>
          </p:nvCxnSpPr>
          <p:spPr>
            <a:xfrm>
              <a:off x="6355509" y="2975983"/>
              <a:ext cx="925928" cy="1047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05" idx="2"/>
              <a:endCxn id="109" idx="0"/>
            </p:cNvCxnSpPr>
            <p:nvPr/>
          </p:nvCxnSpPr>
          <p:spPr>
            <a:xfrm>
              <a:off x="6355509" y="2975983"/>
              <a:ext cx="22410" cy="103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06" idx="2"/>
              <a:endCxn id="110" idx="0"/>
            </p:cNvCxnSpPr>
            <p:nvPr/>
          </p:nvCxnSpPr>
          <p:spPr>
            <a:xfrm flipH="1">
              <a:off x="7281437" y="2975982"/>
              <a:ext cx="42651" cy="1047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10" idx="0"/>
              <a:endCxn id="108" idx="3"/>
            </p:cNvCxnSpPr>
            <p:nvPr/>
          </p:nvCxnSpPr>
          <p:spPr>
            <a:xfrm flipH="1" flipV="1">
              <a:off x="5909847" y="3571666"/>
              <a:ext cx="1371590" cy="452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云形 125"/>
            <p:cNvSpPr/>
            <p:nvPr/>
          </p:nvSpPr>
          <p:spPr>
            <a:xfrm>
              <a:off x="4738976" y="1991910"/>
              <a:ext cx="4171385" cy="3067338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5362684" y="3790131"/>
              <a:ext cx="5899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Peer2</a:t>
              </a:r>
              <a:endParaRPr lang="zh-CN" altLang="en-US" sz="1000" dirty="0">
                <a:solidFill>
                  <a:srgbClr val="248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6127801" y="4466855"/>
              <a:ext cx="5899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Peer3</a:t>
              </a:r>
              <a:endParaRPr lang="zh-CN" altLang="en-US" sz="1000" dirty="0">
                <a:solidFill>
                  <a:srgbClr val="248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022778" y="4474091"/>
              <a:ext cx="5899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Peer4</a:t>
              </a:r>
              <a:endParaRPr lang="zh-CN" altLang="en-US" sz="1000" dirty="0">
                <a:solidFill>
                  <a:srgbClr val="248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7871333" y="3769989"/>
              <a:ext cx="5899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Peer5</a:t>
              </a:r>
              <a:endParaRPr lang="zh-CN" altLang="en-US" sz="1000" dirty="0">
                <a:solidFill>
                  <a:srgbClr val="248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7480858" y="2742557"/>
              <a:ext cx="5899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Peer6</a:t>
              </a:r>
              <a:endParaRPr lang="zh-CN" altLang="en-US" sz="1000" dirty="0">
                <a:solidFill>
                  <a:srgbClr val="248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5657461" y="2703729"/>
              <a:ext cx="5899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248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Peer1</a:t>
              </a:r>
              <a:endParaRPr lang="zh-CN" altLang="en-US" sz="1000" dirty="0">
                <a:solidFill>
                  <a:srgbClr val="248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9049364" y="2494745"/>
            <a:ext cx="1160963" cy="116096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mtClean="0"/>
              <a:t>信息</a:t>
            </a:r>
            <a:r>
              <a:rPr lang="zh-CN" altLang="en-US" smtClean="0"/>
              <a:t>公开</a:t>
            </a:r>
            <a:endParaRPr lang="en-US" altLang="zh-CN"/>
          </a:p>
        </p:txBody>
      </p:sp>
      <p:sp>
        <p:nvSpPr>
          <p:cNvPr id="43" name="椭圆 42"/>
          <p:cNvSpPr/>
          <p:nvPr/>
        </p:nvSpPr>
        <p:spPr>
          <a:xfrm>
            <a:off x="5527329" y="5342854"/>
            <a:ext cx="1179861" cy="117986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审计监管</a:t>
            </a: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886713" y="2538233"/>
            <a:ext cx="1188878" cy="1188878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/>
              <a:t>公益运营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537148" y="1497884"/>
            <a:ext cx="9038086" cy="5220968"/>
          </a:xfrm>
          <a:prstGeom prst="roundRect">
            <a:avLst>
              <a:gd name="adj" fmla="val 44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182719" y="3075226"/>
            <a:ext cx="866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6149962" y="5039735"/>
            <a:ext cx="12298" cy="289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097591" y="3256940"/>
            <a:ext cx="100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326510" y="156400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区块链网络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区块链网络架构 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282700"/>
            <a:ext cx="10515600" cy="0"/>
          </a:xfrm>
          <a:prstGeom prst="line">
            <a:avLst/>
          </a:prstGeom>
          <a:ln w="508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/>
          <p:cNvGrpSpPr/>
          <p:nvPr/>
        </p:nvGrpSpPr>
        <p:grpSpPr>
          <a:xfrm>
            <a:off x="732451" y="1450510"/>
            <a:ext cx="10621348" cy="5313615"/>
            <a:chOff x="732451" y="1450510"/>
            <a:chExt cx="10621348" cy="5313615"/>
          </a:xfrm>
        </p:grpSpPr>
        <p:grpSp>
          <p:nvGrpSpPr>
            <p:cNvPr id="7" name="组合 6"/>
            <p:cNvGrpSpPr/>
            <p:nvPr/>
          </p:nvGrpSpPr>
          <p:grpSpPr>
            <a:xfrm>
              <a:off x="1083212" y="1900679"/>
              <a:ext cx="821788" cy="702140"/>
              <a:chOff x="1083212" y="1450510"/>
              <a:chExt cx="1181686" cy="1035514"/>
            </a:xfrm>
          </p:grpSpPr>
          <p:sp>
            <p:nvSpPr>
              <p:cNvPr id="4" name="矩形: 圆角 3"/>
              <p:cNvSpPr/>
              <p:nvPr/>
            </p:nvSpPr>
            <p:spPr>
              <a:xfrm>
                <a:off x="1083212" y="1450510"/>
                <a:ext cx="1181686" cy="814388"/>
              </a:xfrm>
              <a:prstGeom prst="roundRect">
                <a:avLst/>
              </a:prstGeom>
              <a:noFill/>
              <a:ln w="25400">
                <a:solidFill>
                  <a:srgbClr val="007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/>
              <p:cNvSpPr/>
              <p:nvPr/>
            </p:nvSpPr>
            <p:spPr>
              <a:xfrm>
                <a:off x="1083212" y="2318821"/>
                <a:ext cx="1181686" cy="167203"/>
              </a:xfrm>
              <a:prstGeom prst="roundRect">
                <a:avLst/>
              </a:prstGeom>
              <a:solidFill>
                <a:srgbClr val="0071C1"/>
              </a:solidFill>
              <a:ln w="25400">
                <a:solidFill>
                  <a:srgbClr val="007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: 圆角 51"/>
              <p:cNvSpPr/>
              <p:nvPr/>
            </p:nvSpPr>
            <p:spPr>
              <a:xfrm>
                <a:off x="1557996" y="2360621"/>
                <a:ext cx="604179" cy="83602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047493" y="5500007"/>
              <a:ext cx="893226" cy="893226"/>
              <a:chOff x="1011775" y="2429413"/>
              <a:chExt cx="893226" cy="89322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011775" y="2429413"/>
                <a:ext cx="893226" cy="8932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1263125" y="2492755"/>
                <a:ext cx="390525" cy="771913"/>
              </a:xfrm>
              <a:prstGeom prst="roundRect">
                <a:avLst>
                  <a:gd name="adj" fmla="val 6911"/>
                </a:avLst>
              </a:prstGeom>
              <a:solidFill>
                <a:srgbClr val="34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336676" y="2551006"/>
                <a:ext cx="242886" cy="772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336676" y="2655566"/>
                <a:ext cx="242886" cy="772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336676" y="2760126"/>
                <a:ext cx="242886" cy="772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: 圆角 10"/>
            <p:cNvSpPr/>
            <p:nvPr/>
          </p:nvSpPr>
          <p:spPr>
            <a:xfrm>
              <a:off x="4020456" y="1450510"/>
              <a:ext cx="7333343" cy="5269601"/>
            </a:xfrm>
            <a:prstGeom prst="roundRect">
              <a:avLst>
                <a:gd name="adj" fmla="val 3446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7270709" y="1597963"/>
              <a:ext cx="3788228" cy="2322286"/>
            </a:xfrm>
            <a:prstGeom prst="roundRect">
              <a:avLst>
                <a:gd name="adj" fmla="val 5417"/>
              </a:avLst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: 圆角 61"/>
            <p:cNvSpPr/>
            <p:nvPr/>
          </p:nvSpPr>
          <p:spPr>
            <a:xfrm>
              <a:off x="4268851" y="4258468"/>
              <a:ext cx="2999953" cy="2378027"/>
            </a:xfrm>
            <a:prstGeom prst="roundRect">
              <a:avLst>
                <a:gd name="adj" fmla="val 5417"/>
              </a:avLst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: 圆角 62"/>
            <p:cNvSpPr/>
            <p:nvPr/>
          </p:nvSpPr>
          <p:spPr>
            <a:xfrm>
              <a:off x="8090021" y="4230178"/>
              <a:ext cx="3004597" cy="2378027"/>
            </a:xfrm>
            <a:prstGeom prst="roundRect">
              <a:avLst>
                <a:gd name="adj" fmla="val 5417"/>
              </a:avLst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9802558" y="2227673"/>
              <a:ext cx="893226" cy="8932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排序服务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节点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90778" y="4258468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组织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496851" y="4290467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组织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9986622" y="165446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排序服务</a:t>
              </a:r>
              <a:endParaRPr lang="zh-CN" altLang="en-US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251878" y="159796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区块链网络</a:t>
              </a:r>
              <a:endParaRPr lang="zh-CN" altLang="en-US" dirty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8361996" y="1638424"/>
              <a:ext cx="893226" cy="8932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排序服务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节点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8899973" y="2960488"/>
              <a:ext cx="893226" cy="8932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排序服务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节点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412531" y="2726466"/>
              <a:ext cx="893226" cy="8932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排序服务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节点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51" idx="2"/>
              <a:endCxn id="6" idx="0"/>
            </p:cNvCxnSpPr>
            <p:nvPr/>
          </p:nvCxnSpPr>
          <p:spPr>
            <a:xfrm>
              <a:off x="1494106" y="2602819"/>
              <a:ext cx="0" cy="2897188"/>
            </a:xfrm>
            <a:prstGeom prst="straightConnector1">
              <a:avLst/>
            </a:prstGeom>
            <a:ln w="25400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32451" y="3866747"/>
              <a:ext cx="14987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登记注册</a:t>
              </a:r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5789450" y="4423468"/>
              <a:ext cx="893226" cy="8932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记账节点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4399661" y="4460684"/>
              <a:ext cx="893226" cy="8932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主节点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记账节点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6246870" y="5664492"/>
              <a:ext cx="893226" cy="8932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记账节点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4846274" y="5640884"/>
              <a:ext cx="893226" cy="8932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背书节点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记账节点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9770877" y="4543580"/>
              <a:ext cx="893226" cy="8932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记账节点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0" name="椭圆 139"/>
            <p:cNvSpPr/>
            <p:nvPr/>
          </p:nvSpPr>
          <p:spPr>
            <a:xfrm>
              <a:off x="8182908" y="4362093"/>
              <a:ext cx="1094927" cy="10570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背书节点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主节点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记账节点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10047936" y="5646717"/>
              <a:ext cx="893226" cy="8932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记账节点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8476706" y="5664492"/>
              <a:ext cx="893226" cy="8932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记账节点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接箭头连接符 32"/>
            <p:cNvCxnSpPr>
              <a:stCxn id="80" idx="6"/>
              <a:endCxn id="69" idx="1"/>
            </p:cNvCxnSpPr>
            <p:nvPr/>
          </p:nvCxnSpPr>
          <p:spPr>
            <a:xfrm>
              <a:off x="9255222" y="2085037"/>
              <a:ext cx="678146" cy="273446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80" idx="3"/>
            </p:cNvCxnSpPr>
            <p:nvPr/>
          </p:nvCxnSpPr>
          <p:spPr>
            <a:xfrm flipH="1">
              <a:off x="8090021" y="2400840"/>
              <a:ext cx="402785" cy="358266"/>
            </a:xfrm>
            <a:prstGeom prst="straightConnector1">
              <a:avLst/>
            </a:prstGeom>
            <a:ln w="254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>
              <a:stCxn id="81" idx="2"/>
            </p:cNvCxnSpPr>
            <p:nvPr/>
          </p:nvCxnSpPr>
          <p:spPr>
            <a:xfrm flipH="1" flipV="1">
              <a:off x="8228451" y="3299011"/>
              <a:ext cx="671522" cy="108090"/>
            </a:xfrm>
            <a:prstGeom prst="straightConnector1">
              <a:avLst/>
            </a:prstGeom>
            <a:ln w="254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flipH="1">
              <a:off x="9762584" y="3035983"/>
              <a:ext cx="273195" cy="227552"/>
            </a:xfrm>
            <a:prstGeom prst="straightConnector1">
              <a:avLst/>
            </a:prstGeom>
            <a:ln w="254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39" idx="2"/>
            </p:cNvCxnSpPr>
            <p:nvPr/>
          </p:nvCxnSpPr>
          <p:spPr>
            <a:xfrm flipH="1" flipV="1">
              <a:off x="9280925" y="4907297"/>
              <a:ext cx="489952" cy="82896"/>
            </a:xfrm>
            <a:prstGeom prst="straightConnector1">
              <a:avLst/>
            </a:prstGeom>
            <a:ln w="254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/>
            <p:nvPr/>
          </p:nvCxnSpPr>
          <p:spPr>
            <a:xfrm flipH="1" flipV="1">
              <a:off x="8875919" y="5411763"/>
              <a:ext cx="186959" cy="287119"/>
            </a:xfrm>
            <a:prstGeom prst="straightConnector1">
              <a:avLst/>
            </a:prstGeom>
            <a:ln w="254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41" idx="2"/>
              <a:endCxn id="142" idx="6"/>
            </p:cNvCxnSpPr>
            <p:nvPr/>
          </p:nvCxnSpPr>
          <p:spPr>
            <a:xfrm flipH="1">
              <a:off x="9369932" y="6093330"/>
              <a:ext cx="678004" cy="17775"/>
            </a:xfrm>
            <a:prstGeom prst="straightConnector1">
              <a:avLst/>
            </a:prstGeom>
            <a:ln w="254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/>
            <p:nvPr/>
          </p:nvCxnSpPr>
          <p:spPr>
            <a:xfrm flipH="1" flipV="1">
              <a:off x="10290778" y="5447481"/>
              <a:ext cx="302809" cy="212760"/>
            </a:xfrm>
            <a:prstGeom prst="straightConnector1">
              <a:avLst/>
            </a:prstGeom>
            <a:ln w="254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82" idx="3"/>
              <a:endCxn id="87" idx="7"/>
            </p:cNvCxnSpPr>
            <p:nvPr/>
          </p:nvCxnSpPr>
          <p:spPr>
            <a:xfrm flipH="1">
              <a:off x="5162077" y="3488882"/>
              <a:ext cx="2381264" cy="1102612"/>
            </a:xfrm>
            <a:prstGeom prst="straightConnector1">
              <a:avLst/>
            </a:prstGeom>
            <a:ln w="25400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86" idx="2"/>
            </p:cNvCxnSpPr>
            <p:nvPr/>
          </p:nvCxnSpPr>
          <p:spPr>
            <a:xfrm flipH="1">
              <a:off x="5292888" y="4870081"/>
              <a:ext cx="496562" cy="59632"/>
            </a:xfrm>
            <a:prstGeom prst="straightConnector1">
              <a:avLst/>
            </a:prstGeom>
            <a:ln w="254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 flipH="1" flipV="1">
              <a:off x="6393124" y="5286997"/>
              <a:ext cx="151208" cy="411885"/>
            </a:xfrm>
            <a:prstGeom prst="straightConnector1">
              <a:avLst/>
            </a:prstGeom>
            <a:ln w="254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stCxn id="133" idx="2"/>
              <a:endCxn id="134" idx="6"/>
            </p:cNvCxnSpPr>
            <p:nvPr/>
          </p:nvCxnSpPr>
          <p:spPr>
            <a:xfrm flipH="1" flipV="1">
              <a:off x="5739500" y="6087497"/>
              <a:ext cx="507370" cy="23608"/>
            </a:xfrm>
            <a:prstGeom prst="straightConnector1">
              <a:avLst/>
            </a:prstGeom>
            <a:ln w="254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/>
            <p:nvPr/>
          </p:nvCxnSpPr>
          <p:spPr>
            <a:xfrm flipH="1" flipV="1">
              <a:off x="4957126" y="5343445"/>
              <a:ext cx="147431" cy="355437"/>
            </a:xfrm>
            <a:prstGeom prst="straightConnector1">
              <a:avLst/>
            </a:prstGeom>
            <a:ln w="254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>
              <a:endCxn id="140" idx="7"/>
            </p:cNvCxnSpPr>
            <p:nvPr/>
          </p:nvCxnSpPr>
          <p:spPr>
            <a:xfrm flipH="1">
              <a:off x="9117487" y="3852599"/>
              <a:ext cx="236668" cy="664302"/>
            </a:xfrm>
            <a:prstGeom prst="straightConnector1">
              <a:avLst/>
            </a:prstGeom>
            <a:ln w="25400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140" idx="1"/>
            </p:cNvCxnSpPr>
            <p:nvPr/>
          </p:nvCxnSpPr>
          <p:spPr>
            <a:xfrm>
              <a:off x="1940719" y="2377539"/>
              <a:ext cx="6402537" cy="213936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/>
            <p:cNvSpPr txBox="1"/>
            <p:nvPr/>
          </p:nvSpPr>
          <p:spPr>
            <a:xfrm>
              <a:off x="2203986" y="2541800"/>
              <a:ext cx="1569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提交交易提案</a:t>
              </a:r>
              <a:endParaRPr lang="zh-CN" altLang="en-US" dirty="0"/>
            </a:p>
          </p:txBody>
        </p:sp>
        <p:cxnSp>
          <p:nvCxnSpPr>
            <p:cNvPr id="158" name="直接箭头连接符 157"/>
            <p:cNvCxnSpPr>
              <a:endCxn id="87" idx="2"/>
            </p:cNvCxnSpPr>
            <p:nvPr/>
          </p:nvCxnSpPr>
          <p:spPr>
            <a:xfrm>
              <a:off x="1701653" y="2617143"/>
              <a:ext cx="2698008" cy="229015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/>
            <p:cNvSpPr txBox="1"/>
            <p:nvPr/>
          </p:nvSpPr>
          <p:spPr>
            <a:xfrm>
              <a:off x="2374437" y="3860846"/>
              <a:ext cx="1569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提交交易提案</a:t>
              </a:r>
              <a:endParaRPr lang="zh-CN" altLang="en-US" dirty="0"/>
            </a:p>
          </p:txBody>
        </p:sp>
        <p:cxnSp>
          <p:nvCxnSpPr>
            <p:cNvPr id="160" name="直接箭头连接符 159"/>
            <p:cNvCxnSpPr>
              <a:stCxn id="4" idx="3"/>
            </p:cNvCxnSpPr>
            <p:nvPr/>
          </p:nvCxnSpPr>
          <p:spPr>
            <a:xfrm>
              <a:off x="1905000" y="2176781"/>
              <a:ext cx="5330028" cy="2929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2442289" y="1954670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提交交易</a:t>
              </a:r>
              <a:endParaRPr lang="zh-CN" altLang="en-US" dirty="0"/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964762" y="1468874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mtClean="0"/>
                <a:t>应用</a:t>
              </a:r>
              <a:r>
                <a:rPr lang="zh-CN" altLang="en-US"/>
                <a:t>服务</a:t>
              </a:r>
              <a:endParaRPr lang="zh-CN" altLang="en-US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256432" y="6394793"/>
              <a:ext cx="47481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CA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3370</Words>
  <Application>WPS 演示</Application>
  <PresentationFormat>宽屏</PresentationFormat>
  <Paragraphs>581</Paragraphs>
  <Slides>29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黑体</vt:lpstr>
      <vt:lpstr>Arial Unicode MS</vt:lpstr>
      <vt:lpstr>微软雅黑</vt:lpstr>
      <vt:lpstr>微软雅黑 Light</vt:lpstr>
      <vt:lpstr>等线</vt:lpstr>
      <vt:lpstr>Arial Unicode MS</vt:lpstr>
      <vt:lpstr>等线 Light</vt:lpstr>
      <vt:lpstr>Songti SC Regular</vt:lpstr>
      <vt:lpstr>AMGDT</vt:lpstr>
      <vt:lpstr>Songti SC Regular</vt:lpstr>
      <vt:lpstr>Helvetica Light</vt:lpstr>
      <vt:lpstr>Helvetica Neue Light</vt:lpstr>
      <vt:lpstr>Office 主题​​</vt:lpstr>
      <vt:lpstr>公益捐赠管理项目方案</vt:lpstr>
      <vt:lpstr>         目录</vt:lpstr>
      <vt:lpstr>   第一部分</vt:lpstr>
      <vt:lpstr>研究背景</vt:lpstr>
      <vt:lpstr>研究背景</vt:lpstr>
      <vt:lpstr>研究背景 </vt:lpstr>
      <vt:lpstr>   第二部分</vt:lpstr>
      <vt:lpstr>系统网络设计</vt:lpstr>
      <vt:lpstr>区块链网络架构 </vt:lpstr>
      <vt:lpstr>区块链服务技术架构</vt:lpstr>
      <vt:lpstr>区块链微服务分层架构</vt:lpstr>
      <vt:lpstr>   第三部分</vt:lpstr>
      <vt:lpstr>数据写入区块链流程</vt:lpstr>
      <vt:lpstr>功能模块划分</vt:lpstr>
      <vt:lpstr>Docker容器化部署</vt:lpstr>
      <vt:lpstr>主要技术栈</vt:lpstr>
      <vt:lpstr>软件版本</vt:lpstr>
      <vt:lpstr>   第四部分</vt:lpstr>
      <vt:lpstr>区块链层操作</vt:lpstr>
      <vt:lpstr>区块链层操作</vt:lpstr>
      <vt:lpstr>区块链节点管理</vt:lpstr>
      <vt:lpstr>应用层操作</vt:lpstr>
      <vt:lpstr>捐款管理</vt:lpstr>
      <vt:lpstr>捐款管理</vt:lpstr>
      <vt:lpstr>资金支出管理</vt:lpstr>
      <vt:lpstr>物资管理</vt:lpstr>
      <vt:lpstr>物资跟踪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WPS_125484713</cp:lastModifiedBy>
  <cp:revision>361</cp:revision>
  <dcterms:created xsi:type="dcterms:W3CDTF">2020-01-04T19:53:00Z</dcterms:created>
  <dcterms:modified xsi:type="dcterms:W3CDTF">2020-10-25T03:53:54Z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