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25" d="100"/>
          <a:sy n="125" d="100"/>
        </p:scale>
        <p:origin x="230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ACB9-0AE4-40C1-A410-25975914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F5ACA-7818-4BBE-A181-87A153D56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E1D3-17F5-4B34-A9EC-098E82E1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91D2E-F147-4A17-A6E0-AA1A45B7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B1C75-23C8-45FD-8696-64D90910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60C8-D37C-42B6-A4D7-E21D7F3E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EA3DE-0375-4941-AF42-8BFCB0A3C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60A52-0AF5-4A36-8966-34A34D3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1F75D-213F-4139-8FBD-CFA2DE5F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38D99-477A-4926-A1B3-A45DAD4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9C0E51-E52C-4495-B9BB-D783F0F0E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ED782C-1CA7-4B3F-866A-AD770BED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59DAB-A7DD-46C3-AEDC-4FBEA41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D1B48-ECD6-4649-885B-DF14A5FF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4079A-DD34-447B-802F-543961EF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8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64965-53DA-4612-A289-2F6BADEF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DCE53-A428-404F-BF19-69D6A2FB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C1C06-56A0-4B86-B8C9-34186E2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A9351-F7F7-4E3E-9B38-6907216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3E117-A809-47A4-9F48-D06F2A55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9B96-E2D9-430E-9A21-15D01706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33810-DC42-4AE5-8029-E94F9F79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A3D5E-2548-40C8-9680-24D07FE8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8AB99-0460-439C-A0DD-EA9C03CF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3D82-33A1-4F0D-B055-057B54DD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9FBB-3811-468F-BFAD-47FC8E2E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D242-DF98-43BB-B15D-81A95770B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27E37-39E3-4A48-AC35-9A99F389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3256F-BC45-489D-A16D-134218E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61621-6D29-4674-A282-3FBDB351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0DC14-E93F-4967-8077-F21FA7BC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D41F-9269-40C2-8C5B-09B40868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1A76B-CCCC-4E92-8CF1-FF3CD586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D0A43-0B28-49AF-9BAA-6ADBB64F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96CEE7-FC29-403A-BF46-8D36CC9B2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E6587-8329-48A6-AC4B-0BDC24B53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8C5536-ACFD-4016-84BE-4C2073DF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9964E-0EA5-4445-9EF5-1B3679DA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C6E56-65F8-45E0-A0E2-B1E9F8DA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6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939B-4BF2-4409-A82A-E28EB992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ECF50-1AB2-40D1-9D15-1594DF85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BFF30-3102-461F-9725-159390D7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9931-275F-4A63-B8EE-8D7A5758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81D23-645A-410A-88AF-A68B2CF7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D30B6-FBC4-4002-9A64-3056F187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57FE0-6689-4471-92E6-BF40070B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7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56C02-901B-48A1-89BE-28E0D3B8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8C58-96D6-43A6-BBAD-CCFBB196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40E0C-8903-488F-8833-B6085F73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C3D1B-6C74-4FF9-BEE4-D411607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5F4A3-6229-48D9-913D-2C904780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21892-EE7F-4CC7-9253-A594BE93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F61F-A5BC-4072-B673-2E2A5EF7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17201-9FA5-4872-AA30-7D29CE7BA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8C539-6F58-4B32-AE49-56B7CB51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03257-9830-487D-A750-743D0C83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7EBB7-2F8B-4088-9679-6B5FF117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5D93B-9689-4905-97F4-51A4F304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4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64672-869A-4386-9A67-7AB50A2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730CE-6F18-4F4A-9745-9CE4BECF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218B2-6BF7-4DBC-9077-9CD83A31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156C-592E-432F-81F0-B8E721E78B6B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D52E5-997E-48A3-90C9-5FF5C7EC6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8B1F-F135-411E-AA92-34D007E1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BC34-BB80-4433-B591-5A0348D2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8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doex.github.io/docs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A61F06-0011-44DE-8A49-094944FD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zh-CN" altLang="en-US" sz="51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引入外部性的 </a:t>
            </a:r>
            <a:r>
              <a:rPr lang="en-US" altLang="zh-CN" sz="51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Uniswap</a:t>
            </a:r>
            <a:br>
              <a:rPr lang="en-US" altLang="zh-CN" sz="51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51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F627C-5B07-42CE-9259-1F44C080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——</a:t>
            </a:r>
            <a:r>
              <a:rPr lang="zh-CN" altLang="en-US" dirty="0"/>
              <a:t>如何优雅得解决</a:t>
            </a:r>
            <a:r>
              <a:rPr lang="en-US" altLang="zh-CN" dirty="0"/>
              <a:t>AMM</a:t>
            </a:r>
            <a:r>
              <a:rPr lang="zh-CN" altLang="en-US" dirty="0"/>
              <a:t>三大痛点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8F86F9-FA20-4E00-9B23-8EDF45142458}"/>
              </a:ext>
            </a:extLst>
          </p:cNvPr>
          <p:cNvSpPr txBox="1"/>
          <p:nvPr/>
        </p:nvSpPr>
        <p:spPr>
          <a:xfrm>
            <a:off x="2574512" y="60021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ｂｙ　管超、唐飞虎　２３组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438B87-D12A-4385-BC49-E3A995417E26}"/>
              </a:ext>
            </a:extLst>
          </p:cNvPr>
          <p:cNvSpPr txBox="1"/>
          <p:nvPr/>
        </p:nvSpPr>
        <p:spPr>
          <a:xfrm>
            <a:off x="0" y="7017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https://www.matataki.io/p/5563</a:t>
            </a:r>
          </a:p>
        </p:txBody>
      </p:sp>
    </p:spTree>
    <p:extLst>
      <p:ext uri="{BB962C8B-B14F-4D97-AF65-F5344CB8AC3E}">
        <p14:creationId xmlns:p14="http://schemas.microsoft.com/office/powerpoint/2010/main" val="237762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61AD-5E2E-4269-8F0E-8F33782D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9E385-2727-4867-B46C-21D7A3E4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C1FD25-F647-423A-89CD-6618F638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" y="0"/>
            <a:ext cx="12082833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386B534-79A4-46D3-B69D-9872080545FD}"/>
              </a:ext>
            </a:extLst>
          </p:cNvPr>
          <p:cNvSpPr txBox="1"/>
          <p:nvPr/>
        </p:nvSpPr>
        <p:spPr>
          <a:xfrm>
            <a:off x="925352" y="3716714"/>
            <a:ext cx="10341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err="1">
                <a:highlight>
                  <a:srgbClr val="FFFF00"/>
                </a:highlight>
              </a:rPr>
              <a:t>Uniscam</a:t>
            </a:r>
            <a:endParaRPr lang="en-US" altLang="zh-CN" sz="6600" dirty="0">
              <a:highlight>
                <a:srgbClr val="FFFF00"/>
              </a:highlight>
            </a:endParaRPr>
          </a:p>
          <a:p>
            <a:pPr algn="ctr"/>
            <a:r>
              <a:rPr lang="zh-CN" altLang="en-US" sz="6600" dirty="0">
                <a:highlight>
                  <a:srgbClr val="FFFF00"/>
                </a:highlight>
              </a:rPr>
              <a:t>重新定义ＡＭＭ</a:t>
            </a:r>
            <a:endParaRPr lang="en-US" altLang="zh-CN" sz="6600" dirty="0">
              <a:highlight>
                <a:srgbClr val="FFFF00"/>
              </a:highlight>
            </a:endParaRPr>
          </a:p>
          <a:p>
            <a:pPr algn="ctr"/>
            <a:r>
              <a:rPr lang="zh-CN" altLang="en-US" sz="4400" dirty="0">
                <a:highlight>
                  <a:srgbClr val="FFFF00"/>
                </a:highlight>
              </a:rPr>
              <a:t>与其与巨人搏斗，不如站在巨人的肩膀上</a:t>
            </a:r>
            <a:endParaRPr lang="en-US" altLang="zh-CN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70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3F9CA7-56D4-4E8C-AB8F-ADCD03D3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zh-CN" altLang="en-US" sz="7200" dirty="0"/>
              <a:t>感谢观看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99CDF-F0A0-48FF-A089-94674BE5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zh-CN" altLang="en-US" sz="2400"/>
              <a:t>选手：管超（林可）、唐飞虎（岛娘）</a:t>
            </a:r>
            <a:endParaRPr lang="en-US" altLang="zh-CN" sz="2400"/>
          </a:p>
          <a:p>
            <a:r>
              <a:rPr lang="zh-CN" altLang="en-US" sz="2400"/>
              <a:t>组别：２３</a:t>
            </a:r>
          </a:p>
        </p:txBody>
      </p:sp>
    </p:spTree>
    <p:extLst>
      <p:ext uri="{BB962C8B-B14F-4D97-AF65-F5344CB8AC3E}">
        <p14:creationId xmlns:p14="http://schemas.microsoft.com/office/powerpoint/2010/main" val="37622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CC67A7-74C3-41B7-A5B2-E54680A2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altLang="zh-CN" sz="6000" b="1" i="0">
                <a:effectLst/>
                <a:latin typeface="PingFang SC"/>
              </a:rPr>
              <a:t>AMM </a:t>
            </a:r>
            <a:r>
              <a:rPr lang="zh-CN" altLang="en-US" sz="6000" b="1" i="0">
                <a:effectLst/>
                <a:latin typeface="PingFang SC"/>
              </a:rPr>
              <a:t>之三大痛点</a:t>
            </a:r>
            <a:endParaRPr lang="zh-CN" altLang="en-US" sz="6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6B110-A6E1-4F45-A180-C9570D27A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0" b="2688"/>
          <a:stretch/>
        </p:blipFill>
        <p:spPr>
          <a:xfrm>
            <a:off x="1123357" y="3018327"/>
            <a:ext cx="3533985" cy="272819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5F8C3-0242-46D6-885B-B5FF2742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000" b="0" i="0">
                <a:effectLst/>
                <a:latin typeface="PingFang SC"/>
              </a:rPr>
              <a:t>无常损失</a:t>
            </a:r>
          </a:p>
          <a:p>
            <a:pPr>
              <a:buFont typeface="+mj-lt"/>
              <a:buAutoNum type="arabicPeriod"/>
            </a:pPr>
            <a:r>
              <a:rPr lang="zh-CN" altLang="en-US" sz="2000" b="0" i="0">
                <a:effectLst/>
                <a:latin typeface="PingFang SC"/>
              </a:rPr>
              <a:t>交易滑点</a:t>
            </a:r>
          </a:p>
          <a:p>
            <a:pPr>
              <a:buFont typeface="+mj-lt"/>
              <a:buAutoNum type="arabicPeriod"/>
            </a:pPr>
            <a:r>
              <a:rPr lang="zh-CN" altLang="en-US" sz="2000" b="0" i="0">
                <a:effectLst/>
                <a:latin typeface="PingFang SC"/>
              </a:rPr>
              <a:t>资金利用率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189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F54D34-AC9B-4156-9B01-91D7788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zh-CN" altLang="en-US" sz="7200"/>
              <a:t>无偿损失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F769E-3451-428D-8D32-E9FE27FE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zh-CN" altLang="en-US" sz="2000" b="0" i="0">
                <a:effectLst/>
                <a:latin typeface="SF Pro SC"/>
              </a:rPr>
              <a:t>简单来说，无常损失是指在 </a:t>
            </a:r>
            <a:r>
              <a:rPr lang="en-US" altLang="zh-CN" sz="2000" b="0" i="0">
                <a:effectLst/>
                <a:latin typeface="SF Pro SC"/>
              </a:rPr>
              <a:t>AMM </a:t>
            </a:r>
            <a:r>
              <a:rPr lang="zh-CN" altLang="en-US" sz="2000" b="0" i="0">
                <a:effectLst/>
                <a:latin typeface="SF Pro SC"/>
              </a:rPr>
              <a:t>中持有代币和在你自己的钱包中持有代币之间的价值差。</a:t>
            </a:r>
          </a:p>
          <a:p>
            <a:r>
              <a:rPr lang="zh-CN" altLang="en-US" sz="2000" b="0" i="0">
                <a:effectLst/>
                <a:latin typeface="PingFang SC"/>
              </a:rPr>
              <a:t>在</a:t>
            </a:r>
            <a:r>
              <a:rPr lang="en-US" altLang="zh-CN" sz="2000" b="0" i="0">
                <a:effectLst/>
                <a:latin typeface="PingFang SC"/>
              </a:rPr>
              <a:t>AMM</a:t>
            </a:r>
            <a:r>
              <a:rPr lang="zh-CN" altLang="en-US" sz="2000" b="0" i="0">
                <a:effectLst/>
                <a:latin typeface="PingFang SC"/>
              </a:rPr>
              <a:t>交易所中，这是个老生常谈的问题，其实我觉得没有很好的 </a:t>
            </a:r>
            <a:r>
              <a:rPr lang="en-US" altLang="zh-CN" sz="2000" b="0" i="0">
                <a:effectLst/>
                <a:latin typeface="PingFang SC"/>
              </a:rPr>
              <a:t>Layer1 </a:t>
            </a:r>
            <a:r>
              <a:rPr lang="zh-CN" altLang="en-US" sz="2000" b="0" i="0">
                <a:effectLst/>
                <a:latin typeface="PingFang SC"/>
              </a:rPr>
              <a:t>的解决方法，原因很简单，交易总是要有换手，换手就一定会产生无常损失，目前几家致力于解决无常损失的产品，比如 </a:t>
            </a:r>
            <a:r>
              <a:rPr lang="en-US" altLang="zh-CN" sz="2000" b="0" i="0">
                <a:effectLst/>
                <a:latin typeface="PingFang SC"/>
              </a:rPr>
              <a:t>Bancor </a:t>
            </a:r>
            <a:r>
              <a:rPr lang="zh-CN" altLang="en-US" sz="2000" b="0" i="0">
                <a:effectLst/>
                <a:latin typeface="PingFang SC"/>
              </a:rPr>
              <a:t>和</a:t>
            </a:r>
            <a:r>
              <a:rPr lang="en-US" altLang="zh-CN" sz="2000" b="0" i="0" u="none" strike="noStrike">
                <a:effectLst/>
                <a:latin typeface="PingFang SC"/>
                <a:hlinkClick r:id="rId2"/>
              </a:rPr>
              <a:t>DODO</a:t>
            </a:r>
            <a:r>
              <a:rPr lang="zh-CN" altLang="en-US" sz="2000" b="0" i="0">
                <a:effectLst/>
                <a:latin typeface="PingFang SC"/>
              </a:rPr>
              <a:t> 主要是引入外部性，就像是在屋子里开一个空调一样，外面还是要有一个散热器，整个系统的熵反而是增加的。可能代币化之后做成衍生品卖保险才是最靠谱的解决方案。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601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AA6446-01D1-4859-8313-ECCC1FBB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zh-CN" altLang="en-US" sz="7200"/>
              <a:t>交易滑点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3A13C-B812-4C7D-98BA-D9F4F321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zh-CN" altLang="en-US" sz="2400" b="0" i="0">
                <a:effectLst/>
                <a:latin typeface="PingFang SC"/>
              </a:rPr>
              <a:t>目前做的最好的是 </a:t>
            </a:r>
            <a:r>
              <a:rPr lang="en-US" altLang="zh-CN" sz="2400" b="0" i="0">
                <a:effectLst/>
                <a:latin typeface="PingFang SC"/>
              </a:rPr>
              <a:t>Curve</a:t>
            </a:r>
          </a:p>
          <a:p>
            <a:r>
              <a:rPr lang="zh-CN" altLang="en-US" sz="2400" b="0" i="0">
                <a:effectLst/>
                <a:latin typeface="PingFang SC"/>
              </a:rPr>
              <a:t>可惜 </a:t>
            </a:r>
            <a:r>
              <a:rPr lang="en-US" altLang="zh-CN" sz="2400" b="0" i="0">
                <a:effectLst/>
                <a:latin typeface="PingFang SC"/>
              </a:rPr>
              <a:t>Curve </a:t>
            </a:r>
            <a:r>
              <a:rPr lang="zh-CN" altLang="en-US" sz="2400" b="0" i="0">
                <a:effectLst/>
                <a:latin typeface="PingFang SC"/>
              </a:rPr>
              <a:t>是建立在交易对代币之间的价差不太大的假设的基础上，例如稳定比与稳定比之间，各种 </a:t>
            </a:r>
            <a:r>
              <a:rPr lang="en-US" altLang="zh-CN" sz="2400" b="0" i="0">
                <a:effectLst/>
                <a:latin typeface="PingFang SC"/>
              </a:rPr>
              <a:t>wBTC </a:t>
            </a:r>
            <a:r>
              <a:rPr lang="zh-CN" altLang="en-US" sz="2400" b="0" i="0">
                <a:effectLst/>
                <a:latin typeface="PingFang SC"/>
              </a:rPr>
              <a:t>之间，对于一般的交易对，例如 </a:t>
            </a:r>
            <a:r>
              <a:rPr lang="en-US" altLang="zh-CN" sz="2400" b="0" i="0">
                <a:effectLst/>
                <a:latin typeface="PingFang SC"/>
              </a:rPr>
              <a:t>ETH/USDT </a:t>
            </a:r>
            <a:r>
              <a:rPr lang="zh-CN" altLang="en-US" sz="2400" b="0" i="0">
                <a:effectLst/>
                <a:latin typeface="PingFang SC"/>
              </a:rPr>
              <a:t>这种，无法进行有效的推广，限制了其进一步的发展。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0677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B2CD18-567E-4854-8871-11325DDD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zh-CN" altLang="en-US" sz="7200"/>
              <a:t>资金利用率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248B3-8401-4239-A340-95F2F5D7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zh-CN" altLang="en-US" sz="2400"/>
              <a:t>金融行业中，资金一定要流动起来，流动效率越高产生收益越多</a:t>
            </a:r>
            <a:endParaRPr lang="en-US" altLang="zh-CN" sz="2400"/>
          </a:p>
          <a:p>
            <a:r>
              <a:rPr lang="zh-CN" altLang="en-US" sz="2400"/>
              <a:t>市面上主流的</a:t>
            </a:r>
            <a:r>
              <a:rPr lang="en-US" altLang="zh-CN" sz="2400"/>
              <a:t>AMM</a:t>
            </a:r>
            <a:r>
              <a:rPr lang="zh-CN" altLang="en-US" sz="2400"/>
              <a:t>都无法像银行一样将资金流转起来，从而让添加流动性的人来获得稳定收益。资金都只是被沉淀在了交易所中。</a:t>
            </a:r>
          </a:p>
        </p:txBody>
      </p:sp>
    </p:spTree>
    <p:extLst>
      <p:ext uri="{BB962C8B-B14F-4D97-AF65-F5344CB8AC3E}">
        <p14:creationId xmlns:p14="http://schemas.microsoft.com/office/powerpoint/2010/main" val="27757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94DBE5-C1CA-433D-8807-322A1B8A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" y="0"/>
            <a:ext cx="12082833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FB3985-C9F9-402B-8079-EBB3D2DBFED5}"/>
              </a:ext>
            </a:extLst>
          </p:cNvPr>
          <p:cNvSpPr txBox="1"/>
          <p:nvPr/>
        </p:nvSpPr>
        <p:spPr>
          <a:xfrm>
            <a:off x="643224" y="4147602"/>
            <a:ext cx="1090555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highlight>
                  <a:srgbClr val="FFFF00"/>
                </a:highlight>
              </a:rPr>
              <a:t>我们创造了</a:t>
            </a:r>
          </a:p>
          <a:p>
            <a:r>
              <a:rPr lang="en-US" altLang="zh-CN" sz="6000" dirty="0" err="1">
                <a:highlight>
                  <a:srgbClr val="FFFF00"/>
                </a:highlight>
              </a:rPr>
              <a:t>Uniscam</a:t>
            </a:r>
            <a:endParaRPr lang="en-US" altLang="zh-CN" sz="6000" dirty="0">
              <a:highlight>
                <a:srgbClr val="FFFF00"/>
              </a:highlight>
            </a:endParaRPr>
          </a:p>
          <a:p>
            <a:r>
              <a:rPr lang="zh-CN" altLang="en-US" sz="4400" strike="sngStrike" dirty="0">
                <a:highlight>
                  <a:srgbClr val="FFFF00"/>
                </a:highlight>
              </a:rPr>
              <a:t>可能</a:t>
            </a:r>
            <a:r>
              <a:rPr lang="zh-CN" altLang="en-US" sz="4400" dirty="0">
                <a:highlight>
                  <a:srgbClr val="FFFF00"/>
                </a:highlight>
              </a:rPr>
              <a:t>将会是市面上最强大的ＡＭＭ解决方案</a:t>
            </a:r>
            <a:endParaRPr lang="en-US" altLang="zh-CN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90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7803A9-2A2E-4F0C-B979-D72B03F7F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3" b="4512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91B9-A516-4846-9317-33C39585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82" y="3752850"/>
            <a:ext cx="7701318" cy="2452687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１</a:t>
            </a:r>
            <a:r>
              <a:rPr lang="en-US" altLang="zh-CN" sz="1800" dirty="0"/>
              <a:t>.</a:t>
            </a:r>
            <a:r>
              <a:rPr lang="zh-CN" altLang="en-US" sz="1800" dirty="0"/>
              <a:t>　无常收益：代币化的无常损失对冲头寸</a:t>
            </a:r>
            <a:endParaRPr lang="en-US" altLang="zh-CN" sz="1800" dirty="0"/>
          </a:p>
          <a:p>
            <a:r>
              <a:rPr lang="zh-CN" altLang="en-US" sz="1800" dirty="0"/>
              <a:t>２</a:t>
            </a:r>
            <a:r>
              <a:rPr lang="en-US" altLang="zh-CN" sz="1800" dirty="0"/>
              <a:t>.</a:t>
            </a:r>
            <a:r>
              <a:rPr lang="zh-CN" altLang="en-US" sz="1800" dirty="0"/>
              <a:t>　无限深度：索引价格时，统计上其他同类 </a:t>
            </a:r>
            <a:r>
              <a:rPr lang="en-US" altLang="zh-CN" sz="1800" dirty="0"/>
              <a:t>AMM </a:t>
            </a:r>
            <a:r>
              <a:rPr lang="zh-CN" altLang="en-US" sz="1800" dirty="0"/>
              <a:t>产品的交易深度</a:t>
            </a:r>
            <a:endParaRPr lang="en-US" altLang="zh-CN" sz="1800" dirty="0"/>
          </a:p>
          <a:p>
            <a:r>
              <a:rPr lang="zh-CN" altLang="en-US" sz="1800" dirty="0"/>
              <a:t>３</a:t>
            </a:r>
            <a:r>
              <a:rPr lang="en-US" altLang="zh-CN" sz="1800" dirty="0"/>
              <a:t>.</a:t>
            </a:r>
            <a:r>
              <a:rPr lang="zh-CN" altLang="en-US" sz="1800" dirty="0"/>
              <a:t>　自动挖矿：结合 </a:t>
            </a:r>
            <a:r>
              <a:rPr lang="en-US" altLang="zh-CN" sz="1800" dirty="0" err="1"/>
              <a:t>Uniswap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YFI </a:t>
            </a:r>
            <a:r>
              <a:rPr lang="zh-CN" altLang="en-US" sz="1800" dirty="0"/>
              <a:t>机枪池，将闲置资金进行投资挖矿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399865-430F-4563-9906-529D3AE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5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altLang="zh-CN" sz="3600" b="1" i="0" dirty="0" err="1">
                <a:effectLst/>
                <a:latin typeface="PingFang SC"/>
              </a:rPr>
              <a:t>Uniscam</a:t>
            </a:r>
            <a:br>
              <a:rPr lang="en-US" altLang="zh-CN" sz="3600" b="1" i="0" dirty="0">
                <a:effectLst/>
                <a:latin typeface="PingFang SC"/>
              </a:rPr>
            </a:br>
            <a:r>
              <a:rPr lang="zh-CN" altLang="en-US" sz="3600" b="1" i="0" dirty="0">
                <a:effectLst/>
                <a:latin typeface="PingFang SC"/>
              </a:rPr>
              <a:t>的解决方案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905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803A9-2A2E-4F0C-B979-D72B03F7F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6" r="28288"/>
          <a:stretch/>
        </p:blipFill>
        <p:spPr>
          <a:xfrm>
            <a:off x="7544661" y="323519"/>
            <a:ext cx="4323899" cy="6212748"/>
          </a:xfrm>
          <a:custGeom>
            <a:avLst/>
            <a:gdLst/>
            <a:ahLst/>
            <a:cxnLst/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399865-430F-4563-9906-529D3AE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en-US" altLang="zh-CN" sz="5100" b="1" i="0" dirty="0" err="1">
                <a:effectLst/>
                <a:latin typeface="PingFang SC"/>
              </a:rPr>
              <a:t>Uniscam</a:t>
            </a:r>
            <a:br>
              <a:rPr lang="en-US" altLang="zh-CN" sz="5100" b="1" i="0" dirty="0">
                <a:effectLst/>
                <a:latin typeface="PingFang SC"/>
              </a:rPr>
            </a:br>
            <a:r>
              <a:rPr lang="zh-CN" altLang="en-US" sz="5100" b="1" i="0" dirty="0">
                <a:effectLst/>
                <a:latin typeface="PingFang SC"/>
              </a:rPr>
              <a:t>的无限深度</a:t>
            </a:r>
            <a:r>
              <a:rPr lang="zh-CN" altLang="en-US" sz="2200" b="1" i="0" dirty="0">
                <a:effectLst/>
                <a:latin typeface="PingFang SC"/>
              </a:rPr>
              <a:t>－解决高滑点问题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91B9-A516-4846-9317-33C39585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2998278"/>
            <a:ext cx="5917520" cy="2728198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sz="2000" dirty="0"/>
              <a:t>１</a:t>
            </a:r>
            <a:r>
              <a:rPr lang="en-US" altLang="zh-CN" sz="2000" dirty="0"/>
              <a:t>.</a:t>
            </a:r>
            <a:r>
              <a:rPr lang="zh-CN" altLang="en-US" sz="2000" dirty="0"/>
              <a:t>　我们索引了外部同类 </a:t>
            </a:r>
            <a:r>
              <a:rPr lang="en-US" altLang="zh-CN" sz="2000" dirty="0"/>
              <a:t>AMM </a:t>
            </a:r>
            <a:r>
              <a:rPr lang="zh-CN" altLang="en-US" sz="2000" dirty="0"/>
              <a:t>产品的流动性，用 </a:t>
            </a:r>
            <a:r>
              <a:rPr lang="en-US" altLang="zh-CN" sz="2000" dirty="0" err="1"/>
              <a:t>Uniswap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Sushiswap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Uniscam</a:t>
            </a:r>
            <a:r>
              <a:rPr lang="en-US" altLang="zh-CN" sz="2000" dirty="0"/>
              <a:t> </a:t>
            </a:r>
            <a:r>
              <a:rPr lang="zh-CN" altLang="en-US" sz="2000" dirty="0"/>
              <a:t>同一个交易对中，三个池子的和，来计算滑点。</a:t>
            </a:r>
            <a:endParaRPr lang="en-US" altLang="zh-CN" sz="2000" dirty="0"/>
          </a:p>
          <a:p>
            <a:r>
              <a:rPr lang="zh-CN" altLang="en-US" sz="2000" dirty="0"/>
              <a:t>２</a:t>
            </a:r>
            <a:r>
              <a:rPr lang="en-US" altLang="zh-CN" sz="2000" dirty="0"/>
              <a:t>.</a:t>
            </a:r>
            <a:r>
              <a:rPr lang="zh-CN" altLang="en-US" sz="2000" dirty="0"/>
              <a:t>　在 </a:t>
            </a:r>
            <a:r>
              <a:rPr lang="en-US" altLang="zh-CN" sz="2000" dirty="0" err="1"/>
              <a:t>Uniscam</a:t>
            </a:r>
            <a:r>
              <a:rPr lang="en-US" altLang="zh-CN" sz="2000" dirty="0"/>
              <a:t> </a:t>
            </a:r>
            <a:r>
              <a:rPr lang="zh-CN" altLang="en-US" sz="2000" dirty="0"/>
              <a:t>深度足够时，则利用这个滑点完成 </a:t>
            </a:r>
            <a:r>
              <a:rPr lang="en-US" altLang="zh-CN" sz="2000" dirty="0"/>
              <a:t>swap</a:t>
            </a:r>
            <a:r>
              <a:rPr lang="zh-CN" altLang="en-US" sz="2000" dirty="0"/>
              <a:t>，而当深度不够时，则将交易者引导向 </a:t>
            </a:r>
            <a:r>
              <a:rPr lang="en-US" altLang="zh-CN" sz="2000" dirty="0" err="1"/>
              <a:t>Uniswap</a:t>
            </a:r>
            <a:r>
              <a:rPr lang="en-US" altLang="zh-CN" sz="2000" dirty="0"/>
              <a:t> </a:t>
            </a:r>
            <a:r>
              <a:rPr lang="zh-CN" altLang="en-US" sz="2000" dirty="0"/>
              <a:t>中进行交易。</a:t>
            </a:r>
            <a:endParaRPr lang="en-US" altLang="zh-CN" sz="2000" dirty="0"/>
          </a:p>
          <a:p>
            <a:r>
              <a:rPr lang="zh-CN" altLang="en-US" sz="2000" dirty="0"/>
              <a:t>这样设计的话，可以一劳永逸的解决交易滑点的问题，且工作量相对较小，同时因为索引了市场上多个同类产品的 </a:t>
            </a:r>
            <a:r>
              <a:rPr lang="en-US" altLang="zh-CN" sz="2000" dirty="0"/>
              <a:t>Pool </a:t>
            </a:r>
            <a:r>
              <a:rPr lang="zh-CN" altLang="en-US" sz="2000" dirty="0"/>
              <a:t>值，使得 </a:t>
            </a:r>
            <a:r>
              <a:rPr lang="en-US" altLang="zh-CN" sz="2000" dirty="0" err="1"/>
              <a:t>Uniscam</a:t>
            </a:r>
            <a:r>
              <a:rPr lang="en-US" altLang="zh-CN" sz="2000" dirty="0"/>
              <a:t> </a:t>
            </a:r>
            <a:r>
              <a:rPr lang="zh-CN" altLang="en-US" sz="2000" dirty="0"/>
              <a:t>可以提供比 </a:t>
            </a:r>
            <a:r>
              <a:rPr lang="en-US" altLang="zh-CN" sz="2000" dirty="0" err="1"/>
              <a:t>Uniswap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Sushiswap</a:t>
            </a:r>
            <a:r>
              <a:rPr lang="en-US" altLang="zh-CN" sz="2000" dirty="0"/>
              <a:t> </a:t>
            </a:r>
            <a:r>
              <a:rPr lang="zh-CN" altLang="en-US" sz="2000" dirty="0"/>
              <a:t>都更好的滑点。</a:t>
            </a:r>
          </a:p>
        </p:txBody>
      </p:sp>
    </p:spTree>
    <p:extLst>
      <p:ext uri="{BB962C8B-B14F-4D97-AF65-F5344CB8AC3E}">
        <p14:creationId xmlns:p14="http://schemas.microsoft.com/office/powerpoint/2010/main" val="138516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7803A9-2A2E-4F0C-B979-D72B03F7F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6" r="28288"/>
          <a:stretch/>
        </p:blipFill>
        <p:spPr>
          <a:xfrm>
            <a:off x="7544661" y="323519"/>
            <a:ext cx="4323899" cy="6212748"/>
          </a:xfrm>
          <a:custGeom>
            <a:avLst/>
            <a:gdLst/>
            <a:ahLst/>
            <a:cxnLst/>
            <a:rect l="l" t="t" r="r" b="b"/>
            <a:pathLst>
              <a:path w="4323899" h="6212748">
                <a:moveTo>
                  <a:pt x="0" y="0"/>
                </a:move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399865-430F-4563-9906-529D3AE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 fontScale="90000"/>
          </a:bodyPr>
          <a:lstStyle/>
          <a:p>
            <a:r>
              <a:rPr lang="en-US" altLang="zh-CN" sz="5100" b="1" i="0" dirty="0" err="1">
                <a:effectLst/>
                <a:latin typeface="PingFang SC"/>
              </a:rPr>
              <a:t>Uniscam</a:t>
            </a:r>
            <a:br>
              <a:rPr lang="en-US" altLang="zh-CN" sz="5100" b="1" i="0" dirty="0">
                <a:effectLst/>
                <a:latin typeface="PingFang SC"/>
              </a:rPr>
            </a:br>
            <a:r>
              <a:rPr lang="zh-CN" altLang="en-US" sz="5100" b="1" i="0" dirty="0">
                <a:effectLst/>
                <a:latin typeface="PingFang SC"/>
              </a:rPr>
              <a:t>的自动挖矿</a:t>
            </a:r>
            <a:r>
              <a:rPr lang="zh-CN" altLang="en-US" sz="2200" b="1" i="0" dirty="0">
                <a:effectLst/>
                <a:latin typeface="PingFang SC"/>
              </a:rPr>
              <a:t>－解决资金利用率低问题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F91B9-A516-4846-9317-33C39585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2998278"/>
            <a:ext cx="5917520" cy="2728198"/>
          </a:xfrm>
        </p:spPr>
        <p:txBody>
          <a:bodyPr anchor="t">
            <a:normAutofit/>
          </a:bodyPr>
          <a:lstStyle/>
          <a:p>
            <a:r>
              <a:rPr lang="zh-CN" altLang="en-US" sz="2000" dirty="0"/>
              <a:t>１</a:t>
            </a:r>
            <a:r>
              <a:rPr lang="en-US" altLang="zh-CN" sz="2000" dirty="0"/>
              <a:t>.</a:t>
            </a:r>
            <a:r>
              <a:rPr lang="zh-CN" altLang="en-US" sz="2000" dirty="0"/>
              <a:t>　这也是目前 </a:t>
            </a:r>
            <a:r>
              <a:rPr lang="en-US" altLang="zh-CN" sz="2000" dirty="0" err="1"/>
              <a:t>Uniscam</a:t>
            </a:r>
            <a:r>
              <a:rPr lang="en-US" altLang="zh-CN" sz="2000" dirty="0"/>
              <a:t> </a:t>
            </a:r>
            <a:r>
              <a:rPr lang="zh-CN" altLang="en-US" sz="2000" dirty="0"/>
              <a:t>主要着力的点，通过结合 </a:t>
            </a:r>
            <a:r>
              <a:rPr lang="en-US" altLang="zh-CN" sz="2000" dirty="0" err="1"/>
              <a:t>Uniswap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YFI </a:t>
            </a:r>
            <a:r>
              <a:rPr lang="zh-CN" altLang="en-US" sz="2000" dirty="0"/>
              <a:t>机枪池，将闲置资金进行投资挖矿，一劳永逸的解决了 </a:t>
            </a:r>
            <a:r>
              <a:rPr lang="en-US" altLang="zh-CN" sz="2000" dirty="0"/>
              <a:t>AMM </a:t>
            </a:r>
            <a:r>
              <a:rPr lang="zh-CN" altLang="en-US" sz="2000" dirty="0"/>
              <a:t>中资金利用率的问题。</a:t>
            </a:r>
            <a:endParaRPr lang="en-US" altLang="zh-CN" sz="2000" dirty="0"/>
          </a:p>
          <a:p>
            <a:r>
              <a:rPr lang="zh-CN" altLang="en-US" sz="2000" dirty="0"/>
              <a:t>２</a:t>
            </a:r>
            <a:r>
              <a:rPr lang="en-US" altLang="zh-CN" sz="2000" dirty="0"/>
              <a:t>.</a:t>
            </a:r>
            <a:r>
              <a:rPr lang="zh-CN" altLang="en-US" sz="2000" dirty="0"/>
              <a:t>　由于让 </a:t>
            </a:r>
            <a:r>
              <a:rPr lang="en-US" altLang="zh-CN" sz="2000" dirty="0"/>
              <a:t>LP Pool </a:t>
            </a:r>
            <a:r>
              <a:rPr lang="zh-CN" altLang="en-US" sz="2000" dirty="0"/>
              <a:t>具有了投资理财的属性，这也就是为什么 </a:t>
            </a:r>
            <a:r>
              <a:rPr lang="en-US" altLang="zh-CN" sz="2000" dirty="0" err="1"/>
              <a:t>Uniscam</a:t>
            </a:r>
            <a:r>
              <a:rPr lang="en-US" altLang="zh-CN" sz="2000" dirty="0"/>
              <a:t> </a:t>
            </a:r>
            <a:r>
              <a:rPr lang="zh-CN" altLang="en-US" sz="2000" dirty="0"/>
              <a:t>正式的名字（看合约）叫做 </a:t>
            </a:r>
            <a:r>
              <a:rPr lang="en-US" altLang="zh-CN" sz="2000" dirty="0" err="1"/>
              <a:t>Unisave</a:t>
            </a:r>
            <a:r>
              <a:rPr lang="en-US" altLang="zh-CN" sz="2000" dirty="0"/>
              <a:t> </a:t>
            </a:r>
            <a:r>
              <a:rPr lang="zh-CN" altLang="en-US" sz="2000" dirty="0"/>
              <a:t>的原因了。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336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626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PingFang SC</vt:lpstr>
      <vt:lpstr>SF Pro SC</vt:lpstr>
      <vt:lpstr>等线</vt:lpstr>
      <vt:lpstr>等线 Light</vt:lpstr>
      <vt:lpstr>Microsoft YaHei</vt:lpstr>
      <vt:lpstr>Arial</vt:lpstr>
      <vt:lpstr>Office 主题​​</vt:lpstr>
      <vt:lpstr>引入外部性的 Uniswap </vt:lpstr>
      <vt:lpstr>AMM 之三大痛点</vt:lpstr>
      <vt:lpstr>无偿损失</vt:lpstr>
      <vt:lpstr>交易滑点</vt:lpstr>
      <vt:lpstr>资金利用率</vt:lpstr>
      <vt:lpstr>PowerPoint 演示文稿</vt:lpstr>
      <vt:lpstr>Uniscam 的解决方案</vt:lpstr>
      <vt:lpstr>Uniscam 的无限深度－解决高滑点问题</vt:lpstr>
      <vt:lpstr>Uniscam 的自动挖矿－解决资金利用率低问题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引入外部性的 Uniswap </dc:title>
  <dc:creator>超</dc:creator>
  <cp:lastModifiedBy>超</cp:lastModifiedBy>
  <cp:revision>1</cp:revision>
  <dcterms:created xsi:type="dcterms:W3CDTF">2020-10-25T02:23:54Z</dcterms:created>
  <dcterms:modified xsi:type="dcterms:W3CDTF">2020-10-25T02:25:39Z</dcterms:modified>
</cp:coreProperties>
</file>