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71" r:id="rId5"/>
    <p:sldId id="259" r:id="rId6"/>
    <p:sldId id="272" r:id="rId7"/>
    <p:sldId id="267" r:id="rId8"/>
    <p:sldId id="262" r:id="rId9"/>
    <p:sldId id="263" r:id="rId10"/>
    <p:sldId id="273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尊敬的各位评委老师们大家好，我们第五组的参赛作品题目为区块链+知识图谱助力北外滩工业互联网升级。我们今天将围绕两个关键词进行整体作品的介绍：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第一个关键词是北外滩工业互联网，第二个关键词是区块链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知识图谱。那么我们为什么要选择北外滩工业互联网这个场景呢？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image" Target="../media/image18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7" b="773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2667000" y="0"/>
            <a:ext cx="6858000" cy="6858000"/>
          </a:xfrm>
          <a:prstGeom prst="ellipse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17837" y="368300"/>
            <a:ext cx="6156325" cy="6156325"/>
          </a:xfrm>
          <a:prstGeom prst="ellipse">
            <a:avLst/>
          </a:prstGeom>
          <a:noFill/>
          <a:ln w="3175">
            <a:solidFill>
              <a:srgbClr val="5E90CB">
                <a:alpha val="3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587750" y="1593850"/>
            <a:ext cx="4988560" cy="11988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ea typeface="微软雅黑" charset="-122"/>
              </a:rPr>
              <a:t>区块链+知识图谱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ea typeface="微软雅黑" charset="-122"/>
              </a:rPr>
              <a:t>助力</a:t>
            </a:r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ea typeface="微软雅黑" charset="-122"/>
              </a:rPr>
              <a:t>北外滩工业互联网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ea typeface="微软雅黑" charset="-122"/>
              </a:rPr>
              <a:t>升级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  <a:ea typeface="微软雅黑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56234" y="5320733"/>
            <a:ext cx="4979202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参赛成员：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吴启迪、于宗坤、黄轶鑫、孙鲁敬、张伟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400" dirty="0">
              <a:solidFill>
                <a:srgbClr val="5E90C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1400" dirty="0">
              <a:solidFill>
                <a:srgbClr val="5E90C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6" name="直接连接符 23"/>
          <p:cNvCxnSpPr/>
          <p:nvPr/>
        </p:nvCxnSpPr>
        <p:spPr>
          <a:xfrm>
            <a:off x="5453262" y="3234123"/>
            <a:ext cx="125821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960316" y="3211263"/>
            <a:ext cx="271368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-624166" y="-592842"/>
            <a:ext cx="2898591" cy="3098522"/>
            <a:chOff x="-624166" y="-592842"/>
            <a:chExt cx="2898591" cy="3098522"/>
          </a:xfrm>
        </p:grpSpPr>
        <p:sp>
          <p:nvSpPr>
            <p:cNvPr id="18" name="椭圆 17"/>
            <p:cNvSpPr/>
            <p:nvPr/>
          </p:nvSpPr>
          <p:spPr>
            <a:xfrm>
              <a:off x="-624166" y="-592842"/>
              <a:ext cx="2274425" cy="2274425"/>
            </a:xfrm>
            <a:prstGeom prst="ellipse">
              <a:avLst/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1174" y="368300"/>
              <a:ext cx="1483251" cy="1483251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4084" y="1594086"/>
              <a:ext cx="911594" cy="911594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 rot="9623429">
            <a:off x="10191022" y="4831639"/>
            <a:ext cx="2898591" cy="3098522"/>
            <a:chOff x="-624166" y="-592842"/>
            <a:chExt cx="2898591" cy="3098522"/>
          </a:xfrm>
        </p:grpSpPr>
        <p:sp>
          <p:nvSpPr>
            <p:cNvPr id="27" name="椭圆 26"/>
            <p:cNvSpPr/>
            <p:nvPr/>
          </p:nvSpPr>
          <p:spPr>
            <a:xfrm>
              <a:off x="-624166" y="-592842"/>
              <a:ext cx="2274425" cy="2274425"/>
            </a:xfrm>
            <a:prstGeom prst="ellipse">
              <a:avLst/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791174" y="368300"/>
              <a:ext cx="1483251" cy="1483251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914084" y="1594086"/>
              <a:ext cx="911594" cy="911594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2" name="图片 1" descr="2020黑客松主KV-有主题版本"/>
          <p:cNvPicPr>
            <a:picLocks noChangeAspect="1"/>
          </p:cNvPicPr>
          <p:nvPr/>
        </p:nvPicPr>
        <p:blipFill>
          <a:blip r:embed="rId2">
            <a:clrChange>
              <a:clrFrom>
                <a:srgbClr val="FCFAFB">
                  <a:alpha val="100000"/>
                </a:srgbClr>
              </a:clrFrom>
              <a:clrTo>
                <a:srgbClr val="FCFAFB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92650" y="2963545"/>
            <a:ext cx="2806700" cy="15360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32835" y="4810760"/>
            <a:ext cx="489775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团队名称：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Facemask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400" dirty="0">
              <a:solidFill>
                <a:srgbClr val="5E90C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1400" dirty="0">
              <a:solidFill>
                <a:srgbClr val="5E90C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7" b="7737"/>
          <a:stretch>
            <a:fillRect/>
          </a:stretch>
        </p:blipFill>
        <p:spPr>
          <a:xfrm>
            <a:off x="0" y="3976"/>
            <a:ext cx="12192000" cy="68500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-16687"/>
            <a:ext cx="3685309" cy="299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56544" y="1071604"/>
            <a:ext cx="2628765" cy="6451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Black" panose="020B0A04020102020204" pitchFamily="34" charset="0"/>
                <a:ea typeface="微软雅黑" charset="-122"/>
              </a:rPr>
              <a:t>Why</a:t>
            </a:r>
            <a:r>
              <a:rPr lang="zh-CN" alt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Black" panose="020B0A04020102020204" pitchFamily="34" charset="0"/>
                <a:ea typeface="微软雅黑" charset="-122"/>
              </a:rPr>
              <a:t>？</a:t>
            </a:r>
            <a:endParaRPr lang="zh-CN" altLang="en-US" sz="3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 Black" panose="020B0A04020102020204" pitchFamily="34" charset="0"/>
              <a:ea typeface="微软雅黑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85309" y="3001175"/>
            <a:ext cx="8506691" cy="387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552440" y="4500245"/>
            <a:ext cx="4294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北外滩工业互联网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6254" y="3349984"/>
            <a:ext cx="2628765" cy="6451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3600" b="1" dirty="0">
                <a:solidFill>
                  <a:srgbClr val="094D87"/>
                </a:solidFill>
                <a:latin typeface="Arial Black" panose="020B0A04020102020204" pitchFamily="34" charset="0"/>
                <a:ea typeface="微软雅黑" charset="-122"/>
              </a:rPr>
              <a:t>关键词</a:t>
            </a:r>
            <a:endParaRPr lang="zh-CN" altLang="en-US" sz="3600" b="1" dirty="0">
              <a:solidFill>
                <a:srgbClr val="094D87"/>
              </a:solidFill>
              <a:latin typeface="Arial Black" panose="020B0A04020102020204" pitchFamily="34" charset="0"/>
              <a:ea typeface="微软雅黑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185780" y="3995635"/>
            <a:ext cx="1460039" cy="45719"/>
            <a:chOff x="5646055" y="2698297"/>
            <a:chExt cx="1460039" cy="45719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646055" y="2744016"/>
              <a:ext cx="1460039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 flipV="1">
              <a:off x="5646056" y="2698297"/>
              <a:ext cx="257168" cy="457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52440" y="5278755"/>
            <a:ext cx="4294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区块链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+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知识图谱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155" y="4625340"/>
            <a:ext cx="520065" cy="5200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395" y="5434330"/>
            <a:ext cx="489585" cy="489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75" b="26915"/>
          <a:stretch>
            <a:fillRect/>
          </a:stretch>
        </p:blipFill>
        <p:spPr>
          <a:xfrm>
            <a:off x="0" y="0"/>
            <a:ext cx="12192000" cy="12003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" y="2540000"/>
            <a:ext cx="5102860" cy="360108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7078715" y="3530180"/>
            <a:ext cx="1460039" cy="45719"/>
            <a:chOff x="5646055" y="2698297"/>
            <a:chExt cx="1460039" cy="45719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646055" y="2744016"/>
              <a:ext cx="1460039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 flipV="1">
              <a:off x="5646056" y="2698297"/>
              <a:ext cx="257168" cy="457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6341110" y="2540000"/>
            <a:ext cx="5200015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3200" b="1" dirty="0">
                <a:solidFill>
                  <a:srgbClr val="094D87"/>
                </a:solidFill>
                <a:latin typeface="Arial Black" panose="020B0A04020102020204" pitchFamily="34" charset="0"/>
                <a:ea typeface="微软雅黑" charset="-122"/>
              </a:rPr>
              <a:t>数据隐私带来的问题</a:t>
            </a:r>
            <a:endParaRPr lang="zh-CN" altLang="en-US" sz="3200" b="1" dirty="0">
              <a:solidFill>
                <a:srgbClr val="094D87"/>
              </a:solidFill>
              <a:latin typeface="Arial Black" panose="020B0A04020102020204" pitchFamily="34" charset="0"/>
              <a:ea typeface="微软雅黑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82740" y="4168140"/>
            <a:ext cx="48577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监管困难：财务造假等问题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数据孤岛：企业数据难互通，导致无法进行大数据产业分析创造更高的价值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0" y="-14191"/>
            <a:ext cx="9124122" cy="6872191"/>
          </a:xfrm>
          <a:prstGeom prst="rtTriangle">
            <a:avLst/>
          </a:prstGeom>
          <a:solidFill>
            <a:srgbClr val="0D6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126273" y="2083435"/>
            <a:ext cx="433532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保证数据隐私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连通数据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释放大数据价值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88964" y="577843"/>
            <a:ext cx="4207833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94D87"/>
                </a:solidFill>
                <a:latin typeface="Arial Black" panose="020B0A04020102020204" pitchFamily="34" charset="0"/>
                <a:ea typeface="微软雅黑" charset="-122"/>
              </a:rPr>
              <a:t>如何解决数据隐私带来的如上问题？</a:t>
            </a:r>
            <a:endParaRPr lang="zh-CN" altLang="en-US" sz="3600" b="1" dirty="0">
              <a:solidFill>
                <a:srgbClr val="094D87"/>
              </a:solidFill>
              <a:latin typeface="Arial Black" panose="020B0A04020102020204" pitchFamily="34" charset="0"/>
              <a:ea typeface="微软雅黑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817450" y="6185683"/>
            <a:ext cx="1494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01</a:t>
            </a:r>
            <a:endParaRPr lang="zh-CN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7" r="19101" b="51981"/>
          <a:stretch>
            <a:fillRect/>
          </a:stretch>
        </p:blipFill>
        <p:spPr>
          <a:xfrm rot="10800000">
            <a:off x="749310" y="1609265"/>
            <a:ext cx="7126221" cy="524873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 rot="5400000" flipV="1">
            <a:off x="4914265" y="2799715"/>
            <a:ext cx="4840605" cy="76200"/>
            <a:chOff x="553245" y="1721280"/>
            <a:chExt cx="4869394" cy="45719"/>
          </a:xfrm>
        </p:grpSpPr>
        <p:cxnSp>
          <p:nvCxnSpPr>
            <p:cNvPr id="16" name="直接连接符 23"/>
            <p:cNvCxnSpPr/>
            <p:nvPr/>
          </p:nvCxnSpPr>
          <p:spPr>
            <a:xfrm rot="16200000">
              <a:off x="3000607" y="-672348"/>
              <a:ext cx="0" cy="484406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553245" y="1721280"/>
              <a:ext cx="261144" cy="457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328833" y="2340261"/>
            <a:ext cx="3693226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知识图谱把复杂的知识领域及知识体系通过数据挖掘、信息处理、知识计量和图形绘制显示出来，表示该领域的发展动态及规律，为该领域的研究提供全方位、整体性、关系链的参考。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51973" y="869209"/>
            <a:ext cx="397054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94D87"/>
                </a:solidFill>
                <a:latin typeface="Arial Black" panose="020B0A04020102020204" pitchFamily="34" charset="0"/>
                <a:ea typeface="微软雅黑" charset="-122"/>
              </a:rPr>
              <a:t>知识图谱介绍</a:t>
            </a:r>
            <a:endParaRPr lang="zh-CN" altLang="en-US" sz="3200" b="1" dirty="0">
              <a:solidFill>
                <a:srgbClr val="094D87"/>
              </a:solidFill>
              <a:latin typeface="Arial Black" panose="020B0A04020102020204" pitchFamily="34" charset="0"/>
              <a:ea typeface="微软雅黑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317151" y="6185683"/>
            <a:ext cx="1494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01</a:t>
            </a:r>
            <a:endParaRPr lang="zh-CN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859951" y="368300"/>
            <a:ext cx="149497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</a:rPr>
              <a:t>知识图谱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zh-CN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859951" y="368300"/>
            <a:ext cx="852624" cy="28623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524995" y="1802980"/>
            <a:ext cx="1460039" cy="45719"/>
            <a:chOff x="5646055" y="2698297"/>
            <a:chExt cx="1460039" cy="45719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5646055" y="2744016"/>
              <a:ext cx="1460039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 flipV="1">
              <a:off x="5646056" y="2698297"/>
              <a:ext cx="257168" cy="457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60"/>
          <a:stretch>
            <a:fillRect/>
          </a:stretch>
        </p:blipFill>
        <p:spPr>
          <a:xfrm rot="5400000">
            <a:off x="1310360" y="-572168"/>
            <a:ext cx="2195257" cy="407619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7" r="26120"/>
          <a:stretch>
            <a:fillRect/>
          </a:stretch>
        </p:blipFill>
        <p:spPr>
          <a:xfrm rot="5400000">
            <a:off x="8291803" y="3468298"/>
            <a:ext cx="1973762" cy="40761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" y="3863975"/>
            <a:ext cx="5749290" cy="26295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901738" y="4244749"/>
            <a:ext cx="5155659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知识图谱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将简单逻辑关系关联成大的逻辑关系网</a:t>
            </a:r>
            <a:endParaRPr lang="zh-CN" altLang="en-US" sz="1300" b="1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知识图谱释放数据价值</a:t>
            </a:r>
            <a:endParaRPr lang="zh-CN" altLang="en-US" sz="13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algn="just">
              <a:lnSpc>
                <a:spcPct val="150000"/>
              </a:lnSpc>
              <a:buFont typeface="Arial" panose="020B0604020202090204" pitchFamily="34" charset="0"/>
              <a:buNone/>
            </a:pP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3238" y="183001"/>
            <a:ext cx="109855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charset="-122"/>
              </a:rPr>
              <a:t>知识</a:t>
            </a:r>
            <a:endParaRPr lang="zh-CN" altLang="en-US" sz="3600" b="1" dirty="0">
              <a:solidFill>
                <a:schemeClr val="bg1"/>
              </a:solidFill>
              <a:latin typeface="Arial Black" panose="020B0A04020102020204" pitchFamily="34" charset="0"/>
              <a:ea typeface="微软雅黑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9" r="52331"/>
          <a:stretch>
            <a:fillRect/>
          </a:stretch>
        </p:blipFill>
        <p:spPr>
          <a:xfrm rot="16200000">
            <a:off x="1293495" y="2150110"/>
            <a:ext cx="3416300" cy="60096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93" r="20857"/>
          <a:stretch>
            <a:fillRect/>
          </a:stretch>
        </p:blipFill>
        <p:spPr>
          <a:xfrm rot="5400000">
            <a:off x="7385685" y="-1293495"/>
            <a:ext cx="3482340" cy="61398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0580" y="1113155"/>
            <a:ext cx="4001770" cy="2630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区块链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通过密码学方案对企业信息进行加密上链，可以对任意信任方进行授权解密，如</a:t>
            </a:r>
            <a:r>
              <a:rPr lang="en-US" altLang="zh-CN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</a:t>
            </a: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方案</a:t>
            </a:r>
            <a:endParaRPr lang="zh-CN" altLang="en-US" sz="1300" b="1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解决数据隐私问题</a:t>
            </a:r>
            <a:endParaRPr lang="zh-CN" altLang="en-US" sz="1300" b="1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工业互联网基础组件，打通数据流动</a:t>
            </a:r>
            <a:endParaRPr lang="zh-CN" altLang="en-US" sz="1300" b="1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5306" y="368300"/>
            <a:ext cx="852624" cy="28623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65306" y="347980"/>
            <a:ext cx="149497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accent5">
                    <a:lumMod val="75000"/>
                  </a:schemeClr>
                </a:solidFill>
              </a:rPr>
              <a:t>链谱赋能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zh-CN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985" y="1292225"/>
            <a:ext cx="969010" cy="9690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5110" y="4382135"/>
            <a:ext cx="1413510" cy="11576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87325" y="5197475"/>
            <a:ext cx="3218180" cy="13836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93" r="20857"/>
          <a:stretch>
            <a:fillRect/>
          </a:stretch>
        </p:blipFill>
        <p:spPr>
          <a:xfrm rot="5400000">
            <a:off x="7711440" y="2371090"/>
            <a:ext cx="3234055" cy="57035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2" name="圆角矩形 91"/>
          <p:cNvSpPr/>
          <p:nvPr/>
        </p:nvSpPr>
        <p:spPr>
          <a:xfrm>
            <a:off x="8503920" y="186690"/>
            <a:ext cx="2286000" cy="30575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圆角矩形 90"/>
          <p:cNvSpPr/>
          <p:nvPr/>
        </p:nvSpPr>
        <p:spPr>
          <a:xfrm>
            <a:off x="4560570" y="186690"/>
            <a:ext cx="2286000" cy="30581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圆角矩形 89"/>
          <p:cNvSpPr/>
          <p:nvPr/>
        </p:nvSpPr>
        <p:spPr>
          <a:xfrm>
            <a:off x="648970" y="186690"/>
            <a:ext cx="2286000" cy="30581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87400" y="372110"/>
            <a:ext cx="2147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上游多级供应商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283200" y="372110"/>
            <a:ext cx="1450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工厂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05" y="955040"/>
            <a:ext cx="389890" cy="38989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0" y="1015365"/>
            <a:ext cx="609600" cy="6096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025" y="1015365"/>
            <a:ext cx="609600" cy="6096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200" y="1427480"/>
            <a:ext cx="609600" cy="60960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8921750" y="372110"/>
            <a:ext cx="1450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下游消费端</a:t>
            </a:r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8685" y="4207510"/>
            <a:ext cx="609600" cy="60960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025" y="1791970"/>
            <a:ext cx="609600" cy="6096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0000">
            <a:off x="954405" y="1442720"/>
            <a:ext cx="609600" cy="60960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9645" y="2138045"/>
            <a:ext cx="609600" cy="60960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0" y="2138045"/>
            <a:ext cx="609600" cy="609600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2963545" y="3207385"/>
            <a:ext cx="1609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华文楷体" panose="02010600040101010101" charset="-122"/>
                <a:ea typeface="华文楷体" panose="02010600040101010101" charset="-122"/>
              </a:rPr>
              <a:t>供应链金融</a:t>
            </a:r>
            <a:endParaRPr lang="zh-CN" altLang="en-US" sz="2000" b="1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2934970" y="1254125"/>
            <a:ext cx="1924685" cy="1140460"/>
            <a:chOff x="4622" y="3045"/>
            <a:chExt cx="3031" cy="1796"/>
          </a:xfrm>
        </p:grpSpPr>
        <p:sp>
          <p:nvSpPr>
            <p:cNvPr id="64" name="右箭头 63"/>
            <p:cNvSpPr/>
            <p:nvPr/>
          </p:nvSpPr>
          <p:spPr>
            <a:xfrm>
              <a:off x="4622" y="3518"/>
              <a:ext cx="2610" cy="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左箭头 66"/>
            <p:cNvSpPr/>
            <p:nvPr/>
          </p:nvSpPr>
          <p:spPr>
            <a:xfrm>
              <a:off x="4622" y="4201"/>
              <a:ext cx="2579" cy="12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924" y="3742"/>
              <a:ext cx="230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信息加密上链</a:t>
              </a:r>
              <a:endParaRPr lang="zh-CN" altLang="en-US" sz="12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5250" y="3045"/>
              <a:ext cx="230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原材料</a:t>
              </a:r>
              <a:endParaRPr lang="zh-CN" altLang="en-US" sz="120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5345" y="4407"/>
              <a:ext cx="230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资金</a:t>
              </a:r>
              <a:endParaRPr lang="zh-CN" altLang="en-US" sz="12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846570" y="1168400"/>
            <a:ext cx="1994535" cy="1332230"/>
            <a:chOff x="10782" y="2822"/>
            <a:chExt cx="3141" cy="2098"/>
          </a:xfrm>
        </p:grpSpPr>
        <p:sp>
          <p:nvSpPr>
            <p:cNvPr id="66" name="右箭头 65"/>
            <p:cNvSpPr/>
            <p:nvPr/>
          </p:nvSpPr>
          <p:spPr>
            <a:xfrm>
              <a:off x="10782" y="3479"/>
              <a:ext cx="2610" cy="1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左箭头 67"/>
            <p:cNvSpPr/>
            <p:nvPr/>
          </p:nvSpPr>
          <p:spPr>
            <a:xfrm>
              <a:off x="10813" y="4320"/>
              <a:ext cx="2579" cy="12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1100" y="3782"/>
              <a:ext cx="230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信息加密上链</a:t>
              </a:r>
              <a:endParaRPr lang="zh-CN" altLang="en-US" sz="120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1615" y="2822"/>
              <a:ext cx="230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产品</a:t>
              </a:r>
              <a:endParaRPr lang="zh-CN" altLang="en-US" sz="12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1615" y="4486"/>
              <a:ext cx="230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资金</a:t>
              </a:r>
              <a:endParaRPr lang="zh-CN" altLang="en-US" sz="1200"/>
            </a:p>
          </p:txBody>
        </p:sp>
      </p:grpSp>
      <p:cxnSp>
        <p:nvCxnSpPr>
          <p:cNvPr id="79" name="直接箭头连接符 78"/>
          <p:cNvCxnSpPr/>
          <p:nvPr/>
        </p:nvCxnSpPr>
        <p:spPr>
          <a:xfrm>
            <a:off x="1946275" y="3298825"/>
            <a:ext cx="1180465" cy="1069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>
            <a:off x="4260850" y="3366135"/>
            <a:ext cx="1299845" cy="1002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326630" y="4368165"/>
            <a:ext cx="4886325" cy="2067560"/>
            <a:chOff x="10198" y="7016"/>
            <a:chExt cx="7695" cy="3256"/>
          </a:xfrm>
        </p:grpSpPr>
        <p:sp>
          <p:nvSpPr>
            <p:cNvPr id="82" name="对角圆角矩形 81"/>
            <p:cNvSpPr/>
            <p:nvPr/>
          </p:nvSpPr>
          <p:spPr>
            <a:xfrm>
              <a:off x="10198" y="7016"/>
              <a:ext cx="6306" cy="3256"/>
            </a:xfrm>
            <a:prstGeom prst="round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p>
              <a:pPr algn="ctr"/>
              <a:endPara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1615" y="7723"/>
              <a:ext cx="60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财务造假分析知识图谱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26" y="7534"/>
              <a:ext cx="960" cy="960"/>
            </a:xfrm>
            <a:prstGeom prst="rect">
              <a:avLst/>
            </a:prstGeom>
          </p:spPr>
        </p:pic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426" y="8795"/>
              <a:ext cx="960" cy="96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815" y="8985"/>
              <a:ext cx="60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工业互联网知识图谱</a:t>
              </a:r>
              <a:endPara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71245" y="5382895"/>
            <a:ext cx="186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信息加密上链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17905" y="6046470"/>
            <a:ext cx="2707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第三方构建知识图谱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100" y="5306695"/>
            <a:ext cx="520065" cy="5200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4340" y="5986145"/>
            <a:ext cx="489585" cy="489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7" b="773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>
            <a:gsLst>
              <a:gs pos="34000">
                <a:srgbClr val="265E94">
                  <a:alpha val="79000"/>
                </a:srgbClr>
              </a:gs>
              <a:gs pos="100000">
                <a:srgbClr val="5E90C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34023" y="688029"/>
            <a:ext cx="25234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charset="-122"/>
              </a:rPr>
              <a:t>Demo</a:t>
            </a:r>
            <a:r>
              <a:rPr lang="zh-CN" altLang="en-US" sz="36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charset="-122"/>
              </a:rPr>
              <a:t>展示</a:t>
            </a:r>
            <a:endParaRPr lang="zh-CN" altLang="en-US" sz="3600" b="1" dirty="0">
              <a:solidFill>
                <a:schemeClr val="bg1"/>
              </a:solidFill>
              <a:latin typeface="Arial Black" panose="020B0A04020102020204" pitchFamily="34" charset="0"/>
              <a:ea typeface="微软雅黑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5055870" y="1555396"/>
            <a:ext cx="18288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845876" y="1531957"/>
            <a:ext cx="248786" cy="4571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5" y="2548255"/>
            <a:ext cx="5544185" cy="31184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548255"/>
            <a:ext cx="5725795" cy="32213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WPS 演示</Application>
  <PresentationFormat>宽屏</PresentationFormat>
  <Paragraphs>89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方正书宋_GBK</vt:lpstr>
      <vt:lpstr>Wingdings</vt:lpstr>
      <vt:lpstr>Arial Black</vt:lpstr>
      <vt:lpstr>微软雅黑</vt:lpstr>
      <vt:lpstr>汉仪旗黑</vt:lpstr>
      <vt:lpstr>微软雅黑 Light</vt:lpstr>
      <vt:lpstr>苹方-简</vt:lpstr>
      <vt:lpstr>华文楷体</vt:lpstr>
      <vt:lpstr>Calibri</vt:lpstr>
      <vt:lpstr>Helvetica Neue</vt:lpstr>
      <vt:lpstr>宋体</vt:lpstr>
      <vt:lpstr>Arial Unicode MS</vt:lpstr>
      <vt:lpstr>汉仪书宋二KW</vt:lpstr>
      <vt:lpstr>Calibri Light</vt:lpstr>
      <vt:lpstr>Lantinghei SC Extralight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wuqidi</dc:creator>
  <cp:lastModifiedBy>wuqidi</cp:lastModifiedBy>
  <cp:revision>65</cp:revision>
  <dcterms:created xsi:type="dcterms:W3CDTF">2020-10-25T03:40:35Z</dcterms:created>
  <dcterms:modified xsi:type="dcterms:W3CDTF">2020-10-25T03:40:35Z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