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1"/>
  </p:notesMasterIdLst>
  <p:sldIdLst>
    <p:sldId id="256" r:id="rId2"/>
    <p:sldId id="2212" r:id="rId3"/>
    <p:sldId id="2253" r:id="rId4"/>
    <p:sldId id="2255" r:id="rId5"/>
    <p:sldId id="2256" r:id="rId6"/>
    <p:sldId id="2190" r:id="rId7"/>
    <p:sldId id="2254" r:id="rId8"/>
    <p:sldId id="2192" r:id="rId9"/>
    <p:sldId id="217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74879" autoAdjust="0"/>
  </p:normalViewPr>
  <p:slideViewPr>
    <p:cSldViewPr>
      <p:cViewPr varScale="1">
        <p:scale>
          <a:sx n="82" d="100"/>
          <a:sy n="82" d="100"/>
        </p:scale>
        <p:origin x="20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12EA0-1810-4788-AA6D-54D171908D2E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EF382-0812-4ADA-A0A8-418CFD426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309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F382-0812-4ADA-A0A8-418CFD42684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819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F382-0812-4ADA-A0A8-418CFD42684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798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F382-0812-4ADA-A0A8-418CFD42684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78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191B-9396-4CDE-BC06-04A76A9378AE}" type="datetime1">
              <a:rPr lang="en-GB" altLang="zh-HK" smtClean="0"/>
              <a:t>16/04/2024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75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018C-DA4F-442F-9B67-AEDB136F274B}" type="datetime1">
              <a:rPr lang="en-GB" altLang="zh-HK" smtClean="0"/>
              <a:t>16/04/2024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42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C45E-1CB0-42AD-9D37-EB84D69C0689}" type="datetime1">
              <a:rPr lang="en-GB" altLang="zh-HK" smtClean="0"/>
              <a:t>16/04/2024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79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A013-80CC-4AE3-AF78-1F028DACBB5A}" type="datetime1">
              <a:rPr lang="en-GB" altLang="zh-HK" smtClean="0"/>
              <a:t>16/04/2024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79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14D0-4747-443D-8129-D89C4166DBE6}" type="datetime1">
              <a:rPr lang="en-GB" altLang="zh-HK" smtClean="0"/>
              <a:t>16/04/2024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95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C0D3-16D1-47B8-AA2D-29D40CA9F472}" type="datetime1">
              <a:rPr lang="en-GB" altLang="zh-HK" smtClean="0"/>
              <a:t>16/04/2024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20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6112-4E18-42BA-AC9A-4920845B77C6}" type="datetime1">
              <a:rPr lang="en-GB" altLang="zh-HK" smtClean="0"/>
              <a:t>16/04/2024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02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D42D-3870-40C5-8CD0-A6EB1FDB9726}" type="datetime1">
              <a:rPr lang="en-GB" altLang="zh-HK" smtClean="0"/>
              <a:t>16/04/2024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B7A4-FDD6-4910-9A98-9B5E811BEADF}" type="datetime1">
              <a:rPr lang="en-GB" altLang="zh-HK" smtClean="0"/>
              <a:t>16/04/2024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65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0A40-E9BE-42EC-81DC-F90894F71D3D}" type="datetime1">
              <a:rPr lang="en-GB" altLang="zh-HK" smtClean="0"/>
              <a:t>16/04/2024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55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CE6C-BB8B-445C-BC10-6B68EEB0BF76}" type="datetime1">
              <a:rPr lang="en-GB" altLang="zh-HK" smtClean="0"/>
              <a:t>16/04/2024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79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850BA-973F-4678-A825-874BF88A11F6}" type="datetime1">
              <a:rPr lang="en-GB" altLang="zh-HK" smtClean="0"/>
              <a:t>16/04/2024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SOCI2010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24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lingwany@connect.hku.h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5" y="764704"/>
            <a:ext cx="7772400" cy="1647724"/>
          </a:xfrm>
        </p:spPr>
        <p:txBody>
          <a:bodyPr>
            <a:noAutofit/>
          </a:bodyPr>
          <a:lstStyle/>
          <a:p>
            <a:br>
              <a:rPr lang="en-US" sz="3000" dirty="0"/>
            </a:br>
            <a:r>
              <a:rPr lang="en-US" sz="3000" dirty="0"/>
              <a:t>2024 Spring</a:t>
            </a:r>
            <a:br>
              <a:rPr lang="en-US" sz="3000" dirty="0"/>
            </a:br>
            <a:r>
              <a:rPr lang="en-US" sz="3000" dirty="0"/>
              <a:t>SOCI2010 (Education and Society)</a:t>
            </a:r>
            <a:br>
              <a:rPr lang="en-US" sz="3000" b="1" dirty="0"/>
            </a:br>
            <a:r>
              <a:rPr lang="en-US" sz="3000" b="1" dirty="0"/>
              <a:t> Tutorial 10</a:t>
            </a:r>
            <a:endParaRPr lang="en-GB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367" y="2222850"/>
            <a:ext cx="6944816" cy="2911030"/>
          </a:xfrm>
        </p:spPr>
        <p:txBody>
          <a:bodyPr>
            <a:noAutofit/>
          </a:bodyPr>
          <a:lstStyle/>
          <a:p>
            <a:br>
              <a:rPr lang="en-US" sz="2800" dirty="0"/>
            </a:br>
            <a:endParaRPr lang="en-GB" sz="2800" dirty="0"/>
          </a:p>
          <a:p>
            <a:r>
              <a:rPr lang="en-GB" sz="2000" dirty="0"/>
              <a:t>Wanying LING</a:t>
            </a:r>
          </a:p>
          <a:p>
            <a:r>
              <a:rPr lang="en-US" sz="2000" dirty="0"/>
              <a:t>Department of Sociology</a:t>
            </a:r>
          </a:p>
          <a:p>
            <a:r>
              <a:rPr lang="en-US" sz="2000" dirty="0"/>
              <a:t>The University of Hong Kong</a:t>
            </a:r>
            <a:endParaRPr lang="en-GB" sz="2000" dirty="0"/>
          </a:p>
          <a:p>
            <a:r>
              <a:rPr lang="en-GB" sz="2000" dirty="0"/>
              <a:t>lingwany@connect.hku.hk</a:t>
            </a:r>
          </a:p>
          <a:p>
            <a:pPr>
              <a:spcBef>
                <a:spcPts val="1200"/>
              </a:spcBef>
            </a:pPr>
            <a:r>
              <a:rPr lang="en-GB" sz="2000" dirty="0"/>
              <a:t>Apr 17, 2024</a:t>
            </a:r>
          </a:p>
        </p:txBody>
      </p:sp>
      <p:pic>
        <p:nvPicPr>
          <p:cNvPr id="14344" name="Picture 8" descr="The University of Hong Kong (School of Humanities), Hong Kong - The  International Academic Forum (IAFOR)">
            <a:extLst>
              <a:ext uri="{FF2B5EF4-FFF2-40B4-BE49-F238E27FC236}">
                <a16:creationId xmlns:a16="http://schemas.microsoft.com/office/drawing/2014/main" id="{13E2D9C5-0A43-40A4-BCD5-BE1AD0500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698" y="5301208"/>
            <a:ext cx="1374155" cy="137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8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8EC5DAC4-F53D-0B42-EC83-D3F2DE6D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Updated Tutorial Schedule</a:t>
            </a:r>
            <a:endParaRPr lang="zh-HK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F22413F0-42B1-4FA1-3FFC-6B92396117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502978"/>
              </p:ext>
            </p:extLst>
          </p:nvPr>
        </p:nvGraphicFramePr>
        <p:xfrm>
          <a:off x="457200" y="1340768"/>
          <a:ext cx="8229599" cy="49628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49961">
                  <a:extLst>
                    <a:ext uri="{9D8B030D-6E8A-4147-A177-3AD203B41FA5}">
                      <a16:colId xmlns:a16="http://schemas.microsoft.com/office/drawing/2014/main" val="1466711530"/>
                    </a:ext>
                  </a:extLst>
                </a:gridCol>
                <a:gridCol w="6079638">
                  <a:extLst>
                    <a:ext uri="{9D8B030D-6E8A-4147-A177-3AD203B41FA5}">
                      <a16:colId xmlns:a16="http://schemas.microsoft.com/office/drawing/2014/main" val="2889463397"/>
                    </a:ext>
                  </a:extLst>
                </a:gridCol>
              </a:tblGrid>
              <a:tr h="40129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Dates</a:t>
                      </a:r>
                      <a:endParaRPr lang="en-US" altLang="zh-HK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Tutorial</a:t>
                      </a:r>
                      <a:endParaRPr lang="en-US" altLang="zh-HK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4243398161"/>
                  </a:ext>
                </a:extLst>
              </a:tr>
              <a:tr h="72643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T1 (Jan 31)</a:t>
                      </a:r>
                      <a:endParaRPr lang="en-US" altLang="zh-HK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• Form groups.</a:t>
                      </a:r>
                      <a:b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• Kick off the group project.</a:t>
                      </a:r>
                      <a:b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• Select an article and start reviewing.</a:t>
                      </a:r>
                      <a:endParaRPr lang="en-US" altLang="zh-HK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1339290618"/>
                  </a:ext>
                </a:extLst>
              </a:tr>
              <a:tr h="48604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T2 (Feb 7)</a:t>
                      </a:r>
                      <a:endParaRPr lang="en-US" altLang="zh-HK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•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Summarise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the article</a:t>
                      </a:r>
                      <a:b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• Sharing topics of interest</a:t>
                      </a:r>
                      <a:endParaRPr lang="en-US" altLang="zh-HK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2932620773"/>
                  </a:ext>
                </a:extLst>
              </a:tr>
              <a:tr h="48604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T3 (Feb 21)</a:t>
                      </a:r>
                      <a:endParaRPr lang="en-US" altLang="zh-HK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• Discuss the RQ/hypotheses.</a:t>
                      </a:r>
                      <a:b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• Discuss data collection/analysis methods.</a:t>
                      </a:r>
                      <a:endParaRPr lang="en-US" altLang="zh-HK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3886254548"/>
                  </a:ext>
                </a:extLst>
              </a:tr>
              <a:tr h="48604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T4 (Feb 28)</a:t>
                      </a:r>
                      <a:endParaRPr lang="en-US" altLang="zh-HK" sz="16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• </a:t>
                      </a:r>
                      <a:r>
                        <a:rPr lang="en-US" sz="16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Finalise</a:t>
                      </a: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the RQ/hypotheses.</a:t>
                      </a:r>
                      <a:b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• Discuss data collection/analysis methods.</a:t>
                      </a:r>
                      <a:endParaRPr lang="en-US" altLang="zh-HK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2953112636"/>
                  </a:ext>
                </a:extLst>
              </a:tr>
              <a:tr h="48604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T5 (Mar 13)</a:t>
                      </a:r>
                      <a:endParaRPr lang="en-US" altLang="zh-HK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• Discuss data collection/analysis methods.</a:t>
                      </a:r>
                      <a:b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• </a:t>
                      </a:r>
                      <a:r>
                        <a:rPr lang="en-US" sz="16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Finalise</a:t>
                      </a: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data collection/analysis methods.</a:t>
                      </a:r>
                      <a:endParaRPr lang="en-US" altLang="zh-HK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329936086"/>
                  </a:ext>
                </a:extLst>
              </a:tr>
              <a:tr h="2456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T6 (Mar 20)</a:t>
                      </a:r>
                      <a:endParaRPr lang="en-US" altLang="zh-HK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• Sharing of experiences and issues in data collection/data cleansing</a:t>
                      </a:r>
                      <a:endParaRPr lang="en-US" altLang="zh-HK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1688738372"/>
                  </a:ext>
                </a:extLst>
              </a:tr>
              <a:tr h="2456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T7 (Mar 27)</a:t>
                      </a:r>
                      <a:endParaRPr lang="en-US" altLang="zh-HK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• </a:t>
                      </a:r>
                      <a:r>
                        <a:rPr lang="en-US" altLang="zh-HK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Analyse</a:t>
                      </a:r>
                      <a:r>
                        <a:rPr lang="en-US" altLang="zh-HK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the data - Qualitative (interviews) and quantitative (Descriptive Statistics)</a:t>
                      </a:r>
                      <a:endParaRPr lang="en-US" altLang="zh-HK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2473890477"/>
                  </a:ext>
                </a:extLst>
              </a:tr>
              <a:tr h="32056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T8 (Apr 3)</a:t>
                      </a:r>
                      <a:endParaRPr lang="en-US" altLang="zh-HK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•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Analyse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the data</a:t>
                      </a:r>
                      <a:endParaRPr lang="en-US" altLang="zh-HK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3276099156"/>
                  </a:ext>
                </a:extLst>
              </a:tr>
              <a:tr h="29155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T9 (Apr 10)</a:t>
                      </a:r>
                      <a:endParaRPr lang="en-US" altLang="zh-HK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•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Analyse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the data – demonstration;</a:t>
                      </a: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C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Discussion of Implications</a:t>
                      </a:r>
                      <a:endParaRPr lang="en-US" altLang="zh-HK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4155270105"/>
                  </a:ext>
                </a:extLst>
              </a:tr>
              <a:tr h="2456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T10 (Apr 17)</a:t>
                      </a:r>
                      <a:endParaRPr lang="en-US" altLang="zh-HK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• Prepare presentation slides.</a:t>
                      </a:r>
                      <a:endParaRPr lang="en-US" altLang="zh-HK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1372502857"/>
                  </a:ext>
                </a:extLst>
              </a:tr>
              <a:tr h="2456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T11 (Apr 24)</a:t>
                      </a:r>
                      <a:endParaRPr lang="en-US" altLang="zh-HK" sz="16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• Presentation.</a:t>
                      </a:r>
                      <a:endParaRPr lang="en-US" altLang="zh-HK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879639372"/>
                  </a:ext>
                </a:extLst>
              </a:tr>
            </a:tbl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C08103-2A2D-A4E3-96E5-0B6932C1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837F9D-53BB-CEFC-89F6-78CDF70B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99A439CC-877A-4B95-A599-E6FAAD7B1E0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94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B9858-103A-075F-7B2E-5948FFB8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</a:t>
            </a:r>
            <a:r>
              <a:rPr lang="en-US" altLang="zh-CN" dirty="0"/>
              <a:t>oday</a:t>
            </a:r>
            <a:endParaRPr lang="zh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304B8-B972-E76F-329D-3F542E5E4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Discuss the presentation with your peers</a:t>
            </a:r>
          </a:p>
          <a:p>
            <a:r>
              <a:rPr lang="en-US" altLang="zh-HK" dirty="0"/>
              <a:t>Test the peer assessment questionnaire </a:t>
            </a:r>
          </a:p>
          <a:p>
            <a:r>
              <a:rPr lang="en-US" altLang="zh-HK" dirty="0"/>
              <a:t>Submit draft slides at the end of the tutorial</a:t>
            </a:r>
          </a:p>
          <a:p>
            <a:pPr lvl="1"/>
            <a:r>
              <a:rPr lang="en-US" altLang="zh-HK" dirty="0">
                <a:hlinkClick r:id="rId2"/>
              </a:rPr>
              <a:t>lingwany@connect.hku.hk</a:t>
            </a:r>
            <a:endParaRPr lang="en-US" altLang="zh-HK" dirty="0"/>
          </a:p>
          <a:p>
            <a:pPr lvl="1"/>
            <a:endParaRPr lang="en-US" altLang="zh-HK" dirty="0"/>
          </a:p>
          <a:p>
            <a:endParaRPr lang="en-US" altLang="zh-HK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B85549-829B-E0FF-E4F3-66EAE1E9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BB88F6-5E3D-002E-ABEE-3006B29A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62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9468-16FD-1E79-E46A-E20162C2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About Peer Assessment</a:t>
            </a:r>
            <a:endParaRPr lang="zh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F635B-CFC7-732A-F03A-E7AADCD6F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HK" dirty="0"/>
              <a:t>Contribution and Reliability</a:t>
            </a:r>
          </a:p>
          <a:p>
            <a:pPr lvl="1"/>
            <a:r>
              <a:rPr lang="en-US" altLang="zh-HK" dirty="0"/>
              <a:t>rate and provide examples of the individual’s work quality and punctuality; </a:t>
            </a:r>
          </a:p>
          <a:p>
            <a:r>
              <a:rPr lang="en-US" altLang="zh-HK" dirty="0"/>
              <a:t>Teamwork and Communication</a:t>
            </a:r>
          </a:p>
          <a:p>
            <a:pPr lvl="1"/>
            <a:r>
              <a:rPr lang="en-US" altLang="zh-HK" dirty="0"/>
              <a:t>evaluate their communication effectiveness and conflict resolution contributions; </a:t>
            </a:r>
          </a:p>
          <a:p>
            <a:r>
              <a:rPr lang="en-US" altLang="zh-HK" dirty="0"/>
              <a:t>Leadership and Responsibility</a:t>
            </a:r>
          </a:p>
          <a:p>
            <a:pPr lvl="1"/>
            <a:r>
              <a:rPr lang="en-US" altLang="zh-HK" dirty="0"/>
              <a:t>rate their leadership and discuss any instances of responsible behavior in managing tasks or leading the group. 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951A8B-D736-0DA8-D460-C477FB0A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D8ACE1-7D7A-9A15-7210-1B0C0AE1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264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9468-16FD-1E79-E46A-E20162C2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Peer Assessment</a:t>
            </a:r>
            <a:endParaRPr lang="zh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F635B-CFC7-732A-F03A-E7AADCD6F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Please log in to the SOCI 2010 course on Moodl</a:t>
            </a:r>
            <a:r>
              <a:rPr lang="en-US" altLang="zh-CN" dirty="0"/>
              <a:t>e</a:t>
            </a:r>
            <a:r>
              <a:rPr lang="en-US" altLang="zh-HK" dirty="0"/>
              <a:t>. </a:t>
            </a:r>
          </a:p>
          <a:p>
            <a:r>
              <a:rPr lang="en-US" altLang="zh-HK" dirty="0"/>
              <a:t>Test the peer assessment questionnaire</a:t>
            </a:r>
          </a:p>
          <a:p>
            <a:pPr lvl="1"/>
            <a:r>
              <a:rPr lang="en-US" altLang="zh-HK" dirty="0"/>
              <a:t>Do let me know if you have any questions.</a:t>
            </a:r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r>
              <a:rPr lang="en-US" altLang="zh-HK" i="1" dirty="0"/>
              <a:t>Please complete the peer assessment</a:t>
            </a:r>
          </a:p>
          <a:p>
            <a:pPr lvl="1"/>
            <a:r>
              <a:rPr lang="en-US" altLang="zh-HK" i="1" dirty="0"/>
              <a:t>within the week of </a:t>
            </a:r>
            <a:r>
              <a:rPr lang="en-US" altLang="zh-HK" b="1" i="1" dirty="0">
                <a:solidFill>
                  <a:srgbClr val="FF0000"/>
                </a:solidFill>
              </a:rPr>
              <a:t>the final presentation</a:t>
            </a:r>
            <a:r>
              <a:rPr lang="en-US" altLang="zh-HK" i="1" dirty="0"/>
              <a:t> </a:t>
            </a:r>
            <a:r>
              <a:rPr lang="en-US" altLang="zh-HK" b="1" i="1" dirty="0">
                <a:solidFill>
                  <a:srgbClr val="FF0000"/>
                </a:solidFill>
              </a:rPr>
              <a:t>(by 28 April 2024)</a:t>
            </a:r>
          </a:p>
          <a:p>
            <a:endParaRPr lang="en-US" altLang="zh-HK" b="1" dirty="0">
              <a:solidFill>
                <a:srgbClr val="FF0000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951A8B-D736-0DA8-D460-C477FB0A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D8ACE1-7D7A-9A15-7210-1B0C0AE1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0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FACB7C-B67F-EFD6-D562-0D42D5F57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HK" sz="4700" dirty="0"/>
              <a:t>Presentation</a:t>
            </a:r>
            <a:endParaRPr lang="zh-HK" altLang="en-US" sz="4700" dirty="0"/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FC720B-BEA5-A93F-0D14-A2371D7F5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 fontScale="92500" lnSpcReduction="10000"/>
          </a:bodyPr>
          <a:lstStyle/>
          <a:p>
            <a:r>
              <a:rPr lang="en-US" altLang="zh-HK" sz="2800" dirty="0"/>
              <a:t>20 minutes (+ 5 minutes for Q&amp;A)</a:t>
            </a:r>
          </a:p>
          <a:p>
            <a:r>
              <a:rPr lang="en-US" altLang="zh-HK" sz="2800" dirty="0"/>
              <a:t>It should include:</a:t>
            </a:r>
          </a:p>
          <a:p>
            <a:pPr lvl="1"/>
            <a:r>
              <a:rPr lang="en-US" altLang="zh-HK" dirty="0"/>
              <a:t>Literature Review</a:t>
            </a:r>
          </a:p>
          <a:p>
            <a:pPr lvl="2"/>
            <a:r>
              <a:rPr lang="en-US" altLang="zh-HK" sz="2600" dirty="0"/>
              <a:t>Describe the research article that is closest to your project; if there is more than one, </a:t>
            </a:r>
            <a:r>
              <a:rPr lang="en-US" altLang="zh-HK" sz="2600" dirty="0" err="1"/>
              <a:t>summarise</a:t>
            </a:r>
            <a:r>
              <a:rPr lang="en-US" altLang="zh-HK" sz="2600" dirty="0"/>
              <a:t> the relevant content of more than one.</a:t>
            </a:r>
          </a:p>
          <a:p>
            <a:pPr lvl="1"/>
            <a:r>
              <a:rPr lang="en-US" altLang="zh-HK" dirty="0"/>
              <a:t>Research Questions and Hypotheses</a:t>
            </a:r>
          </a:p>
          <a:p>
            <a:pPr lvl="1"/>
            <a:r>
              <a:rPr lang="en-US" altLang="zh-HK" dirty="0"/>
              <a:t>Data (Collection and) Analysis</a:t>
            </a:r>
          </a:p>
          <a:p>
            <a:pPr lvl="1"/>
            <a:r>
              <a:rPr lang="en-US" altLang="zh-HK" dirty="0"/>
              <a:t>Findings and Discussion</a:t>
            </a:r>
          </a:p>
          <a:p>
            <a:pPr lvl="1"/>
            <a:r>
              <a:rPr lang="en-US" altLang="zh-HK" dirty="0"/>
              <a:t>Balanced Division of </a:t>
            </a:r>
            <a:r>
              <a:rPr lang="en-US" altLang="zh-HK" dirty="0" err="1"/>
              <a:t>Labour</a:t>
            </a:r>
            <a:endParaRPr lang="en-US" altLang="zh-HK" dirty="0"/>
          </a:p>
          <a:p>
            <a:endParaRPr lang="zh-HK" altLang="en-US" sz="19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4CA6B4-6B92-3233-C9A8-DC09318D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5AE698-1287-1B5A-D464-D170892F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9A439CC-877A-4B95-A599-E6FAAD7B1E05}" type="slidenum">
              <a:rPr lang="en-GB" smtClean="0"/>
              <a:pPr>
                <a:spcAft>
                  <a:spcPts val="600"/>
                </a:spcAft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4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941F7-7075-0854-F2AA-E46BE99B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Some Tips</a:t>
            </a:r>
            <a:endParaRPr lang="zh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111A9-A7CA-8E23-CE38-3054B717E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If there are any amendments, please send them to me no later than the day before the final tutorial. </a:t>
            </a:r>
          </a:p>
          <a:p>
            <a:r>
              <a:rPr lang="en-US" altLang="zh-HK" dirty="0"/>
              <a:t>Please don't be absent or late.</a:t>
            </a:r>
          </a:p>
          <a:p>
            <a:r>
              <a:rPr lang="en-US" altLang="zh-HK" dirty="0"/>
              <a:t>Please upload a summary of your project (supplementary material) to </a:t>
            </a:r>
            <a:r>
              <a:rPr lang="en-US" altLang="zh-HK" dirty="0" err="1"/>
              <a:t>moodle</a:t>
            </a:r>
            <a:r>
              <a:rPr lang="en-US" altLang="zh-HK" dirty="0"/>
              <a:t> </a:t>
            </a:r>
            <a:r>
              <a:rPr lang="en-US" altLang="zh-HK" dirty="0">
                <a:solidFill>
                  <a:srgbClr val="FF0000"/>
                </a:solidFill>
              </a:rPr>
              <a:t>within one week </a:t>
            </a:r>
            <a:r>
              <a:rPr lang="en-US" altLang="zh-HK" dirty="0"/>
              <a:t>of your presentation.</a:t>
            </a:r>
          </a:p>
          <a:p>
            <a:endParaRPr lang="zh-HK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2A38B8-D94E-ADCC-7FB7-3A9A2BB4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45E87D-F89C-CCB8-D707-473BCB55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2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DCC99-0DF6-679D-B56C-931D9980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K" dirty="0"/>
              <a:t>Tell me!</a:t>
            </a:r>
            <a:br>
              <a:rPr lang="en-US" altLang="zh-HK" sz="2800" dirty="0"/>
            </a:br>
            <a:r>
              <a:rPr lang="en-US" altLang="zh-HK" sz="2800" b="1" dirty="0">
                <a:solidFill>
                  <a:srgbClr val="C00000"/>
                </a:solidFill>
              </a:rPr>
              <a:t>(Please remember to select the corresponding date)</a:t>
            </a:r>
            <a:endParaRPr lang="zh-HK" altLang="en-US" sz="2800" b="1" dirty="0">
              <a:solidFill>
                <a:srgbClr val="C00000"/>
              </a:solidFill>
            </a:endParaRPr>
          </a:p>
        </p:txBody>
      </p:sp>
      <p:pic>
        <p:nvPicPr>
          <p:cNvPr id="7" name="内容占位符 6" descr="QR 代码&#10;&#10;描述已自动生成">
            <a:extLst>
              <a:ext uri="{FF2B5EF4-FFF2-40B4-BE49-F238E27FC236}">
                <a16:creationId xmlns:a16="http://schemas.microsoft.com/office/drawing/2014/main" id="{09666303-2D16-7B21-34A5-6C77ED8A4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5" y="1412775"/>
            <a:ext cx="4104457" cy="4104457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ACC6E9-383D-2C45-3C16-0C0CD9D1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52221F-D63B-8292-D671-1B23983D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8</a:t>
            </a:fld>
            <a:endParaRPr lang="en-GB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C16980-3930-9BF5-4944-8DACFA8D3926}"/>
              </a:ext>
            </a:extLst>
          </p:cNvPr>
          <p:cNvSpPr txBox="1"/>
          <p:nvPr/>
        </p:nvSpPr>
        <p:spPr>
          <a:xfrm>
            <a:off x="755576" y="5576893"/>
            <a:ext cx="8136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2400" i="0" dirty="0">
                <a:solidFill>
                  <a:srgbClr val="000000"/>
                </a:solidFill>
                <a:effectLst/>
                <a:latin typeface="72"/>
              </a:rPr>
              <a:t>https://hku.au1.qualtrics.com/jfe/form/SV_0CAc6wAIyoTfH4W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33354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040" y="2144903"/>
            <a:ext cx="7772400" cy="1647724"/>
          </a:xfrm>
        </p:spPr>
        <p:txBody>
          <a:bodyPr>
            <a:noAutofit/>
          </a:bodyPr>
          <a:lstStyle/>
          <a:p>
            <a:r>
              <a:rPr lang="en-GB" sz="3600" dirty="0"/>
              <a:t>Thank you!</a:t>
            </a:r>
            <a:endParaRPr lang="en-GB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712" y="3912392"/>
            <a:ext cx="8359055" cy="2911030"/>
          </a:xfrm>
        </p:spPr>
        <p:txBody>
          <a:bodyPr>
            <a:noAutofit/>
          </a:bodyPr>
          <a:lstStyle/>
          <a:p>
            <a:r>
              <a:rPr lang="en-GB" sz="2800" dirty="0"/>
              <a:t>Wanying Ling </a:t>
            </a:r>
          </a:p>
          <a:p>
            <a:r>
              <a:rPr lang="en-GB" sz="2800" dirty="0"/>
              <a:t>lingwany@connect.hku.hk</a:t>
            </a:r>
          </a:p>
        </p:txBody>
      </p:sp>
      <p:pic>
        <p:nvPicPr>
          <p:cNvPr id="14344" name="Picture 8" descr="The University of Hong Kong (School of Humanities), Hong Kong - The  International Academic Forum (IAFOR)">
            <a:extLst>
              <a:ext uri="{FF2B5EF4-FFF2-40B4-BE49-F238E27FC236}">
                <a16:creationId xmlns:a16="http://schemas.microsoft.com/office/drawing/2014/main" id="{13E2D9C5-0A43-40A4-BCD5-BE1AD0500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406689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96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17616</TotalTime>
  <Words>520</Words>
  <Application>Microsoft Office PowerPoint</Application>
  <PresentationFormat>全屏显示(4:3)</PresentationFormat>
  <Paragraphs>86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72</vt:lpstr>
      <vt:lpstr>Arial</vt:lpstr>
      <vt:lpstr>Calibri</vt:lpstr>
      <vt:lpstr>Office Theme</vt:lpstr>
      <vt:lpstr> 2024 Spring SOCI2010 (Education and Society)  Tutorial 10</vt:lpstr>
      <vt:lpstr>Updated Tutorial Schedule</vt:lpstr>
      <vt:lpstr>Today</vt:lpstr>
      <vt:lpstr>About Peer Assessment</vt:lpstr>
      <vt:lpstr>Peer Assessment</vt:lpstr>
      <vt:lpstr>Presentation</vt:lpstr>
      <vt:lpstr>Some Tips</vt:lpstr>
      <vt:lpstr>Tell me! (Please remember to select the corresponding date)</vt:lpstr>
      <vt:lpstr>Thank you!</vt:lpstr>
    </vt:vector>
  </TitlesOfParts>
  <Company>University of Manchester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SOCI2010 - Tutorial</dc:title>
  <dc:creator>Wanying Ling</dc:creator>
  <cp:lastModifiedBy>Wanying Ling</cp:lastModifiedBy>
  <cp:revision>338</cp:revision>
  <dcterms:created xsi:type="dcterms:W3CDTF">2019-09-19T12:09:02Z</dcterms:created>
  <dcterms:modified xsi:type="dcterms:W3CDTF">2024-04-16T04:07:12Z</dcterms:modified>
</cp:coreProperties>
</file>