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7"/>
  </p:notesMasterIdLst>
  <p:sldIdLst>
    <p:sldId id="256" r:id="rId2"/>
    <p:sldId id="2202" r:id="rId3"/>
    <p:sldId id="2203" r:id="rId4"/>
    <p:sldId id="2204" r:id="rId5"/>
    <p:sldId id="2205" r:id="rId6"/>
    <p:sldId id="2206" r:id="rId7"/>
    <p:sldId id="2194" r:id="rId8"/>
    <p:sldId id="2195" r:id="rId9"/>
    <p:sldId id="2191" r:id="rId10"/>
    <p:sldId id="2197" r:id="rId11"/>
    <p:sldId id="2198" r:id="rId12"/>
    <p:sldId id="2196" r:id="rId13"/>
    <p:sldId id="2201" r:id="rId14"/>
    <p:sldId id="2192" r:id="rId15"/>
    <p:sldId id="21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8277" autoAdjust="0"/>
  </p:normalViewPr>
  <p:slideViewPr>
    <p:cSldViewPr>
      <p:cViewPr varScale="1">
        <p:scale>
          <a:sx n="86" d="100"/>
          <a:sy n="86" d="100"/>
        </p:scale>
        <p:origin x="192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6789E-36FE-46A6-803E-3F6AA4C7C7DB}"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zh-HK" altLang="en-US"/>
        </a:p>
      </dgm:t>
    </dgm:pt>
    <dgm:pt modelId="{12A72AB6-F01D-4662-B91A-0ECB73409EF3}">
      <dgm:prSet/>
      <dgm:spPr/>
      <dgm:t>
        <a:bodyPr/>
        <a:lstStyle/>
        <a:p>
          <a:r>
            <a:rPr lang="en-US"/>
            <a:t>Understand the Article</a:t>
          </a:r>
          <a:endParaRPr lang="zh-HK"/>
        </a:p>
      </dgm:t>
    </dgm:pt>
    <dgm:pt modelId="{DCE489DE-E355-426D-91AD-508EAD098BAF}" type="parTrans" cxnId="{F8A1B219-6B71-4E12-A6E3-20069E36F826}">
      <dgm:prSet/>
      <dgm:spPr/>
      <dgm:t>
        <a:bodyPr/>
        <a:lstStyle/>
        <a:p>
          <a:endParaRPr lang="zh-HK" altLang="en-US"/>
        </a:p>
      </dgm:t>
    </dgm:pt>
    <dgm:pt modelId="{72139DC4-F9CF-4A45-A688-B075F40C9A7E}" type="sibTrans" cxnId="{F8A1B219-6B71-4E12-A6E3-20069E36F826}">
      <dgm:prSet/>
      <dgm:spPr/>
      <dgm:t>
        <a:bodyPr/>
        <a:lstStyle/>
        <a:p>
          <a:endParaRPr lang="zh-HK" altLang="en-US"/>
        </a:p>
      </dgm:t>
    </dgm:pt>
    <dgm:pt modelId="{FBA5345A-BC83-4339-B6AE-6673DF78E66F}">
      <dgm:prSet/>
      <dgm:spPr/>
      <dgm:t>
        <a:bodyPr/>
        <a:lstStyle/>
        <a:p>
          <a:r>
            <a:rPr lang="en-US"/>
            <a:t>Know Your Audience</a:t>
          </a:r>
          <a:endParaRPr lang="zh-HK"/>
        </a:p>
      </dgm:t>
    </dgm:pt>
    <dgm:pt modelId="{FCB1DD2E-5EFE-4AB8-BE03-2B9C95F39987}" type="parTrans" cxnId="{E4E00129-2F22-4584-A74F-CE7393DF06DF}">
      <dgm:prSet/>
      <dgm:spPr/>
      <dgm:t>
        <a:bodyPr/>
        <a:lstStyle/>
        <a:p>
          <a:endParaRPr lang="zh-HK" altLang="en-US"/>
        </a:p>
      </dgm:t>
    </dgm:pt>
    <dgm:pt modelId="{4C66C71B-F13A-46CC-91B6-65752E589570}" type="sibTrans" cxnId="{E4E00129-2F22-4584-A74F-CE7393DF06DF}">
      <dgm:prSet/>
      <dgm:spPr/>
      <dgm:t>
        <a:bodyPr/>
        <a:lstStyle/>
        <a:p>
          <a:endParaRPr lang="zh-HK" altLang="en-US"/>
        </a:p>
      </dgm:t>
    </dgm:pt>
    <dgm:pt modelId="{0BC24E08-FB2D-4676-B5CE-B002D19B87CC}">
      <dgm:prSet/>
      <dgm:spPr/>
      <dgm:t>
        <a:bodyPr/>
        <a:lstStyle/>
        <a:p>
          <a:r>
            <a:rPr lang="en-US" dirty="0"/>
            <a:t>Create a Clear Structure</a:t>
          </a:r>
          <a:endParaRPr lang="zh-HK" dirty="0"/>
        </a:p>
      </dgm:t>
    </dgm:pt>
    <dgm:pt modelId="{E2094C65-35F5-438D-92AA-225AFC2DAE2C}" type="parTrans" cxnId="{E0942877-498F-455B-BA24-91846972F292}">
      <dgm:prSet/>
      <dgm:spPr/>
      <dgm:t>
        <a:bodyPr/>
        <a:lstStyle/>
        <a:p>
          <a:endParaRPr lang="zh-HK" altLang="en-US"/>
        </a:p>
      </dgm:t>
    </dgm:pt>
    <dgm:pt modelId="{26936F31-65D9-4007-A849-5E6DECB9D5E5}" type="sibTrans" cxnId="{E0942877-498F-455B-BA24-91846972F292}">
      <dgm:prSet/>
      <dgm:spPr/>
      <dgm:t>
        <a:bodyPr/>
        <a:lstStyle/>
        <a:p>
          <a:endParaRPr lang="zh-HK" altLang="en-US"/>
        </a:p>
      </dgm:t>
    </dgm:pt>
    <dgm:pt modelId="{12544CD9-704D-4D70-9F28-1E9379A28734}" type="pres">
      <dgm:prSet presAssocID="{0FE6789E-36FE-46A6-803E-3F6AA4C7C7DB}" presName="Name0" presStyleCnt="0">
        <dgm:presLayoutVars>
          <dgm:dir/>
          <dgm:resizeHandles val="exact"/>
        </dgm:presLayoutVars>
      </dgm:prSet>
      <dgm:spPr/>
    </dgm:pt>
    <dgm:pt modelId="{3354ACAB-C758-434B-A017-5B321E9DF2CB}" type="pres">
      <dgm:prSet presAssocID="{12A72AB6-F01D-4662-B91A-0ECB73409EF3}" presName="node" presStyleLbl="node1" presStyleIdx="0" presStyleCnt="3">
        <dgm:presLayoutVars>
          <dgm:bulletEnabled val="1"/>
        </dgm:presLayoutVars>
      </dgm:prSet>
      <dgm:spPr/>
    </dgm:pt>
    <dgm:pt modelId="{1328CEB9-CB59-41D6-9C36-425C1C505A8B}" type="pres">
      <dgm:prSet presAssocID="{72139DC4-F9CF-4A45-A688-B075F40C9A7E}" presName="sibTrans" presStyleLbl="sibTrans2D1" presStyleIdx="0" presStyleCnt="2"/>
      <dgm:spPr/>
    </dgm:pt>
    <dgm:pt modelId="{BE7357C0-717B-400D-AD9C-7C14262CEEED}" type="pres">
      <dgm:prSet presAssocID="{72139DC4-F9CF-4A45-A688-B075F40C9A7E}" presName="connectorText" presStyleLbl="sibTrans2D1" presStyleIdx="0" presStyleCnt="2"/>
      <dgm:spPr/>
    </dgm:pt>
    <dgm:pt modelId="{265CA958-F357-40B4-BBAC-6FC1DF97E986}" type="pres">
      <dgm:prSet presAssocID="{FBA5345A-BC83-4339-B6AE-6673DF78E66F}" presName="node" presStyleLbl="node1" presStyleIdx="1" presStyleCnt="3">
        <dgm:presLayoutVars>
          <dgm:bulletEnabled val="1"/>
        </dgm:presLayoutVars>
      </dgm:prSet>
      <dgm:spPr/>
    </dgm:pt>
    <dgm:pt modelId="{69F3F11F-3192-4269-A3A9-3B5A13FEB04E}" type="pres">
      <dgm:prSet presAssocID="{4C66C71B-F13A-46CC-91B6-65752E589570}" presName="sibTrans" presStyleLbl="sibTrans2D1" presStyleIdx="1" presStyleCnt="2"/>
      <dgm:spPr/>
    </dgm:pt>
    <dgm:pt modelId="{4949F9D6-B4DB-428B-9082-563C3D159541}" type="pres">
      <dgm:prSet presAssocID="{4C66C71B-F13A-46CC-91B6-65752E589570}" presName="connectorText" presStyleLbl="sibTrans2D1" presStyleIdx="1" presStyleCnt="2"/>
      <dgm:spPr/>
    </dgm:pt>
    <dgm:pt modelId="{F46186C1-E6A5-47E2-8806-2810BA8FEA8B}" type="pres">
      <dgm:prSet presAssocID="{0BC24E08-FB2D-4676-B5CE-B002D19B87CC}" presName="node" presStyleLbl="node1" presStyleIdx="2" presStyleCnt="3">
        <dgm:presLayoutVars>
          <dgm:bulletEnabled val="1"/>
        </dgm:presLayoutVars>
      </dgm:prSet>
      <dgm:spPr/>
    </dgm:pt>
  </dgm:ptLst>
  <dgm:cxnLst>
    <dgm:cxn modelId="{F8A1B219-6B71-4E12-A6E3-20069E36F826}" srcId="{0FE6789E-36FE-46A6-803E-3F6AA4C7C7DB}" destId="{12A72AB6-F01D-4662-B91A-0ECB73409EF3}" srcOrd="0" destOrd="0" parTransId="{DCE489DE-E355-426D-91AD-508EAD098BAF}" sibTransId="{72139DC4-F9CF-4A45-A688-B075F40C9A7E}"/>
    <dgm:cxn modelId="{E4E00129-2F22-4584-A74F-CE7393DF06DF}" srcId="{0FE6789E-36FE-46A6-803E-3F6AA4C7C7DB}" destId="{FBA5345A-BC83-4339-B6AE-6673DF78E66F}" srcOrd="1" destOrd="0" parTransId="{FCB1DD2E-5EFE-4AB8-BE03-2B9C95F39987}" sibTransId="{4C66C71B-F13A-46CC-91B6-65752E589570}"/>
    <dgm:cxn modelId="{839B3E3E-960D-4E02-A54E-F6E70A19A049}" type="presOf" srcId="{4C66C71B-F13A-46CC-91B6-65752E589570}" destId="{4949F9D6-B4DB-428B-9082-563C3D159541}" srcOrd="1" destOrd="0" presId="urn:microsoft.com/office/officeart/2005/8/layout/process1"/>
    <dgm:cxn modelId="{7E397749-2FA8-4887-AB6B-3387485EF2FF}" type="presOf" srcId="{12A72AB6-F01D-4662-B91A-0ECB73409EF3}" destId="{3354ACAB-C758-434B-A017-5B321E9DF2CB}" srcOrd="0" destOrd="0" presId="urn:microsoft.com/office/officeart/2005/8/layout/process1"/>
    <dgm:cxn modelId="{E0942877-498F-455B-BA24-91846972F292}" srcId="{0FE6789E-36FE-46A6-803E-3F6AA4C7C7DB}" destId="{0BC24E08-FB2D-4676-B5CE-B002D19B87CC}" srcOrd="2" destOrd="0" parTransId="{E2094C65-35F5-438D-92AA-225AFC2DAE2C}" sibTransId="{26936F31-65D9-4007-A849-5E6DECB9D5E5}"/>
    <dgm:cxn modelId="{E2004F7F-7748-42A8-8724-C85A33C17FCE}" type="presOf" srcId="{FBA5345A-BC83-4339-B6AE-6673DF78E66F}" destId="{265CA958-F357-40B4-BBAC-6FC1DF97E986}" srcOrd="0" destOrd="0" presId="urn:microsoft.com/office/officeart/2005/8/layout/process1"/>
    <dgm:cxn modelId="{D1E89C9A-2A84-4F84-A393-BA6AB141154E}" type="presOf" srcId="{4C66C71B-F13A-46CC-91B6-65752E589570}" destId="{69F3F11F-3192-4269-A3A9-3B5A13FEB04E}" srcOrd="0" destOrd="0" presId="urn:microsoft.com/office/officeart/2005/8/layout/process1"/>
    <dgm:cxn modelId="{3637DBA0-67E5-4C38-89BF-3FE0E2F651BE}" type="presOf" srcId="{72139DC4-F9CF-4A45-A688-B075F40C9A7E}" destId="{1328CEB9-CB59-41D6-9C36-425C1C505A8B}" srcOrd="0" destOrd="0" presId="urn:microsoft.com/office/officeart/2005/8/layout/process1"/>
    <dgm:cxn modelId="{BB5D4FC4-5CDD-4FB1-9825-604EAA4C35FB}" type="presOf" srcId="{72139DC4-F9CF-4A45-A688-B075F40C9A7E}" destId="{BE7357C0-717B-400D-AD9C-7C14262CEEED}" srcOrd="1" destOrd="0" presId="urn:microsoft.com/office/officeart/2005/8/layout/process1"/>
    <dgm:cxn modelId="{FAC85FDF-3597-4E11-BC4A-54F802A849E3}" type="presOf" srcId="{0BC24E08-FB2D-4676-B5CE-B002D19B87CC}" destId="{F46186C1-E6A5-47E2-8806-2810BA8FEA8B}" srcOrd="0" destOrd="0" presId="urn:microsoft.com/office/officeart/2005/8/layout/process1"/>
    <dgm:cxn modelId="{2216D0F4-DC3D-47B3-BB82-CBB18892CE6E}" type="presOf" srcId="{0FE6789E-36FE-46A6-803E-3F6AA4C7C7DB}" destId="{12544CD9-704D-4D70-9F28-1E9379A28734}" srcOrd="0" destOrd="0" presId="urn:microsoft.com/office/officeart/2005/8/layout/process1"/>
    <dgm:cxn modelId="{C227D519-EDE4-4ABA-AEFD-B6BA100CE92C}" type="presParOf" srcId="{12544CD9-704D-4D70-9F28-1E9379A28734}" destId="{3354ACAB-C758-434B-A017-5B321E9DF2CB}" srcOrd="0" destOrd="0" presId="urn:microsoft.com/office/officeart/2005/8/layout/process1"/>
    <dgm:cxn modelId="{A7C000A6-4AF4-4E6D-8B79-C5FE5BB989FB}" type="presParOf" srcId="{12544CD9-704D-4D70-9F28-1E9379A28734}" destId="{1328CEB9-CB59-41D6-9C36-425C1C505A8B}" srcOrd="1" destOrd="0" presId="urn:microsoft.com/office/officeart/2005/8/layout/process1"/>
    <dgm:cxn modelId="{EED98E3B-DA84-41B9-B734-532A83F2BDA8}" type="presParOf" srcId="{1328CEB9-CB59-41D6-9C36-425C1C505A8B}" destId="{BE7357C0-717B-400D-AD9C-7C14262CEEED}" srcOrd="0" destOrd="0" presId="urn:microsoft.com/office/officeart/2005/8/layout/process1"/>
    <dgm:cxn modelId="{565AC8A3-7DCC-4D56-891D-DE72F51040D5}" type="presParOf" srcId="{12544CD9-704D-4D70-9F28-1E9379A28734}" destId="{265CA958-F357-40B4-BBAC-6FC1DF97E986}" srcOrd="2" destOrd="0" presId="urn:microsoft.com/office/officeart/2005/8/layout/process1"/>
    <dgm:cxn modelId="{52546F96-2C64-4390-8186-A7FE69D3252B}" type="presParOf" srcId="{12544CD9-704D-4D70-9F28-1E9379A28734}" destId="{69F3F11F-3192-4269-A3A9-3B5A13FEB04E}" srcOrd="3" destOrd="0" presId="urn:microsoft.com/office/officeart/2005/8/layout/process1"/>
    <dgm:cxn modelId="{868B543B-F046-433F-A3C1-46D12CC53CA0}" type="presParOf" srcId="{69F3F11F-3192-4269-A3A9-3B5A13FEB04E}" destId="{4949F9D6-B4DB-428B-9082-563C3D159541}" srcOrd="0" destOrd="0" presId="urn:microsoft.com/office/officeart/2005/8/layout/process1"/>
    <dgm:cxn modelId="{EA370FC7-50A1-4E2F-A84B-98597BA6ECFB}" type="presParOf" srcId="{12544CD9-704D-4D70-9F28-1E9379A28734}" destId="{F46186C1-E6A5-47E2-8806-2810BA8FEA8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FB2BA9-0195-4454-A801-6D48B22FACF2}"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zh-HK" altLang="en-US"/>
        </a:p>
      </dgm:t>
    </dgm:pt>
    <dgm:pt modelId="{30833DA6-E300-4947-84E8-0451435AAD90}">
      <dgm:prSet phldrT="[文本]"/>
      <dgm:spPr/>
      <dgm:t>
        <a:bodyPr/>
        <a:lstStyle/>
        <a:p>
          <a:r>
            <a:rPr lang="en-US" altLang="zh-HK" dirty="0"/>
            <a:t>Abstract</a:t>
          </a:r>
          <a:endParaRPr lang="zh-HK" altLang="en-US" dirty="0"/>
        </a:p>
      </dgm:t>
    </dgm:pt>
    <dgm:pt modelId="{C21F12C9-E2D6-4218-9642-9FC4786AC996}" type="parTrans" cxnId="{1DE2959E-8544-485C-B1E8-61A93BF263DD}">
      <dgm:prSet/>
      <dgm:spPr/>
      <dgm:t>
        <a:bodyPr/>
        <a:lstStyle/>
        <a:p>
          <a:endParaRPr lang="zh-HK" altLang="en-US"/>
        </a:p>
      </dgm:t>
    </dgm:pt>
    <dgm:pt modelId="{D8F8EA79-5973-4C98-800E-9EA116486B30}" type="sibTrans" cxnId="{1DE2959E-8544-485C-B1E8-61A93BF263DD}">
      <dgm:prSet/>
      <dgm:spPr/>
      <dgm:t>
        <a:bodyPr/>
        <a:lstStyle/>
        <a:p>
          <a:endParaRPr lang="zh-HK" altLang="en-US"/>
        </a:p>
      </dgm:t>
    </dgm:pt>
    <dgm:pt modelId="{FFB47DF7-36F9-4CE8-82C7-517BFEBD594E}">
      <dgm:prSet phldrT="[文本]"/>
      <dgm:spPr/>
      <dgm:t>
        <a:bodyPr/>
        <a:lstStyle/>
        <a:p>
          <a:r>
            <a:rPr lang="en-US" altLang="zh-HK" dirty="0"/>
            <a:t>Summary</a:t>
          </a:r>
          <a:endParaRPr lang="zh-HK" altLang="en-US" dirty="0"/>
        </a:p>
      </dgm:t>
    </dgm:pt>
    <dgm:pt modelId="{E520593D-4E4B-4EB6-95F0-8C09A61E755D}" type="parTrans" cxnId="{BBA04832-63FD-44F4-9055-E7B371020B79}">
      <dgm:prSet/>
      <dgm:spPr/>
      <dgm:t>
        <a:bodyPr/>
        <a:lstStyle/>
        <a:p>
          <a:endParaRPr lang="zh-HK" altLang="en-US"/>
        </a:p>
      </dgm:t>
    </dgm:pt>
    <dgm:pt modelId="{8FC57059-B7B7-402A-AA7F-3C05184AFE0D}" type="sibTrans" cxnId="{BBA04832-63FD-44F4-9055-E7B371020B79}">
      <dgm:prSet/>
      <dgm:spPr/>
      <dgm:t>
        <a:bodyPr/>
        <a:lstStyle/>
        <a:p>
          <a:endParaRPr lang="zh-HK" altLang="en-US"/>
        </a:p>
      </dgm:t>
    </dgm:pt>
    <dgm:pt modelId="{7D9BF7DC-03EE-4D5A-8313-B21D0A0AF293}" type="pres">
      <dgm:prSet presAssocID="{62FB2BA9-0195-4454-A801-6D48B22FACF2}" presName="cycle" presStyleCnt="0">
        <dgm:presLayoutVars>
          <dgm:dir/>
          <dgm:resizeHandles val="exact"/>
        </dgm:presLayoutVars>
      </dgm:prSet>
      <dgm:spPr/>
    </dgm:pt>
    <dgm:pt modelId="{7A9A53EB-64B5-49A3-9517-8255CB341D0D}" type="pres">
      <dgm:prSet presAssocID="{30833DA6-E300-4947-84E8-0451435AAD90}" presName="arrow" presStyleLbl="node1" presStyleIdx="0" presStyleCnt="2">
        <dgm:presLayoutVars>
          <dgm:bulletEnabled val="1"/>
        </dgm:presLayoutVars>
      </dgm:prSet>
      <dgm:spPr/>
    </dgm:pt>
    <dgm:pt modelId="{8C47BB22-8450-4315-9E2E-79B4A3E7565B}" type="pres">
      <dgm:prSet presAssocID="{FFB47DF7-36F9-4CE8-82C7-517BFEBD594E}" presName="arrow" presStyleLbl="node1" presStyleIdx="1" presStyleCnt="2">
        <dgm:presLayoutVars>
          <dgm:bulletEnabled val="1"/>
        </dgm:presLayoutVars>
      </dgm:prSet>
      <dgm:spPr/>
    </dgm:pt>
  </dgm:ptLst>
  <dgm:cxnLst>
    <dgm:cxn modelId="{2F7B960B-82C4-4399-91CB-58A84828985D}" type="presOf" srcId="{FFB47DF7-36F9-4CE8-82C7-517BFEBD594E}" destId="{8C47BB22-8450-4315-9E2E-79B4A3E7565B}" srcOrd="0" destOrd="0" presId="urn:microsoft.com/office/officeart/2005/8/layout/arrow1"/>
    <dgm:cxn modelId="{BBA04832-63FD-44F4-9055-E7B371020B79}" srcId="{62FB2BA9-0195-4454-A801-6D48B22FACF2}" destId="{FFB47DF7-36F9-4CE8-82C7-517BFEBD594E}" srcOrd="1" destOrd="0" parTransId="{E520593D-4E4B-4EB6-95F0-8C09A61E755D}" sibTransId="{8FC57059-B7B7-402A-AA7F-3C05184AFE0D}"/>
    <dgm:cxn modelId="{A475C15B-2300-4058-95AC-0AC6BFBA152C}" type="presOf" srcId="{30833DA6-E300-4947-84E8-0451435AAD90}" destId="{7A9A53EB-64B5-49A3-9517-8255CB341D0D}" srcOrd="0" destOrd="0" presId="urn:microsoft.com/office/officeart/2005/8/layout/arrow1"/>
    <dgm:cxn modelId="{FB4E2144-87DD-4D1C-915F-922BC1A1E2A4}" type="presOf" srcId="{62FB2BA9-0195-4454-A801-6D48B22FACF2}" destId="{7D9BF7DC-03EE-4D5A-8313-B21D0A0AF293}" srcOrd="0" destOrd="0" presId="urn:microsoft.com/office/officeart/2005/8/layout/arrow1"/>
    <dgm:cxn modelId="{1DE2959E-8544-485C-B1E8-61A93BF263DD}" srcId="{62FB2BA9-0195-4454-A801-6D48B22FACF2}" destId="{30833DA6-E300-4947-84E8-0451435AAD90}" srcOrd="0" destOrd="0" parTransId="{C21F12C9-E2D6-4218-9642-9FC4786AC996}" sibTransId="{D8F8EA79-5973-4C98-800E-9EA116486B30}"/>
    <dgm:cxn modelId="{E54243C6-ADE5-4444-A17D-94CC1B1FC7D4}" type="presParOf" srcId="{7D9BF7DC-03EE-4D5A-8313-B21D0A0AF293}" destId="{7A9A53EB-64B5-49A3-9517-8255CB341D0D}" srcOrd="0" destOrd="0" presId="urn:microsoft.com/office/officeart/2005/8/layout/arrow1"/>
    <dgm:cxn modelId="{C6C359B4-9C3F-4F76-ACD4-06DADC995522}" type="presParOf" srcId="{7D9BF7DC-03EE-4D5A-8313-B21D0A0AF293}" destId="{8C47BB22-8450-4315-9E2E-79B4A3E7565B}"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4ACAB-C758-434B-A017-5B321E9DF2CB}">
      <dsp:nvSpPr>
        <dsp:cNvPr id="0" name=""/>
        <dsp:cNvSpPr/>
      </dsp:nvSpPr>
      <dsp:spPr>
        <a:xfrm>
          <a:off x="7233"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Understand the Article</a:t>
          </a:r>
          <a:endParaRPr lang="zh-HK" sz="2600" kern="1200"/>
        </a:p>
      </dsp:txBody>
      <dsp:txXfrm>
        <a:off x="45225" y="843888"/>
        <a:ext cx="2085893" cy="1221142"/>
      </dsp:txXfrm>
    </dsp:sp>
    <dsp:sp modelId="{1328CEB9-CB59-41D6-9C36-425C1C505A8B}">
      <dsp:nvSpPr>
        <dsp:cNvPr id="0" name=""/>
        <dsp:cNvSpPr/>
      </dsp:nvSpPr>
      <dsp:spPr>
        <a:xfrm>
          <a:off x="2385298" y="1186386"/>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HK" altLang="en-US" sz="2100" kern="1200"/>
        </a:p>
      </dsp:txBody>
      <dsp:txXfrm>
        <a:off x="2385298" y="1293615"/>
        <a:ext cx="320822" cy="321687"/>
      </dsp:txXfrm>
    </dsp:sp>
    <dsp:sp modelId="{265CA958-F357-40B4-BBAC-6FC1DF97E986}">
      <dsp:nvSpPr>
        <dsp:cNvPr id="0" name=""/>
        <dsp:cNvSpPr/>
      </dsp:nvSpPr>
      <dsp:spPr>
        <a:xfrm>
          <a:off x="3033861"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Know Your Audience</a:t>
          </a:r>
          <a:endParaRPr lang="zh-HK" sz="2600" kern="1200"/>
        </a:p>
      </dsp:txBody>
      <dsp:txXfrm>
        <a:off x="3071853" y="843888"/>
        <a:ext cx="2085893" cy="1221142"/>
      </dsp:txXfrm>
    </dsp:sp>
    <dsp:sp modelId="{69F3F11F-3192-4269-A3A9-3B5A13FEB04E}">
      <dsp:nvSpPr>
        <dsp:cNvPr id="0" name=""/>
        <dsp:cNvSpPr/>
      </dsp:nvSpPr>
      <dsp:spPr>
        <a:xfrm>
          <a:off x="5411926" y="1186386"/>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HK" altLang="en-US" sz="2100" kern="1200"/>
        </a:p>
      </dsp:txBody>
      <dsp:txXfrm>
        <a:off x="5411926" y="1293615"/>
        <a:ext cx="320822" cy="321687"/>
      </dsp:txXfrm>
    </dsp:sp>
    <dsp:sp modelId="{F46186C1-E6A5-47E2-8806-2810BA8FEA8B}">
      <dsp:nvSpPr>
        <dsp:cNvPr id="0" name=""/>
        <dsp:cNvSpPr/>
      </dsp:nvSpPr>
      <dsp:spPr>
        <a:xfrm>
          <a:off x="6060489" y="80589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Create a Clear Structure</a:t>
          </a:r>
          <a:endParaRPr lang="zh-HK" sz="2600" kern="1200" dirty="0"/>
        </a:p>
      </dsp:txBody>
      <dsp:txXfrm>
        <a:off x="6098481" y="843888"/>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A53EB-64B5-49A3-9517-8255CB341D0D}">
      <dsp:nvSpPr>
        <dsp:cNvPr id="0" name=""/>
        <dsp:cNvSpPr/>
      </dsp:nvSpPr>
      <dsp:spPr>
        <a:xfrm rot="16200000">
          <a:off x="245" y="232438"/>
          <a:ext cx="2808350" cy="280835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altLang="zh-HK" sz="3600" kern="1200" dirty="0"/>
            <a:t>Abstract</a:t>
          </a:r>
          <a:endParaRPr lang="zh-HK" altLang="en-US" sz="3600" kern="1200" dirty="0"/>
        </a:p>
      </dsp:txBody>
      <dsp:txXfrm rot="5400000">
        <a:off x="491706" y="934525"/>
        <a:ext cx="2316889" cy="1404175"/>
      </dsp:txXfrm>
    </dsp:sp>
    <dsp:sp modelId="{8C47BB22-8450-4315-9E2E-79B4A3E7565B}">
      <dsp:nvSpPr>
        <dsp:cNvPr id="0" name=""/>
        <dsp:cNvSpPr/>
      </dsp:nvSpPr>
      <dsp:spPr>
        <a:xfrm rot="5400000">
          <a:off x="3090380" y="232438"/>
          <a:ext cx="2808350" cy="2808350"/>
        </a:xfrm>
        <a:prstGeom prst="up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altLang="zh-HK" sz="3600" kern="1200" dirty="0"/>
            <a:t>Summary</a:t>
          </a:r>
          <a:endParaRPr lang="zh-HK" altLang="en-US" sz="3600" kern="1200" dirty="0"/>
        </a:p>
      </dsp:txBody>
      <dsp:txXfrm rot="-5400000">
        <a:off x="3090380" y="934526"/>
        <a:ext cx="2316889" cy="14041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12EA0-1810-4788-AA6D-54D171908D2E}" type="datetimeFigureOut">
              <a:rPr lang="en-GB" smtClean="0"/>
              <a:t>11/06/2024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EF382-0812-4ADA-A0A8-418CFD426843}" type="slidenum">
              <a:rPr lang="en-GB" smtClean="0"/>
              <a:t>‹#›</a:t>
            </a:fld>
            <a:endParaRPr lang="en-GB"/>
          </a:p>
        </p:txBody>
      </p:sp>
    </p:spTree>
    <p:extLst>
      <p:ext uri="{BB962C8B-B14F-4D97-AF65-F5344CB8AC3E}">
        <p14:creationId xmlns:p14="http://schemas.microsoft.com/office/powerpoint/2010/main" val="1273309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a:t>
            </a:fld>
            <a:endParaRPr lang="en-GB"/>
          </a:p>
        </p:txBody>
      </p:sp>
    </p:spTree>
    <p:extLst>
      <p:ext uri="{BB962C8B-B14F-4D97-AF65-F5344CB8AC3E}">
        <p14:creationId xmlns:p14="http://schemas.microsoft.com/office/powerpoint/2010/main" val="366681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5</a:t>
            </a:fld>
            <a:endParaRPr lang="en-GB"/>
          </a:p>
        </p:txBody>
      </p:sp>
    </p:spTree>
    <p:extLst>
      <p:ext uri="{BB962C8B-B14F-4D97-AF65-F5344CB8AC3E}">
        <p14:creationId xmlns:p14="http://schemas.microsoft.com/office/powerpoint/2010/main" val="42068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HK" dirty="0"/>
              <a:t>Please discuss with your teammates to determine your topic. This is a team activity and does not require you to solve problems independently.  </a:t>
            </a:r>
          </a:p>
          <a:p>
            <a:pPr marL="228600" indent="-228600">
              <a:buAutoNum type="arabicPeriod"/>
            </a:pPr>
            <a:r>
              <a:rPr lang="en-US" altLang="zh-HK" dirty="0"/>
              <a:t>The course project is really about asking questions and answering them. </a:t>
            </a:r>
          </a:p>
          <a:p>
            <a:pPr marL="228600" indent="-228600">
              <a:buAutoNum type="arabicPeriod"/>
            </a:pPr>
            <a:r>
              <a:rPr lang="en-US" altLang="zh-HK" dirty="0"/>
              <a:t>You can seek my help for any problems you encounter during the research process.</a:t>
            </a:r>
          </a:p>
          <a:p>
            <a:endParaRPr lang="en-US" altLang="zh-HK" dirty="0"/>
          </a:p>
          <a:p>
            <a:pPr marL="228600" indent="-228600">
              <a:buAutoNum type="arabicPeriod"/>
            </a:pPr>
            <a:r>
              <a:rPr lang="en-US" altLang="zh-HK" dirty="0"/>
              <a:t>Given that most people prefer to group freely, we also group freely. </a:t>
            </a:r>
          </a:p>
          <a:p>
            <a:pPr marL="228600" indent="-228600">
              <a:buAutoNum type="arabicPeriod"/>
            </a:pPr>
            <a:r>
              <a:rPr lang="en-US" altLang="zh-HK" dirty="0"/>
              <a:t>All students who were absent from the last session have been informed to join their team for the second session!</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7</a:t>
            </a:fld>
            <a:endParaRPr lang="en-GB"/>
          </a:p>
        </p:txBody>
      </p:sp>
    </p:spTree>
    <p:extLst>
      <p:ext uri="{BB962C8B-B14F-4D97-AF65-F5344CB8AC3E}">
        <p14:creationId xmlns:p14="http://schemas.microsoft.com/office/powerpoint/2010/main" val="39547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b="1" dirty="0"/>
              <a:t>Understand the Article</a:t>
            </a:r>
            <a:r>
              <a:rPr lang="en-US" altLang="zh-HK" dirty="0"/>
              <a:t>: Make sure you have a deep understanding of the article. Read it several times to grasp the main arguments, methods, results, and implications.</a:t>
            </a:r>
          </a:p>
          <a:p>
            <a:endParaRPr lang="en-US" altLang="zh-HK" dirty="0"/>
          </a:p>
          <a:p>
            <a:r>
              <a:rPr lang="en-US" altLang="zh-HK" b="1" dirty="0"/>
              <a:t>Know Your Audience</a:t>
            </a:r>
            <a:r>
              <a:rPr lang="en-US" altLang="zh-HK" dirty="0"/>
              <a:t>: Tailor your presentation to the knowledge level and interests of your audience. Avoid jargon if the audience isn't familiar with it, or explain it when necessary.</a:t>
            </a:r>
          </a:p>
          <a:p>
            <a:endParaRPr lang="en-US" altLang="zh-HK" dirty="0"/>
          </a:p>
          <a:p>
            <a:r>
              <a:rPr lang="en-US" altLang="zh-HK" b="1" dirty="0"/>
              <a:t>Create a Clear Structure:</a:t>
            </a:r>
          </a:p>
          <a:p>
            <a:endParaRPr lang="en-US" altLang="zh-HK" dirty="0"/>
          </a:p>
          <a:p>
            <a:r>
              <a:rPr lang="en-US" altLang="zh-HK" dirty="0"/>
              <a:t>Introduction: Briefly introduce the article's topic, authors, and the main thesis or research question.</a:t>
            </a:r>
          </a:p>
          <a:p>
            <a:r>
              <a:rPr lang="en-US" altLang="zh-HK" dirty="0"/>
              <a:t>Methods: Summarize how the research was conducted.</a:t>
            </a:r>
          </a:p>
          <a:p>
            <a:r>
              <a:rPr lang="en-US" altLang="zh-HK" dirty="0"/>
              <a:t>Results: Highlight the key findings. Use visuals if they help clarify complex data.</a:t>
            </a:r>
          </a:p>
          <a:p>
            <a:r>
              <a:rPr lang="en-US" altLang="zh-HK" dirty="0"/>
              <a:t>Discussion: Explain the implications of the findings, the authors' interpretations, and any conclusions drawn.</a:t>
            </a:r>
          </a:p>
          <a:p>
            <a:r>
              <a:rPr lang="en-US" altLang="zh-HK" dirty="0"/>
              <a:t>Your Analysis: Discuss your perspective on the article's strengths, weaknesses, and its contribution to the field.</a:t>
            </a:r>
          </a:p>
          <a:p>
            <a:r>
              <a:rPr lang="en-US" altLang="zh-HK" dirty="0"/>
              <a:t>Conclusion: Summarize the main points made during your presentation and provide a final thought or question for the audience to consider.</a:t>
            </a:r>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9</a:t>
            </a:fld>
            <a:endParaRPr lang="en-GB"/>
          </a:p>
        </p:txBody>
      </p:sp>
    </p:spTree>
    <p:extLst>
      <p:ext uri="{BB962C8B-B14F-4D97-AF65-F5344CB8AC3E}">
        <p14:creationId xmlns:p14="http://schemas.microsoft.com/office/powerpoint/2010/main" val="218929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HK" b="1" i="0" dirty="0">
                <a:solidFill>
                  <a:srgbClr val="000000"/>
                </a:solidFill>
                <a:effectLst/>
                <a:latin typeface="-apple-system"/>
              </a:rPr>
              <a:t>Abstract</a:t>
            </a:r>
          </a:p>
          <a:p>
            <a:pPr algn="l"/>
            <a:r>
              <a:rPr lang="en-US" altLang="zh-HK" b="0" i="0" dirty="0">
                <a:solidFill>
                  <a:srgbClr val="000000"/>
                </a:solidFill>
                <a:effectLst/>
                <a:latin typeface="-apple-system"/>
              </a:rPr>
              <a:t>An abstract is a brief overview of a research article, thesis, review, conference proceeding, or any in-depth analysis of a particular subject and is often used to help the reader quickly ascertain the paper's purpose. When used in academic literature, it serves as a standalone statement that can preface the detailed research and is often the first thing a peer reviewer will read. Key features of an abstract include:</a:t>
            </a:r>
          </a:p>
          <a:p>
            <a:pPr algn="l">
              <a:buFont typeface="Arial" panose="020B0604020202020204" pitchFamily="34" charset="0"/>
              <a:buChar char="•"/>
            </a:pPr>
            <a:r>
              <a:rPr lang="en-US" altLang="zh-HK" b="1" i="0" dirty="0">
                <a:solidFill>
                  <a:srgbClr val="000000"/>
                </a:solidFill>
                <a:effectLst/>
                <a:latin typeface="-apple-system"/>
              </a:rPr>
              <a:t>Length</a:t>
            </a:r>
            <a:r>
              <a:rPr lang="en-US" altLang="zh-HK" b="0" i="0" dirty="0">
                <a:solidFill>
                  <a:srgbClr val="000000"/>
                </a:solidFill>
                <a:effectLst/>
                <a:latin typeface="-apple-system"/>
              </a:rPr>
              <a:t>: Usually very concise, around 150-250 words depending on the guidelines of the publication or discipline.</a:t>
            </a:r>
          </a:p>
          <a:p>
            <a:pPr algn="l">
              <a:buFont typeface="Arial" panose="020B0604020202020204" pitchFamily="34" charset="0"/>
              <a:buChar char="•"/>
            </a:pPr>
            <a:r>
              <a:rPr lang="en-US" altLang="zh-HK" b="1" i="0" dirty="0">
                <a:solidFill>
                  <a:srgbClr val="000000"/>
                </a:solidFill>
                <a:effectLst/>
                <a:latin typeface="-apple-system"/>
              </a:rPr>
              <a:t>Content</a:t>
            </a:r>
            <a:r>
              <a:rPr lang="en-US" altLang="zh-HK" b="0" i="0" dirty="0">
                <a:solidFill>
                  <a:srgbClr val="000000"/>
                </a:solidFill>
                <a:effectLst/>
                <a:latin typeface="-apple-system"/>
              </a:rPr>
              <a:t>: Provides a clear snapshot of the main aspects of the research, including the purpose of the study, methodology, results, and conclusions.</a:t>
            </a:r>
          </a:p>
          <a:p>
            <a:pPr algn="l">
              <a:buFont typeface="Arial" panose="020B0604020202020204" pitchFamily="34" charset="0"/>
              <a:buChar char="•"/>
            </a:pPr>
            <a:r>
              <a:rPr lang="en-US" altLang="zh-HK" b="1" i="0" dirty="0">
                <a:solidFill>
                  <a:srgbClr val="000000"/>
                </a:solidFill>
                <a:effectLst/>
                <a:latin typeface="-apple-system"/>
              </a:rPr>
              <a:t>Purpose</a:t>
            </a:r>
            <a:r>
              <a:rPr lang="en-US" altLang="zh-HK" b="0" i="0" dirty="0">
                <a:solidFill>
                  <a:srgbClr val="000000"/>
                </a:solidFill>
                <a:effectLst/>
                <a:latin typeface="-apple-system"/>
              </a:rPr>
              <a:t>: Enables readers to quickly decide whether the document is relevant to their interests.</a:t>
            </a:r>
          </a:p>
          <a:p>
            <a:pPr algn="l">
              <a:buFont typeface="Arial" panose="020B0604020202020204" pitchFamily="34" charset="0"/>
              <a:buChar char="•"/>
            </a:pPr>
            <a:r>
              <a:rPr lang="en-US" altLang="zh-HK" b="1" i="0" dirty="0">
                <a:solidFill>
                  <a:srgbClr val="000000"/>
                </a:solidFill>
                <a:effectLst/>
                <a:latin typeface="-apple-system"/>
              </a:rPr>
              <a:t>Writing Style</a:t>
            </a:r>
            <a:r>
              <a:rPr lang="en-US" altLang="zh-HK" b="0" i="0" dirty="0">
                <a:solidFill>
                  <a:srgbClr val="000000"/>
                </a:solidFill>
                <a:effectLst/>
                <a:latin typeface="-apple-system"/>
              </a:rPr>
              <a:t>: Written in a very condensed form, using clear and concise language without extraneous words or detailed explanations.</a:t>
            </a:r>
          </a:p>
          <a:p>
            <a:pPr algn="l">
              <a:buFont typeface="Arial" panose="020B0604020202020204" pitchFamily="34" charset="0"/>
              <a:buChar char="•"/>
            </a:pPr>
            <a:r>
              <a:rPr lang="en-US" altLang="zh-HK" b="1" i="0" dirty="0">
                <a:solidFill>
                  <a:srgbClr val="000000"/>
                </a:solidFill>
                <a:effectLst/>
                <a:latin typeface="-apple-system"/>
              </a:rPr>
              <a:t>Placement</a:t>
            </a:r>
            <a:r>
              <a:rPr lang="en-US" altLang="zh-HK" b="0" i="0" dirty="0">
                <a:solidFill>
                  <a:srgbClr val="000000"/>
                </a:solidFill>
                <a:effectLst/>
                <a:latin typeface="-apple-system"/>
              </a:rPr>
              <a:t>: Typically appears at the beginning of a document, after the title and before the main body of the article or thesis.</a:t>
            </a:r>
          </a:p>
          <a:p>
            <a:pPr algn="l"/>
            <a:r>
              <a:rPr lang="en-US" altLang="zh-HK" b="1" i="0" dirty="0">
                <a:solidFill>
                  <a:srgbClr val="000000"/>
                </a:solidFill>
                <a:effectLst/>
                <a:latin typeface="-apple-system"/>
              </a:rPr>
              <a:t>Summary</a:t>
            </a:r>
          </a:p>
          <a:p>
            <a:pPr algn="l"/>
            <a:r>
              <a:rPr lang="en-US" altLang="zh-HK" b="0" i="0" dirty="0">
                <a:solidFill>
                  <a:srgbClr val="000000"/>
                </a:solidFill>
                <a:effectLst/>
                <a:latin typeface="-apple-system"/>
              </a:rPr>
              <a:t>A summary, on the other hand, is a broader term that can refer to both academic and non-academic contexts. It is a condensed version of a larger piece of writing that highlights the major points in a coherent and concise manner. Summaries can vary in length and are not as strictly formatted as abstracts. They can cover a wider range of materials like books, articles, films, or even meetings and presentations. Characteristics of a summary include:</a:t>
            </a:r>
          </a:p>
          <a:p>
            <a:pPr algn="l">
              <a:buFont typeface="Arial" panose="020B0604020202020204" pitchFamily="34" charset="0"/>
              <a:buChar char="•"/>
            </a:pPr>
            <a:r>
              <a:rPr lang="en-US" altLang="zh-HK" b="1" i="0" dirty="0">
                <a:solidFill>
                  <a:srgbClr val="000000"/>
                </a:solidFill>
                <a:effectLst/>
                <a:latin typeface="-apple-system"/>
              </a:rPr>
              <a:t>Length</a:t>
            </a:r>
            <a:r>
              <a:rPr lang="en-US" altLang="zh-HK" b="0" i="0" dirty="0">
                <a:solidFill>
                  <a:srgbClr val="000000"/>
                </a:solidFill>
                <a:effectLst/>
                <a:latin typeface="-apple-system"/>
              </a:rPr>
              <a:t>: Can vary widely based on the length and complexity of the original work. It should be as brief as possible while still conveying the main points.</a:t>
            </a:r>
          </a:p>
          <a:p>
            <a:pPr algn="l">
              <a:buFont typeface="Arial" panose="020B0604020202020204" pitchFamily="34" charset="0"/>
              <a:buChar char="•"/>
            </a:pPr>
            <a:r>
              <a:rPr lang="en-US" altLang="zh-HK" b="1" i="0" dirty="0">
                <a:solidFill>
                  <a:srgbClr val="000000"/>
                </a:solidFill>
                <a:effectLst/>
                <a:latin typeface="-apple-system"/>
              </a:rPr>
              <a:t>Content</a:t>
            </a:r>
            <a:r>
              <a:rPr lang="en-US" altLang="zh-HK" b="0" i="0" dirty="0">
                <a:solidFill>
                  <a:srgbClr val="000000"/>
                </a:solidFill>
                <a:effectLst/>
                <a:latin typeface="-apple-system"/>
              </a:rPr>
              <a:t>: Focuses on the main ideas and arguments, often omitting detailed evidence, examples, or secondary points.</a:t>
            </a:r>
          </a:p>
          <a:p>
            <a:pPr algn="l">
              <a:buFont typeface="Arial" panose="020B0604020202020204" pitchFamily="34" charset="0"/>
              <a:buChar char="•"/>
            </a:pPr>
            <a:r>
              <a:rPr lang="en-US" altLang="zh-HK" b="1" i="0" dirty="0">
                <a:solidFill>
                  <a:srgbClr val="000000"/>
                </a:solidFill>
                <a:effectLst/>
                <a:latin typeface="-apple-system"/>
              </a:rPr>
              <a:t>Purpose</a:t>
            </a:r>
            <a:r>
              <a:rPr lang="en-US" altLang="zh-HK" b="0" i="0" dirty="0">
                <a:solidFill>
                  <a:srgbClr val="000000"/>
                </a:solidFill>
                <a:effectLst/>
                <a:latin typeface="-apple-system"/>
              </a:rPr>
              <a:t>: Allows the reader to understand the essence of the content without reading the entire original work.</a:t>
            </a:r>
          </a:p>
          <a:p>
            <a:pPr algn="l">
              <a:buFont typeface="Arial" panose="020B0604020202020204" pitchFamily="34" charset="0"/>
              <a:buChar char="•"/>
            </a:pPr>
            <a:r>
              <a:rPr lang="en-US" altLang="zh-HK" b="1" i="0" dirty="0">
                <a:solidFill>
                  <a:srgbClr val="000000"/>
                </a:solidFill>
                <a:effectLst/>
                <a:latin typeface="-apple-system"/>
              </a:rPr>
              <a:t>Writing Style</a:t>
            </a:r>
            <a:r>
              <a:rPr lang="en-US" altLang="zh-HK" b="0" i="0" dirty="0">
                <a:solidFill>
                  <a:srgbClr val="000000"/>
                </a:solidFill>
                <a:effectLst/>
                <a:latin typeface="-apple-system"/>
              </a:rPr>
              <a:t>: May use a more flexible language and structure, often tailored to the intended audience.</a:t>
            </a:r>
          </a:p>
          <a:p>
            <a:pPr algn="l">
              <a:buFont typeface="Arial" panose="020B0604020202020204" pitchFamily="34" charset="0"/>
              <a:buChar char="•"/>
            </a:pPr>
            <a:r>
              <a:rPr lang="en-US" altLang="zh-HK" b="1" i="0" dirty="0">
                <a:solidFill>
                  <a:srgbClr val="000000"/>
                </a:solidFill>
                <a:effectLst/>
                <a:latin typeface="-apple-system"/>
              </a:rPr>
              <a:t>Placement</a:t>
            </a:r>
            <a:r>
              <a:rPr lang="en-US" altLang="zh-HK" b="0" i="0" dirty="0">
                <a:solidFill>
                  <a:srgbClr val="000000"/>
                </a:solidFill>
                <a:effectLst/>
                <a:latin typeface="-apple-system"/>
              </a:rPr>
              <a:t>: Can be found at the beginning of an article or report, or it can be a separate document that refers to another text.</a:t>
            </a:r>
          </a:p>
          <a:p>
            <a:pPr algn="l"/>
            <a:r>
              <a:rPr lang="en-US" altLang="zh-HK" b="0" i="0" dirty="0">
                <a:solidFill>
                  <a:srgbClr val="000000"/>
                </a:solidFill>
                <a:effectLst/>
                <a:latin typeface="-apple-system"/>
              </a:rPr>
              <a:t>In academic writing, the abstract is more commonly used and has a standardized format and purpose, while summaries can be used for a broader range of purposes and do not follow a strict format. Both aim to provide the reader with a clear understanding of the main content, but they do it in slightly different ways.</a:t>
            </a:r>
          </a:p>
          <a:p>
            <a:endParaRPr lang="zh-HK" altLang="en-US" dirty="0"/>
          </a:p>
        </p:txBody>
      </p:sp>
      <p:sp>
        <p:nvSpPr>
          <p:cNvPr id="4" name="灯片编号占位符 3"/>
          <p:cNvSpPr>
            <a:spLocks noGrp="1"/>
          </p:cNvSpPr>
          <p:nvPr>
            <p:ph type="sldNum" sz="quarter" idx="5"/>
          </p:nvPr>
        </p:nvSpPr>
        <p:spPr/>
        <p:txBody>
          <a:bodyPr/>
          <a:lstStyle/>
          <a:p>
            <a:fld id="{02EEF382-0812-4ADA-A0A8-418CFD426843}" type="slidenum">
              <a:rPr lang="en-GB" smtClean="0"/>
              <a:t>10</a:t>
            </a:fld>
            <a:endParaRPr lang="en-GB"/>
          </a:p>
        </p:txBody>
      </p:sp>
    </p:spTree>
    <p:extLst>
      <p:ext uri="{BB962C8B-B14F-4D97-AF65-F5344CB8AC3E}">
        <p14:creationId xmlns:p14="http://schemas.microsoft.com/office/powerpoint/2010/main" val="2149022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a:t>Discussion </a:t>
            </a:r>
            <a:r>
              <a:rPr lang="en-US" altLang="zh-HK" dirty="0"/>
              <a:t>Questions:</a:t>
            </a:r>
          </a:p>
          <a:p>
            <a:endParaRPr lang="en-US" altLang="zh-HK" dirty="0"/>
          </a:p>
          <a:p>
            <a:r>
              <a:rPr lang="en-US" altLang="zh-HK" dirty="0"/>
              <a:t>1. Distinction Between Credentials and Skills:</a:t>
            </a:r>
          </a:p>
          <a:p>
            <a:r>
              <a:rPr lang="en-US" altLang="zh-HK" dirty="0"/>
              <a:t>   - In what ways does the research suggest a discrepancy between educational credentials and actual skills? Discuss the implications of this discrepancy on the labor market.</a:t>
            </a:r>
          </a:p>
          <a:p>
            <a:endParaRPr lang="en-US" altLang="zh-HK" dirty="0"/>
          </a:p>
          <a:p>
            <a:r>
              <a:rPr lang="en-US" altLang="zh-HK" dirty="0"/>
              <a:t> - Reference Answer: Araki's research highlights a significant divergence between the possession of educational credentials and the actual skills of individuals. This discrepancy suggests that the labor market may place undue emphasis on credentials as a proxy for skill, potentially leading to an overvaluation of degrees and underutilization of skilled individuals without formal qualifications. The implication for the labor market is the risk of inefficiencies where credentials are used as a shortcut for hiring decisions, rather than a thorough assessment of an individual's actual capabilities.</a:t>
            </a:r>
          </a:p>
          <a:p>
            <a:endParaRPr lang="en-US" altLang="zh-HK" dirty="0"/>
          </a:p>
          <a:p>
            <a:r>
              <a:rPr lang="en-US" altLang="zh-HK" dirty="0"/>
              <a:t>2. Macro-Level Factors in Education:</a:t>
            </a:r>
          </a:p>
          <a:p>
            <a:r>
              <a:rPr lang="en-US" altLang="zh-HK" dirty="0"/>
              <a:t>   - Why is it crucial to consider skills diffusion as a macro-level factor alongside educational expansion when examining the economic returns to education?</a:t>
            </a:r>
          </a:p>
          <a:p>
            <a:endParaRPr lang="en-US" altLang="zh-HK" dirty="0"/>
          </a:p>
          <a:p>
            <a:r>
              <a:rPr lang="en-US" altLang="zh-HK" dirty="0"/>
              <a:t> - Reference Answer: Considering skills diffusion as a macro-level factor is crucial because it accounts for the actual increase in the number of highly skilled individuals within a society, as opposed to just an increase in the number of individuals with high educational attainment. This distinction affects the supply-and-demand dynamics for skilled labor and can lead to different economic outcomes than those expected from educational expansion alone. It also provides a more nuanced understanding of the labor market and the actual economic value of education.</a:t>
            </a:r>
          </a:p>
          <a:p>
            <a:endParaRPr lang="en-US" altLang="zh-HK" dirty="0"/>
          </a:p>
          <a:p>
            <a:r>
              <a:rPr lang="en-US" altLang="zh-HK" dirty="0"/>
              <a:t>3. Meritocratic Reward Allocation:</a:t>
            </a:r>
          </a:p>
          <a:p>
            <a:r>
              <a:rPr lang="en-US" altLang="zh-HK" dirty="0"/>
              <a:t>   - What is the concept of meritocratic reward allocation, and how does skills diffusion contribute to it according to Araki's findings?</a:t>
            </a:r>
          </a:p>
          <a:p>
            <a:r>
              <a:rPr lang="en-US" altLang="zh-HK" dirty="0"/>
              <a:t>   - Reference Answer: Meritocratic reward allocation refers to a system where individuals are rewarded based on their abilities and performance rather than their social status or educational background. Araki's findings suggest that as skills become more widespread (skills diffusion), the labor market shifts towards a more merit-based system. This is due to the devaluation of high credentials, which forces employers to pay closer attention to actual skills rather than relying on educational attainment as a signal of ability</a:t>
            </a:r>
          </a:p>
        </p:txBody>
      </p:sp>
      <p:sp>
        <p:nvSpPr>
          <p:cNvPr id="4" name="灯片编号占位符 3"/>
          <p:cNvSpPr>
            <a:spLocks noGrp="1"/>
          </p:cNvSpPr>
          <p:nvPr>
            <p:ph type="sldNum" sz="quarter" idx="5"/>
          </p:nvPr>
        </p:nvSpPr>
        <p:spPr/>
        <p:txBody>
          <a:bodyPr/>
          <a:lstStyle/>
          <a:p>
            <a:fld id="{02EEF382-0812-4ADA-A0A8-418CFD426843}" type="slidenum">
              <a:rPr lang="en-GB" smtClean="0"/>
              <a:t>13</a:t>
            </a:fld>
            <a:endParaRPr lang="en-GB"/>
          </a:p>
        </p:txBody>
      </p:sp>
    </p:spTree>
    <p:extLst>
      <p:ext uri="{BB962C8B-B14F-4D97-AF65-F5344CB8AC3E}">
        <p14:creationId xmlns:p14="http://schemas.microsoft.com/office/powerpoint/2010/main" val="308974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2C57F65-6D2C-4AA8-B9E9-BDC7D6A96B71}" type="datetime1">
              <a:rPr lang="en-GB" altLang="zh-HK" smtClean="0"/>
              <a:t>11/06/2024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704757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BD1583-426E-4705-B913-CE4EBD773E9B}" type="datetime1">
              <a:rPr lang="en-GB" altLang="zh-HK" smtClean="0"/>
              <a:t>11/06/2024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485424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C239B4-4E19-48BB-A785-18ED7FD5449F}" type="datetime1">
              <a:rPr lang="en-GB" altLang="zh-HK" smtClean="0"/>
              <a:t>11/06/2024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7979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BD51254-4E40-4992-8B1F-ADAA53DB4BA7}" type="datetime1">
              <a:rPr lang="en-GB" altLang="zh-HK" smtClean="0"/>
              <a:t>11/06/2024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66879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1C9EA-412D-443B-86F7-30783988FB6E}" type="datetime1">
              <a:rPr lang="en-GB" altLang="zh-HK" smtClean="0"/>
              <a:t>11/06/2024</a:t>
            </a:fld>
            <a:endParaRPr lang="en-GB"/>
          </a:p>
        </p:txBody>
      </p:sp>
      <p:sp>
        <p:nvSpPr>
          <p:cNvPr id="5" name="Footer Placeholder 4"/>
          <p:cNvSpPr>
            <a:spLocks noGrp="1"/>
          </p:cNvSpPr>
          <p:nvPr>
            <p:ph type="ftr" sz="quarter" idx="11"/>
          </p:nvPr>
        </p:nvSpPr>
        <p:spPr/>
        <p:txBody>
          <a:bodyPr/>
          <a:lstStyle/>
          <a:p>
            <a:r>
              <a:rPr lang="en-GB"/>
              <a:t>SOCI6003</a:t>
            </a:r>
          </a:p>
        </p:txBody>
      </p:sp>
      <p:sp>
        <p:nvSpPr>
          <p:cNvPr id="6" name="Slide Number Placeholder 5"/>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1392950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476599A-FB6F-42F4-9C42-D7C2DBD56FB1}" type="datetime1">
              <a:rPr lang="en-GB" altLang="zh-HK" smtClean="0"/>
              <a:t>11/06/2024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68520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5D0BD50-9C40-4C0E-83A1-21465467C01F}" type="datetime1">
              <a:rPr lang="en-GB" altLang="zh-HK" smtClean="0"/>
              <a:t>11/06/2024</a:t>
            </a:fld>
            <a:endParaRPr lang="en-GB"/>
          </a:p>
        </p:txBody>
      </p:sp>
      <p:sp>
        <p:nvSpPr>
          <p:cNvPr id="8" name="Footer Placeholder 7"/>
          <p:cNvSpPr>
            <a:spLocks noGrp="1"/>
          </p:cNvSpPr>
          <p:nvPr>
            <p:ph type="ftr" sz="quarter" idx="11"/>
          </p:nvPr>
        </p:nvSpPr>
        <p:spPr/>
        <p:txBody>
          <a:bodyPr/>
          <a:lstStyle/>
          <a:p>
            <a:r>
              <a:rPr lang="en-GB"/>
              <a:t>SOCI6003</a:t>
            </a:r>
          </a:p>
        </p:txBody>
      </p:sp>
      <p:sp>
        <p:nvSpPr>
          <p:cNvPr id="9" name="Slide Number Placeholder 8"/>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8010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1C634AC-FED1-42BF-8A6C-A10F3A7534BD}" type="datetime1">
              <a:rPr lang="en-GB" altLang="zh-HK" smtClean="0"/>
              <a:t>11/06/2024</a:t>
            </a:fld>
            <a:endParaRPr lang="en-GB"/>
          </a:p>
        </p:txBody>
      </p:sp>
      <p:sp>
        <p:nvSpPr>
          <p:cNvPr id="4" name="Footer Placeholder 3"/>
          <p:cNvSpPr>
            <a:spLocks noGrp="1"/>
          </p:cNvSpPr>
          <p:nvPr>
            <p:ph type="ftr" sz="quarter" idx="11"/>
          </p:nvPr>
        </p:nvSpPr>
        <p:spPr/>
        <p:txBody>
          <a:bodyPr/>
          <a:lstStyle/>
          <a:p>
            <a:r>
              <a:rPr lang="en-GB"/>
              <a:t>SOCI6003</a:t>
            </a:r>
          </a:p>
        </p:txBody>
      </p:sp>
      <p:sp>
        <p:nvSpPr>
          <p:cNvPr id="5" name="Slide Number Placeholder 4"/>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3664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06E83-D0ED-4951-8639-881AC02293D0}" type="datetime1">
              <a:rPr lang="en-GB" altLang="zh-HK" smtClean="0"/>
              <a:t>11/06/2024</a:t>
            </a:fld>
            <a:endParaRPr lang="en-GB"/>
          </a:p>
        </p:txBody>
      </p:sp>
      <p:sp>
        <p:nvSpPr>
          <p:cNvPr id="3" name="Footer Placeholder 2"/>
          <p:cNvSpPr>
            <a:spLocks noGrp="1"/>
          </p:cNvSpPr>
          <p:nvPr>
            <p:ph type="ftr" sz="quarter" idx="11"/>
          </p:nvPr>
        </p:nvSpPr>
        <p:spPr/>
        <p:txBody>
          <a:bodyPr/>
          <a:lstStyle/>
          <a:p>
            <a:r>
              <a:rPr lang="en-GB"/>
              <a:t>SOCI6003</a:t>
            </a:r>
          </a:p>
        </p:txBody>
      </p:sp>
      <p:sp>
        <p:nvSpPr>
          <p:cNvPr id="4" name="Slide Number Placeholder 3"/>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22046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F9B0E-6A3D-4308-A95F-BF160E165543}" type="datetime1">
              <a:rPr lang="en-GB" altLang="zh-HK" smtClean="0"/>
              <a:t>11/06/2024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75055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C536E-D74E-42FE-8AE7-443E0E46C26E}" type="datetime1">
              <a:rPr lang="en-GB" altLang="zh-HK" smtClean="0"/>
              <a:t>11/06/2024</a:t>
            </a:fld>
            <a:endParaRPr lang="en-GB"/>
          </a:p>
        </p:txBody>
      </p:sp>
      <p:sp>
        <p:nvSpPr>
          <p:cNvPr id="6" name="Footer Placeholder 5"/>
          <p:cNvSpPr>
            <a:spLocks noGrp="1"/>
          </p:cNvSpPr>
          <p:nvPr>
            <p:ph type="ftr" sz="quarter" idx="11"/>
          </p:nvPr>
        </p:nvSpPr>
        <p:spPr/>
        <p:txBody>
          <a:bodyPr/>
          <a:lstStyle/>
          <a:p>
            <a:r>
              <a:rPr lang="en-GB"/>
              <a:t>SOCI6003</a:t>
            </a:r>
          </a:p>
        </p:txBody>
      </p:sp>
      <p:sp>
        <p:nvSpPr>
          <p:cNvPr id="7" name="Slide Number Placeholder 6"/>
          <p:cNvSpPr>
            <a:spLocks noGrp="1"/>
          </p:cNvSpPr>
          <p:nvPr>
            <p:ph type="sldNum" sz="quarter" idx="12"/>
          </p:nvPr>
        </p:nvSpPr>
        <p:spPr/>
        <p:txBody>
          <a:bodyPr/>
          <a:lstStyle/>
          <a:p>
            <a:fld id="{99A439CC-877A-4B95-A599-E6FAAD7B1E05}" type="slidenum">
              <a:rPr lang="en-GB" smtClean="0"/>
              <a:t>‹#›</a:t>
            </a:fld>
            <a:endParaRPr lang="en-GB"/>
          </a:p>
        </p:txBody>
      </p:sp>
    </p:spTree>
    <p:extLst>
      <p:ext uri="{BB962C8B-B14F-4D97-AF65-F5344CB8AC3E}">
        <p14:creationId xmlns:p14="http://schemas.microsoft.com/office/powerpoint/2010/main" val="377279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6649D-9282-4789-B15B-75D77CA2F714}" type="datetime1">
              <a:rPr lang="en-GB" altLang="zh-HK" smtClean="0"/>
              <a:t>11/06/2024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SOCI6003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439CC-877A-4B95-A599-E6FAAD7B1E05}" type="slidenum">
              <a:rPr lang="en-GB" smtClean="0"/>
              <a:t>‹#›</a:t>
            </a:fld>
            <a:endParaRPr lang="en-GB"/>
          </a:p>
        </p:txBody>
      </p:sp>
    </p:spTree>
    <p:extLst>
      <p:ext uri="{BB962C8B-B14F-4D97-AF65-F5344CB8AC3E}">
        <p14:creationId xmlns:p14="http://schemas.microsoft.com/office/powerpoint/2010/main" val="346324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5" y="575126"/>
            <a:ext cx="7772400" cy="1647724"/>
          </a:xfrm>
        </p:spPr>
        <p:txBody>
          <a:bodyPr>
            <a:noAutofit/>
          </a:bodyPr>
          <a:lstStyle/>
          <a:p>
            <a:br>
              <a:rPr lang="en-US" sz="3000" dirty="0"/>
            </a:br>
            <a:br>
              <a:rPr lang="en-US" sz="3000" dirty="0"/>
            </a:br>
            <a:r>
              <a:rPr lang="en-US" sz="3000" dirty="0"/>
              <a:t>2024 Spring</a:t>
            </a:r>
            <a:br>
              <a:rPr lang="en-US" sz="3000" dirty="0"/>
            </a:br>
            <a:r>
              <a:rPr lang="en-US" sz="3000" dirty="0"/>
              <a:t>SOCI2010 (Education and Society)</a:t>
            </a:r>
            <a:br>
              <a:rPr lang="en-US" sz="3000" b="1" dirty="0"/>
            </a:br>
            <a:r>
              <a:rPr lang="en-US" sz="3000" b="1" dirty="0"/>
              <a:t> Tutorial 2</a:t>
            </a:r>
            <a:endParaRPr lang="en-GB" sz="3000" b="1" dirty="0"/>
          </a:p>
        </p:txBody>
      </p:sp>
      <p:sp>
        <p:nvSpPr>
          <p:cNvPr id="3" name="Subtitle 2"/>
          <p:cNvSpPr>
            <a:spLocks noGrp="1"/>
          </p:cNvSpPr>
          <p:nvPr>
            <p:ph type="subTitle" idx="1"/>
          </p:nvPr>
        </p:nvSpPr>
        <p:spPr>
          <a:xfrm>
            <a:off x="1169367" y="2222850"/>
            <a:ext cx="6944816" cy="2911030"/>
          </a:xfrm>
        </p:spPr>
        <p:txBody>
          <a:bodyPr>
            <a:noAutofit/>
          </a:bodyPr>
          <a:lstStyle/>
          <a:p>
            <a:br>
              <a:rPr lang="en-US" sz="2800" dirty="0"/>
            </a:br>
            <a:endParaRPr lang="en-GB" sz="2800" dirty="0"/>
          </a:p>
          <a:p>
            <a:r>
              <a:rPr lang="en-GB" sz="2000" dirty="0"/>
              <a:t>Wanying LING</a:t>
            </a:r>
          </a:p>
          <a:p>
            <a:r>
              <a:rPr lang="en-US" sz="2000" dirty="0"/>
              <a:t>Department of Sociology</a:t>
            </a:r>
          </a:p>
          <a:p>
            <a:r>
              <a:rPr lang="en-US" sz="2000" dirty="0"/>
              <a:t>The University of Hong Kong</a:t>
            </a:r>
            <a:endParaRPr lang="en-GB" sz="2000" dirty="0"/>
          </a:p>
          <a:p>
            <a:r>
              <a:rPr lang="en-GB" sz="2000" dirty="0"/>
              <a:t>lingwany@connect.hku.hk</a:t>
            </a:r>
          </a:p>
          <a:p>
            <a:pPr>
              <a:spcBef>
                <a:spcPts val="1200"/>
              </a:spcBef>
            </a:pPr>
            <a:r>
              <a:rPr lang="en-GB" sz="2000" dirty="0"/>
              <a:t>F</a:t>
            </a:r>
            <a:r>
              <a:rPr lang="en-US" altLang="zh-CN" sz="2000" dirty="0" err="1"/>
              <a:t>eb</a:t>
            </a:r>
            <a:r>
              <a:rPr lang="en-US" altLang="zh-CN" sz="2000" dirty="0"/>
              <a:t> 7</a:t>
            </a:r>
            <a:r>
              <a:rPr lang="en-GB" sz="2000" dirty="0"/>
              <a:t>, 2024</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698" y="5301208"/>
            <a:ext cx="1374155" cy="137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8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CD6D1-F95B-C548-D62D-2E9856DDCF2C}"/>
              </a:ext>
            </a:extLst>
          </p:cNvPr>
          <p:cNvSpPr>
            <a:spLocks noGrp="1"/>
          </p:cNvSpPr>
          <p:nvPr>
            <p:ph type="title"/>
          </p:nvPr>
        </p:nvSpPr>
        <p:spPr/>
        <p:txBody>
          <a:bodyPr>
            <a:noAutofit/>
          </a:bodyPr>
          <a:lstStyle/>
          <a:p>
            <a:r>
              <a:rPr kumimoji="0" lang="en-US" altLang="zh-HK" sz="3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j-cs"/>
              </a:rPr>
              <a:t>Difference Between Summary and Abstract</a:t>
            </a:r>
            <a:endParaRPr lang="zh-HK" altLang="en-US" sz="3600" dirty="0"/>
          </a:p>
        </p:txBody>
      </p:sp>
      <p:sp>
        <p:nvSpPr>
          <p:cNvPr id="8" name="内容占位符 7">
            <a:extLst>
              <a:ext uri="{FF2B5EF4-FFF2-40B4-BE49-F238E27FC236}">
                <a16:creationId xmlns:a16="http://schemas.microsoft.com/office/drawing/2014/main" id="{65973F7F-A485-E20F-C0DE-5C25CA4F66DF}"/>
              </a:ext>
            </a:extLst>
          </p:cNvPr>
          <p:cNvSpPr>
            <a:spLocks noGrp="1"/>
          </p:cNvSpPr>
          <p:nvPr>
            <p:ph idx="1"/>
          </p:nvPr>
        </p:nvSpPr>
        <p:spPr/>
        <p:txBody>
          <a:bodyPr/>
          <a:lstStyle/>
          <a:p>
            <a:r>
              <a:rPr lang="en-US" altLang="zh-HK" dirty="0"/>
              <a:t>What do you think is the difference between a summary and an abstract?</a:t>
            </a:r>
          </a:p>
          <a:p>
            <a:endParaRPr lang="zh-HK" altLang="en-US" dirty="0"/>
          </a:p>
        </p:txBody>
      </p:sp>
      <p:sp>
        <p:nvSpPr>
          <p:cNvPr id="4" name="页脚占位符 3">
            <a:extLst>
              <a:ext uri="{FF2B5EF4-FFF2-40B4-BE49-F238E27FC236}">
                <a16:creationId xmlns:a16="http://schemas.microsoft.com/office/drawing/2014/main" id="{28E0CDFC-0754-D45F-46DD-DCFF2547AF57}"/>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1DCEF37-2897-8E44-D1F9-9F4BBB35D31C}"/>
              </a:ext>
            </a:extLst>
          </p:cNvPr>
          <p:cNvSpPr>
            <a:spLocks noGrp="1"/>
          </p:cNvSpPr>
          <p:nvPr>
            <p:ph type="sldNum" sz="quarter" idx="12"/>
          </p:nvPr>
        </p:nvSpPr>
        <p:spPr/>
        <p:txBody>
          <a:bodyPr/>
          <a:lstStyle/>
          <a:p>
            <a:fld id="{99A439CC-877A-4B95-A599-E6FAAD7B1E05}" type="slidenum">
              <a:rPr lang="en-GB" smtClean="0"/>
              <a:t>10</a:t>
            </a:fld>
            <a:endParaRPr lang="en-GB"/>
          </a:p>
        </p:txBody>
      </p:sp>
      <p:graphicFrame>
        <p:nvGraphicFramePr>
          <p:cNvPr id="9" name="图示 8">
            <a:extLst>
              <a:ext uri="{FF2B5EF4-FFF2-40B4-BE49-F238E27FC236}">
                <a16:creationId xmlns:a16="http://schemas.microsoft.com/office/drawing/2014/main" id="{D3DF984A-3174-6670-6AD4-21E509548694}"/>
              </a:ext>
            </a:extLst>
          </p:cNvPr>
          <p:cNvGraphicFramePr/>
          <p:nvPr>
            <p:extLst>
              <p:ext uri="{D42A27DB-BD31-4B8C-83A1-F6EECF244321}">
                <p14:modId xmlns:p14="http://schemas.microsoft.com/office/powerpoint/2010/main" val="3794773285"/>
              </p:ext>
            </p:extLst>
          </p:nvPr>
        </p:nvGraphicFramePr>
        <p:xfrm>
          <a:off x="1835696" y="2708920"/>
          <a:ext cx="5898976" cy="327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22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标题 7">
            <a:extLst>
              <a:ext uri="{FF2B5EF4-FFF2-40B4-BE49-F238E27FC236}">
                <a16:creationId xmlns:a16="http://schemas.microsoft.com/office/drawing/2014/main" id="{6B9417BF-A7A2-CC92-6C85-82C2B0142E5A}"/>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nSpc>
                <a:spcPct val="90000"/>
              </a:lnSpc>
            </a:pPr>
            <a:r>
              <a:rPr lang="en-US" altLang="zh-HK" sz="7000" b="0" kern="1200" dirty="0">
                <a:solidFill>
                  <a:schemeClr val="tx1"/>
                </a:solidFill>
                <a:latin typeface="+mn-lt"/>
                <a:ea typeface="+mj-ea"/>
                <a:cs typeface="+mj-cs"/>
              </a:rPr>
              <a:t>Please share what you read!</a:t>
            </a:r>
          </a:p>
        </p:txBody>
      </p:sp>
      <p:sp>
        <p:nvSpPr>
          <p:cNvPr id="10" name="文本占位符 9">
            <a:extLst>
              <a:ext uri="{FF2B5EF4-FFF2-40B4-BE49-F238E27FC236}">
                <a16:creationId xmlns:a16="http://schemas.microsoft.com/office/drawing/2014/main" id="{3C04197F-0730-8B09-7C03-1E560EAFD4D7}"/>
              </a:ext>
            </a:extLst>
          </p:cNvPr>
          <p:cNvSpPr>
            <a:spLocks noGrp="1"/>
          </p:cNvSpPr>
          <p:nvPr>
            <p:ph type="body" idx="1"/>
          </p:nvPr>
        </p:nvSpPr>
        <p:spPr>
          <a:xfrm>
            <a:off x="5550693" y="4619624"/>
            <a:ext cx="2960084" cy="1038225"/>
          </a:xfrm>
        </p:spPr>
        <p:txBody>
          <a:bodyPr vert="horz" lIns="91440" tIns="45720" rIns="91440" bIns="45720" rtlCol="0">
            <a:normAutofit/>
          </a:bodyPr>
          <a:lstStyle/>
          <a:p>
            <a:pPr algn="r">
              <a:lnSpc>
                <a:spcPct val="90000"/>
              </a:lnSpc>
              <a:spcBef>
                <a:spcPts val="1000"/>
              </a:spcBef>
            </a:pPr>
            <a:endParaRPr lang="en-US" altLang="zh-HK" sz="2400" kern="1200">
              <a:solidFill>
                <a:schemeClr val="tx1"/>
              </a:solidFill>
              <a:latin typeface="+mn-lt"/>
              <a:ea typeface="+mn-ea"/>
              <a:cs typeface="+mn-cs"/>
            </a:endParaRPr>
          </a:p>
        </p:txBody>
      </p:sp>
      <p:sp>
        <p:nvSpPr>
          <p:cNvPr id="32" name="Rectangle 31">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页脚占位符 3">
            <a:extLst>
              <a:ext uri="{FF2B5EF4-FFF2-40B4-BE49-F238E27FC236}">
                <a16:creationId xmlns:a16="http://schemas.microsoft.com/office/drawing/2014/main" id="{ED9BC821-12CE-8F7B-D242-88E936F77E9F}"/>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SOCI6003</a:t>
            </a:r>
          </a:p>
        </p:txBody>
      </p:sp>
      <p:sp>
        <p:nvSpPr>
          <p:cNvPr id="5" name="灯片编号占位符 4">
            <a:extLst>
              <a:ext uri="{FF2B5EF4-FFF2-40B4-BE49-F238E27FC236}">
                <a16:creationId xmlns:a16="http://schemas.microsoft.com/office/drawing/2014/main" id="{10D3502D-13A2-D5F6-26D0-2C79E21CC1EF}"/>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99A439CC-877A-4B95-A599-E6FAAD7B1E05}" type="slidenum">
              <a:rPr lang="en-US" smtClean="0">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426817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5DB75-6718-5937-B0D0-033C67BD264A}"/>
              </a:ext>
            </a:extLst>
          </p:cNvPr>
          <p:cNvSpPr>
            <a:spLocks noGrp="1"/>
          </p:cNvSpPr>
          <p:nvPr>
            <p:ph type="title"/>
          </p:nvPr>
        </p:nvSpPr>
        <p:spPr/>
        <p:txBody>
          <a:bodyPr/>
          <a:lstStyle/>
          <a:p>
            <a:r>
              <a:rPr lang="en-US" altLang="zh-HK" dirty="0"/>
              <a:t>Today's topic</a:t>
            </a:r>
            <a:endParaRPr lang="zh-HK" altLang="en-US" dirty="0"/>
          </a:p>
        </p:txBody>
      </p:sp>
      <p:sp>
        <p:nvSpPr>
          <p:cNvPr id="3" name="内容占位符 2">
            <a:extLst>
              <a:ext uri="{FF2B5EF4-FFF2-40B4-BE49-F238E27FC236}">
                <a16:creationId xmlns:a16="http://schemas.microsoft.com/office/drawing/2014/main" id="{3CC2823A-4949-7AEE-3ADF-D1EC86BF66D8}"/>
              </a:ext>
            </a:extLst>
          </p:cNvPr>
          <p:cNvSpPr>
            <a:spLocks noGrp="1"/>
          </p:cNvSpPr>
          <p:nvPr>
            <p:ph idx="1"/>
          </p:nvPr>
        </p:nvSpPr>
        <p:spPr/>
        <p:txBody>
          <a:bodyPr>
            <a:normAutofit/>
          </a:bodyPr>
          <a:lstStyle/>
          <a:p>
            <a:r>
              <a:rPr lang="en-US" altLang="zh-HK" dirty="0"/>
              <a:t>Credentials and Skills</a:t>
            </a:r>
          </a:p>
        </p:txBody>
      </p:sp>
      <p:sp>
        <p:nvSpPr>
          <p:cNvPr id="4" name="页脚占位符 3">
            <a:extLst>
              <a:ext uri="{FF2B5EF4-FFF2-40B4-BE49-F238E27FC236}">
                <a16:creationId xmlns:a16="http://schemas.microsoft.com/office/drawing/2014/main" id="{677AC3A1-E439-BB81-374A-3B05F8C0784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FD1AF987-9AD5-54D7-B4E4-A05A4D8C60FC}"/>
              </a:ext>
            </a:extLst>
          </p:cNvPr>
          <p:cNvSpPr>
            <a:spLocks noGrp="1"/>
          </p:cNvSpPr>
          <p:nvPr>
            <p:ph type="sldNum" sz="quarter" idx="12"/>
          </p:nvPr>
        </p:nvSpPr>
        <p:spPr/>
        <p:txBody>
          <a:bodyPr/>
          <a:lstStyle/>
          <a:p>
            <a:fld id="{99A439CC-877A-4B95-A599-E6FAAD7B1E05}" type="slidenum">
              <a:rPr lang="en-GB" smtClean="0"/>
              <a:t>12</a:t>
            </a:fld>
            <a:endParaRPr lang="en-GB"/>
          </a:p>
        </p:txBody>
      </p:sp>
    </p:spTree>
    <p:extLst>
      <p:ext uri="{BB962C8B-B14F-4D97-AF65-F5344CB8AC3E}">
        <p14:creationId xmlns:p14="http://schemas.microsoft.com/office/powerpoint/2010/main" val="125548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4F0BB-873E-A2E6-12D4-FF0B6DF67649}"/>
              </a:ext>
            </a:extLst>
          </p:cNvPr>
          <p:cNvSpPr>
            <a:spLocks noGrp="1"/>
          </p:cNvSpPr>
          <p:nvPr>
            <p:ph type="title"/>
          </p:nvPr>
        </p:nvSpPr>
        <p:spPr/>
        <p:txBody>
          <a:bodyP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altLang="zh-HK" sz="40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Credentials and Skills</a:t>
            </a:r>
            <a:endParaRPr lang="zh-HK" altLang="en-US" sz="5400" dirty="0"/>
          </a:p>
        </p:txBody>
      </p:sp>
      <p:sp>
        <p:nvSpPr>
          <p:cNvPr id="3" name="内容占位符 2">
            <a:extLst>
              <a:ext uri="{FF2B5EF4-FFF2-40B4-BE49-F238E27FC236}">
                <a16:creationId xmlns:a16="http://schemas.microsoft.com/office/drawing/2014/main" id="{FE40BC27-ACEF-3305-E1EE-037E27EA8244}"/>
              </a:ext>
            </a:extLst>
          </p:cNvPr>
          <p:cNvSpPr>
            <a:spLocks noGrp="1"/>
          </p:cNvSpPr>
          <p:nvPr>
            <p:ph idx="1"/>
          </p:nvPr>
        </p:nvSpPr>
        <p:spPr/>
        <p:txBody>
          <a:bodyPr>
            <a:normAutofit fontScale="92500" lnSpcReduction="10000"/>
          </a:bodyPr>
          <a:lstStyle/>
          <a:p>
            <a:r>
              <a:rPr lang="en-US" altLang="zh-HK" dirty="0"/>
              <a:t>In what ways does the research suggest a discrepancy between educational credentials and actual skills? </a:t>
            </a:r>
          </a:p>
          <a:p>
            <a:r>
              <a:rPr lang="en-US" altLang="zh-HK" dirty="0"/>
              <a:t>Why is it crucial to consider skills diffusion alongside educational expansion as macro-level factors when examining the economic returns to education?</a:t>
            </a:r>
          </a:p>
          <a:p>
            <a:r>
              <a:rPr lang="en-US" altLang="zh-HK" dirty="0"/>
              <a:t>What is the concept of meritocratic reward allocation, and how does skills diffusion contribute to it according to Araki's findings?</a:t>
            </a:r>
            <a:endParaRPr lang="zh-HK" altLang="en-US" dirty="0"/>
          </a:p>
        </p:txBody>
      </p:sp>
      <p:sp>
        <p:nvSpPr>
          <p:cNvPr id="4" name="页脚占位符 3">
            <a:extLst>
              <a:ext uri="{FF2B5EF4-FFF2-40B4-BE49-F238E27FC236}">
                <a16:creationId xmlns:a16="http://schemas.microsoft.com/office/drawing/2014/main" id="{DC1DF3EE-3736-51C0-3422-771888A7A1BF}"/>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1922234F-D1A5-EA41-FD62-2826D47C2407}"/>
              </a:ext>
            </a:extLst>
          </p:cNvPr>
          <p:cNvSpPr>
            <a:spLocks noGrp="1"/>
          </p:cNvSpPr>
          <p:nvPr>
            <p:ph type="sldNum" sz="quarter" idx="12"/>
          </p:nvPr>
        </p:nvSpPr>
        <p:spPr/>
        <p:txBody>
          <a:bodyPr/>
          <a:lstStyle/>
          <a:p>
            <a:fld id="{99A439CC-877A-4B95-A599-E6FAAD7B1E05}" type="slidenum">
              <a:rPr lang="en-GB" smtClean="0"/>
              <a:t>13</a:t>
            </a:fld>
            <a:endParaRPr lang="en-GB"/>
          </a:p>
        </p:txBody>
      </p:sp>
    </p:spTree>
    <p:extLst>
      <p:ext uri="{BB962C8B-B14F-4D97-AF65-F5344CB8AC3E}">
        <p14:creationId xmlns:p14="http://schemas.microsoft.com/office/powerpoint/2010/main" val="171265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CC99-0DF6-679D-B56C-931D99806BCF}"/>
              </a:ext>
            </a:extLst>
          </p:cNvPr>
          <p:cNvSpPr>
            <a:spLocks noGrp="1"/>
          </p:cNvSpPr>
          <p:nvPr>
            <p:ph type="title"/>
          </p:nvPr>
        </p:nvSpPr>
        <p:spPr/>
        <p:txBody>
          <a:bodyPr/>
          <a:lstStyle/>
          <a:p>
            <a:r>
              <a:rPr lang="en-US" altLang="zh-HK" dirty="0"/>
              <a:t>Tell me!</a:t>
            </a:r>
            <a:endParaRPr lang="zh-HK" altLang="en-US" dirty="0"/>
          </a:p>
        </p:txBody>
      </p:sp>
      <p:pic>
        <p:nvPicPr>
          <p:cNvPr id="7" name="内容占位符 6" descr="QR 代码&#10;&#10;描述已自动生成">
            <a:extLst>
              <a:ext uri="{FF2B5EF4-FFF2-40B4-BE49-F238E27FC236}">
                <a16:creationId xmlns:a16="http://schemas.microsoft.com/office/drawing/2014/main" id="{09666303-2D16-7B21-34A5-6C77ED8A4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233" y="1137233"/>
            <a:ext cx="4583534" cy="4583534"/>
          </a:xfrm>
        </p:spPr>
      </p:pic>
      <p:sp>
        <p:nvSpPr>
          <p:cNvPr id="4" name="页脚占位符 3">
            <a:extLst>
              <a:ext uri="{FF2B5EF4-FFF2-40B4-BE49-F238E27FC236}">
                <a16:creationId xmlns:a16="http://schemas.microsoft.com/office/drawing/2014/main" id="{24ACC6E9-383D-2C45-3C16-0C0CD9D1A65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A452221F-D63B-8292-D671-1B23983D4F11}"/>
              </a:ext>
            </a:extLst>
          </p:cNvPr>
          <p:cNvSpPr>
            <a:spLocks noGrp="1"/>
          </p:cNvSpPr>
          <p:nvPr>
            <p:ph type="sldNum" sz="quarter" idx="12"/>
          </p:nvPr>
        </p:nvSpPr>
        <p:spPr/>
        <p:txBody>
          <a:bodyPr/>
          <a:lstStyle/>
          <a:p>
            <a:fld id="{99A439CC-877A-4B95-A599-E6FAAD7B1E05}" type="slidenum">
              <a:rPr lang="en-GB" smtClean="0"/>
              <a:t>14</a:t>
            </a:fld>
            <a:endParaRPr lang="en-GB"/>
          </a:p>
        </p:txBody>
      </p:sp>
      <p:sp>
        <p:nvSpPr>
          <p:cNvPr id="9" name="文本框 8">
            <a:extLst>
              <a:ext uri="{FF2B5EF4-FFF2-40B4-BE49-F238E27FC236}">
                <a16:creationId xmlns:a16="http://schemas.microsoft.com/office/drawing/2014/main" id="{50C16980-3930-9BF5-4944-8DACFA8D3926}"/>
              </a:ext>
            </a:extLst>
          </p:cNvPr>
          <p:cNvSpPr txBox="1"/>
          <p:nvPr/>
        </p:nvSpPr>
        <p:spPr>
          <a:xfrm>
            <a:off x="755576" y="5576893"/>
            <a:ext cx="8136904" cy="461665"/>
          </a:xfrm>
          <a:prstGeom prst="rect">
            <a:avLst/>
          </a:prstGeom>
          <a:noFill/>
        </p:spPr>
        <p:txBody>
          <a:bodyPr wrap="square">
            <a:spAutoFit/>
          </a:bodyPr>
          <a:lstStyle/>
          <a:p>
            <a:r>
              <a:rPr lang="en-US" altLang="zh-HK" sz="2400" i="0" dirty="0">
                <a:solidFill>
                  <a:srgbClr val="000000"/>
                </a:solidFill>
                <a:effectLst/>
                <a:latin typeface="72"/>
              </a:rPr>
              <a:t>https://hku.au1.qualtrics.com/jfe/form/SV_0CAc6wAIyoTfH4W</a:t>
            </a:r>
            <a:endParaRPr lang="zh-HK" altLang="en-US" sz="2400" dirty="0"/>
          </a:p>
        </p:txBody>
      </p:sp>
    </p:spTree>
    <p:extLst>
      <p:ext uri="{BB962C8B-B14F-4D97-AF65-F5344CB8AC3E}">
        <p14:creationId xmlns:p14="http://schemas.microsoft.com/office/powerpoint/2010/main" val="233335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0040" y="2144903"/>
            <a:ext cx="7772400" cy="1647724"/>
          </a:xfrm>
        </p:spPr>
        <p:txBody>
          <a:bodyPr>
            <a:noAutofit/>
          </a:bodyPr>
          <a:lstStyle/>
          <a:p>
            <a:r>
              <a:rPr lang="en-GB" sz="3600" dirty="0"/>
              <a:t>Thank you!</a:t>
            </a:r>
            <a:endParaRPr lang="en-GB" sz="3600" b="1" dirty="0"/>
          </a:p>
        </p:txBody>
      </p:sp>
      <p:sp>
        <p:nvSpPr>
          <p:cNvPr id="3" name="Subtitle 2"/>
          <p:cNvSpPr>
            <a:spLocks noGrp="1"/>
          </p:cNvSpPr>
          <p:nvPr>
            <p:ph type="subTitle" idx="1"/>
          </p:nvPr>
        </p:nvSpPr>
        <p:spPr>
          <a:xfrm>
            <a:off x="466712" y="3912392"/>
            <a:ext cx="8359055" cy="2911030"/>
          </a:xfrm>
        </p:spPr>
        <p:txBody>
          <a:bodyPr>
            <a:noAutofit/>
          </a:bodyPr>
          <a:lstStyle/>
          <a:p>
            <a:r>
              <a:rPr lang="en-GB" sz="2800" dirty="0"/>
              <a:t>Wanying Ling </a:t>
            </a:r>
          </a:p>
          <a:p>
            <a:r>
              <a:rPr lang="en-GB" sz="2800" dirty="0"/>
              <a:t>lingwany@connect.hku.hk</a:t>
            </a:r>
          </a:p>
        </p:txBody>
      </p:sp>
      <p:pic>
        <p:nvPicPr>
          <p:cNvPr id="14344" name="Picture 8" descr="The University of Hong Kong (School of Humanities), Hong Kong - The  International Academic Forum (IAFOR)">
            <a:extLst>
              <a:ext uri="{FF2B5EF4-FFF2-40B4-BE49-F238E27FC236}">
                <a16:creationId xmlns:a16="http://schemas.microsoft.com/office/drawing/2014/main" id="{13E2D9C5-0A43-40A4-BCD5-BE1AD0500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700" y="406689"/>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6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T1</a:t>
            </a:r>
            <a:endParaRPr lang="zh-HK" altLang="en-US" dirty="0"/>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2</a:t>
            </a:fld>
            <a:endParaRPr lang="en-GB">
              <a:solidFill>
                <a:schemeClr val="tx1">
                  <a:lumMod val="50000"/>
                  <a:lumOff val="50000"/>
                </a:schemeClr>
              </a:solidFill>
            </a:endParaRPr>
          </a:p>
        </p:txBody>
      </p:sp>
      <p:sp>
        <p:nvSpPr>
          <p:cNvPr id="10" name="内容占位符 9">
            <a:extLst>
              <a:ext uri="{FF2B5EF4-FFF2-40B4-BE49-F238E27FC236}">
                <a16:creationId xmlns:a16="http://schemas.microsoft.com/office/drawing/2014/main" id="{5E297670-CAD8-64C6-F8B8-9F06D684C764}"/>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59185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T2</a:t>
            </a:r>
            <a:endParaRPr lang="zh-HK" altLang="en-US" dirty="0"/>
          </a:p>
        </p:txBody>
      </p:sp>
      <p:sp>
        <p:nvSpPr>
          <p:cNvPr id="24"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3</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4BD063B3-6B7D-63F3-764F-A89535CB4852}"/>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225287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dirty="0"/>
              <a:t>Grouping Results – T3</a:t>
            </a:r>
            <a:endParaRPr lang="zh-HK" altLang="en-US" dirty="0"/>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4</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DA19743E-EB84-0728-D216-CC294A518028}"/>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54613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a:t>Grouping Results – T4</a:t>
            </a:r>
            <a:endParaRPr lang="zh-HK" altLang="en-US"/>
          </a:p>
        </p:txBody>
      </p:sp>
      <p:sp>
        <p:nvSpPr>
          <p:cNvPr id="37" name="Rectangle 2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5</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803340E8-0A4E-47AE-4A37-AD600812C6A2}"/>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161637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5AD6-41B9-00A7-3046-A5F14014875B}"/>
              </a:ext>
            </a:extLst>
          </p:cNvPr>
          <p:cNvSpPr>
            <a:spLocks noGrp="1"/>
          </p:cNvSpPr>
          <p:nvPr>
            <p:ph type="title"/>
          </p:nvPr>
        </p:nvSpPr>
        <p:spPr>
          <a:xfrm>
            <a:off x="630936" y="256032"/>
            <a:ext cx="7879842" cy="1014984"/>
          </a:xfrm>
        </p:spPr>
        <p:txBody>
          <a:bodyPr anchor="b">
            <a:normAutofit/>
          </a:bodyPr>
          <a:lstStyle/>
          <a:p>
            <a:r>
              <a:rPr lang="en-US" altLang="zh-HK"/>
              <a:t>Grouping Results – T5</a:t>
            </a:r>
            <a:endParaRPr lang="zh-HK" altLang="en-US" dirty="0"/>
          </a:p>
        </p:txBody>
      </p:sp>
      <p:sp>
        <p:nvSpPr>
          <p:cNvPr id="20"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页脚占位符 3">
            <a:extLst>
              <a:ext uri="{FF2B5EF4-FFF2-40B4-BE49-F238E27FC236}">
                <a16:creationId xmlns:a16="http://schemas.microsoft.com/office/drawing/2014/main" id="{762C5E0A-4F2E-CCF6-3578-C54DFD692D4B}"/>
              </a:ext>
            </a:extLst>
          </p:cNvPr>
          <p:cNvSpPr>
            <a:spLocks noGrp="1"/>
          </p:cNvSpPr>
          <p:nvPr>
            <p:ph type="ftr" sz="quarter" idx="11"/>
          </p:nvPr>
        </p:nvSpPr>
        <p:spPr>
          <a:xfrm>
            <a:off x="3028950" y="6356350"/>
            <a:ext cx="3086100" cy="365125"/>
          </a:xfrm>
        </p:spPr>
        <p:txBody>
          <a:bodyPr>
            <a:normAutofit/>
          </a:bodyPr>
          <a:lstStyle/>
          <a:p>
            <a:pPr>
              <a:spcAft>
                <a:spcPts val="600"/>
              </a:spcAft>
            </a:pPr>
            <a:r>
              <a:rPr lang="en-GB">
                <a:solidFill>
                  <a:schemeClr val="tx1">
                    <a:lumMod val="50000"/>
                    <a:lumOff val="50000"/>
                  </a:schemeClr>
                </a:solidFill>
              </a:rPr>
              <a:t>SOCI6003</a:t>
            </a:r>
          </a:p>
        </p:txBody>
      </p:sp>
      <p:sp>
        <p:nvSpPr>
          <p:cNvPr id="5" name="灯片编号占位符 4">
            <a:extLst>
              <a:ext uri="{FF2B5EF4-FFF2-40B4-BE49-F238E27FC236}">
                <a16:creationId xmlns:a16="http://schemas.microsoft.com/office/drawing/2014/main" id="{EC7E87C8-01DA-EDF4-3B08-7D844B646F67}"/>
              </a:ext>
            </a:extLst>
          </p:cNvPr>
          <p:cNvSpPr>
            <a:spLocks noGrp="1"/>
          </p:cNvSpPr>
          <p:nvPr>
            <p:ph type="sldNum" sz="quarter" idx="12"/>
          </p:nvPr>
        </p:nvSpPr>
        <p:spPr>
          <a:xfrm>
            <a:off x="6654940" y="6356350"/>
            <a:ext cx="1858124" cy="365125"/>
          </a:xfrm>
        </p:spPr>
        <p:txBody>
          <a:bodyPr>
            <a:normAutofit/>
          </a:bodyPr>
          <a:lstStyle/>
          <a:p>
            <a:pPr>
              <a:spcAft>
                <a:spcPts val="600"/>
              </a:spcAft>
            </a:pPr>
            <a:fld id="{99A439CC-877A-4B95-A599-E6FAAD7B1E05}" type="slidenum">
              <a:rPr lang="en-GB">
                <a:solidFill>
                  <a:schemeClr val="tx1">
                    <a:lumMod val="50000"/>
                    <a:lumOff val="50000"/>
                  </a:schemeClr>
                </a:solidFill>
              </a:rPr>
              <a:pPr>
                <a:spcAft>
                  <a:spcPts val="600"/>
                </a:spcAft>
              </a:pPr>
              <a:t>6</a:t>
            </a:fld>
            <a:endParaRPr lang="en-GB">
              <a:solidFill>
                <a:schemeClr val="tx1">
                  <a:lumMod val="50000"/>
                  <a:lumOff val="50000"/>
                </a:schemeClr>
              </a:solidFill>
            </a:endParaRPr>
          </a:p>
        </p:txBody>
      </p:sp>
      <p:sp>
        <p:nvSpPr>
          <p:cNvPr id="6" name="内容占位符 5">
            <a:extLst>
              <a:ext uri="{FF2B5EF4-FFF2-40B4-BE49-F238E27FC236}">
                <a16:creationId xmlns:a16="http://schemas.microsoft.com/office/drawing/2014/main" id="{E2BE89D5-D380-4553-307A-C6ADD904D2BD}"/>
              </a:ext>
            </a:extLst>
          </p:cNvPr>
          <p:cNvSpPr>
            <a:spLocks noGrp="1"/>
          </p:cNvSpPr>
          <p:nvPr>
            <p:ph idx="1"/>
          </p:nvPr>
        </p:nvSpPr>
        <p:spPr/>
        <p:txBody>
          <a:bodyPr/>
          <a:lstStyle/>
          <a:p>
            <a:endParaRPr lang="zh-HK" altLang="en-US"/>
          </a:p>
        </p:txBody>
      </p:sp>
    </p:spTree>
    <p:extLst>
      <p:ext uri="{BB962C8B-B14F-4D97-AF65-F5344CB8AC3E}">
        <p14:creationId xmlns:p14="http://schemas.microsoft.com/office/powerpoint/2010/main" val="60379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4AEBB-79C9-D3D4-FBF7-D6ED0A9B6B4B}"/>
              </a:ext>
            </a:extLst>
          </p:cNvPr>
          <p:cNvSpPr>
            <a:spLocks noGrp="1"/>
          </p:cNvSpPr>
          <p:nvPr>
            <p:ph type="title"/>
          </p:nvPr>
        </p:nvSpPr>
        <p:spPr/>
        <p:txBody>
          <a:bodyPr/>
          <a:lstStyle/>
          <a:p>
            <a:r>
              <a:rPr lang="en-US" altLang="zh-HK" dirty="0"/>
              <a:t>Feedback – Team Work</a:t>
            </a:r>
            <a:endParaRPr lang="zh-HK" altLang="en-US" dirty="0"/>
          </a:p>
        </p:txBody>
      </p:sp>
      <p:sp>
        <p:nvSpPr>
          <p:cNvPr id="3" name="内容占位符 2">
            <a:extLst>
              <a:ext uri="{FF2B5EF4-FFF2-40B4-BE49-F238E27FC236}">
                <a16:creationId xmlns:a16="http://schemas.microsoft.com/office/drawing/2014/main" id="{1D65C83C-C24C-2CC9-9668-F78FF52DCB4F}"/>
              </a:ext>
            </a:extLst>
          </p:cNvPr>
          <p:cNvSpPr>
            <a:spLocks noGrp="1"/>
          </p:cNvSpPr>
          <p:nvPr>
            <p:ph idx="1"/>
          </p:nvPr>
        </p:nvSpPr>
        <p:spPr/>
        <p:txBody>
          <a:bodyPr>
            <a:normAutofit/>
          </a:bodyPr>
          <a:lstStyle/>
          <a:p>
            <a:r>
              <a:rPr lang="en-US" altLang="zh-HK" i="1" dirty="0"/>
              <a:t>Still not so sure about how to work on the group project</a:t>
            </a:r>
          </a:p>
          <a:p>
            <a:endParaRPr lang="en-US" altLang="zh-HK" i="1" dirty="0"/>
          </a:p>
          <a:p>
            <a:r>
              <a:rPr lang="en-US" altLang="zh-HK" i="1" dirty="0"/>
              <a:t>I am wondering whether it will be unfair for the students who did not come if we form groups freely</a:t>
            </a:r>
          </a:p>
          <a:p>
            <a:endParaRPr lang="en-US" altLang="zh-HK" i="1" dirty="0"/>
          </a:p>
          <a:p>
            <a:endParaRPr lang="zh-HK" altLang="en-US" i="1" dirty="0"/>
          </a:p>
        </p:txBody>
      </p:sp>
      <p:sp>
        <p:nvSpPr>
          <p:cNvPr id="4" name="页脚占位符 3">
            <a:extLst>
              <a:ext uri="{FF2B5EF4-FFF2-40B4-BE49-F238E27FC236}">
                <a16:creationId xmlns:a16="http://schemas.microsoft.com/office/drawing/2014/main" id="{D98E7B41-6A0E-9E45-B55C-875F0009718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D5A21299-7078-A2F1-8E98-0B76F3490A8C}"/>
              </a:ext>
            </a:extLst>
          </p:cNvPr>
          <p:cNvSpPr>
            <a:spLocks noGrp="1"/>
          </p:cNvSpPr>
          <p:nvPr>
            <p:ph type="sldNum" sz="quarter" idx="12"/>
          </p:nvPr>
        </p:nvSpPr>
        <p:spPr/>
        <p:txBody>
          <a:bodyPr/>
          <a:lstStyle/>
          <a:p>
            <a:fld id="{99A439CC-877A-4B95-A599-E6FAAD7B1E05}" type="slidenum">
              <a:rPr lang="en-GB" smtClean="0"/>
              <a:t>7</a:t>
            </a:fld>
            <a:endParaRPr lang="en-GB"/>
          </a:p>
        </p:txBody>
      </p:sp>
    </p:spTree>
    <p:extLst>
      <p:ext uri="{BB962C8B-B14F-4D97-AF65-F5344CB8AC3E}">
        <p14:creationId xmlns:p14="http://schemas.microsoft.com/office/powerpoint/2010/main" val="398705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4B0F8-5BFC-E8C9-FE68-09D446E539E2}"/>
              </a:ext>
            </a:extLst>
          </p:cNvPr>
          <p:cNvSpPr>
            <a:spLocks noGrp="1"/>
          </p:cNvSpPr>
          <p:nvPr>
            <p:ph type="title"/>
          </p:nvPr>
        </p:nvSpPr>
        <p:spPr/>
        <p:txBody>
          <a:bodyPr/>
          <a:lstStyle/>
          <a:p>
            <a:r>
              <a:rPr lang="en-US" altLang="zh-HK" dirty="0"/>
              <a:t>Feedback - Topic</a:t>
            </a:r>
            <a:endParaRPr lang="zh-HK" altLang="en-US" dirty="0"/>
          </a:p>
        </p:txBody>
      </p:sp>
      <p:sp>
        <p:nvSpPr>
          <p:cNvPr id="3" name="内容占位符 2">
            <a:extLst>
              <a:ext uri="{FF2B5EF4-FFF2-40B4-BE49-F238E27FC236}">
                <a16:creationId xmlns:a16="http://schemas.microsoft.com/office/drawing/2014/main" id="{14CF246D-79C6-FDA8-FF40-EB5DA98D1882}"/>
              </a:ext>
            </a:extLst>
          </p:cNvPr>
          <p:cNvSpPr>
            <a:spLocks noGrp="1"/>
          </p:cNvSpPr>
          <p:nvPr>
            <p:ph idx="1"/>
          </p:nvPr>
        </p:nvSpPr>
        <p:spPr/>
        <p:txBody>
          <a:bodyPr>
            <a:normAutofit fontScale="92500" lnSpcReduction="20000"/>
          </a:bodyPr>
          <a:lstStyle/>
          <a:p>
            <a:r>
              <a:rPr lang="en-US" altLang="zh-HK" i="1" dirty="0"/>
              <a:t>I wonder how to link sociological knowledge with education, since education is more an individual behavior while sociology is more about social change, collective behavior and so on.</a:t>
            </a:r>
          </a:p>
          <a:p>
            <a:r>
              <a:rPr lang="en-US" altLang="zh-HK" i="1" dirty="0"/>
              <a:t>I want to know more about the difference between private and public school, such as is there any educational inequality existing or which factors lead to the appearance of private school and public school</a:t>
            </a:r>
          </a:p>
          <a:p>
            <a:r>
              <a:rPr lang="en-US" altLang="zh-HK" i="1" dirty="0"/>
              <a:t>I think sociology education in terms of global aspect is intriguing.</a:t>
            </a:r>
            <a:endParaRPr lang="zh-HK" altLang="en-US" i="1" dirty="0"/>
          </a:p>
        </p:txBody>
      </p:sp>
      <p:sp>
        <p:nvSpPr>
          <p:cNvPr id="4" name="页脚占位符 3">
            <a:extLst>
              <a:ext uri="{FF2B5EF4-FFF2-40B4-BE49-F238E27FC236}">
                <a16:creationId xmlns:a16="http://schemas.microsoft.com/office/drawing/2014/main" id="{4D656497-FD54-9EF6-CF53-7C0ACB6235AD}"/>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735E75B9-A981-122B-E2B8-26947FBF5882}"/>
              </a:ext>
            </a:extLst>
          </p:cNvPr>
          <p:cNvSpPr>
            <a:spLocks noGrp="1"/>
          </p:cNvSpPr>
          <p:nvPr>
            <p:ph type="sldNum" sz="quarter" idx="12"/>
          </p:nvPr>
        </p:nvSpPr>
        <p:spPr/>
        <p:txBody>
          <a:bodyPr/>
          <a:lstStyle/>
          <a:p>
            <a:fld id="{99A439CC-877A-4B95-A599-E6FAAD7B1E05}" type="slidenum">
              <a:rPr lang="en-GB" smtClean="0"/>
              <a:t>8</a:t>
            </a:fld>
            <a:endParaRPr lang="en-GB"/>
          </a:p>
        </p:txBody>
      </p:sp>
    </p:spTree>
    <p:extLst>
      <p:ext uri="{BB962C8B-B14F-4D97-AF65-F5344CB8AC3E}">
        <p14:creationId xmlns:p14="http://schemas.microsoft.com/office/powerpoint/2010/main" val="15714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75727-5508-43E8-3874-160067561988}"/>
              </a:ext>
            </a:extLst>
          </p:cNvPr>
          <p:cNvSpPr>
            <a:spLocks noGrp="1"/>
          </p:cNvSpPr>
          <p:nvPr>
            <p:ph type="title"/>
          </p:nvPr>
        </p:nvSpPr>
        <p:spPr/>
        <p:txBody>
          <a:bodyPr/>
          <a:lstStyle/>
          <a:p>
            <a:r>
              <a:rPr lang="en-US" altLang="zh-HK" dirty="0"/>
              <a:t>Tips </a:t>
            </a:r>
            <a:r>
              <a:rPr lang="en-US" altLang="zh-CN" dirty="0"/>
              <a:t>for</a:t>
            </a:r>
            <a:r>
              <a:rPr lang="en-US" altLang="zh-HK" dirty="0"/>
              <a:t> presenting an article</a:t>
            </a:r>
            <a:endParaRPr lang="zh-HK" altLang="en-US" dirty="0"/>
          </a:p>
        </p:txBody>
      </p:sp>
      <p:graphicFrame>
        <p:nvGraphicFramePr>
          <p:cNvPr id="8" name="内容占位符 7">
            <a:extLst>
              <a:ext uri="{FF2B5EF4-FFF2-40B4-BE49-F238E27FC236}">
                <a16:creationId xmlns:a16="http://schemas.microsoft.com/office/drawing/2014/main" id="{39345E20-75D0-E918-03ED-237692BD1FB8}"/>
              </a:ext>
            </a:extLst>
          </p:cNvPr>
          <p:cNvGraphicFramePr>
            <a:graphicFrameLocks noGrp="1"/>
          </p:cNvGraphicFramePr>
          <p:nvPr>
            <p:ph idx="1"/>
            <p:extLst>
              <p:ext uri="{D42A27DB-BD31-4B8C-83A1-F6EECF244321}">
                <p14:modId xmlns:p14="http://schemas.microsoft.com/office/powerpoint/2010/main" val="1874534667"/>
              </p:ext>
            </p:extLst>
          </p:nvPr>
        </p:nvGraphicFramePr>
        <p:xfrm>
          <a:off x="457200" y="1417638"/>
          <a:ext cx="8229600" cy="2908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72142DAF-D9AF-2507-9255-608EA736A4D0}"/>
              </a:ext>
            </a:extLst>
          </p:cNvPr>
          <p:cNvSpPr>
            <a:spLocks noGrp="1"/>
          </p:cNvSpPr>
          <p:nvPr>
            <p:ph type="ftr" sz="quarter" idx="11"/>
          </p:nvPr>
        </p:nvSpPr>
        <p:spPr/>
        <p:txBody>
          <a:bodyPr/>
          <a:lstStyle/>
          <a:p>
            <a:r>
              <a:rPr lang="en-GB"/>
              <a:t>SOCI6003</a:t>
            </a:r>
          </a:p>
        </p:txBody>
      </p:sp>
      <p:sp>
        <p:nvSpPr>
          <p:cNvPr id="5" name="灯片编号占位符 4">
            <a:extLst>
              <a:ext uri="{FF2B5EF4-FFF2-40B4-BE49-F238E27FC236}">
                <a16:creationId xmlns:a16="http://schemas.microsoft.com/office/drawing/2014/main" id="{87A02709-272B-C07C-FF6B-42AE82AE66D4}"/>
              </a:ext>
            </a:extLst>
          </p:cNvPr>
          <p:cNvSpPr>
            <a:spLocks noGrp="1"/>
          </p:cNvSpPr>
          <p:nvPr>
            <p:ph type="sldNum" sz="quarter" idx="12"/>
          </p:nvPr>
        </p:nvSpPr>
        <p:spPr/>
        <p:txBody>
          <a:bodyPr/>
          <a:lstStyle/>
          <a:p>
            <a:fld id="{99A439CC-877A-4B95-A599-E6FAAD7B1E05}" type="slidenum">
              <a:rPr lang="en-GB" smtClean="0"/>
              <a:t>9</a:t>
            </a:fld>
            <a:endParaRPr lang="en-GB"/>
          </a:p>
        </p:txBody>
      </p:sp>
      <p:sp>
        <p:nvSpPr>
          <p:cNvPr id="10" name="文本框 9">
            <a:extLst>
              <a:ext uri="{FF2B5EF4-FFF2-40B4-BE49-F238E27FC236}">
                <a16:creationId xmlns:a16="http://schemas.microsoft.com/office/drawing/2014/main" id="{E3CFC43F-19CC-8982-BEDE-5ADDAD016DE1}"/>
              </a:ext>
            </a:extLst>
          </p:cNvPr>
          <p:cNvSpPr txBox="1"/>
          <p:nvPr/>
        </p:nvSpPr>
        <p:spPr>
          <a:xfrm>
            <a:off x="1331640" y="4299590"/>
            <a:ext cx="7560840" cy="954107"/>
          </a:xfrm>
          <a:prstGeom prst="rect">
            <a:avLst/>
          </a:prstGeom>
          <a:noFill/>
        </p:spPr>
        <p:txBody>
          <a:bodyPr wrap="square">
            <a:spAutoFit/>
          </a:bodyPr>
          <a:lstStyle/>
          <a:p>
            <a:r>
              <a:rPr lang="en-US" altLang="zh-HK" sz="2800" dirty="0">
                <a:solidFill>
                  <a:srgbClr val="FF0000"/>
                </a:solidFill>
              </a:rPr>
              <a:t>We usually only have 15-20 minutes to present ourselves, so choose an eye-catching opening!</a:t>
            </a:r>
            <a:endParaRPr lang="zh-HK" altLang="en-US" sz="2800" dirty="0">
              <a:solidFill>
                <a:srgbClr val="FF0000"/>
              </a:solidFill>
            </a:endParaRPr>
          </a:p>
        </p:txBody>
      </p:sp>
    </p:spTree>
    <p:extLst>
      <p:ext uri="{BB962C8B-B14F-4D97-AF65-F5344CB8AC3E}">
        <p14:creationId xmlns:p14="http://schemas.microsoft.com/office/powerpoint/2010/main" val="3303307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16536</TotalTime>
  <Words>1449</Words>
  <Application>Microsoft Office PowerPoint</Application>
  <PresentationFormat>全屏显示(4:3)</PresentationFormat>
  <Paragraphs>121</Paragraphs>
  <Slides>15</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72</vt:lpstr>
      <vt:lpstr>-apple-system</vt:lpstr>
      <vt:lpstr>Arial</vt:lpstr>
      <vt:lpstr>Calibri</vt:lpstr>
      <vt:lpstr>Office Theme</vt:lpstr>
      <vt:lpstr>  2024 Spring SOCI2010 (Education and Society)  Tutorial 2</vt:lpstr>
      <vt:lpstr>Grouping Results – T1</vt:lpstr>
      <vt:lpstr>Grouping Results – T2</vt:lpstr>
      <vt:lpstr>Grouping Results – T3</vt:lpstr>
      <vt:lpstr>Grouping Results – T4</vt:lpstr>
      <vt:lpstr>Grouping Results – T5</vt:lpstr>
      <vt:lpstr>Feedback – Team Work</vt:lpstr>
      <vt:lpstr>Feedback - Topic</vt:lpstr>
      <vt:lpstr>Tips for presenting an article</vt:lpstr>
      <vt:lpstr>Difference Between Summary and Abstract</vt:lpstr>
      <vt:lpstr>Please share what you read!</vt:lpstr>
      <vt:lpstr>Today's topic</vt:lpstr>
      <vt:lpstr>Credentials and Skills</vt:lpstr>
      <vt:lpstr>Tell me!</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SOCI2010 - Tutorial</dc:title>
  <dc:creator>Wanying Ling</dc:creator>
  <cp:lastModifiedBy>Wanying Ling</cp:lastModifiedBy>
  <cp:revision>286</cp:revision>
  <dcterms:created xsi:type="dcterms:W3CDTF">2019-09-19T12:09:02Z</dcterms:created>
  <dcterms:modified xsi:type="dcterms:W3CDTF">2024-06-11T09:45:18Z</dcterms:modified>
</cp:coreProperties>
</file>