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18"/>
  </p:notesMasterIdLst>
  <p:sldIdLst>
    <p:sldId id="256" r:id="rId2"/>
    <p:sldId id="2194" r:id="rId3"/>
    <p:sldId id="2195" r:id="rId4"/>
    <p:sldId id="2202" r:id="rId5"/>
    <p:sldId id="2203" r:id="rId6"/>
    <p:sldId id="2212" r:id="rId7"/>
    <p:sldId id="2204" r:id="rId8"/>
    <p:sldId id="2206" r:id="rId9"/>
    <p:sldId id="2207" r:id="rId10"/>
    <p:sldId id="2208" r:id="rId11"/>
    <p:sldId id="2209" r:id="rId12"/>
    <p:sldId id="2210" r:id="rId13"/>
    <p:sldId id="2205" r:id="rId14"/>
    <p:sldId id="2211" r:id="rId15"/>
    <p:sldId id="2192" r:id="rId16"/>
    <p:sldId id="21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74879" autoAdjust="0"/>
  </p:normalViewPr>
  <p:slideViewPr>
    <p:cSldViewPr>
      <p:cViewPr varScale="1">
        <p:scale>
          <a:sx n="82" d="100"/>
          <a:sy n="82" d="100"/>
        </p:scale>
        <p:origin x="2046"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2630CB-F45E-4CB3-B948-3092A7482C3C}"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zh-CN" altLang="en-US"/>
        </a:p>
      </dgm:t>
    </dgm:pt>
    <dgm:pt modelId="{6B44E089-093F-450B-9F1D-00022E016AD2}">
      <dgm:prSet phldrT="[文本]"/>
      <dgm:spPr/>
      <dgm:t>
        <a:bodyPr/>
        <a:lstStyle/>
        <a:p>
          <a:pPr>
            <a:buAutoNum type="alphaLcParenR"/>
          </a:pPr>
          <a:r>
            <a:rPr lang="en-US" altLang="zh-CN" dirty="0"/>
            <a:t>Not Oversimplified</a:t>
          </a:r>
          <a:endParaRPr lang="zh-CN" altLang="en-US" dirty="0"/>
        </a:p>
      </dgm:t>
    </dgm:pt>
    <dgm:pt modelId="{1B49E9A8-B314-4F06-AEDE-B89564DEFBE2}" type="parTrans" cxnId="{B81BC9FD-041F-481F-B3E3-D2BC5414ACC2}">
      <dgm:prSet/>
      <dgm:spPr/>
      <dgm:t>
        <a:bodyPr/>
        <a:lstStyle/>
        <a:p>
          <a:endParaRPr lang="zh-CN" altLang="en-US"/>
        </a:p>
      </dgm:t>
    </dgm:pt>
    <dgm:pt modelId="{87F23835-53E9-45F5-B8D0-8D5019A6EDA5}" type="sibTrans" cxnId="{B81BC9FD-041F-481F-B3E3-D2BC5414ACC2}">
      <dgm:prSet/>
      <dgm:spPr/>
      <dgm:t>
        <a:bodyPr/>
        <a:lstStyle/>
        <a:p>
          <a:endParaRPr lang="zh-CN" altLang="en-US"/>
        </a:p>
      </dgm:t>
    </dgm:pt>
    <dgm:pt modelId="{7A4F1BEB-FEC1-41B2-AAF1-945138854BFF}">
      <dgm:prSet/>
      <dgm:spPr/>
      <dgm:t>
        <a:bodyPr/>
        <a:lstStyle/>
        <a:p>
          <a:r>
            <a:rPr lang="en-US" altLang="zh-CN" dirty="0"/>
            <a:t>Find Evidence</a:t>
          </a:r>
        </a:p>
      </dgm:t>
    </dgm:pt>
    <dgm:pt modelId="{3825038E-87F8-43BC-8ECC-44BDE1A04670}" type="parTrans" cxnId="{67CAA682-AD77-44D6-BB27-D612E071A626}">
      <dgm:prSet/>
      <dgm:spPr/>
      <dgm:t>
        <a:bodyPr/>
        <a:lstStyle/>
        <a:p>
          <a:endParaRPr lang="zh-CN" altLang="en-US"/>
        </a:p>
      </dgm:t>
    </dgm:pt>
    <dgm:pt modelId="{95A39A4E-18D4-42D1-95AF-70A30D0C8F54}" type="sibTrans" cxnId="{67CAA682-AD77-44D6-BB27-D612E071A626}">
      <dgm:prSet/>
      <dgm:spPr/>
      <dgm:t>
        <a:bodyPr/>
        <a:lstStyle/>
        <a:p>
          <a:endParaRPr lang="zh-CN" altLang="en-US"/>
        </a:p>
      </dgm:t>
    </dgm:pt>
    <dgm:pt modelId="{2FC15B65-ECB3-4DEF-879A-A4BEE9901103}">
      <dgm:prSet/>
      <dgm:spPr/>
      <dgm:t>
        <a:bodyPr/>
        <a:lstStyle/>
        <a:p>
          <a:r>
            <a:rPr lang="en-US" altLang="zh-CN" dirty="0"/>
            <a:t>Academic Discussions Or </a:t>
          </a:r>
          <a:r>
            <a:rPr lang="en-US" dirty="0"/>
            <a:t>Educational Policies</a:t>
          </a:r>
          <a:endParaRPr lang="en-US" altLang="zh-CN" dirty="0"/>
        </a:p>
      </dgm:t>
    </dgm:pt>
    <dgm:pt modelId="{8F26625A-F94A-427A-8003-1FD007D186C0}" type="parTrans" cxnId="{7E498CC1-85DD-4E64-B0FE-5DE10BD8678D}">
      <dgm:prSet/>
      <dgm:spPr/>
      <dgm:t>
        <a:bodyPr/>
        <a:lstStyle/>
        <a:p>
          <a:endParaRPr lang="zh-CN" altLang="en-US"/>
        </a:p>
      </dgm:t>
    </dgm:pt>
    <dgm:pt modelId="{5EA58E2D-FA16-4AB9-B3A6-8D0B0AA82389}" type="sibTrans" cxnId="{7E498CC1-85DD-4E64-B0FE-5DE10BD8678D}">
      <dgm:prSet/>
      <dgm:spPr/>
      <dgm:t>
        <a:bodyPr/>
        <a:lstStyle/>
        <a:p>
          <a:endParaRPr lang="zh-CN" altLang="en-US"/>
        </a:p>
      </dgm:t>
    </dgm:pt>
    <dgm:pt modelId="{65DA453C-BF9A-4C01-A747-50342831C7EE}">
      <dgm:prSet/>
      <dgm:spPr/>
      <dgm:t>
        <a:bodyPr/>
        <a:lstStyle/>
        <a:p>
          <a:r>
            <a:rPr lang="en-US" altLang="zh-CN" dirty="0"/>
            <a:t>Manageable</a:t>
          </a:r>
        </a:p>
      </dgm:t>
    </dgm:pt>
    <dgm:pt modelId="{18AB5C20-22C2-42EC-9DBF-500EA3F0BADA}" type="parTrans" cxnId="{AA33A789-42BB-48CB-888D-4D4D605CF5C2}">
      <dgm:prSet/>
      <dgm:spPr/>
      <dgm:t>
        <a:bodyPr/>
        <a:lstStyle/>
        <a:p>
          <a:endParaRPr lang="zh-CN" altLang="en-US"/>
        </a:p>
      </dgm:t>
    </dgm:pt>
    <dgm:pt modelId="{4EEDC785-A76D-419C-B6EF-559EAEA493D6}" type="sibTrans" cxnId="{AA33A789-42BB-48CB-888D-4D4D605CF5C2}">
      <dgm:prSet/>
      <dgm:spPr/>
      <dgm:t>
        <a:bodyPr/>
        <a:lstStyle/>
        <a:p>
          <a:endParaRPr lang="zh-CN" altLang="en-US"/>
        </a:p>
      </dgm:t>
    </dgm:pt>
    <dgm:pt modelId="{04B71BA8-CEE8-4D3E-8DA8-3161E0114A11}" type="pres">
      <dgm:prSet presAssocID="{C42630CB-F45E-4CB3-B948-3092A7482C3C}" presName="matrix" presStyleCnt="0">
        <dgm:presLayoutVars>
          <dgm:chMax val="1"/>
          <dgm:dir/>
          <dgm:resizeHandles val="exact"/>
        </dgm:presLayoutVars>
      </dgm:prSet>
      <dgm:spPr/>
    </dgm:pt>
    <dgm:pt modelId="{CC835BE7-A5CE-418C-91C0-A6605980F2DC}" type="pres">
      <dgm:prSet presAssocID="{C42630CB-F45E-4CB3-B948-3092A7482C3C}" presName="diamond" presStyleLbl="bgShp" presStyleIdx="0" presStyleCnt="1"/>
      <dgm:spPr/>
    </dgm:pt>
    <dgm:pt modelId="{2EEA612D-B591-4717-8A35-9A967940E585}" type="pres">
      <dgm:prSet presAssocID="{C42630CB-F45E-4CB3-B948-3092A7482C3C}" presName="quad1" presStyleLbl="node1" presStyleIdx="0" presStyleCnt="4">
        <dgm:presLayoutVars>
          <dgm:chMax val="0"/>
          <dgm:chPref val="0"/>
          <dgm:bulletEnabled val="1"/>
        </dgm:presLayoutVars>
      </dgm:prSet>
      <dgm:spPr/>
    </dgm:pt>
    <dgm:pt modelId="{E8BC600F-D0CD-4850-AD39-9341C661ECAE}" type="pres">
      <dgm:prSet presAssocID="{C42630CB-F45E-4CB3-B948-3092A7482C3C}" presName="quad2" presStyleLbl="node1" presStyleIdx="1" presStyleCnt="4">
        <dgm:presLayoutVars>
          <dgm:chMax val="0"/>
          <dgm:chPref val="0"/>
          <dgm:bulletEnabled val="1"/>
        </dgm:presLayoutVars>
      </dgm:prSet>
      <dgm:spPr/>
    </dgm:pt>
    <dgm:pt modelId="{54236D92-5368-4A2A-80BD-6897048EE551}" type="pres">
      <dgm:prSet presAssocID="{C42630CB-F45E-4CB3-B948-3092A7482C3C}" presName="quad3" presStyleLbl="node1" presStyleIdx="2" presStyleCnt="4">
        <dgm:presLayoutVars>
          <dgm:chMax val="0"/>
          <dgm:chPref val="0"/>
          <dgm:bulletEnabled val="1"/>
        </dgm:presLayoutVars>
      </dgm:prSet>
      <dgm:spPr/>
    </dgm:pt>
    <dgm:pt modelId="{EDD40AFD-57F8-4E14-9409-2AC56A4457E2}" type="pres">
      <dgm:prSet presAssocID="{C42630CB-F45E-4CB3-B948-3092A7482C3C}" presName="quad4" presStyleLbl="node1" presStyleIdx="3" presStyleCnt="4">
        <dgm:presLayoutVars>
          <dgm:chMax val="0"/>
          <dgm:chPref val="0"/>
          <dgm:bulletEnabled val="1"/>
        </dgm:presLayoutVars>
      </dgm:prSet>
      <dgm:spPr/>
    </dgm:pt>
  </dgm:ptLst>
  <dgm:cxnLst>
    <dgm:cxn modelId="{70AE334C-550C-4A04-A95B-EEE1C0968B31}" type="presOf" srcId="{65DA453C-BF9A-4C01-A747-50342831C7EE}" destId="{EDD40AFD-57F8-4E14-9409-2AC56A4457E2}" srcOrd="0" destOrd="0" presId="urn:microsoft.com/office/officeart/2005/8/layout/matrix3"/>
    <dgm:cxn modelId="{1D9DC87B-9127-497E-AFBC-098CACEE6888}" type="presOf" srcId="{6B44E089-093F-450B-9F1D-00022E016AD2}" destId="{2EEA612D-B591-4717-8A35-9A967940E585}" srcOrd="0" destOrd="0" presId="urn:microsoft.com/office/officeart/2005/8/layout/matrix3"/>
    <dgm:cxn modelId="{75D6347D-BC22-4B41-8453-A7032832703A}" type="presOf" srcId="{C42630CB-F45E-4CB3-B948-3092A7482C3C}" destId="{04B71BA8-CEE8-4D3E-8DA8-3161E0114A11}" srcOrd="0" destOrd="0" presId="urn:microsoft.com/office/officeart/2005/8/layout/matrix3"/>
    <dgm:cxn modelId="{67CAA682-AD77-44D6-BB27-D612E071A626}" srcId="{C42630CB-F45E-4CB3-B948-3092A7482C3C}" destId="{7A4F1BEB-FEC1-41B2-AAF1-945138854BFF}" srcOrd="1" destOrd="0" parTransId="{3825038E-87F8-43BC-8ECC-44BDE1A04670}" sibTransId="{95A39A4E-18D4-42D1-95AF-70A30D0C8F54}"/>
    <dgm:cxn modelId="{AA33A789-42BB-48CB-888D-4D4D605CF5C2}" srcId="{C42630CB-F45E-4CB3-B948-3092A7482C3C}" destId="{65DA453C-BF9A-4C01-A747-50342831C7EE}" srcOrd="3" destOrd="0" parTransId="{18AB5C20-22C2-42EC-9DBF-500EA3F0BADA}" sibTransId="{4EEDC785-A76D-419C-B6EF-559EAEA493D6}"/>
    <dgm:cxn modelId="{315F7ABE-DCD8-499A-956C-81EDF8855DF6}" type="presOf" srcId="{7A4F1BEB-FEC1-41B2-AAF1-945138854BFF}" destId="{E8BC600F-D0CD-4850-AD39-9341C661ECAE}" srcOrd="0" destOrd="0" presId="urn:microsoft.com/office/officeart/2005/8/layout/matrix3"/>
    <dgm:cxn modelId="{7E498CC1-85DD-4E64-B0FE-5DE10BD8678D}" srcId="{C42630CB-F45E-4CB3-B948-3092A7482C3C}" destId="{2FC15B65-ECB3-4DEF-879A-A4BEE9901103}" srcOrd="2" destOrd="0" parTransId="{8F26625A-F94A-427A-8003-1FD007D186C0}" sibTransId="{5EA58E2D-FA16-4AB9-B3A6-8D0B0AA82389}"/>
    <dgm:cxn modelId="{3169F8DD-ED09-48E1-B535-F9FC8A572E9F}" type="presOf" srcId="{2FC15B65-ECB3-4DEF-879A-A4BEE9901103}" destId="{54236D92-5368-4A2A-80BD-6897048EE551}" srcOrd="0" destOrd="0" presId="urn:microsoft.com/office/officeart/2005/8/layout/matrix3"/>
    <dgm:cxn modelId="{B81BC9FD-041F-481F-B3E3-D2BC5414ACC2}" srcId="{C42630CB-F45E-4CB3-B948-3092A7482C3C}" destId="{6B44E089-093F-450B-9F1D-00022E016AD2}" srcOrd="0" destOrd="0" parTransId="{1B49E9A8-B314-4F06-AEDE-B89564DEFBE2}" sibTransId="{87F23835-53E9-45F5-B8D0-8D5019A6EDA5}"/>
    <dgm:cxn modelId="{1F55545B-8A96-415E-A5A0-9F43CB7CBBFD}" type="presParOf" srcId="{04B71BA8-CEE8-4D3E-8DA8-3161E0114A11}" destId="{CC835BE7-A5CE-418C-91C0-A6605980F2DC}" srcOrd="0" destOrd="0" presId="urn:microsoft.com/office/officeart/2005/8/layout/matrix3"/>
    <dgm:cxn modelId="{1D9BC790-1E02-4945-BEB3-5F300E8FE569}" type="presParOf" srcId="{04B71BA8-CEE8-4D3E-8DA8-3161E0114A11}" destId="{2EEA612D-B591-4717-8A35-9A967940E585}" srcOrd="1" destOrd="0" presId="urn:microsoft.com/office/officeart/2005/8/layout/matrix3"/>
    <dgm:cxn modelId="{23A275DE-B500-4896-926F-4E321BA0DC74}" type="presParOf" srcId="{04B71BA8-CEE8-4D3E-8DA8-3161E0114A11}" destId="{E8BC600F-D0CD-4850-AD39-9341C661ECAE}" srcOrd="2" destOrd="0" presId="urn:microsoft.com/office/officeart/2005/8/layout/matrix3"/>
    <dgm:cxn modelId="{EFCF2975-4F42-4ABC-B62C-CDD8EBA7A991}" type="presParOf" srcId="{04B71BA8-CEE8-4D3E-8DA8-3161E0114A11}" destId="{54236D92-5368-4A2A-80BD-6897048EE551}" srcOrd="3" destOrd="0" presId="urn:microsoft.com/office/officeart/2005/8/layout/matrix3"/>
    <dgm:cxn modelId="{9DE63E98-EBD9-4DD9-AF1E-6530707B89F2}" type="presParOf" srcId="{04B71BA8-CEE8-4D3E-8DA8-3161E0114A11}" destId="{EDD40AFD-57F8-4E14-9409-2AC56A4457E2}"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835BE7-A5CE-418C-91C0-A6605980F2DC}">
      <dsp:nvSpPr>
        <dsp:cNvPr id="0" name=""/>
        <dsp:cNvSpPr/>
      </dsp:nvSpPr>
      <dsp:spPr>
        <a:xfrm>
          <a:off x="1889236" y="0"/>
          <a:ext cx="2774255" cy="2774255"/>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EA612D-B591-4717-8A35-9A967940E585}">
      <dsp:nvSpPr>
        <dsp:cNvPr id="0" name=""/>
        <dsp:cNvSpPr/>
      </dsp:nvSpPr>
      <dsp:spPr>
        <a:xfrm>
          <a:off x="2152790" y="263554"/>
          <a:ext cx="1081959" cy="10819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Not Oversimplified</a:t>
          </a:r>
          <a:endParaRPr lang="zh-CN" altLang="en-US" sz="1100" kern="1200" dirty="0"/>
        </a:p>
      </dsp:txBody>
      <dsp:txXfrm>
        <a:off x="2205607" y="316371"/>
        <a:ext cx="976325" cy="976325"/>
      </dsp:txXfrm>
    </dsp:sp>
    <dsp:sp modelId="{E8BC600F-D0CD-4850-AD39-9341C661ECAE}">
      <dsp:nvSpPr>
        <dsp:cNvPr id="0" name=""/>
        <dsp:cNvSpPr/>
      </dsp:nvSpPr>
      <dsp:spPr>
        <a:xfrm>
          <a:off x="3317977" y="263554"/>
          <a:ext cx="1081959" cy="10819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Find Evidence</a:t>
          </a:r>
        </a:p>
      </dsp:txBody>
      <dsp:txXfrm>
        <a:off x="3370794" y="316371"/>
        <a:ext cx="976325" cy="976325"/>
      </dsp:txXfrm>
    </dsp:sp>
    <dsp:sp modelId="{54236D92-5368-4A2A-80BD-6897048EE551}">
      <dsp:nvSpPr>
        <dsp:cNvPr id="0" name=""/>
        <dsp:cNvSpPr/>
      </dsp:nvSpPr>
      <dsp:spPr>
        <a:xfrm>
          <a:off x="2152790" y="1428741"/>
          <a:ext cx="1081959" cy="10819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Academic Discussions Or </a:t>
          </a:r>
          <a:r>
            <a:rPr lang="en-US" sz="1100" kern="1200" dirty="0"/>
            <a:t>Educational Policies</a:t>
          </a:r>
          <a:endParaRPr lang="en-US" altLang="zh-CN" sz="1100" kern="1200" dirty="0"/>
        </a:p>
      </dsp:txBody>
      <dsp:txXfrm>
        <a:off x="2205607" y="1481558"/>
        <a:ext cx="976325" cy="976325"/>
      </dsp:txXfrm>
    </dsp:sp>
    <dsp:sp modelId="{EDD40AFD-57F8-4E14-9409-2AC56A4457E2}">
      <dsp:nvSpPr>
        <dsp:cNvPr id="0" name=""/>
        <dsp:cNvSpPr/>
      </dsp:nvSpPr>
      <dsp:spPr>
        <a:xfrm>
          <a:off x="3317977" y="1428741"/>
          <a:ext cx="1081959" cy="10819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Manageable</a:t>
          </a:r>
        </a:p>
      </dsp:txBody>
      <dsp:txXfrm>
        <a:off x="3370794" y="1481558"/>
        <a:ext cx="976325" cy="976325"/>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C12EA0-1810-4788-AA6D-54D171908D2E}" type="datetimeFigureOut">
              <a:rPr lang="en-GB" smtClean="0"/>
              <a:t>21/02/2024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EF382-0812-4ADA-A0A8-418CFD426843}" type="slidenum">
              <a:rPr lang="en-GB" smtClean="0"/>
              <a:t>‹#›</a:t>
            </a:fld>
            <a:endParaRPr lang="en-GB"/>
          </a:p>
        </p:txBody>
      </p:sp>
    </p:spTree>
    <p:extLst>
      <p:ext uri="{BB962C8B-B14F-4D97-AF65-F5344CB8AC3E}">
        <p14:creationId xmlns:p14="http://schemas.microsoft.com/office/powerpoint/2010/main" val="1273309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HK"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1</a:t>
            </a:fld>
            <a:endParaRPr lang="en-GB"/>
          </a:p>
        </p:txBody>
      </p:sp>
    </p:spTree>
    <p:extLst>
      <p:ext uri="{BB962C8B-B14F-4D97-AF65-F5344CB8AC3E}">
        <p14:creationId xmlns:p14="http://schemas.microsoft.com/office/powerpoint/2010/main" val="3666819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BD663E-FA19-B611-C010-475BA15A010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3BD3258-F8DA-1252-2BCC-EB465243A94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BED4B07-0578-9238-4944-8B8D19561362}"/>
              </a:ext>
            </a:extLst>
          </p:cNvPr>
          <p:cNvSpPr>
            <a:spLocks noGrp="1"/>
          </p:cNvSpPr>
          <p:nvPr>
            <p:ph type="body" idx="1"/>
          </p:nvPr>
        </p:nvSpPr>
        <p:spPr/>
        <p:txBody>
          <a:bodyPr/>
          <a:lstStyle/>
          <a:p>
            <a:r>
              <a:rPr lang="en-US" altLang="zh-CN" dirty="0"/>
              <a:t>I feel more comfortable with this question for several reasons:</a:t>
            </a:r>
          </a:p>
          <a:p>
            <a:endParaRPr lang="en-US" altLang="zh-CN" dirty="0"/>
          </a:p>
          <a:p>
            <a:pPr marL="228600" indent="-228600">
              <a:buAutoNum type="alphaLcParenR"/>
            </a:pPr>
            <a:r>
              <a:rPr lang="en-US" altLang="zh-CN" dirty="0"/>
              <a:t>It's not oversimplified. There is no yes or no answer.</a:t>
            </a:r>
          </a:p>
          <a:p>
            <a:pPr marL="228600" indent="-228600">
              <a:buAutoNum type="alphaLcParenR"/>
            </a:pPr>
            <a:r>
              <a:rPr lang="en-US" altLang="zh-CN" dirty="0"/>
              <a:t>I believe you can find evidence—educational, sociological, statistical—that will help to address this question.</a:t>
            </a:r>
          </a:p>
          <a:p>
            <a:pPr marL="228600" indent="-228600">
              <a:buAutoNum type="alphaLcParenR"/>
            </a:pPr>
            <a:r>
              <a:rPr lang="en-US" altLang="zh-CN" dirty="0"/>
              <a:t>It's an intriguing and pertinent question that you might already be observing in academic discussions or on educational forums.</a:t>
            </a:r>
          </a:p>
          <a:p>
            <a:pPr marL="228600" indent="-228600">
              <a:buAutoNum type="alphaLcParenR"/>
            </a:pPr>
            <a:r>
              <a:rPr lang="en-US" altLang="zh-CN" dirty="0"/>
              <a:t>this question is manageable. You can likely address it within the scope of your assignment.</a:t>
            </a:r>
          </a:p>
          <a:p>
            <a:endParaRPr lang="en-US" altLang="zh-CN" dirty="0"/>
          </a:p>
          <a:p>
            <a:r>
              <a:rPr lang="en-US" altLang="zh-CN" dirty="0"/>
              <a:t>Best of all, you might learn something new in the process, and your research might have beneficial implications.</a:t>
            </a:r>
            <a:endParaRPr lang="zh-CN" altLang="en-US" dirty="0"/>
          </a:p>
        </p:txBody>
      </p:sp>
      <p:sp>
        <p:nvSpPr>
          <p:cNvPr id="4" name="灯片编号占位符 3">
            <a:extLst>
              <a:ext uri="{FF2B5EF4-FFF2-40B4-BE49-F238E27FC236}">
                <a16:creationId xmlns:a16="http://schemas.microsoft.com/office/drawing/2014/main" id="{F4972380-14E0-EEC9-8A35-2F86A24D0B40}"/>
              </a:ext>
            </a:extLst>
          </p:cNvPr>
          <p:cNvSpPr>
            <a:spLocks noGrp="1"/>
          </p:cNvSpPr>
          <p:nvPr>
            <p:ph type="sldNum" sz="quarter" idx="5"/>
          </p:nvPr>
        </p:nvSpPr>
        <p:spPr/>
        <p:txBody>
          <a:bodyPr/>
          <a:lstStyle/>
          <a:p>
            <a:fld id="{02EEF382-0812-4ADA-A0A8-418CFD426843}" type="slidenum">
              <a:rPr lang="en-GB" smtClean="0"/>
              <a:t>12</a:t>
            </a:fld>
            <a:endParaRPr lang="en-GB"/>
          </a:p>
        </p:txBody>
      </p:sp>
    </p:spTree>
    <p:extLst>
      <p:ext uri="{BB962C8B-B14F-4D97-AF65-F5344CB8AC3E}">
        <p14:creationId xmlns:p14="http://schemas.microsoft.com/office/powerpoint/2010/main" val="237080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Remember, your research question will likely evolve as you delve deeper into your research.</a:t>
            </a:r>
          </a:p>
          <a:p>
            <a:r>
              <a:rPr lang="en-US" altLang="zh-CN" dirty="0"/>
              <a:t>Stay adaptable and allow yourself the opportunity to reassess your question as you progress.</a:t>
            </a:r>
          </a:p>
          <a:p>
            <a:r>
              <a:rPr lang="en-US" altLang="zh-CN" dirty="0"/>
              <a:t>Finally, ensure your question meets the requirements of the assignment and always remember that your goal in research is to seek answers, not to validate pre-existing opinions or beliefs.</a:t>
            </a:r>
            <a:endParaRPr lang="zh-CN"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13</a:t>
            </a:fld>
            <a:endParaRPr lang="en-GB"/>
          </a:p>
        </p:txBody>
      </p:sp>
    </p:spTree>
    <p:extLst>
      <p:ext uri="{BB962C8B-B14F-4D97-AF65-F5344CB8AC3E}">
        <p14:creationId xmlns:p14="http://schemas.microsoft.com/office/powerpoint/2010/main" val="4005171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000000"/>
                </a:solidFill>
                <a:effectLst/>
                <a:latin typeface="-apple-system"/>
              </a:rPr>
              <a:t>To clarify, the recommended reading material provided in the email is indeed meant for discussion in our classes. It is selected to complement the course material and to provide a foundation for thoughtful discussion while we still have ample time in the course to delve into these topics.</a:t>
            </a:r>
          </a:p>
          <a:p>
            <a:endParaRPr lang="zh-HK"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2</a:t>
            </a:fld>
            <a:endParaRPr lang="en-GB"/>
          </a:p>
        </p:txBody>
      </p:sp>
    </p:spTree>
    <p:extLst>
      <p:ext uri="{BB962C8B-B14F-4D97-AF65-F5344CB8AC3E}">
        <p14:creationId xmlns:p14="http://schemas.microsoft.com/office/powerpoint/2010/main" val="395472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 am currently in the process of preparing the tutorial program, and I'm pleased to inform you that we are looking to incorporate a session dedicated to the education system in Hong Kong. This topic is tentatively scheduled for our fifth tutorial, where we'll delve into various aspects of local educational practices and policies.</a:t>
            </a:r>
          </a:p>
          <a:p>
            <a:endParaRPr lang="en-US" altLang="zh-CN" dirty="0"/>
          </a:p>
          <a:p>
            <a:r>
              <a:rPr lang="en-US" altLang="zh-CN" dirty="0"/>
              <a:t>Your suggestion to focus on specific areas such as private schooling or graduate studies is well-taken, and such topics could indeed provide a rich ground for discussion. To ensure the session is as relevant and engaging as possible, I would welcome any specific topics of interest you or your peers might have regarding the Hong Kong education system. Please feel free to share these with me at your earliest convenience.</a:t>
            </a:r>
            <a:endParaRPr lang="zh-CN"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3</a:t>
            </a:fld>
            <a:endParaRPr lang="en-GB"/>
          </a:p>
        </p:txBody>
      </p:sp>
    </p:spTree>
    <p:extLst>
      <p:ext uri="{BB962C8B-B14F-4D97-AF65-F5344CB8AC3E}">
        <p14:creationId xmlns:p14="http://schemas.microsoft.com/office/powerpoint/2010/main" val="2650174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Whether your group chooses to use existing datasets or collect original data, what matters most is how you apply this data to address your research question in a meaningful way.</a:t>
            </a:r>
          </a:p>
          <a:p>
            <a:endParaRPr lang="en-US" altLang="zh-CN" dirty="0"/>
          </a:p>
          <a:p>
            <a:r>
              <a:rPr lang="en-US" altLang="zh-CN" dirty="0"/>
              <a:t>That said, collecting your own data can be an enriching experience as it may offer a hands-on understanding of the research process and the potential for gathering highly specific information tailored to your project. However, it is also time-consuming and requires careful planning to ensure the data is reliable and valid.</a:t>
            </a:r>
          </a:p>
          <a:p>
            <a:endParaRPr lang="en-US" altLang="zh-CN" dirty="0"/>
          </a:p>
          <a:p>
            <a:r>
              <a:rPr lang="en-US" altLang="zh-CN" dirty="0"/>
              <a:t>Using existing data can be just as challenging as it requires a critical evaluation of the data's relevance and limitations in relation to your research objectives. Both approaches are valuable and can lead to a high-quality project.</a:t>
            </a:r>
          </a:p>
          <a:p>
            <a:endParaRPr lang="en-US" altLang="zh-CN" dirty="0"/>
          </a:p>
          <a:p>
            <a:r>
              <a:rPr lang="en-US" altLang="zh-CN" dirty="0"/>
              <a:t>I encourage you to choose the method that best aligns with your project goals and that you feel will enable your group to produce the most compelling and rigorous research within the time and resources available.</a:t>
            </a:r>
          </a:p>
          <a:p>
            <a:endParaRPr lang="en-US" altLang="zh-CN" dirty="0"/>
          </a:p>
          <a:p>
            <a:r>
              <a:rPr lang="en-US" altLang="zh-CN" dirty="0"/>
              <a:t>Please ensure that your chosen method allows for a thorough and critical engagement with the material and demonstrates a clear understanding of the research process.</a:t>
            </a:r>
            <a:endParaRPr lang="zh-CN"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4</a:t>
            </a:fld>
            <a:endParaRPr lang="en-GB"/>
          </a:p>
        </p:txBody>
      </p:sp>
    </p:spTree>
    <p:extLst>
      <p:ext uri="{BB962C8B-B14F-4D97-AF65-F5344CB8AC3E}">
        <p14:creationId xmlns:p14="http://schemas.microsoft.com/office/powerpoint/2010/main" val="2243074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5</a:t>
            </a:fld>
            <a:endParaRPr lang="en-GB"/>
          </a:p>
        </p:txBody>
      </p:sp>
    </p:spTree>
    <p:extLst>
      <p:ext uri="{BB962C8B-B14F-4D97-AF65-F5344CB8AC3E}">
        <p14:creationId xmlns:p14="http://schemas.microsoft.com/office/powerpoint/2010/main" val="1464756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What makes a good topic for a paper?</a:t>
            </a:r>
          </a:p>
          <a:p>
            <a:r>
              <a:rPr lang="en-US" altLang="zh-CN" dirty="0"/>
              <a:t>Where do I find a good topic?</a:t>
            </a:r>
          </a:p>
          <a:p>
            <a:r>
              <a:rPr lang="en-US" altLang="zh-CN" dirty="0"/>
              <a:t>First, let's set aside the notion of a 'topic.'</a:t>
            </a:r>
          </a:p>
          <a:p>
            <a:r>
              <a:rPr lang="en-US" altLang="zh-CN" dirty="0"/>
              <a:t>The term 'topic' fits more neatly with a report or an enumeration of data.</a:t>
            </a:r>
          </a:p>
          <a:p>
            <a:r>
              <a:rPr lang="en-US" altLang="zh-CN" dirty="0"/>
              <a:t>What if you could delve into something truly engaging and significant to both your professor and yourself?</a:t>
            </a:r>
          </a:p>
          <a:p>
            <a:r>
              <a:rPr lang="en-US" altLang="zh-CN" dirty="0"/>
              <a:t>What if you could uncover knowledge you previously didn't possess?</a:t>
            </a:r>
          </a:p>
          <a:p>
            <a:endParaRPr lang="en-US" altLang="zh-CN" dirty="0"/>
          </a:p>
          <a:p>
            <a:r>
              <a:rPr lang="en-US" altLang="zh-CN" dirty="0"/>
              <a:t>Let's replace 'topic' with 'question’, or better yet, 'research question'</a:t>
            </a:r>
          </a:p>
          <a:p>
            <a:r>
              <a:rPr lang="en-US" altLang="zh-CN" dirty="0"/>
              <a:t>This implies a quest for knowledge.</a:t>
            </a:r>
          </a:p>
          <a:p>
            <a:r>
              <a:rPr lang="en-US" altLang="zh-CN" dirty="0"/>
              <a:t>It's more than just a subject or a topic – it suggests that you might not find a straightforward answer, that you are engaged in an exploration, following the clues and assessing the evidence.</a:t>
            </a:r>
            <a:endParaRPr lang="zh-CN"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7</a:t>
            </a:fld>
            <a:endParaRPr lang="en-GB"/>
          </a:p>
        </p:txBody>
      </p:sp>
    </p:spTree>
    <p:extLst>
      <p:ext uri="{BB962C8B-B14F-4D97-AF65-F5344CB8AC3E}">
        <p14:creationId xmlns:p14="http://schemas.microsoft.com/office/powerpoint/2010/main" val="1260654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We'll begin with a basic question and refine it.</a:t>
            </a:r>
          </a:p>
          <a:p>
            <a:endParaRPr lang="en-US" altLang="zh-CN" dirty="0"/>
          </a:p>
          <a:p>
            <a:r>
              <a:rPr lang="en-US" altLang="zh-CN" dirty="0"/>
              <a:t>At first glance, this question seems to have only two possible answers: yes or no.</a:t>
            </a:r>
          </a:p>
          <a:p>
            <a:r>
              <a:rPr lang="en-US" altLang="zh-CN" dirty="0"/>
              <a:t>You might build some solid arguments for either side, but ultimately, there's still only two sides to consider.</a:t>
            </a:r>
          </a:p>
          <a:p>
            <a:r>
              <a:rPr lang="en-US" altLang="zh-CN" dirty="0"/>
              <a:t>Not much of an active pursuit.</a:t>
            </a:r>
          </a:p>
          <a:p>
            <a:r>
              <a:rPr lang="en-US" altLang="zh-CN" dirty="0"/>
              <a:t>So let's try again.</a:t>
            </a:r>
            <a:endParaRPr lang="zh-CN"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9</a:t>
            </a:fld>
            <a:endParaRPr lang="en-GB"/>
          </a:p>
        </p:txBody>
      </p:sp>
    </p:spTree>
    <p:extLst>
      <p:ext uri="{BB962C8B-B14F-4D97-AF65-F5344CB8AC3E}">
        <p14:creationId xmlns:p14="http://schemas.microsoft.com/office/powerpoint/2010/main" val="4197007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17A2A0-3201-5D12-09EE-E610BCB5DC7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2606BE2-668F-BE35-2829-FAFBA49FDDD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0DE7D84-6827-E075-7E8A-A6545222BBCA}"/>
              </a:ext>
            </a:extLst>
          </p:cNvPr>
          <p:cNvSpPr>
            <a:spLocks noGrp="1"/>
          </p:cNvSpPr>
          <p:nvPr>
            <p:ph type="body" idx="1"/>
          </p:nvPr>
        </p:nvSpPr>
        <p:spPr/>
        <p:txBody>
          <a:bodyPr/>
          <a:lstStyle/>
          <a:p>
            <a:r>
              <a:rPr lang="en-US" altLang="zh-CN" dirty="0"/>
              <a:t>This question is slightly better, but there's a sense that you might already lean towards a particular answer, or you believe there is a 'best' answer.</a:t>
            </a:r>
          </a:p>
          <a:p>
            <a:r>
              <a:rPr lang="en-US" altLang="zh-CN" dirty="0"/>
              <a:t>Also, what kind of evidence are you going to find to support this?</a:t>
            </a:r>
          </a:p>
          <a:p>
            <a:r>
              <a:rPr lang="en-US" altLang="zh-CN" dirty="0"/>
              <a:t>Let's try once more.</a:t>
            </a:r>
            <a:endParaRPr lang="zh-CN" altLang="en-US" dirty="0"/>
          </a:p>
        </p:txBody>
      </p:sp>
      <p:sp>
        <p:nvSpPr>
          <p:cNvPr id="4" name="灯片编号占位符 3">
            <a:extLst>
              <a:ext uri="{FF2B5EF4-FFF2-40B4-BE49-F238E27FC236}">
                <a16:creationId xmlns:a16="http://schemas.microsoft.com/office/drawing/2014/main" id="{C83633DC-F4A9-CB92-4FB2-FD451E786C9F}"/>
              </a:ext>
            </a:extLst>
          </p:cNvPr>
          <p:cNvSpPr>
            <a:spLocks noGrp="1"/>
          </p:cNvSpPr>
          <p:nvPr>
            <p:ph type="sldNum" sz="quarter" idx="5"/>
          </p:nvPr>
        </p:nvSpPr>
        <p:spPr/>
        <p:txBody>
          <a:bodyPr/>
          <a:lstStyle/>
          <a:p>
            <a:fld id="{02EEF382-0812-4ADA-A0A8-418CFD426843}" type="slidenum">
              <a:rPr lang="en-GB" smtClean="0"/>
              <a:t>10</a:t>
            </a:fld>
            <a:endParaRPr lang="en-GB"/>
          </a:p>
        </p:txBody>
      </p:sp>
    </p:spTree>
    <p:extLst>
      <p:ext uri="{BB962C8B-B14F-4D97-AF65-F5344CB8AC3E}">
        <p14:creationId xmlns:p14="http://schemas.microsoft.com/office/powerpoint/2010/main" val="2259726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03F34-C24C-1370-8ADE-38159068112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AE1CD1A-48D3-0678-9B6A-EA89802CD62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3421A07-31A9-F108-20D8-E8EF84A6C639}"/>
              </a:ext>
            </a:extLst>
          </p:cNvPr>
          <p:cNvSpPr>
            <a:spLocks noGrp="1"/>
          </p:cNvSpPr>
          <p:nvPr>
            <p:ph type="body" idx="1"/>
          </p:nvPr>
        </p:nvSpPr>
        <p:spPr/>
        <p:txBody>
          <a:bodyPr/>
          <a:lstStyle/>
          <a:p>
            <a:endParaRPr lang="en-US" altLang="zh-CN" dirty="0"/>
          </a:p>
          <a:p>
            <a:r>
              <a:rPr lang="en-US" altLang="zh-CN" dirty="0">
                <a:effectLst/>
              </a:rPr>
              <a:t>This question does </a:t>
            </a:r>
            <a:r>
              <a:rPr lang="en-US" altLang="zh-CN" dirty="0">
                <a:solidFill>
                  <a:srgbClr val="F5AB35"/>
                </a:solidFill>
                <a:effectLst/>
              </a:rPr>
              <a:t>not</a:t>
            </a:r>
            <a:r>
              <a:rPr lang="en-US" altLang="zh-CN" dirty="0">
                <a:effectLst/>
              </a:rPr>
              <a:t> have a yes </a:t>
            </a:r>
            <a:r>
              <a:rPr lang="en-US" altLang="zh-CN" dirty="0">
                <a:solidFill>
                  <a:srgbClr val="F5AB35"/>
                </a:solidFill>
                <a:effectLst/>
              </a:rPr>
              <a:t>or</a:t>
            </a:r>
            <a:r>
              <a:rPr lang="en-US" altLang="zh-CN" dirty="0">
                <a:effectLst/>
              </a:rPr>
              <a:t> no answer. </a:t>
            </a:r>
          </a:p>
          <a:p>
            <a:endParaRPr lang="en-US" altLang="zh-CN" dirty="0">
              <a:effectLst/>
            </a:endParaRPr>
          </a:p>
          <a:p>
            <a:r>
              <a:rPr lang="en-US" altLang="zh-CN" dirty="0">
                <a:effectLst/>
              </a:rPr>
              <a:t>It</a:t>
            </a:r>
            <a:r>
              <a:rPr lang="en-US" altLang="zh-CN" dirty="0">
                <a:solidFill>
                  <a:srgbClr val="D4D0AB"/>
                </a:solidFill>
                <a:effectLst/>
              </a:rPr>
              <a:t>'s open-ended and doesn't lead you toward a preconceived answer.</a:t>
            </a:r>
            <a:r>
              <a:rPr lang="en-US" altLang="zh-CN" dirty="0">
                <a:effectLst/>
              </a:rPr>
              <a:t> </a:t>
            </a:r>
          </a:p>
          <a:p>
            <a:endParaRPr lang="en-US" altLang="zh-CN" dirty="0">
              <a:effectLst/>
            </a:endParaRPr>
          </a:p>
          <a:p>
            <a:r>
              <a:rPr lang="en-US" altLang="zh-CN" dirty="0">
                <a:effectLst/>
              </a:rPr>
              <a:t>There</a:t>
            </a:r>
            <a:r>
              <a:rPr lang="en-US" altLang="zh-CN" dirty="0">
                <a:solidFill>
                  <a:srgbClr val="D4D0AB"/>
                </a:solidFill>
                <a:effectLst/>
              </a:rPr>
              <a:t>'s room here to investigate the psychological, social, and educational aspects, but there are still issues with this question.</a:t>
            </a:r>
            <a:r>
              <a:rPr lang="en-US" altLang="zh-CN" dirty="0">
                <a:effectLst/>
              </a:rPr>
              <a:t> </a:t>
            </a:r>
          </a:p>
          <a:p>
            <a:endParaRPr lang="en-US" altLang="zh-CN" dirty="0">
              <a:solidFill>
                <a:srgbClr val="DCC6E0"/>
              </a:solidFill>
              <a:effectLst/>
            </a:endParaRPr>
          </a:p>
          <a:p>
            <a:r>
              <a:rPr lang="en-US" altLang="zh-CN" dirty="0">
                <a:solidFill>
                  <a:srgbClr val="DCC6E0"/>
                </a:solidFill>
                <a:effectLst/>
              </a:rPr>
              <a:t>When</a:t>
            </a:r>
            <a:r>
              <a:rPr lang="en-US" altLang="zh-CN" dirty="0">
                <a:effectLst/>
              </a:rPr>
              <a:t> you refer </a:t>
            </a:r>
            <a:r>
              <a:rPr lang="en-US" altLang="zh-CN" dirty="0">
                <a:solidFill>
                  <a:srgbClr val="DCC6E0"/>
                </a:solidFill>
                <a:effectLst/>
              </a:rPr>
              <a:t>to</a:t>
            </a:r>
            <a:r>
              <a:rPr lang="en-US" altLang="zh-CN" dirty="0">
                <a:effectLst/>
              </a:rPr>
              <a:t> </a:t>
            </a:r>
            <a:r>
              <a:rPr lang="en-US" altLang="zh-CN" dirty="0">
                <a:solidFill>
                  <a:srgbClr val="D4D0AB"/>
                </a:solidFill>
                <a:effectLst/>
              </a:rPr>
              <a:t>'sense of identity' and 'school community,' how are you defining these terms?</a:t>
            </a:r>
            <a:r>
              <a:rPr lang="en-US" altLang="zh-CN" dirty="0">
                <a:effectLst/>
              </a:rPr>
              <a:t> </a:t>
            </a:r>
          </a:p>
          <a:p>
            <a:endParaRPr lang="en-US" altLang="zh-CN" dirty="0">
              <a:effectLst/>
            </a:endParaRPr>
          </a:p>
          <a:p>
            <a:r>
              <a:rPr lang="en-US" altLang="zh-CN" dirty="0">
                <a:effectLst/>
              </a:rPr>
              <a:t>Are you considering the perspectives </a:t>
            </a:r>
            <a:r>
              <a:rPr lang="en-US" altLang="zh-CN" dirty="0">
                <a:solidFill>
                  <a:srgbClr val="DCC6E0"/>
                </a:solidFill>
                <a:effectLst/>
              </a:rPr>
              <a:t>of</a:t>
            </a:r>
            <a:r>
              <a:rPr lang="en-US" altLang="zh-CN" dirty="0">
                <a:effectLst/>
              </a:rPr>
              <a:t> students </a:t>
            </a:r>
            <a:r>
              <a:rPr lang="en-US" altLang="zh-CN" dirty="0">
                <a:solidFill>
                  <a:srgbClr val="DCC6E0"/>
                </a:solidFill>
                <a:effectLst/>
              </a:rPr>
              <a:t>of</a:t>
            </a:r>
            <a:r>
              <a:rPr lang="en-US" altLang="zh-CN" dirty="0">
                <a:effectLst/>
              </a:rPr>
              <a:t> various age groups, backgrounds, </a:t>
            </a:r>
            <a:r>
              <a:rPr lang="en-US" altLang="zh-CN" dirty="0">
                <a:solidFill>
                  <a:srgbClr val="F5AB35"/>
                </a:solidFill>
                <a:effectLst/>
              </a:rPr>
              <a:t>or</a:t>
            </a:r>
            <a:r>
              <a:rPr lang="en-US" altLang="zh-CN" dirty="0">
                <a:effectLst/>
              </a:rPr>
              <a:t> regions? </a:t>
            </a:r>
          </a:p>
          <a:p>
            <a:endParaRPr lang="en-US" altLang="zh-CN" dirty="0">
              <a:solidFill>
                <a:srgbClr val="F5AB35"/>
              </a:solidFill>
              <a:effectLst/>
            </a:endParaRPr>
          </a:p>
          <a:p>
            <a:r>
              <a:rPr lang="en-US" altLang="zh-CN" dirty="0">
                <a:solidFill>
                  <a:srgbClr val="F5AB35"/>
                </a:solidFill>
                <a:effectLst/>
              </a:rPr>
              <a:t>And</a:t>
            </a:r>
            <a:r>
              <a:rPr lang="en-US" altLang="zh-CN" dirty="0">
                <a:effectLst/>
              </a:rPr>
              <a:t> </a:t>
            </a:r>
            <a:r>
              <a:rPr lang="en-US" altLang="zh-CN" dirty="0">
                <a:solidFill>
                  <a:srgbClr val="D4D0AB"/>
                </a:solidFill>
                <a:effectLst/>
              </a:rPr>
              <a:t>'school uniforms' – are you discussing their design, enforcement, or something else entirely?</a:t>
            </a:r>
            <a:r>
              <a:rPr lang="en-US" altLang="zh-CN" dirty="0">
                <a:effectLst/>
              </a:rPr>
              <a:t> That</a:t>
            </a:r>
            <a:r>
              <a:rPr lang="en-US" altLang="zh-CN" dirty="0">
                <a:solidFill>
                  <a:srgbClr val="D4D0AB"/>
                </a:solidFill>
                <a:effectLst/>
              </a:rPr>
              <a:t>'s a lot to tackle in a single paper.</a:t>
            </a:r>
            <a:r>
              <a:rPr lang="en-US" altLang="zh-CN" dirty="0">
                <a:effectLst/>
              </a:rPr>
              <a:t> </a:t>
            </a:r>
          </a:p>
          <a:p>
            <a:endParaRPr lang="en-US" altLang="zh-CN" dirty="0">
              <a:effectLst/>
            </a:endParaRPr>
          </a:p>
          <a:p>
            <a:r>
              <a:rPr lang="en-US" altLang="zh-CN" dirty="0"/>
              <a:t>What about this?</a:t>
            </a:r>
            <a:endParaRPr lang="zh-CN" altLang="en-US" dirty="0"/>
          </a:p>
        </p:txBody>
      </p:sp>
      <p:sp>
        <p:nvSpPr>
          <p:cNvPr id="4" name="灯片编号占位符 3">
            <a:extLst>
              <a:ext uri="{FF2B5EF4-FFF2-40B4-BE49-F238E27FC236}">
                <a16:creationId xmlns:a16="http://schemas.microsoft.com/office/drawing/2014/main" id="{25E4A815-53F3-0BD1-44F7-DDE07C80A1AD}"/>
              </a:ext>
            </a:extLst>
          </p:cNvPr>
          <p:cNvSpPr>
            <a:spLocks noGrp="1"/>
          </p:cNvSpPr>
          <p:nvPr>
            <p:ph type="sldNum" sz="quarter" idx="5"/>
          </p:nvPr>
        </p:nvSpPr>
        <p:spPr/>
        <p:txBody>
          <a:bodyPr/>
          <a:lstStyle/>
          <a:p>
            <a:fld id="{02EEF382-0812-4ADA-A0A8-418CFD426843}" type="slidenum">
              <a:rPr lang="en-GB" smtClean="0"/>
              <a:t>11</a:t>
            </a:fld>
            <a:endParaRPr lang="en-GB"/>
          </a:p>
        </p:txBody>
      </p:sp>
    </p:spTree>
    <p:extLst>
      <p:ext uri="{BB962C8B-B14F-4D97-AF65-F5344CB8AC3E}">
        <p14:creationId xmlns:p14="http://schemas.microsoft.com/office/powerpoint/2010/main" val="3560907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C6C2823-2806-4EA0-8538-8EC2FD2A4233}" type="datetime1">
              <a:rPr lang="en-GB" altLang="zh-HK" smtClean="0"/>
              <a:t>21/02/2024</a:t>
            </a:fld>
            <a:endParaRPr lang="en-GB"/>
          </a:p>
        </p:txBody>
      </p:sp>
      <p:sp>
        <p:nvSpPr>
          <p:cNvPr id="5" name="Footer Placeholder 4"/>
          <p:cNvSpPr>
            <a:spLocks noGrp="1"/>
          </p:cNvSpPr>
          <p:nvPr>
            <p:ph type="ftr" sz="quarter" idx="11"/>
          </p:nvPr>
        </p:nvSpPr>
        <p:spPr/>
        <p:txBody>
          <a:bodyPr/>
          <a:lstStyle/>
          <a:p>
            <a:r>
              <a:rPr lang="en-GB"/>
              <a:t>SOCI2010</a:t>
            </a:r>
          </a:p>
        </p:txBody>
      </p:sp>
      <p:sp>
        <p:nvSpPr>
          <p:cNvPr id="6" name="Slide Number Placeholder 5"/>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704757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BEAE948-8085-4E8D-AE86-8226A011E271}" type="datetime1">
              <a:rPr lang="en-GB" altLang="zh-HK" smtClean="0"/>
              <a:t>21/02/2024</a:t>
            </a:fld>
            <a:endParaRPr lang="en-GB"/>
          </a:p>
        </p:txBody>
      </p:sp>
      <p:sp>
        <p:nvSpPr>
          <p:cNvPr id="5" name="Footer Placeholder 4"/>
          <p:cNvSpPr>
            <a:spLocks noGrp="1"/>
          </p:cNvSpPr>
          <p:nvPr>
            <p:ph type="ftr" sz="quarter" idx="11"/>
          </p:nvPr>
        </p:nvSpPr>
        <p:spPr/>
        <p:txBody>
          <a:bodyPr/>
          <a:lstStyle/>
          <a:p>
            <a:r>
              <a:rPr lang="en-GB"/>
              <a:t>SOCI2010</a:t>
            </a:r>
          </a:p>
        </p:txBody>
      </p:sp>
      <p:sp>
        <p:nvSpPr>
          <p:cNvPr id="6" name="Slide Number Placeholder 5"/>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485424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B0D0AE2-8E46-4A66-9041-11043B42FA12}" type="datetime1">
              <a:rPr lang="en-GB" altLang="zh-HK" smtClean="0"/>
              <a:t>21/02/2024</a:t>
            </a:fld>
            <a:endParaRPr lang="en-GB"/>
          </a:p>
        </p:txBody>
      </p:sp>
      <p:sp>
        <p:nvSpPr>
          <p:cNvPr id="5" name="Footer Placeholder 4"/>
          <p:cNvSpPr>
            <a:spLocks noGrp="1"/>
          </p:cNvSpPr>
          <p:nvPr>
            <p:ph type="ftr" sz="quarter" idx="11"/>
          </p:nvPr>
        </p:nvSpPr>
        <p:spPr/>
        <p:txBody>
          <a:bodyPr/>
          <a:lstStyle/>
          <a:p>
            <a:r>
              <a:rPr lang="en-GB"/>
              <a:t>SOCI2010</a:t>
            </a:r>
          </a:p>
        </p:txBody>
      </p:sp>
      <p:sp>
        <p:nvSpPr>
          <p:cNvPr id="6" name="Slide Number Placeholder 5"/>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879799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128CB36-669A-408A-BCED-FB2C9731653D}" type="datetime1">
              <a:rPr lang="en-GB" altLang="zh-HK" smtClean="0"/>
              <a:t>21/02/2024</a:t>
            </a:fld>
            <a:endParaRPr lang="en-GB"/>
          </a:p>
        </p:txBody>
      </p:sp>
      <p:sp>
        <p:nvSpPr>
          <p:cNvPr id="5" name="Footer Placeholder 4"/>
          <p:cNvSpPr>
            <a:spLocks noGrp="1"/>
          </p:cNvSpPr>
          <p:nvPr>
            <p:ph type="ftr" sz="quarter" idx="11"/>
          </p:nvPr>
        </p:nvSpPr>
        <p:spPr/>
        <p:txBody>
          <a:bodyPr/>
          <a:lstStyle/>
          <a:p>
            <a:r>
              <a:rPr lang="en-GB"/>
              <a:t>SOCI2010</a:t>
            </a:r>
          </a:p>
        </p:txBody>
      </p:sp>
      <p:sp>
        <p:nvSpPr>
          <p:cNvPr id="6" name="Slide Number Placeholder 5"/>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668797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1CFB40-0EB2-492D-9026-FF7FB9FD734C}" type="datetime1">
              <a:rPr lang="en-GB" altLang="zh-HK" smtClean="0"/>
              <a:t>21/02/2024</a:t>
            </a:fld>
            <a:endParaRPr lang="en-GB"/>
          </a:p>
        </p:txBody>
      </p:sp>
      <p:sp>
        <p:nvSpPr>
          <p:cNvPr id="5" name="Footer Placeholder 4"/>
          <p:cNvSpPr>
            <a:spLocks noGrp="1"/>
          </p:cNvSpPr>
          <p:nvPr>
            <p:ph type="ftr" sz="quarter" idx="11"/>
          </p:nvPr>
        </p:nvSpPr>
        <p:spPr/>
        <p:txBody>
          <a:bodyPr/>
          <a:lstStyle/>
          <a:p>
            <a:r>
              <a:rPr lang="en-GB"/>
              <a:t>SOCI2010</a:t>
            </a:r>
          </a:p>
        </p:txBody>
      </p:sp>
      <p:sp>
        <p:nvSpPr>
          <p:cNvPr id="6" name="Slide Number Placeholder 5"/>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1392950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962BAED-75C2-4DD4-A4F8-42E647A1807B}" type="datetime1">
              <a:rPr lang="en-GB" altLang="zh-HK" smtClean="0"/>
              <a:t>21/02/2024</a:t>
            </a:fld>
            <a:endParaRPr lang="en-GB"/>
          </a:p>
        </p:txBody>
      </p:sp>
      <p:sp>
        <p:nvSpPr>
          <p:cNvPr id="6" name="Footer Placeholder 5"/>
          <p:cNvSpPr>
            <a:spLocks noGrp="1"/>
          </p:cNvSpPr>
          <p:nvPr>
            <p:ph type="ftr" sz="quarter" idx="11"/>
          </p:nvPr>
        </p:nvSpPr>
        <p:spPr/>
        <p:txBody>
          <a:bodyPr/>
          <a:lstStyle/>
          <a:p>
            <a:r>
              <a:rPr lang="en-GB"/>
              <a:t>SOCI2010</a:t>
            </a:r>
          </a:p>
        </p:txBody>
      </p:sp>
      <p:sp>
        <p:nvSpPr>
          <p:cNvPr id="7" name="Slide Number Placeholder 6"/>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3685202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63736A7B-14DD-4151-9108-C7D2A77AA0D1}" type="datetime1">
              <a:rPr lang="en-GB" altLang="zh-HK" smtClean="0"/>
              <a:t>21/02/2024</a:t>
            </a:fld>
            <a:endParaRPr lang="en-GB"/>
          </a:p>
        </p:txBody>
      </p:sp>
      <p:sp>
        <p:nvSpPr>
          <p:cNvPr id="8" name="Footer Placeholder 7"/>
          <p:cNvSpPr>
            <a:spLocks noGrp="1"/>
          </p:cNvSpPr>
          <p:nvPr>
            <p:ph type="ftr" sz="quarter" idx="11"/>
          </p:nvPr>
        </p:nvSpPr>
        <p:spPr/>
        <p:txBody>
          <a:bodyPr/>
          <a:lstStyle/>
          <a:p>
            <a:r>
              <a:rPr lang="en-GB"/>
              <a:t>SOCI2010</a:t>
            </a:r>
          </a:p>
        </p:txBody>
      </p:sp>
      <p:sp>
        <p:nvSpPr>
          <p:cNvPr id="9" name="Slide Number Placeholder 8"/>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80102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C8C7D04-8410-4EF7-BF97-179583A8E204}" type="datetime1">
              <a:rPr lang="en-GB" altLang="zh-HK" smtClean="0"/>
              <a:t>21/02/2024</a:t>
            </a:fld>
            <a:endParaRPr lang="en-GB"/>
          </a:p>
        </p:txBody>
      </p:sp>
      <p:sp>
        <p:nvSpPr>
          <p:cNvPr id="4" name="Footer Placeholder 3"/>
          <p:cNvSpPr>
            <a:spLocks noGrp="1"/>
          </p:cNvSpPr>
          <p:nvPr>
            <p:ph type="ftr" sz="quarter" idx="11"/>
          </p:nvPr>
        </p:nvSpPr>
        <p:spPr/>
        <p:txBody>
          <a:bodyPr/>
          <a:lstStyle/>
          <a:p>
            <a:r>
              <a:rPr lang="en-GB"/>
              <a:t>SOCI2010</a:t>
            </a:r>
          </a:p>
        </p:txBody>
      </p:sp>
      <p:sp>
        <p:nvSpPr>
          <p:cNvPr id="5" name="Slide Number Placeholder 4"/>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36642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CCE7A0-CBB2-4334-B672-E8854A6773BC}" type="datetime1">
              <a:rPr lang="en-GB" altLang="zh-HK" smtClean="0"/>
              <a:t>21/02/2024</a:t>
            </a:fld>
            <a:endParaRPr lang="en-GB"/>
          </a:p>
        </p:txBody>
      </p:sp>
      <p:sp>
        <p:nvSpPr>
          <p:cNvPr id="3" name="Footer Placeholder 2"/>
          <p:cNvSpPr>
            <a:spLocks noGrp="1"/>
          </p:cNvSpPr>
          <p:nvPr>
            <p:ph type="ftr" sz="quarter" idx="11"/>
          </p:nvPr>
        </p:nvSpPr>
        <p:spPr/>
        <p:txBody>
          <a:bodyPr/>
          <a:lstStyle/>
          <a:p>
            <a:r>
              <a:rPr lang="en-GB"/>
              <a:t>SOCI2010</a:t>
            </a:r>
          </a:p>
        </p:txBody>
      </p:sp>
      <p:sp>
        <p:nvSpPr>
          <p:cNvPr id="4" name="Slide Number Placeholder 3"/>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204657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23EEF2-F5A6-45FA-B08B-AE581E511685}" type="datetime1">
              <a:rPr lang="en-GB" altLang="zh-HK" smtClean="0"/>
              <a:t>21/02/2024</a:t>
            </a:fld>
            <a:endParaRPr lang="en-GB"/>
          </a:p>
        </p:txBody>
      </p:sp>
      <p:sp>
        <p:nvSpPr>
          <p:cNvPr id="6" name="Footer Placeholder 5"/>
          <p:cNvSpPr>
            <a:spLocks noGrp="1"/>
          </p:cNvSpPr>
          <p:nvPr>
            <p:ph type="ftr" sz="quarter" idx="11"/>
          </p:nvPr>
        </p:nvSpPr>
        <p:spPr/>
        <p:txBody>
          <a:bodyPr/>
          <a:lstStyle/>
          <a:p>
            <a:r>
              <a:rPr lang="en-GB"/>
              <a:t>SOCI2010</a:t>
            </a:r>
          </a:p>
        </p:txBody>
      </p:sp>
      <p:sp>
        <p:nvSpPr>
          <p:cNvPr id="7" name="Slide Number Placeholder 6"/>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750557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BD65A9-3686-4D29-B97F-9A33898E3484}" type="datetime1">
              <a:rPr lang="en-GB" altLang="zh-HK" smtClean="0"/>
              <a:t>21/02/2024</a:t>
            </a:fld>
            <a:endParaRPr lang="en-GB"/>
          </a:p>
        </p:txBody>
      </p:sp>
      <p:sp>
        <p:nvSpPr>
          <p:cNvPr id="6" name="Footer Placeholder 5"/>
          <p:cNvSpPr>
            <a:spLocks noGrp="1"/>
          </p:cNvSpPr>
          <p:nvPr>
            <p:ph type="ftr" sz="quarter" idx="11"/>
          </p:nvPr>
        </p:nvSpPr>
        <p:spPr/>
        <p:txBody>
          <a:bodyPr/>
          <a:lstStyle/>
          <a:p>
            <a:r>
              <a:rPr lang="en-GB"/>
              <a:t>SOCI2010</a:t>
            </a:r>
          </a:p>
        </p:txBody>
      </p:sp>
      <p:sp>
        <p:nvSpPr>
          <p:cNvPr id="7" name="Slide Number Placeholder 6"/>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3772791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2BC56B-1052-461D-86E9-04D2E2275559}" type="datetime1">
              <a:rPr lang="en-GB" altLang="zh-HK" smtClean="0"/>
              <a:t>21/02/2024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SOCI2010</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A439CC-877A-4B95-A599-E6FAAD7B1E05}" type="slidenum">
              <a:rPr lang="en-GB" smtClean="0"/>
              <a:t>‹#›</a:t>
            </a:fld>
            <a:endParaRPr lang="en-GB"/>
          </a:p>
        </p:txBody>
      </p:sp>
    </p:spTree>
    <p:extLst>
      <p:ext uri="{BB962C8B-B14F-4D97-AF65-F5344CB8AC3E}">
        <p14:creationId xmlns:p14="http://schemas.microsoft.com/office/powerpoint/2010/main" val="3463243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5" y="575126"/>
            <a:ext cx="7772400" cy="1647724"/>
          </a:xfrm>
        </p:spPr>
        <p:txBody>
          <a:bodyPr>
            <a:noAutofit/>
          </a:bodyPr>
          <a:lstStyle/>
          <a:p>
            <a:br>
              <a:rPr lang="en-US" sz="3000" dirty="0"/>
            </a:br>
            <a:br>
              <a:rPr lang="en-US" sz="3000" dirty="0"/>
            </a:br>
            <a:r>
              <a:rPr lang="en-US" sz="3000" dirty="0"/>
              <a:t>2024 Spring</a:t>
            </a:r>
            <a:br>
              <a:rPr lang="en-US" sz="3000" dirty="0"/>
            </a:br>
            <a:r>
              <a:rPr lang="en-US" sz="3000" dirty="0"/>
              <a:t>SOCI2010 (Education and Society)</a:t>
            </a:r>
            <a:br>
              <a:rPr lang="en-US" sz="3000" b="1" dirty="0"/>
            </a:br>
            <a:r>
              <a:rPr lang="en-US" sz="3000" b="1" dirty="0"/>
              <a:t> Tutorial 3</a:t>
            </a:r>
            <a:endParaRPr lang="en-GB" sz="3000" b="1" dirty="0"/>
          </a:p>
        </p:txBody>
      </p:sp>
      <p:sp>
        <p:nvSpPr>
          <p:cNvPr id="3" name="Subtitle 2"/>
          <p:cNvSpPr>
            <a:spLocks noGrp="1"/>
          </p:cNvSpPr>
          <p:nvPr>
            <p:ph type="subTitle" idx="1"/>
          </p:nvPr>
        </p:nvSpPr>
        <p:spPr>
          <a:xfrm>
            <a:off x="1169367" y="2222850"/>
            <a:ext cx="6944816" cy="2911030"/>
          </a:xfrm>
        </p:spPr>
        <p:txBody>
          <a:bodyPr>
            <a:noAutofit/>
          </a:bodyPr>
          <a:lstStyle/>
          <a:p>
            <a:br>
              <a:rPr lang="en-US" sz="2800" dirty="0"/>
            </a:br>
            <a:endParaRPr lang="en-GB" sz="2800" dirty="0"/>
          </a:p>
          <a:p>
            <a:r>
              <a:rPr lang="en-GB" sz="2000" dirty="0"/>
              <a:t>Wanying LING</a:t>
            </a:r>
          </a:p>
          <a:p>
            <a:r>
              <a:rPr lang="en-US" sz="2000" dirty="0"/>
              <a:t>Department of Sociology</a:t>
            </a:r>
          </a:p>
          <a:p>
            <a:r>
              <a:rPr lang="en-US" sz="2000" dirty="0"/>
              <a:t>The University of Hong Kong</a:t>
            </a:r>
            <a:endParaRPr lang="en-GB" sz="2000" dirty="0"/>
          </a:p>
          <a:p>
            <a:r>
              <a:rPr lang="en-GB" sz="2000" dirty="0"/>
              <a:t>lingwany@connect.hku.hk</a:t>
            </a:r>
          </a:p>
          <a:p>
            <a:pPr>
              <a:spcBef>
                <a:spcPts val="1200"/>
              </a:spcBef>
            </a:pPr>
            <a:r>
              <a:rPr lang="en-GB" sz="2000" dirty="0"/>
              <a:t>F</a:t>
            </a:r>
            <a:r>
              <a:rPr lang="en-US" altLang="zh-CN" sz="2000" dirty="0" err="1"/>
              <a:t>eb</a:t>
            </a:r>
            <a:r>
              <a:rPr lang="en-US" altLang="zh-CN" sz="2000" dirty="0"/>
              <a:t> 21</a:t>
            </a:r>
            <a:r>
              <a:rPr lang="en-GB" sz="2000" dirty="0"/>
              <a:t>, 2024</a:t>
            </a:r>
          </a:p>
        </p:txBody>
      </p:sp>
      <p:pic>
        <p:nvPicPr>
          <p:cNvPr id="14344" name="Picture 8" descr="The University of Hong Kong (School of Humanities), Hong Kong - The  International Academic Forum (IAFOR)">
            <a:extLst>
              <a:ext uri="{FF2B5EF4-FFF2-40B4-BE49-F238E27FC236}">
                <a16:creationId xmlns:a16="http://schemas.microsoft.com/office/drawing/2014/main" id="{13E2D9C5-0A43-40A4-BCD5-BE1AD0500D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4698" y="5301208"/>
            <a:ext cx="1374155" cy="1374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88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9C836-4450-0207-C952-6F51285ADF4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2BB5D4E-D136-E8B1-6475-594B23FE1DE0}"/>
              </a:ext>
            </a:extLst>
          </p:cNvPr>
          <p:cNvSpPr>
            <a:spLocks noGrp="1"/>
          </p:cNvSpPr>
          <p:nvPr>
            <p:ph type="title"/>
          </p:nvPr>
        </p:nvSpPr>
        <p:spPr>
          <a:xfrm>
            <a:off x="628650" y="365125"/>
            <a:ext cx="7886700" cy="1325563"/>
          </a:xfrm>
        </p:spPr>
        <p:txBody>
          <a:bodyPr>
            <a:normAutofit/>
          </a:bodyPr>
          <a:lstStyle/>
          <a:p>
            <a:pPr>
              <a:lnSpc>
                <a:spcPct val="90000"/>
              </a:lnSpc>
            </a:pPr>
            <a:r>
              <a:rPr lang="en-US" altLang="zh-CN" sz="3200" dirty="0"/>
              <a:t>What makes a really good research question?</a:t>
            </a:r>
            <a:endParaRPr lang="zh-CN" altLang="en-US" sz="3200" dirty="0"/>
          </a:p>
        </p:txBody>
      </p:sp>
      <p:sp>
        <p:nvSpPr>
          <p:cNvPr id="3" name="内容占位符 2">
            <a:extLst>
              <a:ext uri="{FF2B5EF4-FFF2-40B4-BE49-F238E27FC236}">
                <a16:creationId xmlns:a16="http://schemas.microsoft.com/office/drawing/2014/main" id="{782E5B52-308E-350A-A1EB-920D47EA61F4}"/>
              </a:ext>
            </a:extLst>
          </p:cNvPr>
          <p:cNvSpPr>
            <a:spLocks noGrp="1"/>
          </p:cNvSpPr>
          <p:nvPr>
            <p:ph idx="1"/>
          </p:nvPr>
        </p:nvSpPr>
        <p:spPr>
          <a:xfrm>
            <a:off x="628650" y="1825625"/>
            <a:ext cx="7886700" cy="4351338"/>
          </a:xfrm>
        </p:spPr>
        <p:txBody>
          <a:bodyPr>
            <a:normAutofit/>
          </a:bodyPr>
          <a:lstStyle/>
          <a:p>
            <a:pPr marL="0" indent="0">
              <a:buNone/>
            </a:pPr>
            <a:r>
              <a:rPr lang="en-US" altLang="zh-CN" dirty="0">
                <a:solidFill>
                  <a:srgbClr val="C00000"/>
                </a:solidFill>
              </a:rPr>
              <a:t>Q2. Why should schools implement uniform policies?</a:t>
            </a:r>
            <a:endParaRPr lang="zh-CN" altLang="en-US" dirty="0">
              <a:solidFill>
                <a:srgbClr val="C00000"/>
              </a:solidFill>
            </a:endParaRPr>
          </a:p>
        </p:txBody>
      </p:sp>
      <p:sp>
        <p:nvSpPr>
          <p:cNvPr id="4" name="页脚占位符 3">
            <a:extLst>
              <a:ext uri="{FF2B5EF4-FFF2-40B4-BE49-F238E27FC236}">
                <a16:creationId xmlns:a16="http://schemas.microsoft.com/office/drawing/2014/main" id="{EA8BF2A4-1ADF-BB03-1130-50E1D2B09546}"/>
              </a:ext>
            </a:extLst>
          </p:cNvPr>
          <p:cNvSpPr>
            <a:spLocks noGrp="1"/>
          </p:cNvSpPr>
          <p:nvPr>
            <p:ph type="ftr" sz="quarter" idx="11"/>
          </p:nvPr>
        </p:nvSpPr>
        <p:spPr>
          <a:xfrm>
            <a:off x="3028950" y="6356350"/>
            <a:ext cx="3086100" cy="365125"/>
          </a:xfrm>
        </p:spPr>
        <p:txBody>
          <a:bodyPr>
            <a:normAutofit/>
          </a:bodyPr>
          <a:lstStyle/>
          <a:p>
            <a:pPr>
              <a:spcAft>
                <a:spcPts val="600"/>
              </a:spcAft>
            </a:pPr>
            <a:r>
              <a:rPr lang="en-GB"/>
              <a:t>SOCI2010</a:t>
            </a:r>
          </a:p>
        </p:txBody>
      </p:sp>
      <p:sp>
        <p:nvSpPr>
          <p:cNvPr id="5" name="灯片编号占位符 4">
            <a:extLst>
              <a:ext uri="{FF2B5EF4-FFF2-40B4-BE49-F238E27FC236}">
                <a16:creationId xmlns:a16="http://schemas.microsoft.com/office/drawing/2014/main" id="{6F6AB947-B287-3534-FA6C-D868166FF0FC}"/>
              </a:ext>
            </a:extLst>
          </p:cNvPr>
          <p:cNvSpPr>
            <a:spLocks noGrp="1"/>
          </p:cNvSpPr>
          <p:nvPr>
            <p:ph type="sldNum" sz="quarter" idx="12"/>
          </p:nvPr>
        </p:nvSpPr>
        <p:spPr>
          <a:xfrm>
            <a:off x="6457950" y="6356350"/>
            <a:ext cx="2057400" cy="365125"/>
          </a:xfrm>
        </p:spPr>
        <p:txBody>
          <a:bodyPr>
            <a:normAutofit/>
          </a:bodyPr>
          <a:lstStyle/>
          <a:p>
            <a:pPr>
              <a:spcAft>
                <a:spcPts val="600"/>
              </a:spcAft>
            </a:pPr>
            <a:fld id="{99A439CC-877A-4B95-A599-E6FAAD7B1E05}" type="slidenum">
              <a:rPr lang="en-GB" smtClean="0"/>
              <a:pPr>
                <a:spcAft>
                  <a:spcPts val="600"/>
                </a:spcAft>
              </a:pPr>
              <a:t>10</a:t>
            </a:fld>
            <a:endParaRPr lang="en-GB"/>
          </a:p>
        </p:txBody>
      </p:sp>
    </p:spTree>
    <p:extLst>
      <p:ext uri="{BB962C8B-B14F-4D97-AF65-F5344CB8AC3E}">
        <p14:creationId xmlns:p14="http://schemas.microsoft.com/office/powerpoint/2010/main" val="2584207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0FB927-6805-AE11-29C6-0355076827E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2398EB7-5406-773D-9DC0-BE19877AAD91}"/>
              </a:ext>
            </a:extLst>
          </p:cNvPr>
          <p:cNvSpPr>
            <a:spLocks noGrp="1"/>
          </p:cNvSpPr>
          <p:nvPr>
            <p:ph type="title"/>
          </p:nvPr>
        </p:nvSpPr>
        <p:spPr>
          <a:xfrm>
            <a:off x="628650" y="365125"/>
            <a:ext cx="7886700" cy="1325563"/>
          </a:xfrm>
        </p:spPr>
        <p:txBody>
          <a:bodyPr>
            <a:normAutofit/>
          </a:bodyPr>
          <a:lstStyle/>
          <a:p>
            <a:pPr>
              <a:lnSpc>
                <a:spcPct val="90000"/>
              </a:lnSpc>
            </a:pPr>
            <a:r>
              <a:rPr lang="en-US" altLang="zh-CN" sz="3200" dirty="0"/>
              <a:t>What makes a really good research question?</a:t>
            </a:r>
            <a:endParaRPr lang="zh-CN" altLang="en-US" sz="3200" dirty="0"/>
          </a:p>
        </p:txBody>
      </p:sp>
      <p:sp>
        <p:nvSpPr>
          <p:cNvPr id="3" name="内容占位符 2">
            <a:extLst>
              <a:ext uri="{FF2B5EF4-FFF2-40B4-BE49-F238E27FC236}">
                <a16:creationId xmlns:a16="http://schemas.microsoft.com/office/drawing/2014/main" id="{FC991781-9851-B5B8-3B53-473D3EB6CD1D}"/>
              </a:ext>
            </a:extLst>
          </p:cNvPr>
          <p:cNvSpPr>
            <a:spLocks noGrp="1"/>
          </p:cNvSpPr>
          <p:nvPr>
            <p:ph idx="1"/>
          </p:nvPr>
        </p:nvSpPr>
        <p:spPr>
          <a:xfrm>
            <a:off x="628650" y="1825625"/>
            <a:ext cx="7886700" cy="4351338"/>
          </a:xfrm>
        </p:spPr>
        <p:txBody>
          <a:bodyPr>
            <a:normAutofit/>
          </a:bodyPr>
          <a:lstStyle/>
          <a:p>
            <a:pPr marL="0" indent="0">
              <a:buNone/>
            </a:pPr>
            <a:r>
              <a:rPr lang="en-US" altLang="zh-CN" dirty="0">
                <a:solidFill>
                  <a:srgbClr val="C00000"/>
                </a:solidFill>
              </a:rPr>
              <a:t>Q3. How do school uniforms affect students' sense of identity and school community?</a:t>
            </a:r>
            <a:endParaRPr lang="zh-CN" altLang="en-US" dirty="0">
              <a:solidFill>
                <a:srgbClr val="C00000"/>
              </a:solidFill>
            </a:endParaRPr>
          </a:p>
        </p:txBody>
      </p:sp>
      <p:sp>
        <p:nvSpPr>
          <p:cNvPr id="4" name="页脚占位符 3">
            <a:extLst>
              <a:ext uri="{FF2B5EF4-FFF2-40B4-BE49-F238E27FC236}">
                <a16:creationId xmlns:a16="http://schemas.microsoft.com/office/drawing/2014/main" id="{7066997E-E63E-A2EF-B4AF-1318A73E418E}"/>
              </a:ext>
            </a:extLst>
          </p:cNvPr>
          <p:cNvSpPr>
            <a:spLocks noGrp="1"/>
          </p:cNvSpPr>
          <p:nvPr>
            <p:ph type="ftr" sz="quarter" idx="11"/>
          </p:nvPr>
        </p:nvSpPr>
        <p:spPr>
          <a:xfrm>
            <a:off x="3028950" y="6356350"/>
            <a:ext cx="3086100" cy="365125"/>
          </a:xfrm>
        </p:spPr>
        <p:txBody>
          <a:bodyPr>
            <a:normAutofit/>
          </a:bodyPr>
          <a:lstStyle/>
          <a:p>
            <a:pPr>
              <a:spcAft>
                <a:spcPts val="600"/>
              </a:spcAft>
            </a:pPr>
            <a:r>
              <a:rPr lang="en-GB"/>
              <a:t>SOCI2010</a:t>
            </a:r>
          </a:p>
        </p:txBody>
      </p:sp>
      <p:sp>
        <p:nvSpPr>
          <p:cNvPr id="5" name="灯片编号占位符 4">
            <a:extLst>
              <a:ext uri="{FF2B5EF4-FFF2-40B4-BE49-F238E27FC236}">
                <a16:creationId xmlns:a16="http://schemas.microsoft.com/office/drawing/2014/main" id="{74D602E6-9597-0377-436F-1E6455C550F1}"/>
              </a:ext>
            </a:extLst>
          </p:cNvPr>
          <p:cNvSpPr>
            <a:spLocks noGrp="1"/>
          </p:cNvSpPr>
          <p:nvPr>
            <p:ph type="sldNum" sz="quarter" idx="12"/>
          </p:nvPr>
        </p:nvSpPr>
        <p:spPr>
          <a:xfrm>
            <a:off x="6457950" y="6356350"/>
            <a:ext cx="2057400" cy="365125"/>
          </a:xfrm>
        </p:spPr>
        <p:txBody>
          <a:bodyPr>
            <a:normAutofit/>
          </a:bodyPr>
          <a:lstStyle/>
          <a:p>
            <a:pPr>
              <a:spcAft>
                <a:spcPts val="600"/>
              </a:spcAft>
            </a:pPr>
            <a:fld id="{99A439CC-877A-4B95-A599-E6FAAD7B1E05}" type="slidenum">
              <a:rPr lang="en-GB" smtClean="0"/>
              <a:pPr>
                <a:spcAft>
                  <a:spcPts val="600"/>
                </a:spcAft>
              </a:pPr>
              <a:t>11</a:t>
            </a:fld>
            <a:endParaRPr lang="en-GB"/>
          </a:p>
        </p:txBody>
      </p:sp>
    </p:spTree>
    <p:extLst>
      <p:ext uri="{BB962C8B-B14F-4D97-AF65-F5344CB8AC3E}">
        <p14:creationId xmlns:p14="http://schemas.microsoft.com/office/powerpoint/2010/main" val="2600940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F250B2-5EF6-F450-2EAC-B6CACD64517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908A419-81F8-C339-D1E4-D603ABC56E16}"/>
              </a:ext>
            </a:extLst>
          </p:cNvPr>
          <p:cNvSpPr>
            <a:spLocks noGrp="1"/>
          </p:cNvSpPr>
          <p:nvPr>
            <p:ph type="title"/>
          </p:nvPr>
        </p:nvSpPr>
        <p:spPr>
          <a:xfrm>
            <a:off x="628650" y="365125"/>
            <a:ext cx="7886700" cy="1325563"/>
          </a:xfrm>
        </p:spPr>
        <p:txBody>
          <a:bodyPr>
            <a:normAutofit/>
          </a:bodyPr>
          <a:lstStyle/>
          <a:p>
            <a:pPr>
              <a:lnSpc>
                <a:spcPct val="90000"/>
              </a:lnSpc>
            </a:pPr>
            <a:r>
              <a:rPr lang="en-US" altLang="zh-CN" sz="3200" dirty="0"/>
              <a:t>What makes a really good research question?</a:t>
            </a:r>
            <a:endParaRPr lang="zh-CN" altLang="en-US" sz="3200" dirty="0"/>
          </a:p>
        </p:txBody>
      </p:sp>
      <p:sp>
        <p:nvSpPr>
          <p:cNvPr id="3" name="内容占位符 2">
            <a:extLst>
              <a:ext uri="{FF2B5EF4-FFF2-40B4-BE49-F238E27FC236}">
                <a16:creationId xmlns:a16="http://schemas.microsoft.com/office/drawing/2014/main" id="{2567C709-57C0-65B4-6BE1-2B4EE983A305}"/>
              </a:ext>
            </a:extLst>
          </p:cNvPr>
          <p:cNvSpPr>
            <a:spLocks noGrp="1"/>
          </p:cNvSpPr>
          <p:nvPr>
            <p:ph idx="1"/>
          </p:nvPr>
        </p:nvSpPr>
        <p:spPr>
          <a:xfrm>
            <a:off x="755576" y="1537860"/>
            <a:ext cx="7886700" cy="1747391"/>
          </a:xfrm>
        </p:spPr>
        <p:txBody>
          <a:bodyPr>
            <a:normAutofit/>
          </a:bodyPr>
          <a:lstStyle/>
          <a:p>
            <a:pPr marL="0" indent="0">
              <a:buNone/>
            </a:pPr>
            <a:r>
              <a:rPr lang="en-US" altLang="zh-CN" dirty="0">
                <a:solidFill>
                  <a:srgbClr val="C00000"/>
                </a:solidFill>
              </a:rPr>
              <a:t>Q4. How does the introduction of school uniforms influence the academic performance and social behavior of middle school students?</a:t>
            </a:r>
          </a:p>
          <a:p>
            <a:pPr marL="0" indent="0">
              <a:buNone/>
            </a:pPr>
            <a:endParaRPr lang="zh-CN" altLang="en-US" dirty="0">
              <a:solidFill>
                <a:srgbClr val="C00000"/>
              </a:solidFill>
            </a:endParaRPr>
          </a:p>
        </p:txBody>
      </p:sp>
      <p:sp>
        <p:nvSpPr>
          <p:cNvPr id="4" name="页脚占位符 3">
            <a:extLst>
              <a:ext uri="{FF2B5EF4-FFF2-40B4-BE49-F238E27FC236}">
                <a16:creationId xmlns:a16="http://schemas.microsoft.com/office/drawing/2014/main" id="{86894EA9-F565-B2AF-BB1C-7D91FA7BC887}"/>
              </a:ext>
            </a:extLst>
          </p:cNvPr>
          <p:cNvSpPr>
            <a:spLocks noGrp="1"/>
          </p:cNvSpPr>
          <p:nvPr>
            <p:ph type="ftr" sz="quarter" idx="11"/>
          </p:nvPr>
        </p:nvSpPr>
        <p:spPr>
          <a:xfrm>
            <a:off x="3028950" y="6356350"/>
            <a:ext cx="3086100" cy="365125"/>
          </a:xfrm>
        </p:spPr>
        <p:txBody>
          <a:bodyPr>
            <a:normAutofit/>
          </a:bodyPr>
          <a:lstStyle/>
          <a:p>
            <a:pPr>
              <a:spcAft>
                <a:spcPts val="600"/>
              </a:spcAft>
            </a:pPr>
            <a:r>
              <a:rPr lang="en-GB"/>
              <a:t>SOCI2010</a:t>
            </a:r>
          </a:p>
        </p:txBody>
      </p:sp>
      <p:sp>
        <p:nvSpPr>
          <p:cNvPr id="5" name="灯片编号占位符 4">
            <a:extLst>
              <a:ext uri="{FF2B5EF4-FFF2-40B4-BE49-F238E27FC236}">
                <a16:creationId xmlns:a16="http://schemas.microsoft.com/office/drawing/2014/main" id="{5CB88D54-682E-F489-203B-11C519399228}"/>
              </a:ext>
            </a:extLst>
          </p:cNvPr>
          <p:cNvSpPr>
            <a:spLocks noGrp="1"/>
          </p:cNvSpPr>
          <p:nvPr>
            <p:ph type="sldNum" sz="quarter" idx="12"/>
          </p:nvPr>
        </p:nvSpPr>
        <p:spPr>
          <a:xfrm>
            <a:off x="6457950" y="6356350"/>
            <a:ext cx="2057400" cy="365125"/>
          </a:xfrm>
        </p:spPr>
        <p:txBody>
          <a:bodyPr>
            <a:normAutofit/>
          </a:bodyPr>
          <a:lstStyle/>
          <a:p>
            <a:pPr>
              <a:spcAft>
                <a:spcPts val="600"/>
              </a:spcAft>
            </a:pPr>
            <a:fld id="{99A439CC-877A-4B95-A599-E6FAAD7B1E05}" type="slidenum">
              <a:rPr lang="en-GB" smtClean="0"/>
              <a:pPr>
                <a:spcAft>
                  <a:spcPts val="600"/>
                </a:spcAft>
              </a:pPr>
              <a:t>12</a:t>
            </a:fld>
            <a:endParaRPr lang="en-GB"/>
          </a:p>
        </p:txBody>
      </p:sp>
      <p:graphicFrame>
        <p:nvGraphicFramePr>
          <p:cNvPr id="6" name="图示 5">
            <a:extLst>
              <a:ext uri="{FF2B5EF4-FFF2-40B4-BE49-F238E27FC236}">
                <a16:creationId xmlns:a16="http://schemas.microsoft.com/office/drawing/2014/main" id="{75B28A9A-7440-E9C7-DDB3-8B0C7834E7C9}"/>
              </a:ext>
            </a:extLst>
          </p:cNvPr>
          <p:cNvGraphicFramePr/>
          <p:nvPr>
            <p:extLst>
              <p:ext uri="{D42A27DB-BD31-4B8C-83A1-F6EECF244321}">
                <p14:modId xmlns:p14="http://schemas.microsoft.com/office/powerpoint/2010/main" val="563412927"/>
              </p:ext>
            </p:extLst>
          </p:nvPr>
        </p:nvGraphicFramePr>
        <p:xfrm>
          <a:off x="1115616" y="3429000"/>
          <a:ext cx="6552728" cy="27742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22568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6"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3968DA5-EAF1-6DBA-816C-1F15420067D1}"/>
              </a:ext>
            </a:extLst>
          </p:cNvPr>
          <p:cNvSpPr>
            <a:spLocks noGrp="1"/>
          </p:cNvSpPr>
          <p:nvPr>
            <p:ph type="title"/>
          </p:nvPr>
        </p:nvSpPr>
        <p:spPr>
          <a:xfrm>
            <a:off x="515125" y="1153572"/>
            <a:ext cx="2400300" cy="4461163"/>
          </a:xfrm>
        </p:spPr>
        <p:txBody>
          <a:bodyPr>
            <a:normAutofit/>
          </a:bodyPr>
          <a:lstStyle/>
          <a:p>
            <a:r>
              <a:rPr lang="en-US" altLang="zh-CN">
                <a:solidFill>
                  <a:srgbClr val="FFFFFF"/>
                </a:solidFill>
              </a:rPr>
              <a:t>The Research Journey</a:t>
            </a:r>
            <a:endParaRPr lang="zh-CN" altLang="en-US">
              <a:solidFill>
                <a:srgbClr val="FFFFFF"/>
              </a:solidFill>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内容占位符 2">
            <a:extLst>
              <a:ext uri="{FF2B5EF4-FFF2-40B4-BE49-F238E27FC236}">
                <a16:creationId xmlns:a16="http://schemas.microsoft.com/office/drawing/2014/main" id="{63B946FB-EF8F-A50A-9BA9-A220616BEF38}"/>
              </a:ext>
            </a:extLst>
          </p:cNvPr>
          <p:cNvSpPr>
            <a:spLocks noGrp="1"/>
          </p:cNvSpPr>
          <p:nvPr>
            <p:ph idx="1"/>
          </p:nvPr>
        </p:nvSpPr>
        <p:spPr>
          <a:xfrm>
            <a:off x="3335481" y="591344"/>
            <a:ext cx="5179868" cy="5585619"/>
          </a:xfrm>
        </p:spPr>
        <p:txBody>
          <a:bodyPr anchor="ctr">
            <a:normAutofit/>
          </a:bodyPr>
          <a:lstStyle/>
          <a:p>
            <a:r>
              <a:rPr lang="en-US" altLang="zh-CN" dirty="0"/>
              <a:t>Evolving question</a:t>
            </a:r>
          </a:p>
          <a:p>
            <a:r>
              <a:rPr lang="en-US" altLang="zh-CN" dirty="0"/>
              <a:t>Flexibility in research</a:t>
            </a:r>
          </a:p>
          <a:p>
            <a:r>
              <a:rPr lang="en-US" altLang="zh-CN" dirty="0"/>
              <a:t>Aligning with assignment criteria</a:t>
            </a:r>
          </a:p>
          <a:p>
            <a:pPr lvl="1"/>
            <a:r>
              <a:rPr lang="en-US" altLang="zh-CN" dirty="0"/>
              <a:t>your goal is to seek answers, not to validate pre-existing opinions or beliefs</a:t>
            </a:r>
            <a:endParaRPr lang="zh-CN" altLang="en-US" dirty="0"/>
          </a:p>
        </p:txBody>
      </p:sp>
      <p:sp>
        <p:nvSpPr>
          <p:cNvPr id="4" name="页脚占位符 3">
            <a:extLst>
              <a:ext uri="{FF2B5EF4-FFF2-40B4-BE49-F238E27FC236}">
                <a16:creationId xmlns:a16="http://schemas.microsoft.com/office/drawing/2014/main" id="{6184625C-141B-326C-7100-7035E2629F3F}"/>
              </a:ext>
            </a:extLst>
          </p:cNvPr>
          <p:cNvSpPr>
            <a:spLocks noGrp="1"/>
          </p:cNvSpPr>
          <p:nvPr>
            <p:ph type="ftr" sz="quarter" idx="11"/>
          </p:nvPr>
        </p:nvSpPr>
        <p:spPr>
          <a:xfrm>
            <a:off x="3028950" y="6356350"/>
            <a:ext cx="3938380" cy="365125"/>
          </a:xfrm>
        </p:spPr>
        <p:txBody>
          <a:bodyPr>
            <a:normAutofit/>
          </a:bodyPr>
          <a:lstStyle/>
          <a:p>
            <a:pPr>
              <a:spcAft>
                <a:spcPts val="600"/>
              </a:spcAft>
            </a:pPr>
            <a:r>
              <a:rPr lang="en-GB"/>
              <a:t>SOCI2010</a:t>
            </a:r>
          </a:p>
        </p:txBody>
      </p:sp>
      <p:sp>
        <p:nvSpPr>
          <p:cNvPr id="5" name="灯片编号占位符 4">
            <a:extLst>
              <a:ext uri="{FF2B5EF4-FFF2-40B4-BE49-F238E27FC236}">
                <a16:creationId xmlns:a16="http://schemas.microsoft.com/office/drawing/2014/main" id="{F545DE9F-3522-F03E-7707-EDF6AF07B8A6}"/>
              </a:ext>
            </a:extLst>
          </p:cNvPr>
          <p:cNvSpPr>
            <a:spLocks noGrp="1"/>
          </p:cNvSpPr>
          <p:nvPr>
            <p:ph type="sldNum" sz="quarter" idx="12"/>
          </p:nvPr>
        </p:nvSpPr>
        <p:spPr>
          <a:xfrm>
            <a:off x="7156173" y="6356350"/>
            <a:ext cx="1359176" cy="365125"/>
          </a:xfrm>
        </p:spPr>
        <p:txBody>
          <a:bodyPr>
            <a:normAutofit/>
          </a:bodyPr>
          <a:lstStyle/>
          <a:p>
            <a:pPr>
              <a:spcAft>
                <a:spcPts val="600"/>
              </a:spcAft>
            </a:pPr>
            <a:fld id="{99A439CC-877A-4B95-A599-E6FAAD7B1E05}" type="slidenum">
              <a:rPr lang="en-GB" smtClean="0"/>
              <a:pPr>
                <a:spcAft>
                  <a:spcPts val="600"/>
                </a:spcAft>
              </a:pPr>
              <a:t>13</a:t>
            </a:fld>
            <a:endParaRPr lang="en-GB"/>
          </a:p>
        </p:txBody>
      </p:sp>
    </p:spTree>
    <p:extLst>
      <p:ext uri="{BB962C8B-B14F-4D97-AF65-F5344CB8AC3E}">
        <p14:creationId xmlns:p14="http://schemas.microsoft.com/office/powerpoint/2010/main" val="4071930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818" y="0"/>
            <a:ext cx="7472363"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0"/>
            <a:ext cx="7461504"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873FECEC-AD0B-4FE1-FE62-7BE734806791}"/>
              </a:ext>
            </a:extLst>
          </p:cNvPr>
          <p:cNvSpPr>
            <a:spLocks noGrp="1"/>
          </p:cNvSpPr>
          <p:nvPr>
            <p:ph type="title"/>
          </p:nvPr>
        </p:nvSpPr>
        <p:spPr>
          <a:xfrm>
            <a:off x="1143002" y="1999615"/>
            <a:ext cx="6858000" cy="2764028"/>
          </a:xfrm>
        </p:spPr>
        <p:txBody>
          <a:bodyPr vert="horz" lIns="91440" tIns="45720" rIns="91440" bIns="45720" rtlCol="0" anchor="ctr">
            <a:normAutofit/>
          </a:bodyPr>
          <a:lstStyle/>
          <a:p>
            <a:pPr algn="ctr">
              <a:lnSpc>
                <a:spcPct val="90000"/>
              </a:lnSpc>
            </a:pPr>
            <a:r>
              <a:rPr lang="en-US" altLang="zh-CN" sz="4400" kern="1200" cap="none" dirty="0">
                <a:solidFill>
                  <a:schemeClr val="tx1"/>
                </a:solidFill>
                <a:latin typeface="+mj-lt"/>
                <a:ea typeface="+mj-ea"/>
                <a:cs typeface="+mj-cs"/>
              </a:rPr>
              <a:t>Discuss And Then Share: </a:t>
            </a:r>
            <a:br>
              <a:rPr lang="en-US" altLang="zh-CN" sz="4400" kern="1200" cap="none" dirty="0">
                <a:solidFill>
                  <a:schemeClr val="tx1"/>
                </a:solidFill>
                <a:latin typeface="+mj-lt"/>
                <a:ea typeface="+mj-ea"/>
                <a:cs typeface="+mj-cs"/>
              </a:rPr>
            </a:br>
            <a:r>
              <a:rPr lang="en-US" altLang="zh-CN" sz="4400" kern="1200" cap="none" dirty="0">
                <a:solidFill>
                  <a:schemeClr val="tx1"/>
                </a:solidFill>
                <a:latin typeface="+mj-lt"/>
                <a:ea typeface="+mj-ea"/>
                <a:cs typeface="+mj-cs"/>
              </a:rPr>
              <a:t>Research Questions</a:t>
            </a:r>
          </a:p>
        </p:txBody>
      </p:sp>
      <p:sp>
        <p:nvSpPr>
          <p:cNvPr id="6" name="文本占位符 5">
            <a:extLst>
              <a:ext uri="{FF2B5EF4-FFF2-40B4-BE49-F238E27FC236}">
                <a16:creationId xmlns:a16="http://schemas.microsoft.com/office/drawing/2014/main" id="{11266E4B-359E-4012-C86D-D82B8CB3ED28}"/>
              </a:ext>
            </a:extLst>
          </p:cNvPr>
          <p:cNvSpPr>
            <a:spLocks noGrp="1"/>
          </p:cNvSpPr>
          <p:nvPr>
            <p:ph type="body" idx="1"/>
          </p:nvPr>
        </p:nvSpPr>
        <p:spPr>
          <a:xfrm>
            <a:off x="1475184" y="5645150"/>
            <a:ext cx="6193632" cy="631825"/>
          </a:xfrm>
        </p:spPr>
        <p:txBody>
          <a:bodyPr vert="horz" lIns="91440" tIns="45720" rIns="91440" bIns="45720" rtlCol="0" anchor="ctr">
            <a:normAutofit/>
          </a:bodyPr>
          <a:lstStyle/>
          <a:p>
            <a:pPr algn="ctr">
              <a:lnSpc>
                <a:spcPct val="90000"/>
              </a:lnSpc>
              <a:spcBef>
                <a:spcPts val="1000"/>
              </a:spcBef>
            </a:pPr>
            <a:endParaRPr lang="en-US" altLang="zh-CN" sz="2400" kern="1200">
              <a:solidFill>
                <a:schemeClr val="tx1"/>
              </a:solidFill>
              <a:latin typeface="+mn-lt"/>
              <a:ea typeface="+mn-ea"/>
              <a:cs typeface="+mn-cs"/>
            </a:endParaRPr>
          </a:p>
        </p:txBody>
      </p:sp>
      <p:sp>
        <p:nvSpPr>
          <p:cNvPr id="17" name="Rectangle 16">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5524786"/>
            <a:ext cx="356616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页脚占位符 3">
            <a:extLst>
              <a:ext uri="{FF2B5EF4-FFF2-40B4-BE49-F238E27FC236}">
                <a16:creationId xmlns:a16="http://schemas.microsoft.com/office/drawing/2014/main" id="{B2BC732B-5FDD-8778-812C-0FA44B190896}"/>
              </a:ext>
            </a:extLst>
          </p:cNvPr>
          <p:cNvSpPr>
            <a:spLocks noGrp="1"/>
          </p:cNvSpPr>
          <p:nvPr>
            <p:ph type="ftr" sz="quarter" idx="11"/>
          </p:nvPr>
        </p:nvSpPr>
        <p:spPr>
          <a:xfrm>
            <a:off x="3028950" y="6356350"/>
            <a:ext cx="3086100" cy="365125"/>
          </a:xfrm>
        </p:spPr>
        <p:txBody>
          <a:bodyPr vert="horz" lIns="91440" tIns="45720" rIns="91440" bIns="45720" rtlCol="0" anchor="ctr">
            <a:normAutofit/>
          </a:bodyPr>
          <a:lstStyle/>
          <a:p>
            <a:pPr>
              <a:spcAft>
                <a:spcPts val="600"/>
              </a:spcAft>
            </a:pPr>
            <a:r>
              <a:rPr lang="en-US" kern="1200">
                <a:solidFill>
                  <a:schemeClr val="tx1">
                    <a:lumMod val="50000"/>
                    <a:lumOff val="50000"/>
                  </a:schemeClr>
                </a:solidFill>
                <a:latin typeface="+mn-lt"/>
                <a:ea typeface="+mn-ea"/>
                <a:cs typeface="+mn-cs"/>
              </a:rPr>
              <a:t>SOCI2010</a:t>
            </a:r>
          </a:p>
        </p:txBody>
      </p:sp>
      <p:sp>
        <p:nvSpPr>
          <p:cNvPr id="5" name="灯片编号占位符 4">
            <a:extLst>
              <a:ext uri="{FF2B5EF4-FFF2-40B4-BE49-F238E27FC236}">
                <a16:creationId xmlns:a16="http://schemas.microsoft.com/office/drawing/2014/main" id="{EB1104E5-78D9-3807-CB84-DEC9241ACD46}"/>
              </a:ext>
            </a:extLst>
          </p:cNvPr>
          <p:cNvSpPr>
            <a:spLocks noGrp="1"/>
          </p:cNvSpPr>
          <p:nvPr>
            <p:ph type="sldNum" sz="quarter" idx="12"/>
          </p:nvPr>
        </p:nvSpPr>
        <p:spPr>
          <a:xfrm>
            <a:off x="7866764" y="6356350"/>
            <a:ext cx="951613" cy="365125"/>
          </a:xfrm>
        </p:spPr>
        <p:txBody>
          <a:bodyPr vert="horz" lIns="91440" tIns="45720" rIns="91440" bIns="45720" rtlCol="0" anchor="ctr">
            <a:normAutofit/>
          </a:bodyPr>
          <a:lstStyle/>
          <a:p>
            <a:pPr>
              <a:spcAft>
                <a:spcPts val="600"/>
              </a:spcAft>
            </a:pPr>
            <a:fld id="{99A439CC-877A-4B95-A599-E6FAAD7B1E05}" type="slidenum">
              <a:rPr lang="en-US">
                <a:solidFill>
                  <a:schemeClr val="tx1">
                    <a:lumMod val="50000"/>
                    <a:lumOff val="50000"/>
                  </a:schemeClr>
                </a:solidFill>
              </a:rPr>
              <a:pPr>
                <a:spcAft>
                  <a:spcPts val="600"/>
                </a:spcAft>
              </a:pPr>
              <a:t>14</a:t>
            </a:fld>
            <a:endParaRPr lang="en-US">
              <a:solidFill>
                <a:schemeClr val="tx1">
                  <a:lumMod val="50000"/>
                  <a:lumOff val="50000"/>
                </a:schemeClr>
              </a:solidFill>
            </a:endParaRPr>
          </a:p>
        </p:txBody>
      </p:sp>
    </p:spTree>
    <p:extLst>
      <p:ext uri="{BB962C8B-B14F-4D97-AF65-F5344CB8AC3E}">
        <p14:creationId xmlns:p14="http://schemas.microsoft.com/office/powerpoint/2010/main" val="2464569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9DCC99-0DF6-679D-B56C-931D99806BCF}"/>
              </a:ext>
            </a:extLst>
          </p:cNvPr>
          <p:cNvSpPr>
            <a:spLocks noGrp="1"/>
          </p:cNvSpPr>
          <p:nvPr>
            <p:ph type="title"/>
          </p:nvPr>
        </p:nvSpPr>
        <p:spPr/>
        <p:txBody>
          <a:bodyPr>
            <a:noAutofit/>
          </a:bodyPr>
          <a:lstStyle/>
          <a:p>
            <a:r>
              <a:rPr lang="en-US" altLang="zh-HK" dirty="0"/>
              <a:t>Tell me!</a:t>
            </a:r>
            <a:br>
              <a:rPr lang="en-US" altLang="zh-HK" sz="2800" dirty="0"/>
            </a:br>
            <a:r>
              <a:rPr lang="en-US" altLang="zh-HK" sz="2800" b="1" dirty="0">
                <a:solidFill>
                  <a:srgbClr val="C00000"/>
                </a:solidFill>
              </a:rPr>
              <a:t>(Please remember to select the corresponding date)</a:t>
            </a:r>
            <a:endParaRPr lang="zh-HK" altLang="en-US" sz="2800" b="1" dirty="0">
              <a:solidFill>
                <a:srgbClr val="C00000"/>
              </a:solidFill>
            </a:endParaRPr>
          </a:p>
        </p:txBody>
      </p:sp>
      <p:pic>
        <p:nvPicPr>
          <p:cNvPr id="7" name="内容占位符 6" descr="QR 代码&#10;&#10;描述已自动生成">
            <a:extLst>
              <a:ext uri="{FF2B5EF4-FFF2-40B4-BE49-F238E27FC236}">
                <a16:creationId xmlns:a16="http://schemas.microsoft.com/office/drawing/2014/main" id="{09666303-2D16-7B21-34A5-6C77ED8A4B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5775" y="1412775"/>
            <a:ext cx="4307991" cy="4307991"/>
          </a:xfrm>
        </p:spPr>
      </p:pic>
      <p:sp>
        <p:nvSpPr>
          <p:cNvPr id="4" name="页脚占位符 3">
            <a:extLst>
              <a:ext uri="{FF2B5EF4-FFF2-40B4-BE49-F238E27FC236}">
                <a16:creationId xmlns:a16="http://schemas.microsoft.com/office/drawing/2014/main" id="{24ACC6E9-383D-2C45-3C16-0C0CD9D1A650}"/>
              </a:ext>
            </a:extLst>
          </p:cNvPr>
          <p:cNvSpPr>
            <a:spLocks noGrp="1"/>
          </p:cNvSpPr>
          <p:nvPr>
            <p:ph type="ftr" sz="quarter" idx="11"/>
          </p:nvPr>
        </p:nvSpPr>
        <p:spPr/>
        <p:txBody>
          <a:bodyPr/>
          <a:lstStyle/>
          <a:p>
            <a:r>
              <a:rPr lang="en-GB"/>
              <a:t>SOCI2010</a:t>
            </a:r>
          </a:p>
        </p:txBody>
      </p:sp>
      <p:sp>
        <p:nvSpPr>
          <p:cNvPr id="5" name="灯片编号占位符 4">
            <a:extLst>
              <a:ext uri="{FF2B5EF4-FFF2-40B4-BE49-F238E27FC236}">
                <a16:creationId xmlns:a16="http://schemas.microsoft.com/office/drawing/2014/main" id="{A452221F-D63B-8292-D671-1B23983D4F11}"/>
              </a:ext>
            </a:extLst>
          </p:cNvPr>
          <p:cNvSpPr>
            <a:spLocks noGrp="1"/>
          </p:cNvSpPr>
          <p:nvPr>
            <p:ph type="sldNum" sz="quarter" idx="12"/>
          </p:nvPr>
        </p:nvSpPr>
        <p:spPr/>
        <p:txBody>
          <a:bodyPr/>
          <a:lstStyle/>
          <a:p>
            <a:fld id="{99A439CC-877A-4B95-A599-E6FAAD7B1E05}" type="slidenum">
              <a:rPr lang="en-GB" smtClean="0"/>
              <a:t>15</a:t>
            </a:fld>
            <a:endParaRPr lang="en-GB"/>
          </a:p>
        </p:txBody>
      </p:sp>
      <p:sp>
        <p:nvSpPr>
          <p:cNvPr id="9" name="文本框 8">
            <a:extLst>
              <a:ext uri="{FF2B5EF4-FFF2-40B4-BE49-F238E27FC236}">
                <a16:creationId xmlns:a16="http://schemas.microsoft.com/office/drawing/2014/main" id="{50C16980-3930-9BF5-4944-8DACFA8D3926}"/>
              </a:ext>
            </a:extLst>
          </p:cNvPr>
          <p:cNvSpPr txBox="1"/>
          <p:nvPr/>
        </p:nvSpPr>
        <p:spPr>
          <a:xfrm>
            <a:off x="755576" y="5576893"/>
            <a:ext cx="8136904" cy="461665"/>
          </a:xfrm>
          <a:prstGeom prst="rect">
            <a:avLst/>
          </a:prstGeom>
          <a:noFill/>
        </p:spPr>
        <p:txBody>
          <a:bodyPr wrap="square">
            <a:spAutoFit/>
          </a:bodyPr>
          <a:lstStyle/>
          <a:p>
            <a:r>
              <a:rPr lang="en-US" altLang="zh-HK" sz="2400" i="0" dirty="0">
                <a:solidFill>
                  <a:srgbClr val="000000"/>
                </a:solidFill>
                <a:effectLst/>
                <a:latin typeface="72"/>
              </a:rPr>
              <a:t>https://hku.au1.qualtrics.com/jfe/form/SV_0CAc6wAIyoTfH4W</a:t>
            </a:r>
            <a:endParaRPr lang="zh-HK" altLang="en-US" sz="2400" dirty="0"/>
          </a:p>
        </p:txBody>
      </p:sp>
    </p:spTree>
    <p:extLst>
      <p:ext uri="{BB962C8B-B14F-4D97-AF65-F5344CB8AC3E}">
        <p14:creationId xmlns:p14="http://schemas.microsoft.com/office/powerpoint/2010/main" val="2333354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0040" y="2144903"/>
            <a:ext cx="7772400" cy="1647724"/>
          </a:xfrm>
        </p:spPr>
        <p:txBody>
          <a:bodyPr>
            <a:noAutofit/>
          </a:bodyPr>
          <a:lstStyle/>
          <a:p>
            <a:r>
              <a:rPr lang="en-GB" sz="3600" dirty="0"/>
              <a:t>Thank you!</a:t>
            </a:r>
            <a:endParaRPr lang="en-GB" sz="3600" b="1" dirty="0"/>
          </a:p>
        </p:txBody>
      </p:sp>
      <p:sp>
        <p:nvSpPr>
          <p:cNvPr id="3" name="Subtitle 2"/>
          <p:cNvSpPr>
            <a:spLocks noGrp="1"/>
          </p:cNvSpPr>
          <p:nvPr>
            <p:ph type="subTitle" idx="1"/>
          </p:nvPr>
        </p:nvSpPr>
        <p:spPr>
          <a:xfrm>
            <a:off x="466712" y="3912392"/>
            <a:ext cx="8359055" cy="2911030"/>
          </a:xfrm>
        </p:spPr>
        <p:txBody>
          <a:bodyPr>
            <a:noAutofit/>
          </a:bodyPr>
          <a:lstStyle/>
          <a:p>
            <a:r>
              <a:rPr lang="en-GB" sz="2800" dirty="0"/>
              <a:t>Wanying Ling </a:t>
            </a:r>
          </a:p>
          <a:p>
            <a:r>
              <a:rPr lang="en-GB" sz="2800" dirty="0"/>
              <a:t>lingwany@connect.hku.hk</a:t>
            </a:r>
          </a:p>
        </p:txBody>
      </p:sp>
      <p:pic>
        <p:nvPicPr>
          <p:cNvPr id="14344" name="Picture 8" descr="The University of Hong Kong (School of Humanities), Hong Kong - The  International Academic Forum (IAFOR)">
            <a:extLst>
              <a:ext uri="{FF2B5EF4-FFF2-40B4-BE49-F238E27FC236}">
                <a16:creationId xmlns:a16="http://schemas.microsoft.com/office/drawing/2014/main" id="{13E2D9C5-0A43-40A4-BCD5-BE1AD0500DC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95700" y="406689"/>
            <a:ext cx="1752600"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961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04AEBB-79C9-D3D4-FBF7-D6ED0A9B6B4B}"/>
              </a:ext>
            </a:extLst>
          </p:cNvPr>
          <p:cNvSpPr>
            <a:spLocks noGrp="1"/>
          </p:cNvSpPr>
          <p:nvPr>
            <p:ph type="title"/>
          </p:nvPr>
        </p:nvSpPr>
        <p:spPr/>
        <p:txBody>
          <a:bodyPr/>
          <a:lstStyle/>
          <a:p>
            <a:r>
              <a:rPr lang="en-US" altLang="zh-HK" dirty="0"/>
              <a:t>Feedback</a:t>
            </a:r>
            <a:endParaRPr lang="zh-HK" altLang="en-US" dirty="0"/>
          </a:p>
        </p:txBody>
      </p:sp>
      <p:sp>
        <p:nvSpPr>
          <p:cNvPr id="3" name="内容占位符 2">
            <a:extLst>
              <a:ext uri="{FF2B5EF4-FFF2-40B4-BE49-F238E27FC236}">
                <a16:creationId xmlns:a16="http://schemas.microsoft.com/office/drawing/2014/main" id="{1D65C83C-C24C-2CC9-9668-F78FF52DCB4F}"/>
              </a:ext>
            </a:extLst>
          </p:cNvPr>
          <p:cNvSpPr>
            <a:spLocks noGrp="1"/>
          </p:cNvSpPr>
          <p:nvPr>
            <p:ph idx="1"/>
          </p:nvPr>
        </p:nvSpPr>
        <p:spPr/>
        <p:txBody>
          <a:bodyPr>
            <a:normAutofit/>
          </a:bodyPr>
          <a:lstStyle/>
          <a:p>
            <a:r>
              <a:rPr lang="en-US" altLang="zh-HK" i="1" dirty="0"/>
              <a:t>Because the email talked about the assigned reading for discuss, but last class said we need to prepare a reading. It may be a little confuse for me </a:t>
            </a:r>
            <a:endParaRPr lang="zh-HK" altLang="en-US" i="1" dirty="0"/>
          </a:p>
        </p:txBody>
      </p:sp>
      <p:sp>
        <p:nvSpPr>
          <p:cNvPr id="4" name="页脚占位符 3">
            <a:extLst>
              <a:ext uri="{FF2B5EF4-FFF2-40B4-BE49-F238E27FC236}">
                <a16:creationId xmlns:a16="http://schemas.microsoft.com/office/drawing/2014/main" id="{D98E7B41-6A0E-9E45-B55C-875F00097180}"/>
              </a:ext>
            </a:extLst>
          </p:cNvPr>
          <p:cNvSpPr>
            <a:spLocks noGrp="1"/>
          </p:cNvSpPr>
          <p:nvPr>
            <p:ph type="ftr" sz="quarter" idx="11"/>
          </p:nvPr>
        </p:nvSpPr>
        <p:spPr/>
        <p:txBody>
          <a:bodyPr/>
          <a:lstStyle/>
          <a:p>
            <a:r>
              <a:rPr lang="en-GB"/>
              <a:t>SOCI2010</a:t>
            </a:r>
          </a:p>
        </p:txBody>
      </p:sp>
      <p:sp>
        <p:nvSpPr>
          <p:cNvPr id="5" name="灯片编号占位符 4">
            <a:extLst>
              <a:ext uri="{FF2B5EF4-FFF2-40B4-BE49-F238E27FC236}">
                <a16:creationId xmlns:a16="http://schemas.microsoft.com/office/drawing/2014/main" id="{D5A21299-7078-A2F1-8E98-0B76F3490A8C}"/>
              </a:ext>
            </a:extLst>
          </p:cNvPr>
          <p:cNvSpPr>
            <a:spLocks noGrp="1"/>
          </p:cNvSpPr>
          <p:nvPr>
            <p:ph type="sldNum" sz="quarter" idx="12"/>
          </p:nvPr>
        </p:nvSpPr>
        <p:spPr/>
        <p:txBody>
          <a:bodyPr/>
          <a:lstStyle/>
          <a:p>
            <a:fld id="{99A439CC-877A-4B95-A599-E6FAAD7B1E05}" type="slidenum">
              <a:rPr lang="en-GB" smtClean="0"/>
              <a:t>2</a:t>
            </a:fld>
            <a:endParaRPr lang="en-GB"/>
          </a:p>
        </p:txBody>
      </p:sp>
    </p:spTree>
    <p:extLst>
      <p:ext uri="{BB962C8B-B14F-4D97-AF65-F5344CB8AC3E}">
        <p14:creationId xmlns:p14="http://schemas.microsoft.com/office/powerpoint/2010/main" val="3987053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14B0F8-5BFC-E8C9-FE68-09D446E539E2}"/>
              </a:ext>
            </a:extLst>
          </p:cNvPr>
          <p:cNvSpPr>
            <a:spLocks noGrp="1"/>
          </p:cNvSpPr>
          <p:nvPr>
            <p:ph type="title"/>
          </p:nvPr>
        </p:nvSpPr>
        <p:spPr/>
        <p:txBody>
          <a:bodyPr/>
          <a:lstStyle/>
          <a:p>
            <a:r>
              <a:rPr lang="en-US" altLang="zh-HK" dirty="0"/>
              <a:t>Feedback</a:t>
            </a:r>
            <a:endParaRPr lang="zh-HK" altLang="en-US" dirty="0"/>
          </a:p>
        </p:txBody>
      </p:sp>
      <p:sp>
        <p:nvSpPr>
          <p:cNvPr id="3" name="内容占位符 2">
            <a:extLst>
              <a:ext uri="{FF2B5EF4-FFF2-40B4-BE49-F238E27FC236}">
                <a16:creationId xmlns:a16="http://schemas.microsoft.com/office/drawing/2014/main" id="{14CF246D-79C6-FDA8-FF40-EB5DA98D1882}"/>
              </a:ext>
            </a:extLst>
          </p:cNvPr>
          <p:cNvSpPr>
            <a:spLocks noGrp="1"/>
          </p:cNvSpPr>
          <p:nvPr>
            <p:ph idx="1"/>
          </p:nvPr>
        </p:nvSpPr>
        <p:spPr/>
        <p:txBody>
          <a:bodyPr>
            <a:normAutofit/>
          </a:bodyPr>
          <a:lstStyle/>
          <a:p>
            <a:r>
              <a:rPr lang="en-US" altLang="zh-HK" i="1" dirty="0"/>
              <a:t>Maybe we can have a more specific topic (</a:t>
            </a:r>
            <a:r>
              <a:rPr lang="en-US" altLang="zh-HK" i="1" dirty="0" err="1"/>
              <a:t>eg.private</a:t>
            </a:r>
            <a:r>
              <a:rPr lang="en-US" altLang="zh-HK" i="1" dirty="0"/>
              <a:t> schooling, graduate students, etc.)for each tutorial so that it will be more organized</a:t>
            </a:r>
          </a:p>
          <a:p>
            <a:r>
              <a:rPr lang="en-US" altLang="zh-HK" i="1" dirty="0"/>
              <a:t>I was wondering if we could focus on more topics that are related Hong Kong education system </a:t>
            </a:r>
            <a:endParaRPr lang="zh-HK" altLang="en-US" i="1" dirty="0"/>
          </a:p>
        </p:txBody>
      </p:sp>
      <p:sp>
        <p:nvSpPr>
          <p:cNvPr id="4" name="页脚占位符 3">
            <a:extLst>
              <a:ext uri="{FF2B5EF4-FFF2-40B4-BE49-F238E27FC236}">
                <a16:creationId xmlns:a16="http://schemas.microsoft.com/office/drawing/2014/main" id="{4D656497-FD54-9EF6-CF53-7C0ACB6235AD}"/>
              </a:ext>
            </a:extLst>
          </p:cNvPr>
          <p:cNvSpPr>
            <a:spLocks noGrp="1"/>
          </p:cNvSpPr>
          <p:nvPr>
            <p:ph type="ftr" sz="quarter" idx="11"/>
          </p:nvPr>
        </p:nvSpPr>
        <p:spPr/>
        <p:txBody>
          <a:bodyPr/>
          <a:lstStyle/>
          <a:p>
            <a:r>
              <a:rPr lang="en-GB"/>
              <a:t>SOCI2010</a:t>
            </a:r>
          </a:p>
        </p:txBody>
      </p:sp>
      <p:sp>
        <p:nvSpPr>
          <p:cNvPr id="5" name="灯片编号占位符 4">
            <a:extLst>
              <a:ext uri="{FF2B5EF4-FFF2-40B4-BE49-F238E27FC236}">
                <a16:creationId xmlns:a16="http://schemas.microsoft.com/office/drawing/2014/main" id="{735E75B9-A981-122B-E2B8-26947FBF5882}"/>
              </a:ext>
            </a:extLst>
          </p:cNvPr>
          <p:cNvSpPr>
            <a:spLocks noGrp="1"/>
          </p:cNvSpPr>
          <p:nvPr>
            <p:ph type="sldNum" sz="quarter" idx="12"/>
          </p:nvPr>
        </p:nvSpPr>
        <p:spPr/>
        <p:txBody>
          <a:bodyPr/>
          <a:lstStyle/>
          <a:p>
            <a:fld id="{99A439CC-877A-4B95-A599-E6FAAD7B1E05}" type="slidenum">
              <a:rPr lang="en-GB" smtClean="0"/>
              <a:t>3</a:t>
            </a:fld>
            <a:endParaRPr lang="en-GB"/>
          </a:p>
        </p:txBody>
      </p:sp>
    </p:spTree>
    <p:extLst>
      <p:ext uri="{BB962C8B-B14F-4D97-AF65-F5344CB8AC3E}">
        <p14:creationId xmlns:p14="http://schemas.microsoft.com/office/powerpoint/2010/main" val="157148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19DDD-2401-767D-10C1-31615C377DFE}"/>
              </a:ext>
            </a:extLst>
          </p:cNvPr>
          <p:cNvSpPr>
            <a:spLocks noGrp="1"/>
          </p:cNvSpPr>
          <p:nvPr>
            <p:ph type="title"/>
          </p:nvPr>
        </p:nvSpPr>
        <p:spPr/>
        <p:txBody>
          <a:bodyPr/>
          <a:lstStyle/>
          <a:p>
            <a:r>
              <a:rPr lang="en-US" altLang="zh-HK" dirty="0"/>
              <a:t>Feedback</a:t>
            </a:r>
            <a:endParaRPr lang="zh-CN" altLang="en-US" dirty="0"/>
          </a:p>
        </p:txBody>
      </p:sp>
      <p:sp>
        <p:nvSpPr>
          <p:cNvPr id="3" name="内容占位符 2">
            <a:extLst>
              <a:ext uri="{FF2B5EF4-FFF2-40B4-BE49-F238E27FC236}">
                <a16:creationId xmlns:a16="http://schemas.microsoft.com/office/drawing/2014/main" id="{EB4E1CA4-FCC0-C568-F61D-FC32C65EB6BF}"/>
              </a:ext>
            </a:extLst>
          </p:cNvPr>
          <p:cNvSpPr>
            <a:spLocks noGrp="1"/>
          </p:cNvSpPr>
          <p:nvPr>
            <p:ph idx="1"/>
          </p:nvPr>
        </p:nvSpPr>
        <p:spPr/>
        <p:txBody>
          <a:bodyPr/>
          <a:lstStyle/>
          <a:p>
            <a:r>
              <a:rPr lang="en-US" altLang="zh-CN" i="1" dirty="0"/>
              <a:t>For the group project, we can either use existing data or collect data by ourselves. may I know will collect data by ourselves will have a better grade because it seems like we do much more workload.</a:t>
            </a:r>
            <a:endParaRPr lang="zh-CN" altLang="en-US" i="1" dirty="0"/>
          </a:p>
        </p:txBody>
      </p:sp>
      <p:sp>
        <p:nvSpPr>
          <p:cNvPr id="4" name="页脚占位符 3">
            <a:extLst>
              <a:ext uri="{FF2B5EF4-FFF2-40B4-BE49-F238E27FC236}">
                <a16:creationId xmlns:a16="http://schemas.microsoft.com/office/drawing/2014/main" id="{C5EC4C3F-842D-BE38-FE88-3557B80FE223}"/>
              </a:ext>
            </a:extLst>
          </p:cNvPr>
          <p:cNvSpPr>
            <a:spLocks noGrp="1"/>
          </p:cNvSpPr>
          <p:nvPr>
            <p:ph type="ftr" sz="quarter" idx="11"/>
          </p:nvPr>
        </p:nvSpPr>
        <p:spPr/>
        <p:txBody>
          <a:bodyPr/>
          <a:lstStyle/>
          <a:p>
            <a:r>
              <a:rPr lang="en-GB"/>
              <a:t>SOCI2010</a:t>
            </a:r>
          </a:p>
        </p:txBody>
      </p:sp>
      <p:sp>
        <p:nvSpPr>
          <p:cNvPr id="5" name="灯片编号占位符 4">
            <a:extLst>
              <a:ext uri="{FF2B5EF4-FFF2-40B4-BE49-F238E27FC236}">
                <a16:creationId xmlns:a16="http://schemas.microsoft.com/office/drawing/2014/main" id="{05DF7048-6DD5-4F00-4E4E-511EBE6A2872}"/>
              </a:ext>
            </a:extLst>
          </p:cNvPr>
          <p:cNvSpPr>
            <a:spLocks noGrp="1"/>
          </p:cNvSpPr>
          <p:nvPr>
            <p:ph type="sldNum" sz="quarter" idx="12"/>
          </p:nvPr>
        </p:nvSpPr>
        <p:spPr/>
        <p:txBody>
          <a:bodyPr/>
          <a:lstStyle/>
          <a:p>
            <a:fld id="{99A439CC-877A-4B95-A599-E6FAAD7B1E05}" type="slidenum">
              <a:rPr lang="en-GB" smtClean="0"/>
              <a:t>4</a:t>
            </a:fld>
            <a:endParaRPr lang="en-GB"/>
          </a:p>
        </p:txBody>
      </p:sp>
    </p:spTree>
    <p:extLst>
      <p:ext uri="{BB962C8B-B14F-4D97-AF65-F5344CB8AC3E}">
        <p14:creationId xmlns:p14="http://schemas.microsoft.com/office/powerpoint/2010/main" val="1285264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631072-D59A-7246-7F89-DADA4990B886}"/>
              </a:ext>
            </a:extLst>
          </p:cNvPr>
          <p:cNvSpPr>
            <a:spLocks noGrp="1"/>
          </p:cNvSpPr>
          <p:nvPr>
            <p:ph type="title"/>
          </p:nvPr>
        </p:nvSpPr>
        <p:spPr/>
        <p:txBody>
          <a:bodyPr/>
          <a:lstStyle/>
          <a:p>
            <a:r>
              <a:rPr lang="en-US" altLang="zh-HK" dirty="0"/>
              <a:t>Feedback</a:t>
            </a:r>
            <a:endParaRPr lang="zh-CN" altLang="en-US" dirty="0"/>
          </a:p>
        </p:txBody>
      </p:sp>
      <p:sp>
        <p:nvSpPr>
          <p:cNvPr id="3" name="内容占位符 2">
            <a:extLst>
              <a:ext uri="{FF2B5EF4-FFF2-40B4-BE49-F238E27FC236}">
                <a16:creationId xmlns:a16="http://schemas.microsoft.com/office/drawing/2014/main" id="{BD911758-5E6E-D310-8AED-F54B66D69260}"/>
              </a:ext>
            </a:extLst>
          </p:cNvPr>
          <p:cNvSpPr>
            <a:spLocks noGrp="1"/>
          </p:cNvSpPr>
          <p:nvPr>
            <p:ph idx="1"/>
          </p:nvPr>
        </p:nvSpPr>
        <p:spPr/>
        <p:txBody>
          <a:bodyPr/>
          <a:lstStyle/>
          <a:p>
            <a:r>
              <a:rPr lang="en-US" altLang="zh-CN" i="1" dirty="0"/>
              <a:t>What is the structure for writing a summary? Is there any requirement?</a:t>
            </a:r>
          </a:p>
          <a:p>
            <a:endParaRPr lang="en-US" altLang="zh-CN" i="1" dirty="0"/>
          </a:p>
          <a:p>
            <a:r>
              <a:rPr lang="en-US" altLang="zh-CN" b="0" i="1" dirty="0">
                <a:solidFill>
                  <a:srgbClr val="32363A"/>
                </a:solidFill>
                <a:effectLst/>
                <a:latin typeface="72"/>
              </a:rPr>
              <a:t>Is there any structure for the writing of summary?</a:t>
            </a:r>
            <a:endParaRPr lang="zh-CN" altLang="en-US" i="1" dirty="0"/>
          </a:p>
        </p:txBody>
      </p:sp>
      <p:sp>
        <p:nvSpPr>
          <p:cNvPr id="4" name="页脚占位符 3">
            <a:extLst>
              <a:ext uri="{FF2B5EF4-FFF2-40B4-BE49-F238E27FC236}">
                <a16:creationId xmlns:a16="http://schemas.microsoft.com/office/drawing/2014/main" id="{39AEC470-4B17-D68A-1594-0F3761A1F943}"/>
              </a:ext>
            </a:extLst>
          </p:cNvPr>
          <p:cNvSpPr>
            <a:spLocks noGrp="1"/>
          </p:cNvSpPr>
          <p:nvPr>
            <p:ph type="ftr" sz="quarter" idx="11"/>
          </p:nvPr>
        </p:nvSpPr>
        <p:spPr/>
        <p:txBody>
          <a:bodyPr/>
          <a:lstStyle/>
          <a:p>
            <a:r>
              <a:rPr lang="en-GB"/>
              <a:t>SOCI2010</a:t>
            </a:r>
          </a:p>
        </p:txBody>
      </p:sp>
      <p:sp>
        <p:nvSpPr>
          <p:cNvPr id="5" name="灯片编号占位符 4">
            <a:extLst>
              <a:ext uri="{FF2B5EF4-FFF2-40B4-BE49-F238E27FC236}">
                <a16:creationId xmlns:a16="http://schemas.microsoft.com/office/drawing/2014/main" id="{FB81E6DA-A454-5ADC-6032-2226ABFD23D2}"/>
              </a:ext>
            </a:extLst>
          </p:cNvPr>
          <p:cNvSpPr>
            <a:spLocks noGrp="1"/>
          </p:cNvSpPr>
          <p:nvPr>
            <p:ph type="sldNum" sz="quarter" idx="12"/>
          </p:nvPr>
        </p:nvSpPr>
        <p:spPr/>
        <p:txBody>
          <a:bodyPr/>
          <a:lstStyle/>
          <a:p>
            <a:fld id="{99A439CC-877A-4B95-A599-E6FAAD7B1E05}" type="slidenum">
              <a:rPr lang="en-GB" smtClean="0"/>
              <a:t>5</a:t>
            </a:fld>
            <a:endParaRPr lang="en-GB"/>
          </a:p>
        </p:txBody>
      </p:sp>
    </p:spTree>
    <p:extLst>
      <p:ext uri="{BB962C8B-B14F-4D97-AF65-F5344CB8AC3E}">
        <p14:creationId xmlns:p14="http://schemas.microsoft.com/office/powerpoint/2010/main" val="2275089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1B38E-DC09-6C1E-645F-EF19FF2D9074}"/>
              </a:ext>
            </a:extLst>
          </p:cNvPr>
          <p:cNvSpPr>
            <a:spLocks noGrp="1"/>
          </p:cNvSpPr>
          <p:nvPr>
            <p:ph type="title"/>
          </p:nvPr>
        </p:nvSpPr>
        <p:spPr/>
        <p:txBody>
          <a:bodyPr/>
          <a:lstStyle/>
          <a:p>
            <a:r>
              <a:rPr lang="en-US" altLang="zh-CN" dirty="0"/>
              <a:t>About Assignment 1</a:t>
            </a:r>
            <a:endParaRPr lang="zh-CN" altLang="en-US" dirty="0"/>
          </a:p>
        </p:txBody>
      </p:sp>
      <p:sp>
        <p:nvSpPr>
          <p:cNvPr id="3" name="内容占位符 2">
            <a:extLst>
              <a:ext uri="{FF2B5EF4-FFF2-40B4-BE49-F238E27FC236}">
                <a16:creationId xmlns:a16="http://schemas.microsoft.com/office/drawing/2014/main" id="{EB87AC2A-16A1-B682-1BFA-3D6A4CDAA2B6}"/>
              </a:ext>
            </a:extLst>
          </p:cNvPr>
          <p:cNvSpPr>
            <a:spLocks noGrp="1"/>
          </p:cNvSpPr>
          <p:nvPr>
            <p:ph idx="1"/>
          </p:nvPr>
        </p:nvSpPr>
        <p:spPr/>
        <p:txBody>
          <a:bodyPr/>
          <a:lstStyle/>
          <a:p>
            <a:r>
              <a:rPr lang="en-US" altLang="zh-CN" dirty="0"/>
              <a:t>Will not be graded</a:t>
            </a:r>
          </a:p>
          <a:p>
            <a:endParaRPr lang="en-US" altLang="zh-CN" dirty="0"/>
          </a:p>
          <a:p>
            <a:r>
              <a:rPr lang="en-US" altLang="zh-CN" dirty="0"/>
              <a:t>Late submission</a:t>
            </a:r>
          </a:p>
          <a:p>
            <a:pPr lvl="1"/>
            <a:r>
              <a:rPr lang="en-US" altLang="zh-CN" b="1" dirty="0">
                <a:solidFill>
                  <a:srgbClr val="FF0000"/>
                </a:solidFill>
              </a:rPr>
              <a:t>Please be sure to submit Assignment 2 on time!</a:t>
            </a:r>
            <a:endParaRPr lang="zh-CN" altLang="en-US" b="1" dirty="0">
              <a:solidFill>
                <a:srgbClr val="FF0000"/>
              </a:solidFill>
            </a:endParaRPr>
          </a:p>
        </p:txBody>
      </p:sp>
      <p:sp>
        <p:nvSpPr>
          <p:cNvPr id="4" name="页脚占位符 3">
            <a:extLst>
              <a:ext uri="{FF2B5EF4-FFF2-40B4-BE49-F238E27FC236}">
                <a16:creationId xmlns:a16="http://schemas.microsoft.com/office/drawing/2014/main" id="{990578F1-A115-77D4-D730-DB4150BAF84A}"/>
              </a:ext>
            </a:extLst>
          </p:cNvPr>
          <p:cNvSpPr>
            <a:spLocks noGrp="1"/>
          </p:cNvSpPr>
          <p:nvPr>
            <p:ph type="ftr" sz="quarter" idx="11"/>
          </p:nvPr>
        </p:nvSpPr>
        <p:spPr/>
        <p:txBody>
          <a:bodyPr/>
          <a:lstStyle/>
          <a:p>
            <a:r>
              <a:rPr lang="en-GB"/>
              <a:t>SOCI2010</a:t>
            </a:r>
          </a:p>
        </p:txBody>
      </p:sp>
      <p:sp>
        <p:nvSpPr>
          <p:cNvPr id="5" name="灯片编号占位符 4">
            <a:extLst>
              <a:ext uri="{FF2B5EF4-FFF2-40B4-BE49-F238E27FC236}">
                <a16:creationId xmlns:a16="http://schemas.microsoft.com/office/drawing/2014/main" id="{FC105F13-AC5B-519E-1449-E4F93A2D6A60}"/>
              </a:ext>
            </a:extLst>
          </p:cNvPr>
          <p:cNvSpPr>
            <a:spLocks noGrp="1"/>
          </p:cNvSpPr>
          <p:nvPr>
            <p:ph type="sldNum" sz="quarter" idx="12"/>
          </p:nvPr>
        </p:nvSpPr>
        <p:spPr/>
        <p:txBody>
          <a:bodyPr/>
          <a:lstStyle/>
          <a:p>
            <a:fld id="{99A439CC-877A-4B95-A599-E6FAAD7B1E05}" type="slidenum">
              <a:rPr lang="en-GB" smtClean="0"/>
              <a:t>6</a:t>
            </a:fld>
            <a:endParaRPr lang="en-GB"/>
          </a:p>
        </p:txBody>
      </p:sp>
    </p:spTree>
    <p:extLst>
      <p:ext uri="{BB962C8B-B14F-4D97-AF65-F5344CB8AC3E}">
        <p14:creationId xmlns:p14="http://schemas.microsoft.com/office/powerpoint/2010/main" val="3254962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标题 1">
            <a:extLst>
              <a:ext uri="{FF2B5EF4-FFF2-40B4-BE49-F238E27FC236}">
                <a16:creationId xmlns:a16="http://schemas.microsoft.com/office/drawing/2014/main" id="{A68477C3-83F1-0439-AC12-5C0396736CD0}"/>
              </a:ext>
            </a:extLst>
          </p:cNvPr>
          <p:cNvSpPr>
            <a:spLocks noGrp="1"/>
          </p:cNvSpPr>
          <p:nvPr>
            <p:ph type="title"/>
          </p:nvPr>
        </p:nvSpPr>
        <p:spPr>
          <a:xfrm>
            <a:off x="628650" y="365125"/>
            <a:ext cx="4045020" cy="1325563"/>
          </a:xfrm>
        </p:spPr>
        <p:txBody>
          <a:bodyPr>
            <a:normAutofit/>
          </a:bodyPr>
          <a:lstStyle/>
          <a:p>
            <a:pPr>
              <a:lnSpc>
                <a:spcPct val="90000"/>
              </a:lnSpc>
            </a:pPr>
            <a:r>
              <a:rPr lang="en-US" altLang="zh-CN" sz="3700"/>
              <a:t>What makes a good topic for a paper?</a:t>
            </a:r>
            <a:endParaRPr lang="zh-CN" altLang="en-US" sz="3700"/>
          </a:p>
        </p:txBody>
      </p:sp>
      <p:sp>
        <p:nvSpPr>
          <p:cNvPr id="3" name="内容占位符 2">
            <a:extLst>
              <a:ext uri="{FF2B5EF4-FFF2-40B4-BE49-F238E27FC236}">
                <a16:creationId xmlns:a16="http://schemas.microsoft.com/office/drawing/2014/main" id="{E82DE23C-FBC2-883C-680A-5D4E733DD33A}"/>
              </a:ext>
            </a:extLst>
          </p:cNvPr>
          <p:cNvSpPr>
            <a:spLocks noGrp="1"/>
          </p:cNvSpPr>
          <p:nvPr>
            <p:ph idx="1"/>
          </p:nvPr>
        </p:nvSpPr>
        <p:spPr>
          <a:xfrm>
            <a:off x="628650" y="1825625"/>
            <a:ext cx="4045020" cy="4351338"/>
          </a:xfrm>
        </p:spPr>
        <p:txBody>
          <a:bodyPr>
            <a:normAutofit/>
          </a:bodyPr>
          <a:lstStyle/>
          <a:p>
            <a:pPr marL="0" indent="0">
              <a:buNone/>
            </a:pPr>
            <a:r>
              <a:rPr lang="en-US" altLang="zh-CN" sz="2800" dirty="0"/>
              <a:t>Let‘s set aside the notion of a ‘topic’.</a:t>
            </a:r>
          </a:p>
          <a:p>
            <a:pPr marL="0" indent="0">
              <a:buNone/>
            </a:pPr>
            <a:endParaRPr lang="en-US" altLang="zh-CN" sz="2800" dirty="0"/>
          </a:p>
          <a:p>
            <a:pPr marL="0" indent="0">
              <a:buNone/>
            </a:pPr>
            <a:r>
              <a:rPr lang="en-US" altLang="zh-CN" sz="2800" dirty="0"/>
              <a:t>Let's replace ‘topic’ with ‘question’, or better yet, ‘research question’</a:t>
            </a:r>
          </a:p>
          <a:p>
            <a:endParaRPr lang="zh-CN" altLang="en-US" dirty="0"/>
          </a:p>
        </p:txBody>
      </p:sp>
      <p:pic>
        <p:nvPicPr>
          <p:cNvPr id="7" name="Picture 6" descr="Question mark on green pastel background">
            <a:extLst>
              <a:ext uri="{FF2B5EF4-FFF2-40B4-BE49-F238E27FC236}">
                <a16:creationId xmlns:a16="http://schemas.microsoft.com/office/drawing/2014/main" id="{5E370154-1301-5FDE-195F-37CE93791D0B}"/>
              </a:ext>
            </a:extLst>
          </p:cNvPr>
          <p:cNvPicPr>
            <a:picLocks noChangeAspect="1"/>
          </p:cNvPicPr>
          <p:nvPr/>
        </p:nvPicPr>
        <p:blipFill rotWithShape="1">
          <a:blip r:embed="rId3"/>
          <a:srcRect l="41781" r="1968" b="-1"/>
          <a:stretch/>
        </p:blipFill>
        <p:spPr>
          <a:xfrm>
            <a:off x="4781190" y="758514"/>
            <a:ext cx="384167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4" name="页脚占位符 3">
            <a:extLst>
              <a:ext uri="{FF2B5EF4-FFF2-40B4-BE49-F238E27FC236}">
                <a16:creationId xmlns:a16="http://schemas.microsoft.com/office/drawing/2014/main" id="{40A23C60-1B96-C7EB-727A-B1A9AF0D10D6}"/>
              </a:ext>
            </a:extLst>
          </p:cNvPr>
          <p:cNvSpPr>
            <a:spLocks noGrp="1"/>
          </p:cNvSpPr>
          <p:nvPr>
            <p:ph type="ftr" sz="quarter" idx="11"/>
          </p:nvPr>
        </p:nvSpPr>
        <p:spPr>
          <a:xfrm>
            <a:off x="3028950" y="6356350"/>
            <a:ext cx="3086100" cy="365125"/>
          </a:xfrm>
        </p:spPr>
        <p:txBody>
          <a:bodyPr>
            <a:normAutofit/>
          </a:bodyPr>
          <a:lstStyle/>
          <a:p>
            <a:pPr>
              <a:spcAft>
                <a:spcPts val="600"/>
              </a:spcAft>
            </a:pPr>
            <a:r>
              <a:rPr lang="en-GB"/>
              <a:t>SOCI2010</a:t>
            </a:r>
          </a:p>
        </p:txBody>
      </p:sp>
      <p:sp>
        <p:nvSpPr>
          <p:cNvPr id="5" name="灯片编号占位符 4">
            <a:extLst>
              <a:ext uri="{FF2B5EF4-FFF2-40B4-BE49-F238E27FC236}">
                <a16:creationId xmlns:a16="http://schemas.microsoft.com/office/drawing/2014/main" id="{BCDECCB5-9926-A60E-A41D-370E7BB98D4B}"/>
              </a:ext>
            </a:extLst>
          </p:cNvPr>
          <p:cNvSpPr>
            <a:spLocks noGrp="1"/>
          </p:cNvSpPr>
          <p:nvPr>
            <p:ph type="sldNum" sz="quarter" idx="12"/>
          </p:nvPr>
        </p:nvSpPr>
        <p:spPr>
          <a:xfrm>
            <a:off x="6457950" y="6356349"/>
            <a:ext cx="2057400" cy="365125"/>
          </a:xfrm>
        </p:spPr>
        <p:txBody>
          <a:bodyPr>
            <a:normAutofit/>
          </a:bodyPr>
          <a:lstStyle/>
          <a:p>
            <a:pPr>
              <a:spcAft>
                <a:spcPts val="600"/>
              </a:spcAft>
            </a:pPr>
            <a:fld id="{99A439CC-877A-4B95-A599-E6FAAD7B1E05}" type="slidenum">
              <a:rPr lang="en-GB"/>
              <a:pPr>
                <a:spcAft>
                  <a:spcPts val="600"/>
                </a:spcAft>
              </a:pPr>
              <a:t>7</a:t>
            </a:fld>
            <a:endParaRPr lang="en-GB"/>
          </a:p>
        </p:txBody>
      </p:sp>
      <p:sp>
        <p:nvSpPr>
          <p:cNvPr id="29"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4696411" y="687822"/>
            <a:ext cx="4103360"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86420" y="921125"/>
            <a:ext cx="593266"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4163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4103E2D2-6B99-69C6-EA61-F1BCFE93A19A}"/>
              </a:ext>
            </a:extLst>
          </p:cNvPr>
          <p:cNvSpPr>
            <a:spLocks noGrp="1"/>
          </p:cNvSpPr>
          <p:nvPr>
            <p:ph type="title"/>
          </p:nvPr>
        </p:nvSpPr>
        <p:spPr>
          <a:xfrm>
            <a:off x="515125" y="1153572"/>
            <a:ext cx="2400300" cy="4461163"/>
          </a:xfrm>
        </p:spPr>
        <p:txBody>
          <a:bodyPr>
            <a:normAutofit/>
          </a:bodyPr>
          <a:lstStyle/>
          <a:p>
            <a:r>
              <a:rPr lang="en-US" altLang="zh-CN">
                <a:solidFill>
                  <a:srgbClr val="FFFFFF"/>
                </a:solidFill>
              </a:rPr>
              <a:t>Research Question</a:t>
            </a:r>
            <a:endParaRPr lang="zh-CN" altLang="en-US">
              <a:solidFill>
                <a:srgbClr val="FFFFFF"/>
              </a:solidFill>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内容占位符 2">
            <a:extLst>
              <a:ext uri="{FF2B5EF4-FFF2-40B4-BE49-F238E27FC236}">
                <a16:creationId xmlns:a16="http://schemas.microsoft.com/office/drawing/2014/main" id="{F64258BC-F64D-F88A-BA7A-64353998BC07}"/>
              </a:ext>
            </a:extLst>
          </p:cNvPr>
          <p:cNvSpPr>
            <a:spLocks noGrp="1"/>
          </p:cNvSpPr>
          <p:nvPr>
            <p:ph idx="1"/>
          </p:nvPr>
        </p:nvSpPr>
        <p:spPr>
          <a:xfrm>
            <a:off x="3335481" y="591344"/>
            <a:ext cx="5179868" cy="5585619"/>
          </a:xfrm>
        </p:spPr>
        <p:txBody>
          <a:bodyPr anchor="ctr">
            <a:normAutofit/>
          </a:bodyPr>
          <a:lstStyle/>
          <a:p>
            <a:r>
              <a:rPr lang="en-US" altLang="zh-CN" dirty="0"/>
              <a:t>It's more than just a subject or a topic – </a:t>
            </a:r>
          </a:p>
          <a:p>
            <a:r>
              <a:rPr lang="en-US" altLang="zh-CN" dirty="0"/>
              <a:t>it suggests that you might not find a straightforward answer, that you are engaged in an exploration, following the clues and assessing the evidence.</a:t>
            </a:r>
            <a:endParaRPr lang="zh-CN" altLang="en-US" dirty="0"/>
          </a:p>
        </p:txBody>
      </p:sp>
      <p:sp>
        <p:nvSpPr>
          <p:cNvPr id="4" name="页脚占位符 3">
            <a:extLst>
              <a:ext uri="{FF2B5EF4-FFF2-40B4-BE49-F238E27FC236}">
                <a16:creationId xmlns:a16="http://schemas.microsoft.com/office/drawing/2014/main" id="{F1D862C0-5DD8-66D3-5660-5F38F97410E0}"/>
              </a:ext>
            </a:extLst>
          </p:cNvPr>
          <p:cNvSpPr>
            <a:spLocks noGrp="1"/>
          </p:cNvSpPr>
          <p:nvPr>
            <p:ph type="ftr" sz="quarter" idx="11"/>
          </p:nvPr>
        </p:nvSpPr>
        <p:spPr>
          <a:xfrm>
            <a:off x="3028950" y="6356350"/>
            <a:ext cx="3938380" cy="365125"/>
          </a:xfrm>
        </p:spPr>
        <p:txBody>
          <a:bodyPr>
            <a:normAutofit/>
          </a:bodyPr>
          <a:lstStyle/>
          <a:p>
            <a:pPr>
              <a:spcAft>
                <a:spcPts val="600"/>
              </a:spcAft>
            </a:pPr>
            <a:r>
              <a:rPr lang="en-GB"/>
              <a:t>SOCI2010</a:t>
            </a:r>
          </a:p>
        </p:txBody>
      </p:sp>
      <p:sp>
        <p:nvSpPr>
          <p:cNvPr id="5" name="灯片编号占位符 4">
            <a:extLst>
              <a:ext uri="{FF2B5EF4-FFF2-40B4-BE49-F238E27FC236}">
                <a16:creationId xmlns:a16="http://schemas.microsoft.com/office/drawing/2014/main" id="{D77758C4-9EEA-E936-921C-A2A127260096}"/>
              </a:ext>
            </a:extLst>
          </p:cNvPr>
          <p:cNvSpPr>
            <a:spLocks noGrp="1"/>
          </p:cNvSpPr>
          <p:nvPr>
            <p:ph type="sldNum" sz="quarter" idx="12"/>
          </p:nvPr>
        </p:nvSpPr>
        <p:spPr>
          <a:xfrm>
            <a:off x="7156173" y="6356350"/>
            <a:ext cx="1359176" cy="365125"/>
          </a:xfrm>
        </p:spPr>
        <p:txBody>
          <a:bodyPr>
            <a:normAutofit/>
          </a:bodyPr>
          <a:lstStyle/>
          <a:p>
            <a:pPr>
              <a:spcAft>
                <a:spcPts val="600"/>
              </a:spcAft>
            </a:pPr>
            <a:fld id="{99A439CC-877A-4B95-A599-E6FAAD7B1E05}" type="slidenum">
              <a:rPr lang="en-GB" smtClean="0"/>
              <a:pPr>
                <a:spcAft>
                  <a:spcPts val="600"/>
                </a:spcAft>
              </a:pPr>
              <a:t>8</a:t>
            </a:fld>
            <a:endParaRPr lang="en-GB"/>
          </a:p>
        </p:txBody>
      </p:sp>
    </p:spTree>
    <p:extLst>
      <p:ext uri="{BB962C8B-B14F-4D97-AF65-F5344CB8AC3E}">
        <p14:creationId xmlns:p14="http://schemas.microsoft.com/office/powerpoint/2010/main" val="2844984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AA1784EE-EE4A-80CF-E30F-20B5FC9F3D90}"/>
              </a:ext>
            </a:extLst>
          </p:cNvPr>
          <p:cNvSpPr>
            <a:spLocks noGrp="1"/>
          </p:cNvSpPr>
          <p:nvPr>
            <p:ph type="title"/>
          </p:nvPr>
        </p:nvSpPr>
        <p:spPr>
          <a:xfrm>
            <a:off x="628650" y="365125"/>
            <a:ext cx="7886700" cy="1325563"/>
          </a:xfrm>
        </p:spPr>
        <p:txBody>
          <a:bodyPr>
            <a:normAutofit/>
          </a:bodyPr>
          <a:lstStyle/>
          <a:p>
            <a:pPr>
              <a:lnSpc>
                <a:spcPct val="90000"/>
              </a:lnSpc>
            </a:pPr>
            <a:r>
              <a:rPr lang="en-US" altLang="zh-CN" sz="3200" dirty="0"/>
              <a:t>What makes a really good research question?</a:t>
            </a:r>
            <a:endParaRPr lang="zh-CN" altLang="en-US" sz="3200" dirty="0"/>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3647" y="2693652"/>
            <a:ext cx="4083433"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内容占位符 2">
            <a:extLst>
              <a:ext uri="{FF2B5EF4-FFF2-40B4-BE49-F238E27FC236}">
                <a16:creationId xmlns:a16="http://schemas.microsoft.com/office/drawing/2014/main" id="{70FE2352-9DB7-D4C8-FE91-76CA5CA7D265}"/>
              </a:ext>
            </a:extLst>
          </p:cNvPr>
          <p:cNvSpPr>
            <a:spLocks noGrp="1"/>
          </p:cNvSpPr>
          <p:nvPr>
            <p:ph idx="1"/>
          </p:nvPr>
        </p:nvSpPr>
        <p:spPr>
          <a:xfrm>
            <a:off x="628650" y="1825625"/>
            <a:ext cx="7886700" cy="4351338"/>
          </a:xfrm>
        </p:spPr>
        <p:txBody>
          <a:bodyPr>
            <a:normAutofit/>
          </a:bodyPr>
          <a:lstStyle/>
          <a:p>
            <a:pPr marL="0" indent="0">
              <a:buNone/>
            </a:pPr>
            <a:r>
              <a:rPr lang="en-US" altLang="zh-CN" dirty="0">
                <a:solidFill>
                  <a:srgbClr val="C00000"/>
                </a:solidFill>
              </a:rPr>
              <a:t>Q1. Do school uniforms improve student behavior?</a:t>
            </a:r>
            <a:endParaRPr lang="zh-CN" altLang="en-US" dirty="0">
              <a:solidFill>
                <a:srgbClr val="C00000"/>
              </a:solidFill>
            </a:endParaRPr>
          </a:p>
        </p:txBody>
      </p:sp>
      <p:sp>
        <p:nvSpPr>
          <p:cNvPr id="4" name="页脚占位符 3">
            <a:extLst>
              <a:ext uri="{FF2B5EF4-FFF2-40B4-BE49-F238E27FC236}">
                <a16:creationId xmlns:a16="http://schemas.microsoft.com/office/drawing/2014/main" id="{1638031C-B669-0E18-47AE-FA62774FD18B}"/>
              </a:ext>
            </a:extLst>
          </p:cNvPr>
          <p:cNvSpPr>
            <a:spLocks noGrp="1"/>
          </p:cNvSpPr>
          <p:nvPr>
            <p:ph type="ftr" sz="quarter" idx="11"/>
          </p:nvPr>
        </p:nvSpPr>
        <p:spPr>
          <a:xfrm>
            <a:off x="3028950" y="6356350"/>
            <a:ext cx="3086100" cy="365125"/>
          </a:xfrm>
        </p:spPr>
        <p:txBody>
          <a:bodyPr>
            <a:normAutofit/>
          </a:bodyPr>
          <a:lstStyle/>
          <a:p>
            <a:pPr>
              <a:spcAft>
                <a:spcPts val="600"/>
              </a:spcAft>
            </a:pPr>
            <a:r>
              <a:rPr lang="en-GB"/>
              <a:t>SOCI2010</a:t>
            </a:r>
          </a:p>
        </p:txBody>
      </p:sp>
      <p:sp>
        <p:nvSpPr>
          <p:cNvPr id="5" name="灯片编号占位符 4">
            <a:extLst>
              <a:ext uri="{FF2B5EF4-FFF2-40B4-BE49-F238E27FC236}">
                <a16:creationId xmlns:a16="http://schemas.microsoft.com/office/drawing/2014/main" id="{8356E1FF-F3A2-1E4F-F8B9-B1C87C6E375A}"/>
              </a:ext>
            </a:extLst>
          </p:cNvPr>
          <p:cNvSpPr>
            <a:spLocks noGrp="1"/>
          </p:cNvSpPr>
          <p:nvPr>
            <p:ph type="sldNum" sz="quarter" idx="12"/>
          </p:nvPr>
        </p:nvSpPr>
        <p:spPr>
          <a:xfrm>
            <a:off x="6457950" y="6356350"/>
            <a:ext cx="2057400" cy="365125"/>
          </a:xfrm>
        </p:spPr>
        <p:txBody>
          <a:bodyPr>
            <a:normAutofit/>
          </a:bodyPr>
          <a:lstStyle/>
          <a:p>
            <a:pPr>
              <a:spcAft>
                <a:spcPts val="600"/>
              </a:spcAft>
            </a:pPr>
            <a:fld id="{99A439CC-877A-4B95-A599-E6FAAD7B1E05}" type="slidenum">
              <a:rPr lang="en-GB" smtClean="0"/>
              <a:pPr>
                <a:spcAft>
                  <a:spcPts val="600"/>
                </a:spcAft>
              </a:pPr>
              <a:t>9</a:t>
            </a:fld>
            <a:endParaRPr lang="en-GB"/>
          </a:p>
        </p:txBody>
      </p:sp>
    </p:spTree>
    <p:extLst>
      <p:ext uri="{BB962C8B-B14F-4D97-AF65-F5344CB8AC3E}">
        <p14:creationId xmlns:p14="http://schemas.microsoft.com/office/powerpoint/2010/main" val="2738060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16638</TotalTime>
  <Words>1383</Words>
  <Application>Microsoft Office PowerPoint</Application>
  <PresentationFormat>全屏显示(4:3)</PresentationFormat>
  <Paragraphs>149</Paragraphs>
  <Slides>16</Slides>
  <Notes>11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72</vt:lpstr>
      <vt:lpstr>-apple-system</vt:lpstr>
      <vt:lpstr>Arial</vt:lpstr>
      <vt:lpstr>Calibri</vt:lpstr>
      <vt:lpstr>Office Theme</vt:lpstr>
      <vt:lpstr>  2024 Spring SOCI2010 (Education and Society)  Tutorial 3</vt:lpstr>
      <vt:lpstr>Feedback</vt:lpstr>
      <vt:lpstr>Feedback</vt:lpstr>
      <vt:lpstr>Feedback</vt:lpstr>
      <vt:lpstr>Feedback</vt:lpstr>
      <vt:lpstr>About Assignment 1</vt:lpstr>
      <vt:lpstr>What makes a good topic for a paper?</vt:lpstr>
      <vt:lpstr>Research Question</vt:lpstr>
      <vt:lpstr>What makes a really good research question?</vt:lpstr>
      <vt:lpstr>What makes a really good research question?</vt:lpstr>
      <vt:lpstr>What makes a really good research question?</vt:lpstr>
      <vt:lpstr>What makes a really good research question?</vt:lpstr>
      <vt:lpstr>The Research Journey</vt:lpstr>
      <vt:lpstr>Discuss And Then Share:  Research Questions</vt:lpstr>
      <vt:lpstr>Tell me! (Please remember to select the corresponding date)</vt:lpstr>
      <vt:lpstr>Thank you!</vt:lpstr>
    </vt:vector>
  </TitlesOfParts>
  <Company>University of Manchester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SOCI2010 - Tutorial</dc:title>
  <dc:creator>Wanying Ling</dc:creator>
  <cp:lastModifiedBy>Wanying Ling</cp:lastModifiedBy>
  <cp:revision>292</cp:revision>
  <dcterms:created xsi:type="dcterms:W3CDTF">2019-09-19T12:09:02Z</dcterms:created>
  <dcterms:modified xsi:type="dcterms:W3CDTF">2024-02-21T11:32:43Z</dcterms:modified>
</cp:coreProperties>
</file>