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215" r:id="rId3"/>
    <p:sldId id="2212" r:id="rId4"/>
    <p:sldId id="2194" r:id="rId5"/>
    <p:sldId id="2195" r:id="rId6"/>
    <p:sldId id="2202" r:id="rId7"/>
    <p:sldId id="2203" r:id="rId8"/>
    <p:sldId id="2213" r:id="rId9"/>
    <p:sldId id="2192" r:id="rId10"/>
    <p:sldId id="21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4879" autoAdjust="0"/>
  </p:normalViewPr>
  <p:slideViewPr>
    <p:cSldViewPr>
      <p:cViewPr varScale="1">
        <p:scale>
          <a:sx n="82" d="100"/>
          <a:sy n="82" d="100"/>
        </p:scale>
        <p:origin x="20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2EA0-1810-4788-AA6D-54D171908D2E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F382-0812-4ADA-A0A8-418CFD426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1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7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F382-0812-4ADA-A0A8-418CFD4268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5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191B-9396-4CDE-BC06-04A76A9378AE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5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018C-DA4F-442F-9B67-AEDB136F274B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5E-1CB0-42AD-9D37-EB84D69C0689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A013-80CC-4AE3-AF78-1F028DACBB5A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9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14D0-4747-443D-8129-D89C4166DBE6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C0D3-16D1-47B8-AA2D-29D40CA9F472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6112-4E18-42BA-AC9A-4920845B77C6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D42D-3870-40C5-8CD0-A6EB1FDB9726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B7A4-FDD6-4910-9A98-9B5E811BEADF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5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0A40-E9BE-42EC-81DC-F90894F71D3D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E6C-BB8B-445C-BC10-6B68EEB0BF76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50BA-973F-4678-A825-874BF88A11F6}" type="datetime1">
              <a:rPr lang="en-GB" altLang="zh-HK" smtClean="0"/>
              <a:t>25/02/2024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SOCI2010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39CC-877A-4B95-A599-E6FAAD7B1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5" y="575126"/>
            <a:ext cx="7772400" cy="1647724"/>
          </a:xfrm>
        </p:spPr>
        <p:txBody>
          <a:bodyPr>
            <a:noAutofit/>
          </a:bodyPr>
          <a:lstStyle/>
          <a:p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2024 Spring</a:t>
            </a:r>
            <a:br>
              <a:rPr lang="en-US" sz="3000" dirty="0"/>
            </a:br>
            <a:r>
              <a:rPr lang="en-US" sz="3000" dirty="0"/>
              <a:t>SOCI2010 (Education and Society)</a:t>
            </a:r>
            <a:br>
              <a:rPr lang="en-US" sz="3000" b="1" dirty="0"/>
            </a:br>
            <a:r>
              <a:rPr lang="en-US" sz="3000" b="1" dirty="0"/>
              <a:t> Tutorial 4</a:t>
            </a:r>
            <a:endParaRPr lang="en-GB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367" y="2222850"/>
            <a:ext cx="6944816" cy="291103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endParaRPr lang="en-GB" sz="2800" dirty="0"/>
          </a:p>
          <a:p>
            <a:r>
              <a:rPr lang="en-GB" sz="2000" dirty="0"/>
              <a:t>Wanying LING</a:t>
            </a:r>
          </a:p>
          <a:p>
            <a:r>
              <a:rPr lang="en-US" sz="2000" dirty="0"/>
              <a:t>Department of Sociology</a:t>
            </a:r>
          </a:p>
          <a:p>
            <a:r>
              <a:rPr lang="en-US" sz="2000" dirty="0"/>
              <a:t>The University of Hong Kong</a:t>
            </a:r>
            <a:endParaRPr lang="en-GB" sz="2000" dirty="0"/>
          </a:p>
          <a:p>
            <a:r>
              <a:rPr lang="en-GB" sz="2000" dirty="0"/>
              <a:t>lingwany@connect.hku.hk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F</a:t>
            </a:r>
            <a:r>
              <a:rPr lang="en-US" altLang="zh-CN" sz="2000" dirty="0" err="1"/>
              <a:t>eb</a:t>
            </a:r>
            <a:r>
              <a:rPr lang="en-US" altLang="zh-CN" sz="2000" dirty="0"/>
              <a:t> 28</a:t>
            </a:r>
            <a:r>
              <a:rPr lang="en-GB" sz="2000" dirty="0"/>
              <a:t>, 2024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98" y="5301208"/>
            <a:ext cx="1374155" cy="137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8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44903"/>
            <a:ext cx="7772400" cy="1647724"/>
          </a:xfrm>
        </p:spPr>
        <p:txBody>
          <a:bodyPr>
            <a:noAutofit/>
          </a:bodyPr>
          <a:lstStyle/>
          <a:p>
            <a:r>
              <a:rPr lang="en-GB" sz="3600" dirty="0"/>
              <a:t>Thank you!</a:t>
            </a:r>
            <a:endParaRPr lang="en-GB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12" y="3912392"/>
            <a:ext cx="8359055" cy="2911030"/>
          </a:xfrm>
        </p:spPr>
        <p:txBody>
          <a:bodyPr>
            <a:noAutofit/>
          </a:bodyPr>
          <a:lstStyle/>
          <a:p>
            <a:r>
              <a:rPr lang="en-GB" sz="2800" dirty="0"/>
              <a:t>Wanying Ling </a:t>
            </a:r>
          </a:p>
          <a:p>
            <a:r>
              <a:rPr lang="en-GB" sz="2800" dirty="0"/>
              <a:t>lingwany@connect.hku.hk</a:t>
            </a:r>
          </a:p>
        </p:txBody>
      </p:sp>
      <p:pic>
        <p:nvPicPr>
          <p:cNvPr id="14344" name="Picture 8" descr="The University of Hong Kong (School of Humanities), Hong Kong - The  International Academic Forum (IAFOR)">
            <a:extLst>
              <a:ext uri="{FF2B5EF4-FFF2-40B4-BE49-F238E27FC236}">
                <a16:creationId xmlns:a16="http://schemas.microsoft.com/office/drawing/2014/main" id="{13E2D9C5-0A43-40A4-BCD5-BE1AD050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06689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50B5C-87E2-8BF5-6AF3-BCE678F2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Update on Assignment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2A8E2-BC8E-F560-AC97-2A26DCB9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Course Project Grades </a:t>
            </a:r>
          </a:p>
          <a:p>
            <a:pPr lvl="1"/>
            <a:r>
              <a:rPr lang="en-US" altLang="zh-HK" dirty="0"/>
              <a:t>classroom presentations</a:t>
            </a:r>
          </a:p>
          <a:p>
            <a:pPr lvl="1"/>
            <a:r>
              <a:rPr lang="en-US" altLang="zh-HK" dirty="0"/>
              <a:t>mutual assessment</a:t>
            </a:r>
          </a:p>
          <a:p>
            <a:r>
              <a:rPr lang="en-US" altLang="zh-HK" dirty="0"/>
              <a:t>Course Project Summary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HK" dirty="0"/>
              <a:t>upplement</a:t>
            </a:r>
          </a:p>
          <a:p>
            <a:pPr lvl="1"/>
            <a:r>
              <a:rPr lang="en-US" altLang="zh-HK" dirty="0"/>
              <a:t>1-2 pages</a:t>
            </a:r>
          </a:p>
          <a:p>
            <a:pPr lvl="1"/>
            <a:r>
              <a:rPr lang="en-US" altLang="zh-HK" dirty="0"/>
              <a:t>By </a:t>
            </a:r>
            <a:r>
              <a:rPr lang="en-US" altLang="zh-HK" b="1" dirty="0">
                <a:solidFill>
                  <a:srgbClr val="FF0000"/>
                </a:solidFill>
              </a:rPr>
              <a:t>April 30, 2024</a:t>
            </a:r>
            <a:endParaRPr lang="zh-HK" altLang="en-US" b="1" dirty="0">
              <a:solidFill>
                <a:srgbClr val="FF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F9F5A-81BD-F86F-BF7A-3D90880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33567-5F9C-BECE-CC49-5014B7A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1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EC5DAC4-F53D-0B42-EC83-D3F2DE6D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Updated Tutorial Schedule</a:t>
            </a:r>
            <a:endParaRPr lang="zh-HK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22413F0-42B1-4FA1-3FFC-6B9239611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57515"/>
              </p:ext>
            </p:extLst>
          </p:nvPr>
        </p:nvGraphicFramePr>
        <p:xfrm>
          <a:off x="457200" y="1600200"/>
          <a:ext cx="8229599" cy="48490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49961">
                  <a:extLst>
                    <a:ext uri="{9D8B030D-6E8A-4147-A177-3AD203B41FA5}">
                      <a16:colId xmlns:a16="http://schemas.microsoft.com/office/drawing/2014/main" val="1466711530"/>
                    </a:ext>
                  </a:extLst>
                </a:gridCol>
                <a:gridCol w="6079638">
                  <a:extLst>
                    <a:ext uri="{9D8B030D-6E8A-4147-A177-3AD203B41FA5}">
                      <a16:colId xmlns:a16="http://schemas.microsoft.com/office/drawing/2014/main" val="2889463397"/>
                    </a:ext>
                  </a:extLst>
                </a:gridCol>
              </a:tblGrid>
              <a:tr h="401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Dates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Tutorial</a:t>
                      </a:r>
                      <a:endParaRPr lang="en-US" altLang="zh-HK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243398161"/>
                  </a:ext>
                </a:extLst>
              </a:tr>
              <a:tr h="7264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 (Jan 31)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Form groups.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Kick off the group project.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Select an article and start reviewing.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3929061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T2 (Feb 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Summarise the article.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Sharing topics of interest。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32620773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T3 (Feb 21)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the RQ/hypotheses.</a:t>
                      </a:r>
                      <a:b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886254548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T4 (Feb 28)</a:t>
                      </a:r>
                      <a:endParaRPr lang="en-US" altLang="zh-HK" sz="16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• </a:t>
                      </a:r>
                      <a:r>
                        <a:rPr lang="en-US" sz="1600" b="1" u="none" strike="noStrik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Finalise</a:t>
                      </a:r>
                      <a:r>
                        <a:rPr lang="en-US" sz="16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the RQ/hypotheses.</a:t>
                      </a:r>
                      <a:br>
                        <a:rPr lang="en-US" sz="16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</a:br>
                      <a:r>
                        <a:rPr lang="en-US" sz="16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• Discuss data collection/analysis methods.</a:t>
                      </a:r>
                      <a:endParaRPr lang="en-US" altLang="zh-HK" sz="16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953112636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T5 (Mar 13)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Discuss data collection/analysis methods.</a:t>
                      </a:r>
                      <a:b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Finalise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data collection/analysis methods.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9936086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T6 (Mar 20)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Sharing of experiences and issues in data collection/data cleansing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688738372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T7 (Mar 27)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Analyse the data.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2473890477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T8 (Apr 3)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Analyse the data.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3276099156"/>
                  </a:ext>
                </a:extLst>
              </a:tr>
              <a:tr h="4860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T9 (Apr 10)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Discuss implications.</a:t>
                      </a:r>
                      <a:b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Prepare presentation slides.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4155270105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T10 (Apr 17)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• Presentation.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1372502857"/>
                  </a:ext>
                </a:extLst>
              </a:tr>
              <a:tr h="2456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T11 (Apr 24)</a:t>
                      </a:r>
                      <a:endParaRPr lang="en-US" altLang="zh-HK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 Presentation.</a:t>
                      </a:r>
                      <a:endParaRPr lang="en-US" altLang="zh-HK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2" marR="5332" marT="5332" marB="0" anchor="ctr"/>
                </a:tc>
                <a:extLst>
                  <a:ext uri="{0D108BD9-81ED-4DB2-BD59-A6C34878D82A}">
                    <a16:rowId xmlns:a16="http://schemas.microsoft.com/office/drawing/2014/main" val="879639372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C08103-2A2D-A4E3-96E5-0B6932C1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37F9D-53BB-CEFC-89F6-78CDF70B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4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AEBB-79C9-D3D4-FBF7-D6ED0A9B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Feedback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5C83C-C24C-2CC9-9668-F78FF52D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i="1" dirty="0"/>
              <a:t>Could you provide a more detailed rubric for the group project? e.g. which part account for what percentage of the grade</a:t>
            </a:r>
            <a:endParaRPr lang="zh-HK" altLang="en-US" i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E7B41-6A0E-9E45-B55C-875F0009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21299-7078-A2F1-8E98-0B76F34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4B0F8-5BFC-E8C9-FE68-09D446E5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Feedback</a:t>
            </a:r>
            <a:endParaRPr lang="zh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F246D-79C6-FDA8-FF40-EB5DA98D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i="1" dirty="0"/>
              <a:t>Clear information about what to prepare for the next tutorial would be helpful.</a:t>
            </a:r>
            <a:endParaRPr lang="zh-HK" altLang="en-US" i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656497-FD54-9EF6-CF53-7C0ACB62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E75B9-A981-122B-E2B8-26947FBF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19DDD-2401-767D-10C1-31615C37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E1CA4-FCC0-C568-F61D-FC32C65E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We could learn about the depth knowledge about research question. And then I could learn how to make our research question can be improved. I believe that research question should contain some of the real life situation data. </a:t>
            </a:r>
            <a:endParaRPr lang="zh-CN" altLang="en-US" i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C4C3F-842D-BE38-FE88-3557B80F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F7048-6DD5-4F00-4E4E-511EBE6A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6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1072-D59A-7246-7F89-DADA4990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11758-5E6E-D310-8AED-F54B66D6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thinking a research topic is very difficult</a:t>
            </a:r>
          </a:p>
          <a:p>
            <a:pPr marL="0" indent="0">
              <a:buNone/>
            </a:pPr>
            <a:r>
              <a:rPr lang="zh-CN" altLang="en-US" i="1" dirty="0"/>
              <a:t>😭😭😭😭</a:t>
            </a:r>
            <a:endParaRPr lang="en-US" altLang="zh-CN" i="1" dirty="0"/>
          </a:p>
          <a:p>
            <a:r>
              <a:rPr lang="en-US" altLang="zh-CN" b="0" i="1" dirty="0">
                <a:effectLst/>
                <a:latin typeface="72"/>
              </a:rPr>
              <a:t>Really hard to think about research questions </a:t>
            </a:r>
          </a:p>
          <a:p>
            <a:r>
              <a:rPr lang="en-US" altLang="zh-CN" i="1" dirty="0"/>
              <a:t>Difficult in defining the research question</a:t>
            </a:r>
            <a:endParaRPr lang="zh-CN" altLang="en-US" i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AEC470-4B17-D68A-1594-0F3761A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1E6DA-A454-5ADC-6032-2226ABFD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6A32-E61D-C7C1-E218-DB414E37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altLang="zh-HK" sz="3850"/>
              <a:t>Sharing and Discussion</a:t>
            </a:r>
            <a:endParaRPr lang="zh-HK" altLang="en-US" sz="385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C440E-BE2A-EB7D-8178-4D3C0D72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81652"/>
            <a:ext cx="6552727" cy="4488867"/>
          </a:xfrm>
        </p:spPr>
        <p:txBody>
          <a:bodyPr anchor="ctr">
            <a:normAutofit/>
          </a:bodyPr>
          <a:lstStyle/>
          <a:p>
            <a:r>
              <a:rPr lang="en-US" altLang="zh-HK" sz="2800" dirty="0"/>
              <a:t>Research Topics and Questions</a:t>
            </a:r>
          </a:p>
          <a:p>
            <a:r>
              <a:rPr lang="en-US" altLang="zh-HK" sz="2800" dirty="0"/>
              <a:t>Cross-group Peer Review</a:t>
            </a:r>
          </a:p>
          <a:p>
            <a:pPr lvl="1"/>
            <a:r>
              <a:rPr lang="en-US" altLang="zh-HK" dirty="0"/>
              <a:t>Is the answer to this question apparent?</a:t>
            </a:r>
          </a:p>
          <a:p>
            <a:pPr lvl="1"/>
            <a:r>
              <a:rPr lang="en-US" altLang="zh-HK" dirty="0"/>
              <a:t>What are the potential research approaches?</a:t>
            </a:r>
          </a:p>
          <a:p>
            <a:pPr lvl="1"/>
            <a:r>
              <a:rPr lang="en-US" altLang="zh-HK" dirty="0"/>
              <a:t>Who would be interested in this topic/issue?</a:t>
            </a:r>
          </a:p>
          <a:p>
            <a:pPr lvl="1"/>
            <a:r>
              <a:rPr lang="en-US" altLang="zh-HK" dirty="0"/>
              <a:t>……</a:t>
            </a:r>
            <a:endParaRPr lang="zh-HK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2CC29-5B7F-1CF0-12E0-01F41C1B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916" y="6423463"/>
            <a:ext cx="3670627" cy="27384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920">
                <a:solidFill>
                  <a:schemeClr val="tx1">
                    <a:lumMod val="75000"/>
                    <a:lumOff val="25000"/>
                  </a:schemeClr>
                </a:solidFill>
              </a:rPr>
              <a:t>SOCI2010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6CB22B14-FC7C-385A-8C92-CE10293B2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806CBF-B69A-1D7C-0201-FE0C3266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A439CC-877A-4B95-A599-E6FAAD7B1E05}" type="slidenum">
              <a:rPr lang="en-GB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GB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CC99-0DF6-679D-B56C-931D998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dirty="0"/>
              <a:t>Tell me!</a:t>
            </a:r>
            <a:br>
              <a:rPr lang="en-US" altLang="zh-HK" sz="2800" dirty="0"/>
            </a:br>
            <a:r>
              <a:rPr lang="en-US" altLang="zh-HK" sz="2800" b="1" dirty="0">
                <a:solidFill>
                  <a:srgbClr val="C00000"/>
                </a:solidFill>
              </a:rPr>
              <a:t>(Please remember to select the corresponding date)</a:t>
            </a:r>
            <a:endParaRPr lang="zh-HK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7" name="内容占位符 6" descr="QR 代码&#10;&#10;描述已自动生成">
            <a:extLst>
              <a:ext uri="{FF2B5EF4-FFF2-40B4-BE49-F238E27FC236}">
                <a16:creationId xmlns:a16="http://schemas.microsoft.com/office/drawing/2014/main" id="{09666303-2D16-7B21-34A5-6C77ED8A4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1412775"/>
            <a:ext cx="4307991" cy="4307991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ACC6E9-383D-2C45-3C16-0C0CD9D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SOCI2010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2221F-D63B-8292-D671-1B2398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39CC-877A-4B95-A599-E6FAAD7B1E05}" type="slidenum">
              <a:rPr lang="en-GB" smtClean="0"/>
              <a:t>9</a:t>
            </a:fld>
            <a:endParaRPr lang="en-GB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C16980-3930-9BF5-4944-8DACFA8D3926}"/>
              </a:ext>
            </a:extLst>
          </p:cNvPr>
          <p:cNvSpPr txBox="1"/>
          <p:nvPr/>
        </p:nvSpPr>
        <p:spPr>
          <a:xfrm>
            <a:off x="755576" y="5576893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400" i="0" dirty="0">
                <a:solidFill>
                  <a:srgbClr val="000000"/>
                </a:solidFill>
                <a:effectLst/>
                <a:latin typeface="72"/>
              </a:rPr>
              <a:t>https://hku.au1.qualtrics.com/jfe/form/SV_0CAc6wAIyoTfH4W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335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16723</TotalTime>
  <Words>443</Words>
  <Application>Microsoft Office PowerPoint</Application>
  <PresentationFormat>全屏显示(4:3)</PresentationFormat>
  <Paragraphs>84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72</vt:lpstr>
      <vt:lpstr>Arial</vt:lpstr>
      <vt:lpstr>Calibri</vt:lpstr>
      <vt:lpstr>Office Theme</vt:lpstr>
      <vt:lpstr>  2024 Spring SOCI2010 (Education and Society)  Tutorial 4</vt:lpstr>
      <vt:lpstr>Update on Assignment</vt:lpstr>
      <vt:lpstr>Updated Tutorial Schedule</vt:lpstr>
      <vt:lpstr>Feedback</vt:lpstr>
      <vt:lpstr>Feedback</vt:lpstr>
      <vt:lpstr>Feedback</vt:lpstr>
      <vt:lpstr>Feedback</vt:lpstr>
      <vt:lpstr>Sharing and Discussion</vt:lpstr>
      <vt:lpstr>Tell me! (Please remember to select the corresponding date)</vt:lpstr>
      <vt:lpstr>Thank you!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SOCI2010 - Tutorial</dc:title>
  <dc:creator>Wanying Ling</dc:creator>
  <cp:lastModifiedBy>Wanying Ling</cp:lastModifiedBy>
  <cp:revision>297</cp:revision>
  <dcterms:created xsi:type="dcterms:W3CDTF">2019-09-19T12:09:02Z</dcterms:created>
  <dcterms:modified xsi:type="dcterms:W3CDTF">2024-02-25T12:06:32Z</dcterms:modified>
</cp:coreProperties>
</file>