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212" r:id="rId3"/>
    <p:sldId id="2202" r:id="rId4"/>
    <p:sldId id="2194" r:id="rId5"/>
    <p:sldId id="2238" r:id="rId6"/>
    <p:sldId id="2242" r:id="rId7"/>
    <p:sldId id="2243" r:id="rId8"/>
    <p:sldId id="2241" r:id="rId9"/>
    <p:sldId id="2244" r:id="rId10"/>
    <p:sldId id="2245" r:id="rId11"/>
    <p:sldId id="2246" r:id="rId12"/>
    <p:sldId id="2213" r:id="rId13"/>
    <p:sldId id="2192" r:id="rId14"/>
    <p:sldId id="21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4879" autoAdjust="0"/>
  </p:normalViewPr>
  <p:slideViewPr>
    <p:cSldViewPr>
      <p:cViewPr varScale="1">
        <p:scale>
          <a:sx n="82" d="100"/>
          <a:sy n="82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CE18E-488F-4CC5-9CBD-28EE413906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77A97-8703-4669-BF18-0579A4BF809F}">
      <dgm:prSet/>
      <dgm:spPr/>
      <dgm:t>
        <a:bodyPr/>
        <a:lstStyle/>
        <a:p>
          <a:r>
            <a:rPr lang="en-US"/>
            <a:t>Check the Directory of Open Access Journals (DOAJ) for legitimate open-access journals.</a:t>
          </a:r>
        </a:p>
      </dgm:t>
    </dgm:pt>
    <dgm:pt modelId="{5F6465CF-0CA6-4A47-9D7D-959F558D25C6}" type="parTrans" cxnId="{3BDF0C85-9C91-4E4F-86C9-B2362AAE599D}">
      <dgm:prSet/>
      <dgm:spPr/>
      <dgm:t>
        <a:bodyPr/>
        <a:lstStyle/>
        <a:p>
          <a:endParaRPr lang="en-US"/>
        </a:p>
      </dgm:t>
    </dgm:pt>
    <dgm:pt modelId="{F3806D4A-45A7-45D7-96D3-BCF89E482F73}" type="sibTrans" cxnId="{3BDF0C85-9C91-4E4F-86C9-B2362AAE599D}">
      <dgm:prSet/>
      <dgm:spPr/>
      <dgm:t>
        <a:bodyPr/>
        <a:lstStyle/>
        <a:p>
          <a:endParaRPr lang="en-US"/>
        </a:p>
      </dgm:t>
    </dgm:pt>
    <dgm:pt modelId="{9BCF5355-E7BA-456A-B262-51393BBBEB6A}">
      <dgm:prSet/>
      <dgm:spPr/>
      <dgm:t>
        <a:bodyPr/>
        <a:lstStyle/>
        <a:p>
          <a:r>
            <a:rPr lang="en-US" dirty="0"/>
            <a:t>Consult Beall's List or other resources that identify potentially predatory publishers (though Beall's List is no longer actively maintained, you can find archived versions).</a:t>
          </a:r>
        </a:p>
      </dgm:t>
    </dgm:pt>
    <dgm:pt modelId="{3B7EB8EA-4AA5-4358-A564-7A6B06BACED2}" type="parTrans" cxnId="{E2B8CE22-0391-4B5C-8947-574EC269F135}">
      <dgm:prSet/>
      <dgm:spPr/>
      <dgm:t>
        <a:bodyPr/>
        <a:lstStyle/>
        <a:p>
          <a:endParaRPr lang="en-US"/>
        </a:p>
      </dgm:t>
    </dgm:pt>
    <dgm:pt modelId="{DA4E0A74-B558-400C-A046-17653BBEEB70}" type="sibTrans" cxnId="{E2B8CE22-0391-4B5C-8947-574EC269F135}">
      <dgm:prSet/>
      <dgm:spPr/>
      <dgm:t>
        <a:bodyPr/>
        <a:lstStyle/>
        <a:p>
          <a:endParaRPr lang="en-US"/>
        </a:p>
      </dgm:t>
    </dgm:pt>
    <dgm:pt modelId="{D70D08BC-8C92-4AB3-BB25-D38CB25E7BB5}">
      <dgm:prSet/>
      <dgm:spPr/>
      <dgm:t>
        <a:bodyPr/>
        <a:lstStyle/>
        <a:p>
          <a:r>
            <a:rPr lang="en-US"/>
            <a:t>Verify journal metrics through recognized sources such as Journal Citation Reports (for Impact Factors) or SCImago (for SJR).</a:t>
          </a:r>
        </a:p>
      </dgm:t>
    </dgm:pt>
    <dgm:pt modelId="{5A61ACE3-91C9-4E2A-BB55-38072C0A9A56}" type="parTrans" cxnId="{E147FB5A-53FE-4977-97B7-A7D6042C815A}">
      <dgm:prSet/>
      <dgm:spPr/>
      <dgm:t>
        <a:bodyPr/>
        <a:lstStyle/>
        <a:p>
          <a:endParaRPr lang="en-US"/>
        </a:p>
      </dgm:t>
    </dgm:pt>
    <dgm:pt modelId="{95BB934E-13C1-4154-9AEE-EC3D41406C81}" type="sibTrans" cxnId="{E147FB5A-53FE-4977-97B7-A7D6042C815A}">
      <dgm:prSet/>
      <dgm:spPr/>
      <dgm:t>
        <a:bodyPr/>
        <a:lstStyle/>
        <a:p>
          <a:endParaRPr lang="en-US"/>
        </a:p>
      </dgm:t>
    </dgm:pt>
    <dgm:pt modelId="{8E9577A9-7BAD-4559-ADE1-02AC8530B5A7}">
      <dgm:prSet/>
      <dgm:spPr/>
      <dgm:t>
        <a:bodyPr/>
        <a:lstStyle/>
        <a:p>
          <a:r>
            <a:rPr lang="en-US"/>
            <a:t>Research the journal's reputation by consulting with colleagues or searching for reviews and discussions about the journal.</a:t>
          </a:r>
        </a:p>
      </dgm:t>
    </dgm:pt>
    <dgm:pt modelId="{716AAE2D-3B80-46C6-A145-424E59B3C07D}" type="parTrans" cxnId="{5A6454AE-436B-426A-A532-E5567022682E}">
      <dgm:prSet/>
      <dgm:spPr/>
      <dgm:t>
        <a:bodyPr/>
        <a:lstStyle/>
        <a:p>
          <a:endParaRPr lang="en-US"/>
        </a:p>
      </dgm:t>
    </dgm:pt>
    <dgm:pt modelId="{E9FACAC9-0AA0-498B-897D-3CE0B14AF7E4}" type="sibTrans" cxnId="{5A6454AE-436B-426A-A532-E5567022682E}">
      <dgm:prSet/>
      <dgm:spPr/>
      <dgm:t>
        <a:bodyPr/>
        <a:lstStyle/>
        <a:p>
          <a:endParaRPr lang="en-US"/>
        </a:p>
      </dgm:t>
    </dgm:pt>
    <dgm:pt modelId="{94E291FC-E299-4D51-86BF-5D2D2818C883}">
      <dgm:prSet/>
      <dgm:spPr/>
      <dgm:t>
        <a:bodyPr/>
        <a:lstStyle/>
        <a:p>
          <a:r>
            <a:rPr lang="en-US"/>
            <a:t>Examine the journal's website critically for professionalism, contact information, and editorial policies.</a:t>
          </a:r>
        </a:p>
      </dgm:t>
    </dgm:pt>
    <dgm:pt modelId="{9C368192-E9AC-43B7-A10B-A7B7704F0B7A}" type="parTrans" cxnId="{83A46A4A-3302-4550-B967-3FE95A7A9F4D}">
      <dgm:prSet/>
      <dgm:spPr/>
      <dgm:t>
        <a:bodyPr/>
        <a:lstStyle/>
        <a:p>
          <a:endParaRPr lang="en-US"/>
        </a:p>
      </dgm:t>
    </dgm:pt>
    <dgm:pt modelId="{438FD696-CB9A-4D3D-A537-8D4CB0864852}" type="sibTrans" cxnId="{83A46A4A-3302-4550-B967-3FE95A7A9F4D}">
      <dgm:prSet/>
      <dgm:spPr/>
      <dgm:t>
        <a:bodyPr/>
        <a:lstStyle/>
        <a:p>
          <a:endParaRPr lang="en-US"/>
        </a:p>
      </dgm:t>
    </dgm:pt>
    <dgm:pt modelId="{0034F39E-2AD8-4789-A27E-4AA41268A609}">
      <dgm:prSet/>
      <dgm:spPr/>
      <dgm:t>
        <a:bodyPr/>
        <a:lstStyle/>
        <a:p>
          <a:r>
            <a:rPr lang="en-US"/>
            <a:t>Check the credibility of the editorial board by looking up member names and their academic contributions.</a:t>
          </a:r>
        </a:p>
      </dgm:t>
    </dgm:pt>
    <dgm:pt modelId="{14458101-C73D-4225-9B6B-5E798C4849E0}" type="parTrans" cxnId="{A4A59065-E929-421B-88F7-9FE033D1434A}">
      <dgm:prSet/>
      <dgm:spPr/>
      <dgm:t>
        <a:bodyPr/>
        <a:lstStyle/>
        <a:p>
          <a:endParaRPr lang="en-US"/>
        </a:p>
      </dgm:t>
    </dgm:pt>
    <dgm:pt modelId="{76B082BE-CBBF-4B17-986A-594F802F1F79}" type="sibTrans" cxnId="{A4A59065-E929-421B-88F7-9FE033D1434A}">
      <dgm:prSet/>
      <dgm:spPr/>
      <dgm:t>
        <a:bodyPr/>
        <a:lstStyle/>
        <a:p>
          <a:endParaRPr lang="en-US"/>
        </a:p>
      </dgm:t>
    </dgm:pt>
    <dgm:pt modelId="{98CB67B2-BB9C-4733-8BB5-A63037AAFE3E}">
      <dgm:prSet/>
      <dgm:spPr/>
      <dgm:t>
        <a:bodyPr/>
        <a:lstStyle/>
        <a:p>
          <a:r>
            <a:rPr lang="en-US"/>
            <a:t>Look for the journal's publication history to ensure it has a track record of quality articles.</a:t>
          </a:r>
        </a:p>
      </dgm:t>
    </dgm:pt>
    <dgm:pt modelId="{D725F518-C3BD-49BE-8CF0-7721373C5DC7}" type="parTrans" cxnId="{3461D44A-29E0-44BC-9036-EA1DCADC7BE9}">
      <dgm:prSet/>
      <dgm:spPr/>
      <dgm:t>
        <a:bodyPr/>
        <a:lstStyle/>
        <a:p>
          <a:endParaRPr lang="en-US"/>
        </a:p>
      </dgm:t>
    </dgm:pt>
    <dgm:pt modelId="{7EC88AF4-8F51-4298-8114-F92A99D87191}" type="sibTrans" cxnId="{3461D44A-29E0-44BC-9036-EA1DCADC7BE9}">
      <dgm:prSet/>
      <dgm:spPr/>
      <dgm:t>
        <a:bodyPr/>
        <a:lstStyle/>
        <a:p>
          <a:endParaRPr lang="en-US"/>
        </a:p>
      </dgm:t>
    </dgm:pt>
    <dgm:pt modelId="{168E08D5-88E3-488A-B13B-C3D352EAC520}" type="pres">
      <dgm:prSet presAssocID="{757CE18E-488F-4CC5-9CBD-28EE4139068D}" presName="Name0" presStyleCnt="0">
        <dgm:presLayoutVars>
          <dgm:dir/>
          <dgm:resizeHandles val="exact"/>
        </dgm:presLayoutVars>
      </dgm:prSet>
      <dgm:spPr/>
    </dgm:pt>
    <dgm:pt modelId="{AB2920D6-BE08-46AE-882C-0EF62E3BE0C9}" type="pres">
      <dgm:prSet presAssocID="{73A77A97-8703-4669-BF18-0579A4BF809F}" presName="node" presStyleLbl="node1" presStyleIdx="0" presStyleCnt="7">
        <dgm:presLayoutVars>
          <dgm:bulletEnabled val="1"/>
        </dgm:presLayoutVars>
      </dgm:prSet>
      <dgm:spPr/>
    </dgm:pt>
    <dgm:pt modelId="{9C8E175C-B80E-464B-B71F-F1CD140CA702}" type="pres">
      <dgm:prSet presAssocID="{F3806D4A-45A7-45D7-96D3-BCF89E482F73}" presName="sibTrans" presStyleLbl="sibTrans1D1" presStyleIdx="0" presStyleCnt="6"/>
      <dgm:spPr/>
    </dgm:pt>
    <dgm:pt modelId="{2FAFAC67-1F40-40B9-AE50-1BFE7937A75D}" type="pres">
      <dgm:prSet presAssocID="{F3806D4A-45A7-45D7-96D3-BCF89E482F73}" presName="connectorText" presStyleLbl="sibTrans1D1" presStyleIdx="0" presStyleCnt="6"/>
      <dgm:spPr/>
    </dgm:pt>
    <dgm:pt modelId="{3163A833-8952-4942-999A-59A727812CB2}" type="pres">
      <dgm:prSet presAssocID="{9BCF5355-E7BA-456A-B262-51393BBBEB6A}" presName="node" presStyleLbl="node1" presStyleIdx="1" presStyleCnt="7">
        <dgm:presLayoutVars>
          <dgm:bulletEnabled val="1"/>
        </dgm:presLayoutVars>
      </dgm:prSet>
      <dgm:spPr/>
    </dgm:pt>
    <dgm:pt modelId="{0C2869B1-C43A-459F-9369-A28D9FDBCDF9}" type="pres">
      <dgm:prSet presAssocID="{DA4E0A74-B558-400C-A046-17653BBEEB70}" presName="sibTrans" presStyleLbl="sibTrans1D1" presStyleIdx="1" presStyleCnt="6"/>
      <dgm:spPr/>
    </dgm:pt>
    <dgm:pt modelId="{906104DA-02C4-444D-8E34-1B6B7391DC69}" type="pres">
      <dgm:prSet presAssocID="{DA4E0A74-B558-400C-A046-17653BBEEB70}" presName="connectorText" presStyleLbl="sibTrans1D1" presStyleIdx="1" presStyleCnt="6"/>
      <dgm:spPr/>
    </dgm:pt>
    <dgm:pt modelId="{632699A9-6E9A-482B-B1FA-40FAEBEE659C}" type="pres">
      <dgm:prSet presAssocID="{D70D08BC-8C92-4AB3-BB25-D38CB25E7BB5}" presName="node" presStyleLbl="node1" presStyleIdx="2" presStyleCnt="7">
        <dgm:presLayoutVars>
          <dgm:bulletEnabled val="1"/>
        </dgm:presLayoutVars>
      </dgm:prSet>
      <dgm:spPr/>
    </dgm:pt>
    <dgm:pt modelId="{AB5F186F-983C-47AC-BEDF-B1BF2B53AD3F}" type="pres">
      <dgm:prSet presAssocID="{95BB934E-13C1-4154-9AEE-EC3D41406C81}" presName="sibTrans" presStyleLbl="sibTrans1D1" presStyleIdx="2" presStyleCnt="6"/>
      <dgm:spPr/>
    </dgm:pt>
    <dgm:pt modelId="{35EB24B1-7629-47D2-B0CE-9EB2543DEAA2}" type="pres">
      <dgm:prSet presAssocID="{95BB934E-13C1-4154-9AEE-EC3D41406C81}" presName="connectorText" presStyleLbl="sibTrans1D1" presStyleIdx="2" presStyleCnt="6"/>
      <dgm:spPr/>
    </dgm:pt>
    <dgm:pt modelId="{1BA1AC35-2068-4DD7-AA0C-1CD2C340598D}" type="pres">
      <dgm:prSet presAssocID="{8E9577A9-7BAD-4559-ADE1-02AC8530B5A7}" presName="node" presStyleLbl="node1" presStyleIdx="3" presStyleCnt="7">
        <dgm:presLayoutVars>
          <dgm:bulletEnabled val="1"/>
        </dgm:presLayoutVars>
      </dgm:prSet>
      <dgm:spPr/>
    </dgm:pt>
    <dgm:pt modelId="{AEF939E1-608F-4C41-BD36-1BCEBCE57018}" type="pres">
      <dgm:prSet presAssocID="{E9FACAC9-0AA0-498B-897D-3CE0B14AF7E4}" presName="sibTrans" presStyleLbl="sibTrans1D1" presStyleIdx="3" presStyleCnt="6"/>
      <dgm:spPr/>
    </dgm:pt>
    <dgm:pt modelId="{33F47D21-0802-49D6-BEA9-7394CC7FAE50}" type="pres">
      <dgm:prSet presAssocID="{E9FACAC9-0AA0-498B-897D-3CE0B14AF7E4}" presName="connectorText" presStyleLbl="sibTrans1D1" presStyleIdx="3" presStyleCnt="6"/>
      <dgm:spPr/>
    </dgm:pt>
    <dgm:pt modelId="{4B211038-37F9-4A9A-97B5-B8FF520F9B2C}" type="pres">
      <dgm:prSet presAssocID="{94E291FC-E299-4D51-86BF-5D2D2818C883}" presName="node" presStyleLbl="node1" presStyleIdx="4" presStyleCnt="7">
        <dgm:presLayoutVars>
          <dgm:bulletEnabled val="1"/>
        </dgm:presLayoutVars>
      </dgm:prSet>
      <dgm:spPr/>
    </dgm:pt>
    <dgm:pt modelId="{D0D48F72-BDA5-47E6-AA63-B81151F5E720}" type="pres">
      <dgm:prSet presAssocID="{438FD696-CB9A-4D3D-A537-8D4CB0864852}" presName="sibTrans" presStyleLbl="sibTrans1D1" presStyleIdx="4" presStyleCnt="6"/>
      <dgm:spPr/>
    </dgm:pt>
    <dgm:pt modelId="{6CD3EAC1-9B69-4498-AEFC-B57490D1639A}" type="pres">
      <dgm:prSet presAssocID="{438FD696-CB9A-4D3D-A537-8D4CB0864852}" presName="connectorText" presStyleLbl="sibTrans1D1" presStyleIdx="4" presStyleCnt="6"/>
      <dgm:spPr/>
    </dgm:pt>
    <dgm:pt modelId="{95A00AFC-0F30-4596-AD4C-12926A876272}" type="pres">
      <dgm:prSet presAssocID="{0034F39E-2AD8-4789-A27E-4AA41268A609}" presName="node" presStyleLbl="node1" presStyleIdx="5" presStyleCnt="7">
        <dgm:presLayoutVars>
          <dgm:bulletEnabled val="1"/>
        </dgm:presLayoutVars>
      </dgm:prSet>
      <dgm:spPr/>
    </dgm:pt>
    <dgm:pt modelId="{5D5C1F2B-24EB-48D4-B595-A0A6639E6558}" type="pres">
      <dgm:prSet presAssocID="{76B082BE-CBBF-4B17-986A-594F802F1F79}" presName="sibTrans" presStyleLbl="sibTrans1D1" presStyleIdx="5" presStyleCnt="6"/>
      <dgm:spPr/>
    </dgm:pt>
    <dgm:pt modelId="{2FA0017A-C276-493D-997D-CFB1C009EF62}" type="pres">
      <dgm:prSet presAssocID="{76B082BE-CBBF-4B17-986A-594F802F1F79}" presName="connectorText" presStyleLbl="sibTrans1D1" presStyleIdx="5" presStyleCnt="6"/>
      <dgm:spPr/>
    </dgm:pt>
    <dgm:pt modelId="{AEC1D452-0719-490F-AF2A-E08D8C77F791}" type="pres">
      <dgm:prSet presAssocID="{98CB67B2-BB9C-4733-8BB5-A63037AAFE3E}" presName="node" presStyleLbl="node1" presStyleIdx="6" presStyleCnt="7">
        <dgm:presLayoutVars>
          <dgm:bulletEnabled val="1"/>
        </dgm:presLayoutVars>
      </dgm:prSet>
      <dgm:spPr/>
    </dgm:pt>
  </dgm:ptLst>
  <dgm:cxnLst>
    <dgm:cxn modelId="{AAC3250E-1557-4A7E-A237-A5419F121166}" type="presOf" srcId="{D70D08BC-8C92-4AB3-BB25-D38CB25E7BB5}" destId="{632699A9-6E9A-482B-B1FA-40FAEBEE659C}" srcOrd="0" destOrd="0" presId="urn:microsoft.com/office/officeart/2016/7/layout/RepeatingBendingProcessNew"/>
    <dgm:cxn modelId="{42C30815-B284-4968-8C2E-CF47810D9461}" type="presOf" srcId="{F3806D4A-45A7-45D7-96D3-BCF89E482F73}" destId="{2FAFAC67-1F40-40B9-AE50-1BFE7937A75D}" srcOrd="1" destOrd="0" presId="urn:microsoft.com/office/officeart/2016/7/layout/RepeatingBendingProcessNew"/>
    <dgm:cxn modelId="{DAA0E015-E018-4B59-BC45-73DAF6992BD4}" type="presOf" srcId="{E9FACAC9-0AA0-498B-897D-3CE0B14AF7E4}" destId="{AEF939E1-608F-4C41-BD36-1BCEBCE57018}" srcOrd="0" destOrd="0" presId="urn:microsoft.com/office/officeart/2016/7/layout/RepeatingBendingProcessNew"/>
    <dgm:cxn modelId="{E2B8CE22-0391-4B5C-8947-574EC269F135}" srcId="{757CE18E-488F-4CC5-9CBD-28EE4139068D}" destId="{9BCF5355-E7BA-456A-B262-51393BBBEB6A}" srcOrd="1" destOrd="0" parTransId="{3B7EB8EA-4AA5-4358-A564-7A6B06BACED2}" sibTransId="{DA4E0A74-B558-400C-A046-17653BBEEB70}"/>
    <dgm:cxn modelId="{F43DD526-9CBC-43B4-B8BC-17EAFB557994}" type="presOf" srcId="{0034F39E-2AD8-4789-A27E-4AA41268A609}" destId="{95A00AFC-0F30-4596-AD4C-12926A876272}" srcOrd="0" destOrd="0" presId="urn:microsoft.com/office/officeart/2016/7/layout/RepeatingBendingProcessNew"/>
    <dgm:cxn modelId="{66017D36-CC1A-4938-BC28-18B2DA97700D}" type="presOf" srcId="{94E291FC-E299-4D51-86BF-5D2D2818C883}" destId="{4B211038-37F9-4A9A-97B5-B8FF520F9B2C}" srcOrd="0" destOrd="0" presId="urn:microsoft.com/office/officeart/2016/7/layout/RepeatingBendingProcessNew"/>
    <dgm:cxn modelId="{CC589D3B-4619-48B0-9FC7-AE12F4DA5379}" type="presOf" srcId="{DA4E0A74-B558-400C-A046-17653BBEEB70}" destId="{906104DA-02C4-444D-8E34-1B6B7391DC69}" srcOrd="1" destOrd="0" presId="urn:microsoft.com/office/officeart/2016/7/layout/RepeatingBendingProcessNew"/>
    <dgm:cxn modelId="{738F673D-7F61-4BEB-B5C5-538A543FAB5D}" type="presOf" srcId="{95BB934E-13C1-4154-9AEE-EC3D41406C81}" destId="{35EB24B1-7629-47D2-B0CE-9EB2543DEAA2}" srcOrd="1" destOrd="0" presId="urn:microsoft.com/office/officeart/2016/7/layout/RepeatingBendingProcessNew"/>
    <dgm:cxn modelId="{9CAD913E-DC36-4CE9-A306-68DD3054E217}" type="presOf" srcId="{E9FACAC9-0AA0-498B-897D-3CE0B14AF7E4}" destId="{33F47D21-0802-49D6-BEA9-7394CC7FAE50}" srcOrd="1" destOrd="0" presId="urn:microsoft.com/office/officeart/2016/7/layout/RepeatingBendingProcessNew"/>
    <dgm:cxn modelId="{A4A59065-E929-421B-88F7-9FE033D1434A}" srcId="{757CE18E-488F-4CC5-9CBD-28EE4139068D}" destId="{0034F39E-2AD8-4789-A27E-4AA41268A609}" srcOrd="5" destOrd="0" parTransId="{14458101-C73D-4225-9B6B-5E798C4849E0}" sibTransId="{76B082BE-CBBF-4B17-986A-594F802F1F79}"/>
    <dgm:cxn modelId="{9291B947-4336-43FC-AB42-4F67620FD2BD}" type="presOf" srcId="{F3806D4A-45A7-45D7-96D3-BCF89E482F73}" destId="{9C8E175C-B80E-464B-B71F-F1CD140CA702}" srcOrd="0" destOrd="0" presId="urn:microsoft.com/office/officeart/2016/7/layout/RepeatingBendingProcessNew"/>
    <dgm:cxn modelId="{BB9CD049-0D41-4689-ADB8-C0FCD2AA1043}" type="presOf" srcId="{76B082BE-CBBF-4B17-986A-594F802F1F79}" destId="{5D5C1F2B-24EB-48D4-B595-A0A6639E6558}" srcOrd="0" destOrd="0" presId="urn:microsoft.com/office/officeart/2016/7/layout/RepeatingBendingProcessNew"/>
    <dgm:cxn modelId="{83A46A4A-3302-4550-B967-3FE95A7A9F4D}" srcId="{757CE18E-488F-4CC5-9CBD-28EE4139068D}" destId="{94E291FC-E299-4D51-86BF-5D2D2818C883}" srcOrd="4" destOrd="0" parTransId="{9C368192-E9AC-43B7-A10B-A7B7704F0B7A}" sibTransId="{438FD696-CB9A-4D3D-A537-8D4CB0864852}"/>
    <dgm:cxn modelId="{3461D44A-29E0-44BC-9036-EA1DCADC7BE9}" srcId="{757CE18E-488F-4CC5-9CBD-28EE4139068D}" destId="{98CB67B2-BB9C-4733-8BB5-A63037AAFE3E}" srcOrd="6" destOrd="0" parTransId="{D725F518-C3BD-49BE-8CF0-7721373C5DC7}" sibTransId="{7EC88AF4-8F51-4298-8114-F92A99D87191}"/>
    <dgm:cxn modelId="{A65B0D6C-0F36-48B7-A54A-F361ECFB56A0}" type="presOf" srcId="{98CB67B2-BB9C-4733-8BB5-A63037AAFE3E}" destId="{AEC1D452-0719-490F-AF2A-E08D8C77F791}" srcOrd="0" destOrd="0" presId="urn:microsoft.com/office/officeart/2016/7/layout/RepeatingBendingProcessNew"/>
    <dgm:cxn modelId="{687EB84F-256D-42D7-93EE-A8C5764FA0DB}" type="presOf" srcId="{438FD696-CB9A-4D3D-A537-8D4CB0864852}" destId="{D0D48F72-BDA5-47E6-AA63-B81151F5E720}" srcOrd="0" destOrd="0" presId="urn:microsoft.com/office/officeart/2016/7/layout/RepeatingBendingProcessNew"/>
    <dgm:cxn modelId="{19A7FB54-AE64-466D-87AB-60D257E04CFF}" type="presOf" srcId="{757CE18E-488F-4CC5-9CBD-28EE4139068D}" destId="{168E08D5-88E3-488A-B13B-C3D352EAC520}" srcOrd="0" destOrd="0" presId="urn:microsoft.com/office/officeart/2016/7/layout/RepeatingBendingProcessNew"/>
    <dgm:cxn modelId="{E147FB5A-53FE-4977-97B7-A7D6042C815A}" srcId="{757CE18E-488F-4CC5-9CBD-28EE4139068D}" destId="{D70D08BC-8C92-4AB3-BB25-D38CB25E7BB5}" srcOrd="2" destOrd="0" parTransId="{5A61ACE3-91C9-4E2A-BB55-38072C0A9A56}" sibTransId="{95BB934E-13C1-4154-9AEE-EC3D41406C81}"/>
    <dgm:cxn modelId="{3BDF0C85-9C91-4E4F-86C9-B2362AAE599D}" srcId="{757CE18E-488F-4CC5-9CBD-28EE4139068D}" destId="{73A77A97-8703-4669-BF18-0579A4BF809F}" srcOrd="0" destOrd="0" parTransId="{5F6465CF-0CA6-4A47-9D7D-959F558D25C6}" sibTransId="{F3806D4A-45A7-45D7-96D3-BCF89E482F73}"/>
    <dgm:cxn modelId="{8D279888-418C-4A8C-9423-2E9C790B22CB}" type="presOf" srcId="{DA4E0A74-B558-400C-A046-17653BBEEB70}" destId="{0C2869B1-C43A-459F-9369-A28D9FDBCDF9}" srcOrd="0" destOrd="0" presId="urn:microsoft.com/office/officeart/2016/7/layout/RepeatingBendingProcessNew"/>
    <dgm:cxn modelId="{04883D92-EF0E-4E9E-BBB8-D999F87BFBA9}" type="presOf" srcId="{8E9577A9-7BAD-4559-ADE1-02AC8530B5A7}" destId="{1BA1AC35-2068-4DD7-AA0C-1CD2C340598D}" srcOrd="0" destOrd="0" presId="urn:microsoft.com/office/officeart/2016/7/layout/RepeatingBendingProcessNew"/>
    <dgm:cxn modelId="{5A6454AE-436B-426A-A532-E5567022682E}" srcId="{757CE18E-488F-4CC5-9CBD-28EE4139068D}" destId="{8E9577A9-7BAD-4559-ADE1-02AC8530B5A7}" srcOrd="3" destOrd="0" parTransId="{716AAE2D-3B80-46C6-A145-424E59B3C07D}" sibTransId="{E9FACAC9-0AA0-498B-897D-3CE0B14AF7E4}"/>
    <dgm:cxn modelId="{D07DCEAE-8B7D-4F43-B2DC-CBEF77C1C5C0}" type="presOf" srcId="{76B082BE-CBBF-4B17-986A-594F802F1F79}" destId="{2FA0017A-C276-493D-997D-CFB1C009EF62}" srcOrd="1" destOrd="0" presId="urn:microsoft.com/office/officeart/2016/7/layout/RepeatingBendingProcessNew"/>
    <dgm:cxn modelId="{70316CB1-8737-4079-BFE2-FFD80302508E}" type="presOf" srcId="{9BCF5355-E7BA-456A-B262-51393BBBEB6A}" destId="{3163A833-8952-4942-999A-59A727812CB2}" srcOrd="0" destOrd="0" presId="urn:microsoft.com/office/officeart/2016/7/layout/RepeatingBendingProcessNew"/>
    <dgm:cxn modelId="{09456EB6-5B36-4D19-844D-177DB26811A0}" type="presOf" srcId="{73A77A97-8703-4669-BF18-0579A4BF809F}" destId="{AB2920D6-BE08-46AE-882C-0EF62E3BE0C9}" srcOrd="0" destOrd="0" presId="urn:microsoft.com/office/officeart/2016/7/layout/RepeatingBendingProcessNew"/>
    <dgm:cxn modelId="{578CD2DC-8A9F-47BD-AA85-0F09CA8709B8}" type="presOf" srcId="{438FD696-CB9A-4D3D-A537-8D4CB0864852}" destId="{6CD3EAC1-9B69-4498-AEFC-B57490D1639A}" srcOrd="1" destOrd="0" presId="urn:microsoft.com/office/officeart/2016/7/layout/RepeatingBendingProcessNew"/>
    <dgm:cxn modelId="{2297BCDE-ED9E-4AB8-BF29-71FE3AB3B217}" type="presOf" srcId="{95BB934E-13C1-4154-9AEE-EC3D41406C81}" destId="{AB5F186F-983C-47AC-BEDF-B1BF2B53AD3F}" srcOrd="0" destOrd="0" presId="urn:microsoft.com/office/officeart/2016/7/layout/RepeatingBendingProcessNew"/>
    <dgm:cxn modelId="{238E9AC0-74A2-46B7-AEF7-D0C5A053D725}" type="presParOf" srcId="{168E08D5-88E3-488A-B13B-C3D352EAC520}" destId="{AB2920D6-BE08-46AE-882C-0EF62E3BE0C9}" srcOrd="0" destOrd="0" presId="urn:microsoft.com/office/officeart/2016/7/layout/RepeatingBendingProcessNew"/>
    <dgm:cxn modelId="{6DCB0E97-4BD9-48B8-8342-983BF263D970}" type="presParOf" srcId="{168E08D5-88E3-488A-B13B-C3D352EAC520}" destId="{9C8E175C-B80E-464B-B71F-F1CD140CA702}" srcOrd="1" destOrd="0" presId="urn:microsoft.com/office/officeart/2016/7/layout/RepeatingBendingProcessNew"/>
    <dgm:cxn modelId="{260C958C-DF3A-4321-BA51-AE1C455C0D7D}" type="presParOf" srcId="{9C8E175C-B80E-464B-B71F-F1CD140CA702}" destId="{2FAFAC67-1F40-40B9-AE50-1BFE7937A75D}" srcOrd="0" destOrd="0" presId="urn:microsoft.com/office/officeart/2016/7/layout/RepeatingBendingProcessNew"/>
    <dgm:cxn modelId="{275F4AD3-0BC7-414A-BC16-D80D26E5B6F8}" type="presParOf" srcId="{168E08D5-88E3-488A-B13B-C3D352EAC520}" destId="{3163A833-8952-4942-999A-59A727812CB2}" srcOrd="2" destOrd="0" presId="urn:microsoft.com/office/officeart/2016/7/layout/RepeatingBendingProcessNew"/>
    <dgm:cxn modelId="{A46AB9A9-56B1-4F68-A206-156C01EE5D7A}" type="presParOf" srcId="{168E08D5-88E3-488A-B13B-C3D352EAC520}" destId="{0C2869B1-C43A-459F-9369-A28D9FDBCDF9}" srcOrd="3" destOrd="0" presId="urn:microsoft.com/office/officeart/2016/7/layout/RepeatingBendingProcessNew"/>
    <dgm:cxn modelId="{8369D28F-4A0B-49A3-B5CC-1F0FFB364C2D}" type="presParOf" srcId="{0C2869B1-C43A-459F-9369-A28D9FDBCDF9}" destId="{906104DA-02C4-444D-8E34-1B6B7391DC69}" srcOrd="0" destOrd="0" presId="urn:microsoft.com/office/officeart/2016/7/layout/RepeatingBendingProcessNew"/>
    <dgm:cxn modelId="{7981EA33-9D66-4FA7-849F-D46B73441ABC}" type="presParOf" srcId="{168E08D5-88E3-488A-B13B-C3D352EAC520}" destId="{632699A9-6E9A-482B-B1FA-40FAEBEE659C}" srcOrd="4" destOrd="0" presId="urn:microsoft.com/office/officeart/2016/7/layout/RepeatingBendingProcessNew"/>
    <dgm:cxn modelId="{9A54C948-7A36-4EAA-AD9C-AB5EF1237E1C}" type="presParOf" srcId="{168E08D5-88E3-488A-B13B-C3D352EAC520}" destId="{AB5F186F-983C-47AC-BEDF-B1BF2B53AD3F}" srcOrd="5" destOrd="0" presId="urn:microsoft.com/office/officeart/2016/7/layout/RepeatingBendingProcessNew"/>
    <dgm:cxn modelId="{2DA86352-C1EA-47D4-8F43-C2768DC08FD7}" type="presParOf" srcId="{AB5F186F-983C-47AC-BEDF-B1BF2B53AD3F}" destId="{35EB24B1-7629-47D2-B0CE-9EB2543DEAA2}" srcOrd="0" destOrd="0" presId="urn:microsoft.com/office/officeart/2016/7/layout/RepeatingBendingProcessNew"/>
    <dgm:cxn modelId="{DA36EDE6-178D-4539-A12C-A9775D29E434}" type="presParOf" srcId="{168E08D5-88E3-488A-B13B-C3D352EAC520}" destId="{1BA1AC35-2068-4DD7-AA0C-1CD2C340598D}" srcOrd="6" destOrd="0" presId="urn:microsoft.com/office/officeart/2016/7/layout/RepeatingBendingProcessNew"/>
    <dgm:cxn modelId="{0627201F-7D63-4F06-B607-97EA727B0FA2}" type="presParOf" srcId="{168E08D5-88E3-488A-B13B-C3D352EAC520}" destId="{AEF939E1-608F-4C41-BD36-1BCEBCE57018}" srcOrd="7" destOrd="0" presId="urn:microsoft.com/office/officeart/2016/7/layout/RepeatingBendingProcessNew"/>
    <dgm:cxn modelId="{9030D0C2-7CD9-4C0C-9094-876454BAC914}" type="presParOf" srcId="{AEF939E1-608F-4C41-BD36-1BCEBCE57018}" destId="{33F47D21-0802-49D6-BEA9-7394CC7FAE50}" srcOrd="0" destOrd="0" presId="urn:microsoft.com/office/officeart/2016/7/layout/RepeatingBendingProcessNew"/>
    <dgm:cxn modelId="{FD61223A-E443-449B-8178-9E2782659528}" type="presParOf" srcId="{168E08D5-88E3-488A-B13B-C3D352EAC520}" destId="{4B211038-37F9-4A9A-97B5-B8FF520F9B2C}" srcOrd="8" destOrd="0" presId="urn:microsoft.com/office/officeart/2016/7/layout/RepeatingBendingProcessNew"/>
    <dgm:cxn modelId="{33973F05-55FA-4B70-B46D-F37D23707A81}" type="presParOf" srcId="{168E08D5-88E3-488A-B13B-C3D352EAC520}" destId="{D0D48F72-BDA5-47E6-AA63-B81151F5E720}" srcOrd="9" destOrd="0" presId="urn:microsoft.com/office/officeart/2016/7/layout/RepeatingBendingProcessNew"/>
    <dgm:cxn modelId="{F4117AE8-87FA-4373-9EB7-70BCC2E4C493}" type="presParOf" srcId="{D0D48F72-BDA5-47E6-AA63-B81151F5E720}" destId="{6CD3EAC1-9B69-4498-AEFC-B57490D1639A}" srcOrd="0" destOrd="0" presId="urn:microsoft.com/office/officeart/2016/7/layout/RepeatingBendingProcessNew"/>
    <dgm:cxn modelId="{A3143959-ACCF-498C-85A3-3F6DBBCF5357}" type="presParOf" srcId="{168E08D5-88E3-488A-B13B-C3D352EAC520}" destId="{95A00AFC-0F30-4596-AD4C-12926A876272}" srcOrd="10" destOrd="0" presId="urn:microsoft.com/office/officeart/2016/7/layout/RepeatingBendingProcessNew"/>
    <dgm:cxn modelId="{36847389-77D4-4E9E-991C-BEC35B38275B}" type="presParOf" srcId="{168E08D5-88E3-488A-B13B-C3D352EAC520}" destId="{5D5C1F2B-24EB-48D4-B595-A0A6639E6558}" srcOrd="11" destOrd="0" presId="urn:microsoft.com/office/officeart/2016/7/layout/RepeatingBendingProcessNew"/>
    <dgm:cxn modelId="{D5606667-D32F-4DEB-9103-E36069F637E7}" type="presParOf" srcId="{5D5C1F2B-24EB-48D4-B595-A0A6639E6558}" destId="{2FA0017A-C276-493D-997D-CFB1C009EF62}" srcOrd="0" destOrd="0" presId="urn:microsoft.com/office/officeart/2016/7/layout/RepeatingBendingProcessNew"/>
    <dgm:cxn modelId="{BC4DBAF9-39DC-443A-8C0C-2043B8B89761}" type="presParOf" srcId="{168E08D5-88E3-488A-B13B-C3D352EAC520}" destId="{AEC1D452-0719-490F-AF2A-E08D8C77F79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E175C-B80E-464B-B71F-F1CD140CA702}">
      <dsp:nvSpPr>
        <dsp:cNvPr id="0" name=""/>
        <dsp:cNvSpPr/>
      </dsp:nvSpPr>
      <dsp:spPr>
        <a:xfrm>
          <a:off x="2580328" y="589728"/>
          <a:ext cx="452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29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4404" y="633031"/>
        <a:ext cx="24144" cy="4833"/>
      </dsp:txXfrm>
    </dsp:sp>
    <dsp:sp modelId="{AB2920D6-BE08-46AE-882C-0EF62E3BE0C9}">
      <dsp:nvSpPr>
        <dsp:cNvPr id="0" name=""/>
        <dsp:cNvSpPr/>
      </dsp:nvSpPr>
      <dsp:spPr>
        <a:xfrm>
          <a:off x="482579" y="5583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the Directory of Open Access Journals (DOAJ) for legitimate open-access journals.</a:t>
          </a:r>
        </a:p>
      </dsp:txBody>
      <dsp:txXfrm>
        <a:off x="482579" y="5583"/>
        <a:ext cx="2099549" cy="1259729"/>
      </dsp:txXfrm>
    </dsp:sp>
    <dsp:sp modelId="{0C2869B1-C43A-459F-9369-A28D9FDBCDF9}">
      <dsp:nvSpPr>
        <dsp:cNvPr id="0" name=""/>
        <dsp:cNvSpPr/>
      </dsp:nvSpPr>
      <dsp:spPr>
        <a:xfrm>
          <a:off x="5162774" y="589728"/>
          <a:ext cx="452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29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6850" y="633031"/>
        <a:ext cx="24144" cy="4833"/>
      </dsp:txXfrm>
    </dsp:sp>
    <dsp:sp modelId="{3163A833-8952-4942-999A-59A727812CB2}">
      <dsp:nvSpPr>
        <dsp:cNvPr id="0" name=""/>
        <dsp:cNvSpPr/>
      </dsp:nvSpPr>
      <dsp:spPr>
        <a:xfrm>
          <a:off x="3065025" y="5583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Consult Beall's List or other resources that identify potentially predatory publishers (though Beall's List is no longer actively maintained, you can find archived versions).</a:t>
          </a:r>
        </a:p>
      </dsp:txBody>
      <dsp:txXfrm>
        <a:off x="3065025" y="5583"/>
        <a:ext cx="2099549" cy="1259729"/>
      </dsp:txXfrm>
    </dsp:sp>
    <dsp:sp modelId="{AB5F186F-983C-47AC-BEDF-B1BF2B53AD3F}">
      <dsp:nvSpPr>
        <dsp:cNvPr id="0" name=""/>
        <dsp:cNvSpPr/>
      </dsp:nvSpPr>
      <dsp:spPr>
        <a:xfrm>
          <a:off x="1532353" y="1263513"/>
          <a:ext cx="5164892" cy="452296"/>
        </a:xfrm>
        <a:custGeom>
          <a:avLst/>
          <a:gdLst/>
          <a:ahLst/>
          <a:cxnLst/>
          <a:rect l="0" t="0" r="0" b="0"/>
          <a:pathLst>
            <a:path>
              <a:moveTo>
                <a:pt x="5164892" y="0"/>
              </a:moveTo>
              <a:lnTo>
                <a:pt x="5164892" y="243248"/>
              </a:lnTo>
              <a:lnTo>
                <a:pt x="0" y="243248"/>
              </a:lnTo>
              <a:lnTo>
                <a:pt x="0" y="45229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114" y="1487245"/>
        <a:ext cx="259370" cy="4833"/>
      </dsp:txXfrm>
    </dsp:sp>
    <dsp:sp modelId="{632699A9-6E9A-482B-B1FA-40FAEBEE659C}">
      <dsp:nvSpPr>
        <dsp:cNvPr id="0" name=""/>
        <dsp:cNvSpPr/>
      </dsp:nvSpPr>
      <dsp:spPr>
        <a:xfrm>
          <a:off x="5647471" y="5583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Verify journal metrics through recognized sources such as Journal Citation Reports (for Impact Factors) or SCImago (for SJR).</a:t>
          </a:r>
        </a:p>
      </dsp:txBody>
      <dsp:txXfrm>
        <a:off x="5647471" y="5583"/>
        <a:ext cx="2099549" cy="1259729"/>
      </dsp:txXfrm>
    </dsp:sp>
    <dsp:sp modelId="{AEF939E1-608F-4C41-BD36-1BCEBCE57018}">
      <dsp:nvSpPr>
        <dsp:cNvPr id="0" name=""/>
        <dsp:cNvSpPr/>
      </dsp:nvSpPr>
      <dsp:spPr>
        <a:xfrm>
          <a:off x="2580328" y="2332355"/>
          <a:ext cx="452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29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4404" y="2375658"/>
        <a:ext cx="24144" cy="4833"/>
      </dsp:txXfrm>
    </dsp:sp>
    <dsp:sp modelId="{1BA1AC35-2068-4DD7-AA0C-1CD2C340598D}">
      <dsp:nvSpPr>
        <dsp:cNvPr id="0" name=""/>
        <dsp:cNvSpPr/>
      </dsp:nvSpPr>
      <dsp:spPr>
        <a:xfrm>
          <a:off x="482579" y="1748210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Research the journal's reputation by consulting with colleagues or searching for reviews and discussions about the journal.</a:t>
          </a:r>
        </a:p>
      </dsp:txBody>
      <dsp:txXfrm>
        <a:off x="482579" y="1748210"/>
        <a:ext cx="2099549" cy="1259729"/>
      </dsp:txXfrm>
    </dsp:sp>
    <dsp:sp modelId="{D0D48F72-BDA5-47E6-AA63-B81151F5E720}">
      <dsp:nvSpPr>
        <dsp:cNvPr id="0" name=""/>
        <dsp:cNvSpPr/>
      </dsp:nvSpPr>
      <dsp:spPr>
        <a:xfrm>
          <a:off x="5162774" y="2332355"/>
          <a:ext cx="452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29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6850" y="2375658"/>
        <a:ext cx="24144" cy="4833"/>
      </dsp:txXfrm>
    </dsp:sp>
    <dsp:sp modelId="{4B211038-37F9-4A9A-97B5-B8FF520F9B2C}">
      <dsp:nvSpPr>
        <dsp:cNvPr id="0" name=""/>
        <dsp:cNvSpPr/>
      </dsp:nvSpPr>
      <dsp:spPr>
        <a:xfrm>
          <a:off x="3065025" y="1748210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Examine the journal's website critically for professionalism, contact information, and editorial policies.</a:t>
          </a:r>
        </a:p>
      </dsp:txBody>
      <dsp:txXfrm>
        <a:off x="3065025" y="1748210"/>
        <a:ext cx="2099549" cy="1259729"/>
      </dsp:txXfrm>
    </dsp:sp>
    <dsp:sp modelId="{5D5C1F2B-24EB-48D4-B595-A0A6639E6558}">
      <dsp:nvSpPr>
        <dsp:cNvPr id="0" name=""/>
        <dsp:cNvSpPr/>
      </dsp:nvSpPr>
      <dsp:spPr>
        <a:xfrm>
          <a:off x="1532353" y="3006139"/>
          <a:ext cx="5164892" cy="452296"/>
        </a:xfrm>
        <a:custGeom>
          <a:avLst/>
          <a:gdLst/>
          <a:ahLst/>
          <a:cxnLst/>
          <a:rect l="0" t="0" r="0" b="0"/>
          <a:pathLst>
            <a:path>
              <a:moveTo>
                <a:pt x="5164892" y="0"/>
              </a:moveTo>
              <a:lnTo>
                <a:pt x="5164892" y="243248"/>
              </a:lnTo>
              <a:lnTo>
                <a:pt x="0" y="243248"/>
              </a:lnTo>
              <a:lnTo>
                <a:pt x="0" y="45229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114" y="3229871"/>
        <a:ext cx="259370" cy="4833"/>
      </dsp:txXfrm>
    </dsp:sp>
    <dsp:sp modelId="{95A00AFC-0F30-4596-AD4C-12926A876272}">
      <dsp:nvSpPr>
        <dsp:cNvPr id="0" name=""/>
        <dsp:cNvSpPr/>
      </dsp:nvSpPr>
      <dsp:spPr>
        <a:xfrm>
          <a:off x="5647471" y="1748210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 the credibility of the editorial board by looking up member names and their academic contributions.</a:t>
          </a:r>
        </a:p>
      </dsp:txBody>
      <dsp:txXfrm>
        <a:off x="5647471" y="1748210"/>
        <a:ext cx="2099549" cy="1259729"/>
      </dsp:txXfrm>
    </dsp:sp>
    <dsp:sp modelId="{AEC1D452-0719-490F-AF2A-E08D8C77F791}">
      <dsp:nvSpPr>
        <dsp:cNvPr id="0" name=""/>
        <dsp:cNvSpPr/>
      </dsp:nvSpPr>
      <dsp:spPr>
        <a:xfrm>
          <a:off x="482579" y="3490836"/>
          <a:ext cx="2099549" cy="1259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80" tIns="107990" rIns="102880" bIns="10799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Look for the journal's publication history to ensure it has a track record of quality articles.</a:t>
          </a:r>
        </a:p>
      </dsp:txBody>
      <dsp:txXfrm>
        <a:off x="482579" y="3490836"/>
        <a:ext cx="2099549" cy="125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2EA0-1810-4788-AA6D-54D171908D2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F382-0812-4ADA-A0A8-418CFD426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/>
              <a:t>The questions for the final exam were from Satoshi, I don't know the exact format, he should share it later in the course.</a:t>
            </a:r>
            <a:endParaRPr lang="zh-HK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You can use it and it won't affect your grade because you chose a different journal; however, it may affect your grade because the literature doesn't match the chosen topic, etc. making your literature review not good enough.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91B-9396-4CDE-BC06-04A76A9378AE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018C-DA4F-442F-9B67-AEDB136F274B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5E-1CB0-42AD-9D37-EB84D69C0689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A013-80CC-4AE3-AF78-1F028DACBB5A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14D0-4747-443D-8129-D89C4166DBE6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C0D3-16D1-47B8-AA2D-29D40CA9F472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112-4E18-42BA-AC9A-4920845B77C6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D42D-3870-40C5-8CD0-A6EB1FDB9726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7A4-FDD6-4910-9A98-9B5E811BEADF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A40-E9BE-42EC-81DC-F90894F71D3D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E6C-BB8B-445C-BC10-6B68EEB0BF76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50BA-973F-4678-A825-874BF88A11F6}" type="datetime1">
              <a:rPr lang="en-GB" altLang="zh-HK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anet.org/publications/journals/american-sociological-review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764704"/>
            <a:ext cx="7772400" cy="1647724"/>
          </a:xfrm>
        </p:spPr>
        <p:txBody>
          <a:bodyPr>
            <a:noAutofit/>
          </a:bodyPr>
          <a:lstStyle/>
          <a:p>
            <a:br>
              <a:rPr lang="en-US" sz="3000" dirty="0"/>
            </a:br>
            <a:r>
              <a:rPr lang="en-US" sz="3000" dirty="0"/>
              <a:t>2024 Spring</a:t>
            </a:r>
            <a:br>
              <a:rPr lang="en-US" sz="3000" dirty="0"/>
            </a:br>
            <a:r>
              <a:rPr lang="en-US" sz="3000" dirty="0"/>
              <a:t>SOCI2010 (Education and Society)</a:t>
            </a:r>
            <a:br>
              <a:rPr lang="en-US" sz="3000" b="1" dirty="0"/>
            </a:br>
            <a:r>
              <a:rPr lang="en-US" sz="3000" b="1" dirty="0"/>
              <a:t> Tutorial 6</a:t>
            </a:r>
            <a:endParaRPr lang="en-GB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67" y="2222850"/>
            <a:ext cx="6944816" cy="291103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endParaRPr lang="en-GB" sz="2800" dirty="0"/>
          </a:p>
          <a:p>
            <a:r>
              <a:rPr lang="en-GB" sz="2000" dirty="0"/>
              <a:t>Wanying LING</a:t>
            </a:r>
          </a:p>
          <a:p>
            <a:r>
              <a:rPr lang="en-US" sz="2000" dirty="0"/>
              <a:t>Department of Sociology</a:t>
            </a:r>
          </a:p>
          <a:p>
            <a:r>
              <a:rPr lang="en-US" sz="2000" dirty="0"/>
              <a:t>The University of Hong Kong</a:t>
            </a:r>
            <a:endParaRPr lang="en-GB" sz="2000" dirty="0"/>
          </a:p>
          <a:p>
            <a:r>
              <a:rPr lang="en-GB" sz="2000" dirty="0"/>
              <a:t>lingwany@connect.hku.hk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M</a:t>
            </a:r>
            <a:r>
              <a:rPr lang="en-US" altLang="zh-CN" sz="2000" dirty="0"/>
              <a:t>arch 20</a:t>
            </a:r>
            <a:r>
              <a:rPr lang="en-GB" sz="2000" dirty="0"/>
              <a:t>, 2024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98" y="5301208"/>
            <a:ext cx="1374155" cy="13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D51F71-7A2E-AB5E-1021-CD4B3802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3500"/>
              <a:t>Article Recommendations: </a:t>
            </a:r>
            <a:br>
              <a:rPr lang="en-US" altLang="zh-HK" sz="3500"/>
            </a:br>
            <a:r>
              <a:rPr lang="en-US" altLang="zh-HK" sz="3500"/>
              <a:t>Gender Gaps in Interdisciplinary Perspectives</a:t>
            </a:r>
            <a:endParaRPr lang="zh-HK" altLang="en-US" sz="350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F5D2B53-2039-8018-C106-279F76EB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 lang="en-US" altLang="zh-HK" sz="2100" b="0" i="0" u="sng" dirty="0"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6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D51F71-7A2E-AB5E-1021-CD4B3802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Article Recommendations:</a:t>
            </a:r>
            <a:br>
              <a:rPr lang="en-US" altLang="zh-HK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HK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Parenting and children's academic performance</a:t>
            </a:r>
            <a:endParaRPr lang="zh-HK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F5D2B53-2039-8018-C106-279F76EB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01176"/>
            <a:ext cx="7784030" cy="3320031"/>
          </a:xfrm>
        </p:spPr>
        <p:txBody>
          <a:bodyPr anchor="ctr">
            <a:normAutofit/>
          </a:bodyPr>
          <a:lstStyle/>
          <a:p>
            <a:endParaRPr lang="en-US" altLang="zh-HK" sz="17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6A32-E61D-C7C1-E218-DB414E37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61998"/>
            <a:ext cx="4000500" cy="1708246"/>
          </a:xfrm>
        </p:spPr>
        <p:txBody>
          <a:bodyPr anchor="ctr">
            <a:normAutofit/>
          </a:bodyPr>
          <a:lstStyle/>
          <a:p>
            <a:r>
              <a:rPr lang="en-US" altLang="zh-HK" sz="3200" dirty="0"/>
              <a:t>Sharing and Discussion: </a:t>
            </a:r>
            <a:br>
              <a:rPr lang="en-US" altLang="zh-HK" sz="3200" dirty="0"/>
            </a:br>
            <a:r>
              <a:rPr lang="en-US" altLang="zh-HK" sz="3200" dirty="0"/>
              <a:t>Data Collection and Cleaning</a:t>
            </a:r>
            <a:endParaRPr lang="zh-HK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C440E-BE2A-EB7D-8178-4D3C0D72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5" y="2470245"/>
            <a:ext cx="4000505" cy="3769835"/>
          </a:xfrm>
        </p:spPr>
        <p:txBody>
          <a:bodyPr anchor="ctr">
            <a:normAutofit/>
          </a:bodyPr>
          <a:lstStyle/>
          <a:p>
            <a:r>
              <a:rPr lang="en-US" altLang="zh-HK" sz="1700"/>
              <a:t>How do you intend to distribute the questionnaires?</a:t>
            </a:r>
          </a:p>
          <a:p>
            <a:r>
              <a:rPr lang="en-US" altLang="zh-HK" sz="1700"/>
              <a:t>How many questionnaires do you plan to collect?</a:t>
            </a:r>
          </a:p>
          <a:p>
            <a:r>
              <a:rPr lang="en-US" altLang="zh-HK" sz="1700"/>
              <a:t>What issues did you encounter during your interviews?</a:t>
            </a:r>
          </a:p>
          <a:p>
            <a:r>
              <a:rPr lang="en-US" altLang="zh-HK" sz="1700"/>
              <a:t>Any issues with data cleaning?</a:t>
            </a:r>
          </a:p>
          <a:p>
            <a:r>
              <a:rPr lang="en-US" altLang="zh-HK" sz="1700"/>
              <a:t>……</a:t>
            </a:r>
            <a:endParaRPr lang="zh-HK" altLang="en-US" sz="1700"/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350" y="-1"/>
            <a:ext cx="405765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6CB22B14-FC7C-385A-8C92-CE10293B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908" y="2018461"/>
            <a:ext cx="2818534" cy="2818534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2CC29-5B7F-1CF0-12E0-01F41C1B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0009" y="6356350"/>
            <a:ext cx="23995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06CBF-B69A-1D7C-0201-FE0C3266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3995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CC99-0DF6-679D-B56C-931D998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dirty="0"/>
              <a:t>Tell me!</a:t>
            </a:r>
            <a:br>
              <a:rPr lang="en-US" altLang="zh-HK" sz="2800" dirty="0"/>
            </a:br>
            <a:r>
              <a:rPr lang="en-US" altLang="zh-HK" sz="2800" b="1" dirty="0">
                <a:solidFill>
                  <a:srgbClr val="C00000"/>
                </a:solidFill>
              </a:rPr>
              <a:t>(Please remember to select the corresponding date)</a:t>
            </a:r>
            <a:endParaRPr lang="zh-HK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7" name="内容占位符 6" descr="QR 代码&#10;&#10;描述已自动生成">
            <a:extLst>
              <a:ext uri="{FF2B5EF4-FFF2-40B4-BE49-F238E27FC236}">
                <a16:creationId xmlns:a16="http://schemas.microsoft.com/office/drawing/2014/main" id="{09666303-2D16-7B21-34A5-6C77ED8A4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12775"/>
            <a:ext cx="4104457" cy="410445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CC6E9-383D-2C45-3C16-0C0CD9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221F-D63B-8292-D671-1B2398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13</a:t>
            </a:fld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C16980-3930-9BF5-4944-8DACFA8D3926}"/>
              </a:ext>
            </a:extLst>
          </p:cNvPr>
          <p:cNvSpPr txBox="1"/>
          <p:nvPr/>
        </p:nvSpPr>
        <p:spPr>
          <a:xfrm>
            <a:off x="755576" y="5576893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400" i="0" dirty="0">
                <a:solidFill>
                  <a:srgbClr val="000000"/>
                </a:solidFill>
                <a:effectLst/>
                <a:latin typeface="72"/>
              </a:rPr>
              <a:t>https://hku.au1.qualtrics.com/jfe/form/SV_0CAc6wAIyoTfH4W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335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44903"/>
            <a:ext cx="7772400" cy="1647724"/>
          </a:xfrm>
        </p:spPr>
        <p:txBody>
          <a:bodyPr>
            <a:noAutofit/>
          </a:bodyPr>
          <a:lstStyle/>
          <a:p>
            <a:r>
              <a:rPr lang="en-GB" sz="3600" dirty="0"/>
              <a:t>Thank you!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12" y="3912392"/>
            <a:ext cx="8359055" cy="2911030"/>
          </a:xfrm>
        </p:spPr>
        <p:txBody>
          <a:bodyPr>
            <a:noAutofit/>
          </a:bodyPr>
          <a:lstStyle/>
          <a:p>
            <a:r>
              <a:rPr lang="en-GB" sz="2800" dirty="0"/>
              <a:t>Wanying Ling </a:t>
            </a:r>
          </a:p>
          <a:p>
            <a:r>
              <a:rPr lang="en-GB" sz="2800" dirty="0"/>
              <a:t>lingwany@connect.hku.hk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06689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EC5DAC4-F53D-0B42-EC83-D3F2DE6D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Updated Tutorial Schedule</a:t>
            </a:r>
            <a:endParaRPr lang="zh-HK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22413F0-42B1-4FA1-3FFC-6B923961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759603"/>
              </p:ext>
            </p:extLst>
          </p:nvPr>
        </p:nvGraphicFramePr>
        <p:xfrm>
          <a:off x="457200" y="1340768"/>
          <a:ext cx="8229599" cy="49186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961">
                  <a:extLst>
                    <a:ext uri="{9D8B030D-6E8A-4147-A177-3AD203B41FA5}">
                      <a16:colId xmlns:a16="http://schemas.microsoft.com/office/drawing/2014/main" val="1466711530"/>
                    </a:ext>
                  </a:extLst>
                </a:gridCol>
                <a:gridCol w="6079638">
                  <a:extLst>
                    <a:ext uri="{9D8B030D-6E8A-4147-A177-3AD203B41FA5}">
                      <a16:colId xmlns:a16="http://schemas.microsoft.com/office/drawing/2014/main" val="2889463397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Dates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Tutorial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243398161"/>
                  </a:ext>
                </a:extLst>
              </a:tr>
              <a:tr h="7264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 (Jan 31)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Form groups.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Kick off the group project.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Select an article and start reviewing.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3929061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T2 (Feb 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Summarise the article.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Sharing topics of interest。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32620773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T3 (Feb 21)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the RQ/hypotheses.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88625454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T4 (Feb 28)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RQ/hypotheses.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53112636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T5 (Mar 13)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Discuss data collection/analysis methods.</a:t>
                      </a:r>
                      <a:b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data collection/analysis methods.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9936086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FF0000"/>
                          </a:solidFill>
                          <a:effectLst/>
                        </a:rPr>
                        <a:t>T6 (Mar 20)</a:t>
                      </a:r>
                      <a:endParaRPr lang="en-US" altLang="zh-HK" sz="16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 Sharing of experiences and issues in data collection/data cleansing</a:t>
                      </a:r>
                      <a:endParaRPr lang="en-US" altLang="zh-HK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688738372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T7 (Mar 27)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Sharing of experiences and issues in data collection/data cleansing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47389047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T8 (Apr 3)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Analyse the data.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76099156"/>
                  </a:ext>
                </a:extLst>
              </a:tr>
              <a:tr h="3187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T9 (Apr 10)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Analyse the data.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155270105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T10 (Apr 17)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Discuss implications.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Prepare presentation slides.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7250285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T11 (Apr 24)</a:t>
                      </a:r>
                      <a:endParaRPr lang="en-US" altLang="zh-HK" sz="16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 Presentation.</a:t>
                      </a:r>
                      <a:endParaRPr lang="en-US" altLang="zh-HK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879639372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08103-2A2D-A4E3-96E5-0B6932C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37F9D-53BB-CEFC-89F6-78CDF70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4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9DDD-2401-767D-10C1-31615C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E1CA4-FCC0-C568-F61D-FC32C65E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 am not sure about the format of exam</a:t>
            </a:r>
            <a:endParaRPr lang="zh-CN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C4C3F-842D-BE38-FE88-3557B80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F7048-6DD5-4F00-4E4E-511EBE6A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EBB-79C9-D3D4-FBF7-D6ED0A9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5C83C-C24C-2CC9-9668-F78FF52D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i="1" dirty="0"/>
              <a:t>my selected literature is a top educational-related publisher “frontiers in Education” but not specifically top sociology journal, will it affect the grade if using it?</a:t>
            </a:r>
            <a:endParaRPr lang="zh-HK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E7B41-6A0E-9E45-B55C-875F0009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21299-7078-A2F1-8E98-0B76F34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DA2E7A-709F-202F-5B22-2F1458C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altLang="zh-HK" sz="3500"/>
              <a:t>Quality of Journals</a:t>
            </a:r>
            <a:endParaRPr lang="zh-HK" altLang="en-US" sz="35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8B851-E998-20CA-101E-AE184A1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05" y="1772817"/>
            <a:ext cx="3485179" cy="458353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HK" sz="2000" dirty="0"/>
              <a:t>The </a:t>
            </a:r>
            <a:r>
              <a:rPr lang="en-US" altLang="zh-HK" sz="2000" b="1" dirty="0"/>
              <a:t>Impact Factor (IF) </a:t>
            </a:r>
            <a:r>
              <a:rPr lang="en-US" altLang="zh-HK" sz="2000" dirty="0"/>
              <a:t>is a measure reflecting the yearly average number of citations to recent articles published in a journal.</a:t>
            </a:r>
          </a:p>
          <a:p>
            <a:pPr lvl="1"/>
            <a:r>
              <a:rPr lang="en-US" altLang="zh-HK" sz="2000" dirty="0"/>
              <a:t>Pros: It gives an indication of the importance or rank of a journal by comparing it to others in the same field.</a:t>
            </a:r>
          </a:p>
          <a:p>
            <a:pPr lvl="1"/>
            <a:r>
              <a:rPr lang="en-US" altLang="zh-HK" sz="2000" dirty="0"/>
              <a:t>Cons: It can be influenced by a few highly cited papers, doesn't account for newer journals, and can incentivize practices that inflate the metric artificially.</a:t>
            </a:r>
            <a:endParaRPr lang="zh-HK" altLang="en-US" sz="2000" dirty="0"/>
          </a:p>
        </p:txBody>
      </p:sp>
      <p:pic>
        <p:nvPicPr>
          <p:cNvPr id="8" name="Picture 6" descr="Graph on document with pen">
            <a:extLst>
              <a:ext uri="{FF2B5EF4-FFF2-40B4-BE49-F238E27FC236}">
                <a16:creationId xmlns:a16="http://schemas.microsoft.com/office/drawing/2014/main" id="{FA4AFDBE-ED60-C6FB-17C2-4D2A3B28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86" r="20863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CB42B-5779-3B5B-DBE9-CFD371B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8554" y="6356350"/>
            <a:ext cx="247757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89B76-70D8-5D3A-6499-4F38B39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2E7A-709F-202F-5B22-2F1458C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335" y="84749"/>
            <a:ext cx="4556665" cy="1708243"/>
          </a:xfrm>
        </p:spPr>
        <p:txBody>
          <a:bodyPr anchor="ctr">
            <a:normAutofit/>
          </a:bodyPr>
          <a:lstStyle/>
          <a:p>
            <a:r>
              <a:rPr lang="en-US" altLang="zh-HK" sz="3500" dirty="0"/>
              <a:t>Quality of Journals</a:t>
            </a:r>
            <a:endParaRPr lang="zh-HK" altLang="en-US" sz="3500" dirty="0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890FEB94-42D4-3E4E-A01E-2B636D344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1" r="45535" b="-2"/>
          <a:stretch/>
        </p:blipFill>
        <p:spPr>
          <a:xfrm>
            <a:off x="660085" y="701389"/>
            <a:ext cx="3227631" cy="5455226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538B851-E998-20CA-101E-AE184A1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24" y="1556792"/>
            <a:ext cx="3837366" cy="468328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HK" sz="2000" i="0" dirty="0">
                <a:effectLst/>
                <a:latin typeface="+mj-lt"/>
              </a:rPr>
              <a:t>The </a:t>
            </a:r>
            <a:r>
              <a:rPr lang="en-US" altLang="zh-HK" sz="2000" i="0" dirty="0" err="1">
                <a:effectLst/>
                <a:latin typeface="+mj-lt"/>
              </a:rPr>
              <a:t>SCImago</a:t>
            </a:r>
            <a:r>
              <a:rPr lang="en-US" altLang="zh-HK" sz="2000" i="0" dirty="0">
                <a:effectLst/>
                <a:latin typeface="+mj-lt"/>
              </a:rPr>
              <a:t> Journal Rank (SJR) is </a:t>
            </a:r>
            <a:r>
              <a:rPr lang="en-US" altLang="zh-HK" sz="2000" b="0" i="0" dirty="0">
                <a:effectLst/>
                <a:latin typeface="+mj-lt"/>
              </a:rPr>
              <a:t>a measure of the scientific influence of scholarly journals that accounts for both the number of citations received by a journal and the importance or prestige of the journals where the citations come from.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HK" sz="2000" b="1" i="0" dirty="0">
                <a:effectLst/>
                <a:latin typeface="+mj-lt"/>
              </a:rPr>
              <a:t>Pros:</a:t>
            </a:r>
            <a:r>
              <a:rPr lang="en-US" altLang="zh-HK" sz="2000" b="0" i="0" dirty="0">
                <a:effectLst/>
                <a:latin typeface="+mj-lt"/>
              </a:rPr>
              <a:t> It aims to correct for biases in raw citation counts.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HK" sz="2000" b="1" i="0" dirty="0">
                <a:effectLst/>
                <a:latin typeface="+mj-lt"/>
              </a:rPr>
              <a:t>Cons:</a:t>
            </a:r>
            <a:r>
              <a:rPr lang="en-US" altLang="zh-HK" sz="2000" b="0" i="0" dirty="0">
                <a:effectLst/>
                <a:latin typeface="+mj-lt"/>
              </a:rPr>
              <a:t> It may still favor larger journals and those in fields with generally higher citation rates.</a:t>
            </a:r>
          </a:p>
          <a:p>
            <a:pPr>
              <a:lnSpc>
                <a:spcPct val="90000"/>
              </a:lnSpc>
            </a:pPr>
            <a:r>
              <a:rPr lang="en-US" altLang="zh-HK" sz="2200" b="0" i="0" dirty="0">
                <a:effectLst/>
                <a:latin typeface="+mj-lt"/>
                <a:hlinkClick r:id="rId3"/>
              </a:rPr>
              <a:t>https://www.scimagojr.com/</a:t>
            </a:r>
            <a:endParaRPr lang="en-US" altLang="zh-HK" sz="2200" b="0" i="0" dirty="0">
              <a:effectLst/>
              <a:latin typeface="+mj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CB42B-5779-3B5B-DBE9-CFD371B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3399" y="6356350"/>
            <a:ext cx="26007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89B76-70D8-5D3A-6499-4F38B39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endar on table">
            <a:extLst>
              <a:ext uri="{FF2B5EF4-FFF2-40B4-BE49-F238E27FC236}">
                <a16:creationId xmlns:a16="http://schemas.microsoft.com/office/drawing/2014/main" id="{A11D3473-E606-9155-FDBB-6A2D7190F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1" b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DA2E7A-709F-202F-5B22-2F1458C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HK"/>
              <a:t>Quality of Journals</a:t>
            </a:r>
            <a:endParaRPr lang="zh-HK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538B851-E998-20CA-101E-AE184A1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2500" i="0" dirty="0">
                <a:effectLst/>
                <a:latin typeface="+mj-lt"/>
              </a:rPr>
              <a:t>The acceptance rate of a journal (the ratio of articles accepted to articles submitted) can be an indicator of selectiveness and quality.</a:t>
            </a:r>
          </a:p>
          <a:p>
            <a:pPr>
              <a:lnSpc>
                <a:spcPct val="90000"/>
              </a:lnSpc>
            </a:pPr>
            <a:endParaRPr lang="en-US" altLang="zh-HK" sz="2500" i="0" dirty="0">
              <a:effectLst/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HK" sz="2500" b="0" dirty="0">
                <a:latin typeface="Garamond" panose="02020404030301010803" pitchFamily="18" charset="0"/>
              </a:rPr>
              <a:t>“</a:t>
            </a:r>
            <a:r>
              <a:rPr lang="en-US" altLang="zh-HK" sz="2400" b="0" i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From January 1 through December 31, 2022, </a:t>
            </a:r>
            <a:r>
              <a:rPr lang="en-US" altLang="zh-HK" sz="2400" b="0" i="1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ASR</a:t>
            </a:r>
            <a:r>
              <a:rPr lang="en-US" altLang="zh-HK" sz="2400" b="0" i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 received 746 submissions. Of those, 35 were accepted unconditionally, 23 conditionally accepted, and 69 were given invitations to revise and resubmit. Given the high standards at </a:t>
            </a:r>
            <a:r>
              <a:rPr lang="en-US" altLang="zh-HK" sz="2400" b="0" i="1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ASR</a:t>
            </a:r>
            <a:r>
              <a:rPr lang="en-US" altLang="zh-HK" sz="2400" b="0" i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most papers were rejected: 408 were rejected after going through the peer-review process and 175 were rejected after internal review. </a:t>
            </a:r>
            <a:r>
              <a:rPr lang="en-US" altLang="zh-HK" sz="2500" b="0" i="0" dirty="0">
                <a:effectLst/>
                <a:latin typeface="Garamond" panose="02020404030301010803" pitchFamily="18" charset="0"/>
              </a:rPr>
              <a:t>(</a:t>
            </a:r>
            <a:r>
              <a:rPr lang="en-US" altLang="zh-HK" sz="2500" b="1" i="1" dirty="0">
                <a:effectLst/>
                <a:latin typeface="Garamond" panose="02020404030301010803" pitchFamily="18" charset="0"/>
                <a:hlinkClick r:id="rId3"/>
              </a:rPr>
              <a:t>American Sociological Review</a:t>
            </a:r>
            <a:r>
              <a:rPr lang="en-US" altLang="zh-HK" sz="2500" b="0" i="0" dirty="0">
                <a:effectLst/>
                <a:latin typeface="Garamond" panose="02020404030301010803" pitchFamily="18" charset="0"/>
              </a:rPr>
              <a:t>)</a:t>
            </a:r>
            <a:r>
              <a:rPr lang="en-US" altLang="zh-HK" sz="2500" b="0" dirty="0">
                <a:latin typeface="Garamond" panose="02020404030301010803" pitchFamily="18" charset="0"/>
              </a:rPr>
              <a:t>”</a:t>
            </a:r>
            <a:endParaRPr lang="en-US" altLang="zh-HK" sz="2500" b="0" i="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CB42B-5779-3B5B-DBE9-CFD371B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89B76-70D8-5D3A-6499-4F38B39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GB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6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A247F4-DA40-C2DB-B694-873028E6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sz="3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Predatory Journals</a:t>
            </a:r>
            <a:endParaRPr lang="en-US" altLang="zh-HK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5F4C5B-CD40-867A-5118-436FEA528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5" y="4121253"/>
            <a:ext cx="2344003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 publishing is better than no publishing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F5089-2EAE-4260-E01D-B2A305BF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D8091-203E-6586-7D34-0AE28F3D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 sz="900" smtClean="0"/>
              <a:pPr>
                <a:spcAft>
                  <a:spcPts val="600"/>
                </a:spcAft>
              </a:pPr>
              <a:t>8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0979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0785-BF02-3864-CA83-1D081988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/>
              <a:t>Tips to Avoid Predatory Journals</a:t>
            </a:r>
            <a:endParaRPr lang="zh-HK" altLang="en-US" dirty="0"/>
          </a:p>
        </p:txBody>
      </p:sp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94F1AC6E-C7B4-025C-2F9E-31CEB2944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87999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32698-5AA9-7B29-8C71-76D430B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E389-92D2-D68F-7F6A-E4FFA5EA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16959</TotalTime>
  <Words>873</Words>
  <Application>Microsoft Office PowerPoint</Application>
  <PresentationFormat>全屏显示(4:3)</PresentationFormat>
  <Paragraphs>98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72</vt:lpstr>
      <vt:lpstr>Arial</vt:lpstr>
      <vt:lpstr>Calibri</vt:lpstr>
      <vt:lpstr>Garamond</vt:lpstr>
      <vt:lpstr>Office Theme</vt:lpstr>
      <vt:lpstr> 2024 Spring SOCI2010 (Education and Society)  Tutorial 6</vt:lpstr>
      <vt:lpstr>Updated Tutorial Schedule</vt:lpstr>
      <vt:lpstr>Feedback</vt:lpstr>
      <vt:lpstr>Feedback</vt:lpstr>
      <vt:lpstr>Quality of Journals</vt:lpstr>
      <vt:lpstr>Quality of Journals</vt:lpstr>
      <vt:lpstr>Quality of Journals</vt:lpstr>
      <vt:lpstr>Avoid Predatory Journals</vt:lpstr>
      <vt:lpstr>Tips to Avoid Predatory Journals</vt:lpstr>
      <vt:lpstr>Article Recommendations:  Gender Gaps in Interdisciplinary Perspectives</vt:lpstr>
      <vt:lpstr>Article Recommendations:  Parenting and children's academic performance</vt:lpstr>
      <vt:lpstr>Sharing and Discussion:  Data Collection and Cleaning</vt:lpstr>
      <vt:lpstr>Tell me! (Please remember to select the corresponding date)</vt:lpstr>
      <vt:lpstr>Thank you!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SOCI2010 - Tutorial</dc:title>
  <dc:creator>Wanying Ling</dc:creator>
  <cp:lastModifiedBy>Wanying Ling</cp:lastModifiedBy>
  <cp:revision>314</cp:revision>
  <dcterms:created xsi:type="dcterms:W3CDTF">2019-09-19T12:09:02Z</dcterms:created>
  <dcterms:modified xsi:type="dcterms:W3CDTF">2024-06-11T09:47:26Z</dcterms:modified>
</cp:coreProperties>
</file>